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97" r:id="rId3"/>
    <p:sldId id="304" r:id="rId4"/>
    <p:sldId id="283" r:id="rId5"/>
    <p:sldId id="315" r:id="rId6"/>
    <p:sldId id="326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9"/>
    <p:restoredTop sz="79142"/>
  </p:normalViewPr>
  <p:slideViewPr>
    <p:cSldViewPr snapToGrid="0" snapToObjects="1">
      <p:cViewPr>
        <p:scale>
          <a:sx n="50" d="100"/>
          <a:sy n="50" d="100"/>
        </p:scale>
        <p:origin x="656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392CB-3F55-4248-813F-A9AAEED91995}" type="doc">
      <dgm:prSet loTypeId="urn:microsoft.com/office/officeart/2005/8/layout/vList2" loCatId="list" qsTypeId="urn:microsoft.com/office/officeart/2005/8/quickstyle/simple4" qsCatId="simple" csTypeId="urn:microsoft.com/office/officeart/2005/8/colors/accent5_1" csCatId="accent5"/>
      <dgm:spPr/>
      <dgm:t>
        <a:bodyPr/>
        <a:lstStyle/>
        <a:p>
          <a:endParaRPr lang="en-US"/>
        </a:p>
      </dgm:t>
    </dgm:pt>
    <dgm:pt modelId="{38FD52F5-A91D-44EF-98F3-BB73478FC83D}">
      <dgm:prSet/>
      <dgm:spPr/>
      <dgm:t>
        <a:bodyPr/>
        <a:lstStyle/>
        <a:p>
          <a:r>
            <a:rPr lang="en-US" b="1"/>
            <a:t>Pseudocode</a:t>
          </a:r>
          <a:r>
            <a:rPr lang="en-US"/>
            <a:t> is a semi-programming language used to describe the steps in an algorithm. </a:t>
          </a:r>
        </a:p>
      </dgm:t>
    </dgm:pt>
    <dgm:pt modelId="{BD4CD7DE-B014-453A-BB7A-75D6A0C8E1A8}" type="parTrans" cxnId="{47CA508B-1957-470B-848F-0B19DB43AD1B}">
      <dgm:prSet/>
      <dgm:spPr/>
      <dgm:t>
        <a:bodyPr/>
        <a:lstStyle/>
        <a:p>
          <a:endParaRPr lang="en-US"/>
        </a:p>
      </dgm:t>
    </dgm:pt>
    <dgm:pt modelId="{19C1E272-467D-4C4F-ACBE-0035F2E86843}" type="sibTrans" cxnId="{47CA508B-1957-470B-848F-0B19DB43AD1B}">
      <dgm:prSet/>
      <dgm:spPr/>
      <dgm:t>
        <a:bodyPr/>
        <a:lstStyle/>
        <a:p>
          <a:endParaRPr lang="en-US"/>
        </a:p>
      </dgm:t>
    </dgm:pt>
    <dgm:pt modelId="{D5477CF3-BFD5-4B1D-9706-991B5462DFD7}">
      <dgm:prSet/>
      <dgm:spPr/>
      <dgm:t>
        <a:bodyPr/>
        <a:lstStyle/>
        <a:p>
          <a:r>
            <a:rPr lang="en-US" b="1"/>
            <a:t>Flowchart</a:t>
          </a:r>
          <a:r>
            <a:rPr lang="en-US"/>
            <a:t> is a graphical representation of an algorithm.</a:t>
          </a:r>
        </a:p>
      </dgm:t>
    </dgm:pt>
    <dgm:pt modelId="{7502F2A0-78FF-4F89-B41B-A3A75719D8CE}" type="parTrans" cxnId="{D88641D3-9382-4D75-A7A9-43F5BE4B6079}">
      <dgm:prSet/>
      <dgm:spPr/>
      <dgm:t>
        <a:bodyPr/>
        <a:lstStyle/>
        <a:p>
          <a:endParaRPr lang="en-US"/>
        </a:p>
      </dgm:t>
    </dgm:pt>
    <dgm:pt modelId="{D168A0E8-7DC8-43AC-9D61-1588054724F4}" type="sibTrans" cxnId="{D88641D3-9382-4D75-A7A9-43F5BE4B6079}">
      <dgm:prSet/>
      <dgm:spPr/>
      <dgm:t>
        <a:bodyPr/>
        <a:lstStyle/>
        <a:p>
          <a:endParaRPr lang="en-US"/>
        </a:p>
      </dgm:t>
    </dgm:pt>
    <dgm:pt modelId="{0A79C4E4-8CE2-4841-837C-3952F65B65DE}" type="pres">
      <dgm:prSet presAssocID="{068392CB-3F55-4248-813F-A9AAEED919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7D6474-C29B-2D49-8979-02E1E8B7C947}" type="pres">
      <dgm:prSet presAssocID="{38FD52F5-A91D-44EF-98F3-BB73478FC83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3DA45-3C30-DB45-8331-6C105A635923}" type="pres">
      <dgm:prSet presAssocID="{19C1E272-467D-4C4F-ACBE-0035F2E86843}" presName="spacer" presStyleCnt="0"/>
      <dgm:spPr/>
    </dgm:pt>
    <dgm:pt modelId="{86EE1CCC-E1F0-174D-9C58-71584262FB64}" type="pres">
      <dgm:prSet presAssocID="{D5477CF3-BFD5-4B1D-9706-991B5462DFD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2366FB-4CA5-4B41-8DCD-30FA439C9638}" type="presOf" srcId="{068392CB-3F55-4248-813F-A9AAEED91995}" destId="{0A79C4E4-8CE2-4841-837C-3952F65B65DE}" srcOrd="0" destOrd="0" presId="urn:microsoft.com/office/officeart/2005/8/layout/vList2"/>
    <dgm:cxn modelId="{47CA508B-1957-470B-848F-0B19DB43AD1B}" srcId="{068392CB-3F55-4248-813F-A9AAEED91995}" destId="{38FD52F5-A91D-44EF-98F3-BB73478FC83D}" srcOrd="0" destOrd="0" parTransId="{BD4CD7DE-B014-453A-BB7A-75D6A0C8E1A8}" sibTransId="{19C1E272-467D-4C4F-ACBE-0035F2E86843}"/>
    <dgm:cxn modelId="{48B27B70-1755-C54E-B160-E28D2EDCA571}" type="presOf" srcId="{D5477CF3-BFD5-4B1D-9706-991B5462DFD7}" destId="{86EE1CCC-E1F0-174D-9C58-71584262FB64}" srcOrd="0" destOrd="0" presId="urn:microsoft.com/office/officeart/2005/8/layout/vList2"/>
    <dgm:cxn modelId="{D88641D3-9382-4D75-A7A9-43F5BE4B6079}" srcId="{068392CB-3F55-4248-813F-A9AAEED91995}" destId="{D5477CF3-BFD5-4B1D-9706-991B5462DFD7}" srcOrd="1" destOrd="0" parTransId="{7502F2A0-78FF-4F89-B41B-A3A75719D8CE}" sibTransId="{D168A0E8-7DC8-43AC-9D61-1588054724F4}"/>
    <dgm:cxn modelId="{80E1CB8D-55A2-2043-8CAC-2C137F12BA5F}" type="presOf" srcId="{38FD52F5-A91D-44EF-98F3-BB73478FC83D}" destId="{277D6474-C29B-2D49-8979-02E1E8B7C947}" srcOrd="0" destOrd="0" presId="urn:microsoft.com/office/officeart/2005/8/layout/vList2"/>
    <dgm:cxn modelId="{06FCE941-9F83-8F4E-A06F-778C69BD5E90}" type="presParOf" srcId="{0A79C4E4-8CE2-4841-837C-3952F65B65DE}" destId="{277D6474-C29B-2D49-8979-02E1E8B7C947}" srcOrd="0" destOrd="0" presId="urn:microsoft.com/office/officeart/2005/8/layout/vList2"/>
    <dgm:cxn modelId="{802F6BC2-D124-C544-A0FB-6F45C7F016BC}" type="presParOf" srcId="{0A79C4E4-8CE2-4841-837C-3952F65B65DE}" destId="{F463DA45-3C30-DB45-8331-6C105A635923}" srcOrd="1" destOrd="0" presId="urn:microsoft.com/office/officeart/2005/8/layout/vList2"/>
    <dgm:cxn modelId="{4E4081EE-354E-8842-866B-2F9408B91C91}" type="presParOf" srcId="{0A79C4E4-8CE2-4841-837C-3952F65B65DE}" destId="{86EE1CCC-E1F0-174D-9C58-71584262FB6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7D6474-C29B-2D49-8979-02E1E8B7C947}">
      <dsp:nvSpPr>
        <dsp:cNvPr id="0" name=""/>
        <dsp:cNvSpPr/>
      </dsp:nvSpPr>
      <dsp:spPr>
        <a:xfrm>
          <a:off x="0" y="19282"/>
          <a:ext cx="6089650" cy="27120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/>
            <a:t>Pseudocode</a:t>
          </a:r>
          <a:r>
            <a:rPr lang="en-US" sz="3800" kern="1200"/>
            <a:t> is a semi-programming language used to describe the steps in an algorithm. </a:t>
          </a:r>
        </a:p>
      </dsp:txBody>
      <dsp:txXfrm>
        <a:off x="132392" y="151674"/>
        <a:ext cx="5824866" cy="2447275"/>
      </dsp:txXfrm>
    </dsp:sp>
    <dsp:sp modelId="{86EE1CCC-E1F0-174D-9C58-71584262FB64}">
      <dsp:nvSpPr>
        <dsp:cNvPr id="0" name=""/>
        <dsp:cNvSpPr/>
      </dsp:nvSpPr>
      <dsp:spPr>
        <a:xfrm>
          <a:off x="0" y="2840782"/>
          <a:ext cx="6089650" cy="27120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/>
            <a:t>Flowchart</a:t>
          </a:r>
          <a:r>
            <a:rPr lang="en-US" sz="3800" kern="1200"/>
            <a:t> is a graphical representation of an algorithm.</a:t>
          </a:r>
        </a:p>
      </dsp:txBody>
      <dsp:txXfrm>
        <a:off x="132392" y="2973174"/>
        <a:ext cx="5824866" cy="2447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CSC 1101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2/7/18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(C) 2017 Nouf Aljaffan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A7FD6-3467-4E42-B030-66EEA785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4804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CSC 1101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2/7/18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(C) 2017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808CA-4A6D-0D49-B374-0AA0CCFC2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075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76B4D-B1FB-764F-81F3-6ECE59EA8E4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CSC 1101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(C) 2017 Nouf Aljaffan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GB" smtClean="0"/>
              <a:t>2/7/18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2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6B72549-7BF3-EB42-9C9E-0434F2B8AFAD}" type="slidenum">
              <a:rPr lang="en-US" altLang="x-none">
                <a:latin typeface="Calibri" charset="0"/>
              </a:rPr>
              <a:pPr algn="r" eaLnBrk="1" hangingPunct="1"/>
              <a:t>11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54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1D802F5-3A02-9C43-82E8-ED520632B4DA}" type="slidenum">
              <a:rPr lang="en-US" altLang="x-none">
                <a:latin typeface="Calibri" charset="0"/>
              </a:rPr>
              <a:pPr algn="r" eaLnBrk="1" hangingPunct="1"/>
              <a:t>12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42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0D775E2-E6E8-DF48-BE12-71C9EFB3F5A7}" type="slidenum">
              <a:rPr lang="en-US" altLang="x-none">
                <a:latin typeface="Calibri" charset="0"/>
              </a:rPr>
              <a:pPr algn="r" eaLnBrk="1" hangingPunct="1"/>
              <a:t>13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847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0E14FE3-E3BC-2748-815A-6ACF03BC49EB}" type="slidenum">
              <a:rPr lang="en-US" altLang="x-none">
                <a:latin typeface="Calibri" charset="0"/>
              </a:rPr>
              <a:pPr algn="r" eaLnBrk="1" hangingPunct="1"/>
              <a:t>14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2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AD55742C-5CBB-0D45-83BA-0F5B4902532A}" type="slidenum">
              <a:rPr lang="en-US" altLang="en-US"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ea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CSC 1101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2017 Nouf Aljaffan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2/7/18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02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649CB46-2F6D-0E47-AB61-323826AAFA44}" type="slidenum">
              <a:rPr lang="en-US" altLang="en-US"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ea typeface="Arial" charset="0"/>
              <a:cs typeface="Arial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CSC 1101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2017 Nouf Aljaffan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GB" smtClean="0"/>
              <a:t>2/7/18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0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D8CDA60-7BAB-AF4C-8A51-509661EA3E7F}" type="slidenum">
              <a:rPr lang="en-US" altLang="x-none">
                <a:latin typeface="Calibri" charset="0"/>
              </a:rPr>
              <a:pPr algn="r" eaLnBrk="1" hangingPunct="1"/>
              <a:t>5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9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CSC 1101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2/7/18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(C) 2017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38808CA-4A6D-0D49-B374-0AA0CCFC2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68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C651F61-E01E-A94C-BED2-83060D93A62F}" type="slidenum">
              <a:rPr lang="en-US" altLang="x-none">
                <a:latin typeface="Calibri" charset="0"/>
              </a:rPr>
              <a:pPr algn="r" eaLnBrk="1" hangingPunct="1"/>
              <a:t>7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13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BF836C4F-0532-9243-916B-811A89E1DB67}" type="slidenum">
              <a:rPr lang="en-US" altLang="x-none">
                <a:latin typeface="Calibri" charset="0"/>
              </a:rPr>
              <a:pPr algn="r" eaLnBrk="1" hangingPunct="1"/>
              <a:t>8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912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D345039-CCE3-D84F-9A5A-84A9D3C0B7D7}" type="slidenum">
              <a:rPr lang="en-US" altLang="x-none">
                <a:latin typeface="Calibri" charset="0"/>
              </a:rPr>
              <a:pPr algn="r" eaLnBrk="1" hangingPunct="1"/>
              <a:t>9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52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4479FE2-90CE-A149-8CD9-F37E5BCFC345}" type="slidenum">
              <a:rPr lang="en-US" altLang="x-none">
                <a:latin typeface="Calibri" charset="0"/>
              </a:rPr>
              <a:pPr algn="r" eaLnBrk="1" hangingPunct="1"/>
              <a:t>10</a:t>
            </a:fld>
            <a:endParaRPr lang="en-US" altLang="x-none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1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6F6A-87F4-7444-8028-16C474A5832E}" type="datetime1">
              <a:rPr lang="en-GB" smtClean="0"/>
              <a:t>07/02/2018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EAFC-25D5-0B47-98BE-BB44C1315066}" type="datetime1">
              <a:rPr lang="en-GB" smtClean="0"/>
              <a:t>07/02/2018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1ADE-FC93-D94D-97AA-3AA7CFB26C92}" type="datetime1">
              <a:rPr lang="en-GB" smtClean="0"/>
              <a:t>07/02/2018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D868-D2BF-B14E-BF17-9FB88A7E2EDF}" type="datetime1">
              <a:rPr lang="en-GB" smtClean="0"/>
              <a:t>07/02/2018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992CE-198A-A141-A977-5BB780F90603}" type="datetime1">
              <a:rPr lang="en-GB" smtClean="0"/>
              <a:t>07/02/2018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75A8-5278-ED41-94EE-420ACAC959BB}" type="datetime1">
              <a:rPr lang="en-GB" smtClean="0"/>
              <a:t>07/02/2018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118-1ACB-674F-A997-39314F1BABF7}" type="datetime1">
              <a:rPr lang="en-GB" smtClean="0"/>
              <a:t>07/02/2018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508-C695-DC49-AEC7-9974F5B54B0A}" type="datetime1">
              <a:rPr lang="en-GB" smtClean="0"/>
              <a:t>07/02/2018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FDB7-CD3A-5440-85E6-3445227055E6}" type="datetime1">
              <a:rPr lang="en-GB" smtClean="0"/>
              <a:t>07/02/2018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CD72-4C52-4748-972D-912CE75F3B4E}" type="datetime1">
              <a:rPr lang="en-GB" smtClean="0"/>
              <a:t>07/02/2018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0380-7A66-E945-B1DB-93835CB66916}" type="datetime1">
              <a:rPr lang="en-GB" smtClean="0"/>
              <a:t>07/02/2018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250C-E0B6-9141-ADCE-B958328C708B}" type="datetime1">
              <a:rPr lang="en-GB" smtClean="0"/>
              <a:t>07/02/2018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66EE-8B10-EE47-B764-E3411A6F8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4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0482A7D0-DB09-4EBA-8D52-E6A5934B66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1A3688C8-DFCE-4CCD-BCF0-5FB239E5072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D598FBE3-48D2-40A2-B7E6-F485834C821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8482FDCF-45F3-40F1-8751-19B7AFB3CF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53" y="0"/>
            <a:ext cx="2309347" cy="88909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venir Next Heavy" charset="0"/>
                <a:ea typeface="Avenir Next Heavy" charset="0"/>
                <a:cs typeface="Avenir Next Heavy" charset="0"/>
              </a:rPr>
              <a:t>Pseudocode &amp; Flowcharts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Avenir Next Heavy" charset="0"/>
              <a:ea typeface="Avenir Next Heavy" charset="0"/>
              <a:cs typeface="Avenir Next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5252288" cy="1655762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CSC 1101- C</a:t>
            </a:r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++ Programming Language (1)</a:t>
            </a:r>
            <a:b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Nouf Aljaffan</a:t>
            </a:r>
          </a:p>
          <a:p>
            <a:pPr algn="l"/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naljaffan@ksu.edu.sa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x-none" b="1"/>
              <a:t>Example 3</a:t>
            </a:r>
            <a:endParaRPr lang="ar-SA" altLang="x-none" b="1">
              <a:ea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709A6C8B-58C9-AE4B-9C6B-077881669EDF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10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0485" name="Content Placeholder 4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351838" cy="4495800"/>
          </a:xfrm>
        </p:spPr>
        <p:txBody>
          <a:bodyPr/>
          <a:lstStyle/>
          <a:p>
            <a:pPr eaLnBrk="1" hangingPunct="1"/>
            <a:r>
              <a:rPr lang="en-US" altLang="x-none"/>
              <a:t>Draw a flowchart for a program that determine if the temperature degree is above or below freezing.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Input</a:t>
            </a:r>
            <a:r>
              <a:rPr lang="en-US" altLang="x-none" sz="24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Temp.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Check if Temp is below the 32 </a:t>
            </a:r>
            <a:r>
              <a:rPr lang="en-US" altLang="x-none">
                <a:sym typeface="Wingdings" charset="2"/>
              </a:rPr>
              <a:t> </a:t>
            </a:r>
            <a:r>
              <a:rPr lang="en-US" altLang="x-none"/>
              <a:t>below freezing.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Check if Temp is above the 32 </a:t>
            </a:r>
            <a:r>
              <a:rPr lang="en-US" altLang="x-none">
                <a:sym typeface="Wingdings" charset="2"/>
              </a:rPr>
              <a:t> </a:t>
            </a:r>
            <a:r>
              <a:rPr lang="en-US" altLang="x-none"/>
              <a:t>above freezing.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Print “below freezing” or “above freezing”</a:t>
            </a:r>
          </a:p>
          <a:p>
            <a:pPr eaLnBrk="1" hangingPunct="1"/>
            <a:endParaRPr lang="en-US" altLang="x-none"/>
          </a:p>
          <a:p>
            <a:pPr eaLnBrk="1" hangingPunct="1"/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09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x-none" b="1"/>
              <a:t>Solution</a:t>
            </a:r>
            <a:endParaRPr lang="ar-SA" altLang="x-none" b="1">
              <a:ea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B7C11AFA-0ACE-A541-9F2E-5C32F2D9D837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11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628776"/>
            <a:ext cx="763270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8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x-none"/>
              <a:t>Example 4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897A56B4-E31C-6A40-A1C1-55FA392DCBF3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12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22533" name="Content Placeholder 4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x-none"/>
              <a:t>Draw a flowchart for a program that calculates the Zakat, where the user enter the amount of  money then the program show the zakat. </a:t>
            </a:r>
          </a:p>
          <a:p>
            <a:pPr lvl="2" eaLnBrk="1" hangingPunct="1"/>
            <a:r>
              <a:rPr lang="en-US" altLang="x-none"/>
              <a:t>Zakat =(2.5/100) * amount. </a:t>
            </a:r>
          </a:p>
          <a:p>
            <a:pPr lvl="1" eaLnBrk="1" hangingPunct="1"/>
            <a:r>
              <a:rPr lang="en-US" altLang="x-none"/>
              <a:t>Zakat is not calculated if the amount is less than 1000 S.R</a:t>
            </a:r>
          </a:p>
        </p:txBody>
      </p:sp>
    </p:spTree>
    <p:extLst>
      <p:ext uri="{BB962C8B-B14F-4D97-AF65-F5344CB8AC3E}">
        <p14:creationId xmlns:p14="http://schemas.microsoft.com/office/powerpoint/2010/main" val="12596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en-US" altLang="x-none" b="1"/>
              <a:t>Solution</a:t>
            </a:r>
            <a:endParaRPr lang="en-US" altLang="x-none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Input</a:t>
            </a:r>
            <a:r>
              <a:rPr lang="en-US" altLang="x-none" sz="24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amount.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Check if amount is below 1000 </a:t>
            </a:r>
            <a:r>
              <a:rPr lang="en-US" altLang="x-none">
                <a:sym typeface="Wingdings" charset="2"/>
              </a:rPr>
              <a:t> </a:t>
            </a:r>
            <a:r>
              <a:rPr lang="en-US" altLang="x-none"/>
              <a:t>Zakat =0.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Check if amount is above 1000</a:t>
            </a:r>
            <a:r>
              <a:rPr lang="en-US" altLang="x-none">
                <a:sym typeface="Wingdings" charset="2"/>
              </a:rPr>
              <a:t> </a:t>
            </a:r>
            <a:r>
              <a:rPr lang="en-US" altLang="x-none"/>
              <a:t>Zakat =(2.5/100) * amount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Zakat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Asma Alosaimi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70F29AA8-23A0-3C4F-96A6-F6EE792B190D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13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08213" y="188913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x-none" b="1"/>
              <a:t>Solution</a:t>
            </a:r>
            <a:endParaRPr lang="en-US" altLang="x-none"/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703388" y="6248401"/>
            <a:ext cx="5421312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F53A726-0BED-DB40-9F3E-B8C0A328A41F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14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508500" y="1628776"/>
            <a:ext cx="3181350" cy="403225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blurRad="63500" dist="29783" dir="3885598" algn="ctr" rotWithShape="0">
              <a:srgbClr val="3F3151">
                <a:alpha val="74998"/>
              </a:srgbClr>
            </a:outerShdw>
          </a:effectLst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000">
                <a:latin typeface="Calibri" charset="0"/>
              </a:rPr>
              <a:t>Start</a:t>
            </a:r>
            <a:endParaRPr lang="en-US" altLang="x-none" sz="200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508500" y="6267450"/>
            <a:ext cx="3181350" cy="401638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round/>
            <a:headEnd/>
            <a:tailEnd/>
          </a:ln>
          <a:effectLst>
            <a:outerShdw blurRad="63500" dist="29783" dir="3885598" algn="ctr" rotWithShape="0">
              <a:srgbClr val="3F3151">
                <a:alpha val="74998"/>
              </a:srgbClr>
            </a:outerShdw>
          </a:effectLst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000" b="1">
                <a:latin typeface="Calibri" charset="0"/>
              </a:rPr>
              <a:t>End</a:t>
            </a:r>
            <a:endParaRPr lang="en-US" altLang="x-none" sz="2000" b="1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024314" y="2990851"/>
            <a:ext cx="4371975" cy="1069975"/>
          </a:xfrm>
          <a:prstGeom prst="diamond">
            <a:avLst/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622423">
                <a:alpha val="74998"/>
              </a:srgbClr>
            </a:outerShdw>
          </a:effectLst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000" b="1">
                <a:latin typeface="Calibri" charset="0"/>
              </a:rPr>
              <a:t>Amount &gt; 1000</a:t>
            </a:r>
            <a:endParaRPr lang="en-US" altLang="x-none" sz="2000" b="1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847850" y="4408489"/>
            <a:ext cx="2952750" cy="388937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205867">
                <a:alpha val="74998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 err="1">
                <a:latin typeface="Calibri" pitchFamily="34" charset="0"/>
                <a:cs typeface="Arial" pitchFamily="34" charset="0"/>
              </a:rPr>
              <a:t>Zakat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=0.</a:t>
            </a:r>
            <a:endParaRPr lang="en-US" sz="20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152901" y="5424489"/>
            <a:ext cx="4246563" cy="414337"/>
          </a:xfrm>
          <a:prstGeom prst="parallelogram">
            <a:avLst>
              <a:gd name="adj" fmla="val 178030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974706">
                <a:alpha val="74998"/>
              </a:srgbClr>
            </a:outerShdw>
          </a:effectLst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000" b="1">
                <a:latin typeface="Calibri" charset="0"/>
              </a:rPr>
              <a:t>Print Zakat</a:t>
            </a:r>
            <a:endParaRPr lang="en-US" altLang="x-none" sz="2000" b="1"/>
          </a:p>
        </p:txBody>
      </p:sp>
      <p:cxnSp>
        <p:nvCxnSpPr>
          <p:cNvPr id="24586" name="AutoShape 10"/>
          <p:cNvCxnSpPr>
            <a:cxnSpLocks noChangeShapeType="1"/>
          </p:cNvCxnSpPr>
          <p:nvPr/>
        </p:nvCxnSpPr>
        <p:spPr bwMode="auto">
          <a:xfrm>
            <a:off x="6224588" y="2030413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AutoShape 11"/>
          <p:cNvCxnSpPr>
            <a:cxnSpLocks noChangeShapeType="1"/>
          </p:cNvCxnSpPr>
          <p:nvPr/>
        </p:nvCxnSpPr>
        <p:spPr bwMode="auto">
          <a:xfrm>
            <a:off x="6224588" y="2687638"/>
            <a:ext cx="0" cy="3032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AutoShape 14"/>
          <p:cNvCxnSpPr>
            <a:cxnSpLocks noChangeShapeType="1"/>
          </p:cNvCxnSpPr>
          <p:nvPr/>
        </p:nvCxnSpPr>
        <p:spPr bwMode="auto">
          <a:xfrm>
            <a:off x="6224588" y="5838826"/>
            <a:ext cx="0" cy="428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8272464" y="2946401"/>
            <a:ext cx="1133475" cy="4032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rgbClr val="2F6EB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000" b="1">
                <a:latin typeface="Calibri" charset="0"/>
              </a:rPr>
              <a:t>yes</a:t>
            </a:r>
            <a:endParaRPr lang="en-US" altLang="x-none" sz="2000" b="1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2486026" y="3051176"/>
            <a:ext cx="1133475" cy="4032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rgbClr val="2F6EB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400" b="1" i="1">
                <a:latin typeface="Calibri" charset="0"/>
              </a:rPr>
              <a:t>no</a:t>
            </a:r>
            <a:endParaRPr lang="en-US" altLang="x-none" sz="2400" b="1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4154489" y="2366964"/>
            <a:ext cx="4244975" cy="414337"/>
          </a:xfrm>
          <a:prstGeom prst="parallelogram">
            <a:avLst>
              <a:gd name="adj" fmla="val 177963"/>
            </a:avLst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974706">
                <a:alpha val="74998"/>
              </a:srgbClr>
            </a:outerShdw>
          </a:effectLst>
        </p:spPr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n-US" altLang="x-none" sz="2000" b="1">
                <a:latin typeface="Calibri" charset="0"/>
              </a:rPr>
              <a:t>Read amount</a:t>
            </a:r>
            <a:endParaRPr lang="en-US" altLang="x-none" sz="2000" b="1"/>
          </a:p>
        </p:txBody>
      </p:sp>
      <p:cxnSp>
        <p:nvCxnSpPr>
          <p:cNvPr id="24592" name="AutoShape 15"/>
          <p:cNvCxnSpPr>
            <a:cxnSpLocks noChangeShapeType="1"/>
          </p:cNvCxnSpPr>
          <p:nvPr/>
        </p:nvCxnSpPr>
        <p:spPr bwMode="auto">
          <a:xfrm rot="10800000">
            <a:off x="8399463" y="3573464"/>
            <a:ext cx="882650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AutoShape 15"/>
          <p:cNvCxnSpPr>
            <a:cxnSpLocks noChangeShapeType="1"/>
          </p:cNvCxnSpPr>
          <p:nvPr/>
        </p:nvCxnSpPr>
        <p:spPr bwMode="auto">
          <a:xfrm rot="10800000">
            <a:off x="3143251" y="3573464"/>
            <a:ext cx="881063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AutoShape 14"/>
          <p:cNvCxnSpPr>
            <a:cxnSpLocks noChangeShapeType="1"/>
          </p:cNvCxnSpPr>
          <p:nvPr/>
        </p:nvCxnSpPr>
        <p:spPr bwMode="auto">
          <a:xfrm rot="5400000">
            <a:off x="2712244" y="4004469"/>
            <a:ext cx="8636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AutoShape 14"/>
          <p:cNvCxnSpPr>
            <a:cxnSpLocks noChangeShapeType="1"/>
          </p:cNvCxnSpPr>
          <p:nvPr/>
        </p:nvCxnSpPr>
        <p:spPr bwMode="auto">
          <a:xfrm rot="5400000">
            <a:off x="8833644" y="4004469"/>
            <a:ext cx="8636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7464426" y="4437064"/>
            <a:ext cx="3052763" cy="388937"/>
          </a:xfrm>
          <a:prstGeom prst="rect">
            <a:avLst/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blurRad="63500" dist="29783" dir="3885598" algn="ctr" rotWithShape="0">
              <a:srgbClr val="205867">
                <a:alpha val="74998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 err="1">
                <a:latin typeface="Calibri" pitchFamily="34" charset="0"/>
                <a:cs typeface="Arial" pitchFamily="34" charset="0"/>
              </a:rPr>
              <a:t>Zakat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=(2.5/100)*amount</a:t>
            </a:r>
            <a:endParaRPr lang="en-US" sz="20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24597" name="AutoShape 15"/>
          <p:cNvCxnSpPr>
            <a:cxnSpLocks noChangeShapeType="1"/>
          </p:cNvCxnSpPr>
          <p:nvPr/>
        </p:nvCxnSpPr>
        <p:spPr bwMode="auto">
          <a:xfrm rot="-5400000">
            <a:off x="8824913" y="5308600"/>
            <a:ext cx="88106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8" name="AutoShape 14"/>
          <p:cNvCxnSpPr>
            <a:cxnSpLocks noChangeShapeType="1"/>
          </p:cNvCxnSpPr>
          <p:nvPr/>
        </p:nvCxnSpPr>
        <p:spPr bwMode="auto">
          <a:xfrm rot="10800000">
            <a:off x="7967664" y="5732464"/>
            <a:ext cx="1296987" cy="3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9" name="AutoShape 15"/>
          <p:cNvCxnSpPr>
            <a:cxnSpLocks noChangeShapeType="1"/>
          </p:cNvCxnSpPr>
          <p:nvPr/>
        </p:nvCxnSpPr>
        <p:spPr bwMode="auto">
          <a:xfrm rot="5400000" flipH="1">
            <a:off x="2703513" y="5308600"/>
            <a:ext cx="88106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600" name="AutoShape 14"/>
          <p:cNvCxnSpPr>
            <a:cxnSpLocks noChangeShapeType="1"/>
          </p:cNvCxnSpPr>
          <p:nvPr/>
        </p:nvCxnSpPr>
        <p:spPr bwMode="auto">
          <a:xfrm flipV="1">
            <a:off x="3143251" y="5732464"/>
            <a:ext cx="1152525" cy="3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448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Stages in Program Development Process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00391" y="4059244"/>
            <a:ext cx="5033865" cy="257015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1- Analysis </a:t>
            </a:r>
            <a:r>
              <a:rPr lang="en-US" alt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 problem</a:t>
            </a:r>
            <a:endParaRPr lang="en-US" altLang="en-US" sz="2200" kern="1200" dirty="0">
              <a:solidFill>
                <a:schemeClr val="tx1"/>
              </a:solidFill>
              <a:latin typeface="+mn-lt"/>
              <a:ea typeface="+mn-ea"/>
              <a:cs typeface="+mn-cs"/>
              <a:sym typeface="Wingdings" charset="2"/>
            </a:endParaRPr>
          </a:p>
          <a:p>
            <a:r>
              <a:rPr lang="en-US" altLang="en-US" sz="2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2- Create the algorithm</a:t>
            </a:r>
            <a:endParaRPr lang="en-US" alt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  <a:sym typeface="Wingdings" charset="2"/>
            </a:endParaRPr>
          </a:p>
          <a:p>
            <a:r>
              <a:rPr lang="en-US" alt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 Compile the program</a:t>
            </a:r>
            <a:endParaRPr lang="en-US" alt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  <a:sym typeface="Wingdings" charset="2"/>
            </a:endParaRPr>
          </a:p>
          <a:p>
            <a:r>
              <a:rPr lang="en-US" alt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 Execute </a:t>
            </a:r>
            <a:r>
              <a:rPr lang="en-US" alt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altLang="en-US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5- </a:t>
            </a:r>
            <a:r>
              <a:rPr lang="en-US" altLang="en-US" sz="2200" dirty="0" smtClean="0">
                <a:solidFill>
                  <a:schemeClr val="tx1"/>
                </a:solidFill>
              </a:rPr>
              <a:t>Testing </a:t>
            </a:r>
            <a:r>
              <a:rPr lang="en-US" altLang="en-US" sz="2200" dirty="0">
                <a:solidFill>
                  <a:schemeClr val="tx1"/>
                </a:solidFill>
              </a:rPr>
              <a:t>and Debugging the Program</a:t>
            </a:r>
            <a:endParaRPr lang="en-US" alt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title="intersecting circles">
            <a:extLst>
              <a:ext uri="{FF2B5EF4-FFF2-40B4-BE49-F238E27FC236}">
                <a16:creationId xmlns:a16="http://schemas.microsoft.com/office/drawing/2014/main" xmlns="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1" name="Oval 5">
              <a:extLst>
                <a:ext uri="{FF2B5EF4-FFF2-40B4-BE49-F238E27FC236}">
                  <a16:creationId xmlns:a16="http://schemas.microsoft.com/office/drawing/2014/main" xmlns="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5">
              <a:extLst>
                <a:ext uri="{FF2B5EF4-FFF2-40B4-BE49-F238E27FC236}">
                  <a16:creationId xmlns:a16="http://schemas.microsoft.com/office/drawing/2014/main" xmlns="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5" name="Rectangle 14" title="ribbon">
            <a:extLst>
              <a:ext uri="{FF2B5EF4-FFF2-40B4-BE49-F238E27FC236}">
                <a16:creationId xmlns:a16="http://schemas.microsoft.com/office/drawing/2014/main" xmlns="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en-US" sz="4000" dirty="0" smtClean="0">
                <a:solidFill>
                  <a:schemeClr val="bg2"/>
                </a:solidFill>
              </a:rPr>
              <a:t>(2) Create </a:t>
            </a:r>
            <a:r>
              <a:rPr lang="en-US" sz="4000" dirty="0">
                <a:solidFill>
                  <a:schemeClr val="bg2"/>
                </a:solidFill>
              </a:rPr>
              <a:t>the algorithm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 for solution and use basic statements and expression to develop the algorithm</a:t>
            </a:r>
            <a:endParaRPr lang="en-US" sz="3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3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B</a:t>
            </a:r>
            <a:r>
              <a:rPr lang="en-US" altLang="en-US" dirty="0" smtClean="0">
                <a:solidFill>
                  <a:schemeClr val="bg1"/>
                </a:solidFill>
              </a:rPr>
              <a:t>-Planning </a:t>
            </a:r>
            <a:r>
              <a:rPr lang="en-US" altLang="en-US" dirty="0">
                <a:solidFill>
                  <a:schemeClr val="bg1"/>
                </a:solidFill>
              </a:rPr>
              <a:t>the Solution</a:t>
            </a:r>
          </a:p>
        </p:txBody>
      </p:sp>
      <p:graphicFrame>
        <p:nvGraphicFramePr>
          <p:cNvPr id="37892" name="Rectangle 3" descr="Rectangle: Click to edit Master text styles&#10;Second level&#10;Third level&#10;Fourth level&#10;Fifth leve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79553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3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x-none" b="1" dirty="0"/>
              <a:t>Pseudocode Example </a:t>
            </a:r>
            <a:endParaRPr lang="en-US" altLang="x-none" dirty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A1345A9-925D-EE4D-A2C8-F2104802515B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5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x-none" sz="2700" b="1" dirty="0"/>
              <a:t>Write a Program to Print the Sum of two integer Numbers</a:t>
            </a:r>
            <a:endParaRPr lang="ar-SA" altLang="x-none" sz="2700" b="1" dirty="0">
              <a:ea typeface="Times New Roman" charset="0"/>
              <a:cs typeface="Times New Roman" charset="0"/>
            </a:endParaRPr>
          </a:p>
          <a:p>
            <a:pPr marL="609600" indent="-609600">
              <a:lnSpc>
                <a:spcPct val="80000"/>
              </a:lnSpc>
            </a:pPr>
            <a:endParaRPr lang="en-US" altLang="x-none" sz="2700" b="1" dirty="0">
              <a:ea typeface="Times New Roman" charset="0"/>
              <a:cs typeface="Times New Roman" charset="0"/>
            </a:endParaRP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x-none" sz="2700" dirty="0"/>
              <a:t>Start </a:t>
            </a:r>
            <a:endParaRPr lang="en-US" altLang="x-none" sz="2700" dirty="0" smtClean="0"/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x-none" sz="2700" dirty="0" smtClean="0"/>
              <a:t>Read Num1, Num2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x-none" sz="2700" dirty="0" smtClean="0"/>
              <a:t>Sum = Num1 + Num2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x-none" sz="2700" dirty="0" smtClean="0"/>
              <a:t>Write Sum  </a:t>
            </a:r>
            <a:endParaRPr lang="en-US" altLang="x-none" sz="2700" dirty="0"/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n-US" altLang="x-none" sz="2700" dirty="0" smtClean="0"/>
              <a:t>End</a:t>
            </a:r>
            <a:endParaRPr lang="en-US" altLang="x-none" sz="2700" dirty="0"/>
          </a:p>
          <a:p>
            <a:pPr marL="609600" indent="-609600"/>
            <a:endParaRPr lang="en-US" altLang="x-none" sz="2500" dirty="0"/>
          </a:p>
        </p:txBody>
      </p:sp>
    </p:spTree>
    <p:extLst>
      <p:ext uri="{BB962C8B-B14F-4D97-AF65-F5344CB8AC3E}">
        <p14:creationId xmlns:p14="http://schemas.microsoft.com/office/powerpoint/2010/main" val="20228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5028"/>
              </p:ext>
            </p:extLst>
          </p:nvPr>
        </p:nvGraphicFramePr>
        <p:xfrm>
          <a:off x="2438399" y="355600"/>
          <a:ext cx="6976534" cy="600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267"/>
                <a:gridCol w="3488267"/>
              </a:tblGrid>
              <a:tr h="10001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INPUT/OUTPUT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DECISION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START/END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FLOWLINE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6788150" y="4521201"/>
            <a:ext cx="1701799" cy="587375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eaLnBrk="1" hangingPunct="1"/>
            <a:endParaRPr lang="en-US" altLang="x-none" sz="2400" dirty="0"/>
          </a:p>
        </p:txBody>
      </p:sp>
      <p:sp>
        <p:nvSpPr>
          <p:cNvPr id="8" name="AutoShape 68"/>
          <p:cNvSpPr>
            <a:spLocks noChangeArrowheads="1"/>
          </p:cNvSpPr>
          <p:nvPr/>
        </p:nvSpPr>
        <p:spPr bwMode="auto">
          <a:xfrm>
            <a:off x="6743700" y="2514601"/>
            <a:ext cx="1746250" cy="628651"/>
          </a:xfrm>
          <a:prstGeom prst="flowChartInputOutpu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eaLnBrk="1" hangingPunct="1"/>
            <a:endParaRPr lang="en-US" altLang="x-none" sz="2400" dirty="0"/>
          </a:p>
        </p:txBody>
      </p:sp>
      <p:sp>
        <p:nvSpPr>
          <p:cNvPr id="9" name="AutoShape 73"/>
          <p:cNvSpPr>
            <a:spLocks noChangeArrowheads="1"/>
          </p:cNvSpPr>
          <p:nvPr/>
        </p:nvSpPr>
        <p:spPr bwMode="auto">
          <a:xfrm>
            <a:off x="6743699" y="3424239"/>
            <a:ext cx="1746250" cy="815974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eaLnBrk="1" hangingPunct="1"/>
            <a:endParaRPr lang="en-US" altLang="x-none" sz="2400" dirty="0"/>
          </a:p>
        </p:txBody>
      </p:sp>
      <p:sp>
        <p:nvSpPr>
          <p:cNvPr id="10" name="AutoShape 69"/>
          <p:cNvSpPr>
            <a:spLocks noChangeArrowheads="1"/>
          </p:cNvSpPr>
          <p:nvPr/>
        </p:nvSpPr>
        <p:spPr bwMode="auto">
          <a:xfrm>
            <a:off x="6933405" y="1512095"/>
            <a:ext cx="1366837" cy="57467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1" eaLnBrk="1" hangingPunct="1"/>
            <a:endParaRPr lang="en-US" altLang="x-none" sz="2400"/>
          </a:p>
        </p:txBody>
      </p:sp>
      <p:sp>
        <p:nvSpPr>
          <p:cNvPr id="11" name="Line 77"/>
          <p:cNvSpPr>
            <a:spLocks noChangeShapeType="1"/>
          </p:cNvSpPr>
          <p:nvPr/>
        </p:nvSpPr>
        <p:spPr bwMode="auto">
          <a:xfrm flipH="1">
            <a:off x="7351713" y="6021389"/>
            <a:ext cx="12239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ine 78"/>
          <p:cNvSpPr>
            <a:spLocks noChangeShapeType="1"/>
          </p:cNvSpPr>
          <p:nvPr/>
        </p:nvSpPr>
        <p:spPr bwMode="auto">
          <a:xfrm>
            <a:off x="7424739" y="5589589"/>
            <a:ext cx="11525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ine 79"/>
          <p:cNvSpPr>
            <a:spLocks noChangeShapeType="1"/>
          </p:cNvSpPr>
          <p:nvPr/>
        </p:nvSpPr>
        <p:spPr bwMode="auto">
          <a:xfrm>
            <a:off x="6992938" y="5589589"/>
            <a:ext cx="0" cy="5016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ine 80"/>
          <p:cNvSpPr>
            <a:spLocks noChangeShapeType="1"/>
          </p:cNvSpPr>
          <p:nvPr/>
        </p:nvSpPr>
        <p:spPr bwMode="auto">
          <a:xfrm flipV="1">
            <a:off x="6632575" y="5589590"/>
            <a:ext cx="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66"/>
          <p:cNvSpPr>
            <a:spLocks noGrp="1" noChangeArrowheads="1"/>
          </p:cNvSpPr>
          <p:nvPr>
            <p:ph type="title" sz="quarter"/>
          </p:nvPr>
        </p:nvSpPr>
        <p:spPr>
          <a:xfrm>
            <a:off x="2517775" y="461566"/>
            <a:ext cx="8229600" cy="836613"/>
          </a:xfrm>
        </p:spPr>
        <p:txBody>
          <a:bodyPr/>
          <a:lstStyle/>
          <a:p>
            <a:pPr eaLnBrk="1" hangingPunct="1"/>
            <a:r>
              <a:rPr lang="en-US" altLang="x-none" sz="4000" b="1" dirty="0"/>
              <a:t>Flowcharts Symbols</a:t>
            </a:r>
          </a:p>
        </p:txBody>
      </p:sp>
    </p:spTree>
    <p:extLst>
      <p:ext uri="{BB962C8B-B14F-4D97-AF65-F5344CB8AC3E}">
        <p14:creationId xmlns:p14="http://schemas.microsoft.com/office/powerpoint/2010/main" val="3217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9E9AB181-5367-6A40-AC9D-5D8EB038BF41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7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708150" y="1700214"/>
            <a:ext cx="7772400" cy="515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400" b="1"/>
              <a:t>Draw a flowchart for a program that calculates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400" b="1"/>
              <a:t>and print the  area and the perimeter of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400" b="1"/>
              <a:t>a rectangle.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Input</a:t>
            </a:r>
            <a:r>
              <a:rPr lang="en-US" altLang="x-none" sz="24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Length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width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Area = length*width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Perimeter = 2*( length + width)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2400" b="1"/>
              <a:t>Output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Area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/>
              <a:t>Perimeter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751763" y="981075"/>
            <a:ext cx="2305050" cy="503238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7319963" y="1844676"/>
            <a:ext cx="3168650" cy="504825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Read L, W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319963" y="3716339"/>
            <a:ext cx="3168650" cy="504825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erimeter = 2 (L+W)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319963" y="4581525"/>
            <a:ext cx="3168650" cy="4318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Print area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535863" y="6092826"/>
            <a:ext cx="2736850" cy="57626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13" name="AutoShape 9"/>
          <p:cNvCxnSpPr>
            <a:cxnSpLocks noChangeShapeType="1"/>
            <a:stCxn id="8" idx="2"/>
            <a:endCxn id="9" idx="1"/>
          </p:cNvCxnSpPr>
          <p:nvPr/>
        </p:nvCxnSpPr>
        <p:spPr bwMode="auto">
          <a:xfrm>
            <a:off x="8904288" y="1484313"/>
            <a:ext cx="0" cy="36036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4" name="AutoShape 10"/>
          <p:cNvCxnSpPr>
            <a:cxnSpLocks noChangeShapeType="1"/>
            <a:stCxn id="9" idx="4"/>
            <a:endCxn id="18" idx="0"/>
          </p:cNvCxnSpPr>
          <p:nvPr/>
        </p:nvCxnSpPr>
        <p:spPr bwMode="auto">
          <a:xfrm flipH="1">
            <a:off x="8904288" y="2349500"/>
            <a:ext cx="0" cy="4318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5" name="AutoShape 11"/>
          <p:cNvCxnSpPr>
            <a:cxnSpLocks noChangeShapeType="1"/>
            <a:stCxn id="18" idx="2"/>
            <a:endCxn id="10" idx="0"/>
          </p:cNvCxnSpPr>
          <p:nvPr/>
        </p:nvCxnSpPr>
        <p:spPr bwMode="auto">
          <a:xfrm>
            <a:off x="8904288" y="3314701"/>
            <a:ext cx="0" cy="37306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6" name="AutoShape 12"/>
          <p:cNvCxnSpPr>
            <a:cxnSpLocks noChangeShapeType="1"/>
            <a:stCxn id="10" idx="2"/>
            <a:endCxn id="11" idx="1"/>
          </p:cNvCxnSpPr>
          <p:nvPr/>
        </p:nvCxnSpPr>
        <p:spPr bwMode="auto">
          <a:xfrm>
            <a:off x="8904288" y="4249738"/>
            <a:ext cx="0" cy="3032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7" name="AutoShape 13"/>
          <p:cNvCxnSpPr>
            <a:cxnSpLocks noChangeShapeType="1"/>
            <a:stCxn id="19" idx="4"/>
            <a:endCxn id="12" idx="0"/>
          </p:cNvCxnSpPr>
          <p:nvPr/>
        </p:nvCxnSpPr>
        <p:spPr bwMode="auto">
          <a:xfrm>
            <a:off x="8904288" y="5805489"/>
            <a:ext cx="0" cy="2873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7319963" y="2781301"/>
            <a:ext cx="3168650" cy="504825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area = L * W </a:t>
            </a: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7319963" y="5373688"/>
            <a:ext cx="3168650" cy="4318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Print perimeter</a:t>
            </a:r>
          </a:p>
        </p:txBody>
      </p:sp>
      <p:cxnSp>
        <p:nvCxnSpPr>
          <p:cNvPr id="20" name="AutoShape 16"/>
          <p:cNvCxnSpPr>
            <a:cxnSpLocks noChangeShapeType="1"/>
            <a:stCxn id="11" idx="4"/>
            <a:endCxn id="19" idx="1"/>
          </p:cNvCxnSpPr>
          <p:nvPr/>
        </p:nvCxnSpPr>
        <p:spPr bwMode="auto">
          <a:xfrm>
            <a:off x="8904288" y="5041901"/>
            <a:ext cx="0" cy="3032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4"/>
            <a:ext cx="8280400" cy="1150937"/>
          </a:xfrm>
        </p:spPr>
        <p:txBody>
          <a:bodyPr/>
          <a:lstStyle/>
          <a:p>
            <a:pPr eaLnBrk="1" hangingPunct="1"/>
            <a:r>
              <a:rPr lang="en-US" altLang="x-none" sz="4000" b="1"/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136903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x-none" b="1"/>
              <a:t>Example 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x-none"/>
              <a:t>Draw the flow chart for a program that calculates the total salary for an employee using this equation: </a:t>
            </a:r>
          </a:p>
          <a:p>
            <a:pPr algn="ctr" eaLnBrk="1" hangingPunct="1">
              <a:spcBef>
                <a:spcPct val="50000"/>
              </a:spcBef>
              <a:buFont typeface="Wingdings" charset="2"/>
              <a:buNone/>
            </a:pPr>
            <a:r>
              <a:rPr lang="en-US" altLang="x-none"/>
              <a:t>Total_Sal = Salary +Overtime</a:t>
            </a:r>
          </a:p>
          <a:p>
            <a:pPr algn="ctr" eaLnBrk="1" hangingPunct="1">
              <a:spcBef>
                <a:spcPct val="50000"/>
              </a:spcBef>
              <a:buFont typeface="Wingdings" charset="2"/>
              <a:buNone/>
            </a:pPr>
            <a:endParaRPr lang="en-US" altLang="x-none"/>
          </a:p>
          <a:p>
            <a:pPr eaLnBrk="1" hangingPunct="1">
              <a:spcBef>
                <a:spcPct val="50000"/>
              </a:spcBef>
              <a:buFont typeface="Wingdings" charset="2"/>
              <a:buNone/>
            </a:pPr>
            <a:endParaRPr lang="en-US" altLang="x-none"/>
          </a:p>
          <a:p>
            <a:pPr algn="ctr" eaLnBrk="1" hangingPunct="1">
              <a:spcBef>
                <a:spcPct val="50000"/>
              </a:spcBef>
              <a:buFont typeface="Wingdings" charset="2"/>
              <a:buNone/>
            </a:pPr>
            <a:endParaRPr lang="en-US" altLang="x-none"/>
          </a:p>
          <a:p>
            <a:pPr eaLnBrk="1" hangingPunct="1"/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Alosaimi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9EB856BA-6E3F-0848-AEA2-35F57AE3610B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8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Asma Alosaimi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rtl="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7C67E85-8C6A-6B4B-9184-8D00EEF3CF98}" type="slidenum">
              <a:rPr lang="en-US" altLang="x-none">
                <a:solidFill>
                  <a:srgbClr val="FFFFFF"/>
                </a:solidFill>
                <a:latin typeface="Tw Cen MT" charset="0"/>
              </a:rPr>
              <a:pPr algn="ctr" eaLnBrk="1" hangingPunct="1">
                <a:lnSpc>
                  <a:spcPct val="80000"/>
                </a:lnSpc>
              </a:pPr>
              <a:t>9</a:t>
            </a:fld>
            <a:endParaRPr lang="en-US" altLang="x-none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751763" y="1557339"/>
            <a:ext cx="2305050" cy="503237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7499350" y="2420939"/>
            <a:ext cx="3168650" cy="504825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Read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Salary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248525" y="5300663"/>
            <a:ext cx="3168650" cy="431800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Print </a:t>
            </a:r>
            <a:r>
              <a:rPr lang="en-US" sz="2400" dirty="0" err="1">
                <a:solidFill>
                  <a:schemeClr val="tx1"/>
                </a:solidFill>
              </a:rPr>
              <a:t>Total_Sal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535863" y="6092826"/>
            <a:ext cx="2736850" cy="57626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13" name="AutoShape 9"/>
          <p:cNvCxnSpPr>
            <a:cxnSpLocks noChangeShapeType="1"/>
          </p:cNvCxnSpPr>
          <p:nvPr/>
        </p:nvCxnSpPr>
        <p:spPr bwMode="auto">
          <a:xfrm flipH="1">
            <a:off x="8904288" y="2060576"/>
            <a:ext cx="0" cy="2889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4" name="AutoShape 10"/>
          <p:cNvCxnSpPr>
            <a:cxnSpLocks noChangeShapeType="1"/>
            <a:endCxn id="18" idx="0"/>
          </p:cNvCxnSpPr>
          <p:nvPr/>
        </p:nvCxnSpPr>
        <p:spPr bwMode="auto">
          <a:xfrm flipH="1">
            <a:off x="8832850" y="3789363"/>
            <a:ext cx="0" cy="21590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6" name="AutoShape 12"/>
          <p:cNvCxnSpPr>
            <a:cxnSpLocks noChangeShapeType="1"/>
            <a:endCxn id="11" idx="1"/>
          </p:cNvCxnSpPr>
          <p:nvPr/>
        </p:nvCxnSpPr>
        <p:spPr bwMode="auto">
          <a:xfrm>
            <a:off x="8832850" y="4968876"/>
            <a:ext cx="0" cy="303213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7" name="AutoShape 13"/>
          <p:cNvCxnSpPr>
            <a:cxnSpLocks noChangeShapeType="1"/>
            <a:endCxn id="12" idx="0"/>
          </p:cNvCxnSpPr>
          <p:nvPr/>
        </p:nvCxnSpPr>
        <p:spPr bwMode="auto">
          <a:xfrm>
            <a:off x="8904288" y="5805489"/>
            <a:ext cx="0" cy="28733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7248525" y="4005264"/>
            <a:ext cx="3168650" cy="935037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 err="1">
                <a:solidFill>
                  <a:schemeClr val="tx1"/>
                </a:solidFill>
              </a:rPr>
              <a:t>Total_Sal</a:t>
            </a:r>
            <a:r>
              <a:rPr lang="en-US" sz="2400" dirty="0">
                <a:solidFill>
                  <a:schemeClr val="tx1"/>
                </a:solidFill>
              </a:rPr>
              <a:t> =</a:t>
            </a:r>
          </a:p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defRPr/>
            </a:pPr>
            <a:r>
              <a:rPr lang="en-US" sz="2400" dirty="0">
                <a:solidFill>
                  <a:schemeClr val="tx1"/>
                </a:solidFill>
              </a:rPr>
              <a:t> Salary +Overtime    </a:t>
            </a:r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8914"/>
            <a:ext cx="8280400" cy="1150937"/>
          </a:xfrm>
        </p:spPr>
        <p:txBody>
          <a:bodyPr/>
          <a:lstStyle/>
          <a:p>
            <a:pPr eaLnBrk="1" hangingPunct="1"/>
            <a:r>
              <a:rPr lang="en-US" altLang="x-none" sz="4000" b="1"/>
              <a:t>Solution</a:t>
            </a:r>
          </a:p>
        </p:txBody>
      </p:sp>
      <p:sp>
        <p:nvSpPr>
          <p:cNvPr id="2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2279650" y="1773238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b="1" dirty="0"/>
              <a:t>Input</a:t>
            </a:r>
            <a:r>
              <a:rPr lang="en-US" sz="2400" dirty="0"/>
              <a:t> </a:t>
            </a:r>
          </a:p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/>
              <a:t>Salary</a:t>
            </a:r>
          </a:p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/>
              <a:t>Overtime</a:t>
            </a: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b="1" dirty="0"/>
              <a:t>Processing</a:t>
            </a:r>
          </a:p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err="1"/>
              <a:t>Total_Sal</a:t>
            </a:r>
            <a:r>
              <a:rPr lang="en-US" sz="2400" dirty="0"/>
              <a:t> = Salary +Overtime    </a:t>
            </a:r>
          </a:p>
          <a:p>
            <a:pPr marL="319088" indent="-319088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400" b="1" dirty="0"/>
              <a:t>Output</a:t>
            </a:r>
          </a:p>
          <a:p>
            <a:pPr marL="639763" lvl="1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/>
            </a:pPr>
            <a:r>
              <a:rPr lang="en-US" sz="2400" dirty="0" err="1"/>
              <a:t>Total_Sal</a:t>
            </a:r>
            <a:endParaRPr lang="en-US" sz="2400" dirty="0"/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7319963" y="3213101"/>
            <a:ext cx="3168650" cy="504825"/>
          </a:xfrm>
          <a:prstGeom prst="flowChartInputOutpu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Read </a:t>
            </a:r>
            <a:r>
              <a:rPr 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Overtime</a:t>
            </a:r>
            <a:endParaRPr 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1" name="AutoShape 10"/>
          <p:cNvCxnSpPr>
            <a:cxnSpLocks noChangeShapeType="1"/>
          </p:cNvCxnSpPr>
          <p:nvPr/>
        </p:nvCxnSpPr>
        <p:spPr bwMode="auto">
          <a:xfrm flipH="1">
            <a:off x="8832850" y="2924175"/>
            <a:ext cx="0" cy="2174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00677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8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455</Words>
  <Application>Microsoft Macintosh PowerPoint</Application>
  <PresentationFormat>Widescreen</PresentationFormat>
  <Paragraphs>144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Avenir Next Heavy</vt:lpstr>
      <vt:lpstr>Calibri Light</vt:lpstr>
      <vt:lpstr>Arial</vt:lpstr>
      <vt:lpstr>Calibri</vt:lpstr>
      <vt:lpstr>Times New Roman</vt:lpstr>
      <vt:lpstr>Tw Cen MT</vt:lpstr>
      <vt:lpstr>Wingdings</vt:lpstr>
      <vt:lpstr>Wingdings 2</vt:lpstr>
      <vt:lpstr>Office Theme</vt:lpstr>
      <vt:lpstr>Pseudocode &amp; Flowcharts</vt:lpstr>
      <vt:lpstr>Stages in Program Development Process</vt:lpstr>
      <vt:lpstr>(2) Create the algorithm</vt:lpstr>
      <vt:lpstr>B-Planning the Solution</vt:lpstr>
      <vt:lpstr>Pseudocode Example </vt:lpstr>
      <vt:lpstr>Flowcharts Symbols</vt:lpstr>
      <vt:lpstr>Solution</vt:lpstr>
      <vt:lpstr>Example 2</vt:lpstr>
      <vt:lpstr>Solution</vt:lpstr>
      <vt:lpstr>Example 3</vt:lpstr>
      <vt:lpstr>Solution</vt:lpstr>
      <vt:lpstr>Example 4</vt:lpstr>
      <vt:lpstr>Solution</vt:lpstr>
      <vt:lpstr>Solution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Aljaffan N Dr (PG/R - Computer Science)</dc:creator>
  <cp:lastModifiedBy>Aljaffan N Dr (PG/R - Computer Science)</cp:lastModifiedBy>
  <cp:revision>164</cp:revision>
  <cp:lastPrinted>2018-02-07T23:01:26Z</cp:lastPrinted>
  <dcterms:created xsi:type="dcterms:W3CDTF">2018-02-07T00:59:33Z</dcterms:created>
  <dcterms:modified xsi:type="dcterms:W3CDTF">2018-02-07T23:48:51Z</dcterms:modified>
</cp:coreProperties>
</file>