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88" r:id="rId2"/>
    <p:sldId id="306" r:id="rId3"/>
    <p:sldId id="307" r:id="rId4"/>
    <p:sldId id="308" r:id="rId5"/>
    <p:sldId id="309" r:id="rId6"/>
    <p:sldId id="302" r:id="rId7"/>
    <p:sldId id="304" r:id="rId8"/>
    <p:sldId id="282" r:id="rId9"/>
    <p:sldId id="283" r:id="rId10"/>
    <p:sldId id="292" r:id="rId11"/>
    <p:sldId id="284" r:id="rId12"/>
    <p:sldId id="310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/>
    <p:restoredTop sz="95645" autoAdjust="0"/>
  </p:normalViewPr>
  <p:slideViewPr>
    <p:cSldViewPr snapToGrid="0" snapToObjects="1">
      <p:cViewPr varScale="1">
        <p:scale>
          <a:sx n="87" d="100"/>
          <a:sy n="87" d="100"/>
        </p:scale>
        <p:origin x="64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8897-4937-8149-8624-6B93F9DE3E1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6631-FEEC-4B40-8BE4-A4D97F5AB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71-67A1-3E40-8F3E-A2FFF69F6C1F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534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57186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427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76356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839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45EC-F1C2-BE47-A4AE-6318C9A472C4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70-A1FB-9442-8807-13F4BBE76640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C92B-E081-8E42-B5C0-F25CEF9E7124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2A91-02C9-8241-81C6-3FF234E3A6AE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2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B24E-A15F-494B-B817-0CB57B228700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42C5-CFE9-A849-80E4-8E6C92F3E99F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2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7510-D195-874D-B9D6-52912DC31E54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D813-E310-6246-B32E-4CC4B82ED48D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3D97-BE81-EB4E-A1C8-82FADC270594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1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E9C3-F57B-6E4B-8052-46656A59B1A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FFE7-5117-B241-9A7B-7070606B7C82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4A25E8-8C2F-FB4F-B733-F777AC8F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Data Types and </a:t>
            </a:r>
            <a:r>
              <a:rPr lang="en-US" sz="6000" dirty="0">
                <a:solidFill>
                  <a:schemeClr val="tx1"/>
                </a:solidFill>
              </a:rPr>
              <a:t>Arithmetic in C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9A1D53-03B8-3E45-B737-428F6D6F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Nouf</a:t>
            </a:r>
            <a:r>
              <a:rPr lang="en-US" sz="1800" dirty="0"/>
              <a:t> </a:t>
            </a:r>
            <a:r>
              <a:rPr lang="en-US" sz="1800" dirty="0" err="1"/>
              <a:t>Aljaffan</a:t>
            </a:r>
            <a:r>
              <a:rPr lang="en-US" sz="1800" dirty="0"/>
              <a:t> (C) 2018</a:t>
            </a:r>
          </a:p>
          <a:p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Editedby</a:t>
            </a:r>
            <a:r>
              <a:rPr lang="en-US" sz="1800" dirty="0" smtClean="0">
                <a:solidFill>
                  <a:srgbClr val="FFFFFF">
                    <a:alpha val="70000"/>
                  </a:srgbClr>
                </a:solidFill>
              </a:rPr>
              <a:t> : </a:t>
            </a:r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Nouf</a:t>
            </a:r>
            <a:r>
              <a:rPr lang="en-US" sz="1800" dirty="0" smtClean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almunyif</a:t>
            </a:r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5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BDA5E8D-7248-FD40-9479-50866734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Implicit Type Conversion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7160BD-4AD6-D840-8183-F81482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44" y="641267"/>
            <a:ext cx="9838266" cy="5765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2. When </a:t>
            </a:r>
            <a:r>
              <a:rPr lang="en-GB" dirty="0"/>
              <a:t>an operation is being performed on data of two different types.</a:t>
            </a:r>
          </a:p>
          <a:p>
            <a:pPr lvl="1"/>
            <a:r>
              <a:rPr lang="en-GB" dirty="0"/>
              <a:t>The "</a:t>
            </a:r>
            <a:r>
              <a:rPr lang="en-GB" b="1" dirty="0">
                <a:solidFill>
                  <a:srgbClr val="FF0000"/>
                </a:solidFill>
              </a:rPr>
              <a:t>smaller</a:t>
            </a:r>
            <a:r>
              <a:rPr lang="en-GB" dirty="0"/>
              <a:t>" data type will be converted to match the "</a:t>
            </a:r>
            <a:r>
              <a:rPr lang="en-GB" b="1" dirty="0">
                <a:solidFill>
                  <a:srgbClr val="FF0000"/>
                </a:solidFill>
              </a:rPr>
              <a:t>larger</a:t>
            </a:r>
            <a:r>
              <a:rPr lang="en-GB" dirty="0"/>
              <a:t>" type.</a:t>
            </a:r>
          </a:p>
          <a:p>
            <a:pPr lvl="2"/>
            <a:r>
              <a:rPr lang="en-GB" dirty="0"/>
              <a:t>For example, when an </a:t>
            </a:r>
            <a:r>
              <a:rPr lang="en-GB" dirty="0" err="1"/>
              <a:t>int</a:t>
            </a:r>
            <a:r>
              <a:rPr lang="en-GB" dirty="0"/>
              <a:t> is added to a double, the computer uses a double version of the </a:t>
            </a:r>
            <a:r>
              <a:rPr lang="en-GB" dirty="0" err="1"/>
              <a:t>int</a:t>
            </a:r>
            <a:r>
              <a:rPr lang="en-GB" dirty="0"/>
              <a:t> and the result is a double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following example converts </a:t>
            </a:r>
            <a:r>
              <a:rPr lang="en-GB" b="1" i="1" dirty="0"/>
              <a:t>the value of</a:t>
            </a:r>
            <a:r>
              <a:rPr lang="en-GB" dirty="0"/>
              <a:t> </a:t>
            </a:r>
            <a:r>
              <a:rPr lang="en-GB" dirty="0" err="1"/>
              <a:t>nTotal</a:t>
            </a:r>
            <a:r>
              <a:rPr lang="en-GB" dirty="0"/>
              <a:t> to a double precision value before performing the division. 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Note</a:t>
            </a:r>
            <a:r>
              <a:rPr lang="en-GB" dirty="0"/>
              <a:t> that if the 3.0 were changed to a simple 3, then integer division would be performed, losing any fractional values in the </a:t>
            </a:r>
            <a:r>
              <a:rPr lang="en-GB" dirty="0" smtClean="0"/>
              <a:t>result. </a:t>
            </a:r>
            <a:r>
              <a:rPr lang="en-GB" dirty="0" smtClean="0">
                <a:solidFill>
                  <a:srgbClr val="FF0000"/>
                </a:solidFill>
              </a:rPr>
              <a:t>(try it )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GB" dirty="0" err="1" smtClean="0"/>
              <a:t>nTotal</a:t>
            </a:r>
            <a:r>
              <a:rPr lang="en-GB" dirty="0" smtClean="0"/>
              <a:t> ; </a:t>
            </a:r>
            <a:r>
              <a:rPr lang="en-GB" dirty="0" smtClean="0">
                <a:solidFill>
                  <a:srgbClr val="0070C0"/>
                </a:solidFill>
              </a:rPr>
              <a:t>double</a:t>
            </a:r>
            <a:r>
              <a:rPr lang="en-GB" dirty="0" smtClean="0"/>
              <a:t> average ;</a:t>
            </a:r>
            <a:endParaRPr lang="en-GB" dirty="0"/>
          </a:p>
          <a:p>
            <a:pPr lvl="1"/>
            <a:r>
              <a:rPr lang="en-GB" dirty="0"/>
              <a:t> average = </a:t>
            </a:r>
            <a:r>
              <a:rPr lang="en-GB" dirty="0" err="1"/>
              <a:t>nTotal</a:t>
            </a:r>
            <a:r>
              <a:rPr lang="en-GB" dirty="0"/>
              <a:t> / 3.0</a:t>
            </a:r>
            <a:r>
              <a:rPr lang="en-GB" dirty="0" smtClean="0"/>
              <a:t>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3. When </a:t>
            </a:r>
            <a:r>
              <a:rPr lang="en-GB" dirty="0"/>
              <a:t>data is passed to or returned from functions.</a:t>
            </a:r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E8DE33-439A-E947-94CB-29DBF1BA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8496" y="3210235"/>
            <a:ext cx="41529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22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521-30D2-854B-BEF3-32B8572D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GB" b="1" dirty="0"/>
              <a:t>Explicit </a:t>
            </a:r>
            <a:r>
              <a:rPr lang="en-US" dirty="0"/>
              <a:t>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5663A-F2C1-8E45-A601-CAD5082C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84349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The following example converts </a:t>
            </a:r>
            <a:r>
              <a:rPr lang="en-GB" sz="2400" b="1" i="1" dirty="0"/>
              <a:t>the value of</a:t>
            </a:r>
            <a:r>
              <a:rPr lang="en-GB" sz="2400" dirty="0"/>
              <a:t> </a:t>
            </a:r>
            <a:r>
              <a:rPr lang="en-GB" sz="2400" dirty="0" err="1"/>
              <a:t>nTotal</a:t>
            </a:r>
            <a:r>
              <a:rPr lang="en-GB" sz="2400" dirty="0"/>
              <a:t> to a double precision value before performing the division.</a:t>
            </a:r>
            <a:br>
              <a:rPr lang="en-GB" sz="2400" dirty="0"/>
            </a:br>
            <a:r>
              <a:rPr lang="en-GB" sz="2400" dirty="0"/>
              <a:t>( </a:t>
            </a:r>
            <a:r>
              <a:rPr lang="en-GB" sz="2400" dirty="0" err="1"/>
              <a:t>nStudents</a:t>
            </a:r>
            <a:r>
              <a:rPr lang="en-GB" sz="2400" dirty="0"/>
              <a:t> will then be implicitly promoted, following the guidelines listed above. ) </a:t>
            </a:r>
          </a:p>
          <a:p>
            <a:pPr marL="457200" lvl="1" indent="0">
              <a:buNone/>
            </a:pPr>
            <a:r>
              <a:rPr lang="en-GB" sz="2400" dirty="0"/>
              <a:t>   average = ( double ) </a:t>
            </a:r>
            <a:r>
              <a:rPr lang="en-GB" sz="2400" dirty="0" err="1"/>
              <a:t>nTotal</a:t>
            </a:r>
            <a:r>
              <a:rPr lang="en-GB" sz="2400" dirty="0"/>
              <a:t> / </a:t>
            </a:r>
            <a:r>
              <a:rPr lang="en-GB" sz="2400" dirty="0" err="1"/>
              <a:t>nStudents</a:t>
            </a:r>
            <a:r>
              <a:rPr lang="en-GB" sz="2400" dirty="0"/>
              <a:t>;</a:t>
            </a:r>
          </a:p>
          <a:p>
            <a:pPr lvl="1"/>
            <a:r>
              <a:rPr lang="en-GB" sz="2400" b="1" dirty="0">
                <a:solidFill>
                  <a:srgbClr val="FF0000"/>
                </a:solidFill>
              </a:rPr>
              <a:t>Note</a:t>
            </a:r>
            <a:r>
              <a:rPr lang="en-GB" sz="2400" dirty="0"/>
              <a:t> that </a:t>
            </a:r>
            <a:r>
              <a:rPr lang="en-GB" sz="2400" dirty="0" err="1"/>
              <a:t>nTotal</a:t>
            </a:r>
            <a:r>
              <a:rPr lang="en-GB" sz="2400" dirty="0"/>
              <a:t> itself is unaffected by this conversion.</a:t>
            </a:r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3AB9D-CDAE-0A4C-836C-02A26B40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092" y="3555484"/>
            <a:ext cx="52959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5783" y="3593584"/>
            <a:ext cx="50673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032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47C391F-F355-AD4C-BCA1-A18BB838F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002" y="379395"/>
            <a:ext cx="11225986" cy="60900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081B8-3CF8-1C47-B130-5B0B06D8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889" y="6411619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1E6E24-7B76-4A41-BB0A-8AB2C002DA7F}"/>
              </a:ext>
            </a:extLst>
          </p:cNvPr>
          <p:cNvSpPr/>
          <p:nvPr/>
        </p:nvSpPr>
        <p:spPr>
          <a:xfrm>
            <a:off x="2077829" y="754052"/>
            <a:ext cx="4939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are reserved words of the language</a:t>
            </a:r>
            <a:endParaRPr lang="en-GB" sz="2000" dirty="0">
              <a:solidFill>
                <a:schemeClr val="bg1"/>
              </a:solidFill>
              <a:effectLst/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363" y="1882447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1946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Arithmetic in 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699" y="2232660"/>
            <a:ext cx="6604056" cy="144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78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7334" y="3094670"/>
            <a:ext cx="99128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Integer division yields an integer result. </a:t>
            </a:r>
            <a:r>
              <a:rPr lang="en-GB" b="1" dirty="0" smtClean="0"/>
              <a:t>For example, the expression 7 / 4 evaluates to 1</a:t>
            </a:r>
          </a:p>
          <a:p>
            <a:r>
              <a:rPr lang="en-GB" dirty="0" smtClean="0"/>
              <a:t>and the expression 17 / 5 evaluates to 3.</a:t>
            </a:r>
          </a:p>
          <a:p>
            <a:r>
              <a:rPr lang="en-GB" dirty="0" smtClean="0"/>
              <a:t> C provides the </a:t>
            </a:r>
            <a:r>
              <a:rPr lang="en-GB" b="1" dirty="0" smtClean="0"/>
              <a:t>remainder operator, %, which</a:t>
            </a:r>
          </a:p>
          <a:p>
            <a:r>
              <a:rPr lang="en-GB" dirty="0" smtClean="0"/>
              <a:t>yields the </a:t>
            </a:r>
            <a:r>
              <a:rPr lang="en-GB" i="1" dirty="0" smtClean="0"/>
              <a:t>remainder after integer division. The remainder operator is an integer operator</a:t>
            </a:r>
          </a:p>
          <a:p>
            <a:r>
              <a:rPr lang="en-GB" dirty="0" smtClean="0"/>
              <a:t>that can be used only with integer operands. The expression x % y yields the remainder after</a:t>
            </a:r>
          </a:p>
          <a:p>
            <a:r>
              <a:rPr lang="en-GB" dirty="0" smtClean="0"/>
              <a:t>x is divided by y. Thus, 7 % 4 yields 3 and 17 % 5 yields 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333" y="3162298"/>
            <a:ext cx="9969849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20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01" y="3917336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9943CA-5BC9-5E49-9DFA-6CDEB040FF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-8467"/>
            <a:ext cx="7814779" cy="447396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EE251-7636-C44A-8DDA-D6CA328F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0113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8CADFF9-6A6B-814A-B949-BF4087C07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74030"/>
            <a:ext cx="9566035" cy="1370010"/>
          </a:xfrm>
          <a:prstGeom prst="rect">
            <a:avLst/>
          </a:prstGeom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01" y="3917336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EE251-7636-C44A-8DDA-D6CA328F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49F9B6-2659-B441-9519-C346C022281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875" r="33086"/>
          <a:stretch>
            <a:fillRect/>
          </a:stretch>
        </p:blipFill>
        <p:spPr>
          <a:xfrm>
            <a:off x="1402080" y="2220887"/>
            <a:ext cx="7530253" cy="146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y = ( a * x * x ) + ( b * x ) + c;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Aljaffan (C) 2018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F9B6-2659-B441-9519-C346C02228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75" r="33086"/>
          <a:stretch>
            <a:fillRect/>
          </a:stretch>
        </p:blipFill>
        <p:spPr>
          <a:xfrm>
            <a:off x="228600" y="0"/>
            <a:ext cx="7530253" cy="14605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080" y="501365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7472" y="2160589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redundant parentheses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366" y="3053372"/>
            <a:ext cx="7482281" cy="135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6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838" y="-67141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81724" y="2837329"/>
            <a:ext cx="5010276" cy="33179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Add Comments 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Insert  pre-processor definitions 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Define main function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Declare variables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dirty="0" err="1">
                <a:solidFill>
                  <a:srgbClr val="0070C0"/>
                </a:solidFill>
              </a:rPr>
              <a:t>DataType</a:t>
            </a:r>
            <a:r>
              <a:rPr lang="en-US" b="1" dirty="0">
                <a:solidFill>
                  <a:srgbClr val="0070C0"/>
                </a:solidFill>
              </a:rPr>
              <a:t>]  </a:t>
            </a: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b="1" dirty="0" err="1">
                <a:solidFill>
                  <a:schemeClr val="tx1"/>
                </a:solidFill>
              </a:rPr>
              <a:t>VariableName</a:t>
            </a:r>
            <a:r>
              <a:rPr lang="en-US" b="1" dirty="0">
                <a:solidFill>
                  <a:schemeClr val="tx1"/>
                </a:solidFill>
              </a:rPr>
              <a:t>];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chemeClr val="tx1"/>
                </a:solidFill>
              </a:rPr>
              <a:t>Variable names are case sensitive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User </a:t>
            </a:r>
            <a:r>
              <a:rPr lang="en-GB" dirty="0" err="1">
                <a:solidFill>
                  <a:schemeClr val="bg1"/>
                </a:solidFill>
              </a:rPr>
              <a:t>scanf</a:t>
            </a:r>
            <a:r>
              <a:rPr lang="en-GB" dirty="0">
                <a:solidFill>
                  <a:schemeClr val="bg1"/>
                </a:solidFill>
              </a:rPr>
              <a:t> to read variables by a user at the keyboard</a:t>
            </a:r>
          </a:p>
          <a:p>
            <a:r>
              <a:rPr lang="en-GB" dirty="0" err="1">
                <a:solidFill>
                  <a:srgbClr val="0070C0"/>
                </a:solidFill>
              </a:rPr>
              <a:t>scanf</a:t>
            </a:r>
            <a:r>
              <a:rPr lang="en-GB" dirty="0">
                <a:solidFill>
                  <a:schemeClr val="tx1"/>
                </a:solidFill>
              </a:rPr>
              <a:t>(“format control string,”, &amp;</a:t>
            </a:r>
            <a:r>
              <a:rPr lang="en-GB" dirty="0" err="1">
                <a:solidFill>
                  <a:schemeClr val="tx1"/>
                </a:solidFill>
              </a:rPr>
              <a:t>variableName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lvl="0">
              <a:buClr>
                <a:schemeClr val="bg1"/>
              </a:buClr>
              <a:buFont typeface="+mj-lt"/>
              <a:buAutoNum type="arabicParenR" startAt="6"/>
            </a:pPr>
            <a:r>
              <a:rPr lang="en-GB" dirty="0">
                <a:solidFill>
                  <a:schemeClr val="bg1"/>
                </a:solidFill>
              </a:rPr>
              <a:t>computes the sum of two values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5874" y="2022444"/>
            <a:ext cx="5010276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smtClean="0"/>
              <a:t>A variable name in C is any valid </a:t>
            </a:r>
            <a:r>
              <a:rPr lang="en-GB" b="1" dirty="0" smtClean="0"/>
              <a:t>identifier. An identifier  is a series of characters consisting </a:t>
            </a:r>
            <a:r>
              <a:rPr lang="en-GB" dirty="0" smtClean="0"/>
              <a:t>of letters, digits and underscores ( _ ) that does not begin with a digit.</a:t>
            </a:r>
          </a:p>
          <a:p>
            <a:r>
              <a:rPr lang="en-GB" dirty="0" smtClean="0"/>
              <a:t>• C is </a:t>
            </a:r>
            <a:r>
              <a:rPr lang="en-GB" b="1" dirty="0" smtClean="0"/>
              <a:t>case sensitive uppercase and lowercase letters are different in C.</a:t>
            </a:r>
            <a:endParaRPr lang="en-GB" dirty="0" smtClean="0"/>
          </a:p>
          <a:p>
            <a:pPr lvl="0">
              <a:buClr>
                <a:schemeClr val="bg1"/>
              </a:buClr>
              <a:buNone/>
            </a:pPr>
            <a:r>
              <a:rPr lang="en-GB" dirty="0" smtClean="0"/>
              <a:t>All variables must be defined with a name and a </a:t>
            </a:r>
            <a:r>
              <a:rPr lang="en-GB" b="1" dirty="0" smtClean="0"/>
              <a:t>data type before they can be used in a 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sp>
        <p:nvSpPr>
          <p:cNvPr id="28" name="Folded Corner 27"/>
          <p:cNvSpPr/>
          <p:nvPr/>
        </p:nvSpPr>
        <p:spPr>
          <a:xfrm>
            <a:off x="7726680" y="5340382"/>
            <a:ext cx="3855720" cy="137456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accent3"/>
                </a:solidFill>
              </a:rPr>
              <a:t>Every </a:t>
            </a:r>
            <a:r>
              <a:rPr lang="en-GB" b="1" dirty="0" smtClean="0">
                <a:solidFill>
                  <a:schemeClr val="accent3"/>
                </a:solidFill>
              </a:rPr>
              <a:t>variable has a name,</a:t>
            </a:r>
          </a:p>
          <a:p>
            <a:r>
              <a:rPr lang="en-GB" dirty="0" smtClean="0">
                <a:solidFill>
                  <a:schemeClr val="accent3"/>
                </a:solidFill>
              </a:rPr>
              <a:t>a </a:t>
            </a:r>
            <a:r>
              <a:rPr lang="en-GB" b="1" dirty="0" smtClean="0">
                <a:solidFill>
                  <a:schemeClr val="accent3"/>
                </a:solidFill>
              </a:rPr>
              <a:t>type and a value.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6338" y="2022444"/>
            <a:ext cx="5010276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 smtClean="0"/>
              <a:t>Standard Library </a:t>
            </a:r>
            <a:r>
              <a:rPr lang="en-GB" b="1" dirty="0" smtClean="0"/>
              <a:t>function </a:t>
            </a:r>
            <a:r>
              <a:rPr lang="en-GB" b="1" dirty="0" err="1" smtClean="0"/>
              <a:t>scanf</a:t>
            </a:r>
            <a:r>
              <a:rPr lang="en-GB" b="1" dirty="0" smtClean="0"/>
              <a:t>  can be used to obtain input from the standard input, </a:t>
            </a:r>
            <a:r>
              <a:rPr lang="en-GB" dirty="0" smtClean="0"/>
              <a:t>which is usually the keyboard.</a:t>
            </a:r>
          </a:p>
          <a:p>
            <a:r>
              <a:rPr lang="en-GB" dirty="0" smtClean="0"/>
              <a:t>• The </a:t>
            </a:r>
            <a:r>
              <a:rPr lang="en-GB" b="1" dirty="0" smtClean="0"/>
              <a:t>%d conversion </a:t>
            </a:r>
            <a:r>
              <a:rPr lang="en-GB" b="1" dirty="0" err="1" smtClean="0"/>
              <a:t>specifier</a:t>
            </a:r>
            <a:r>
              <a:rPr lang="en-GB" b="1" dirty="0" smtClean="0"/>
              <a:t> indicates that the data should be an integer </a:t>
            </a:r>
          </a:p>
          <a:p>
            <a:endParaRPr lang="en-US" b="1" dirty="0" smtClean="0"/>
          </a:p>
          <a:p>
            <a:r>
              <a:rPr lang="en-GB" b="1" dirty="0" smtClean="0"/>
              <a:t>(the letter d </a:t>
            </a:r>
            <a:r>
              <a:rPr lang="en-GB" dirty="0" smtClean="0"/>
              <a:t>stands for “decimal integer”).</a:t>
            </a:r>
            <a:endParaRPr lang="en-GB" b="1" dirty="0" smtClean="0"/>
          </a:p>
          <a:p>
            <a:r>
              <a:rPr lang="en-GB" dirty="0" smtClean="0"/>
              <a:t>The % in this context is treated by </a:t>
            </a:r>
            <a:r>
              <a:rPr lang="en-GB" dirty="0" err="1" smtClean="0"/>
              <a:t>scanf</a:t>
            </a:r>
            <a:r>
              <a:rPr lang="en-GB" dirty="0" smtClean="0"/>
              <a:t> (and </a:t>
            </a:r>
            <a:r>
              <a:rPr lang="en-GB" dirty="0" err="1" smtClean="0"/>
              <a:t>printf</a:t>
            </a:r>
            <a:r>
              <a:rPr lang="en-GB" dirty="0" smtClean="0"/>
              <a:t>) as a special character that begins a conversion </a:t>
            </a:r>
            <a:r>
              <a:rPr lang="en-GB" dirty="0" err="1" smtClean="0"/>
              <a:t>specifier</a:t>
            </a:r>
            <a:r>
              <a:rPr lang="en-GB" dirty="0" smtClean="0"/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GB" b="1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Aljaffan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6338" y="2022444"/>
            <a:ext cx="5010276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 smtClean="0"/>
              <a:t>ampersand (&amp;)—called </a:t>
            </a:r>
            <a:r>
              <a:rPr lang="en-GB" dirty="0" smtClean="0"/>
              <a:t>the </a:t>
            </a:r>
            <a:r>
              <a:rPr lang="en-GB" b="1" dirty="0" smtClean="0"/>
              <a:t>address operator followed by a variable name. The ampersand, when combined</a:t>
            </a:r>
          </a:p>
          <a:p>
            <a:r>
              <a:rPr lang="en-GB" dirty="0" smtClean="0"/>
              <a:t>with a variable name, tells </a:t>
            </a:r>
            <a:r>
              <a:rPr lang="en-GB" dirty="0" err="1" smtClean="0"/>
              <a:t>scanf</a:t>
            </a:r>
            <a:r>
              <a:rPr lang="en-GB" dirty="0" smtClean="0"/>
              <a:t> the location in memory at which the variable is located</a:t>
            </a:r>
          </a:p>
          <a:p>
            <a:r>
              <a:rPr lang="en-GB" dirty="0" smtClean="0"/>
              <a:t>The computer then stores the value for the variable at that location.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306B-A222-4A41-9362-2B6A1303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6"/>
            <a:ext cx="8596668" cy="1320800"/>
          </a:xfrm>
        </p:spPr>
        <p:txBody>
          <a:bodyPr/>
          <a:lstStyle/>
          <a:p>
            <a:r>
              <a:rPr lang="en-GB" dirty="0"/>
              <a:t>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1D1A-7B2C-C948-9EC8-402BE0E1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2474"/>
            <a:ext cx="5783283" cy="4900909"/>
          </a:xfrm>
        </p:spPr>
        <p:txBody>
          <a:bodyPr>
            <a:normAutofit/>
          </a:bodyPr>
          <a:lstStyle/>
          <a:p>
            <a:r>
              <a:rPr lang="en-GB" sz="2800" dirty="0"/>
              <a:t>The </a:t>
            </a:r>
            <a:r>
              <a:rPr lang="en-GB" sz="2800" b="1" i="1" dirty="0" err="1"/>
              <a:t>const</a:t>
            </a:r>
            <a:r>
              <a:rPr lang="en-GB" sz="2800" dirty="0"/>
              <a:t> qualifier is used to tell C that the variable value can not change after initialisation. </a:t>
            </a:r>
          </a:p>
          <a:p>
            <a:r>
              <a:rPr lang="en-GB" sz="2800" dirty="0"/>
              <a:t>Constants are literal/fixed values assigned to variables or used directly in expressions.</a:t>
            </a:r>
          </a:p>
          <a:p>
            <a:r>
              <a:rPr lang="en-GB" sz="2800" dirty="0"/>
              <a:t>Examples:</a:t>
            </a:r>
          </a:p>
          <a:p>
            <a:pPr lvl="1"/>
            <a:r>
              <a:rPr lang="en-GB" sz="2400" dirty="0"/>
              <a:t> </a:t>
            </a:r>
            <a:endParaRPr lang="en-GB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01" b="29116"/>
          <a:stretch>
            <a:fillRect/>
          </a:stretch>
        </p:blipFill>
        <p:spPr bwMode="auto">
          <a:xfrm>
            <a:off x="6388925" y="320634"/>
            <a:ext cx="2872422" cy="186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9903" t="27985" b="41847"/>
          <a:stretch>
            <a:fillRect/>
          </a:stretch>
        </p:blipFill>
        <p:spPr bwMode="auto">
          <a:xfrm>
            <a:off x="6388925" y="1448790"/>
            <a:ext cx="4293675" cy="73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9903" t="55720" b="18328"/>
          <a:stretch>
            <a:fillRect/>
          </a:stretch>
        </p:blipFill>
        <p:spPr bwMode="auto">
          <a:xfrm>
            <a:off x="6388925" y="2382981"/>
            <a:ext cx="4293675" cy="63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2001" t="55869"/>
          <a:stretch>
            <a:fillRect/>
          </a:stretch>
        </p:blipFill>
        <p:spPr bwMode="auto">
          <a:xfrm>
            <a:off x="6541325" y="3449318"/>
            <a:ext cx="2872422" cy="11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2001" t="29723" r="-10958" b="40554"/>
          <a:stretch>
            <a:fillRect/>
          </a:stretch>
        </p:blipFill>
        <p:spPr bwMode="auto">
          <a:xfrm>
            <a:off x="1033154" y="4610068"/>
            <a:ext cx="4957258" cy="119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91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306B-A222-4A41-9362-2B6A1303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6"/>
            <a:ext cx="8596668" cy="1320800"/>
          </a:xfrm>
        </p:spPr>
        <p:txBody>
          <a:bodyPr/>
          <a:lstStyle/>
          <a:p>
            <a:r>
              <a:rPr lang="en-GB" dirty="0"/>
              <a:t>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1D1A-7B2C-C948-9EC8-402BE0E1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2474"/>
            <a:ext cx="9606697" cy="3880773"/>
          </a:xfrm>
        </p:spPr>
        <p:txBody>
          <a:bodyPr/>
          <a:lstStyle/>
          <a:p>
            <a:r>
              <a:rPr lang="en-GB" sz="2800" dirty="0" smtClean="0"/>
              <a:t>Another way to define constant value is the following :</a:t>
            </a:r>
            <a:endParaRPr lang="en-GB" sz="2800" dirty="0"/>
          </a:p>
          <a:p>
            <a:r>
              <a:rPr lang="en-GB" sz="2800" dirty="0"/>
              <a:t>Examples:</a:t>
            </a:r>
          </a:p>
          <a:p>
            <a:pPr lvl="1"/>
            <a:r>
              <a:rPr lang="en-GB" sz="2400" dirty="0"/>
              <a:t> 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7643" y="1330036"/>
            <a:ext cx="5945084" cy="52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95699" y="2006930"/>
            <a:ext cx="3515096" cy="451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1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C906-EA28-174D-AE56-A1163531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Conversion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9766F-18DE-214A-BCD0-2D29904F8E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Implicit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ED6B7-603E-604F-ADC5-DEF218BB4B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GB"/>
              <a:t>ata will get automatically converted from one type to another.</a:t>
            </a:r>
            <a:endParaRPr lang="en-US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528EC-3636-3742-ACBA-2A8A1E772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/>
              <a:t>Explicit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FA9D3-C1B2-9E4D-98EB-1DA86DCF772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Data may also be expressly converted, using the typecast operator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0646AB-59C6-5148-BF1E-ED0E1CC0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13042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BDA5E8D-7248-FD40-9479-50866734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Implicit Type Conversion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7160BD-4AD6-D840-8183-F81482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4150"/>
            <a:ext cx="9838266" cy="4549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1. When </a:t>
            </a:r>
            <a:r>
              <a:rPr lang="en-GB" dirty="0"/>
              <a:t>data is being stored in a variable, if the data being stored does not match the type of the variable.</a:t>
            </a:r>
          </a:p>
          <a:p>
            <a:pPr lvl="1"/>
            <a:r>
              <a:rPr lang="en-GB" dirty="0"/>
              <a:t>The data being stored will be converted to match the type of the storage variable.</a:t>
            </a:r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E8DE33-439A-E947-94CB-29DBF1BA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983" y="2353231"/>
            <a:ext cx="4605196" cy="24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44179" y="3130022"/>
            <a:ext cx="246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: 11.5</a:t>
            </a:r>
          </a:p>
          <a:p>
            <a:r>
              <a:rPr lang="en-US" dirty="0" smtClean="0"/>
              <a:t>What will be printed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22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854</TotalTime>
  <Words>707</Words>
  <Application>Microsoft Office PowerPoint</Application>
  <PresentationFormat>Widescreen</PresentationFormat>
  <Paragraphs>109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Data Types and Arithmetic in C</vt:lpstr>
      <vt:lpstr>Adding Two Integers</vt:lpstr>
      <vt:lpstr>Adding Two Integers</vt:lpstr>
      <vt:lpstr>Adding Two Integers</vt:lpstr>
      <vt:lpstr>Adding Two Integers</vt:lpstr>
      <vt:lpstr>Constants</vt:lpstr>
      <vt:lpstr>Constants</vt:lpstr>
      <vt:lpstr>Type Conversion</vt:lpstr>
      <vt:lpstr>Implicit Type Conversion</vt:lpstr>
      <vt:lpstr>Implicit Type Conversion</vt:lpstr>
      <vt:lpstr>Explicit Type Conversion</vt:lpstr>
      <vt:lpstr>PowerPoint Presentation</vt:lpstr>
      <vt:lpstr>Arithmetic in C</vt:lpstr>
      <vt:lpstr>Arithmetic in C</vt:lpstr>
      <vt:lpstr>Arithmetic in C</vt:lpstr>
      <vt:lpstr>Arithmetic in C</vt:lpstr>
      <vt:lpstr>Rules of Operator Precedence</vt:lpstr>
      <vt:lpstr>Rules of Operator Precedence</vt:lpstr>
      <vt:lpstr>Rules of Operator Precedence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 Aljaffan</dc:creator>
  <cp:lastModifiedBy>Maram Abdullatif Aldakheel</cp:lastModifiedBy>
  <cp:revision>88</cp:revision>
  <dcterms:created xsi:type="dcterms:W3CDTF">2018-09-29T21:24:25Z</dcterms:created>
  <dcterms:modified xsi:type="dcterms:W3CDTF">2020-01-23T06:47:16Z</dcterms:modified>
</cp:coreProperties>
</file>