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8"/>
  </p:notesMasterIdLst>
  <p:sldIdLst>
    <p:sldId id="257" r:id="rId2"/>
    <p:sldId id="262" r:id="rId3"/>
    <p:sldId id="264" r:id="rId4"/>
    <p:sldId id="263" r:id="rId5"/>
    <p:sldId id="315" r:id="rId6"/>
    <p:sldId id="318" r:id="rId7"/>
    <p:sldId id="319" r:id="rId8"/>
    <p:sldId id="316" r:id="rId9"/>
    <p:sldId id="317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265" r:id="rId18"/>
    <p:sldId id="266" r:id="rId19"/>
    <p:sldId id="267" r:id="rId20"/>
    <p:sldId id="268" r:id="rId21"/>
    <p:sldId id="327" r:id="rId22"/>
    <p:sldId id="328" r:id="rId23"/>
    <p:sldId id="329" r:id="rId24"/>
    <p:sldId id="272" r:id="rId25"/>
    <p:sldId id="273" r:id="rId26"/>
    <p:sldId id="274" r:id="rId27"/>
    <p:sldId id="277" r:id="rId28"/>
    <p:sldId id="278" r:id="rId29"/>
    <p:sldId id="330" r:id="rId30"/>
    <p:sldId id="280" r:id="rId31"/>
    <p:sldId id="281" r:id="rId32"/>
    <p:sldId id="282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75" autoAdjust="0"/>
    <p:restoredTop sz="94660"/>
  </p:normalViewPr>
  <p:slideViewPr>
    <p:cSldViewPr>
      <p:cViewPr varScale="1">
        <p:scale>
          <a:sx n="86" d="100"/>
          <a:sy n="86" d="100"/>
        </p:scale>
        <p:origin x="7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13C3-CDBA-48AB-BBA6-0AF3416974B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A99F7-14BF-4907-8403-C4E872EC9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9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05C606-4562-4488-9544-0245D34A032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675F6-FD8F-4EA3-A07D-6C3DAD09D3D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C0817E-0D18-404F-BE62-4D33ABF0E15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5CB9CB-8847-406A-93F8-768477BDB40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15BFBD-7F29-4516-A0A6-B42D05871AA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F42810-F9C5-4D7C-9A3D-5DAB7746DAC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36D47B-0425-4791-B52E-FBC41C0A69E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BE107D-350F-4081-B298-6AEC7FF7745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3B2AB5-4EA6-49C7-BFF1-9016F9A35FB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7835CE-9373-4FAE-9246-31EEDDDF689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66E81E-F28F-419B-9613-01477A83344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0E6EDE-8CDB-4E5E-86AD-AE88FE36412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23C8EA-7E76-47C0-A43D-C29B830A8E9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05FD11-D18B-4A85-952A-842C0EBC8DD6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07238B-9562-4147-906B-06E07E2C440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7076A5-B814-4A41-9D8B-52F2AE87D44D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346854-71B5-4496-B57E-19D0E923F275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9A949F-9F43-430A-BF28-BE5F323FECD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3F579C-3B85-44FE-954A-8CC58513D02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6B3F8E-133F-4B1D-B28A-BB3DFC314AD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5D53CC-F611-4E88-A165-EB6798D9175E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2C1638-DA04-4436-A591-083A579AACDF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0E6EDE-8CDB-4E5E-86AD-AE88FE36412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B15E91-17F4-4E0F-B7F7-683B7B5913DF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E0E5F6-3BBF-4510-A05B-68854FAF675E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F97894-275E-4AC8-9FF2-2FA2CCE7A61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ED5A-9CB9-4051-8B17-5E25D7B3D8C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81D494-66E5-48B4-A2B2-B56451F01E3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04F8C0-B0FC-4033-A562-B1EE802464C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D7BE44-D0E1-4F28-AE16-D4747365673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A87267-3D04-4053-8693-445264FBC91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D023C29-5855-4601-9F86-503FB5F219B0}" type="datetime1">
              <a:rPr lang="en-GB" smtClean="0"/>
              <a:t>23/01/2020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BD2-B82B-46B2-94CE-2548009FC019}" type="datetime1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B18-9B9A-4FA0-B3AF-148E2AF15FC8}" type="datetime1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E169DD-70AE-034E-91EB-7596686D5E2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28600" y="1825625"/>
            <a:ext cx="8686800" cy="4651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7186E-CEFD-C146-9B42-E3D7818D99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5AB1E-C678-463B-BC49-80A634DC69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80A-6D1F-49A7-AC52-0251EEDE1B58}" type="datetime1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A4684BB-30C3-4356-931D-4E61AFFA1E44}" type="datetime1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D6B-E714-47AC-BA11-87A2B8685F9E}" type="datetime1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C6F7-C324-477A-89CE-69B9CE05B453}" type="datetime1">
              <a:rPr lang="en-GB" smtClean="0"/>
              <a:t>23/01/2020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1768-BE02-4011-A632-5E96D6762CDE}" type="datetime1">
              <a:rPr lang="en-GB" smtClean="0"/>
              <a:t>23/01/2020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353-86CB-4A02-A741-20C7F3689415}" type="datetime1">
              <a:rPr lang="en-GB" smtClean="0"/>
              <a:t>23/01/2020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8DA-DACE-480F-BCA2-28A947DE836E}" type="datetime1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2FDD-057E-4DA1-ABDC-7855F80288DC}" type="datetime1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C0357F-C119-4FF4-9413-F44978D73BF5}" type="datetime1">
              <a:rPr lang="en-GB" smtClean="0"/>
              <a:t>23/01/2020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90600"/>
            <a:ext cx="5184775" cy="13906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Chapter 8</a:t>
            </a:r>
          </a:p>
        </p:txBody>
      </p:sp>
      <p:sp>
        <p:nvSpPr>
          <p:cNvPr id="133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531279-E008-404D-B991-8B4B66A1167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5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901700" y="2679700"/>
            <a:ext cx="7315200" cy="9779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dirty="0" smtClean="0"/>
              <a:t>C Characters and Strings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49540" y="3733800"/>
            <a:ext cx="268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Created by : </a:t>
            </a:r>
            <a:r>
              <a:rPr lang="en-US" altLang="en-US" dirty="0" err="1" smtClean="0"/>
              <a:t>nouf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almunyif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string functions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AB1E-C678-463B-BC49-80A634DC693F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88054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sprintf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11</a:t>
            </a:fld>
            <a:endParaRPr lang="en-GB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79965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sscanf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12</a:t>
            </a:fld>
            <a:endParaRPr lang="en-GB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99739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40107" cy="96488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ASCII table</a:t>
            </a:r>
            <a:endParaRPr lang="en-GB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DAF5-D666-4754-9358-0EAE91D3B4D8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38AE-FCFE-4583-9670-2FFEB15A17A4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1"/>
            <a:ext cx="8001000" cy="3200400"/>
          </a:xfrm>
        </p:spPr>
        <p:txBody>
          <a:bodyPr>
            <a:normAutofit/>
          </a:bodyPr>
          <a:lstStyle/>
          <a:p>
            <a:r>
              <a:rPr lang="en-GB" dirty="0" smtClean="0"/>
              <a:t>From the ASCII table '5' has the </a:t>
            </a:r>
            <a:r>
              <a:rPr lang="en-GB" dirty="0" err="1" smtClean="0"/>
              <a:t>int</a:t>
            </a:r>
            <a:r>
              <a:rPr lang="en-GB" dirty="0" smtClean="0"/>
              <a:t> value 53 </a:t>
            </a:r>
          </a:p>
          <a:p>
            <a:r>
              <a:rPr lang="en-GB" dirty="0" smtClean="0"/>
              <a:t>if we write '5'-'0' it evaluates to 53-48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if we write char c = 'B'+32;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The value of c will be 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14800" y="4724400"/>
            <a:ext cx="304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275A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Garamond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4312622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75A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Garamond" pitchFamily="18" charset="0"/>
              </a:rPr>
              <a:t>C= 66+ 32 = 98 = ‘b’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275A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Garamond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Example: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38AE-FCFE-4583-9670-2FFEB15A17A4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838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#include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&lt;</a:t>
            </a:r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stdio.h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&gt;</a:t>
            </a:r>
          </a:p>
          <a:p>
            <a:endParaRPr lang="en-GB" sz="2000" dirty="0" smtClean="0">
              <a:solidFill>
                <a:srgbClr val="A31515"/>
              </a:solidFill>
              <a:latin typeface="Courier New"/>
            </a:endParaRPr>
          </a:p>
          <a:p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void main ()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{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char character ;</a:t>
            </a:r>
          </a:p>
          <a:p>
            <a:r>
              <a:rPr lang="en-GB" sz="20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 Decimal ;</a:t>
            </a:r>
          </a:p>
          <a:p>
            <a:r>
              <a:rPr lang="en-GB" sz="2000" dirty="0" err="1" smtClean="0">
                <a:solidFill>
                  <a:srgbClr val="0000FF"/>
                </a:solidFill>
                <a:latin typeface="Courier New"/>
              </a:rPr>
              <a:t>printf</a:t>
            </a:r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(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"enter a character ");</a:t>
            </a:r>
          </a:p>
          <a:p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scanf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 ( "%</a:t>
            </a:r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c",&amp;character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);</a:t>
            </a:r>
          </a:p>
          <a:p>
            <a:endParaRPr lang="en-GB" sz="2000" dirty="0" smtClean="0">
              <a:solidFill>
                <a:srgbClr val="A31515"/>
              </a:solidFill>
              <a:latin typeface="Courier New"/>
            </a:endParaRPr>
          </a:p>
          <a:p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printf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("as character is %c \</a:t>
            </a:r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n",character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);</a:t>
            </a:r>
          </a:p>
          <a:p>
            <a:r>
              <a:rPr lang="pt-BR" sz="2000" dirty="0" smtClean="0">
                <a:solidFill>
                  <a:srgbClr val="A31515"/>
                </a:solidFill>
                <a:latin typeface="Courier New"/>
              </a:rPr>
              <a:t>printf("as integer is %d \n\n\n",character);</a:t>
            </a:r>
          </a:p>
          <a:p>
            <a:endParaRPr lang="en-GB" sz="2000" dirty="0" smtClean="0">
              <a:solidFill>
                <a:srgbClr val="A31515"/>
              </a:solidFill>
              <a:latin typeface="Courier New"/>
            </a:endParaRPr>
          </a:p>
          <a:p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printf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("enter a Decimal  number ");</a:t>
            </a:r>
          </a:p>
          <a:p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scanf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 ( "%</a:t>
            </a:r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d",&amp;Decimal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 );</a:t>
            </a:r>
          </a:p>
          <a:p>
            <a:endParaRPr lang="en-GB" sz="2000" dirty="0" smtClean="0">
              <a:solidFill>
                <a:srgbClr val="A31515"/>
              </a:solidFill>
              <a:latin typeface="Courier New"/>
            </a:endParaRPr>
          </a:p>
          <a:p>
            <a:r>
              <a:rPr lang="pt-BR" sz="2000" dirty="0" smtClean="0">
                <a:solidFill>
                  <a:srgbClr val="A31515"/>
                </a:solidFill>
                <a:latin typeface="Courier New"/>
              </a:rPr>
              <a:t>printf("as Decimal  is %d \n",Decimal );</a:t>
            </a:r>
          </a:p>
          <a:p>
            <a:r>
              <a:rPr lang="pt-BR" sz="2000" dirty="0" smtClean="0">
                <a:solidFill>
                  <a:srgbClr val="A31515"/>
                </a:solidFill>
                <a:latin typeface="Courier New"/>
              </a:rPr>
              <a:t>printf("as character is %c \n\n\n",Decimal );</a:t>
            </a:r>
          </a:p>
          <a:p>
            <a:endParaRPr lang="en-GB" sz="2000" dirty="0" smtClean="0">
              <a:solidFill>
                <a:srgbClr val="A31515"/>
              </a:solidFill>
              <a:latin typeface="Courier New"/>
            </a:endParaRPr>
          </a:p>
          <a:p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}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38AE-FCFE-4583-9670-2FFEB15A17A4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7878536" cy="4572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Character Handling Library</a:t>
            </a:r>
          </a:p>
        </p:txBody>
      </p:sp>
      <p:sp>
        <p:nvSpPr>
          <p:cNvPr id="174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22467D-B895-4077-8579-E61114B5328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Character handling library </a:t>
            </a:r>
          </a:p>
          <a:p>
            <a:pPr lvl="1" eaLnBrk="1" hangingPunct="1"/>
            <a:r>
              <a:rPr lang="en-US" altLang="en-US" dirty="0" smtClean="0"/>
              <a:t>Includes functions to perform useful tests and manipulations of character data</a:t>
            </a:r>
          </a:p>
          <a:p>
            <a:pPr lvl="1" eaLnBrk="1" hangingPunct="1"/>
            <a:r>
              <a:rPr lang="en-US" altLang="en-US" dirty="0" smtClean="0"/>
              <a:t>Each function receives a character (an </a:t>
            </a:r>
            <a:r>
              <a:rPr lang="en-US" altLang="en-US" sz="2000" dirty="0" err="1" smtClean="0">
                <a:latin typeface="Lucida Console" pitchFamily="49" charset="0"/>
              </a:rPr>
              <a:t>int</a:t>
            </a:r>
            <a:r>
              <a:rPr lang="en-US" altLang="en-US" dirty="0" smtClean="0"/>
              <a:t>) or </a:t>
            </a:r>
            <a:r>
              <a:rPr lang="en-US" altLang="en-US" sz="2000" dirty="0" smtClean="0">
                <a:latin typeface="Lucida Console" pitchFamily="49" charset="0"/>
              </a:rPr>
              <a:t>EOF</a:t>
            </a:r>
            <a:r>
              <a:rPr lang="en-US" altLang="en-US" dirty="0" smtClean="0"/>
              <a:t> as an argument</a:t>
            </a:r>
          </a:p>
          <a:p>
            <a:pPr algn="ctr" eaLnBrk="1" hangingPunct="1"/>
            <a:r>
              <a:rPr lang="en-US" altLang="en-US" dirty="0" smtClean="0"/>
              <a:t>The following slides contain a table of all the functions in </a:t>
            </a:r>
            <a:r>
              <a:rPr lang="en-US" altLang="en-US" sz="2600" dirty="0" smtClean="0">
                <a:solidFill>
                  <a:srgbClr val="FF0000"/>
                </a:solidFill>
                <a:latin typeface="Lucida Console" pitchFamily="49" charset="0"/>
              </a:rPr>
              <a:t>&lt;</a:t>
            </a:r>
            <a:r>
              <a:rPr lang="en-US" altLang="en-US" sz="2600" dirty="0" err="1" smtClean="0">
                <a:solidFill>
                  <a:srgbClr val="FF0000"/>
                </a:solidFill>
                <a:latin typeface="Lucida Console" pitchFamily="49" charset="0"/>
              </a:rPr>
              <a:t>ctype.h</a:t>
            </a:r>
            <a:r>
              <a:rPr lang="en-US" altLang="en-US" sz="2600" dirty="0" smtClean="0">
                <a:solidFill>
                  <a:srgbClr val="FF0000"/>
                </a:solidFill>
                <a:latin typeface="Lucida Console" pitchFamily="49" charset="0"/>
              </a:rPr>
              <a:t>&gt;</a:t>
            </a:r>
          </a:p>
          <a:p>
            <a:pPr algn="ctr" eaLnBrk="1" hangingPunct="1"/>
            <a:endParaRPr lang="en-US" altLang="en-US" dirty="0" smtClean="0">
              <a:solidFill>
                <a:srgbClr val="FF0000"/>
              </a:solidFill>
              <a:latin typeface="Lucida Console" pitchFamily="49" charset="0"/>
            </a:endParaRPr>
          </a:p>
          <a:p>
            <a:pPr algn="ctr" eaLnBrk="1" hangingPunct="1"/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/>
          </p:nvPr>
        </p:nvGraphicFramePr>
        <p:xfrm>
          <a:off x="7937" y="228600"/>
          <a:ext cx="9136063" cy="53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" y="228600"/>
                        <a:ext cx="9136063" cy="533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D98B91-7953-4468-A379-DAAF2967ED9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 dirty="0">
                <a:solidFill>
                  <a:srgbClr val="4D99FF"/>
                </a:solidFill>
              </a:rPr>
              <a:t>Fig. 8.1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|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Character-handling library functions. (Part 1 of 2.)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286000"/>
            <a:ext cx="30495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346614"/>
            <a:ext cx="5410201" cy="115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13929034"/>
              </p:ext>
            </p:extLst>
          </p:nvPr>
        </p:nvGraphicFramePr>
        <p:xfrm>
          <a:off x="-1" y="304800"/>
          <a:ext cx="8991601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304800"/>
                        <a:ext cx="8991601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7CEFD5-53A4-4139-AA48-94B5A3C121F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>
                <a:solidFill>
                  <a:srgbClr val="4D99FF"/>
                </a:solidFill>
              </a:rPr>
              <a:t>Fig. 8.1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|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Character-handling library functions. (Part 2 of 2.)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61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String definitions (1)</a:t>
            </a:r>
          </a:p>
        </p:txBody>
      </p:sp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25BE-E66C-4250-A513-1CBEAD5AE5C2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/>
              <a:t>Define as an array of  character</a:t>
            </a:r>
          </a:p>
          <a:p>
            <a:pPr lvl="2"/>
            <a:r>
              <a:rPr lang="en-GB" b="0" dirty="0" smtClean="0"/>
              <a:t>char str1[] = "hello world";</a:t>
            </a:r>
          </a:p>
          <a:p>
            <a:pPr lvl="2"/>
            <a:r>
              <a:rPr lang="en-GB" b="0" dirty="0" smtClean="0"/>
              <a:t>char str2[6] = "world";</a:t>
            </a:r>
          </a:p>
          <a:p>
            <a:pPr lvl="2"/>
            <a:r>
              <a:rPr lang="en-GB" b="0" dirty="0" smtClean="0"/>
              <a:t>char str3[] = { 'f', '</a:t>
            </a:r>
            <a:r>
              <a:rPr lang="en-GB" b="0" dirty="0" err="1" smtClean="0"/>
              <a:t>i</a:t>
            </a:r>
            <a:r>
              <a:rPr lang="en-GB" b="0" dirty="0" smtClean="0"/>
              <a:t>', 'r', 's', 't', '\0' };</a:t>
            </a:r>
          </a:p>
          <a:p>
            <a:pPr lvl="2"/>
            <a:r>
              <a:rPr lang="en-GB" b="0" dirty="0" smtClean="0"/>
              <a:t>char str4[4]= {'</a:t>
            </a:r>
            <a:r>
              <a:rPr lang="en-GB" b="0" dirty="0" err="1" smtClean="0"/>
              <a:t>w','o','w</a:t>
            </a:r>
            <a:r>
              <a:rPr lang="en-GB" b="0" dirty="0" smtClean="0"/>
              <a:t>','\0'};</a:t>
            </a:r>
          </a:p>
          <a:p>
            <a:pPr lvl="2"/>
            <a:r>
              <a:rPr lang="en-GB" b="0" dirty="0" smtClean="0"/>
              <a:t>char </a:t>
            </a:r>
            <a:r>
              <a:rPr lang="en-GB" b="0" dirty="0" err="1" smtClean="0"/>
              <a:t>str</a:t>
            </a:r>
            <a:r>
              <a:rPr lang="en-GB" b="0" dirty="0" smtClean="0"/>
              <a:t>[30] ;</a:t>
            </a:r>
          </a:p>
          <a:p>
            <a:pPr lvl="1"/>
            <a:endParaRPr lang="en-GB" b="0" dirty="0" smtClean="0"/>
          </a:p>
          <a:p>
            <a:pPr lvl="1"/>
            <a:r>
              <a:rPr lang="en-GB" b="0" dirty="0" smtClean="0"/>
              <a:t>   </a:t>
            </a:r>
            <a:r>
              <a:rPr lang="en-GB" b="0" dirty="0" smtClean="0">
                <a:solidFill>
                  <a:srgbClr val="FF0000"/>
                </a:solidFill>
              </a:rPr>
              <a:t>char </a:t>
            </a:r>
            <a:r>
              <a:rPr lang="en-GB" b="0" dirty="0" err="1" smtClean="0">
                <a:solidFill>
                  <a:srgbClr val="FF0000"/>
                </a:solidFill>
              </a:rPr>
              <a:t>str</a:t>
            </a:r>
            <a:r>
              <a:rPr lang="en-GB" b="0" dirty="0" smtClean="0">
                <a:solidFill>
                  <a:srgbClr val="FF0000"/>
                </a:solidFill>
              </a:rPr>
              <a:t>[ ] ;   //error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Remember that strings represented as character arrays end with </a:t>
            </a:r>
            <a:r>
              <a:rPr lang="en-US" altLang="en-US" sz="2000" dirty="0" smtClean="0">
                <a:latin typeface="Lucida Console" pitchFamily="49" charset="0"/>
              </a:rPr>
              <a:t>'\0'</a:t>
            </a:r>
          </a:p>
          <a:p>
            <a:pPr lvl="1">
              <a:buNone/>
            </a:pPr>
            <a:endParaRPr lang="en-GB" b="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595312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dirty="0" smtClean="0"/>
              <a:t>Error-Prevention Tip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F46E77-5678-472B-90F0-3AEEACF1779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1413" y="2055813"/>
            <a:ext cx="7164387" cy="1244600"/>
          </a:xfrm>
          <a:noFill/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When using functions from the character-handling library, include the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Lucida Console" pitchFamily="49" charset="0"/>
              </a:rPr>
              <a:t>&lt;</a:t>
            </a:r>
            <a:r>
              <a:rPr lang="en-US" altLang="en-US" dirty="0" err="1" smtClean="0">
                <a:solidFill>
                  <a:schemeClr val="accent2">
                    <a:lumMod val="75000"/>
                  </a:schemeClr>
                </a:solidFill>
                <a:latin typeface="Lucida Console" pitchFamily="49" charset="0"/>
              </a:rPr>
              <a:t>ctype.h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Lucida Console" pitchFamily="49" charset="0"/>
              </a:rPr>
              <a:t>&gt;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 header.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isdigi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21</a:t>
            </a:fld>
            <a:endParaRPr lang="en-GB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1021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3200400" y="14478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isalpha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22</a:t>
            </a:fld>
            <a:endParaRPr lang="en-GB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3480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3200400" y="14478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isalnum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23</a:t>
            </a:fld>
            <a:endParaRPr lang="en-GB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1851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3200400" y="14478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9030E4-6424-4597-B70F-E5EA7B822463}" type="slidenum">
              <a:rPr lang="en-US" altLang="en-US"/>
              <a:pPr/>
              <a:t>24</a:t>
            </a:fld>
            <a:endParaRPr lang="en-US" alt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7056438" cy="626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6438" cy="626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fig08_03.c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(1 of 2 )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5029200" y="3505200"/>
            <a:ext cx="34290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islower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tests if a character is a lowercase letter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 flipV="1">
            <a:off x="2362200" y="3352800"/>
            <a:ext cx="2667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4787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34290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isupper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tests if a character is an uppercase letter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 flipV="1">
            <a:off x="2362200" y="5638800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7" grpId="0" animBg="1"/>
      <p:bldP spid="8478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747F3F-6D9C-4A1E-A61E-A95551AED985}" type="slidenum">
              <a:rPr lang="en-US" altLang="en-US"/>
              <a:pPr/>
              <a:t>25</a:t>
            </a:fld>
            <a:endParaRPr lang="en-US" alt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" y="1"/>
          <a:ext cx="9829799" cy="702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9829799" cy="70266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fig08_03.c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(2 of 2 )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E094F1-659E-4501-A8EF-3E66BA1C7FD8}" type="slidenum">
              <a:rPr lang="en-US" altLang="en-US"/>
              <a:pPr/>
              <a:t>26</a:t>
            </a:fld>
            <a:endParaRPr lang="en-US" altLang="en-US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42912"/>
              </p:ext>
            </p:extLst>
          </p:nvPr>
        </p:nvGraphicFramePr>
        <p:xfrm>
          <a:off x="1" y="381000"/>
          <a:ext cx="9144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81000"/>
                        <a:ext cx="9144000" cy="647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fig08_04.c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(1 of 3 )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716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4505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String-Conversion Functions</a:t>
            </a:r>
          </a:p>
        </p:txBody>
      </p:sp>
      <p:sp>
        <p:nvSpPr>
          <p:cNvPr id="419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194B3A-8BB6-4332-BD96-E2D8C95CD84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Conversion functions</a:t>
            </a:r>
          </a:p>
          <a:p>
            <a:pPr lvl="1" eaLnBrk="1" hangingPunct="1"/>
            <a:r>
              <a:rPr lang="en-US" altLang="en-US" dirty="0" smtClean="0"/>
              <a:t>In </a:t>
            </a:r>
            <a:r>
              <a:rPr lang="en-US" altLang="en-US" sz="2000" dirty="0" smtClean="0">
                <a:solidFill>
                  <a:srgbClr val="FF0000"/>
                </a:solidFill>
                <a:latin typeface="Lucida Console" pitchFamily="49" charset="0"/>
              </a:rPr>
              <a:t>&lt;</a:t>
            </a:r>
            <a:r>
              <a:rPr lang="en-US" altLang="en-US" sz="2000" dirty="0" err="1" smtClean="0">
                <a:solidFill>
                  <a:srgbClr val="FF0000"/>
                </a:solidFill>
                <a:latin typeface="Lucida Console" pitchFamily="49" charset="0"/>
              </a:rPr>
              <a:t>stdlib.h</a:t>
            </a:r>
            <a:r>
              <a:rPr lang="en-US" altLang="en-US" sz="2000" dirty="0" smtClean="0">
                <a:solidFill>
                  <a:srgbClr val="FF0000"/>
                </a:solidFill>
                <a:latin typeface="Lucida Console" pitchFamily="49" charset="0"/>
              </a:rPr>
              <a:t>&gt;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(general utilities library)</a:t>
            </a:r>
          </a:p>
          <a:p>
            <a:pPr eaLnBrk="1" hangingPunct="1"/>
            <a:r>
              <a:rPr lang="en-US" altLang="en-US" dirty="0" smtClean="0"/>
              <a:t>Convert strings of digits to integer and floating-point values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Grp="1" noChangeAspect="1"/>
          </p:cNvGraphicFramePr>
          <p:nvPr>
            <p:ph/>
          </p:nvPr>
        </p:nvGraphicFramePr>
        <p:xfrm>
          <a:off x="1" y="944563"/>
          <a:ext cx="9144000" cy="35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44563"/>
                        <a:ext cx="9144000" cy="351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E15946-B700-4E31-9640-9AF50AFF360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 dirty="0">
                <a:solidFill>
                  <a:srgbClr val="4D99FF"/>
                </a:solidFill>
              </a:rPr>
              <a:t>Fig. 8.5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|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String-conversion functions of the general utilities library.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atof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AB1E-C678-463B-BC49-80A634DC693F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647776" cy="458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flipH="1">
            <a:off x="3200400" y="16002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Inputting strings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38AE-FCFE-4583-9670-2FFEB15A17A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001000" cy="304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#include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&lt;</a:t>
            </a:r>
            <a:r>
              <a:rPr lang="en-GB" sz="1600" dirty="0" err="1" smtClean="0">
                <a:solidFill>
                  <a:srgbClr val="A31515"/>
                </a:solidFill>
                <a:latin typeface="Courier New"/>
              </a:rPr>
              <a:t>stdio.h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&gt;</a:t>
            </a:r>
          </a:p>
          <a:p>
            <a:pPr>
              <a:buNone/>
            </a:pP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void main ()</a:t>
            </a:r>
          </a:p>
          <a:p>
            <a:pPr>
              <a:buNone/>
            </a:pP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{</a:t>
            </a:r>
          </a:p>
          <a:p>
            <a:pPr>
              <a:buNone/>
            </a:pP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char </a:t>
            </a:r>
            <a:r>
              <a:rPr lang="en-GB" sz="1600" dirty="0" err="1" smtClean="0">
                <a:solidFill>
                  <a:srgbClr val="0000FF"/>
                </a:solidFill>
                <a:latin typeface="Courier New"/>
              </a:rPr>
              <a:t>str</a:t>
            </a: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[30] ;</a:t>
            </a:r>
          </a:p>
          <a:p>
            <a:pPr>
              <a:buNone/>
            </a:pPr>
            <a:r>
              <a:rPr lang="en-GB" sz="1600" dirty="0" err="1" smtClean="0">
                <a:solidFill>
                  <a:srgbClr val="0000FF"/>
                </a:solidFill>
                <a:latin typeface="Courier New"/>
              </a:rPr>
              <a:t>printf</a:t>
            </a: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(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"enter a sentence  ");</a:t>
            </a:r>
          </a:p>
          <a:p>
            <a:pPr>
              <a:buNone/>
            </a:pPr>
            <a:r>
              <a:rPr lang="en-GB" sz="1600" dirty="0" err="1" smtClean="0">
                <a:solidFill>
                  <a:srgbClr val="A31515"/>
                </a:solidFill>
                <a:latin typeface="Courier New"/>
              </a:rPr>
              <a:t>scanf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 ( "%</a:t>
            </a:r>
            <a:r>
              <a:rPr lang="en-GB" sz="1600" dirty="0" err="1" smtClean="0">
                <a:solidFill>
                  <a:srgbClr val="A31515"/>
                </a:solidFill>
                <a:latin typeface="Courier New"/>
              </a:rPr>
              <a:t>s",str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 );</a:t>
            </a:r>
          </a:p>
          <a:p>
            <a:pPr>
              <a:buNone/>
            </a:pPr>
            <a:endParaRPr lang="en-GB" sz="1600" dirty="0" smtClean="0">
              <a:solidFill>
                <a:srgbClr val="A31515"/>
              </a:solidFill>
              <a:latin typeface="Courier New"/>
            </a:endParaRPr>
          </a:p>
          <a:p>
            <a:pPr>
              <a:buNone/>
            </a:pPr>
            <a:r>
              <a:rPr lang="en-GB" sz="1600" dirty="0" err="1" smtClean="0">
                <a:solidFill>
                  <a:srgbClr val="A31515"/>
                </a:solidFill>
                <a:latin typeface="Courier New"/>
              </a:rPr>
              <a:t>printf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("you entered  :  %s \</a:t>
            </a:r>
            <a:r>
              <a:rPr lang="en-GB" sz="1600" dirty="0" err="1" smtClean="0">
                <a:solidFill>
                  <a:srgbClr val="A31515"/>
                </a:solidFill>
                <a:latin typeface="Courier New"/>
              </a:rPr>
              <a:t>n",str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 );}</a:t>
            </a:r>
          </a:p>
          <a:p>
            <a:pPr>
              <a:buNone/>
            </a:pPr>
            <a:endParaRPr lang="en-GB" altLang="en-US" sz="1600" dirty="0" smtClean="0">
              <a:solidFill>
                <a:srgbClr val="A31515"/>
              </a:solidFill>
              <a:latin typeface="Courier New"/>
            </a:endParaRPr>
          </a:p>
          <a:p>
            <a:pPr>
              <a:buNone/>
            </a:pPr>
            <a:endParaRPr lang="en-US" altLang="en-US" sz="1800" dirty="0" smtClean="0"/>
          </a:p>
          <a:p>
            <a:pPr>
              <a:buNone/>
            </a:pPr>
            <a:r>
              <a:rPr lang="en-US" altLang="en-US" sz="1800" dirty="0" smtClean="0"/>
              <a:t>Do not need </a:t>
            </a:r>
            <a:r>
              <a:rPr lang="en-US" altLang="en-US" sz="1600" dirty="0" smtClean="0">
                <a:latin typeface="Lucida Console" pitchFamily="49" charset="0"/>
              </a:rPr>
              <a:t>&amp;</a:t>
            </a:r>
          </a:p>
          <a:p>
            <a:pPr>
              <a:buNone/>
            </a:pPr>
            <a:r>
              <a:rPr lang="en-US" altLang="en-US" sz="1800" dirty="0" smtClean="0"/>
              <a:t> (because a </a:t>
            </a:r>
            <a:r>
              <a:rPr lang="en-US" altLang="en-US" sz="1800" dirty="0" err="1" smtClean="0"/>
              <a:t>str</a:t>
            </a:r>
            <a:r>
              <a:rPr lang="en-US" altLang="en-US" sz="1800" dirty="0" smtClean="0"/>
              <a:t> is a pointer)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Remember to leave room in the array for </a:t>
            </a:r>
            <a:r>
              <a:rPr lang="en-US" altLang="en-US" sz="1800" dirty="0" smtClean="0">
                <a:latin typeface="Lucida Console" pitchFamily="49" charset="0"/>
              </a:rPr>
              <a:t>'\0'</a:t>
            </a:r>
            <a:endParaRPr lang="en-US" altLang="en-US" sz="2400" dirty="0" smtClean="0"/>
          </a:p>
          <a:p>
            <a:endParaRPr lang="en-GB" sz="3200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42" y="3810000"/>
            <a:ext cx="5775158" cy="1828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447A52-6871-4EC3-83D8-3675B70CA879}" type="slidenum">
              <a:rPr lang="en-US" altLang="en-US"/>
              <a:pPr/>
              <a:t>30</a:t>
            </a:fld>
            <a:endParaRPr lang="en-US" alt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0"/>
          <a:ext cx="9492241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492241" cy="617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21" name="Text Box 5"/>
          <p:cNvSpPr txBox="1">
            <a:spLocks noChangeArrowheads="1"/>
          </p:cNvSpPr>
          <p:nvPr/>
        </p:nvSpPr>
        <p:spPr bwMode="auto">
          <a:xfrm>
            <a:off x="3733800" y="1143000"/>
            <a:ext cx="3352800" cy="369332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atoi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converts a string to an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int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3C7DD5-004A-4A33-8996-399FD694DC74}" type="slidenum">
              <a:rPr lang="en-US" altLang="en-US"/>
              <a:pPr/>
              <a:t>31</a:t>
            </a:fld>
            <a:endParaRPr lang="en-US" altLang="en-US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0"/>
          <a:ext cx="9231264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31264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5045" name="Text Box 5"/>
          <p:cNvSpPr txBox="1">
            <a:spLocks noChangeArrowheads="1"/>
          </p:cNvSpPr>
          <p:nvPr/>
        </p:nvSpPr>
        <p:spPr bwMode="auto">
          <a:xfrm>
            <a:off x="4419600" y="1219200"/>
            <a:ext cx="3581400" cy="369332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atol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converts a string to a </a:t>
            </a:r>
            <a:r>
              <a:rPr lang="en-US" altLang="en-US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long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5D206C-4100-4555-AA79-A965A039B3A8}" type="slidenum">
              <a:rPr lang="en-US" altLang="en-US"/>
              <a:pPr/>
              <a:t>32</a:t>
            </a:fld>
            <a:endParaRPr lang="en-US" altLang="en-US"/>
          </a:p>
        </p:txBody>
      </p:sp>
      <p:graphicFrame>
        <p:nvGraphicFramePr>
          <p:cNvPr id="52226" name="Object 2"/>
          <p:cNvGraphicFramePr>
            <a:graphicFrameLocks/>
          </p:cNvGraphicFramePr>
          <p:nvPr/>
        </p:nvGraphicFramePr>
        <p:xfrm>
          <a:off x="0" y="0"/>
          <a:ext cx="89154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15400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6069" name="Text Box 5"/>
          <p:cNvSpPr txBox="1">
            <a:spLocks noChangeArrowheads="1"/>
          </p:cNvSpPr>
          <p:nvPr/>
        </p:nvSpPr>
        <p:spPr bwMode="auto">
          <a:xfrm>
            <a:off x="2819400" y="990600"/>
            <a:ext cx="5181600" cy="369332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strtod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converts a piece of a string to a </a:t>
            </a:r>
            <a:r>
              <a:rPr lang="en-US" altLang="en-US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double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/>
              <a:t>8.6 String Manipulation Functions of the String Handling Library</a:t>
            </a:r>
          </a:p>
        </p:txBody>
      </p:sp>
      <p:sp>
        <p:nvSpPr>
          <p:cNvPr id="727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2E01CB-4119-4B16-A7CD-EFEE23DF568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String handling library has functions to</a:t>
            </a:r>
          </a:p>
          <a:p>
            <a:pPr lvl="1" eaLnBrk="1" hangingPunct="1"/>
            <a:r>
              <a:rPr lang="en-US" altLang="en-US" smtClean="0"/>
              <a:t>Manipulate string data</a:t>
            </a:r>
          </a:p>
          <a:p>
            <a:pPr lvl="1" eaLnBrk="1" hangingPunct="1"/>
            <a:r>
              <a:rPr lang="en-US" altLang="en-US" smtClean="0"/>
              <a:t>Search strings</a:t>
            </a:r>
          </a:p>
          <a:p>
            <a:pPr lvl="1" eaLnBrk="1" hangingPunct="1"/>
            <a:r>
              <a:rPr lang="en-US" altLang="en-US" smtClean="0"/>
              <a:t>Determine string length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214034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14034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E6C2B6-75CC-4EC9-8E7B-653F913C987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>
                <a:solidFill>
                  <a:srgbClr val="4D99FF"/>
                </a:solidFill>
              </a:rPr>
              <a:t>Fig. 8.17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|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String-manipulation functions of the string-handling library.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4450CE-F578-4618-8120-01C0E4019E3E}" type="slidenum">
              <a:rPr lang="en-US" altLang="en-US"/>
              <a:pPr/>
              <a:t>35</a:t>
            </a:fld>
            <a:endParaRPr lang="en-US" altLang="en-US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0" y="0"/>
          <a:ext cx="7053263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643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fig08_18.c</a:t>
            </a:r>
            <a:endParaRPr lang="en-US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65285" name="Text Box 5"/>
          <p:cNvSpPr txBox="1">
            <a:spLocks noChangeArrowheads="1"/>
          </p:cNvSpPr>
          <p:nvPr/>
        </p:nvSpPr>
        <p:spPr bwMode="auto">
          <a:xfrm>
            <a:off x="6096000" y="2819400"/>
            <a:ext cx="22860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strcpy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copies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x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into character array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y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H="1">
            <a:off x="48006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0480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strncpy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copies 14 characters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x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into character array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z</a:t>
            </a: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 flipV="1">
            <a:off x="2286000" y="38862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5105400" y="4572000"/>
            <a:ext cx="36576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Note that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strncpy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does not automatically append a null character</a:t>
            </a:r>
            <a:endParaRPr lang="en-US" altLang="en-US" b="1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AGaramond" pitchFamily="18" charset="0"/>
            </a:endParaRP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H="1" flipV="1">
            <a:off x="4191000" y="4267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13" name="Right Arrow 12"/>
          <p:cNvSpPr/>
          <p:nvPr/>
        </p:nvSpPr>
        <p:spPr>
          <a:xfrm flipH="1">
            <a:off x="2209800" y="6096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5" grpId="0" animBg="1"/>
      <p:bldP spid="865287" grpId="0" animBg="1"/>
      <p:bldP spid="86528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553D4E-C83F-43ED-9C06-0C1A5F97D3B5}" type="slidenum">
              <a:rPr lang="en-US" altLang="en-US"/>
              <a:pPr/>
              <a:t>36</a:t>
            </a:fld>
            <a:endParaRPr lang="en-US" altLang="en-US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0" y="0"/>
          <a:ext cx="7053263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437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fig08_19.c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(1 of 2 )</a:t>
            </a:r>
          </a:p>
        </p:txBody>
      </p:sp>
      <p:sp>
        <p:nvSpPr>
          <p:cNvPr id="866309" name="Text Box 5"/>
          <p:cNvSpPr txBox="1">
            <a:spLocks noChangeArrowheads="1"/>
          </p:cNvSpPr>
          <p:nvPr/>
        </p:nvSpPr>
        <p:spPr bwMode="auto">
          <a:xfrm>
            <a:off x="4953000" y="2133600"/>
            <a:ext cx="32004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strcat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adds the characters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s2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to the end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s1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H="1">
            <a:off x="4191000" y="2362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66311" name="Text Box 7"/>
          <p:cNvSpPr txBox="1">
            <a:spLocks noChangeArrowheads="1"/>
          </p:cNvSpPr>
          <p:nvPr/>
        </p:nvSpPr>
        <p:spPr bwMode="auto">
          <a:xfrm>
            <a:off x="4876800" y="4724400"/>
            <a:ext cx="38862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strncat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adds the first 6 characters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s1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to the end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s3</a:t>
            </a: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H="1" flipV="1">
            <a:off x="5105400" y="39624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nimBg="1"/>
      <p:bldP spid="8663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D1FF60-294A-4F31-BE52-6CFE87FF6106}" type="slidenum">
              <a:rPr lang="en-US" altLang="en-US"/>
              <a:pPr/>
              <a:t>37</a:t>
            </a:fld>
            <a:endParaRPr lang="en-US" altLang="en-US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0" y="0"/>
          <a:ext cx="7053263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259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fig08_19.c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(2 of 2 )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/>
              <a:t>8.7 Comparison Functions of the String-Handling Library</a:t>
            </a:r>
          </a:p>
        </p:txBody>
      </p:sp>
      <p:sp>
        <p:nvSpPr>
          <p:cNvPr id="829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11291-1618-4DA3-AA4E-C89B70E02737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Comparing strings</a:t>
            </a:r>
          </a:p>
          <a:p>
            <a:pPr lvl="1" eaLnBrk="1" hangingPunct="1"/>
            <a:r>
              <a:rPr lang="en-US" altLang="en-US" smtClean="0"/>
              <a:t>Computer compares numeric ASCII codes of characters in string</a:t>
            </a:r>
          </a:p>
          <a:p>
            <a:pPr lvl="1" eaLnBrk="1" hangingPunct="1"/>
            <a:r>
              <a:rPr lang="en-US" altLang="en-US" smtClean="0"/>
              <a:t>Appendix D has a list of character codes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3"/>
          <p:cNvGraphicFramePr>
            <a:graphicFrameLocks noGrp="1" noChangeAspect="1"/>
          </p:cNvGraphicFramePr>
          <p:nvPr>
            <p:ph/>
          </p:nvPr>
        </p:nvGraphicFramePr>
        <p:xfrm>
          <a:off x="381000" y="1219200"/>
          <a:ext cx="840133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8401338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846239-6B82-48B1-8B29-07CD82E6A36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>
                <a:solidFill>
                  <a:srgbClr val="4D99FF"/>
                </a:solidFill>
              </a:rPr>
              <a:t>Fig. 8.20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|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String-comparison functions of the string-handling library.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String definitions (2)</a:t>
            </a:r>
            <a:endParaRPr lang="en-US" altLang="en-US" sz="3200" dirty="0" smtClean="0"/>
          </a:p>
        </p:txBody>
      </p:sp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7B25BE-E66C-4250-A513-1CBEAD5AE5C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String definitions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Define as a variable of type </a:t>
            </a:r>
            <a:r>
              <a:rPr lang="en-US" altLang="en-US" sz="1800" dirty="0" smtClean="0">
                <a:latin typeface="Lucida Console" pitchFamily="49" charset="0"/>
              </a:rPr>
              <a:t>char *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r>
              <a:rPr lang="en-GB" sz="2400" dirty="0" err="1" smtClean="0">
                <a:latin typeface="Courier New"/>
              </a:rPr>
              <a:t>printf</a:t>
            </a:r>
            <a:r>
              <a:rPr lang="en-GB" sz="2400" dirty="0" smtClean="0">
                <a:latin typeface="Courier New"/>
              </a:rPr>
              <a:t>(</a:t>
            </a: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"the string is : %s \n",string1 );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 r="9396" b="75000"/>
          <a:stretch>
            <a:fillRect/>
          </a:stretch>
        </p:blipFill>
        <p:spPr bwMode="auto">
          <a:xfrm>
            <a:off x="228600" y="2133600"/>
            <a:ext cx="8534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created by : Nouf </a:t>
            </a:r>
            <a:r>
              <a:rPr lang="en-GB" dirty="0" err="1" smtClean="0"/>
              <a:t>ALmunyif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743200"/>
            <a:ext cx="165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//</a:t>
            </a:r>
            <a:r>
              <a:rPr lang="en-US" sz="2800" dirty="0" smtClean="0">
                <a:solidFill>
                  <a:srgbClr val="FF0000"/>
                </a:solidFill>
              </a:rPr>
              <a:t>error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46429" r="9396" b="28571"/>
          <a:stretch>
            <a:fillRect/>
          </a:stretch>
        </p:blipFill>
        <p:spPr bwMode="auto">
          <a:xfrm>
            <a:off x="304800" y="2743200"/>
            <a:ext cx="63246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 r="27089"/>
          <a:stretch>
            <a:fillRect/>
          </a:stretch>
        </p:blipFill>
        <p:spPr bwMode="auto">
          <a:xfrm>
            <a:off x="3733800" y="4343400"/>
            <a:ext cx="46482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D99BF6-2F8C-4439-AAAF-94FEB571FC2C}" type="slidenum">
              <a:rPr lang="en-US" altLang="en-US"/>
              <a:pPr/>
              <a:t>40</a:t>
            </a:fld>
            <a:endParaRPr lang="en-US" altLang="en-US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0" y="0"/>
          <a:ext cx="7053263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374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fig08_21.c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(1 of 2 )</a:t>
            </a:r>
          </a:p>
        </p:txBody>
      </p:sp>
      <p:sp>
        <p:nvSpPr>
          <p:cNvPr id="868357" name="Text Box 5"/>
          <p:cNvSpPr txBox="1">
            <a:spLocks noChangeArrowheads="1"/>
          </p:cNvSpPr>
          <p:nvPr/>
        </p:nvSpPr>
        <p:spPr bwMode="auto">
          <a:xfrm>
            <a:off x="6781800" y="2514600"/>
            <a:ext cx="22098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strcmp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compares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s1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to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s2</a:t>
            </a:r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 flipH="1">
            <a:off x="44196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8D4B5B-C13C-4B6D-B826-980030FD6DAF}" type="slidenum">
              <a:rPr lang="en-US" altLang="en-US"/>
              <a:pPr/>
              <a:t>41</a:t>
            </a:fld>
            <a:endParaRPr lang="en-US" altLang="en-US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0" y="0"/>
          <a:ext cx="705326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446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fig08_21.c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(2 of 2 )</a:t>
            </a:r>
          </a:p>
        </p:txBody>
      </p:sp>
      <p:sp>
        <p:nvSpPr>
          <p:cNvPr id="869381" name="Text Box 5"/>
          <p:cNvSpPr txBox="1">
            <a:spLocks noChangeArrowheads="1"/>
          </p:cNvSpPr>
          <p:nvPr/>
        </p:nvSpPr>
        <p:spPr bwMode="auto">
          <a:xfrm>
            <a:off x="4495800" y="1828800"/>
            <a:ext cx="3200400" cy="835025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strncmp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compares the first 6 characters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s1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to the first 6 characters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s3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5791200" y="304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5029200" y="30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Grp="1" noChangeAspect="1"/>
          </p:cNvGraphicFramePr>
          <p:nvPr>
            <p:ph/>
          </p:nvPr>
        </p:nvGraphicFramePr>
        <p:xfrm>
          <a:off x="336550" y="1676400"/>
          <a:ext cx="83359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676400"/>
                        <a:ext cx="8335963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6B200E-BADE-4677-8A00-91C5C3545777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>
                <a:solidFill>
                  <a:srgbClr val="4D99FF"/>
                </a:solidFill>
              </a:rPr>
              <a:t>Fig. 8.22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|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String-manipulation functions of the string-handling library.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4475F8-321D-479D-8264-98134A1F9DD8}" type="slidenum">
              <a:rPr lang="en-US" altLang="en-US"/>
              <a:pPr/>
              <a:t>43</a:t>
            </a:fld>
            <a:endParaRPr lang="en-US" altLang="en-US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0" y="0"/>
          <a:ext cx="7056438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6438" cy="437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fig08_23.c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(1 of 2 )</a:t>
            </a:r>
          </a:p>
        </p:txBody>
      </p:sp>
      <p:sp>
        <p:nvSpPr>
          <p:cNvPr id="870405" name="Text Box 5"/>
          <p:cNvSpPr txBox="1">
            <a:spLocks noChangeArrowheads="1"/>
          </p:cNvSpPr>
          <p:nvPr/>
        </p:nvSpPr>
        <p:spPr bwMode="auto">
          <a:xfrm>
            <a:off x="5410200" y="2362200"/>
            <a:ext cx="34290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strchr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searches for the first instance of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character1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in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string</a:t>
            </a: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4419600" y="259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D651A0-4660-4517-A514-0175D40BB68E}" type="slidenum">
              <a:rPr lang="en-US" altLang="en-US"/>
              <a:pPr/>
              <a:t>44</a:t>
            </a:fld>
            <a:endParaRPr lang="en-US" altLang="en-US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0" y="0"/>
          <a:ext cx="7053263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375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fig08_23.c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(2 of 2 )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Object 2"/>
          <p:cNvGraphicFramePr>
            <a:graphicFrameLocks noGrp="1" noChangeAspect="1"/>
          </p:cNvGraphicFramePr>
          <p:nvPr>
            <p:ph/>
          </p:nvPr>
        </p:nvGraphicFramePr>
        <p:xfrm>
          <a:off x="698500" y="1828800"/>
          <a:ext cx="77406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828800"/>
                        <a:ext cx="774065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9EFEEC-7FCA-4F99-9BD7-4E320712824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>
                <a:solidFill>
                  <a:srgbClr val="4D99FF"/>
                </a:solidFill>
              </a:rPr>
              <a:t>Fig. 8.36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|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Other functions of the string-handling library.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34EF80-91AE-4C5F-B639-339962340016}" type="slidenum">
              <a:rPr lang="en-US" altLang="en-US"/>
              <a:pPr/>
              <a:t>46</a:t>
            </a:fld>
            <a:endParaRPr lang="en-US" alt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0" y="0"/>
          <a:ext cx="7053263" cy="577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577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fig08_38.c</a:t>
            </a:r>
            <a:endParaRPr lang="en-US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4800600" y="2819400"/>
            <a:ext cx="3657600" cy="346075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strlen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returns the length of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string1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 flipH="1">
            <a:off x="3810000" y="2971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string functions</a:t>
            </a:r>
            <a:endParaRPr lang="en-GB" dirty="0"/>
          </a:p>
        </p:txBody>
      </p:sp>
      <p:sp>
        <p:nvSpPr>
          <p:cNvPr id="5632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E72A01-939B-424B-94A8-27A3EAB76FDB}" type="slidenum">
              <a:rPr lang="en-US" altLang="en-US"/>
              <a:pPr/>
              <a:t>5</a:t>
            </a:fld>
            <a:endParaRPr lang="en-US" altLang="en-US"/>
          </a:p>
        </p:txBody>
      </p:sp>
      <p:graphicFrame>
        <p:nvGraphicFramePr>
          <p:cNvPr id="5632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28600" y="1219200"/>
          <a:ext cx="862488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Document" r:id="rId4" imgW="5435230" imgH="2087829" progId="Word.Document.8">
                  <p:embed/>
                </p:oleObj>
              </mc:Choice>
              <mc:Fallback>
                <p:oleObj name="Document" r:id="rId4" imgW="5435230" imgH="2087829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62488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648200"/>
            <a:ext cx="85344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getchar</a:t>
            </a:r>
            <a:r>
              <a:rPr lang="en-US" dirty="0" smtClean="0"/>
              <a:t>()  , </a:t>
            </a:r>
            <a:r>
              <a:rPr lang="en-US" dirty="0" err="1" smtClean="0"/>
              <a:t>putchar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6</a:t>
            </a:fld>
            <a:endParaRPr lang="en-GB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96464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7</a:t>
            </a:fld>
            <a:endParaRPr lang="en-GB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30932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gets()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8</a:t>
            </a:fld>
            <a:endParaRPr lang="en-GB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7543800" cy="526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9</a:t>
            </a:fld>
            <a:endParaRPr lang="en-GB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7358064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250</TotalTime>
  <Words>1035</Words>
  <Application>Microsoft Office PowerPoint</Application>
  <PresentationFormat>On-screen Show (4:3)</PresentationFormat>
  <Paragraphs>270</Paragraphs>
  <Slides>46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AGaramond</vt:lpstr>
      <vt:lpstr>Arial</vt:lpstr>
      <vt:lpstr>Bookman Old Style</vt:lpstr>
      <vt:lpstr>Calibri</vt:lpstr>
      <vt:lpstr>Courier New</vt:lpstr>
      <vt:lpstr>Gill Sans MT</vt:lpstr>
      <vt:lpstr>Lucida Console</vt:lpstr>
      <vt:lpstr>Times New Roman</vt:lpstr>
      <vt:lpstr>Wingdings</vt:lpstr>
      <vt:lpstr>Wingdings 3</vt:lpstr>
      <vt:lpstr>Origin</vt:lpstr>
      <vt:lpstr>Document</vt:lpstr>
      <vt:lpstr>Chapter 8</vt:lpstr>
      <vt:lpstr>String definitions (1)</vt:lpstr>
      <vt:lpstr>Inputting strings</vt:lpstr>
      <vt:lpstr>String definitions (2)</vt:lpstr>
      <vt:lpstr>string functions</vt:lpstr>
      <vt:lpstr>Using getchar()  , putchar()</vt:lpstr>
      <vt:lpstr>PowerPoint Presentation</vt:lpstr>
      <vt:lpstr>Using gets()</vt:lpstr>
      <vt:lpstr>PowerPoint Presentation</vt:lpstr>
      <vt:lpstr>string functions</vt:lpstr>
      <vt:lpstr>Using sprintf()</vt:lpstr>
      <vt:lpstr>Using sscanf()</vt:lpstr>
      <vt:lpstr>ASCII table</vt:lpstr>
      <vt:lpstr>ASCII</vt:lpstr>
      <vt:lpstr>Example:</vt:lpstr>
      <vt:lpstr>PowerPoint Presentation</vt:lpstr>
      <vt:lpstr>Character Handling Library</vt:lpstr>
      <vt:lpstr>PowerPoint Presentation</vt:lpstr>
      <vt:lpstr>PowerPoint Presentation</vt:lpstr>
      <vt:lpstr>Error-Prevention Tip</vt:lpstr>
      <vt:lpstr>Using isdigi()</vt:lpstr>
      <vt:lpstr>Using isalpha()</vt:lpstr>
      <vt:lpstr>Using isalnum()</vt:lpstr>
      <vt:lpstr>PowerPoint Presentation</vt:lpstr>
      <vt:lpstr>PowerPoint Presentation</vt:lpstr>
      <vt:lpstr>PowerPoint Presentation</vt:lpstr>
      <vt:lpstr>String-Conversion Functions</vt:lpstr>
      <vt:lpstr>PowerPoint Presentation</vt:lpstr>
      <vt:lpstr>Using atof()</vt:lpstr>
      <vt:lpstr>PowerPoint Presentation</vt:lpstr>
      <vt:lpstr>PowerPoint Presentation</vt:lpstr>
      <vt:lpstr>PowerPoint Presentation</vt:lpstr>
      <vt:lpstr>8.6 String Manipulation Functions of the String Handling Library</vt:lpstr>
      <vt:lpstr>PowerPoint Presentation</vt:lpstr>
      <vt:lpstr>PowerPoint Presentation</vt:lpstr>
      <vt:lpstr>PowerPoint Presentation</vt:lpstr>
      <vt:lpstr>PowerPoint Presentation</vt:lpstr>
      <vt:lpstr>8.7 Comparison Functions of the String-Handling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Nouf</dc:creator>
  <cp:lastModifiedBy>Maram Abdullatif Aldakheel</cp:lastModifiedBy>
  <cp:revision>25</cp:revision>
  <dcterms:created xsi:type="dcterms:W3CDTF">2018-11-12T17:37:32Z</dcterms:created>
  <dcterms:modified xsi:type="dcterms:W3CDTF">2020-01-23T06:52:22Z</dcterms:modified>
</cp:coreProperties>
</file>