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8"/>
  </p:notesMasterIdLst>
  <p:sldIdLst>
    <p:sldId id="257" r:id="rId2"/>
    <p:sldId id="262" r:id="rId3"/>
    <p:sldId id="264" r:id="rId4"/>
    <p:sldId id="263" r:id="rId5"/>
    <p:sldId id="315" r:id="rId6"/>
    <p:sldId id="318" r:id="rId7"/>
    <p:sldId id="319" r:id="rId8"/>
    <p:sldId id="316" r:id="rId9"/>
    <p:sldId id="317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265" r:id="rId18"/>
    <p:sldId id="266" r:id="rId19"/>
    <p:sldId id="267" r:id="rId20"/>
    <p:sldId id="268" r:id="rId21"/>
    <p:sldId id="327" r:id="rId22"/>
    <p:sldId id="328" r:id="rId23"/>
    <p:sldId id="329" r:id="rId24"/>
    <p:sldId id="272" r:id="rId25"/>
    <p:sldId id="273" r:id="rId26"/>
    <p:sldId id="274" r:id="rId27"/>
    <p:sldId id="277" r:id="rId28"/>
    <p:sldId id="278" r:id="rId29"/>
    <p:sldId id="330" r:id="rId30"/>
    <p:sldId id="280" r:id="rId31"/>
    <p:sldId id="281" r:id="rId32"/>
    <p:sldId id="282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75" autoAdjust="0"/>
    <p:restoredTop sz="94660"/>
  </p:normalViewPr>
  <p:slideViewPr>
    <p:cSldViewPr>
      <p:cViewPr varScale="1">
        <p:scale>
          <a:sx n="92" d="100"/>
          <a:sy n="92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713C3-CDBA-48AB-BBA6-0AF3416974BF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A99F7-14BF-4907-8403-C4E872EC9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295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905C606-4562-4488-9544-0245D34A032B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C675F6-FD8F-4EA3-A07D-6C3DAD09D3D7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AC0817E-0D18-404F-BE62-4D33ABF0E156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5CB9CB-8847-406A-93F8-768477BDB403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315BFBD-7F29-4516-A0A6-B42D05871AAA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1F42810-F9C5-4D7C-9A3D-5DAB7746DACB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636D47B-0425-4791-B52E-FBC41C0A69E0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3BE107D-350F-4081-B298-6AEC7FF77450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3B2AB5-4EA6-49C7-BFF1-9016F9A35FBE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57835CE-9373-4FAE-9246-31EEDDDF689F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766E81E-F28F-419B-9613-01477A833449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A0E6EDE-8CDB-4E5E-86AD-AE88FE364128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23C8EA-7E76-47C0-A43D-C29B830A8E9B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205FD11-D18B-4A85-952A-842C0EBC8DD6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07238B-9562-4147-906B-06E07E2C440C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7076A5-B814-4A41-9D8B-52F2AE87D44D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346854-71B5-4496-B57E-19D0E923F275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79A949F-9F43-430A-BF28-BE5F323FECD8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33F579C-3B85-44FE-954A-8CC58513D027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16B3F8E-133F-4B1D-B28A-BB3DFC314AD4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45D53CC-F611-4E88-A165-EB6798D9175E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52C1638-DA04-4436-A591-083A579AACDF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A0E6EDE-8CDB-4E5E-86AD-AE88FE364128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B15E91-17F4-4E0F-B7F7-683B7B5913DF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7E0E5F6-3BBF-4510-A05B-68854FAF675E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6F97894-275E-4AC8-9FF2-2FA2CCE7A61A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CED5A-9CB9-4051-8B17-5E25D7B3D8C7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81D494-66E5-48B4-A2B2-B56451F01E3A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E04F8C0-B0FC-4033-A562-B1EE802464C2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3D7BE44-D0E1-4F28-AE16-D47473656730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9A87267-3D04-4053-8693-445264FBC910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D023C29-5855-4601-9F86-503FB5F219B0}" type="datetime1">
              <a:rPr lang="en-GB" smtClean="0"/>
              <a:t>19/03/2019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4B47027-6864-438C-BCFA-C4711C4FA511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0CBD2-B82B-46B2-94CE-2548009FC019}" type="datetime1">
              <a:rPr lang="en-GB" smtClean="0"/>
              <a:t>19/03/2019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7027-6864-438C-BCFA-C4711C4FA5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EB18-9B9A-4FA0-B3AF-148E2AF15FC8}" type="datetime1">
              <a:rPr lang="en-GB" smtClean="0"/>
              <a:t>19/03/2019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7027-6864-438C-BCFA-C4711C4FA51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7CE169DD-70AE-034E-91EB-7596686D5E29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228600" y="1825625"/>
            <a:ext cx="8686800" cy="4651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017186E-CEFD-C146-9B42-E3D7818D991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15AB1E-C678-463B-BC49-80A634DC693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0F80A-6D1F-49A7-AC52-0251EEDE1B58}" type="datetime1">
              <a:rPr lang="en-GB" smtClean="0"/>
              <a:t>19/03/2019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7027-6864-438C-BCFA-C4711C4FA51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A4684BB-30C3-4356-931D-4E61AFFA1E44}" type="datetime1">
              <a:rPr lang="en-GB" smtClean="0"/>
              <a:t>19/03/2019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4B47027-6864-438C-BCFA-C4711C4FA51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ED6B-E714-47AC-BA11-87A2B8685F9E}" type="datetime1">
              <a:rPr lang="en-GB" smtClean="0"/>
              <a:t>19/03/2019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7027-6864-438C-BCFA-C4711C4FA51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2C6F7-C324-477A-89CE-69B9CE05B453}" type="datetime1">
              <a:rPr lang="en-GB" smtClean="0"/>
              <a:t>19/03/2019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7027-6864-438C-BCFA-C4711C4FA51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E1768-BE02-4011-A632-5E96D6762CDE}" type="datetime1">
              <a:rPr lang="en-GB" smtClean="0"/>
              <a:t>19/03/2019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7027-6864-438C-BCFA-C4711C4FA51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C353-86CB-4A02-A741-20C7F3689415}" type="datetime1">
              <a:rPr lang="en-GB" smtClean="0"/>
              <a:t>19/03/2019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7027-6864-438C-BCFA-C4711C4FA511}" type="slidenum">
              <a:rPr lang="en-GB" smtClean="0"/>
              <a:t>‹#›</a:t>
            </a:fld>
            <a:endParaRPr lang="en-GB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B8DA-DACE-480F-BCA2-28A947DE836E}" type="datetime1">
              <a:rPr lang="en-GB" smtClean="0"/>
              <a:t>19/03/2019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7027-6864-438C-BCFA-C4711C4FA51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2FDD-057E-4DA1-ABDC-7855F80288DC}" type="datetime1">
              <a:rPr lang="en-GB" smtClean="0"/>
              <a:t>19/03/2019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7027-6864-438C-BCFA-C4711C4FA51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9C0357F-C119-4FF4-9413-F44978D73BF5}" type="datetime1">
              <a:rPr lang="en-GB" smtClean="0"/>
              <a:t>19/03/2019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created by : Nouf ALmunyif</a:t>
            </a: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4B47027-6864-438C-BCFA-C4711C4FA511}" type="slidenum">
              <a:rPr lang="en-GB" smtClean="0"/>
              <a:t>‹#›</a:t>
            </a:fld>
            <a:endParaRPr lang="en-GB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Word_97_-_2003_Document2.doc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Word_97_-_2003_Document3.doc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2.wmf"/><Relationship Id="rId4" Type="http://schemas.openxmlformats.org/officeDocument/2006/relationships/oleObject" Target="../embeddings/Microsoft_Word_97_-_2003_Document4.doc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3.emf"/><Relationship Id="rId4" Type="http://schemas.openxmlformats.org/officeDocument/2006/relationships/oleObject" Target="../embeddings/Microsoft_Word_97_-_2003_Document5.doc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png"/><Relationship Id="rId5" Type="http://schemas.openxmlformats.org/officeDocument/2006/relationships/image" Target="../media/image24.wmf"/><Relationship Id="rId4" Type="http://schemas.openxmlformats.org/officeDocument/2006/relationships/oleObject" Target="../embeddings/Microsoft_Word_97_-_2003_Document6.doc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7.emf"/><Relationship Id="rId4" Type="http://schemas.openxmlformats.org/officeDocument/2006/relationships/oleObject" Target="../embeddings/Microsoft_Word_97_-_2003_Document7.doc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9.emf"/><Relationship Id="rId4" Type="http://schemas.openxmlformats.org/officeDocument/2006/relationships/oleObject" Target="../embeddings/Microsoft_Word_97_-_2003_Document8.doc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0.emf"/><Relationship Id="rId4" Type="http://schemas.openxmlformats.org/officeDocument/2006/relationships/oleObject" Target="../embeddings/Microsoft_Word_97_-_2003_Document9.doc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1.emf"/><Relationship Id="rId4" Type="http://schemas.openxmlformats.org/officeDocument/2006/relationships/oleObject" Target="../embeddings/Microsoft_Word_97_-_2003_Document10.doc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2.emf"/><Relationship Id="rId4" Type="http://schemas.openxmlformats.org/officeDocument/2006/relationships/oleObject" Target="../embeddings/Microsoft_Word_97_-_2003_Document11.doc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3.emf"/><Relationship Id="rId4" Type="http://schemas.openxmlformats.org/officeDocument/2006/relationships/oleObject" Target="../embeddings/Microsoft_Word_97_-_2003_Document12.doc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4.emf"/><Relationship Id="rId4" Type="http://schemas.openxmlformats.org/officeDocument/2006/relationships/oleObject" Target="../embeddings/Microsoft_Word_97_-_2003_Document13.doc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5.emf"/><Relationship Id="rId4" Type="http://schemas.openxmlformats.org/officeDocument/2006/relationships/oleObject" Target="../embeddings/Microsoft_Word_97_-_2003_Document14.doc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6.emf"/><Relationship Id="rId4" Type="http://schemas.openxmlformats.org/officeDocument/2006/relationships/oleObject" Target="../embeddings/Microsoft_Word_97_-_2003_Document15.doc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7.emf"/><Relationship Id="rId4" Type="http://schemas.openxmlformats.org/officeDocument/2006/relationships/oleObject" Target="../embeddings/Microsoft_Word_97_-_2003_Document16.doc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8.emf"/><Relationship Id="rId4" Type="http://schemas.openxmlformats.org/officeDocument/2006/relationships/oleObject" Target="../embeddings/Microsoft_Word_97_-_2003_Document17.doc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9.emf"/><Relationship Id="rId4" Type="http://schemas.openxmlformats.org/officeDocument/2006/relationships/oleObject" Target="../embeddings/Microsoft_Word_97_-_2003_Document18.doc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0.wmf"/><Relationship Id="rId4" Type="http://schemas.openxmlformats.org/officeDocument/2006/relationships/oleObject" Target="../embeddings/Microsoft_Word_97_-_2003_Document19.doc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41.emf"/><Relationship Id="rId4" Type="http://schemas.openxmlformats.org/officeDocument/2006/relationships/oleObject" Target="../embeddings/Microsoft_Word_97_-_2003_Document20.doc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42.emf"/><Relationship Id="rId4" Type="http://schemas.openxmlformats.org/officeDocument/2006/relationships/oleObject" Target="../embeddings/Microsoft_Word_97_-_2003_Document21.doc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43.emf"/><Relationship Id="rId4" Type="http://schemas.openxmlformats.org/officeDocument/2006/relationships/oleObject" Target="../embeddings/Microsoft_Word_97_-_2003_Document22.doc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Microsoft_Word_97_-_2003_Document1.doc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990600"/>
            <a:ext cx="5184775" cy="13906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Chapter 8</a:t>
            </a:r>
          </a:p>
        </p:txBody>
      </p:sp>
      <p:sp>
        <p:nvSpPr>
          <p:cNvPr id="1331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8531279-E008-404D-B991-8B4B66A1167F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3315" name="Rectangle 7"/>
          <p:cNvSpPr>
            <a:spLocks noGrp="1" noChangeArrowheads="1"/>
          </p:cNvSpPr>
          <p:nvPr>
            <p:ph sz="quarter" idx="1"/>
          </p:nvPr>
        </p:nvSpPr>
        <p:spPr>
          <a:xfrm>
            <a:off x="901700" y="2679700"/>
            <a:ext cx="7315200" cy="9779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400" dirty="0" smtClean="0"/>
              <a:t>C Characters and Strings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149540" y="3733800"/>
            <a:ext cx="2687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dirty="0" smtClean="0"/>
              <a:t>Created by : </a:t>
            </a:r>
            <a:r>
              <a:rPr lang="en-US" altLang="en-US" dirty="0" err="1" smtClean="0"/>
              <a:t>nouf</a:t>
            </a:r>
            <a:r>
              <a:rPr lang="en-US" altLang="en-US" dirty="0" smtClean="0"/>
              <a:t>  </a:t>
            </a:r>
            <a:r>
              <a:rPr lang="en-US" altLang="en-US" dirty="0" err="1" smtClean="0"/>
              <a:t>almunyif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string functions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AB1E-C678-463B-BC49-80A634DC693F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788054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sprintf</a:t>
            </a:r>
            <a:r>
              <a:rPr lang="en-US" dirty="0" smtClean="0"/>
              <a:t>()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7027-6864-438C-BCFA-C4711C4FA511}" type="slidenum">
              <a:rPr lang="en-GB" smtClean="0"/>
              <a:t>11</a:t>
            </a:fld>
            <a:endParaRPr lang="en-GB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8799651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sscanf</a:t>
            </a:r>
            <a:r>
              <a:rPr lang="en-US" dirty="0" smtClean="0"/>
              <a:t>()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7027-6864-438C-BCFA-C4711C4FA511}" type="slidenum">
              <a:rPr lang="en-GB" smtClean="0"/>
              <a:t>12</a:t>
            </a:fld>
            <a:endParaRPr lang="en-GB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899739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840107" cy="964880"/>
          </a:xfrm>
        </p:spPr>
        <p:txBody>
          <a:bodyPr>
            <a:normAutofit fontScale="90000"/>
          </a:bodyPr>
          <a:lstStyle/>
          <a:p>
            <a:r>
              <a:rPr lang="en-US" sz="6600" dirty="0" smtClean="0"/>
              <a:t>ASCII table</a:t>
            </a:r>
            <a:endParaRPr lang="en-GB" sz="6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DAF5-D666-4754-9358-0EAE91D3B4D8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ASCII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38AE-FCFE-4583-9670-2FFEB15A17A4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95401"/>
            <a:ext cx="8001000" cy="3200400"/>
          </a:xfrm>
        </p:spPr>
        <p:txBody>
          <a:bodyPr>
            <a:normAutofit/>
          </a:bodyPr>
          <a:lstStyle/>
          <a:p>
            <a:r>
              <a:rPr lang="en-GB" dirty="0" smtClean="0"/>
              <a:t>From the ASCII table '5' has the </a:t>
            </a:r>
            <a:r>
              <a:rPr lang="en-GB" dirty="0" err="1" smtClean="0"/>
              <a:t>int</a:t>
            </a:r>
            <a:r>
              <a:rPr lang="en-GB" dirty="0" smtClean="0"/>
              <a:t> value 53 </a:t>
            </a:r>
          </a:p>
          <a:p>
            <a:r>
              <a:rPr lang="en-GB" dirty="0" smtClean="0"/>
              <a:t>if we write '5'-'0' it evaluates to 53-48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 if we write char c = 'B'+32;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The value of c will be 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114800" y="4724400"/>
            <a:ext cx="3048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rgbClr val="275A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Garamond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0" y="4312622"/>
            <a:ext cx="403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275A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Garamond" pitchFamily="18" charset="0"/>
              </a:rPr>
              <a:t>C= 66+ 32 = 98 = ‘b’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rgbClr val="275A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Garamond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7056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Example: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38AE-FCFE-4583-9670-2FFEB15A17A4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0" y="609600"/>
            <a:ext cx="8382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FF"/>
                </a:solidFill>
                <a:latin typeface="Courier New"/>
              </a:rPr>
              <a:t>#include</a:t>
            </a:r>
            <a:r>
              <a:rPr lang="en-GB" sz="2000" dirty="0" smtClean="0">
                <a:solidFill>
                  <a:srgbClr val="A31515"/>
                </a:solidFill>
                <a:latin typeface="Courier New"/>
              </a:rPr>
              <a:t>&lt;</a:t>
            </a:r>
            <a:r>
              <a:rPr lang="en-GB" sz="2000" dirty="0" err="1" smtClean="0">
                <a:solidFill>
                  <a:srgbClr val="A31515"/>
                </a:solidFill>
                <a:latin typeface="Courier New"/>
              </a:rPr>
              <a:t>stdio.h</a:t>
            </a:r>
            <a:r>
              <a:rPr lang="en-GB" sz="2000" dirty="0" smtClean="0">
                <a:solidFill>
                  <a:srgbClr val="A31515"/>
                </a:solidFill>
                <a:latin typeface="Courier New"/>
              </a:rPr>
              <a:t>&gt;</a:t>
            </a:r>
          </a:p>
          <a:p>
            <a:endParaRPr lang="en-GB" sz="2000" dirty="0" smtClean="0">
              <a:solidFill>
                <a:srgbClr val="A31515"/>
              </a:solidFill>
              <a:latin typeface="Courier New"/>
            </a:endParaRPr>
          </a:p>
          <a:p>
            <a:r>
              <a:rPr lang="en-GB" sz="2000" dirty="0" smtClean="0">
                <a:solidFill>
                  <a:srgbClr val="0000FF"/>
                </a:solidFill>
                <a:latin typeface="Courier New"/>
              </a:rPr>
              <a:t>void main ()</a:t>
            </a:r>
          </a:p>
          <a:p>
            <a:r>
              <a:rPr lang="en-GB" sz="2000" dirty="0" smtClean="0">
                <a:solidFill>
                  <a:srgbClr val="0000FF"/>
                </a:solidFill>
                <a:latin typeface="Courier New"/>
              </a:rPr>
              <a:t>{</a:t>
            </a:r>
          </a:p>
          <a:p>
            <a:r>
              <a:rPr lang="en-GB" sz="2000" dirty="0" smtClean="0">
                <a:solidFill>
                  <a:srgbClr val="0000FF"/>
                </a:solidFill>
                <a:latin typeface="Courier New"/>
              </a:rPr>
              <a:t>char character ;</a:t>
            </a:r>
          </a:p>
          <a:p>
            <a:r>
              <a:rPr lang="en-GB" sz="2000" dirty="0" err="1" smtClean="0">
                <a:solidFill>
                  <a:srgbClr val="0000FF"/>
                </a:solidFill>
                <a:latin typeface="Courier New"/>
              </a:rPr>
              <a:t>int</a:t>
            </a:r>
            <a:r>
              <a:rPr lang="en-GB" sz="2000" dirty="0" smtClean="0">
                <a:solidFill>
                  <a:srgbClr val="0000FF"/>
                </a:solidFill>
                <a:latin typeface="Courier New"/>
              </a:rPr>
              <a:t> Decimal ;</a:t>
            </a:r>
          </a:p>
          <a:p>
            <a:r>
              <a:rPr lang="en-GB" sz="2000" dirty="0" err="1" smtClean="0">
                <a:solidFill>
                  <a:srgbClr val="0000FF"/>
                </a:solidFill>
                <a:latin typeface="Courier New"/>
              </a:rPr>
              <a:t>printf</a:t>
            </a:r>
            <a:r>
              <a:rPr lang="en-GB" sz="2000" dirty="0" smtClean="0">
                <a:solidFill>
                  <a:srgbClr val="0000FF"/>
                </a:solidFill>
                <a:latin typeface="Courier New"/>
              </a:rPr>
              <a:t>(</a:t>
            </a:r>
            <a:r>
              <a:rPr lang="en-GB" sz="2000" dirty="0" smtClean="0">
                <a:solidFill>
                  <a:srgbClr val="A31515"/>
                </a:solidFill>
                <a:latin typeface="Courier New"/>
              </a:rPr>
              <a:t>"enter a character ");</a:t>
            </a:r>
          </a:p>
          <a:p>
            <a:r>
              <a:rPr lang="en-GB" sz="2000" dirty="0" err="1" smtClean="0">
                <a:solidFill>
                  <a:srgbClr val="A31515"/>
                </a:solidFill>
                <a:latin typeface="Courier New"/>
              </a:rPr>
              <a:t>scanf</a:t>
            </a:r>
            <a:r>
              <a:rPr lang="en-GB" sz="2000" dirty="0" smtClean="0">
                <a:solidFill>
                  <a:srgbClr val="A31515"/>
                </a:solidFill>
                <a:latin typeface="Courier New"/>
              </a:rPr>
              <a:t> ( "%</a:t>
            </a:r>
            <a:r>
              <a:rPr lang="en-GB" sz="2000" dirty="0" err="1" smtClean="0">
                <a:solidFill>
                  <a:srgbClr val="A31515"/>
                </a:solidFill>
                <a:latin typeface="Courier New"/>
              </a:rPr>
              <a:t>c",&amp;character</a:t>
            </a:r>
            <a:r>
              <a:rPr lang="en-GB" sz="2000" dirty="0" smtClean="0">
                <a:solidFill>
                  <a:srgbClr val="A31515"/>
                </a:solidFill>
                <a:latin typeface="Courier New"/>
              </a:rPr>
              <a:t>);</a:t>
            </a:r>
          </a:p>
          <a:p>
            <a:endParaRPr lang="en-GB" sz="2000" dirty="0" smtClean="0">
              <a:solidFill>
                <a:srgbClr val="A31515"/>
              </a:solidFill>
              <a:latin typeface="Courier New"/>
            </a:endParaRPr>
          </a:p>
          <a:p>
            <a:r>
              <a:rPr lang="en-GB" sz="2000" dirty="0" err="1" smtClean="0">
                <a:solidFill>
                  <a:srgbClr val="A31515"/>
                </a:solidFill>
                <a:latin typeface="Courier New"/>
              </a:rPr>
              <a:t>printf</a:t>
            </a:r>
            <a:r>
              <a:rPr lang="en-GB" sz="2000" dirty="0" smtClean="0">
                <a:solidFill>
                  <a:srgbClr val="A31515"/>
                </a:solidFill>
                <a:latin typeface="Courier New"/>
              </a:rPr>
              <a:t>("as character is %c \</a:t>
            </a:r>
            <a:r>
              <a:rPr lang="en-GB" sz="2000" dirty="0" err="1" smtClean="0">
                <a:solidFill>
                  <a:srgbClr val="A31515"/>
                </a:solidFill>
                <a:latin typeface="Courier New"/>
              </a:rPr>
              <a:t>n",character</a:t>
            </a:r>
            <a:r>
              <a:rPr lang="en-GB" sz="2000" dirty="0" smtClean="0">
                <a:solidFill>
                  <a:srgbClr val="A31515"/>
                </a:solidFill>
                <a:latin typeface="Courier New"/>
              </a:rPr>
              <a:t>);</a:t>
            </a:r>
          </a:p>
          <a:p>
            <a:r>
              <a:rPr lang="pt-BR" sz="2000" dirty="0" smtClean="0">
                <a:solidFill>
                  <a:srgbClr val="A31515"/>
                </a:solidFill>
                <a:latin typeface="Courier New"/>
              </a:rPr>
              <a:t>printf("as integer is %d \n\n\n",character);</a:t>
            </a:r>
          </a:p>
          <a:p>
            <a:endParaRPr lang="en-GB" sz="2000" dirty="0" smtClean="0">
              <a:solidFill>
                <a:srgbClr val="A31515"/>
              </a:solidFill>
              <a:latin typeface="Courier New"/>
            </a:endParaRPr>
          </a:p>
          <a:p>
            <a:r>
              <a:rPr lang="en-GB" sz="2000" dirty="0" err="1" smtClean="0">
                <a:solidFill>
                  <a:srgbClr val="A31515"/>
                </a:solidFill>
                <a:latin typeface="Courier New"/>
              </a:rPr>
              <a:t>printf</a:t>
            </a:r>
            <a:r>
              <a:rPr lang="en-GB" sz="2000" dirty="0" smtClean="0">
                <a:solidFill>
                  <a:srgbClr val="A31515"/>
                </a:solidFill>
                <a:latin typeface="Courier New"/>
              </a:rPr>
              <a:t>("enter a Decimal  number ");</a:t>
            </a:r>
          </a:p>
          <a:p>
            <a:r>
              <a:rPr lang="en-GB" sz="2000" dirty="0" err="1" smtClean="0">
                <a:solidFill>
                  <a:srgbClr val="A31515"/>
                </a:solidFill>
                <a:latin typeface="Courier New"/>
              </a:rPr>
              <a:t>scanf</a:t>
            </a:r>
            <a:r>
              <a:rPr lang="en-GB" sz="2000" dirty="0" smtClean="0">
                <a:solidFill>
                  <a:srgbClr val="A31515"/>
                </a:solidFill>
                <a:latin typeface="Courier New"/>
              </a:rPr>
              <a:t> ( "%</a:t>
            </a:r>
            <a:r>
              <a:rPr lang="en-GB" sz="2000" dirty="0" err="1" smtClean="0">
                <a:solidFill>
                  <a:srgbClr val="A31515"/>
                </a:solidFill>
                <a:latin typeface="Courier New"/>
              </a:rPr>
              <a:t>d",&amp;Decimal</a:t>
            </a:r>
            <a:r>
              <a:rPr lang="en-GB" sz="2000" dirty="0" smtClean="0">
                <a:solidFill>
                  <a:srgbClr val="A31515"/>
                </a:solidFill>
                <a:latin typeface="Courier New"/>
              </a:rPr>
              <a:t> );</a:t>
            </a:r>
          </a:p>
          <a:p>
            <a:endParaRPr lang="en-GB" sz="2000" dirty="0" smtClean="0">
              <a:solidFill>
                <a:srgbClr val="A31515"/>
              </a:solidFill>
              <a:latin typeface="Courier New"/>
            </a:endParaRPr>
          </a:p>
          <a:p>
            <a:r>
              <a:rPr lang="pt-BR" sz="2000" dirty="0" smtClean="0">
                <a:solidFill>
                  <a:srgbClr val="A31515"/>
                </a:solidFill>
                <a:latin typeface="Courier New"/>
              </a:rPr>
              <a:t>printf("as Decimal  is %d \n",Decimal );</a:t>
            </a:r>
          </a:p>
          <a:p>
            <a:r>
              <a:rPr lang="pt-BR" sz="2000" dirty="0" smtClean="0">
                <a:solidFill>
                  <a:srgbClr val="A31515"/>
                </a:solidFill>
                <a:latin typeface="Courier New"/>
              </a:rPr>
              <a:t>printf("as character is %c \n\n\n",Decimal );</a:t>
            </a:r>
          </a:p>
          <a:p>
            <a:endParaRPr lang="en-GB" sz="2000" dirty="0" smtClean="0">
              <a:solidFill>
                <a:srgbClr val="A31515"/>
              </a:solidFill>
              <a:latin typeface="Courier New"/>
            </a:endParaRPr>
          </a:p>
          <a:p>
            <a:r>
              <a:rPr lang="en-GB" sz="2000" dirty="0" smtClean="0">
                <a:solidFill>
                  <a:srgbClr val="A31515"/>
                </a:solidFill>
                <a:latin typeface="Courier New"/>
              </a:rPr>
              <a:t>}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38AE-FCFE-4583-9670-2FFEB15A17A4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7878536" cy="4572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Character Handling Library</a:t>
            </a:r>
          </a:p>
        </p:txBody>
      </p:sp>
      <p:sp>
        <p:nvSpPr>
          <p:cNvPr id="1740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B22467D-B895-4077-8579-E61114B5328E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Character handling library </a:t>
            </a:r>
          </a:p>
          <a:p>
            <a:pPr lvl="1" eaLnBrk="1" hangingPunct="1"/>
            <a:r>
              <a:rPr lang="en-US" altLang="en-US" dirty="0" smtClean="0"/>
              <a:t>Includes functions to perform useful tests and manipulations of character data</a:t>
            </a:r>
          </a:p>
          <a:p>
            <a:pPr lvl="1" eaLnBrk="1" hangingPunct="1"/>
            <a:r>
              <a:rPr lang="en-US" altLang="en-US" dirty="0" smtClean="0"/>
              <a:t>Each function receives a character (an </a:t>
            </a:r>
            <a:r>
              <a:rPr lang="en-US" altLang="en-US" sz="2000" dirty="0" err="1" smtClean="0">
                <a:latin typeface="Lucida Console" pitchFamily="49" charset="0"/>
              </a:rPr>
              <a:t>int</a:t>
            </a:r>
            <a:r>
              <a:rPr lang="en-US" altLang="en-US" dirty="0" smtClean="0"/>
              <a:t>) or </a:t>
            </a:r>
            <a:r>
              <a:rPr lang="en-US" altLang="en-US" sz="2000" dirty="0" smtClean="0">
                <a:latin typeface="Lucida Console" pitchFamily="49" charset="0"/>
              </a:rPr>
              <a:t>EOF</a:t>
            </a:r>
            <a:r>
              <a:rPr lang="en-US" altLang="en-US" dirty="0" smtClean="0"/>
              <a:t> as an argument</a:t>
            </a:r>
          </a:p>
          <a:p>
            <a:pPr algn="ctr" eaLnBrk="1" hangingPunct="1"/>
            <a:r>
              <a:rPr lang="en-US" altLang="en-US" dirty="0" smtClean="0"/>
              <a:t>The following slides contain a table of all the functions in </a:t>
            </a:r>
            <a:r>
              <a:rPr lang="en-US" altLang="en-US" sz="2600" dirty="0" smtClean="0">
                <a:solidFill>
                  <a:srgbClr val="FF0000"/>
                </a:solidFill>
                <a:latin typeface="Lucida Console" pitchFamily="49" charset="0"/>
              </a:rPr>
              <a:t>&lt;</a:t>
            </a:r>
            <a:r>
              <a:rPr lang="en-US" altLang="en-US" sz="2600" dirty="0" err="1" smtClean="0">
                <a:solidFill>
                  <a:srgbClr val="FF0000"/>
                </a:solidFill>
                <a:latin typeface="Lucida Console" pitchFamily="49" charset="0"/>
              </a:rPr>
              <a:t>ctype.h</a:t>
            </a:r>
            <a:r>
              <a:rPr lang="en-US" altLang="en-US" sz="2600" dirty="0" smtClean="0">
                <a:solidFill>
                  <a:srgbClr val="FF0000"/>
                </a:solidFill>
                <a:latin typeface="Lucida Console" pitchFamily="49" charset="0"/>
              </a:rPr>
              <a:t>&gt;</a:t>
            </a:r>
          </a:p>
          <a:p>
            <a:pPr algn="ctr" eaLnBrk="1" hangingPunct="1"/>
            <a:endParaRPr lang="en-US" altLang="en-US" dirty="0" smtClean="0">
              <a:solidFill>
                <a:srgbClr val="FF0000"/>
              </a:solidFill>
              <a:latin typeface="Lucida Console" pitchFamily="49" charset="0"/>
            </a:endParaRPr>
          </a:p>
          <a:p>
            <a:pPr algn="ctr" eaLnBrk="1" hangingPunct="1"/>
            <a:endParaRPr lang="en-US" altLang="en-US" dirty="0" smtClean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Grp="1" noChangeAspect="1"/>
          </p:cNvGraphicFramePr>
          <p:nvPr>
            <p:ph/>
          </p:nvPr>
        </p:nvGraphicFramePr>
        <p:xfrm>
          <a:off x="7937" y="228600"/>
          <a:ext cx="9136063" cy="533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" y="228600"/>
                        <a:ext cx="9136063" cy="533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0D98B91-7953-4468-A379-DAAF2967ED9F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27013" y="5638800"/>
            <a:ext cx="86836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anchor="ctr"/>
          <a:lstStyle/>
          <a:p>
            <a:pPr algn="ctr" eaLnBrk="1" hangingPunct="1">
              <a:lnSpc>
                <a:spcPct val="95000"/>
              </a:lnSpc>
            </a:pPr>
            <a:r>
              <a:rPr lang="en-US" altLang="en-US" b="1" dirty="0">
                <a:solidFill>
                  <a:srgbClr val="4D99FF"/>
                </a:solidFill>
              </a:rPr>
              <a:t>Fig. 8.1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</a:rPr>
              <a:t>|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Character-handling library functions. (Part 1 of 2.)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2286000"/>
            <a:ext cx="3049587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2346614"/>
            <a:ext cx="5410201" cy="115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013929034"/>
              </p:ext>
            </p:extLst>
          </p:nvPr>
        </p:nvGraphicFramePr>
        <p:xfrm>
          <a:off x="-1" y="304800"/>
          <a:ext cx="8991601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304800"/>
                        <a:ext cx="8991601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17CEFD5-53A4-4139-AA48-94B5A3C121F9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27013" y="5638800"/>
            <a:ext cx="86836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anchor="ctr"/>
          <a:lstStyle/>
          <a:p>
            <a:pPr algn="ctr" eaLnBrk="1" hangingPunct="1">
              <a:lnSpc>
                <a:spcPct val="95000"/>
              </a:lnSpc>
            </a:pPr>
            <a:r>
              <a:rPr lang="en-US" altLang="en-US" b="1">
                <a:solidFill>
                  <a:srgbClr val="4D99FF"/>
                </a:solidFill>
              </a:rPr>
              <a:t>Fig. 8.1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 b="1">
                <a:solidFill>
                  <a:srgbClr val="000000"/>
                </a:solidFill>
              </a:rPr>
              <a:t>|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Character-handling library functions. (Part 2 of 2.)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3200"/>
            <a:ext cx="8610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String definitions (1)</a:t>
            </a:r>
          </a:p>
        </p:txBody>
      </p:sp>
      <p:sp>
        <p:nvSpPr>
          <p:cNvPr id="1536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B25BE-E66C-4250-A513-1CBEAD5AE5C2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en-US" dirty="0" smtClean="0"/>
              <a:t>Define as </a:t>
            </a:r>
            <a:r>
              <a:rPr lang="en-US" altLang="en-US" dirty="0" smtClean="0"/>
              <a:t>an array of  character</a:t>
            </a:r>
            <a:endParaRPr lang="en-US" altLang="en-US" dirty="0" smtClean="0"/>
          </a:p>
          <a:p>
            <a:pPr lvl="2"/>
            <a:r>
              <a:rPr lang="en-GB" b="0" dirty="0" smtClean="0"/>
              <a:t>char </a:t>
            </a:r>
            <a:r>
              <a:rPr lang="en-GB" b="0" dirty="0" smtClean="0"/>
              <a:t>str1[] </a:t>
            </a:r>
            <a:r>
              <a:rPr lang="en-GB" b="0" dirty="0" smtClean="0"/>
              <a:t>= "hello world";</a:t>
            </a:r>
          </a:p>
          <a:p>
            <a:pPr lvl="2"/>
            <a:r>
              <a:rPr lang="en-GB" b="0" dirty="0" smtClean="0"/>
              <a:t>char </a:t>
            </a:r>
            <a:r>
              <a:rPr lang="en-GB" b="0" dirty="0" smtClean="0"/>
              <a:t>str2[6</a:t>
            </a:r>
            <a:r>
              <a:rPr lang="en-GB" b="0" dirty="0" smtClean="0"/>
              <a:t>] = "world";</a:t>
            </a:r>
          </a:p>
          <a:p>
            <a:pPr lvl="2"/>
            <a:r>
              <a:rPr lang="en-GB" b="0" dirty="0" smtClean="0"/>
              <a:t>char </a:t>
            </a:r>
            <a:r>
              <a:rPr lang="en-GB" b="0" dirty="0" smtClean="0"/>
              <a:t>str3</a:t>
            </a:r>
            <a:r>
              <a:rPr lang="en-GB" b="0" dirty="0" smtClean="0"/>
              <a:t>[] = { 'f', '</a:t>
            </a:r>
            <a:r>
              <a:rPr lang="en-GB" b="0" dirty="0" err="1" smtClean="0"/>
              <a:t>i</a:t>
            </a:r>
            <a:r>
              <a:rPr lang="en-GB" b="0" dirty="0" smtClean="0"/>
              <a:t>', 'r', 's', 't', '\0' };</a:t>
            </a:r>
          </a:p>
          <a:p>
            <a:pPr lvl="2"/>
            <a:r>
              <a:rPr lang="en-GB" b="0" dirty="0" smtClean="0"/>
              <a:t>char </a:t>
            </a:r>
            <a:r>
              <a:rPr lang="en-GB" b="0" dirty="0" smtClean="0"/>
              <a:t>str4[4</a:t>
            </a:r>
            <a:r>
              <a:rPr lang="en-GB" b="0" dirty="0" smtClean="0"/>
              <a:t>]= {'</a:t>
            </a:r>
            <a:r>
              <a:rPr lang="en-GB" b="0" dirty="0" err="1" smtClean="0"/>
              <a:t>w','o','w</a:t>
            </a:r>
            <a:r>
              <a:rPr lang="en-GB" b="0" dirty="0" smtClean="0"/>
              <a:t>','\0'};</a:t>
            </a:r>
          </a:p>
          <a:p>
            <a:pPr lvl="2"/>
            <a:r>
              <a:rPr lang="en-GB" b="0" dirty="0" smtClean="0"/>
              <a:t>char </a:t>
            </a:r>
            <a:r>
              <a:rPr lang="en-GB" b="0" dirty="0" err="1" smtClean="0"/>
              <a:t>str</a:t>
            </a:r>
            <a:r>
              <a:rPr lang="en-GB" b="0" dirty="0" smtClean="0"/>
              <a:t>[30] ;</a:t>
            </a:r>
          </a:p>
          <a:p>
            <a:pPr lvl="1"/>
            <a:endParaRPr lang="en-GB" b="0" dirty="0" smtClean="0"/>
          </a:p>
          <a:p>
            <a:pPr lvl="1"/>
            <a:r>
              <a:rPr lang="en-GB" b="0" dirty="0" smtClean="0"/>
              <a:t>   </a:t>
            </a:r>
            <a:r>
              <a:rPr lang="en-GB" b="0" dirty="0" smtClean="0">
                <a:solidFill>
                  <a:srgbClr val="FF0000"/>
                </a:solidFill>
              </a:rPr>
              <a:t>char </a:t>
            </a:r>
            <a:r>
              <a:rPr lang="en-GB" b="0" dirty="0" err="1" smtClean="0">
                <a:solidFill>
                  <a:srgbClr val="FF0000"/>
                </a:solidFill>
              </a:rPr>
              <a:t>str</a:t>
            </a:r>
            <a:r>
              <a:rPr lang="en-GB" b="0" dirty="0" smtClean="0">
                <a:solidFill>
                  <a:srgbClr val="FF0000"/>
                </a:solidFill>
              </a:rPr>
              <a:t>[ ] ;   //error</a:t>
            </a:r>
          </a:p>
          <a:p>
            <a:pPr lvl="1"/>
            <a:endParaRPr lang="en-US" altLang="en-US" sz="2400" dirty="0" smtClean="0"/>
          </a:p>
          <a:p>
            <a:pPr lvl="1"/>
            <a:r>
              <a:rPr lang="en-US" altLang="en-US" sz="2400" dirty="0" smtClean="0"/>
              <a:t>Remember that strings represented as character arrays end with </a:t>
            </a:r>
            <a:r>
              <a:rPr lang="en-US" altLang="en-US" sz="2000" dirty="0" smtClean="0">
                <a:latin typeface="Lucida Console" pitchFamily="49" charset="0"/>
              </a:rPr>
              <a:t>'\0'</a:t>
            </a:r>
          </a:p>
          <a:p>
            <a:pPr lvl="1">
              <a:buNone/>
            </a:pPr>
            <a:endParaRPr lang="en-GB" b="0" dirty="0" smtClean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772400" cy="595312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altLang="en-US" dirty="0" smtClean="0"/>
              <a:t>Error-Prevention Tip</a:t>
            </a:r>
          </a:p>
        </p:txBody>
      </p:sp>
      <p:sp>
        <p:nvSpPr>
          <p:cNvPr id="235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CF46E77-5678-472B-90F0-3AEEACF1779F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141413" y="2055813"/>
            <a:ext cx="7164387" cy="1244600"/>
          </a:xfrm>
          <a:noFill/>
        </p:spPr>
        <p:txBody>
          <a:bodyPr anchor="t"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chemeClr val="accent2">
                    <a:lumMod val="75000"/>
                  </a:schemeClr>
                </a:solidFill>
              </a:rPr>
              <a:t>When using functions from the character-handling library, include the </a:t>
            </a:r>
            <a:r>
              <a:rPr lang="en-US" altLang="en-US" dirty="0" smtClean="0">
                <a:solidFill>
                  <a:schemeClr val="accent2">
                    <a:lumMod val="75000"/>
                  </a:schemeClr>
                </a:solidFill>
                <a:latin typeface="Lucida Console" pitchFamily="49" charset="0"/>
              </a:rPr>
              <a:t>&lt;</a:t>
            </a:r>
            <a:r>
              <a:rPr lang="en-US" altLang="en-US" dirty="0" err="1" smtClean="0">
                <a:solidFill>
                  <a:schemeClr val="accent2">
                    <a:lumMod val="75000"/>
                  </a:schemeClr>
                </a:solidFill>
                <a:latin typeface="Lucida Console" pitchFamily="49" charset="0"/>
              </a:rPr>
              <a:t>ctype.h</a:t>
            </a:r>
            <a:r>
              <a:rPr lang="en-US" altLang="en-US" dirty="0" smtClean="0">
                <a:solidFill>
                  <a:schemeClr val="accent2">
                    <a:lumMod val="75000"/>
                  </a:schemeClr>
                </a:solidFill>
                <a:latin typeface="Lucida Console" pitchFamily="49" charset="0"/>
              </a:rPr>
              <a:t>&gt;</a:t>
            </a:r>
            <a:r>
              <a:rPr lang="en-US" altLang="en-US" dirty="0" smtClean="0">
                <a:solidFill>
                  <a:schemeClr val="accent2">
                    <a:lumMod val="75000"/>
                  </a:schemeClr>
                </a:solidFill>
              </a:rPr>
              <a:t> header.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isdigi</a:t>
            </a:r>
            <a:r>
              <a:rPr lang="en-US" dirty="0" smtClean="0"/>
              <a:t>()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7027-6864-438C-BCFA-C4711C4FA511}" type="slidenum">
              <a:rPr lang="en-GB" smtClean="0"/>
              <a:t>21</a:t>
            </a:fld>
            <a:endParaRPr lang="en-GB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841021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 flipH="1">
            <a:off x="3200400" y="1447800"/>
            <a:ext cx="12954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isalpha</a:t>
            </a:r>
            <a:r>
              <a:rPr lang="en-US" dirty="0" smtClean="0"/>
              <a:t>()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7027-6864-438C-BCFA-C4711C4FA511}" type="slidenum">
              <a:rPr lang="en-GB" smtClean="0"/>
              <a:t>22</a:t>
            </a:fld>
            <a:endParaRPr lang="en-GB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833480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 flipH="1">
            <a:off x="3200400" y="1447800"/>
            <a:ext cx="12954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isalnum</a:t>
            </a:r>
            <a:r>
              <a:rPr lang="en-US" dirty="0" smtClean="0"/>
              <a:t>()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7027-6864-438C-BCFA-C4711C4FA511}" type="slidenum">
              <a:rPr lang="en-GB" smtClean="0"/>
              <a:t>23</a:t>
            </a:fld>
            <a:endParaRPr lang="en-GB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8418513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 flipH="1">
            <a:off x="3200400" y="1447800"/>
            <a:ext cx="12954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9030E4-6424-4597-B70F-E5EA7B822463}" type="slidenum">
              <a:rPr lang="en-US" altLang="en-US"/>
              <a:pPr/>
              <a:t>24</a:t>
            </a:fld>
            <a:endParaRPr lang="en-US" altLang="en-US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0" y="0"/>
          <a:ext cx="7056438" cy="626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056438" cy="6269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7086600" y="1524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en-US" sz="2000" u="sng">
                <a:solidFill>
                  <a:schemeClr val="tx2"/>
                </a:solidFill>
              </a:rPr>
              <a:t>Outline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7162800" y="1068388"/>
            <a:ext cx="18288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eaLnBrk="1" hangingPunct="1">
              <a:spcAft>
                <a:spcPts val="1600"/>
              </a:spcAft>
            </a:pPr>
            <a:r>
              <a:rPr lang="en-US" altLang="en-US" sz="1400" b="1">
                <a:solidFill>
                  <a:schemeClr val="tx1"/>
                </a:solidFill>
                <a:latin typeface="Lucida Console" pitchFamily="49" charset="0"/>
              </a:rPr>
              <a:t>fig08_03.c</a:t>
            </a:r>
          </a:p>
          <a:p>
            <a:pPr eaLnBrk="1" hangingPunct="1">
              <a:spcAft>
                <a:spcPts val="1600"/>
              </a:spcAft>
            </a:pPr>
            <a:r>
              <a:rPr lang="en-US" altLang="en-US">
                <a:solidFill>
                  <a:schemeClr val="tx1"/>
                </a:solidFill>
                <a:latin typeface="Times New Roman" pitchFamily="18" charset="0"/>
              </a:rPr>
              <a:t>(1 of 2 )</a:t>
            </a:r>
          </a:p>
        </p:txBody>
      </p:sp>
      <p:sp>
        <p:nvSpPr>
          <p:cNvPr id="847877" name="Text Box 5"/>
          <p:cNvSpPr txBox="1">
            <a:spLocks noChangeArrowheads="1"/>
          </p:cNvSpPr>
          <p:nvPr/>
        </p:nvSpPr>
        <p:spPr bwMode="auto">
          <a:xfrm>
            <a:off x="5029200" y="3505200"/>
            <a:ext cx="3429000" cy="590550"/>
          </a:xfrm>
          <a:prstGeom prst="rect">
            <a:avLst/>
          </a:prstGeom>
          <a:solidFill>
            <a:srgbClr val="F0F7F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eaLnBrk="1" hangingPunct="1">
              <a:spcBef>
                <a:spcPct val="50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en-US" altLang="en-US" b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islower</a:t>
            </a:r>
            <a:r>
              <a:rPr lang="en-US" altLang="en-US" b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tests if a character is a lowercase letter</a:t>
            </a: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 flipH="1" flipV="1">
            <a:off x="2362200" y="3352800"/>
            <a:ext cx="2667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847879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3429000" cy="590550"/>
          </a:xfrm>
          <a:prstGeom prst="rect">
            <a:avLst/>
          </a:prstGeom>
          <a:solidFill>
            <a:srgbClr val="F0F7F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eaLnBrk="1" hangingPunct="1">
              <a:spcBef>
                <a:spcPct val="50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en-US" altLang="en-US" b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isupper</a:t>
            </a:r>
            <a:r>
              <a:rPr lang="en-US" altLang="en-US" b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tests if a character is an uppercase letter</a:t>
            </a:r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 flipH="1" flipV="1">
            <a:off x="2362200" y="5638800"/>
            <a:ext cx="2209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7877" grpId="0" animBg="1"/>
      <p:bldP spid="84787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8747F3F-6D9C-4A1E-A61E-A95551AED985}" type="slidenum">
              <a:rPr lang="en-US" altLang="en-US"/>
              <a:pPr/>
              <a:t>25</a:t>
            </a:fld>
            <a:endParaRPr lang="en-US" altLang="en-US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1" y="1"/>
          <a:ext cx="9829799" cy="7026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"/>
                        <a:ext cx="9829799" cy="70266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7086600" y="1524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en-US" sz="2000" u="sng">
                <a:solidFill>
                  <a:schemeClr val="tx2"/>
                </a:solidFill>
              </a:rPr>
              <a:t>Outline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7162800" y="1068388"/>
            <a:ext cx="18288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eaLnBrk="1" hangingPunct="1">
              <a:spcAft>
                <a:spcPts val="1600"/>
              </a:spcAft>
            </a:pPr>
            <a:r>
              <a:rPr lang="en-US" altLang="en-US" sz="1400" b="1">
                <a:solidFill>
                  <a:schemeClr val="tx1"/>
                </a:solidFill>
                <a:latin typeface="Lucida Console" pitchFamily="49" charset="0"/>
              </a:rPr>
              <a:t>fig08_03.c</a:t>
            </a:r>
          </a:p>
          <a:p>
            <a:pPr eaLnBrk="1" hangingPunct="1">
              <a:spcAft>
                <a:spcPts val="1600"/>
              </a:spcAft>
            </a:pPr>
            <a:r>
              <a:rPr lang="en-US" altLang="en-US">
                <a:solidFill>
                  <a:schemeClr val="tx1"/>
                </a:solidFill>
                <a:latin typeface="Times New Roman" pitchFamily="18" charset="0"/>
              </a:rPr>
              <a:t>(2 of 2 )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1E094F1-659E-4501-A8EF-3E66BA1C7FD8}" type="slidenum">
              <a:rPr lang="en-US" altLang="en-US"/>
              <a:pPr/>
              <a:t>26</a:t>
            </a:fld>
            <a:endParaRPr lang="en-US" altLang="en-US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942912"/>
              </p:ext>
            </p:extLst>
          </p:nvPr>
        </p:nvGraphicFramePr>
        <p:xfrm>
          <a:off x="1" y="381000"/>
          <a:ext cx="9144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381000"/>
                        <a:ext cx="9144000" cy="6477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7086600" y="1524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en-US" sz="2000" u="sng">
                <a:solidFill>
                  <a:schemeClr val="tx2"/>
                </a:solidFill>
              </a:rPr>
              <a:t>Outline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7162800" y="1068388"/>
            <a:ext cx="18288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eaLnBrk="1" hangingPunct="1">
              <a:spcAft>
                <a:spcPts val="1600"/>
              </a:spcAft>
            </a:pPr>
            <a:r>
              <a:rPr lang="en-US" altLang="en-US" sz="1400" b="1">
                <a:solidFill>
                  <a:schemeClr val="tx1"/>
                </a:solidFill>
                <a:latin typeface="Lucida Console" pitchFamily="49" charset="0"/>
              </a:rPr>
              <a:t>fig08_04.c</a:t>
            </a:r>
          </a:p>
          <a:p>
            <a:pPr eaLnBrk="1" hangingPunct="1">
              <a:spcAft>
                <a:spcPts val="1600"/>
              </a:spcAft>
            </a:pPr>
            <a:r>
              <a:rPr lang="en-US" altLang="en-US">
                <a:solidFill>
                  <a:schemeClr val="tx1"/>
                </a:solidFill>
                <a:latin typeface="Times New Roman" pitchFamily="18" charset="0"/>
              </a:rPr>
              <a:t>(1 of 3 )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81600"/>
            <a:ext cx="7162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81600"/>
            <a:ext cx="45053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String-Conversion Functions</a:t>
            </a:r>
          </a:p>
        </p:txBody>
      </p:sp>
      <p:sp>
        <p:nvSpPr>
          <p:cNvPr id="4198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194B3A-8BB6-4332-BD96-E2D8C95CD84B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Conversion functions</a:t>
            </a:r>
          </a:p>
          <a:p>
            <a:pPr lvl="1" eaLnBrk="1" hangingPunct="1"/>
            <a:r>
              <a:rPr lang="en-US" altLang="en-US" dirty="0" smtClean="0"/>
              <a:t>In </a:t>
            </a:r>
            <a:r>
              <a:rPr lang="en-US" altLang="en-US" sz="2000" dirty="0" smtClean="0">
                <a:solidFill>
                  <a:srgbClr val="FF0000"/>
                </a:solidFill>
                <a:latin typeface="Lucida Console" pitchFamily="49" charset="0"/>
              </a:rPr>
              <a:t>&lt;</a:t>
            </a:r>
            <a:r>
              <a:rPr lang="en-US" altLang="en-US" sz="2000" dirty="0" err="1" smtClean="0">
                <a:solidFill>
                  <a:srgbClr val="FF0000"/>
                </a:solidFill>
                <a:latin typeface="Lucida Console" pitchFamily="49" charset="0"/>
              </a:rPr>
              <a:t>stdlib.h</a:t>
            </a:r>
            <a:r>
              <a:rPr lang="en-US" altLang="en-US" sz="2000" dirty="0" smtClean="0">
                <a:solidFill>
                  <a:srgbClr val="FF0000"/>
                </a:solidFill>
                <a:latin typeface="Lucida Console" pitchFamily="49" charset="0"/>
              </a:rPr>
              <a:t>&gt;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smtClean="0"/>
              <a:t>(general utilities library)</a:t>
            </a:r>
          </a:p>
          <a:p>
            <a:pPr eaLnBrk="1" hangingPunct="1"/>
            <a:r>
              <a:rPr lang="en-US" altLang="en-US" dirty="0" smtClean="0"/>
              <a:t>Convert strings of digits to integer and floating-point values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Grp="1" noChangeAspect="1"/>
          </p:cNvGraphicFramePr>
          <p:nvPr>
            <p:ph/>
          </p:nvPr>
        </p:nvGraphicFramePr>
        <p:xfrm>
          <a:off x="1" y="944563"/>
          <a:ext cx="9144000" cy="351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944563"/>
                        <a:ext cx="9144000" cy="3519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6E15946-B700-4E31-9640-9AF50AFF3603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227013" y="5638800"/>
            <a:ext cx="86836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anchor="ctr"/>
          <a:lstStyle/>
          <a:p>
            <a:pPr algn="ctr" eaLnBrk="1" hangingPunct="1">
              <a:lnSpc>
                <a:spcPct val="95000"/>
              </a:lnSpc>
            </a:pPr>
            <a:r>
              <a:rPr lang="en-US" altLang="en-US" b="1" dirty="0">
                <a:solidFill>
                  <a:srgbClr val="4D99FF"/>
                </a:solidFill>
              </a:rPr>
              <a:t>Fig. 8.5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</a:rPr>
              <a:t>|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String-conversion functions of the general utilities library.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atof</a:t>
            </a:r>
            <a:r>
              <a:rPr lang="en-US" dirty="0" smtClean="0"/>
              <a:t>()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AB1E-C678-463B-BC49-80A634DC693F}" type="slidenum">
              <a:rPr lang="en-US" altLang="en-US" smtClean="0"/>
              <a:pPr/>
              <a:t>29</a:t>
            </a:fld>
            <a:endParaRPr lang="en-US" alt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8647776" cy="458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 flipH="1">
            <a:off x="3200400" y="1600200"/>
            <a:ext cx="12954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Inputting strings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38AE-FCFE-4583-9670-2FFEB15A17A4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001000" cy="304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1600" dirty="0" smtClean="0">
                <a:solidFill>
                  <a:srgbClr val="0000FF"/>
                </a:solidFill>
                <a:latin typeface="Courier New"/>
              </a:rPr>
              <a:t>#include</a:t>
            </a:r>
            <a:r>
              <a:rPr lang="en-GB" sz="1600" dirty="0" smtClean="0">
                <a:solidFill>
                  <a:srgbClr val="A31515"/>
                </a:solidFill>
                <a:latin typeface="Courier New"/>
              </a:rPr>
              <a:t>&lt;</a:t>
            </a:r>
            <a:r>
              <a:rPr lang="en-GB" sz="1600" dirty="0" err="1" smtClean="0">
                <a:solidFill>
                  <a:srgbClr val="A31515"/>
                </a:solidFill>
                <a:latin typeface="Courier New"/>
              </a:rPr>
              <a:t>stdio.h</a:t>
            </a:r>
            <a:r>
              <a:rPr lang="en-GB" sz="1600" dirty="0" smtClean="0">
                <a:solidFill>
                  <a:srgbClr val="A31515"/>
                </a:solidFill>
                <a:latin typeface="Courier New"/>
              </a:rPr>
              <a:t>&gt;</a:t>
            </a:r>
          </a:p>
          <a:p>
            <a:pPr>
              <a:buNone/>
            </a:pPr>
            <a:r>
              <a:rPr lang="en-GB" sz="1600" dirty="0" smtClean="0">
                <a:solidFill>
                  <a:srgbClr val="0000FF"/>
                </a:solidFill>
                <a:latin typeface="Courier New"/>
              </a:rPr>
              <a:t>void main ()</a:t>
            </a:r>
          </a:p>
          <a:p>
            <a:pPr>
              <a:buNone/>
            </a:pPr>
            <a:r>
              <a:rPr lang="en-GB" sz="1600" dirty="0" smtClean="0">
                <a:solidFill>
                  <a:srgbClr val="0000FF"/>
                </a:solidFill>
                <a:latin typeface="Courier New"/>
              </a:rPr>
              <a:t>{</a:t>
            </a:r>
          </a:p>
          <a:p>
            <a:pPr>
              <a:buNone/>
            </a:pPr>
            <a:r>
              <a:rPr lang="en-GB" sz="1600" dirty="0" smtClean="0">
                <a:solidFill>
                  <a:srgbClr val="0000FF"/>
                </a:solidFill>
                <a:latin typeface="Courier New"/>
              </a:rPr>
              <a:t>char </a:t>
            </a:r>
            <a:r>
              <a:rPr lang="en-GB" sz="1600" dirty="0" err="1" smtClean="0">
                <a:solidFill>
                  <a:srgbClr val="0000FF"/>
                </a:solidFill>
                <a:latin typeface="Courier New"/>
              </a:rPr>
              <a:t>str</a:t>
            </a:r>
            <a:r>
              <a:rPr lang="en-GB" sz="1600" dirty="0" smtClean="0">
                <a:solidFill>
                  <a:srgbClr val="0000FF"/>
                </a:solidFill>
                <a:latin typeface="Courier New"/>
              </a:rPr>
              <a:t>[30] ;</a:t>
            </a:r>
          </a:p>
          <a:p>
            <a:pPr>
              <a:buNone/>
            </a:pPr>
            <a:r>
              <a:rPr lang="en-GB" sz="1600" dirty="0" err="1" smtClean="0">
                <a:solidFill>
                  <a:srgbClr val="0000FF"/>
                </a:solidFill>
                <a:latin typeface="Courier New"/>
              </a:rPr>
              <a:t>printf</a:t>
            </a:r>
            <a:r>
              <a:rPr lang="en-GB" sz="1600" dirty="0" smtClean="0">
                <a:solidFill>
                  <a:srgbClr val="0000FF"/>
                </a:solidFill>
                <a:latin typeface="Courier New"/>
              </a:rPr>
              <a:t>(</a:t>
            </a:r>
            <a:r>
              <a:rPr lang="en-GB" sz="1600" dirty="0" smtClean="0">
                <a:solidFill>
                  <a:srgbClr val="A31515"/>
                </a:solidFill>
                <a:latin typeface="Courier New"/>
              </a:rPr>
              <a:t>"enter a sentence  ");</a:t>
            </a:r>
          </a:p>
          <a:p>
            <a:pPr>
              <a:buNone/>
            </a:pPr>
            <a:r>
              <a:rPr lang="en-GB" sz="1600" dirty="0" err="1" smtClean="0">
                <a:solidFill>
                  <a:srgbClr val="A31515"/>
                </a:solidFill>
                <a:latin typeface="Courier New"/>
              </a:rPr>
              <a:t>scanf</a:t>
            </a:r>
            <a:r>
              <a:rPr lang="en-GB" sz="1600" dirty="0" smtClean="0">
                <a:solidFill>
                  <a:srgbClr val="A31515"/>
                </a:solidFill>
                <a:latin typeface="Courier New"/>
              </a:rPr>
              <a:t> ( "%</a:t>
            </a:r>
            <a:r>
              <a:rPr lang="en-GB" sz="1600" dirty="0" err="1" smtClean="0">
                <a:solidFill>
                  <a:srgbClr val="A31515"/>
                </a:solidFill>
                <a:latin typeface="Courier New"/>
              </a:rPr>
              <a:t>s",str</a:t>
            </a:r>
            <a:r>
              <a:rPr lang="en-GB" sz="1600" dirty="0" smtClean="0">
                <a:solidFill>
                  <a:srgbClr val="A31515"/>
                </a:solidFill>
                <a:latin typeface="Courier New"/>
              </a:rPr>
              <a:t> );</a:t>
            </a:r>
          </a:p>
          <a:p>
            <a:pPr>
              <a:buNone/>
            </a:pPr>
            <a:endParaRPr lang="en-GB" sz="1600" dirty="0" smtClean="0">
              <a:solidFill>
                <a:srgbClr val="A31515"/>
              </a:solidFill>
              <a:latin typeface="Courier New"/>
            </a:endParaRPr>
          </a:p>
          <a:p>
            <a:pPr>
              <a:buNone/>
            </a:pPr>
            <a:r>
              <a:rPr lang="en-GB" sz="1600" dirty="0" err="1" smtClean="0">
                <a:solidFill>
                  <a:srgbClr val="A31515"/>
                </a:solidFill>
                <a:latin typeface="Courier New"/>
              </a:rPr>
              <a:t>printf</a:t>
            </a:r>
            <a:r>
              <a:rPr lang="en-GB" sz="1600" dirty="0" smtClean="0">
                <a:solidFill>
                  <a:srgbClr val="A31515"/>
                </a:solidFill>
                <a:latin typeface="Courier New"/>
              </a:rPr>
              <a:t>("you entered  :  %s \</a:t>
            </a:r>
            <a:r>
              <a:rPr lang="en-GB" sz="1600" dirty="0" err="1" smtClean="0">
                <a:solidFill>
                  <a:srgbClr val="A31515"/>
                </a:solidFill>
                <a:latin typeface="Courier New"/>
              </a:rPr>
              <a:t>n",str</a:t>
            </a:r>
            <a:r>
              <a:rPr lang="en-GB" sz="1600" dirty="0" smtClean="0">
                <a:solidFill>
                  <a:srgbClr val="A31515"/>
                </a:solidFill>
                <a:latin typeface="Courier New"/>
              </a:rPr>
              <a:t> );}</a:t>
            </a:r>
          </a:p>
          <a:p>
            <a:pPr>
              <a:buNone/>
            </a:pPr>
            <a:endParaRPr lang="en-GB" altLang="en-US" sz="1600" dirty="0" smtClean="0">
              <a:solidFill>
                <a:srgbClr val="A31515"/>
              </a:solidFill>
              <a:latin typeface="Courier New"/>
            </a:endParaRPr>
          </a:p>
          <a:p>
            <a:pPr>
              <a:buNone/>
            </a:pPr>
            <a:endParaRPr lang="en-US" altLang="en-US" sz="1800" dirty="0" smtClean="0"/>
          </a:p>
          <a:p>
            <a:pPr>
              <a:buNone/>
            </a:pPr>
            <a:r>
              <a:rPr lang="en-US" altLang="en-US" sz="1800" dirty="0" smtClean="0"/>
              <a:t>Do not need </a:t>
            </a:r>
            <a:r>
              <a:rPr lang="en-US" altLang="en-US" sz="1600" dirty="0" smtClean="0">
                <a:latin typeface="Lucida Console" pitchFamily="49" charset="0"/>
              </a:rPr>
              <a:t>&amp;</a:t>
            </a:r>
          </a:p>
          <a:p>
            <a:pPr>
              <a:buNone/>
            </a:pPr>
            <a:r>
              <a:rPr lang="en-US" altLang="en-US" sz="1800" dirty="0" smtClean="0"/>
              <a:t> (because a </a:t>
            </a:r>
            <a:r>
              <a:rPr lang="en-US" altLang="en-US" sz="1800" dirty="0" err="1" smtClean="0"/>
              <a:t>str</a:t>
            </a:r>
            <a:r>
              <a:rPr lang="en-US" altLang="en-US" sz="1800" dirty="0" smtClean="0"/>
              <a:t> is a pointer)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lvl="1"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Remember to leave room in the array for </a:t>
            </a:r>
            <a:r>
              <a:rPr lang="en-US" altLang="en-US" sz="1800" dirty="0" smtClean="0">
                <a:latin typeface="Lucida Console" pitchFamily="49" charset="0"/>
              </a:rPr>
              <a:t>'\0'</a:t>
            </a:r>
            <a:endParaRPr lang="en-US" altLang="en-US" sz="2400" dirty="0" smtClean="0"/>
          </a:p>
          <a:p>
            <a:endParaRPr lang="en-GB" sz="3200" dirty="0"/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8842" y="3810000"/>
            <a:ext cx="5775158" cy="1828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2447A52-6871-4EC3-83D8-3675B70CA879}" type="slidenum">
              <a:rPr lang="en-US" altLang="en-US"/>
              <a:pPr/>
              <a:t>30</a:t>
            </a:fld>
            <a:endParaRPr lang="en-US" altLang="en-US"/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0" y="0"/>
          <a:ext cx="9492241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492241" cy="617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4021" name="Text Box 5"/>
          <p:cNvSpPr txBox="1">
            <a:spLocks noChangeArrowheads="1"/>
          </p:cNvSpPr>
          <p:nvPr/>
        </p:nvSpPr>
        <p:spPr bwMode="auto">
          <a:xfrm>
            <a:off x="3733800" y="1143000"/>
            <a:ext cx="3352800" cy="369332"/>
          </a:xfrm>
          <a:prstGeom prst="rect">
            <a:avLst/>
          </a:prstGeom>
          <a:solidFill>
            <a:srgbClr val="F0F7F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 eaLnBrk="1" hangingPunct="1">
              <a:spcBef>
                <a:spcPct val="50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en-US" altLang="en-US" b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atoi</a:t>
            </a:r>
            <a:r>
              <a:rPr lang="en-US" altLang="en-US" b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converts a string to an </a:t>
            </a:r>
            <a:r>
              <a:rPr lang="en-US" altLang="en-US" b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int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40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D3C7DD5-004A-4A33-8996-399FD694DC74}" type="slidenum">
              <a:rPr lang="en-US" altLang="en-US"/>
              <a:pPr/>
              <a:t>31</a:t>
            </a:fld>
            <a:endParaRPr lang="en-US" altLang="en-US"/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0" y="0"/>
          <a:ext cx="9231264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231264" cy="609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5045" name="Text Box 5"/>
          <p:cNvSpPr txBox="1">
            <a:spLocks noChangeArrowheads="1"/>
          </p:cNvSpPr>
          <p:nvPr/>
        </p:nvSpPr>
        <p:spPr bwMode="auto">
          <a:xfrm>
            <a:off x="4419600" y="1219200"/>
            <a:ext cx="3581400" cy="369332"/>
          </a:xfrm>
          <a:prstGeom prst="rect">
            <a:avLst/>
          </a:prstGeom>
          <a:solidFill>
            <a:srgbClr val="F0F7F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 eaLnBrk="1" hangingPunct="1">
              <a:spcBef>
                <a:spcPct val="50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en-US" altLang="en-US" b="1" dirty="0" err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atol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converts a string to a </a:t>
            </a:r>
            <a:r>
              <a:rPr lang="en-US" altLang="en-US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long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504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5D206C-4100-4555-AA79-A965A039B3A8}" type="slidenum">
              <a:rPr lang="en-US" altLang="en-US"/>
              <a:pPr/>
              <a:t>32</a:t>
            </a:fld>
            <a:endParaRPr lang="en-US" altLang="en-US"/>
          </a:p>
        </p:txBody>
      </p:sp>
      <p:graphicFrame>
        <p:nvGraphicFramePr>
          <p:cNvPr id="52226" name="Object 2"/>
          <p:cNvGraphicFramePr>
            <a:graphicFrameLocks/>
          </p:cNvGraphicFramePr>
          <p:nvPr/>
        </p:nvGraphicFramePr>
        <p:xfrm>
          <a:off x="0" y="0"/>
          <a:ext cx="8915400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915400" cy="632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6069" name="Text Box 5"/>
          <p:cNvSpPr txBox="1">
            <a:spLocks noChangeArrowheads="1"/>
          </p:cNvSpPr>
          <p:nvPr/>
        </p:nvSpPr>
        <p:spPr bwMode="auto">
          <a:xfrm>
            <a:off x="2819400" y="990600"/>
            <a:ext cx="5181600" cy="369332"/>
          </a:xfrm>
          <a:prstGeom prst="rect">
            <a:avLst/>
          </a:prstGeom>
          <a:solidFill>
            <a:srgbClr val="F0F7F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 eaLnBrk="1" hangingPunct="1">
              <a:spcBef>
                <a:spcPct val="50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en-US" altLang="en-US" b="1" dirty="0" err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strtod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converts a piece of a string to a </a:t>
            </a:r>
            <a:r>
              <a:rPr lang="en-US" altLang="en-US" b="1" dirty="0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double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606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200" smtClean="0"/>
              <a:t>8.6 String Manipulation Functions of the String Handling Library</a:t>
            </a:r>
          </a:p>
        </p:txBody>
      </p:sp>
      <p:sp>
        <p:nvSpPr>
          <p:cNvPr id="7270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02E01CB-4119-4B16-A7CD-EFEE23DF5681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String handling library has functions to</a:t>
            </a:r>
          </a:p>
          <a:p>
            <a:pPr lvl="1" eaLnBrk="1" hangingPunct="1"/>
            <a:r>
              <a:rPr lang="en-US" altLang="en-US" smtClean="0"/>
              <a:t>Manipulate string data</a:t>
            </a:r>
          </a:p>
          <a:p>
            <a:pPr lvl="1" eaLnBrk="1" hangingPunct="1"/>
            <a:r>
              <a:rPr lang="en-US" altLang="en-US" smtClean="0"/>
              <a:t>Search strings</a:t>
            </a:r>
          </a:p>
          <a:p>
            <a:pPr lvl="1" eaLnBrk="1" hangingPunct="1"/>
            <a:r>
              <a:rPr lang="en-US" altLang="en-US" smtClean="0"/>
              <a:t>Determine string length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5" name="Object 3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9214034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214034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3E6C2B6-75CC-4EC9-8E7B-653F913C9875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227013" y="5638800"/>
            <a:ext cx="86836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anchor="ctr"/>
          <a:lstStyle/>
          <a:p>
            <a:pPr algn="ctr" eaLnBrk="1" hangingPunct="1">
              <a:lnSpc>
                <a:spcPct val="95000"/>
              </a:lnSpc>
            </a:pPr>
            <a:r>
              <a:rPr lang="en-US" altLang="en-US" b="1">
                <a:solidFill>
                  <a:srgbClr val="4D99FF"/>
                </a:solidFill>
              </a:rPr>
              <a:t>Fig. 8.17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 b="1">
                <a:solidFill>
                  <a:srgbClr val="000000"/>
                </a:solidFill>
              </a:rPr>
              <a:t>|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String-manipulation functions of the string-handling library.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B4450CE-F578-4618-8120-01C0E4019E3E}" type="slidenum">
              <a:rPr lang="en-US" altLang="en-US"/>
              <a:pPr/>
              <a:t>35</a:t>
            </a:fld>
            <a:endParaRPr lang="en-US" altLang="en-US"/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0" y="0"/>
          <a:ext cx="7053263" cy="643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053263" cy="643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7086600" y="1524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en-US" sz="2000" u="sng">
                <a:solidFill>
                  <a:schemeClr val="tx2"/>
                </a:solidFill>
              </a:rPr>
              <a:t>Outline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7162800" y="1068388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eaLnBrk="1" hangingPunct="1">
              <a:spcAft>
                <a:spcPts val="1600"/>
              </a:spcAft>
            </a:pPr>
            <a:r>
              <a:rPr lang="en-US" altLang="en-US" sz="1400" b="1">
                <a:solidFill>
                  <a:schemeClr val="tx1"/>
                </a:solidFill>
                <a:latin typeface="Lucida Console" pitchFamily="49" charset="0"/>
              </a:rPr>
              <a:t>fig08_18.c</a:t>
            </a:r>
            <a:endParaRPr lang="en-US" alt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65285" name="Text Box 5"/>
          <p:cNvSpPr txBox="1">
            <a:spLocks noChangeArrowheads="1"/>
          </p:cNvSpPr>
          <p:nvPr/>
        </p:nvSpPr>
        <p:spPr bwMode="auto">
          <a:xfrm>
            <a:off x="6096000" y="2819400"/>
            <a:ext cx="2286000" cy="590550"/>
          </a:xfrm>
          <a:prstGeom prst="rect">
            <a:avLst/>
          </a:prstGeom>
          <a:solidFill>
            <a:srgbClr val="F0F7F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eaLnBrk="1" hangingPunct="1">
              <a:spcBef>
                <a:spcPct val="50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en-US" altLang="en-US" b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strcpy</a:t>
            </a:r>
            <a:r>
              <a:rPr lang="en-US" altLang="en-US" b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copies string </a:t>
            </a:r>
            <a:r>
              <a:rPr lang="en-US" altLang="en-US" b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x</a:t>
            </a:r>
            <a:r>
              <a:rPr lang="en-US" altLang="en-US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 into character array </a:t>
            </a:r>
            <a:r>
              <a:rPr lang="en-US" altLang="en-US" b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y</a:t>
            </a:r>
          </a:p>
        </p:txBody>
      </p:sp>
      <p:sp>
        <p:nvSpPr>
          <p:cNvPr id="76806" name="Line 6"/>
          <p:cNvSpPr>
            <a:spLocks noChangeShapeType="1"/>
          </p:cNvSpPr>
          <p:nvPr/>
        </p:nvSpPr>
        <p:spPr bwMode="auto">
          <a:xfrm flipH="1">
            <a:off x="4800600" y="3048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865287" name="Text Box 7"/>
          <p:cNvSpPr txBox="1">
            <a:spLocks noChangeArrowheads="1"/>
          </p:cNvSpPr>
          <p:nvPr/>
        </p:nvSpPr>
        <p:spPr bwMode="auto">
          <a:xfrm>
            <a:off x="5334000" y="3657600"/>
            <a:ext cx="3048000" cy="590550"/>
          </a:xfrm>
          <a:prstGeom prst="rect">
            <a:avLst/>
          </a:prstGeom>
          <a:solidFill>
            <a:srgbClr val="F0F7F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eaLnBrk="1" hangingPunct="1">
              <a:spcBef>
                <a:spcPct val="50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en-US" altLang="en-US" b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strncpy</a:t>
            </a:r>
            <a:r>
              <a:rPr lang="en-US" altLang="en-US" b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copies 14 characters of string </a:t>
            </a:r>
            <a:r>
              <a:rPr lang="en-US" altLang="en-US" b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x</a:t>
            </a:r>
            <a:r>
              <a:rPr lang="en-US" altLang="en-US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 into character array </a:t>
            </a:r>
            <a:r>
              <a:rPr lang="en-US" altLang="en-US" b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z</a:t>
            </a:r>
          </a:p>
        </p:txBody>
      </p:sp>
      <p:sp>
        <p:nvSpPr>
          <p:cNvPr id="76808" name="Line 8"/>
          <p:cNvSpPr>
            <a:spLocks noChangeShapeType="1"/>
          </p:cNvSpPr>
          <p:nvPr/>
        </p:nvSpPr>
        <p:spPr bwMode="auto">
          <a:xfrm flipH="1" flipV="1">
            <a:off x="2286000" y="38862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865289" name="Text Box 9"/>
          <p:cNvSpPr txBox="1">
            <a:spLocks noChangeArrowheads="1"/>
          </p:cNvSpPr>
          <p:nvPr/>
        </p:nvSpPr>
        <p:spPr bwMode="auto">
          <a:xfrm>
            <a:off x="5105400" y="4572000"/>
            <a:ext cx="3657600" cy="590550"/>
          </a:xfrm>
          <a:prstGeom prst="rect">
            <a:avLst/>
          </a:prstGeom>
          <a:solidFill>
            <a:srgbClr val="F0F7F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eaLnBrk="1" hangingPunct="1">
              <a:spcBef>
                <a:spcPct val="50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en-US" altLang="en-US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Note that </a:t>
            </a:r>
            <a:r>
              <a:rPr lang="en-US" altLang="en-US" b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strncpy</a:t>
            </a:r>
            <a:r>
              <a:rPr lang="en-US" altLang="en-US" b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does not automatically append a null character</a:t>
            </a:r>
            <a:endParaRPr lang="en-US" altLang="en-US" b="1">
              <a:solidFill>
                <a:schemeClr val="tx1"/>
              </a:solidFill>
              <a:latin typeface="Courier New" pitchFamily="49" charset="0"/>
              <a:ea typeface="Times New Roman" pitchFamily="18" charset="0"/>
              <a:cs typeface="AGaramond" pitchFamily="18" charset="0"/>
            </a:endParaRPr>
          </a:p>
        </p:txBody>
      </p:sp>
      <p:sp>
        <p:nvSpPr>
          <p:cNvPr id="76810" name="Line 10"/>
          <p:cNvSpPr>
            <a:spLocks noChangeShapeType="1"/>
          </p:cNvSpPr>
          <p:nvPr/>
        </p:nvSpPr>
        <p:spPr bwMode="auto">
          <a:xfrm flipH="1" flipV="1">
            <a:off x="4191000" y="42672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  <p:sp>
        <p:nvSpPr>
          <p:cNvPr id="13" name="Right Arrow 12"/>
          <p:cNvSpPr/>
          <p:nvPr/>
        </p:nvSpPr>
        <p:spPr>
          <a:xfrm flipH="1">
            <a:off x="2209800" y="609600"/>
            <a:ext cx="12954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285" grpId="0" animBg="1"/>
      <p:bldP spid="865287" grpId="0" animBg="1"/>
      <p:bldP spid="86528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7553D4E-C83F-43ED-9C06-0C1A5F97D3B5}" type="slidenum">
              <a:rPr lang="en-US" altLang="en-US"/>
              <a:pPr/>
              <a:t>36</a:t>
            </a:fld>
            <a:endParaRPr lang="en-US" altLang="en-US"/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0" y="0"/>
          <a:ext cx="7053263" cy="437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053263" cy="437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7086600" y="1524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en-US" sz="2000" u="sng">
                <a:solidFill>
                  <a:schemeClr val="tx2"/>
                </a:solidFill>
              </a:rPr>
              <a:t>Outline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7162800" y="1068388"/>
            <a:ext cx="18288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eaLnBrk="1" hangingPunct="1">
              <a:spcAft>
                <a:spcPts val="1600"/>
              </a:spcAft>
            </a:pPr>
            <a:r>
              <a:rPr lang="en-US" altLang="en-US" sz="1400" b="1">
                <a:solidFill>
                  <a:schemeClr val="tx1"/>
                </a:solidFill>
                <a:latin typeface="Lucida Console" pitchFamily="49" charset="0"/>
              </a:rPr>
              <a:t>fig08_19.c</a:t>
            </a:r>
          </a:p>
          <a:p>
            <a:pPr eaLnBrk="1" hangingPunct="1">
              <a:spcAft>
                <a:spcPts val="1600"/>
              </a:spcAft>
            </a:pPr>
            <a:r>
              <a:rPr lang="en-US" altLang="en-US">
                <a:solidFill>
                  <a:schemeClr val="tx1"/>
                </a:solidFill>
                <a:latin typeface="Times New Roman" pitchFamily="18" charset="0"/>
              </a:rPr>
              <a:t>(1 of 2 )</a:t>
            </a:r>
          </a:p>
        </p:txBody>
      </p:sp>
      <p:sp>
        <p:nvSpPr>
          <p:cNvPr id="866309" name="Text Box 5"/>
          <p:cNvSpPr txBox="1">
            <a:spLocks noChangeArrowheads="1"/>
          </p:cNvSpPr>
          <p:nvPr/>
        </p:nvSpPr>
        <p:spPr bwMode="auto">
          <a:xfrm>
            <a:off x="4953000" y="2133600"/>
            <a:ext cx="3200400" cy="590550"/>
          </a:xfrm>
          <a:prstGeom prst="rect">
            <a:avLst/>
          </a:prstGeom>
          <a:solidFill>
            <a:srgbClr val="F0F7F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eaLnBrk="1" hangingPunct="1">
              <a:spcBef>
                <a:spcPct val="50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en-US" altLang="en-US" b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strcat</a:t>
            </a:r>
            <a:r>
              <a:rPr lang="en-US" altLang="en-US" b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adds the characters of string </a:t>
            </a:r>
            <a:r>
              <a:rPr lang="en-US" altLang="en-US" b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s2</a:t>
            </a:r>
            <a:r>
              <a:rPr lang="en-US" altLang="en-US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 to the end of string </a:t>
            </a:r>
            <a:r>
              <a:rPr lang="en-US" altLang="en-US" b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s1</a:t>
            </a:r>
          </a:p>
        </p:txBody>
      </p:sp>
      <p:sp>
        <p:nvSpPr>
          <p:cNvPr id="78854" name="Line 6"/>
          <p:cNvSpPr>
            <a:spLocks noChangeShapeType="1"/>
          </p:cNvSpPr>
          <p:nvPr/>
        </p:nvSpPr>
        <p:spPr bwMode="auto">
          <a:xfrm flipH="1">
            <a:off x="4191000" y="23622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866311" name="Text Box 7"/>
          <p:cNvSpPr txBox="1">
            <a:spLocks noChangeArrowheads="1"/>
          </p:cNvSpPr>
          <p:nvPr/>
        </p:nvSpPr>
        <p:spPr bwMode="auto">
          <a:xfrm>
            <a:off x="4876800" y="4724400"/>
            <a:ext cx="3886200" cy="590550"/>
          </a:xfrm>
          <a:prstGeom prst="rect">
            <a:avLst/>
          </a:prstGeom>
          <a:solidFill>
            <a:srgbClr val="F0F7F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eaLnBrk="1" hangingPunct="1">
              <a:spcBef>
                <a:spcPct val="50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en-US" altLang="en-US" b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strncat</a:t>
            </a:r>
            <a:r>
              <a:rPr lang="en-US" altLang="en-US" b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adds the first 6 characters of string </a:t>
            </a:r>
            <a:r>
              <a:rPr lang="en-US" altLang="en-US" b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s1</a:t>
            </a:r>
            <a:r>
              <a:rPr lang="en-US" altLang="en-US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 to the end of string </a:t>
            </a:r>
            <a:r>
              <a:rPr lang="en-US" altLang="en-US" b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s3</a:t>
            </a:r>
          </a:p>
        </p:txBody>
      </p:sp>
      <p:sp>
        <p:nvSpPr>
          <p:cNvPr id="78856" name="Line 8"/>
          <p:cNvSpPr>
            <a:spLocks noChangeShapeType="1"/>
          </p:cNvSpPr>
          <p:nvPr/>
        </p:nvSpPr>
        <p:spPr bwMode="auto">
          <a:xfrm flipH="1" flipV="1">
            <a:off x="5105400" y="3962400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6309" grpId="0" animBg="1"/>
      <p:bldP spid="8663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CD1FF60-294A-4F31-BE52-6CFE87FF6106}" type="slidenum">
              <a:rPr lang="en-US" altLang="en-US"/>
              <a:pPr/>
              <a:t>37</a:t>
            </a:fld>
            <a:endParaRPr lang="en-US" altLang="en-US"/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0" y="0"/>
          <a:ext cx="7053263" cy="259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053263" cy="2593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7086600" y="1524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en-US" sz="2000" u="sng">
                <a:solidFill>
                  <a:schemeClr val="tx2"/>
                </a:solidFill>
              </a:rPr>
              <a:t>Outline</a:t>
            </a: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7162800" y="1068388"/>
            <a:ext cx="18288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eaLnBrk="1" hangingPunct="1">
              <a:spcAft>
                <a:spcPts val="1600"/>
              </a:spcAft>
            </a:pPr>
            <a:r>
              <a:rPr lang="en-US" altLang="en-US" sz="1400" b="1">
                <a:solidFill>
                  <a:schemeClr val="tx1"/>
                </a:solidFill>
                <a:latin typeface="Lucida Console" pitchFamily="49" charset="0"/>
              </a:rPr>
              <a:t>fig08_19.c</a:t>
            </a:r>
          </a:p>
          <a:p>
            <a:pPr eaLnBrk="1" hangingPunct="1">
              <a:spcAft>
                <a:spcPts val="1600"/>
              </a:spcAft>
            </a:pPr>
            <a:r>
              <a:rPr lang="en-US" altLang="en-US">
                <a:solidFill>
                  <a:schemeClr val="tx1"/>
                </a:solidFill>
                <a:latin typeface="Times New Roman" pitchFamily="18" charset="0"/>
              </a:rPr>
              <a:t>(2 of 2 )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200" smtClean="0"/>
              <a:t>8.7 Comparison Functions of the String-Handling Library</a:t>
            </a:r>
          </a:p>
        </p:txBody>
      </p:sp>
      <p:sp>
        <p:nvSpPr>
          <p:cNvPr id="8294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311291-1618-4DA3-AA4E-C89B70E02737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Comparing strings</a:t>
            </a:r>
          </a:p>
          <a:p>
            <a:pPr lvl="1" eaLnBrk="1" hangingPunct="1"/>
            <a:r>
              <a:rPr lang="en-US" altLang="en-US" smtClean="0"/>
              <a:t>Computer compares numeric ASCII codes of characters in string</a:t>
            </a:r>
          </a:p>
          <a:p>
            <a:pPr lvl="1" eaLnBrk="1" hangingPunct="1"/>
            <a:r>
              <a:rPr lang="en-US" altLang="en-US" smtClean="0"/>
              <a:t>Appendix D has a list of character codes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5" name="Object 3"/>
          <p:cNvGraphicFramePr>
            <a:graphicFrameLocks noGrp="1" noChangeAspect="1"/>
          </p:cNvGraphicFramePr>
          <p:nvPr>
            <p:ph/>
          </p:nvPr>
        </p:nvGraphicFramePr>
        <p:xfrm>
          <a:off x="381000" y="1219200"/>
          <a:ext cx="8401338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19200"/>
                        <a:ext cx="8401338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B846239-6B82-48B1-8B29-07CD82E6A361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227013" y="5638800"/>
            <a:ext cx="86836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anchor="ctr"/>
          <a:lstStyle/>
          <a:p>
            <a:pPr algn="ctr" eaLnBrk="1" hangingPunct="1">
              <a:lnSpc>
                <a:spcPct val="95000"/>
              </a:lnSpc>
            </a:pPr>
            <a:r>
              <a:rPr lang="en-US" altLang="en-US" b="1">
                <a:solidFill>
                  <a:srgbClr val="4D99FF"/>
                </a:solidFill>
              </a:rPr>
              <a:t>Fig. 8.20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 b="1">
                <a:solidFill>
                  <a:srgbClr val="000000"/>
                </a:solidFill>
              </a:rPr>
              <a:t>|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String-comparison functions of the string-handling library.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String definitions (2)</a:t>
            </a:r>
            <a:endParaRPr lang="en-US" altLang="en-US" sz="3200" dirty="0" smtClean="0"/>
          </a:p>
        </p:txBody>
      </p:sp>
      <p:sp>
        <p:nvSpPr>
          <p:cNvPr id="1536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7B25BE-E66C-4250-A513-1CBEAD5AE5C2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String definitions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Define as a variable of type </a:t>
            </a:r>
            <a:r>
              <a:rPr lang="en-US" altLang="en-US" sz="1800" dirty="0" smtClean="0">
                <a:latin typeface="Lucida Console" pitchFamily="49" charset="0"/>
              </a:rPr>
              <a:t>char *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800" dirty="0" smtClean="0">
              <a:latin typeface="Lucida Console" pitchFamily="49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1800" dirty="0" smtClean="0">
              <a:latin typeface="Lucida Console" pitchFamily="49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1800" dirty="0" smtClean="0">
              <a:latin typeface="Lucida Console" pitchFamily="49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1800" dirty="0" smtClean="0">
              <a:latin typeface="Lucida Console" pitchFamily="49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1800" dirty="0" smtClean="0">
              <a:latin typeface="Lucida Console" pitchFamily="49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1800" dirty="0" smtClean="0">
              <a:latin typeface="Lucida Console" pitchFamily="49" charset="0"/>
            </a:endParaRPr>
          </a:p>
          <a:p>
            <a:r>
              <a:rPr lang="en-GB" sz="2400" dirty="0" err="1" smtClean="0">
                <a:latin typeface="Courier New"/>
              </a:rPr>
              <a:t>printf</a:t>
            </a:r>
            <a:r>
              <a:rPr lang="en-GB" sz="2400" dirty="0" smtClean="0">
                <a:latin typeface="Courier New"/>
              </a:rPr>
              <a:t>(</a:t>
            </a:r>
            <a:r>
              <a:rPr lang="en-GB" sz="2400" dirty="0" smtClean="0">
                <a:solidFill>
                  <a:srgbClr val="A31515"/>
                </a:solidFill>
                <a:latin typeface="Courier New"/>
              </a:rPr>
              <a:t>"the string is : %s \n",string1 );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800" dirty="0" smtClean="0">
              <a:latin typeface="Lucida Console" pitchFamily="49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</a:pPr>
            <a:endParaRPr lang="en-US" altLang="en-US" sz="2000" dirty="0" smtClean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 cstate="print"/>
          <a:srcRect r="9396" b="75000"/>
          <a:stretch>
            <a:fillRect/>
          </a:stretch>
        </p:blipFill>
        <p:spPr bwMode="auto">
          <a:xfrm>
            <a:off x="228600" y="2133600"/>
            <a:ext cx="8534400" cy="53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created by : Nouf </a:t>
            </a:r>
            <a:r>
              <a:rPr lang="en-GB" dirty="0" err="1" smtClean="0"/>
              <a:t>ALmunyif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2743200"/>
            <a:ext cx="1654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//</a:t>
            </a:r>
            <a:r>
              <a:rPr lang="en-US" sz="2800" dirty="0" smtClean="0">
                <a:solidFill>
                  <a:srgbClr val="FF0000"/>
                </a:solidFill>
              </a:rPr>
              <a:t>error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t="46429" r="9396" b="28571"/>
          <a:stretch>
            <a:fillRect/>
          </a:stretch>
        </p:blipFill>
        <p:spPr bwMode="auto">
          <a:xfrm>
            <a:off x="304800" y="2743200"/>
            <a:ext cx="6324600" cy="53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/>
          <a:srcRect r="27089"/>
          <a:stretch>
            <a:fillRect/>
          </a:stretch>
        </p:blipFill>
        <p:spPr bwMode="auto">
          <a:xfrm>
            <a:off x="3733800" y="4343400"/>
            <a:ext cx="464820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7D99BF6-2F8C-4439-AAAF-94FEB571FC2C}" type="slidenum">
              <a:rPr lang="en-US" altLang="en-US"/>
              <a:pPr/>
              <a:t>40</a:t>
            </a:fld>
            <a:endParaRPr lang="en-US" altLang="en-US"/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0" y="0"/>
          <a:ext cx="7053263" cy="374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053263" cy="3749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7086600" y="1524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en-US" sz="2000" u="sng">
                <a:solidFill>
                  <a:schemeClr val="tx2"/>
                </a:solidFill>
              </a:rPr>
              <a:t>Outline</a:t>
            </a: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7162800" y="1068388"/>
            <a:ext cx="18288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eaLnBrk="1" hangingPunct="1">
              <a:spcAft>
                <a:spcPts val="1600"/>
              </a:spcAft>
            </a:pPr>
            <a:r>
              <a:rPr lang="en-US" altLang="en-US" sz="1400" b="1">
                <a:solidFill>
                  <a:schemeClr val="tx1"/>
                </a:solidFill>
                <a:latin typeface="Lucida Console" pitchFamily="49" charset="0"/>
              </a:rPr>
              <a:t>fig08_21.c</a:t>
            </a:r>
          </a:p>
          <a:p>
            <a:pPr eaLnBrk="1" hangingPunct="1">
              <a:spcAft>
                <a:spcPts val="1600"/>
              </a:spcAft>
            </a:pPr>
            <a:r>
              <a:rPr lang="en-US" altLang="en-US">
                <a:solidFill>
                  <a:schemeClr val="tx1"/>
                </a:solidFill>
                <a:latin typeface="Times New Roman" pitchFamily="18" charset="0"/>
              </a:rPr>
              <a:t>(1 of 2 )</a:t>
            </a:r>
          </a:p>
        </p:txBody>
      </p:sp>
      <p:sp>
        <p:nvSpPr>
          <p:cNvPr id="868357" name="Text Box 5"/>
          <p:cNvSpPr txBox="1">
            <a:spLocks noChangeArrowheads="1"/>
          </p:cNvSpPr>
          <p:nvPr/>
        </p:nvSpPr>
        <p:spPr bwMode="auto">
          <a:xfrm>
            <a:off x="6781800" y="2514600"/>
            <a:ext cx="2209800" cy="590550"/>
          </a:xfrm>
          <a:prstGeom prst="rect">
            <a:avLst/>
          </a:prstGeom>
          <a:solidFill>
            <a:srgbClr val="F0F7F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eaLnBrk="1" hangingPunct="1">
              <a:spcBef>
                <a:spcPct val="50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en-US" altLang="en-US" b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strcmp</a:t>
            </a:r>
            <a:r>
              <a:rPr lang="en-US" altLang="en-US" b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compares string </a:t>
            </a:r>
            <a:r>
              <a:rPr lang="en-US" altLang="en-US" b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s1</a:t>
            </a:r>
            <a:r>
              <a:rPr lang="en-US" altLang="en-US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 to string </a:t>
            </a:r>
            <a:r>
              <a:rPr lang="en-US" altLang="en-US" b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s2</a:t>
            </a:r>
          </a:p>
        </p:txBody>
      </p:sp>
      <p:sp>
        <p:nvSpPr>
          <p:cNvPr id="87046" name="Line 7"/>
          <p:cNvSpPr>
            <a:spLocks noChangeShapeType="1"/>
          </p:cNvSpPr>
          <p:nvPr/>
        </p:nvSpPr>
        <p:spPr bwMode="auto">
          <a:xfrm flipH="1">
            <a:off x="4419600" y="2819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35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A8D4B5B-C13C-4B6D-B826-980030FD6DAF}" type="slidenum">
              <a:rPr lang="en-US" altLang="en-US"/>
              <a:pPr/>
              <a:t>41</a:t>
            </a:fld>
            <a:endParaRPr lang="en-US" altLang="en-US"/>
          </a:p>
        </p:txBody>
      </p:sp>
      <p:graphicFrame>
        <p:nvGraphicFramePr>
          <p:cNvPr id="89090" name="Object 2"/>
          <p:cNvGraphicFramePr>
            <a:graphicFrameLocks noChangeAspect="1"/>
          </p:cNvGraphicFramePr>
          <p:nvPr/>
        </p:nvGraphicFramePr>
        <p:xfrm>
          <a:off x="0" y="0"/>
          <a:ext cx="7053263" cy="446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053263" cy="446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7086600" y="1524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en-US" sz="2000" u="sng">
                <a:solidFill>
                  <a:schemeClr val="tx2"/>
                </a:solidFill>
              </a:rPr>
              <a:t>Outline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7162800" y="1068388"/>
            <a:ext cx="18288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eaLnBrk="1" hangingPunct="1">
              <a:spcAft>
                <a:spcPts val="1600"/>
              </a:spcAft>
            </a:pPr>
            <a:r>
              <a:rPr lang="en-US" altLang="en-US" sz="1400" b="1">
                <a:solidFill>
                  <a:schemeClr val="tx1"/>
                </a:solidFill>
                <a:latin typeface="Lucida Console" pitchFamily="49" charset="0"/>
              </a:rPr>
              <a:t>fig08_21.c</a:t>
            </a:r>
          </a:p>
          <a:p>
            <a:pPr eaLnBrk="1" hangingPunct="1">
              <a:spcAft>
                <a:spcPts val="1600"/>
              </a:spcAft>
            </a:pPr>
            <a:r>
              <a:rPr lang="en-US" altLang="en-US">
                <a:solidFill>
                  <a:schemeClr val="tx1"/>
                </a:solidFill>
                <a:latin typeface="Times New Roman" pitchFamily="18" charset="0"/>
              </a:rPr>
              <a:t>(2 of 2 )</a:t>
            </a:r>
          </a:p>
        </p:txBody>
      </p:sp>
      <p:sp>
        <p:nvSpPr>
          <p:cNvPr id="869381" name="Text Box 5"/>
          <p:cNvSpPr txBox="1">
            <a:spLocks noChangeArrowheads="1"/>
          </p:cNvSpPr>
          <p:nvPr/>
        </p:nvSpPr>
        <p:spPr bwMode="auto">
          <a:xfrm>
            <a:off x="4495800" y="1828800"/>
            <a:ext cx="3200400" cy="835025"/>
          </a:xfrm>
          <a:prstGeom prst="rect">
            <a:avLst/>
          </a:prstGeom>
          <a:solidFill>
            <a:srgbClr val="F0F7F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eaLnBrk="1" hangingPunct="1">
              <a:spcBef>
                <a:spcPct val="50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en-US" altLang="en-US" b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strncmp</a:t>
            </a:r>
            <a:r>
              <a:rPr lang="en-US" altLang="en-US" b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compares the first 6 characters of string </a:t>
            </a:r>
            <a:r>
              <a:rPr lang="en-US" altLang="en-US" b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s1</a:t>
            </a:r>
            <a:r>
              <a:rPr lang="en-US" altLang="en-US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 to the first 6 characters of string </a:t>
            </a:r>
            <a:r>
              <a:rPr lang="en-US" altLang="en-US" b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s3</a:t>
            </a:r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>
            <a:off x="5791200" y="3048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89095" name="Line 7"/>
          <p:cNvSpPr>
            <a:spLocks noChangeShapeType="1"/>
          </p:cNvSpPr>
          <p:nvPr/>
        </p:nvSpPr>
        <p:spPr bwMode="auto">
          <a:xfrm flipH="1">
            <a:off x="5029200" y="304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938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38" name="Object 2"/>
          <p:cNvGraphicFramePr>
            <a:graphicFrameLocks noGrp="1" noChangeAspect="1"/>
          </p:cNvGraphicFramePr>
          <p:nvPr>
            <p:ph/>
          </p:nvPr>
        </p:nvGraphicFramePr>
        <p:xfrm>
          <a:off x="336550" y="1676400"/>
          <a:ext cx="8335963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1676400"/>
                        <a:ext cx="8335963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3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E6B200E-BADE-4677-8A00-91C5C3545777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227013" y="5638800"/>
            <a:ext cx="86836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anchor="ctr"/>
          <a:lstStyle/>
          <a:p>
            <a:pPr algn="ctr" eaLnBrk="1" hangingPunct="1">
              <a:lnSpc>
                <a:spcPct val="95000"/>
              </a:lnSpc>
            </a:pPr>
            <a:r>
              <a:rPr lang="en-US" altLang="en-US" b="1">
                <a:solidFill>
                  <a:srgbClr val="4D99FF"/>
                </a:solidFill>
              </a:rPr>
              <a:t>Fig. 8.22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 b="1">
                <a:solidFill>
                  <a:srgbClr val="000000"/>
                </a:solidFill>
              </a:rPr>
              <a:t>|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String-manipulation functions of the string-handling library.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14475F8-321D-479D-8264-98134A1F9DD8}" type="slidenum">
              <a:rPr lang="en-US" altLang="en-US"/>
              <a:pPr/>
              <a:t>43</a:t>
            </a:fld>
            <a:endParaRPr lang="en-US" altLang="en-US"/>
          </a:p>
        </p:txBody>
      </p:sp>
      <p:graphicFrame>
        <p:nvGraphicFramePr>
          <p:cNvPr id="93186" name="Object 2"/>
          <p:cNvGraphicFramePr>
            <a:graphicFrameLocks noChangeAspect="1"/>
          </p:cNvGraphicFramePr>
          <p:nvPr/>
        </p:nvGraphicFramePr>
        <p:xfrm>
          <a:off x="0" y="0"/>
          <a:ext cx="7056438" cy="437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056438" cy="437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7086600" y="1524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en-US" sz="2000" u="sng">
                <a:solidFill>
                  <a:schemeClr val="tx2"/>
                </a:solidFill>
              </a:rPr>
              <a:t>Outline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7162800" y="1068388"/>
            <a:ext cx="18288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eaLnBrk="1" hangingPunct="1">
              <a:spcAft>
                <a:spcPts val="1600"/>
              </a:spcAft>
            </a:pPr>
            <a:r>
              <a:rPr lang="en-US" altLang="en-US" sz="1400" b="1">
                <a:solidFill>
                  <a:schemeClr val="tx1"/>
                </a:solidFill>
                <a:latin typeface="Lucida Console" pitchFamily="49" charset="0"/>
              </a:rPr>
              <a:t>fig08_23.c</a:t>
            </a:r>
          </a:p>
          <a:p>
            <a:pPr eaLnBrk="1" hangingPunct="1">
              <a:spcAft>
                <a:spcPts val="1600"/>
              </a:spcAft>
            </a:pPr>
            <a:r>
              <a:rPr lang="en-US" altLang="en-US">
                <a:solidFill>
                  <a:schemeClr val="tx1"/>
                </a:solidFill>
                <a:latin typeface="Times New Roman" pitchFamily="18" charset="0"/>
              </a:rPr>
              <a:t>(1 of 2 )</a:t>
            </a:r>
          </a:p>
        </p:txBody>
      </p:sp>
      <p:sp>
        <p:nvSpPr>
          <p:cNvPr id="870405" name="Text Box 5"/>
          <p:cNvSpPr txBox="1">
            <a:spLocks noChangeArrowheads="1"/>
          </p:cNvSpPr>
          <p:nvPr/>
        </p:nvSpPr>
        <p:spPr bwMode="auto">
          <a:xfrm>
            <a:off x="5410200" y="2362200"/>
            <a:ext cx="3429000" cy="590550"/>
          </a:xfrm>
          <a:prstGeom prst="rect">
            <a:avLst/>
          </a:prstGeom>
          <a:solidFill>
            <a:srgbClr val="F0F7F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eaLnBrk="1" hangingPunct="1">
              <a:spcBef>
                <a:spcPct val="50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en-US" altLang="en-US" b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strchr</a:t>
            </a:r>
            <a:r>
              <a:rPr lang="en-US" altLang="en-US" b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searches for the first instance of </a:t>
            </a:r>
            <a:r>
              <a:rPr lang="en-US" altLang="en-US" b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character1</a:t>
            </a:r>
            <a:r>
              <a:rPr lang="en-US" altLang="en-US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 in </a:t>
            </a:r>
            <a:r>
              <a:rPr lang="en-US" altLang="en-US" b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string</a:t>
            </a:r>
          </a:p>
        </p:txBody>
      </p:sp>
      <p:sp>
        <p:nvSpPr>
          <p:cNvPr id="93190" name="Line 6"/>
          <p:cNvSpPr>
            <a:spLocks noChangeShapeType="1"/>
          </p:cNvSpPr>
          <p:nvPr/>
        </p:nvSpPr>
        <p:spPr bwMode="auto">
          <a:xfrm flipH="1">
            <a:off x="4419600" y="2590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0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D651A0-4660-4517-A514-0175D40BB68E}" type="slidenum">
              <a:rPr lang="en-US" altLang="en-US"/>
              <a:pPr/>
              <a:t>44</a:t>
            </a:fld>
            <a:endParaRPr lang="en-US" altLang="en-US"/>
          </a:p>
        </p:txBody>
      </p:sp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0" y="0"/>
          <a:ext cx="7053263" cy="375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053263" cy="375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7086600" y="1524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en-US" sz="2000" u="sng">
                <a:solidFill>
                  <a:schemeClr val="tx2"/>
                </a:solidFill>
              </a:rPr>
              <a:t>Outline</a:t>
            </a: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7162800" y="1068388"/>
            <a:ext cx="18288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eaLnBrk="1" hangingPunct="1">
              <a:spcAft>
                <a:spcPts val="1600"/>
              </a:spcAft>
            </a:pPr>
            <a:r>
              <a:rPr lang="en-US" altLang="en-US" sz="1400" b="1">
                <a:solidFill>
                  <a:schemeClr val="tx1"/>
                </a:solidFill>
                <a:latin typeface="Lucida Console" pitchFamily="49" charset="0"/>
              </a:rPr>
              <a:t>fig08_23.c</a:t>
            </a:r>
          </a:p>
          <a:p>
            <a:pPr eaLnBrk="1" hangingPunct="1">
              <a:spcAft>
                <a:spcPts val="1600"/>
              </a:spcAft>
            </a:pPr>
            <a:r>
              <a:rPr lang="en-US" altLang="en-US">
                <a:solidFill>
                  <a:schemeClr val="tx1"/>
                </a:solidFill>
                <a:latin typeface="Times New Roman" pitchFamily="18" charset="0"/>
              </a:rPr>
              <a:t>(2 of 2 )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2" name="Object 2"/>
          <p:cNvGraphicFramePr>
            <a:graphicFrameLocks noGrp="1" noChangeAspect="1"/>
          </p:cNvGraphicFramePr>
          <p:nvPr>
            <p:ph/>
          </p:nvPr>
        </p:nvGraphicFramePr>
        <p:xfrm>
          <a:off x="698500" y="1828800"/>
          <a:ext cx="774065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1828800"/>
                        <a:ext cx="7740650" cy="149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49EFEEC-7FCA-4F99-9BD7-4E3207128245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227013" y="5638800"/>
            <a:ext cx="86836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anchor="ctr"/>
          <a:lstStyle/>
          <a:p>
            <a:pPr algn="ctr" eaLnBrk="1" hangingPunct="1">
              <a:lnSpc>
                <a:spcPct val="95000"/>
              </a:lnSpc>
            </a:pPr>
            <a:r>
              <a:rPr lang="en-US" altLang="en-US" b="1">
                <a:solidFill>
                  <a:srgbClr val="4D99FF"/>
                </a:solidFill>
              </a:rPr>
              <a:t>Fig. 8.36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 b="1">
                <a:solidFill>
                  <a:srgbClr val="000000"/>
                </a:solidFill>
              </a:rPr>
              <a:t>|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Other functions of the string-handling library.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F34EF80-91AE-4C5F-B639-339962340016}" type="slidenum">
              <a:rPr lang="en-US" altLang="en-US"/>
              <a:pPr/>
              <a:t>46</a:t>
            </a:fld>
            <a:endParaRPr lang="en-US" altLang="en-US"/>
          </a:p>
        </p:txBody>
      </p:sp>
      <p:graphicFrame>
        <p:nvGraphicFramePr>
          <p:cNvPr id="99330" name="Object 2"/>
          <p:cNvGraphicFramePr>
            <a:graphicFrameLocks noChangeAspect="1"/>
          </p:cNvGraphicFramePr>
          <p:nvPr/>
        </p:nvGraphicFramePr>
        <p:xfrm>
          <a:off x="0" y="0"/>
          <a:ext cx="7053263" cy="577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053263" cy="5776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7086600" y="1524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en-US" sz="2000" u="sng">
                <a:solidFill>
                  <a:schemeClr val="tx2"/>
                </a:solidFill>
              </a:rPr>
              <a:t>Outline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7162800" y="1068388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eaLnBrk="1" hangingPunct="1">
              <a:spcAft>
                <a:spcPts val="1600"/>
              </a:spcAft>
            </a:pPr>
            <a:r>
              <a:rPr lang="en-US" altLang="en-US" sz="1400" b="1">
                <a:solidFill>
                  <a:schemeClr val="tx1"/>
                </a:solidFill>
                <a:latin typeface="Lucida Console" pitchFamily="49" charset="0"/>
              </a:rPr>
              <a:t>fig08_38.c</a:t>
            </a:r>
            <a:endParaRPr lang="en-US" alt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85765" name="Text Box 5"/>
          <p:cNvSpPr txBox="1">
            <a:spLocks noChangeArrowheads="1"/>
          </p:cNvSpPr>
          <p:nvPr/>
        </p:nvSpPr>
        <p:spPr bwMode="auto">
          <a:xfrm>
            <a:off x="4800600" y="2819400"/>
            <a:ext cx="3657600" cy="346075"/>
          </a:xfrm>
          <a:prstGeom prst="rect">
            <a:avLst/>
          </a:prstGeom>
          <a:solidFill>
            <a:srgbClr val="F0F7F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eaLnBrk="1" hangingPunct="1">
              <a:spcBef>
                <a:spcPct val="50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en-US" altLang="en-US" b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strlen</a:t>
            </a:r>
            <a:r>
              <a:rPr lang="en-US" altLang="en-US" b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returns the length of </a:t>
            </a:r>
            <a:r>
              <a:rPr lang="en-US" altLang="en-US" b="1">
                <a:solidFill>
                  <a:schemeClr val="tx1"/>
                </a:solidFill>
                <a:latin typeface="Courier New" pitchFamily="49" charset="0"/>
                <a:ea typeface="Times New Roman" pitchFamily="18" charset="0"/>
                <a:cs typeface="AGaramond" pitchFamily="18" charset="0"/>
              </a:rPr>
              <a:t>string1</a:t>
            </a:r>
          </a:p>
        </p:txBody>
      </p:sp>
      <p:sp>
        <p:nvSpPr>
          <p:cNvPr id="99334" name="Line 6"/>
          <p:cNvSpPr>
            <a:spLocks noChangeShapeType="1"/>
          </p:cNvSpPr>
          <p:nvPr/>
        </p:nvSpPr>
        <p:spPr bwMode="auto">
          <a:xfrm flipH="1">
            <a:off x="3810000" y="2971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57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string functions</a:t>
            </a:r>
            <a:endParaRPr lang="en-GB" dirty="0"/>
          </a:p>
        </p:txBody>
      </p:sp>
      <p:sp>
        <p:nvSpPr>
          <p:cNvPr id="5632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4E72A01-939B-424B-94A8-27A3EAB76FDB}" type="slidenum">
              <a:rPr lang="en-US" altLang="en-US"/>
              <a:pPr/>
              <a:t>5</a:t>
            </a:fld>
            <a:endParaRPr lang="en-US" altLang="en-US"/>
          </a:p>
        </p:txBody>
      </p:sp>
      <p:graphicFrame>
        <p:nvGraphicFramePr>
          <p:cNvPr id="56323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228600" y="1219200"/>
          <a:ext cx="8624888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6" name="Document" r:id="rId4" imgW="5435230" imgH="2087829" progId="Word.Document.8">
                  <p:embed/>
                </p:oleObj>
              </mc:Choice>
              <mc:Fallback>
                <p:oleObj name="Document" r:id="rId4" imgW="5435230" imgH="2087829" progId="Word.Documen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19200"/>
                        <a:ext cx="8624888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648200"/>
            <a:ext cx="8534400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getchar</a:t>
            </a:r>
            <a:r>
              <a:rPr lang="en-US" dirty="0" smtClean="0"/>
              <a:t>()  , </a:t>
            </a:r>
            <a:r>
              <a:rPr lang="en-US" dirty="0" err="1" smtClean="0"/>
              <a:t>putchar</a:t>
            </a:r>
            <a:r>
              <a:rPr lang="en-US" dirty="0" smtClean="0"/>
              <a:t>()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7027-6864-438C-BCFA-C4711C4FA511}" type="slidenum">
              <a:rPr lang="en-GB" smtClean="0"/>
              <a:t>6</a:t>
            </a:fld>
            <a:endParaRPr lang="en-GB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896464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7027-6864-438C-BCFA-C4711C4FA511}" type="slidenum">
              <a:rPr lang="en-GB" smtClean="0"/>
              <a:t>7</a:t>
            </a:fld>
            <a:endParaRPr lang="en-GB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6309323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gets()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7027-6864-438C-BCFA-C4711C4FA511}" type="slidenum">
              <a:rPr lang="en-GB" smtClean="0"/>
              <a:t>8</a:t>
            </a:fld>
            <a:endParaRPr lang="en-GB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7543800" cy="526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: Nouf ALmunyif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7027-6864-438C-BCFA-C4711C4FA511}" type="slidenum">
              <a:rPr lang="en-GB" smtClean="0"/>
              <a:t>9</a:t>
            </a:fld>
            <a:endParaRPr lang="en-GB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05000"/>
            <a:ext cx="7358064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250</TotalTime>
  <Words>1035</Words>
  <Application>Microsoft Office PowerPoint</Application>
  <PresentationFormat>On-screen Show (4:3)</PresentationFormat>
  <Paragraphs>270</Paragraphs>
  <Slides>46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Origin</vt:lpstr>
      <vt:lpstr>Document</vt:lpstr>
      <vt:lpstr>Chapter 8</vt:lpstr>
      <vt:lpstr>String definitions (1)</vt:lpstr>
      <vt:lpstr>Inputting strings</vt:lpstr>
      <vt:lpstr>String definitions (2)</vt:lpstr>
      <vt:lpstr>string functions</vt:lpstr>
      <vt:lpstr>Using getchar()  , putchar()</vt:lpstr>
      <vt:lpstr>PowerPoint Presentation</vt:lpstr>
      <vt:lpstr>Using gets()</vt:lpstr>
      <vt:lpstr>PowerPoint Presentation</vt:lpstr>
      <vt:lpstr>string functions</vt:lpstr>
      <vt:lpstr>Using sprintf()</vt:lpstr>
      <vt:lpstr>Using sscanf()</vt:lpstr>
      <vt:lpstr>ASCII table</vt:lpstr>
      <vt:lpstr>ASCII</vt:lpstr>
      <vt:lpstr>Example:</vt:lpstr>
      <vt:lpstr>PowerPoint Presentation</vt:lpstr>
      <vt:lpstr>Character Handling Library</vt:lpstr>
      <vt:lpstr>PowerPoint Presentation</vt:lpstr>
      <vt:lpstr>PowerPoint Presentation</vt:lpstr>
      <vt:lpstr>Error-Prevention Tip</vt:lpstr>
      <vt:lpstr>Using isdigi()</vt:lpstr>
      <vt:lpstr>Using isalpha()</vt:lpstr>
      <vt:lpstr>Using isalnum()</vt:lpstr>
      <vt:lpstr>PowerPoint Presentation</vt:lpstr>
      <vt:lpstr>PowerPoint Presentation</vt:lpstr>
      <vt:lpstr>PowerPoint Presentation</vt:lpstr>
      <vt:lpstr>String-Conversion Functions</vt:lpstr>
      <vt:lpstr>PowerPoint Presentation</vt:lpstr>
      <vt:lpstr>Using atof()</vt:lpstr>
      <vt:lpstr>PowerPoint Presentation</vt:lpstr>
      <vt:lpstr>PowerPoint Presentation</vt:lpstr>
      <vt:lpstr>PowerPoint Presentation</vt:lpstr>
      <vt:lpstr>8.6 String Manipulation Functions of the String Handling Library</vt:lpstr>
      <vt:lpstr>PowerPoint Presentation</vt:lpstr>
      <vt:lpstr>PowerPoint Presentation</vt:lpstr>
      <vt:lpstr>PowerPoint Presentation</vt:lpstr>
      <vt:lpstr>PowerPoint Presentation</vt:lpstr>
      <vt:lpstr>8.7 Comparison Functions of the String-Handling Library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</dc:title>
  <dc:creator>Nouf</dc:creator>
  <cp:lastModifiedBy>Nouf</cp:lastModifiedBy>
  <cp:revision>25</cp:revision>
  <dcterms:created xsi:type="dcterms:W3CDTF">2018-11-12T17:37:32Z</dcterms:created>
  <dcterms:modified xsi:type="dcterms:W3CDTF">2019-03-19T07:04:47Z</dcterms:modified>
</cp:coreProperties>
</file>