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13.xml" ContentType="application/vnd.openxmlformats-officedocument.presentationml.slide+xml"/>
  <Override PartName="/ppt/slides/slide112.xml" ContentType="application/vnd.openxmlformats-officedocument.presentationml.slide+xml"/>
  <Override PartName="/ppt/slides/slide111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5.xml" ContentType="application/vnd.openxmlformats-officedocument.presentationml.slide+xml"/>
  <Override PartName="/ppt/slides/slide164.xml" ContentType="application/vnd.openxmlformats-officedocument.presentationml.slide+xml"/>
  <Override PartName="/ppt/slides/slide163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34.xml" ContentType="application/vnd.openxmlformats-officedocument.presentationml.slide+xml"/>
  <Override PartName="/ppt/slides/slide133.xml" ContentType="application/vnd.openxmlformats-officedocument.presentationml.slide+xml"/>
  <Override PartName="/ppt/slides/slide132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55.xml" ContentType="application/vnd.openxmlformats-officedocument.presentationml.slide+xml"/>
  <Override PartName="/ppt/slides/slide154.xml" ContentType="application/vnd.openxmlformats-officedocument.presentationml.slide+xml"/>
  <Override PartName="/ppt/slides/slide153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7" r:id="rId3"/>
    <p:sldId id="459" r:id="rId4"/>
    <p:sldId id="461" r:id="rId5"/>
    <p:sldId id="465" r:id="rId6"/>
    <p:sldId id="467" r:id="rId7"/>
    <p:sldId id="471" r:id="rId8"/>
    <p:sldId id="473" r:id="rId9"/>
    <p:sldId id="475" r:id="rId10"/>
    <p:sldId id="463" r:id="rId11"/>
    <p:sldId id="260" r:id="rId12"/>
    <p:sldId id="261" r:id="rId13"/>
    <p:sldId id="302" r:id="rId14"/>
    <p:sldId id="303" r:id="rId15"/>
    <p:sldId id="304" r:id="rId16"/>
    <p:sldId id="305" r:id="rId17"/>
    <p:sldId id="306" r:id="rId18"/>
    <p:sldId id="307" r:id="rId19"/>
    <p:sldId id="47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56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57" r:id="rId70"/>
    <p:sldId id="358" r:id="rId71"/>
    <p:sldId id="359" r:id="rId72"/>
    <p:sldId id="360" r:id="rId73"/>
    <p:sldId id="361" r:id="rId74"/>
    <p:sldId id="362" r:id="rId75"/>
    <p:sldId id="363" r:id="rId76"/>
    <p:sldId id="364" r:id="rId77"/>
    <p:sldId id="365" r:id="rId78"/>
    <p:sldId id="366" r:id="rId79"/>
    <p:sldId id="367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375" r:id="rId88"/>
    <p:sldId id="376" r:id="rId89"/>
    <p:sldId id="377" r:id="rId90"/>
    <p:sldId id="378" r:id="rId91"/>
    <p:sldId id="379" r:id="rId92"/>
    <p:sldId id="380" r:id="rId93"/>
    <p:sldId id="381" r:id="rId94"/>
    <p:sldId id="382" r:id="rId95"/>
    <p:sldId id="383" r:id="rId96"/>
    <p:sldId id="384" r:id="rId97"/>
    <p:sldId id="385" r:id="rId98"/>
    <p:sldId id="386" r:id="rId99"/>
    <p:sldId id="387" r:id="rId100"/>
    <p:sldId id="388" r:id="rId101"/>
    <p:sldId id="389" r:id="rId102"/>
    <p:sldId id="390" r:id="rId103"/>
    <p:sldId id="391" r:id="rId104"/>
    <p:sldId id="392" r:id="rId105"/>
    <p:sldId id="393" r:id="rId106"/>
    <p:sldId id="394" r:id="rId107"/>
    <p:sldId id="395" r:id="rId108"/>
    <p:sldId id="396" r:id="rId109"/>
    <p:sldId id="397" r:id="rId110"/>
    <p:sldId id="398" r:id="rId111"/>
    <p:sldId id="399" r:id="rId112"/>
    <p:sldId id="400" r:id="rId113"/>
    <p:sldId id="401" r:id="rId114"/>
    <p:sldId id="402" r:id="rId115"/>
    <p:sldId id="403" r:id="rId116"/>
    <p:sldId id="404" r:id="rId117"/>
    <p:sldId id="405" r:id="rId118"/>
    <p:sldId id="406" r:id="rId119"/>
    <p:sldId id="407" r:id="rId120"/>
    <p:sldId id="408" r:id="rId121"/>
    <p:sldId id="409" r:id="rId122"/>
    <p:sldId id="410" r:id="rId123"/>
    <p:sldId id="411" r:id="rId124"/>
    <p:sldId id="412" r:id="rId125"/>
    <p:sldId id="413" r:id="rId126"/>
    <p:sldId id="414" r:id="rId127"/>
    <p:sldId id="415" r:id="rId128"/>
    <p:sldId id="416" r:id="rId129"/>
    <p:sldId id="417" r:id="rId130"/>
    <p:sldId id="418" r:id="rId131"/>
    <p:sldId id="419" r:id="rId132"/>
    <p:sldId id="420" r:id="rId133"/>
    <p:sldId id="421" r:id="rId134"/>
    <p:sldId id="422" r:id="rId135"/>
    <p:sldId id="423" r:id="rId136"/>
    <p:sldId id="424" r:id="rId137"/>
    <p:sldId id="425" r:id="rId138"/>
    <p:sldId id="426" r:id="rId139"/>
    <p:sldId id="427" r:id="rId140"/>
    <p:sldId id="428" r:id="rId141"/>
    <p:sldId id="429" r:id="rId142"/>
    <p:sldId id="430" r:id="rId143"/>
    <p:sldId id="431" r:id="rId144"/>
    <p:sldId id="432" r:id="rId145"/>
    <p:sldId id="433" r:id="rId146"/>
    <p:sldId id="434" r:id="rId147"/>
    <p:sldId id="435" r:id="rId148"/>
    <p:sldId id="436" r:id="rId149"/>
    <p:sldId id="437" r:id="rId150"/>
    <p:sldId id="438" r:id="rId151"/>
    <p:sldId id="439" r:id="rId152"/>
    <p:sldId id="440" r:id="rId153"/>
    <p:sldId id="441" r:id="rId154"/>
    <p:sldId id="442" r:id="rId155"/>
    <p:sldId id="443" r:id="rId156"/>
    <p:sldId id="444" r:id="rId157"/>
    <p:sldId id="445" r:id="rId158"/>
    <p:sldId id="446" r:id="rId159"/>
    <p:sldId id="447" r:id="rId160"/>
    <p:sldId id="448" r:id="rId161"/>
    <p:sldId id="449" r:id="rId162"/>
    <p:sldId id="450" r:id="rId163"/>
    <p:sldId id="451" r:id="rId164"/>
    <p:sldId id="452" r:id="rId165"/>
    <p:sldId id="453" r:id="rId1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customXml" Target="../customXml/item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customXml" Target="../customXml/item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01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55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78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49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09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90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21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43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79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25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70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93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5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3" descr="KSU_Logo_COLORED_PNGP-2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457200" y="6858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rt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+mj-ea"/>
                <a:cs typeface="Simplified Arabic" pitchFamily="18" charset="-78"/>
              </a:rPr>
              <a:t>King Saud University</a:t>
            </a:r>
          </a:p>
          <a:p>
            <a:pPr algn="ctr" rt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+mj-ea"/>
                <a:cs typeface="Simplified Arabic" pitchFamily="18" charset="-78"/>
              </a:rPr>
              <a:t>College of Medicine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+mj-ea"/>
              <a:cs typeface="Simplified Arabic" pitchFamily="18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2780928"/>
            <a:ext cx="864096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Keratoconus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87624" y="4869160"/>
            <a:ext cx="6984776" cy="11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Abdulrahman Al-Muammar, MD, FRCSC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5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850106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Keratoconus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713387"/>
          </a:xfrm>
        </p:spPr>
        <p:txBody>
          <a:bodyPr>
            <a:normAutofit/>
          </a:bodyPr>
          <a:lstStyle/>
          <a:p>
            <a:pPr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disorder (prevalence of about 50 per 100,000)</a:t>
            </a:r>
          </a:p>
          <a:p>
            <a:pPr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Positive family history have been reported in 6%-8%</a:t>
            </a:r>
          </a:p>
          <a:p>
            <a:pPr lvl="1" algn="just" rtl="0" fontAlgn="base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PATHOLOGY</a:t>
            </a:r>
          </a:p>
          <a:p>
            <a:pPr lvl="2" algn="just" rtl="0" fontAlgn="base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Histopathologically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keratoconus shows the following:</a:t>
            </a:r>
          </a:p>
          <a:p>
            <a:pPr lvl="3" algn="just" rtl="0"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fragmentation of Bowman layer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3" algn="just" rtl="0"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thinning of the stroma and overlying epithelium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3" algn="just" rtl="0"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folds or breaks in Descemet's membrane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3" algn="just" rtl="0"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variable amounts of diffuse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scarring</a:t>
            </a:r>
          </a:p>
        </p:txBody>
      </p:sp>
    </p:spTree>
    <p:extLst>
      <p:ext uri="{BB962C8B-B14F-4D97-AF65-F5344CB8AC3E}">
        <p14:creationId xmlns:p14="http://schemas.microsoft.com/office/powerpoint/2010/main" xmlns="" val="27818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4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6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9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7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4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5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7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6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3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00120" y="1484784"/>
            <a:ext cx="849694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is a degenerative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noninflammatory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disease of the cornea </a:t>
            </a:r>
          </a:p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The prevalence is 1 in 2000 </a:t>
            </a:r>
          </a:p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With the current diagnostic technique the prevalence is probably higher</a:t>
            </a:r>
          </a:p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Usually the condition start at puberty and progress until the third to fourth decade of life</a:t>
            </a:r>
          </a:p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Penetrating/Lamellar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keratoplasty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may become necessary in 21% of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patients</a:t>
            </a:r>
          </a:p>
        </p:txBody>
      </p:sp>
    </p:spTree>
    <p:extLst>
      <p:ext uri="{BB962C8B-B14F-4D97-AF65-F5344CB8AC3E}">
        <p14:creationId xmlns:p14="http://schemas.microsoft.com/office/powerpoint/2010/main" xmlns="" val="4622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7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8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7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4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3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3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5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2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4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1556792"/>
            <a:ext cx="849694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The precise etiology of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keratoconus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unclear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Isolated sporadic disorder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May be associated with other rare genetic disorders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Eye rubbing, allergy, and other factors have been suggested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8% may have positive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family history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5255" y="4328684"/>
            <a:ext cx="3242945" cy="2536190"/>
          </a:xfrm>
          <a:prstGeom prst="rect">
            <a:avLst/>
          </a:prstGeom>
        </p:spPr>
      </p:pic>
      <p:pic>
        <p:nvPicPr>
          <p:cNvPr id="9" name="pic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624" y="4854387"/>
            <a:ext cx="2833935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82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3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3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6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4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1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6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8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92211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Amsler-Krumeich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classification for the grading of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keratoconus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8627369"/>
              </p:ext>
            </p:extLst>
          </p:nvPr>
        </p:nvGraphicFramePr>
        <p:xfrm>
          <a:off x="251520" y="1570038"/>
          <a:ext cx="8640960" cy="5089813"/>
        </p:xfrm>
        <a:graphic>
          <a:graphicData uri="http://schemas.openxmlformats.org/drawingml/2006/table">
            <a:tbl>
              <a:tblPr/>
              <a:tblGrid>
                <a:gridCol w="4392488"/>
                <a:gridCol w="4248472"/>
              </a:tblGrid>
              <a:tr h="2407620">
                <a:tc>
                  <a:txBody>
                    <a:bodyPr/>
                    <a:lstStyle/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Stage I</a:t>
                      </a:r>
                    </a:p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Eccentric steeping.</a:t>
                      </a:r>
                    </a:p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Myopis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and/or induced astigmatism &lt;5.00 D</a:t>
                      </a:r>
                    </a:p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central K readings &lt;48.00 D.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Stage III</a:t>
                      </a:r>
                    </a:p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Myopia and/or induced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astig-matism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from 8.00 to 10.00 D.</a:t>
                      </a:r>
                    </a:p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central K readings              &gt;53.00 D.</a:t>
                      </a:r>
                    </a:p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Absence of scarring.</a:t>
                      </a:r>
                    </a:p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Minimum corneal thickness 300 to 400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m.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26819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Stage II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Myopia and/or induced astigmatism from 5.00 to              8.00 D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 readings  &lt;53.00 D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Absence of scarring.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Minimum corneal thickness &gt;400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m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Stage IV</a:t>
                      </a:r>
                    </a:p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Refraction not measurable.</a:t>
                      </a:r>
                    </a:p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central K readings             &gt;55.00 D.</a:t>
                      </a:r>
                    </a:p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Central corneal scarring.</a:t>
                      </a:r>
                    </a:p>
                    <a:p>
                      <a:pPr marL="293688" marR="0" lvl="0" indent="-29368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Minimum corneal thickness               200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m.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89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0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9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8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8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5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8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6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7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9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options for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keratoconus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Spectacles.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Contact lenses.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Phototherapeutic keratectomy.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Intrastromal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corneal rings.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Corneal collagen cross-linking.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Phakic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intraocular lenses.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Keratoplasty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06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2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7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4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1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6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1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4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Spectacles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28801"/>
            <a:ext cx="8229600" cy="47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25" indent="-290513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very early cases, spectacles may provide adequate visual correction.</a:t>
            </a:r>
          </a:p>
          <a:p>
            <a:pPr marL="0" indent="0"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Stage I.</a:t>
            </a:r>
          </a:p>
          <a:p>
            <a:pPr marL="347663" indent="0"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contact lenses.</a:t>
            </a:r>
          </a:p>
        </p:txBody>
      </p:sp>
    </p:spTree>
    <p:extLst>
      <p:ext uri="{BB962C8B-B14F-4D97-AF65-F5344CB8AC3E}">
        <p14:creationId xmlns:p14="http://schemas.microsoft.com/office/powerpoint/2010/main" xmlns="" val="20062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4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3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2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3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8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6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1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6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3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lenses 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68229"/>
            <a:ext cx="8435280" cy="4926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vast majority of patients wear rigid contact lenses for adequate vision correction.</a:t>
            </a:r>
          </a:p>
          <a:p>
            <a:pPr marL="350838" indent="-350838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Rigid gas permeable hard contact lens is the most commonly used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0838" indent="-350838"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Stage I, II, and III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(? Stage IV)</a:t>
            </a:r>
          </a:p>
          <a:p>
            <a:pPr marL="350838" indent="-350838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Contact lens become a problem</a:t>
            </a:r>
          </a:p>
          <a:p>
            <a:pPr marL="1311275" lvl="2" indent="-396875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Dry eye</a:t>
            </a:r>
          </a:p>
          <a:p>
            <a:pPr marL="1311275" lvl="2" indent="-396875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Allergy</a:t>
            </a:r>
          </a:p>
          <a:p>
            <a:pPr marL="1311275" lvl="2" indent="-396875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Poor fitting</a:t>
            </a:r>
          </a:p>
        </p:txBody>
      </p:sp>
    </p:spTree>
    <p:extLst>
      <p:ext uri="{BB962C8B-B14F-4D97-AF65-F5344CB8AC3E}">
        <p14:creationId xmlns:p14="http://schemas.microsoft.com/office/powerpoint/2010/main" xmlns="" val="1932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6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3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0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3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Phototherapeutic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keratectomy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4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used in case of advanced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reduce contact lens intolerance. While it may be helpful in some cases, PTK may cause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keratolysis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increased scarring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ectasia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400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Stage III and IV.</a:t>
            </a:r>
          </a:p>
        </p:txBody>
      </p:sp>
    </p:spTree>
    <p:extLst>
      <p:ext uri="{BB962C8B-B14F-4D97-AF65-F5344CB8AC3E}">
        <p14:creationId xmlns:p14="http://schemas.microsoft.com/office/powerpoint/2010/main" xmlns="" val="18057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Corneal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collagen cross linking 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484784"/>
            <a:ext cx="8229600" cy="3773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Recently been proposed as a method for stopping the progression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5 years results showed that it is safe and effective.</a:t>
            </a:r>
          </a:p>
          <a:p>
            <a:pPr marL="0" indent="0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Stage I and II.</a:t>
            </a:r>
          </a:p>
          <a:p>
            <a:pPr marL="0" indent="0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Can be done with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intrastromal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corneal rings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2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Treatment procedure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SC_00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3000" y="1600200"/>
            <a:ext cx="2927350" cy="1981200"/>
          </a:xfrm>
        </p:spPr>
      </p:pic>
      <p:pic>
        <p:nvPicPr>
          <p:cNvPr id="8" name="Picture 3" descr="DSC_00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81600" y="1524000"/>
            <a:ext cx="2633663" cy="1981200"/>
          </a:xfrm>
          <a:prstGeom prst="rect">
            <a:avLst/>
          </a:prstGeom>
        </p:spPr>
      </p:pic>
      <p:pic>
        <p:nvPicPr>
          <p:cNvPr id="9" name="Picture 4" descr="DSC_00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8888" y="4114800"/>
            <a:ext cx="2663825" cy="1981200"/>
          </a:xfrm>
          <a:prstGeom prst="rect">
            <a:avLst/>
          </a:prstGeom>
        </p:spPr>
      </p:pic>
      <p:pic>
        <p:nvPicPr>
          <p:cNvPr id="10" name="Picture 5" descr="DSC_00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62550" y="4114800"/>
            <a:ext cx="27797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6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Physiologic functions of the cornea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Cornea is a transparent avascular connective tissue</a:t>
            </a:r>
          </a:p>
          <a:p>
            <a:pPr lvl="1" algn="just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 as the primary infectious and structural barrier of the eye</a:t>
            </a:r>
          </a:p>
          <a:p>
            <a:pPr lvl="1" algn="just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Together with the overlying tear film, it provides a proper anterior refractive surface for the eye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0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Studies 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807189"/>
              </p:ext>
            </p:extLst>
          </p:nvPr>
        </p:nvGraphicFramePr>
        <p:xfrm>
          <a:off x="251520" y="1600200"/>
          <a:ext cx="8640960" cy="4761594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080120"/>
                <a:gridCol w="1080120"/>
                <a:gridCol w="1080120"/>
                <a:gridCol w="1080120"/>
                <a:gridCol w="1146794"/>
                <a:gridCol w="1013446"/>
                <a:gridCol w="1080120"/>
                <a:gridCol w="1080120"/>
              </a:tblGrid>
              <a:tr h="1036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Post-operative regression in 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Post-operative regression in K value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Post-operative increase in VA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Progres-sion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of KC in control eyes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Progression of KC in treated eyes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Follow up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# of Pts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# of eyes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  Study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</a:tr>
              <a:tr h="1028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Improved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by 1.42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P=.03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In 70%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by 2.01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P=.001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Improved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By 1.26 lines in 65%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22%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70% have reduction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23.3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(range 3 to47 months)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22 pts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23 eyes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Wollensak</a:t>
                      </a: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et 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AJO 2003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</a:tr>
              <a:tr h="771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Improved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by 2.49 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By 2.1 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Improved by 3.6 lines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P=.00001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30%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None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 months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12 months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 pts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 eyes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44 eyes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Caporossi</a:t>
                      </a: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et 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JCRS May 2006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ESCRS 2008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</a:tr>
              <a:tr h="1028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In 44%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by 2.14 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In 44% by 3.1 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Slightly improved in 65%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None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 months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22 pts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27 eyes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Braun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ARVO 2005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30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704856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Laser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refractive surgery (surface ablation)  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628800"/>
            <a:ext cx="8229600" cy="45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 research, mainly for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stage I</a:t>
            </a:r>
          </a:p>
          <a:p>
            <a:pPr marL="517525" indent="-517525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no progression in patients who are over age 40.</a:t>
            </a:r>
          </a:p>
          <a:p>
            <a:pPr marL="517525" indent="-517525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conjunction with CCX</a:t>
            </a:r>
          </a:p>
          <a:p>
            <a:pPr marL="517525" indent="-517525"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No progression</a:t>
            </a:r>
          </a:p>
          <a:p>
            <a:pPr marL="517525" indent="-517525"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Enough corneal thickness</a:t>
            </a:r>
            <a:endParaRPr lang="en-US" sz="36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7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Phakic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intraocular lenses  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0731" y="1700808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be done for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patients with no signs of progression.</a:t>
            </a:r>
          </a:p>
          <a:p>
            <a:pPr marL="517525" indent="-517525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 who may have good result are those who can be corrected with spectacles.</a:t>
            </a:r>
          </a:p>
          <a:p>
            <a:pPr marL="517525" indent="-517525" algn="just"/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Stage 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(? Stage II)</a:t>
            </a:r>
          </a:p>
          <a:p>
            <a:pPr marL="517525" indent="-517525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Iris/ angle supported and posterior chamber regular/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phakic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IOL can be used.</a:t>
            </a:r>
          </a:p>
        </p:txBody>
      </p:sp>
    </p:spTree>
    <p:extLst>
      <p:ext uri="{BB962C8B-B14F-4D97-AF65-F5344CB8AC3E}">
        <p14:creationId xmlns:p14="http://schemas.microsoft.com/office/powerpoint/2010/main" xmlns="" val="18898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Intrastromal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corneal rings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579038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method for flattening the cornea that is too steep and making a patient more contact lens tolerant.</a:t>
            </a:r>
          </a:p>
          <a:p>
            <a:pPr marL="347663" indent="-347663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for mild cases who want to improve their present vision with or without spectacles or contact lenses.</a:t>
            </a:r>
          </a:p>
          <a:p>
            <a:pPr marL="347663" indent="-347663" algn="just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Stage I,II, and III. (?stage IV).</a:t>
            </a:r>
          </a:p>
          <a:p>
            <a:pPr marL="347663" indent="-347663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INTACS and Ferrara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intrastromal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corneal segments.</a:t>
            </a:r>
          </a:p>
        </p:txBody>
      </p:sp>
    </p:spTree>
    <p:extLst>
      <p:ext uri="{BB962C8B-B14F-4D97-AF65-F5344CB8AC3E}">
        <p14:creationId xmlns:p14="http://schemas.microsoft.com/office/powerpoint/2010/main" xmlns="" val="19796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Outcomes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Intacts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treatment for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8602798"/>
              </p:ext>
            </p:extLst>
          </p:nvPr>
        </p:nvGraphicFramePr>
        <p:xfrm>
          <a:off x="251520" y="1484785"/>
          <a:ext cx="8640960" cy="45103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8255"/>
                <a:gridCol w="1497746"/>
                <a:gridCol w="1486820"/>
                <a:gridCol w="1170982"/>
                <a:gridCol w="580028"/>
                <a:gridCol w="812439"/>
                <a:gridCol w="621742"/>
                <a:gridCol w="892948"/>
              </a:tblGrid>
              <a:tr h="648071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Mean Refractive Change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VA Change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Technique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Incision Site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FU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Intacs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  Ferrara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Eyes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Study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69358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K-values improved from 52.53 D TO 48.05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85.23% &amp; 87.9% gained lines of UCVA and BCVA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Sym or </a:t>
                      </a:r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asym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(0.25 to 0.45 mm)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Steep meridian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y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Intacs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Ibrahim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783778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Mean MRSE improved from         -6.93 D to -4.01 D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80.5% and 68.3% gained lines of UCVA and BCVA, respectively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Sym</a:t>
                      </a:r>
                    </a:p>
                    <a:p>
                      <a:pPr algn="ctr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(0.45/0.40 mm)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Temporal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Intacs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Colin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862133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MRSE improved by more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than 2.00 D in 70.3% of eyes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81.3% and 73.7% gained lines of UCVA and BCVA, respectively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Asym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(0.25/0.45 mm)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Temporal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y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Intacs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Ertan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617217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MRSE decreased from -6.08 D to                  -4.55 D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84.4% gained lines of UCVA and BCVA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Sym</a:t>
                      </a:r>
                    </a:p>
                    <a:p>
                      <a:pPr algn="ctr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(0.20/0.30 mm)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Steep meridian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mo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Ferrara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Kwitko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843490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MRSE decreased from -6.91 D to                -1.11 D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BCVA improved from 0.37 to 0.60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Sym </a:t>
                      </a:r>
                    </a:p>
                    <a:p>
                      <a:pPr algn="ctr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(0.15/0.35 mm)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Steep meridian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mo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Ferrara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Siganos</a:t>
                      </a:r>
                      <a:endParaRPr lang="ar-S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39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Keratoplasty</a:t>
            </a:r>
            <a:r>
              <a:rPr lang="en-US" sz="3600" dirty="0" smtClean="0"/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600200"/>
            <a:ext cx="8367464" cy="456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just"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Corneal transplant is the best and most successful surgical option for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patient who cannot tolerate contact lens.</a:t>
            </a:r>
          </a:p>
          <a:p>
            <a:pPr marL="517525" indent="-517525" algn="just"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the only option for patients who have scarring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cornea.</a:t>
            </a:r>
          </a:p>
          <a:p>
            <a:pPr marL="517525" indent="-517525" algn="just"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BCVA &lt; 20/40.</a:t>
            </a:r>
          </a:p>
          <a:p>
            <a:pPr marL="517525" indent="-517525" algn="just"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Mainly for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stage IV (? Stage III).</a:t>
            </a:r>
          </a:p>
          <a:p>
            <a:pPr marL="517525" indent="-517525" algn="just"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results of corneal transplants are excellent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keratoconus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patients with an over 97% success rate. </a:t>
            </a:r>
          </a:p>
        </p:txBody>
      </p:sp>
    </p:spTree>
    <p:extLst>
      <p:ext uri="{BB962C8B-B14F-4D97-AF65-F5344CB8AC3E}">
        <p14:creationId xmlns:p14="http://schemas.microsoft.com/office/powerpoint/2010/main" xmlns="" val="1447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Keratoplasty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484784"/>
            <a:ext cx="7918648" cy="4839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>
              <a:lnSpc>
                <a:spcPct val="150000"/>
              </a:lnSpc>
              <a:spcBef>
                <a:spcPct val="40000"/>
              </a:spcBef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PKP disadvantages:</a:t>
            </a:r>
          </a:p>
          <a:p>
            <a:pPr marL="917575" lvl="1">
              <a:lnSpc>
                <a:spcPct val="150000"/>
              </a:lnSpc>
              <a:spcBef>
                <a:spcPct val="4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term survival.</a:t>
            </a:r>
          </a:p>
          <a:p>
            <a:pPr marL="917575" lvl="1">
              <a:lnSpc>
                <a:spcPct val="150000"/>
              </a:lnSpc>
              <a:spcBef>
                <a:spcPct val="4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Invasive procedure.</a:t>
            </a:r>
          </a:p>
          <a:p>
            <a:pPr marL="917575" lvl="1">
              <a:lnSpc>
                <a:spcPct val="150000"/>
              </a:lnSpc>
              <a:spcBef>
                <a:spcPct val="4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visual rehabilitation.</a:t>
            </a:r>
          </a:p>
          <a:p>
            <a:pPr marL="917575" lvl="1">
              <a:lnSpc>
                <a:spcPct val="150000"/>
              </a:lnSpc>
              <a:spcBef>
                <a:spcPct val="4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Frequent follow up.</a:t>
            </a:r>
          </a:p>
          <a:p>
            <a:pPr marL="917575" lvl="1">
              <a:lnSpc>
                <a:spcPct val="150000"/>
              </a:lnSpc>
              <a:spcBef>
                <a:spcPct val="4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Topical steroid complications.</a:t>
            </a:r>
          </a:p>
          <a:p>
            <a:pPr marL="917575" lvl="1">
              <a:lnSpc>
                <a:spcPct val="150000"/>
              </a:lnSpc>
              <a:spcBef>
                <a:spcPct val="4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50% of patient may need HCL following PKP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3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Keratoplasty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628800"/>
            <a:ext cx="8066856" cy="43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just">
              <a:lnSpc>
                <a:spcPct val="150000"/>
              </a:lnSpc>
              <a:spcBef>
                <a:spcPct val="40000"/>
              </a:spcBef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Intralase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enables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keratoplasty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– is one of the advances in corneal surgery</a:t>
            </a:r>
          </a:p>
          <a:p>
            <a:pPr marL="917575" lvl="1" algn="just">
              <a:lnSpc>
                <a:spcPct val="150000"/>
              </a:lnSpc>
              <a:spcBef>
                <a:spcPct val="4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Quicker procedure.</a:t>
            </a:r>
          </a:p>
          <a:p>
            <a:pPr marL="917575" lvl="1" algn="just">
              <a:lnSpc>
                <a:spcPct val="150000"/>
              </a:lnSpc>
              <a:spcBef>
                <a:spcPct val="4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Quicker recovery.</a:t>
            </a:r>
          </a:p>
          <a:p>
            <a:pPr marL="917575" lvl="1" algn="just">
              <a:lnSpc>
                <a:spcPct val="150000"/>
              </a:lnSpc>
              <a:spcBef>
                <a:spcPct val="4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 astigmatism with better vision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5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Lamellar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corneal transplant  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1484784"/>
            <a:ext cx="8136904" cy="4535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>
              <a:lnSpc>
                <a:spcPct val="150000"/>
              </a:lnSpc>
              <a:spcBef>
                <a:spcPct val="40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Gaining popularity among corneal surgeon.</a:t>
            </a:r>
          </a:p>
          <a:p>
            <a:pPr marL="290513" indent="-290513">
              <a:lnSpc>
                <a:spcPct val="150000"/>
              </a:lnSpc>
              <a:spcBef>
                <a:spcPct val="40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Slightly safer than a full thickness transplant.</a:t>
            </a:r>
          </a:p>
          <a:p>
            <a:pPr marL="290513" indent="-290513">
              <a:lnSpc>
                <a:spcPct val="150000"/>
              </a:lnSpc>
              <a:spcBef>
                <a:spcPct val="40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Risk of rejection is low which give advantage for long term success.</a:t>
            </a:r>
          </a:p>
          <a:p>
            <a:pPr marL="290513" indent="-290513">
              <a:lnSpc>
                <a:spcPct val="150000"/>
              </a:lnSpc>
              <a:spcBef>
                <a:spcPct val="40000"/>
              </a:spcBef>
            </a:pP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Disadvantages:</a:t>
            </a:r>
          </a:p>
          <a:p>
            <a:pPr marL="685800" lvl="1">
              <a:lnSpc>
                <a:spcPct val="150000"/>
              </a:lnSpc>
              <a:spcBef>
                <a:spcPct val="4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Quality of vision preferred to be low than those who have undergone full thickness transplant</a:t>
            </a:r>
          </a:p>
          <a:p>
            <a:pPr marL="685800" lvl="1">
              <a:lnSpc>
                <a:spcPct val="150000"/>
              </a:lnSpc>
              <a:spcBef>
                <a:spcPct val="4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Intralase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enabled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keratoplasty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may lead to better quality of vision by making smooth interface.</a:t>
            </a:r>
          </a:p>
        </p:txBody>
      </p:sp>
    </p:spTree>
    <p:extLst>
      <p:ext uri="{BB962C8B-B14F-4D97-AF65-F5344CB8AC3E}">
        <p14:creationId xmlns:p14="http://schemas.microsoft.com/office/powerpoint/2010/main" xmlns="" val="6629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28600"/>
            <a:ext cx="8576122" cy="6477000"/>
            <a:chOff x="381000" y="228600"/>
            <a:chExt cx="8576122" cy="6477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 bwMode="auto">
            <a:xfrm>
              <a:off x="2743200" y="228600"/>
              <a:ext cx="3657600" cy="685800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KERATOCONUS</a:t>
              </a:r>
            </a:p>
          </p:txBody>
        </p:sp>
        <p:sp>
          <p:nvSpPr>
            <p:cNvPr id="9" name="Flowchart: Terminator 8"/>
            <p:cNvSpPr/>
            <p:nvPr/>
          </p:nvSpPr>
          <p:spPr bwMode="auto">
            <a:xfrm>
              <a:off x="4876800" y="1219200"/>
              <a:ext cx="1905000" cy="609600"/>
            </a:xfrm>
            <a:prstGeom prst="flowChartTerminator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STAGE III</a:t>
              </a:r>
            </a:p>
          </p:txBody>
        </p:sp>
        <p:sp>
          <p:nvSpPr>
            <p:cNvPr id="10" name="Flowchart: Terminator 9"/>
            <p:cNvSpPr/>
            <p:nvPr/>
          </p:nvSpPr>
          <p:spPr bwMode="auto">
            <a:xfrm>
              <a:off x="7010400" y="1219200"/>
              <a:ext cx="1905000" cy="609600"/>
            </a:xfrm>
            <a:prstGeom prst="flowChartTerminator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STAGE IV</a:t>
              </a:r>
            </a:p>
          </p:txBody>
        </p:sp>
        <p:sp>
          <p:nvSpPr>
            <p:cNvPr id="11" name="Flowchart: Terminator 10"/>
            <p:cNvSpPr/>
            <p:nvPr/>
          </p:nvSpPr>
          <p:spPr bwMode="auto">
            <a:xfrm>
              <a:off x="2692411" y="1219200"/>
              <a:ext cx="1905000" cy="609600"/>
            </a:xfrm>
            <a:prstGeom prst="flowChartTerminator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STAGE II</a:t>
              </a:r>
            </a:p>
          </p:txBody>
        </p:sp>
        <p:sp>
          <p:nvSpPr>
            <p:cNvPr id="12" name="Flowchart: Terminator 11"/>
            <p:cNvSpPr/>
            <p:nvPr/>
          </p:nvSpPr>
          <p:spPr bwMode="auto">
            <a:xfrm>
              <a:off x="381000" y="1219200"/>
              <a:ext cx="1905000" cy="609600"/>
            </a:xfrm>
            <a:prstGeom prst="flowChartTerminator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STAGE I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81000" y="1981200"/>
              <a:ext cx="1905000" cy="381000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en-US" sz="1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NON-PROGRESSIVE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457200" y="4419600"/>
              <a:ext cx="1600200" cy="381000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PROGRESSIVE</a:t>
              </a:r>
            </a:p>
          </p:txBody>
        </p:sp>
        <p:grpSp>
          <p:nvGrpSpPr>
            <p:cNvPr id="15" name="Group 23"/>
            <p:cNvGrpSpPr/>
            <p:nvPr/>
          </p:nvGrpSpPr>
          <p:grpSpPr>
            <a:xfrm>
              <a:off x="609600" y="2514600"/>
              <a:ext cx="1447800" cy="1718430"/>
              <a:chOff x="1643" y="4339515"/>
              <a:chExt cx="1252810" cy="1718430"/>
            </a:xfrm>
            <a:grpFill/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3" name="Rounded Rectangle 32"/>
              <p:cNvSpPr/>
              <p:nvPr/>
            </p:nvSpPr>
            <p:spPr>
              <a:xfrm>
                <a:off x="1643" y="4339515"/>
                <a:ext cx="1252810" cy="171843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4" name="Rounded Rectangle 4"/>
              <p:cNvSpPr/>
              <p:nvPr/>
            </p:nvSpPr>
            <p:spPr>
              <a:xfrm>
                <a:off x="38337" y="4376209"/>
                <a:ext cx="1179422" cy="164504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60960" tIns="60960" rIns="60960" bIns="60960" spcCol="1270" anchor="ctr"/>
              <a:lstStyle/>
              <a:p>
                <a:pPr algn="l" defTabSz="7112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Spectacle</a:t>
                </a:r>
              </a:p>
              <a:p>
                <a:pPr algn="l" defTabSz="7112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Contact </a:t>
                </a:r>
              </a:p>
              <a:p>
                <a:pPr algn="l" defTabSz="711200" rtl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Lenses</a:t>
                </a:r>
              </a:p>
              <a:p>
                <a:pPr algn="l" defTabSz="7112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Rings</a:t>
                </a:r>
              </a:p>
              <a:p>
                <a:pPr algn="l" defTabSz="7112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Phakic</a:t>
                </a: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IOL</a:t>
                </a:r>
              </a:p>
            </p:txBody>
          </p:sp>
        </p:grpSp>
        <p:grpSp>
          <p:nvGrpSpPr>
            <p:cNvPr id="16" name="Group 26"/>
            <p:cNvGrpSpPr/>
            <p:nvPr/>
          </p:nvGrpSpPr>
          <p:grpSpPr>
            <a:xfrm>
              <a:off x="609600" y="4987166"/>
              <a:ext cx="1371600" cy="1718434"/>
              <a:chOff x="1416054" y="4339511"/>
              <a:chExt cx="1203414" cy="1718434"/>
            </a:xfrm>
            <a:grpFill/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1" name="Rounded Rectangle 30"/>
              <p:cNvSpPr/>
              <p:nvPr/>
            </p:nvSpPr>
            <p:spPr>
              <a:xfrm>
                <a:off x="1416054" y="4339511"/>
                <a:ext cx="1203414" cy="1718434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2" name="Rounded Rectangle 4"/>
              <p:cNvSpPr/>
              <p:nvPr/>
            </p:nvSpPr>
            <p:spPr>
              <a:xfrm>
                <a:off x="1451301" y="4374758"/>
                <a:ext cx="1132920" cy="1647940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60960" tIns="60960" rIns="60960" bIns="60960" spcCol="1270" anchor="ctr"/>
              <a:lstStyle/>
              <a:p>
                <a:pPr algn="l" defTabSz="7112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Spectacle</a:t>
                </a:r>
              </a:p>
              <a:p>
                <a:pPr algn="l" defTabSz="7112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Contact</a:t>
                </a:r>
              </a:p>
              <a:p>
                <a:pPr algn="l" defTabSz="711200" rtl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Lenses</a:t>
                </a:r>
              </a:p>
              <a:p>
                <a:pPr algn="l" defTabSz="7112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Rings</a:t>
                </a:r>
              </a:p>
              <a:p>
                <a:pPr algn="l" defTabSz="7112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CCX</a:t>
                </a:r>
              </a:p>
            </p:txBody>
          </p:sp>
        </p:grpSp>
        <p:sp>
          <p:nvSpPr>
            <p:cNvPr id="17" name="Rounded Rectangle 16"/>
            <p:cNvSpPr/>
            <p:nvPr/>
          </p:nvSpPr>
          <p:spPr bwMode="auto">
            <a:xfrm>
              <a:off x="2667000" y="1981200"/>
              <a:ext cx="1905000" cy="381000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en-US" sz="1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NON-PROGRESSIVE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819400" y="4419600"/>
              <a:ext cx="1600200" cy="381000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PROGRESSIVE</a:t>
              </a:r>
            </a:p>
          </p:txBody>
        </p:sp>
        <p:grpSp>
          <p:nvGrpSpPr>
            <p:cNvPr id="19" name="Group 31"/>
            <p:cNvGrpSpPr/>
            <p:nvPr/>
          </p:nvGrpSpPr>
          <p:grpSpPr>
            <a:xfrm>
              <a:off x="2895600" y="2514600"/>
              <a:ext cx="1447800" cy="1666262"/>
              <a:chOff x="2743200" y="3390943"/>
              <a:chExt cx="1073256" cy="1666262"/>
            </a:xfrm>
            <a:grpFill/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9" name="Rounded Rectangle 28"/>
              <p:cNvSpPr/>
              <p:nvPr/>
            </p:nvSpPr>
            <p:spPr>
              <a:xfrm>
                <a:off x="2743200" y="3390943"/>
                <a:ext cx="1073256" cy="1666262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0" name="Rounded Rectangle 4"/>
              <p:cNvSpPr/>
              <p:nvPr/>
            </p:nvSpPr>
            <p:spPr>
              <a:xfrm>
                <a:off x="2774635" y="3422378"/>
                <a:ext cx="1010386" cy="160339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Contact </a:t>
                </a:r>
              </a:p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Lenses</a:t>
                </a:r>
              </a:p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Rings</a:t>
                </a:r>
              </a:p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Phakic</a:t>
                </a: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IOL</a:t>
                </a:r>
                <a:endParaRPr lang="ar-SA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Group 34"/>
            <p:cNvGrpSpPr/>
            <p:nvPr/>
          </p:nvGrpSpPr>
          <p:grpSpPr>
            <a:xfrm>
              <a:off x="2895600" y="4953000"/>
              <a:ext cx="1371600" cy="1718434"/>
              <a:chOff x="4015925" y="4263311"/>
              <a:chExt cx="1123848" cy="1718434"/>
            </a:xfrm>
            <a:grpFill/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7" name="Rounded Rectangle 26"/>
              <p:cNvSpPr/>
              <p:nvPr/>
            </p:nvSpPr>
            <p:spPr>
              <a:xfrm>
                <a:off x="4015925" y="4263311"/>
                <a:ext cx="1123848" cy="1718434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8" name="Rounded Rectangle 4"/>
              <p:cNvSpPr/>
              <p:nvPr/>
            </p:nvSpPr>
            <p:spPr>
              <a:xfrm>
                <a:off x="4048841" y="4296227"/>
                <a:ext cx="1058016" cy="165260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Contact</a:t>
                </a:r>
              </a:p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Lenses</a:t>
                </a:r>
              </a:p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Rings</a:t>
                </a:r>
              </a:p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CCX</a:t>
                </a:r>
                <a:endParaRPr lang="ar-SA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37"/>
            <p:cNvGrpSpPr/>
            <p:nvPr/>
          </p:nvGrpSpPr>
          <p:grpSpPr>
            <a:xfrm>
              <a:off x="4800601" y="2168402"/>
              <a:ext cx="1981199" cy="2098798"/>
              <a:chOff x="5320540" y="2476545"/>
              <a:chExt cx="1613658" cy="1641598"/>
            </a:xfrm>
            <a:grpFill/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5" name="Rounded Rectangle 24"/>
              <p:cNvSpPr/>
              <p:nvPr/>
            </p:nvSpPr>
            <p:spPr>
              <a:xfrm>
                <a:off x="5320540" y="2476545"/>
                <a:ext cx="1613658" cy="1641598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6" name="Rounded Rectangle 4"/>
              <p:cNvSpPr/>
              <p:nvPr/>
            </p:nvSpPr>
            <p:spPr>
              <a:xfrm>
                <a:off x="5367801" y="2523807"/>
                <a:ext cx="1519134" cy="1547074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Contact Lenses</a:t>
                </a:r>
              </a:p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Rings</a:t>
                </a:r>
              </a:p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Keratoplasty</a:t>
                </a:r>
                <a:endPara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0"/>
            <p:cNvGrpSpPr/>
            <p:nvPr/>
          </p:nvGrpSpPr>
          <p:grpSpPr>
            <a:xfrm>
              <a:off x="6934200" y="2211668"/>
              <a:ext cx="2022922" cy="2055532"/>
              <a:chOff x="7076632" y="2478413"/>
              <a:chExt cx="1565722" cy="1674532"/>
            </a:xfrm>
            <a:grpFill/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3" name="Rounded Rectangle 22"/>
              <p:cNvSpPr/>
              <p:nvPr/>
            </p:nvSpPr>
            <p:spPr>
              <a:xfrm>
                <a:off x="7076632" y="2478413"/>
                <a:ext cx="1565722" cy="1674532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/>
              <p:nvPr/>
            </p:nvSpPr>
            <p:spPr>
              <a:xfrm>
                <a:off x="7122490" y="2524271"/>
                <a:ext cx="1474006" cy="1582816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Contact Lenses</a:t>
                </a:r>
              </a:p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Rings </a:t>
                </a:r>
              </a:p>
              <a:p>
                <a:pPr algn="l" defTabSz="800100" rtl="0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Char char="•"/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Keratoplasty</a:t>
                </a:r>
                <a:endParaRPr lang="ar-SA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8321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Anatomy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530225"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Anterior surface of the cornea is elliptical with  horizontal diameter of 11.5 to 12 mm and vertical diameter of 10.5 to 11 mm</a:t>
            </a:r>
          </a:p>
          <a:p>
            <a:pPr marL="530225"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Posterior surface of the cornea is circular with an average diameter of 11.5 mm</a:t>
            </a:r>
          </a:p>
          <a:p>
            <a:pPr marL="530225"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about 520 µm thick at the center and gradually increases in thickness toward the periphery 670 µm</a:t>
            </a:r>
          </a:p>
          <a:p>
            <a:pPr marL="530225"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Shape of the cornea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prolate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-flatter in the periphery and steeper centrally-which creates an aspheric optical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27740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3396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6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0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8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8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0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2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7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3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Anatomy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92488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 cornea consists of 5 recognized layers</a:t>
            </a:r>
          </a:p>
          <a:p>
            <a:pPr lvl="1"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Epithelium</a:t>
            </a:r>
          </a:p>
          <a:p>
            <a:pPr lvl="1"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Bowman’s membrane</a:t>
            </a:r>
          </a:p>
          <a:p>
            <a:pPr lvl="1"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Stroma</a:t>
            </a:r>
          </a:p>
          <a:p>
            <a:pPr lvl="1"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Descemet’s membrane</a:t>
            </a:r>
          </a:p>
          <a:p>
            <a:pPr lvl="1"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Endothelium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5880" y="2308701"/>
            <a:ext cx="3974592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4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7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0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6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6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3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8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8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7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5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Transparency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function as proper anterior refractive surface</a:t>
            </a:r>
          </a:p>
          <a:p>
            <a:pPr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Avascular</a:t>
            </a:r>
          </a:p>
          <a:p>
            <a:pPr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Corneal hydration</a:t>
            </a:r>
          </a:p>
          <a:p>
            <a:pPr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Peculiar arrangement of stromal fibers and extracellular matrix</a:t>
            </a:r>
          </a:p>
          <a:p>
            <a:pPr marL="457200" lvl="1" indent="0" algn="just" rtl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rt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3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4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6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2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0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7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2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2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8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5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778098"/>
          </a:xfrm>
        </p:spPr>
        <p:txBody>
          <a:bodyPr/>
          <a:lstStyle/>
          <a:p>
            <a:pPr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vascularity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423317"/>
            <a:ext cx="8496944" cy="5102027"/>
          </a:xfrm>
        </p:spPr>
        <p:txBody>
          <a:bodyPr>
            <a:noAutofit/>
          </a:bodyPr>
          <a:lstStyle/>
          <a:p>
            <a:pPr marL="438150" lvl="1"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Cornea required energy to maintain its transparency and structure</a:t>
            </a:r>
          </a:p>
          <a:p>
            <a:pPr marL="438150" lvl="1"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actively metabolizing layer are epithelium and endothelium</a:t>
            </a:r>
          </a:p>
          <a:p>
            <a:pPr marL="438150" lvl="1"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Source of nutrients required for the corneal metabolism are:</a:t>
            </a:r>
          </a:p>
          <a:p>
            <a:pPr lvl="2"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Oxygen</a:t>
            </a:r>
          </a:p>
          <a:p>
            <a:pPr lvl="3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Epithelium derives oxygen from the atmosphere through tear film and through limbal capillaries</a:t>
            </a:r>
          </a:p>
          <a:p>
            <a:pPr lvl="3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Endothelium derives oxygen from the aqueous humor</a:t>
            </a:r>
          </a:p>
          <a:p>
            <a:pPr lvl="2"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Glucose </a:t>
            </a:r>
          </a:p>
          <a:p>
            <a:pPr lvl="3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Glucose is the prime energy source</a:t>
            </a:r>
          </a:p>
          <a:p>
            <a:pPr lvl="3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80% from the aqueous</a:t>
            </a:r>
          </a:p>
          <a:p>
            <a:pPr lvl="3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20% from limbal blood vessels</a:t>
            </a:r>
          </a:p>
          <a:p>
            <a:pPr lvl="3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Little from the tear film</a:t>
            </a:r>
          </a:p>
          <a:p>
            <a:pPr lvl="2"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Amino acids</a:t>
            </a:r>
          </a:p>
          <a:p>
            <a:pPr lvl="3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 supply from aqueous humor by passive diffusion</a:t>
            </a:r>
          </a:p>
        </p:txBody>
      </p:sp>
    </p:spTree>
    <p:extLst>
      <p:ext uri="{BB962C8B-B14F-4D97-AF65-F5344CB8AC3E}">
        <p14:creationId xmlns:p14="http://schemas.microsoft.com/office/powerpoint/2010/main" xmlns="" val="38105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0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5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4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0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4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6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0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1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Corneal hydration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lvl="1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content of normal cornea is 78 %</a:t>
            </a:r>
          </a:p>
          <a:p>
            <a:pPr lvl="1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content kept constant by a balance of factors </a:t>
            </a:r>
          </a:p>
          <a:p>
            <a:pPr lvl="2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Factors which draw water in the cornea</a:t>
            </a:r>
          </a:p>
          <a:p>
            <a:pPr lvl="3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Swelling pressure of the stromal matrix</a:t>
            </a:r>
          </a:p>
          <a:p>
            <a:pPr lvl="3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Intraocular pressure</a:t>
            </a:r>
          </a:p>
          <a:p>
            <a:pPr lvl="2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Factors which prevent the flow of water in the cornea or draw water our of the cornea</a:t>
            </a:r>
          </a:p>
          <a:p>
            <a:pPr lvl="3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Mechanical barrier action of epithelium and endothelium</a:t>
            </a:r>
          </a:p>
          <a:p>
            <a:pPr lvl="3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Active pumping action of endothelium</a:t>
            </a:r>
          </a:p>
          <a:p>
            <a:pPr lvl="3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Evaporation through corneal epithelium</a:t>
            </a:r>
          </a:p>
          <a:p>
            <a:pPr lvl="1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Lamellar organization of the stromal fibers</a:t>
            </a:r>
          </a:p>
        </p:txBody>
      </p:sp>
    </p:spTree>
    <p:extLst>
      <p:ext uri="{BB962C8B-B14F-4D97-AF65-F5344CB8AC3E}">
        <p14:creationId xmlns:p14="http://schemas.microsoft.com/office/powerpoint/2010/main" xmlns="" val="42891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9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3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2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9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2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6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2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1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8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7632848" cy="1143000"/>
          </a:xfrm>
        </p:spPr>
        <p:txBody>
          <a:bodyPr>
            <a:noAutofit/>
          </a:bodyPr>
          <a:lstStyle/>
          <a:p>
            <a:pPr rtl="0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Peculiar arrangement of stromal fibers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stroma differs from other collagenous structures in its transparency</a:t>
            </a:r>
          </a:p>
          <a:p>
            <a:pPr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precise organization of the stromal fibers in regular lattice</a:t>
            </a:r>
          </a:p>
          <a:p>
            <a:pPr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Fibrils are small in relationship to the light and do not interfere with light transmission</a:t>
            </a:r>
          </a:p>
          <a:p>
            <a:pPr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Limited number of cells and crystallins component of cells allow light transfer and minimize light scatter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2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8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3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3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2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5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5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5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2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78098"/>
          </a:xfrm>
        </p:spPr>
        <p:txBody>
          <a:bodyPr/>
          <a:lstStyle/>
          <a:p>
            <a:pPr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Refractive function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Convex shape</a:t>
            </a:r>
          </a:p>
          <a:p>
            <a:pPr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Collagen lamella insertion in the limbus</a:t>
            </a:r>
          </a:p>
          <a:p>
            <a:pPr lvl="1"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Intraocular pressure</a:t>
            </a:r>
          </a:p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Smooth anterior surface provided by tear film</a:t>
            </a:r>
          </a:p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Corneal hydration to maintain constant refractive index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1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8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7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9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2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7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7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3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7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8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3128568B1964AA6A40497C202D2B1" ma:contentTypeVersion="0" ma:contentTypeDescription="Create a new document." ma:contentTypeScope="" ma:versionID="585cc05df1366ced9d726cae6d5778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97D54F-1AEE-48B1-BE35-992559028AA9}"/>
</file>

<file path=customXml/itemProps2.xml><?xml version="1.0" encoding="utf-8"?>
<ds:datastoreItem xmlns:ds="http://schemas.openxmlformats.org/officeDocument/2006/customXml" ds:itemID="{1FCE7500-FB8A-442E-9F52-5B3A9F6B5456}"/>
</file>

<file path=customXml/itemProps3.xml><?xml version="1.0" encoding="utf-8"?>
<ds:datastoreItem xmlns:ds="http://schemas.openxmlformats.org/officeDocument/2006/customXml" ds:itemID="{3A13A7D8-648D-46AD-958E-D2818C74A56A}"/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1710</Words>
  <Application>Microsoft Office PowerPoint</Application>
  <PresentationFormat>On-screen Show (4:3)</PresentationFormat>
  <Paragraphs>474</Paragraphs>
  <Slides>165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165</vt:i4>
      </vt:variant>
    </vt:vector>
  </HeadingPairs>
  <TitlesOfParts>
    <vt:vector size="166" baseType="lpstr">
      <vt:lpstr>نسق Office</vt:lpstr>
      <vt:lpstr>Slide 1</vt:lpstr>
      <vt:lpstr>Physiologic functions of the cornea</vt:lpstr>
      <vt:lpstr>Anatomy</vt:lpstr>
      <vt:lpstr>Anatomy</vt:lpstr>
      <vt:lpstr>Transparency</vt:lpstr>
      <vt:lpstr>A vascularity</vt:lpstr>
      <vt:lpstr>Corneal hydration</vt:lpstr>
      <vt:lpstr>Peculiar arrangement of stromal fibers</vt:lpstr>
      <vt:lpstr>Refractive function</vt:lpstr>
      <vt:lpstr>Keratoconus</vt:lpstr>
      <vt:lpstr>Keratoconus </vt:lpstr>
      <vt:lpstr>Keratoconus</vt:lpstr>
      <vt:lpstr>The Amsler-Krumeich classification for the grading of keratoconus</vt:lpstr>
      <vt:lpstr>Treatment options for keratoconus</vt:lpstr>
      <vt:lpstr>Spectacles </vt:lpstr>
      <vt:lpstr>Contact lenses </vt:lpstr>
      <vt:lpstr>Phototherapeutic keratectomy</vt:lpstr>
      <vt:lpstr>Corneal collagen cross linking </vt:lpstr>
      <vt:lpstr>Treatment procedure</vt:lpstr>
      <vt:lpstr>Clinical Studies </vt:lpstr>
      <vt:lpstr>Laser refractive surgery (surface ablation)  </vt:lpstr>
      <vt:lpstr>Phakic intraocular lenses  </vt:lpstr>
      <vt:lpstr>Intrastromal corneal rings</vt:lpstr>
      <vt:lpstr>Outcomes of Intacts treatment for keratoconus</vt:lpstr>
      <vt:lpstr>Keratoplasty </vt:lpstr>
      <vt:lpstr>Keratoplasty</vt:lpstr>
      <vt:lpstr>Keratoplasty</vt:lpstr>
      <vt:lpstr>Lamellar corneal transplant  </vt:lpstr>
      <vt:lpstr>-</vt:lpstr>
      <vt:lpstr>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  <vt:lpstr>-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saad2011</dc:creator>
  <cp:lastModifiedBy>Safa</cp:lastModifiedBy>
  <cp:revision>77</cp:revision>
  <dcterms:created xsi:type="dcterms:W3CDTF">2012-07-02T05:16:16Z</dcterms:created>
  <dcterms:modified xsi:type="dcterms:W3CDTF">2015-12-28T08:54:47Z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0x010100F9D3128568B1964AA6A40497C202D2B1</vt:lpwstr>
  </property>
</Properties>
</file>