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sldIdLst>
    <p:sldId id="267" r:id="rId2"/>
    <p:sldId id="269" r:id="rId3"/>
    <p:sldId id="277" r:id="rId4"/>
    <p:sldId id="278" r:id="rId5"/>
    <p:sldId id="268" r:id="rId6"/>
    <p:sldId id="28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>
      <p:cViewPr varScale="1">
        <p:scale>
          <a:sx n="108" d="100"/>
          <a:sy n="108" d="100"/>
        </p:scale>
        <p:origin x="73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9BB3846-C226-4D9C-ADBD-7A7390035A7D}" type="datetimeFigureOut">
              <a:rPr lang="ar-SA" smtClean="0"/>
              <a:pPr/>
              <a:t>9 محرم، 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44FC5B-FB95-4A98-B8D5-507EFF0D081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308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25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3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19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810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62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683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05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134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7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3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03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5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37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4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6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4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4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B05F96-415C-4418-892E-FCF3A47477BC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718411-3123-4A16-AF0F-EB3896F12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7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.sa/url?sa=i&amp;rct=j&amp;q=&amp;esrc=s&amp;source=images&amp;cd=&amp;cad=rja&amp;uact=8&amp;ved=0CAcQjRw&amp;url=http://www.gemsydney.com.au/take-quiz/&amp;ei=j_bMVI-lEMfgOKP4gJgE&amp;psig=AFQjCNG96SpIdAiQSpImM5ytPP7JDF4EDA&amp;ust=142280496468825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676400"/>
            <a:ext cx="5715000" cy="170216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Gill Sans MT Condensed" pitchFamily="34" charset="0"/>
              </a:rPr>
              <a:t>BCH 471</a:t>
            </a:r>
            <a:br>
              <a:rPr lang="en-US" sz="4400" dirty="0">
                <a:solidFill>
                  <a:schemeClr val="accent5">
                    <a:lumMod val="75000"/>
                  </a:schemeClr>
                </a:solidFill>
                <a:latin typeface="Impact" pitchFamily="34" charset="0"/>
              </a:rPr>
            </a:b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Impact" pitchFamily="34" charset="0"/>
              </a:rPr>
              <a:t>Biochemistry of Blood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581400"/>
            <a:ext cx="4191000" cy="182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Nora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Aljebrin</a:t>
            </a:r>
            <a:endParaRPr lang="en-US" sz="2600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algn="just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Email:</a:t>
            </a:r>
            <a:r>
              <a:rPr lang="en-US" dirty="0">
                <a:latin typeface="Britannic Bold" panose="020B0903060703020204" pitchFamily="34" charset="0"/>
              </a:rPr>
              <a:t> naljebrin@ksu.edu.sa</a:t>
            </a:r>
          </a:p>
          <a:p>
            <a:pPr algn="just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Website: </a:t>
            </a:r>
            <a:r>
              <a:rPr lang="en-US" dirty="0">
                <a:latin typeface="Britannic Bold" panose="020B0903060703020204" pitchFamily="34" charset="0"/>
              </a:rPr>
              <a:t>www.fac.ksu.sa/naljebrin</a:t>
            </a:r>
          </a:p>
          <a:p>
            <a:pPr algn="just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Office:</a:t>
            </a:r>
            <a:r>
              <a:rPr lang="en-US" dirty="0">
                <a:latin typeface="Britannic Bold" panose="020B0903060703020204" pitchFamily="34" charset="0"/>
              </a:rPr>
              <a:t> Building 5 , 3</a:t>
            </a:r>
            <a:r>
              <a:rPr lang="en-US" sz="1400" dirty="0">
                <a:latin typeface="Britannic Bold" panose="020B0903060703020204" pitchFamily="34" charset="0"/>
              </a:rPr>
              <a:t>rd</a:t>
            </a:r>
            <a:r>
              <a:rPr lang="en-US" dirty="0">
                <a:latin typeface="Britannic Bold" panose="020B0903060703020204" pitchFamily="34" charset="0"/>
              </a:rPr>
              <a:t> floor, 304</a:t>
            </a:r>
          </a:p>
        </p:txBody>
      </p:sp>
      <p:pic>
        <p:nvPicPr>
          <p:cNvPr id="17414" name="Picture 6" descr="Image result for blood no background"/>
          <p:cNvPicPr>
            <a:picLocks noChangeAspect="1" noChangeArrowheads="1"/>
          </p:cNvPicPr>
          <p:nvPr/>
        </p:nvPicPr>
        <p:blipFill>
          <a:blip r:embed="rId2"/>
          <a:srcRect l="19697" t="12712" r="30303" b="19493"/>
          <a:stretch>
            <a:fillRect/>
          </a:stretch>
        </p:blipFill>
        <p:spPr bwMode="auto">
          <a:xfrm>
            <a:off x="7620000" y="1447800"/>
            <a:ext cx="22860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85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295400"/>
            <a:ext cx="7024744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haroni" pitchFamily="2" charset="-79"/>
              </a:rPr>
              <a:t>Course Outline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33865"/>
              </p:ext>
            </p:extLst>
          </p:nvPr>
        </p:nvGraphicFramePr>
        <p:xfrm>
          <a:off x="990600" y="2590800"/>
          <a:ext cx="10210800" cy="294744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Lecture </a:t>
                      </a:r>
                      <a:r>
                        <a:rPr lang="en-US" sz="1800" b="1" baseline="0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no.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Topics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10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1-2</a:t>
                      </a:r>
                    </a:p>
                  </a:txBody>
                  <a:tcPr marL="30330" marR="30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Blood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; Its function, physical properties and composition: blood cells, plasma, serum, anticoagulants, blood parameters: CBC, red cell indices;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Arial"/>
                        </a:rPr>
                        <a:t>hematocrite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; erythrocyte sedimentation rate and its significance.</a:t>
                      </a: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5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</a:p>
                  </a:txBody>
                  <a:tcPr marL="30330" marR="30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Blood plasma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; its normal composition and variation in disease states</a:t>
                      </a: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10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4-7</a:t>
                      </a:r>
                    </a:p>
                  </a:txBody>
                  <a:tcPr marL="30330" marR="30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Plasma proteins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: types (albumin, α1, α2, β1, β2, γ-globulins and fibrinogen); functions, biosynthesis; abnormalities, variation in different diseases; liver diseases, kidney diseases; multiple myeloma.</a:t>
                      </a: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28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38200"/>
            <a:ext cx="7024744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haroni" pitchFamily="2" charset="-79"/>
              </a:rPr>
              <a:t>Course Outline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45540"/>
              </p:ext>
            </p:extLst>
          </p:nvPr>
        </p:nvGraphicFramePr>
        <p:xfrm>
          <a:off x="762000" y="1981200"/>
          <a:ext cx="10668000" cy="3878804"/>
        </p:xfrm>
        <a:graphic>
          <a:graphicData uri="http://schemas.openxmlformats.org/drawingml/2006/table">
            <a:tbl>
              <a:tblPr/>
              <a:tblGrid>
                <a:gridCol w="167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749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Lecture </a:t>
                      </a:r>
                      <a:r>
                        <a:rPr lang="en-US" sz="1800" b="1" baseline="0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no.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Topics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0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8-10</a:t>
                      </a:r>
                    </a:p>
                  </a:txBody>
                  <a:tcPr marL="30330" marR="30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Platelets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; Blood coagulation pathways and homeostasis; disorders of blood clotting. Vitamin K deficiency; hemophilia</a:t>
                      </a: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8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30330" marR="30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White blood cells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, types, and structure, function and abnormalities; leukemia and other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Arial"/>
                        </a:rPr>
                        <a:t>neoplasia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5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30330" marR="30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Erythrocytes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: structure and composition; erythrocyte membrane and cytoskeleton; advantage and disadvantage of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Arial"/>
                        </a:rPr>
                        <a:t>anucleated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 cells</a:t>
                      </a: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77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13-15</a:t>
                      </a:r>
                    </a:p>
                  </a:txBody>
                  <a:tcPr marL="30330" marR="30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Hemoglobin: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structure and function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Arial"/>
                        </a:rPr>
                        <a:t>allosteric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 protein. O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  <a:cs typeface="Arial"/>
                        </a:rPr>
                        <a:t>2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binding and effect of different factors on oxygen binding: cooperative effect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Arial"/>
                        </a:rPr>
                        <a:t>bohr's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 effect; biosynthesis of hemoglobin and its requirements; types of hemoglobin; variation in hemoglobin types during development (ontogeny)</a:t>
                      </a: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84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16-17</a:t>
                      </a:r>
                    </a:p>
                  </a:txBody>
                  <a:tcPr marL="30330" marR="30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Red cell metabolism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;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Arial"/>
                        </a:rPr>
                        <a:t>glycolysis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, pentose phosphate pathway; importance of glutathione; G6PDH deficiency and other enzyme deficiency and other enzyme deficiencies affecting red cell metabolism</a:t>
                      </a: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28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38200"/>
            <a:ext cx="7024744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haroni" pitchFamily="2" charset="-79"/>
              </a:rPr>
              <a:t>Course Outline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981200"/>
          <a:ext cx="10668000" cy="4120415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749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Lecture </a:t>
                      </a:r>
                      <a:r>
                        <a:rPr lang="en-US" sz="1800" b="1" baseline="0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no.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Topics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85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18-20</a:t>
                      </a:r>
                    </a:p>
                  </a:txBody>
                  <a:tcPr marL="30330" marR="30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Erythrocyte </a:t>
                      </a:r>
                      <a:r>
                        <a:rPr lang="en-US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hemolysis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;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heme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degradation and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bilirubin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formation: conjugation and excretion of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bilirubin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; Jaundice and its types</a:t>
                      </a: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09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21-22</a:t>
                      </a:r>
                    </a:p>
                  </a:txBody>
                  <a:tcPr marL="30330" marR="30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Anaemias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: definition and types. Acquired and genetic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anaemias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; iron deficiency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anaemia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;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aplastic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anaemia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; sickle cell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anaemia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;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thalassaemias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; G-6-PD deficiency;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polycythaemia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5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23-24</a:t>
                      </a:r>
                    </a:p>
                  </a:txBody>
                  <a:tcPr marL="30330" marR="30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Blood formation: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erythropoiesis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; requirements; erythropoietin regulation; disorders of blood formation</a:t>
                      </a: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77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25</a:t>
                      </a:r>
                    </a:p>
                  </a:txBody>
                  <a:tcPr marL="30330" marR="30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Blood groups and blood transfusion;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ABO,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Rh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, and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duffy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blood groups</a:t>
                      </a:r>
                    </a:p>
                  </a:txBody>
                  <a:tcPr marL="30330" marR="3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28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600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Course Assessment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3668" y="3093383"/>
            <a:ext cx="6322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cs typeface="Aharoni" pitchFamily="2" charset="-79"/>
              </a:rPr>
              <a:t>Mid 1</a:t>
            </a:r>
            <a:r>
              <a:rPr lang="en-US" sz="2800" dirty="0">
                <a:latin typeface="Book Antiqua" panose="02040602050305030304" pitchFamily="18" charset="0"/>
                <a:cs typeface="Aharoni" pitchFamily="2" charset="-79"/>
              </a:rPr>
              <a:t>  </a:t>
            </a:r>
            <a:r>
              <a:rPr lang="en-US" sz="3200" dirty="0">
                <a:latin typeface="Book Antiqua" panose="02040602050305030304" pitchFamily="18" charset="0"/>
                <a:cs typeface="Aharoni" pitchFamily="2" charset="-79"/>
              </a:rPr>
              <a:t>           </a:t>
            </a:r>
            <a:r>
              <a:rPr lang="en-US" sz="2400" dirty="0">
                <a:solidFill>
                  <a:schemeClr val="tx2"/>
                </a:solidFill>
                <a:latin typeface="Book Antiqua" panose="02040602050305030304" pitchFamily="18" charset="0"/>
                <a:cs typeface="Aharoni" pitchFamily="2" charset="-79"/>
              </a:rPr>
              <a:t>14 marks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cs typeface="Aharoni" pitchFamily="2" charset="-79"/>
              </a:rPr>
              <a:t>Mid 2</a:t>
            </a:r>
            <a:r>
              <a:rPr lang="en-US" sz="2400" b="1" dirty="0">
                <a:latin typeface="Book Antiqua" panose="02040602050305030304" pitchFamily="18" charset="0"/>
                <a:cs typeface="Aharoni" pitchFamily="2" charset="-79"/>
              </a:rPr>
              <a:t>   </a:t>
            </a:r>
            <a:r>
              <a:rPr lang="en-US" sz="2400" dirty="0">
                <a:latin typeface="Book Antiqua" panose="02040602050305030304" pitchFamily="18" charset="0"/>
                <a:cs typeface="Aharoni" pitchFamily="2" charset="-79"/>
              </a:rPr>
              <a:t>              1</a:t>
            </a:r>
            <a:r>
              <a:rPr lang="en-US" sz="2400" dirty="0">
                <a:solidFill>
                  <a:schemeClr val="tx2"/>
                </a:solidFill>
                <a:latin typeface="Book Antiqua" panose="02040602050305030304" pitchFamily="18" charset="0"/>
                <a:cs typeface="Aharoni" pitchFamily="2" charset="-79"/>
              </a:rPr>
              <a:t>4 marks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cs typeface="Aharoni" pitchFamily="2" charset="-79"/>
              </a:rPr>
              <a:t>Homework      </a:t>
            </a:r>
            <a:r>
              <a:rPr lang="en-US" sz="2400" dirty="0">
                <a:latin typeface="Book Antiqua" panose="02040602050305030304" pitchFamily="18" charset="0"/>
                <a:cs typeface="Aharoni" pitchFamily="2" charset="-79"/>
              </a:rPr>
              <a:t> 2   marks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  <a:cs typeface="Aharoni" pitchFamily="2" charset="-79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cs typeface="Aharoni" pitchFamily="2" charset="-79"/>
              </a:rPr>
              <a:t>Lab                     </a:t>
            </a:r>
            <a:r>
              <a:rPr lang="en-US" sz="2400" dirty="0">
                <a:latin typeface="Book Antiqua" panose="02040602050305030304" pitchFamily="18" charset="0"/>
                <a:cs typeface="Aharoni" pitchFamily="2" charset="-79"/>
              </a:rPr>
              <a:t>30 marks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2400" dirty="0">
              <a:latin typeface="Book Antiqua" panose="02040602050305030304" pitchFamily="18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5638800"/>
            <a:ext cx="5437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cs typeface="Aharoni" pitchFamily="2" charset="-79"/>
              </a:rPr>
              <a:t>Final                   </a:t>
            </a:r>
            <a:r>
              <a:rPr lang="en-US" sz="2400" dirty="0">
                <a:latin typeface="Book Antiqua" panose="02040602050305030304" pitchFamily="18" charset="0"/>
                <a:cs typeface="Aharoni" pitchFamily="2" charset="-79"/>
              </a:rPr>
              <a:t>40 marks</a:t>
            </a:r>
          </a:p>
        </p:txBody>
      </p:sp>
      <p:pic>
        <p:nvPicPr>
          <p:cNvPr id="1028" name="Picture 4" descr="https://encrypted-tbn3.gstatic.com/images?q=tbn:ANd9GcSN6VMlfTo-xaL5YIRg4JoWqKaiUDQB3utuX_tvgZTkp963ThmZU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4562475" cy="13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447800" y="4800600"/>
            <a:ext cx="396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4800600"/>
            <a:ext cx="5437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Aharoni" pitchFamily="2" charset="-79"/>
              </a:rPr>
              <a:t>Total                   60 marks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2971800"/>
            <a:ext cx="5029200" cy="1857111"/>
          </a:xfrm>
          <a:prstGeom prst="rect">
            <a:avLst/>
          </a:prstGeom>
          <a:ln w="1905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Midterm Exam dates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Mid 1:   7/2/1441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Mid 2</a:t>
            </a:r>
            <a:r>
              <a:rPr lang="en-US" sz="2000" b="1">
                <a:solidFill>
                  <a:srgbClr val="C00000"/>
                </a:solidFill>
              </a:rPr>
              <a:t>:</a:t>
            </a:r>
            <a:r>
              <a:rPr lang="en-US" b="1">
                <a:solidFill>
                  <a:srgbClr val="C00000"/>
                </a:solidFill>
              </a:rPr>
              <a:t>    </a:t>
            </a:r>
            <a:r>
              <a:rPr lang="en-US" sz="2000" b="1">
                <a:solidFill>
                  <a:srgbClr val="C00000"/>
                </a:solidFill>
              </a:rPr>
              <a:t>13/3/1441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769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xfrm>
            <a:off x="1295400" y="1524000"/>
            <a:ext cx="9601196" cy="130386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>
              <a:defRPr/>
            </a:pP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effectLst/>
              </a:rPr>
              <a:t>References</a:t>
            </a:r>
            <a:br>
              <a:rPr lang="en-GB" sz="3700" dirty="0">
                <a:effectLst/>
              </a:rPr>
            </a:br>
            <a:endParaRPr lang="en-GB" sz="3700" dirty="0">
              <a:effectLst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990600" y="2667000"/>
            <a:ext cx="10363200" cy="361156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Harpers illustrated biochemistry </a:t>
            </a:r>
            <a:r>
              <a:rPr lang="en-GB" dirty="0"/>
              <a:t>25</a:t>
            </a:r>
            <a:r>
              <a:rPr lang="en-GB" baseline="30000" dirty="0"/>
              <a:t>th</a:t>
            </a:r>
            <a:r>
              <a:rPr lang="en-GB" dirty="0"/>
              <a:t> edition. Robert K. Murray; </a:t>
            </a:r>
            <a:r>
              <a:rPr lang="en-GB" dirty="0" err="1"/>
              <a:t>Darly</a:t>
            </a:r>
            <a:r>
              <a:rPr lang="en-GB" dirty="0"/>
              <a:t> K. </a:t>
            </a:r>
            <a:r>
              <a:rPr lang="en-GB" dirty="0" err="1"/>
              <a:t>Granner</a:t>
            </a:r>
            <a:r>
              <a:rPr lang="en-GB" dirty="0"/>
              <a:t>; Victor W  </a:t>
            </a:r>
            <a:r>
              <a:rPr lang="en-GB" dirty="0" err="1"/>
              <a:t>Rodwel</a:t>
            </a:r>
            <a:endParaRPr lang="en-GB" dirty="0"/>
          </a:p>
          <a:p>
            <a:pPr algn="just">
              <a:lnSpc>
                <a:spcPct val="170000"/>
              </a:lnSpc>
              <a:defRPr/>
            </a:pPr>
            <a:endParaRPr lang="en-US" sz="1000" dirty="0"/>
          </a:p>
          <a:p>
            <a:pPr algn="just">
              <a:lnSpc>
                <a:spcPct val="170000"/>
              </a:lnSpc>
              <a:defRPr/>
            </a:pPr>
            <a:r>
              <a:rPr lang="en-GB" dirty="0"/>
              <a:t>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Principles of Biochemistry: Mammalian Biochemistry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edition. Emil L. Smith, Robert L.HILL, I Robert Lehman, Robert J. </a:t>
            </a:r>
            <a:r>
              <a:rPr lang="en-GB" dirty="0" err="1"/>
              <a:t>Lefkowitz</a:t>
            </a:r>
            <a:r>
              <a:rPr lang="en-GB" dirty="0"/>
              <a:t>, Philip Handler, Abraham White.</a:t>
            </a:r>
          </a:p>
          <a:p>
            <a:pPr algn="just">
              <a:lnSpc>
                <a:spcPct val="170000"/>
              </a:lnSpc>
              <a:defRPr/>
            </a:pPr>
            <a:endParaRPr lang="en-GB" sz="1200" dirty="0"/>
          </a:p>
          <a:p>
            <a:pPr algn="just">
              <a:lnSpc>
                <a:spcPct val="170000"/>
              </a:lnSpc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Basic Histology: Text and Atlas </a:t>
            </a:r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edition. </a:t>
            </a:r>
            <a:r>
              <a:rPr lang="en-GB" dirty="0" err="1"/>
              <a:t>Luiz</a:t>
            </a:r>
            <a:r>
              <a:rPr lang="en-GB" dirty="0"/>
              <a:t> Carlos </a:t>
            </a:r>
            <a:r>
              <a:rPr lang="en-GB" dirty="0" err="1"/>
              <a:t>Juqueria</a:t>
            </a:r>
            <a:r>
              <a:rPr lang="en-GB" dirty="0"/>
              <a:t>, Jose </a:t>
            </a:r>
            <a:r>
              <a:rPr lang="en-GB" dirty="0" err="1"/>
              <a:t>Carneiro</a:t>
            </a:r>
            <a:endParaRPr lang="en-GB" dirty="0"/>
          </a:p>
          <a:p>
            <a:pPr algn="just">
              <a:lnSpc>
                <a:spcPct val="170000"/>
              </a:lnSpc>
              <a:defRPr/>
            </a:pPr>
            <a:endParaRPr lang="en-GB" sz="900" dirty="0"/>
          </a:p>
          <a:p>
            <a:pPr algn="just">
              <a:lnSpc>
                <a:spcPct val="170000"/>
              </a:lnSpc>
              <a:defRPr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Tietz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Fundamentals of Clinical Chemistry </a:t>
            </a:r>
            <a:r>
              <a:rPr lang="en-US" dirty="0"/>
              <a:t>Carl A. </a:t>
            </a:r>
            <a:r>
              <a:rPr lang="en-US" dirty="0" err="1"/>
              <a:t>Burti</a:t>
            </a:r>
            <a:r>
              <a:rPr lang="en-US" dirty="0"/>
              <a:t>, Edward R. </a:t>
            </a:r>
            <a:r>
              <a:rPr lang="en-US" dirty="0" err="1"/>
              <a:t>Ashwood</a:t>
            </a:r>
            <a:r>
              <a:rPr lang="en-US" dirty="0"/>
              <a:t>, David E. </a:t>
            </a:r>
            <a:r>
              <a:rPr lang="en-US" dirty="0" err="1"/>
              <a:t>Bruns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6514</TotalTime>
  <Words>472</Words>
  <Application>Microsoft Macintosh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Aharoni</vt:lpstr>
      <vt:lpstr>Arial</vt:lpstr>
      <vt:lpstr>Book Antiqua</vt:lpstr>
      <vt:lpstr>Britannic Bold</vt:lpstr>
      <vt:lpstr>Calibri</vt:lpstr>
      <vt:lpstr>Courier New</vt:lpstr>
      <vt:lpstr>Garamond</vt:lpstr>
      <vt:lpstr>Gill Sans MT Condensed</vt:lpstr>
      <vt:lpstr>Impact</vt:lpstr>
      <vt:lpstr>Times New Roman</vt:lpstr>
      <vt:lpstr>Organic</vt:lpstr>
      <vt:lpstr>BCH 471 Biochemistry of Blood</vt:lpstr>
      <vt:lpstr>Course Outline</vt:lpstr>
      <vt:lpstr>Course Outline</vt:lpstr>
      <vt:lpstr>Course Outline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first first</dc:creator>
  <cp:lastModifiedBy>Nora Aljebrin</cp:lastModifiedBy>
  <cp:revision>107</cp:revision>
  <dcterms:created xsi:type="dcterms:W3CDTF">2013-08-31T08:20:39Z</dcterms:created>
  <dcterms:modified xsi:type="dcterms:W3CDTF">2019-09-08T08:38:17Z</dcterms:modified>
</cp:coreProperties>
</file>