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1" r:id="rId15"/>
    <p:sldId id="272" r:id="rId16"/>
    <p:sldId id="273" r:id="rId17"/>
    <p:sldId id="274" r:id="rId18"/>
    <p:sldId id="276" r:id="rId19"/>
    <p:sldId id="275" r:id="rId20"/>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845163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40395493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6024863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27094889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3591511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15673545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37272773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32257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11399062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17329123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8206823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464726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37706898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33666088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7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799"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3/31/2015</a:t>
            </a:fld>
            <a:endParaRPr lang="en-US"/>
          </a:p>
        </p:txBody>
      </p:sp>
      <p:sp>
        <p:nvSpPr>
          <p:cNvPr id="6" name="Holder 6"/>
          <p:cNvSpPr>
            <a:spLocks noGrp="1"/>
          </p:cNvSpPr>
          <p:nvPr>
            <p:ph type="sldNum" sz="quarter" idx="7"/>
          </p:nvPr>
        </p:nvSpPr>
        <p:spPr/>
        <p:txBody>
          <a:bodyPr lIns="0" tIns="0" rIns="0" bIns="0"/>
          <a:lstStyle>
            <a:lvl1pPr>
              <a:defRPr sz="1400" b="0" i="0">
                <a:solidFill>
                  <a:schemeClr val="tx1"/>
                </a:solidFill>
                <a:latin typeface="Times New Roman"/>
                <a:cs typeface="Times New Roman"/>
              </a:defRPr>
            </a:lvl1pPr>
          </a:lstStyle>
          <a:p>
            <a:pPr marL="102235">
              <a:lnSpc>
                <a:spcPct val="100000"/>
              </a:lnSpc>
            </a:pPr>
            <a:fld id="{81D60167-4931-47E6-BA6A-407CBD079E47}" type="slidenum">
              <a:rPr dirty="0"/>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chemeClr val="tx1"/>
                </a:solidFill>
                <a:latin typeface="Times New Roman"/>
                <a:cs typeface="Times New Roman"/>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3/31/2015</a:t>
            </a:fld>
            <a:endParaRPr lang="en-US"/>
          </a:p>
        </p:txBody>
      </p:sp>
      <p:sp>
        <p:nvSpPr>
          <p:cNvPr id="6" name="Holder 6"/>
          <p:cNvSpPr>
            <a:spLocks noGrp="1"/>
          </p:cNvSpPr>
          <p:nvPr>
            <p:ph type="sldNum" sz="quarter" idx="7"/>
          </p:nvPr>
        </p:nvSpPr>
        <p:spPr/>
        <p:txBody>
          <a:bodyPr lIns="0" tIns="0" rIns="0" bIns="0"/>
          <a:lstStyle>
            <a:lvl1pPr>
              <a:defRPr sz="1400" b="0" i="0">
                <a:solidFill>
                  <a:schemeClr val="tx1"/>
                </a:solidFill>
                <a:latin typeface="Times New Roman"/>
                <a:cs typeface="Times New Roman"/>
              </a:defRPr>
            </a:lvl1pPr>
          </a:lstStyle>
          <a:p>
            <a:pPr marL="102235">
              <a:lnSpc>
                <a:spcPct val="100000"/>
              </a:lnSpc>
            </a:pPr>
            <a:fld id="{81D60167-4931-47E6-BA6A-407CBD079E47}" type="slidenum">
              <a:rPr dirty="0"/>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chemeClr val="tx1"/>
                </a:solidFill>
                <a:latin typeface="Times New Roman"/>
                <a:cs typeface="Times New Roman"/>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59"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3/31/2015</a:t>
            </a:fld>
            <a:endParaRPr lang="en-US"/>
          </a:p>
        </p:txBody>
      </p:sp>
      <p:sp>
        <p:nvSpPr>
          <p:cNvPr id="7" name="Holder 7"/>
          <p:cNvSpPr>
            <a:spLocks noGrp="1"/>
          </p:cNvSpPr>
          <p:nvPr>
            <p:ph type="sldNum" sz="quarter" idx="7"/>
          </p:nvPr>
        </p:nvSpPr>
        <p:spPr/>
        <p:txBody>
          <a:bodyPr lIns="0" tIns="0" rIns="0" bIns="0"/>
          <a:lstStyle>
            <a:lvl1pPr>
              <a:defRPr sz="1400" b="0" i="0">
                <a:solidFill>
                  <a:schemeClr val="tx1"/>
                </a:solidFill>
                <a:latin typeface="Times New Roman"/>
                <a:cs typeface="Times New Roman"/>
              </a:defRPr>
            </a:lvl1pPr>
          </a:lstStyle>
          <a:p>
            <a:pPr marL="102235">
              <a:lnSpc>
                <a:spcPct val="100000"/>
              </a:lnSpc>
            </a:pPr>
            <a:fld id="{81D60167-4931-47E6-BA6A-407CBD079E47}" type="slidenum">
              <a:rPr dirty="0"/>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chemeClr val="tx1"/>
                </a:solidFill>
                <a:latin typeface="Times New Roman"/>
                <a:cs typeface="Times New Roman"/>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3/31/2015</a:t>
            </a:fld>
            <a:endParaRPr lang="en-US"/>
          </a:p>
        </p:txBody>
      </p:sp>
      <p:sp>
        <p:nvSpPr>
          <p:cNvPr id="5" name="Holder 5"/>
          <p:cNvSpPr>
            <a:spLocks noGrp="1"/>
          </p:cNvSpPr>
          <p:nvPr>
            <p:ph type="sldNum" sz="quarter" idx="7"/>
          </p:nvPr>
        </p:nvSpPr>
        <p:spPr/>
        <p:txBody>
          <a:bodyPr lIns="0" tIns="0" rIns="0" bIns="0"/>
          <a:lstStyle>
            <a:lvl1pPr>
              <a:defRPr sz="1400" b="0" i="0">
                <a:solidFill>
                  <a:schemeClr val="tx1"/>
                </a:solidFill>
                <a:latin typeface="Times New Roman"/>
                <a:cs typeface="Times New Roman"/>
              </a:defRPr>
            </a:lvl1pPr>
          </a:lstStyle>
          <a:p>
            <a:pPr marL="102235">
              <a:lnSpc>
                <a:spcPct val="100000"/>
              </a:lnSpc>
            </a:pPr>
            <a:fld id="{81D60167-4931-47E6-BA6A-407CBD079E47}" type="slidenum">
              <a:rPr dirty="0"/>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3/31/2015</a:t>
            </a:fld>
            <a:endParaRPr lang="en-US"/>
          </a:p>
        </p:txBody>
      </p:sp>
      <p:sp>
        <p:nvSpPr>
          <p:cNvPr id="4" name="Holder 4"/>
          <p:cNvSpPr>
            <a:spLocks noGrp="1"/>
          </p:cNvSpPr>
          <p:nvPr>
            <p:ph type="sldNum" sz="quarter" idx="7"/>
          </p:nvPr>
        </p:nvSpPr>
        <p:spPr/>
        <p:txBody>
          <a:bodyPr lIns="0" tIns="0" rIns="0" bIns="0"/>
          <a:lstStyle>
            <a:lvl1pPr>
              <a:defRPr sz="1400" b="0" i="0">
                <a:solidFill>
                  <a:schemeClr val="tx1"/>
                </a:solidFill>
                <a:latin typeface="Times New Roman"/>
                <a:cs typeface="Times New Roman"/>
              </a:defRPr>
            </a:lvl1pPr>
          </a:lstStyle>
          <a:p>
            <a:pPr marL="102235">
              <a:lnSpc>
                <a:spcPct val="100000"/>
              </a:lnSpc>
            </a:pPr>
            <a:fld id="{81D60167-4931-47E6-BA6A-407CBD079E47}" type="slidenum">
              <a:rPr dirty="0"/>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903220" y="253762"/>
            <a:ext cx="3337559" cy="355600"/>
          </a:xfrm>
          <a:prstGeom prst="rect">
            <a:avLst/>
          </a:prstGeom>
        </p:spPr>
        <p:txBody>
          <a:bodyPr wrap="square" lIns="0" tIns="0" rIns="0" bIns="0">
            <a:spAutoFit/>
          </a:bodyPr>
          <a:lstStyle>
            <a:lvl1pPr>
              <a:defRPr sz="2800" b="1" i="0">
                <a:solidFill>
                  <a:schemeClr val="tx1"/>
                </a:solidFill>
                <a:latin typeface="Times New Roman"/>
                <a:cs typeface="Times New Roman"/>
              </a:defRPr>
            </a:lvl1pPr>
          </a:lstStyle>
          <a:p>
            <a:endParaRPr/>
          </a:p>
        </p:txBody>
      </p:sp>
      <p:sp>
        <p:nvSpPr>
          <p:cNvPr id="3" name="Holder 3"/>
          <p:cNvSpPr>
            <a:spLocks noGrp="1"/>
          </p:cNvSpPr>
          <p:nvPr>
            <p:ph type="body" idx="1"/>
          </p:nvPr>
        </p:nvSpPr>
        <p:spPr>
          <a:xfrm>
            <a:off x="250825" y="2781300"/>
            <a:ext cx="8642350" cy="1871979"/>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108960" y="6377940"/>
            <a:ext cx="2926079"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3/31/2015</a:t>
            </a:fld>
            <a:endParaRPr lang="en-US"/>
          </a:p>
        </p:txBody>
      </p:sp>
      <p:sp>
        <p:nvSpPr>
          <p:cNvPr id="6" name="Holder 6"/>
          <p:cNvSpPr>
            <a:spLocks noGrp="1"/>
          </p:cNvSpPr>
          <p:nvPr>
            <p:ph type="sldNum" sz="quarter" idx="7"/>
          </p:nvPr>
        </p:nvSpPr>
        <p:spPr>
          <a:xfrm>
            <a:off x="8175752" y="6311676"/>
            <a:ext cx="218440" cy="203834"/>
          </a:xfrm>
          <a:prstGeom prst="rect">
            <a:avLst/>
          </a:prstGeom>
        </p:spPr>
        <p:txBody>
          <a:bodyPr wrap="square" lIns="0" tIns="0" rIns="0" bIns="0">
            <a:spAutoFit/>
          </a:bodyPr>
          <a:lstStyle>
            <a:lvl1pPr>
              <a:defRPr sz="1400" b="0" i="0">
                <a:solidFill>
                  <a:schemeClr val="tx1"/>
                </a:solidFill>
                <a:latin typeface="Times New Roman"/>
                <a:cs typeface="Times New Roman"/>
              </a:defRPr>
            </a:lvl1pPr>
          </a:lstStyle>
          <a:p>
            <a:pPr marL="102235">
              <a:lnSpc>
                <a:spcPct val="100000"/>
              </a:lnSpc>
            </a:pPr>
            <a:fld id="{81D60167-4931-47E6-BA6A-407CBD079E47}" type="slidenum">
              <a:rPr dirty="0"/>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102235">
              <a:lnSpc>
                <a:spcPct val="100000"/>
              </a:lnSpc>
            </a:pPr>
            <a:fld id="{81D60167-4931-47E6-BA6A-407CBD079E47}" type="slidenum">
              <a:rPr dirty="0"/>
              <a:t>1</a:t>
            </a:fld>
            <a:endParaRPr dirty="0"/>
          </a:p>
        </p:txBody>
      </p:sp>
      <p:sp>
        <p:nvSpPr>
          <p:cNvPr id="2" name="object 2"/>
          <p:cNvSpPr txBox="1"/>
          <p:nvPr/>
        </p:nvSpPr>
        <p:spPr>
          <a:xfrm>
            <a:off x="250825" y="2781300"/>
            <a:ext cx="8425180" cy="615553"/>
          </a:xfrm>
          <a:prstGeom prst="rect">
            <a:avLst/>
          </a:prstGeom>
          <a:solidFill>
            <a:srgbClr val="CCCCFF"/>
          </a:solidFill>
        </p:spPr>
        <p:txBody>
          <a:bodyPr vert="horz" wrap="square" lIns="0" tIns="0" rIns="0" bIns="0" rtlCol="0">
            <a:spAutoFit/>
          </a:bodyPr>
          <a:lstStyle/>
          <a:p>
            <a:pPr marL="635" algn="ctr">
              <a:lnSpc>
                <a:spcPct val="100000"/>
              </a:lnSpc>
              <a:tabLst>
                <a:tab pos="1471930" algn="l"/>
              </a:tabLst>
            </a:pPr>
            <a:r>
              <a:rPr lang="ar-SA" sz="4000" b="1" spc="-30" dirty="0" smtClean="0">
                <a:latin typeface="Times New Roman"/>
                <a:cs typeface="Times New Roman"/>
              </a:rPr>
              <a:t>دورة النيتروجين</a:t>
            </a:r>
            <a:endParaRPr sz="4000" dirty="0">
              <a:latin typeface="Arial"/>
              <a:cs typeface="Arial"/>
            </a:endParaRPr>
          </a:p>
        </p:txBody>
      </p:sp>
      <p:sp>
        <p:nvSpPr>
          <p:cNvPr id="3" name="object 3"/>
          <p:cNvSpPr txBox="1">
            <a:spLocks noGrp="1"/>
          </p:cNvSpPr>
          <p:nvPr>
            <p:ph type="title"/>
          </p:nvPr>
        </p:nvSpPr>
        <p:spPr>
          <a:xfrm>
            <a:off x="256512" y="228600"/>
            <a:ext cx="3337559" cy="355600"/>
          </a:xfrm>
          <a:prstGeom prst="rect">
            <a:avLst/>
          </a:prstGeom>
        </p:spPr>
        <p:txBody>
          <a:bodyPr vert="horz" wrap="square" lIns="0" tIns="0" rIns="0" bIns="0" rtlCol="0">
            <a:spAutoFit/>
          </a:bodyPr>
          <a:lstStyle/>
          <a:p>
            <a:pPr marL="12700">
              <a:lnSpc>
                <a:spcPts val="3345"/>
              </a:lnSpc>
            </a:pPr>
            <a:r>
              <a:rPr spc="-15" dirty="0"/>
              <a:t>King</a:t>
            </a:r>
            <a:r>
              <a:rPr spc="-10" dirty="0"/>
              <a:t> </a:t>
            </a:r>
            <a:r>
              <a:rPr spc="-20" dirty="0"/>
              <a:t>S</a:t>
            </a:r>
            <a:r>
              <a:rPr spc="-10" dirty="0"/>
              <a:t>a</a:t>
            </a:r>
            <a:r>
              <a:rPr spc="-20" dirty="0"/>
              <a:t>ud</a:t>
            </a:r>
            <a:r>
              <a:rPr spc="10" dirty="0"/>
              <a:t> </a:t>
            </a:r>
            <a:r>
              <a:rPr spc="-15" dirty="0"/>
              <a:t>Uni</a:t>
            </a:r>
            <a:r>
              <a:rPr spc="-10" dirty="0"/>
              <a:t>v</a:t>
            </a:r>
            <a:r>
              <a:rPr spc="-15" dirty="0"/>
              <a:t>e</a:t>
            </a:r>
            <a:r>
              <a:rPr spc="-30" dirty="0"/>
              <a:t>r</a:t>
            </a:r>
            <a:r>
              <a:rPr spc="-10" dirty="0"/>
              <a:t>si</a:t>
            </a:r>
            <a:r>
              <a:rPr spc="-5" dirty="0"/>
              <a:t>t</a:t>
            </a:r>
            <a:r>
              <a:rPr spc="-15" dirty="0"/>
              <a:t>y</a:t>
            </a:r>
          </a:p>
        </p:txBody>
      </p:sp>
      <p:sp>
        <p:nvSpPr>
          <p:cNvPr id="4" name="object 4"/>
          <p:cNvSpPr txBox="1"/>
          <p:nvPr/>
        </p:nvSpPr>
        <p:spPr>
          <a:xfrm>
            <a:off x="226941" y="731744"/>
            <a:ext cx="6209030" cy="1277273"/>
          </a:xfrm>
          <a:prstGeom prst="rect">
            <a:avLst/>
          </a:prstGeom>
        </p:spPr>
        <p:txBody>
          <a:bodyPr vert="horz" wrap="square" lIns="0" tIns="0" rIns="0" bIns="0" rtlCol="0">
            <a:spAutoFit/>
          </a:bodyPr>
          <a:lstStyle/>
          <a:p>
            <a:pPr marL="6350">
              <a:lnSpc>
                <a:spcPct val="100000"/>
              </a:lnSpc>
            </a:pPr>
            <a:r>
              <a:rPr sz="2800" b="1" spc="-15" dirty="0">
                <a:latin typeface="Times New Roman"/>
                <a:cs typeface="Times New Roman"/>
              </a:rPr>
              <a:t>College</a:t>
            </a:r>
            <a:r>
              <a:rPr sz="2800" b="1" spc="-20" dirty="0">
                <a:latin typeface="Times New Roman"/>
                <a:cs typeface="Times New Roman"/>
              </a:rPr>
              <a:t> </a:t>
            </a:r>
            <a:r>
              <a:rPr sz="2800" b="1" spc="-15" dirty="0">
                <a:latin typeface="Times New Roman"/>
                <a:cs typeface="Times New Roman"/>
              </a:rPr>
              <a:t>of</a:t>
            </a:r>
            <a:r>
              <a:rPr sz="2800" b="1" spc="5" dirty="0">
                <a:latin typeface="Times New Roman"/>
                <a:cs typeface="Times New Roman"/>
              </a:rPr>
              <a:t> </a:t>
            </a:r>
            <a:r>
              <a:rPr sz="2800" b="1" spc="-15" dirty="0">
                <a:latin typeface="Times New Roman"/>
                <a:cs typeface="Times New Roman"/>
              </a:rPr>
              <a:t>Sci</a:t>
            </a:r>
            <a:r>
              <a:rPr sz="2800" b="1" spc="-30" dirty="0">
                <a:latin typeface="Times New Roman"/>
                <a:cs typeface="Times New Roman"/>
              </a:rPr>
              <a:t>e</a:t>
            </a:r>
            <a:r>
              <a:rPr sz="2800" b="1" spc="-15" dirty="0">
                <a:latin typeface="Times New Roman"/>
                <a:cs typeface="Times New Roman"/>
              </a:rPr>
              <a:t>nce</a:t>
            </a:r>
            <a:endParaRPr sz="2800" dirty="0">
              <a:latin typeface="Times New Roman"/>
              <a:cs typeface="Times New Roman"/>
            </a:endParaRPr>
          </a:p>
          <a:p>
            <a:pPr algn="ctr">
              <a:lnSpc>
                <a:spcPts val="3345"/>
              </a:lnSpc>
            </a:pPr>
            <a:r>
              <a:rPr sz="2800" b="1" spc="-15" dirty="0">
                <a:latin typeface="Times New Roman"/>
                <a:cs typeface="Times New Roman"/>
              </a:rPr>
              <a:t>Department</a:t>
            </a:r>
            <a:r>
              <a:rPr sz="2800" b="1" spc="20" dirty="0">
                <a:latin typeface="Times New Roman"/>
                <a:cs typeface="Times New Roman"/>
              </a:rPr>
              <a:t> </a:t>
            </a:r>
            <a:r>
              <a:rPr sz="2800" b="1" spc="-15" dirty="0">
                <a:latin typeface="Times New Roman"/>
                <a:cs typeface="Times New Roman"/>
              </a:rPr>
              <a:t>of</a:t>
            </a:r>
            <a:r>
              <a:rPr sz="2800" b="1" spc="5" dirty="0">
                <a:latin typeface="Times New Roman"/>
                <a:cs typeface="Times New Roman"/>
              </a:rPr>
              <a:t> </a:t>
            </a:r>
            <a:r>
              <a:rPr sz="2800" b="1" spc="-15" dirty="0">
                <a:latin typeface="Times New Roman"/>
                <a:cs typeface="Times New Roman"/>
              </a:rPr>
              <a:t>Bot</a:t>
            </a:r>
            <a:r>
              <a:rPr sz="2800" b="1" spc="-10" dirty="0">
                <a:latin typeface="Times New Roman"/>
                <a:cs typeface="Times New Roman"/>
              </a:rPr>
              <a:t>a</a:t>
            </a:r>
            <a:r>
              <a:rPr sz="2800" b="1" spc="-15" dirty="0">
                <a:latin typeface="Times New Roman"/>
                <a:cs typeface="Times New Roman"/>
              </a:rPr>
              <a:t>ny</a:t>
            </a:r>
            <a:r>
              <a:rPr sz="2800" b="1" spc="5" dirty="0">
                <a:latin typeface="Times New Roman"/>
                <a:cs typeface="Times New Roman"/>
              </a:rPr>
              <a:t> </a:t>
            </a:r>
            <a:r>
              <a:rPr sz="2800" b="1" spc="-15" dirty="0">
                <a:latin typeface="Times New Roman"/>
                <a:cs typeface="Times New Roman"/>
              </a:rPr>
              <a:t>an</a:t>
            </a:r>
            <a:r>
              <a:rPr sz="2800" b="1" spc="-20" dirty="0">
                <a:latin typeface="Times New Roman"/>
                <a:cs typeface="Times New Roman"/>
              </a:rPr>
              <a:t>d</a:t>
            </a:r>
            <a:r>
              <a:rPr sz="2800" b="1" spc="-5" dirty="0">
                <a:latin typeface="Times New Roman"/>
                <a:cs typeface="Times New Roman"/>
              </a:rPr>
              <a:t> </a:t>
            </a:r>
            <a:r>
              <a:rPr sz="2800" b="1" spc="-15" dirty="0" smtClean="0">
                <a:latin typeface="Times New Roman"/>
                <a:cs typeface="Times New Roman"/>
              </a:rPr>
              <a:t>Microb</a:t>
            </a:r>
            <a:r>
              <a:rPr sz="2800" b="1" spc="-5" dirty="0" smtClean="0">
                <a:latin typeface="Times New Roman"/>
                <a:cs typeface="Times New Roman"/>
              </a:rPr>
              <a:t>i</a:t>
            </a:r>
            <a:r>
              <a:rPr sz="2800" b="1" spc="-15" dirty="0" smtClean="0">
                <a:latin typeface="Times New Roman"/>
                <a:cs typeface="Times New Roman"/>
              </a:rPr>
              <a:t>o</a:t>
            </a:r>
            <a:r>
              <a:rPr sz="2800" b="1" spc="-5" dirty="0" smtClean="0">
                <a:latin typeface="Times New Roman"/>
                <a:cs typeface="Times New Roman"/>
              </a:rPr>
              <a:t>l</a:t>
            </a:r>
            <a:r>
              <a:rPr sz="2800" b="1" spc="-15" dirty="0" smtClean="0">
                <a:latin typeface="Times New Roman"/>
                <a:cs typeface="Times New Roman"/>
              </a:rPr>
              <a:t>o</a:t>
            </a:r>
            <a:r>
              <a:rPr sz="2800" b="1" spc="-10" dirty="0" smtClean="0">
                <a:latin typeface="Times New Roman"/>
                <a:cs typeface="Times New Roman"/>
              </a:rPr>
              <a:t>g</a:t>
            </a:r>
            <a:r>
              <a:rPr sz="2800" b="1" spc="-15" dirty="0" smtClean="0">
                <a:latin typeface="Times New Roman"/>
                <a:cs typeface="Times New Roman"/>
              </a:rPr>
              <a:t>y</a:t>
            </a:r>
            <a:endParaRPr lang="en-GB" sz="2800" b="1" spc="-15" dirty="0" smtClean="0">
              <a:latin typeface="Times New Roman"/>
              <a:cs typeface="Times New Roman"/>
            </a:endParaRPr>
          </a:p>
          <a:p>
            <a:pPr>
              <a:lnSpc>
                <a:spcPts val="3345"/>
              </a:lnSpc>
            </a:pPr>
            <a:r>
              <a:rPr lang="en-GB" sz="2800" b="1" spc="-30" dirty="0" smtClean="0">
                <a:latin typeface="Times New Roman"/>
                <a:cs typeface="Times New Roman"/>
              </a:rPr>
              <a:t>MIC	</a:t>
            </a:r>
            <a:r>
              <a:rPr lang="en-GB" sz="2800" b="1" spc="-20" dirty="0" smtClean="0">
                <a:latin typeface="Times New Roman"/>
                <a:cs typeface="Times New Roman"/>
              </a:rPr>
              <a:t>3</a:t>
            </a:r>
            <a:r>
              <a:rPr lang="en-GB" sz="2800" b="1" spc="-10" dirty="0" smtClean="0">
                <a:latin typeface="Times New Roman"/>
                <a:cs typeface="Times New Roman"/>
              </a:rPr>
              <a:t>4</a:t>
            </a:r>
            <a:r>
              <a:rPr lang="en-GB" sz="2800" b="1" spc="-20" dirty="0" smtClean="0">
                <a:latin typeface="Times New Roman"/>
                <a:cs typeface="Times New Roman"/>
              </a:rPr>
              <a:t>5</a:t>
            </a:r>
            <a:endParaRPr lang="en-GB" sz="2800" dirty="0" smtClean="0">
              <a:latin typeface="Times New Roman"/>
              <a:cs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04012" y="164774"/>
            <a:ext cx="1056640" cy="280035"/>
          </a:xfrm>
          <a:prstGeom prst="rect">
            <a:avLst/>
          </a:prstGeom>
        </p:spPr>
        <p:txBody>
          <a:bodyPr vert="horz" wrap="square" lIns="0" tIns="0" rIns="0" bIns="0" rtlCol="0">
            <a:spAutoFit/>
          </a:bodyPr>
          <a:lstStyle/>
          <a:p>
            <a:pPr marL="12700">
              <a:lnSpc>
                <a:spcPct val="100000"/>
              </a:lnSpc>
            </a:pPr>
            <a:r>
              <a:rPr sz="2000" b="1" dirty="0">
                <a:latin typeface="Times New Roman"/>
                <a:cs typeface="Times New Roman"/>
              </a:rPr>
              <a:t>MIC </a:t>
            </a:r>
            <a:r>
              <a:rPr sz="2000" b="1" spc="-20" dirty="0">
                <a:latin typeface="Times New Roman"/>
                <a:cs typeface="Times New Roman"/>
              </a:rPr>
              <a:t> </a:t>
            </a:r>
            <a:r>
              <a:rPr sz="2000" b="1" dirty="0">
                <a:latin typeface="Times New Roman"/>
                <a:cs typeface="Times New Roman"/>
              </a:rPr>
              <a:t>3</a:t>
            </a:r>
            <a:r>
              <a:rPr sz="2000" b="1" spc="10" dirty="0">
                <a:latin typeface="Times New Roman"/>
                <a:cs typeface="Times New Roman"/>
              </a:rPr>
              <a:t>4</a:t>
            </a:r>
            <a:r>
              <a:rPr sz="2000" b="1" dirty="0">
                <a:latin typeface="Times New Roman"/>
                <a:cs typeface="Times New Roman"/>
              </a:rPr>
              <a:t>5</a:t>
            </a:r>
            <a:endParaRPr sz="2000">
              <a:latin typeface="Times New Roman"/>
              <a:cs typeface="Times New Roman"/>
            </a:endParaRPr>
          </a:p>
        </p:txBody>
      </p:sp>
      <p:sp>
        <p:nvSpPr>
          <p:cNvPr id="4" name="object 4"/>
          <p:cNvSpPr/>
          <p:nvPr/>
        </p:nvSpPr>
        <p:spPr>
          <a:xfrm>
            <a:off x="216725" y="421766"/>
            <a:ext cx="8612505" cy="0"/>
          </a:xfrm>
          <a:custGeom>
            <a:avLst/>
            <a:gdLst/>
            <a:ahLst/>
            <a:cxnLst/>
            <a:rect l="l" t="t" r="r" b="b"/>
            <a:pathLst>
              <a:path w="8612505">
                <a:moveTo>
                  <a:pt x="0" y="0"/>
                </a:moveTo>
                <a:lnTo>
                  <a:pt x="8612124" y="0"/>
                </a:lnTo>
              </a:path>
            </a:pathLst>
          </a:custGeom>
          <a:ln w="25654">
            <a:solidFill>
              <a:srgbClr val="000000"/>
            </a:solidFill>
          </a:ln>
        </p:spPr>
        <p:txBody>
          <a:bodyPr wrap="square" lIns="0" tIns="0" rIns="0" bIns="0" rtlCol="0"/>
          <a:lstStyle/>
          <a:p>
            <a:endParaRPr/>
          </a:p>
        </p:txBody>
      </p:sp>
      <p:sp>
        <p:nvSpPr>
          <p:cNvPr id="7" name="object 7"/>
          <p:cNvSpPr/>
          <p:nvPr/>
        </p:nvSpPr>
        <p:spPr>
          <a:xfrm>
            <a:off x="467537" y="4077106"/>
            <a:ext cx="8209280" cy="523240"/>
          </a:xfrm>
          <a:custGeom>
            <a:avLst/>
            <a:gdLst/>
            <a:ahLst/>
            <a:cxnLst/>
            <a:rect l="l" t="t" r="r" b="b"/>
            <a:pathLst>
              <a:path w="8209280" h="523239">
                <a:moveTo>
                  <a:pt x="0" y="523214"/>
                </a:moveTo>
                <a:lnTo>
                  <a:pt x="8208899" y="523214"/>
                </a:lnTo>
                <a:lnTo>
                  <a:pt x="8208899" y="0"/>
                </a:lnTo>
                <a:lnTo>
                  <a:pt x="0" y="0"/>
                </a:lnTo>
                <a:lnTo>
                  <a:pt x="0" y="523214"/>
                </a:lnTo>
                <a:close/>
              </a:path>
            </a:pathLst>
          </a:custGeom>
          <a:solidFill>
            <a:srgbClr val="85FFDF"/>
          </a:solidFill>
        </p:spPr>
        <p:txBody>
          <a:bodyPr wrap="square" lIns="0" tIns="0" rIns="0" bIns="0" rtlCol="0"/>
          <a:lstStyle/>
          <a:p>
            <a:endParaRPr/>
          </a:p>
        </p:txBody>
      </p:sp>
      <p:sp>
        <p:nvSpPr>
          <p:cNvPr id="8" name="object 8"/>
          <p:cNvSpPr/>
          <p:nvPr/>
        </p:nvSpPr>
        <p:spPr>
          <a:xfrm>
            <a:off x="1741551" y="4589907"/>
            <a:ext cx="119380" cy="0"/>
          </a:xfrm>
          <a:custGeom>
            <a:avLst/>
            <a:gdLst/>
            <a:ahLst/>
            <a:cxnLst/>
            <a:rect l="l" t="t" r="r" b="b"/>
            <a:pathLst>
              <a:path w="119380">
                <a:moveTo>
                  <a:pt x="0" y="0"/>
                </a:moveTo>
                <a:lnTo>
                  <a:pt x="118872" y="0"/>
                </a:lnTo>
              </a:path>
            </a:pathLst>
          </a:custGeom>
          <a:ln w="24130">
            <a:solidFill>
              <a:srgbClr val="000000"/>
            </a:solidFill>
          </a:ln>
        </p:spPr>
        <p:txBody>
          <a:bodyPr wrap="square" lIns="0" tIns="0" rIns="0" bIns="0" rtlCol="0"/>
          <a:lstStyle/>
          <a:p>
            <a:endParaRPr/>
          </a:p>
        </p:txBody>
      </p:sp>
      <p:sp>
        <p:nvSpPr>
          <p:cNvPr id="9" name="object 9"/>
          <p:cNvSpPr/>
          <p:nvPr/>
        </p:nvSpPr>
        <p:spPr>
          <a:xfrm>
            <a:off x="1860423" y="4520565"/>
            <a:ext cx="119380" cy="0"/>
          </a:xfrm>
          <a:custGeom>
            <a:avLst/>
            <a:gdLst/>
            <a:ahLst/>
            <a:cxnLst/>
            <a:rect l="l" t="t" r="r" b="b"/>
            <a:pathLst>
              <a:path w="119380">
                <a:moveTo>
                  <a:pt x="0" y="0"/>
                </a:moveTo>
                <a:lnTo>
                  <a:pt x="118872" y="0"/>
                </a:lnTo>
              </a:path>
            </a:pathLst>
          </a:custGeom>
          <a:ln w="34797">
            <a:solidFill>
              <a:srgbClr val="000000"/>
            </a:solidFill>
          </a:ln>
        </p:spPr>
        <p:txBody>
          <a:bodyPr wrap="square" lIns="0" tIns="0" rIns="0" bIns="0" rtlCol="0"/>
          <a:lstStyle/>
          <a:p>
            <a:endParaRPr/>
          </a:p>
        </p:txBody>
      </p:sp>
      <p:sp>
        <p:nvSpPr>
          <p:cNvPr id="10" name="object 10"/>
          <p:cNvSpPr/>
          <p:nvPr/>
        </p:nvSpPr>
        <p:spPr>
          <a:xfrm>
            <a:off x="1979295" y="4589907"/>
            <a:ext cx="119380" cy="0"/>
          </a:xfrm>
          <a:custGeom>
            <a:avLst/>
            <a:gdLst/>
            <a:ahLst/>
            <a:cxnLst/>
            <a:rect l="l" t="t" r="r" b="b"/>
            <a:pathLst>
              <a:path w="119380">
                <a:moveTo>
                  <a:pt x="0" y="0"/>
                </a:moveTo>
                <a:lnTo>
                  <a:pt x="118871" y="0"/>
                </a:lnTo>
              </a:path>
            </a:pathLst>
          </a:custGeom>
          <a:ln w="24130">
            <a:solidFill>
              <a:srgbClr val="000000"/>
            </a:solidFill>
          </a:ln>
        </p:spPr>
        <p:txBody>
          <a:bodyPr wrap="square" lIns="0" tIns="0" rIns="0" bIns="0" rtlCol="0"/>
          <a:lstStyle/>
          <a:p>
            <a:endParaRPr/>
          </a:p>
        </p:txBody>
      </p:sp>
      <p:sp>
        <p:nvSpPr>
          <p:cNvPr id="11" name="object 11"/>
          <p:cNvSpPr/>
          <p:nvPr/>
        </p:nvSpPr>
        <p:spPr>
          <a:xfrm>
            <a:off x="2098167" y="4520565"/>
            <a:ext cx="91440" cy="0"/>
          </a:xfrm>
          <a:custGeom>
            <a:avLst/>
            <a:gdLst/>
            <a:ahLst/>
            <a:cxnLst/>
            <a:rect l="l" t="t" r="r" b="b"/>
            <a:pathLst>
              <a:path w="91439">
                <a:moveTo>
                  <a:pt x="0" y="0"/>
                </a:moveTo>
                <a:lnTo>
                  <a:pt x="91439" y="0"/>
                </a:lnTo>
              </a:path>
            </a:pathLst>
          </a:custGeom>
          <a:ln w="34797">
            <a:solidFill>
              <a:srgbClr val="000000"/>
            </a:solidFill>
          </a:ln>
        </p:spPr>
        <p:txBody>
          <a:bodyPr wrap="square" lIns="0" tIns="0" rIns="0" bIns="0" rtlCol="0"/>
          <a:lstStyle/>
          <a:p>
            <a:endParaRPr/>
          </a:p>
        </p:txBody>
      </p:sp>
      <p:sp>
        <p:nvSpPr>
          <p:cNvPr id="12" name="object 12"/>
          <p:cNvSpPr txBox="1"/>
          <p:nvPr/>
        </p:nvSpPr>
        <p:spPr>
          <a:xfrm>
            <a:off x="546303" y="4168410"/>
            <a:ext cx="2620645" cy="444500"/>
          </a:xfrm>
          <a:prstGeom prst="rect">
            <a:avLst/>
          </a:prstGeom>
        </p:spPr>
        <p:txBody>
          <a:bodyPr vert="horz" wrap="square" lIns="0" tIns="0" rIns="0" bIns="0" rtlCol="0">
            <a:spAutoFit/>
          </a:bodyPr>
          <a:lstStyle/>
          <a:p>
            <a:pPr marL="12700">
              <a:lnSpc>
                <a:spcPct val="100000"/>
              </a:lnSpc>
            </a:pPr>
            <a:r>
              <a:rPr sz="2800" b="1" u="heavy" spc="-20" dirty="0">
                <a:latin typeface="Times New Roman"/>
                <a:cs typeface="Times New Roman"/>
              </a:rPr>
              <a:t>CO(N</a:t>
            </a:r>
            <a:r>
              <a:rPr sz="2800" b="1" u="heavy" spc="-30" dirty="0">
                <a:latin typeface="Times New Roman"/>
                <a:cs typeface="Times New Roman"/>
              </a:rPr>
              <a:t>H</a:t>
            </a:r>
            <a:r>
              <a:rPr sz="2775" b="1" spc="7" baseline="-21021" dirty="0">
                <a:latin typeface="Times New Roman"/>
                <a:cs typeface="Times New Roman"/>
              </a:rPr>
              <a:t>2</a:t>
            </a:r>
            <a:r>
              <a:rPr sz="2800" b="1" spc="-5" dirty="0">
                <a:latin typeface="Times New Roman"/>
                <a:cs typeface="Times New Roman"/>
              </a:rPr>
              <a:t>)</a:t>
            </a:r>
            <a:r>
              <a:rPr sz="2775" b="1" spc="7" baseline="-21021" dirty="0">
                <a:latin typeface="Times New Roman"/>
                <a:cs typeface="Times New Roman"/>
              </a:rPr>
              <a:t>2</a:t>
            </a:r>
            <a:r>
              <a:rPr sz="2775" b="1" baseline="-21021" dirty="0">
                <a:latin typeface="Times New Roman"/>
                <a:cs typeface="Times New Roman"/>
              </a:rPr>
              <a:t> </a:t>
            </a:r>
            <a:r>
              <a:rPr sz="2775" b="1" spc="-307" baseline="-21021" dirty="0">
                <a:latin typeface="Times New Roman"/>
                <a:cs typeface="Times New Roman"/>
              </a:rPr>
              <a:t> </a:t>
            </a:r>
            <a:r>
              <a:rPr sz="2800" b="1" spc="-20" dirty="0">
                <a:latin typeface="Times New Roman"/>
                <a:cs typeface="Times New Roman"/>
              </a:rPr>
              <a:t>+</a:t>
            </a:r>
            <a:r>
              <a:rPr sz="2800" b="1" spc="5" dirty="0">
                <a:latin typeface="Times New Roman"/>
                <a:cs typeface="Times New Roman"/>
              </a:rPr>
              <a:t> </a:t>
            </a:r>
            <a:r>
              <a:rPr sz="2800" b="1" spc="-30" dirty="0">
                <a:latin typeface="Times New Roman"/>
                <a:cs typeface="Times New Roman"/>
              </a:rPr>
              <a:t>H</a:t>
            </a:r>
            <a:r>
              <a:rPr sz="2775" b="1" spc="7" baseline="-21021" dirty="0">
                <a:latin typeface="Times New Roman"/>
                <a:cs typeface="Times New Roman"/>
              </a:rPr>
              <a:t>2</a:t>
            </a:r>
            <a:r>
              <a:rPr sz="2800" b="1" spc="-25" dirty="0">
                <a:latin typeface="Times New Roman"/>
                <a:cs typeface="Times New Roman"/>
              </a:rPr>
              <a:t>O</a:t>
            </a:r>
            <a:endParaRPr sz="2800">
              <a:latin typeface="Times New Roman"/>
              <a:cs typeface="Times New Roman"/>
            </a:endParaRPr>
          </a:p>
        </p:txBody>
      </p:sp>
      <p:sp>
        <p:nvSpPr>
          <p:cNvPr id="13" name="object 13"/>
          <p:cNvSpPr txBox="1"/>
          <p:nvPr/>
        </p:nvSpPr>
        <p:spPr>
          <a:xfrm>
            <a:off x="5119242" y="4168410"/>
            <a:ext cx="1974850" cy="444500"/>
          </a:xfrm>
          <a:prstGeom prst="rect">
            <a:avLst/>
          </a:prstGeom>
        </p:spPr>
        <p:txBody>
          <a:bodyPr vert="horz" wrap="square" lIns="0" tIns="0" rIns="0" bIns="0" rtlCol="0">
            <a:spAutoFit/>
          </a:bodyPr>
          <a:lstStyle/>
          <a:p>
            <a:pPr marL="12700">
              <a:lnSpc>
                <a:spcPct val="100000"/>
              </a:lnSpc>
              <a:tabLst>
                <a:tab pos="1310640" algn="l"/>
              </a:tabLst>
            </a:pPr>
            <a:r>
              <a:rPr sz="2800" b="1" spc="-15" dirty="0">
                <a:latin typeface="Times New Roman"/>
                <a:cs typeface="Times New Roman"/>
              </a:rPr>
              <a:t>2</a:t>
            </a:r>
            <a:r>
              <a:rPr sz="2800" b="1" spc="-10" dirty="0">
                <a:latin typeface="Times New Roman"/>
                <a:cs typeface="Times New Roman"/>
              </a:rPr>
              <a:t> </a:t>
            </a:r>
            <a:r>
              <a:rPr sz="2800" b="1" spc="-30" dirty="0">
                <a:latin typeface="Times New Roman"/>
                <a:cs typeface="Times New Roman"/>
              </a:rPr>
              <a:t>NH</a:t>
            </a:r>
            <a:r>
              <a:rPr sz="2775" b="1" spc="7" baseline="-21021" dirty="0">
                <a:latin typeface="Times New Roman"/>
                <a:cs typeface="Times New Roman"/>
              </a:rPr>
              <a:t>3</a:t>
            </a:r>
            <a:r>
              <a:rPr sz="2800" b="1" spc="-20" dirty="0">
                <a:latin typeface="Times New Roman"/>
                <a:cs typeface="Times New Roman"/>
              </a:rPr>
              <a:t>+</a:t>
            </a:r>
            <a:r>
              <a:rPr sz="2800" b="1" dirty="0">
                <a:latin typeface="Times New Roman"/>
                <a:cs typeface="Times New Roman"/>
              </a:rPr>
              <a:t>	</a:t>
            </a:r>
            <a:r>
              <a:rPr sz="2800" b="1" spc="-25" dirty="0">
                <a:latin typeface="Times New Roman"/>
                <a:cs typeface="Times New Roman"/>
              </a:rPr>
              <a:t>C</a:t>
            </a:r>
            <a:r>
              <a:rPr sz="2800" b="1" spc="-30" dirty="0">
                <a:latin typeface="Times New Roman"/>
                <a:cs typeface="Times New Roman"/>
              </a:rPr>
              <a:t>O</a:t>
            </a:r>
            <a:r>
              <a:rPr sz="2775" b="1" spc="7" baseline="-21021" dirty="0">
                <a:latin typeface="Times New Roman"/>
                <a:cs typeface="Times New Roman"/>
              </a:rPr>
              <a:t>2</a:t>
            </a:r>
            <a:endParaRPr sz="2775" baseline="-21021">
              <a:latin typeface="Times New Roman"/>
              <a:cs typeface="Times New Roman"/>
            </a:endParaRPr>
          </a:p>
        </p:txBody>
      </p:sp>
      <p:sp>
        <p:nvSpPr>
          <p:cNvPr id="14" name="object 14"/>
          <p:cNvSpPr/>
          <p:nvPr/>
        </p:nvSpPr>
        <p:spPr>
          <a:xfrm>
            <a:off x="3418840" y="4307840"/>
            <a:ext cx="1585595" cy="114300"/>
          </a:xfrm>
          <a:custGeom>
            <a:avLst/>
            <a:gdLst/>
            <a:ahLst/>
            <a:cxnLst/>
            <a:rect l="l" t="t" r="r" b="b"/>
            <a:pathLst>
              <a:path w="1585595" h="114300">
                <a:moveTo>
                  <a:pt x="1487297" y="0"/>
                </a:moveTo>
                <a:lnTo>
                  <a:pt x="1480565" y="1778"/>
                </a:lnTo>
                <a:lnTo>
                  <a:pt x="1477518" y="7112"/>
                </a:lnTo>
                <a:lnTo>
                  <a:pt x="1474343" y="12446"/>
                </a:lnTo>
                <a:lnTo>
                  <a:pt x="1476121" y="19177"/>
                </a:lnTo>
                <a:lnTo>
                  <a:pt x="1481455" y="22352"/>
                </a:lnTo>
                <a:lnTo>
                  <a:pt x="1522098" y="46060"/>
                </a:lnTo>
                <a:lnTo>
                  <a:pt x="1563243" y="46101"/>
                </a:lnTo>
                <a:lnTo>
                  <a:pt x="1563243" y="68326"/>
                </a:lnTo>
                <a:lnTo>
                  <a:pt x="1522006" y="68326"/>
                </a:lnTo>
                <a:lnTo>
                  <a:pt x="1481327" y="91948"/>
                </a:lnTo>
                <a:lnTo>
                  <a:pt x="1476121" y="95123"/>
                </a:lnTo>
                <a:lnTo>
                  <a:pt x="1474215" y="101854"/>
                </a:lnTo>
                <a:lnTo>
                  <a:pt x="1477390" y="107187"/>
                </a:lnTo>
                <a:lnTo>
                  <a:pt x="1480439" y="112522"/>
                </a:lnTo>
                <a:lnTo>
                  <a:pt x="1487297" y="114300"/>
                </a:lnTo>
                <a:lnTo>
                  <a:pt x="1566235" y="68326"/>
                </a:lnTo>
                <a:lnTo>
                  <a:pt x="1563243" y="68326"/>
                </a:lnTo>
                <a:lnTo>
                  <a:pt x="1566304" y="68285"/>
                </a:lnTo>
                <a:lnTo>
                  <a:pt x="1585214" y="57277"/>
                </a:lnTo>
                <a:lnTo>
                  <a:pt x="1492631" y="3175"/>
                </a:lnTo>
                <a:lnTo>
                  <a:pt x="1487297" y="0"/>
                </a:lnTo>
                <a:close/>
              </a:path>
              <a:path w="1585595" h="114300">
                <a:moveTo>
                  <a:pt x="1541180" y="57191"/>
                </a:moveTo>
                <a:lnTo>
                  <a:pt x="1522075" y="68285"/>
                </a:lnTo>
                <a:lnTo>
                  <a:pt x="1563243" y="68326"/>
                </a:lnTo>
                <a:lnTo>
                  <a:pt x="1563243" y="66802"/>
                </a:lnTo>
                <a:lnTo>
                  <a:pt x="1557655" y="66802"/>
                </a:lnTo>
                <a:lnTo>
                  <a:pt x="1541180" y="57191"/>
                </a:lnTo>
                <a:close/>
              </a:path>
              <a:path w="1585595" h="114300">
                <a:moveTo>
                  <a:pt x="0" y="44577"/>
                </a:moveTo>
                <a:lnTo>
                  <a:pt x="0" y="66802"/>
                </a:lnTo>
                <a:lnTo>
                  <a:pt x="1522075" y="68285"/>
                </a:lnTo>
                <a:lnTo>
                  <a:pt x="1541180" y="57191"/>
                </a:lnTo>
                <a:lnTo>
                  <a:pt x="1522098" y="46060"/>
                </a:lnTo>
                <a:lnTo>
                  <a:pt x="0" y="44577"/>
                </a:lnTo>
                <a:close/>
              </a:path>
              <a:path w="1585595" h="114300">
                <a:moveTo>
                  <a:pt x="1557655" y="47625"/>
                </a:moveTo>
                <a:lnTo>
                  <a:pt x="1541180" y="57191"/>
                </a:lnTo>
                <a:lnTo>
                  <a:pt x="1557655" y="66802"/>
                </a:lnTo>
                <a:lnTo>
                  <a:pt x="1557655" y="47625"/>
                </a:lnTo>
                <a:close/>
              </a:path>
              <a:path w="1585595" h="114300">
                <a:moveTo>
                  <a:pt x="1563243" y="47625"/>
                </a:moveTo>
                <a:lnTo>
                  <a:pt x="1557655" y="47625"/>
                </a:lnTo>
                <a:lnTo>
                  <a:pt x="1557655" y="66802"/>
                </a:lnTo>
                <a:lnTo>
                  <a:pt x="1563243" y="66802"/>
                </a:lnTo>
                <a:lnTo>
                  <a:pt x="1563243" y="47625"/>
                </a:lnTo>
                <a:close/>
              </a:path>
              <a:path w="1585595" h="114300">
                <a:moveTo>
                  <a:pt x="1522098" y="46060"/>
                </a:moveTo>
                <a:lnTo>
                  <a:pt x="1541180" y="57191"/>
                </a:lnTo>
                <a:lnTo>
                  <a:pt x="1557655" y="47625"/>
                </a:lnTo>
                <a:lnTo>
                  <a:pt x="1563243" y="47625"/>
                </a:lnTo>
                <a:lnTo>
                  <a:pt x="1563243" y="46101"/>
                </a:lnTo>
                <a:lnTo>
                  <a:pt x="1522098" y="46060"/>
                </a:lnTo>
                <a:close/>
              </a:path>
            </a:pathLst>
          </a:custGeom>
          <a:solidFill>
            <a:srgbClr val="000000"/>
          </a:solidFill>
        </p:spPr>
        <p:txBody>
          <a:bodyPr wrap="square" lIns="0" tIns="0" rIns="0" bIns="0" rtlCol="0"/>
          <a:lstStyle/>
          <a:p>
            <a:endParaRPr/>
          </a:p>
        </p:txBody>
      </p:sp>
      <p:sp>
        <p:nvSpPr>
          <p:cNvPr id="15" name="object 15"/>
          <p:cNvSpPr txBox="1"/>
          <p:nvPr/>
        </p:nvSpPr>
        <p:spPr>
          <a:xfrm>
            <a:off x="834339" y="4664301"/>
            <a:ext cx="662305" cy="330200"/>
          </a:xfrm>
          <a:prstGeom prst="rect">
            <a:avLst/>
          </a:prstGeom>
        </p:spPr>
        <p:txBody>
          <a:bodyPr vert="horz" wrap="square" lIns="0" tIns="0" rIns="0" bIns="0" rtlCol="0">
            <a:spAutoFit/>
          </a:bodyPr>
          <a:lstStyle/>
          <a:p>
            <a:pPr marL="12700">
              <a:lnSpc>
                <a:spcPct val="100000"/>
              </a:lnSpc>
            </a:pPr>
            <a:r>
              <a:rPr sz="2400" b="1" dirty="0">
                <a:latin typeface="Times New Roman"/>
                <a:cs typeface="Times New Roman"/>
              </a:rPr>
              <a:t>U</a:t>
            </a:r>
            <a:r>
              <a:rPr sz="2400" b="1" spc="-55" dirty="0">
                <a:latin typeface="Times New Roman"/>
                <a:cs typeface="Times New Roman"/>
              </a:rPr>
              <a:t>r</a:t>
            </a:r>
            <a:r>
              <a:rPr sz="2400" b="1" dirty="0">
                <a:latin typeface="Times New Roman"/>
                <a:cs typeface="Times New Roman"/>
              </a:rPr>
              <a:t>ea</a:t>
            </a:r>
            <a:endParaRPr sz="2400">
              <a:latin typeface="Times New Roman"/>
              <a:cs typeface="Times New Roman"/>
            </a:endParaRPr>
          </a:p>
        </p:txBody>
      </p:sp>
      <p:sp>
        <p:nvSpPr>
          <p:cNvPr id="17" name="object 17"/>
          <p:cNvSpPr txBox="1"/>
          <p:nvPr/>
        </p:nvSpPr>
        <p:spPr>
          <a:xfrm>
            <a:off x="8183371" y="6311676"/>
            <a:ext cx="190500" cy="203835"/>
          </a:xfrm>
          <a:prstGeom prst="rect">
            <a:avLst/>
          </a:prstGeom>
        </p:spPr>
        <p:txBody>
          <a:bodyPr vert="horz" wrap="square" lIns="0" tIns="0" rIns="0" bIns="0" rtlCol="0">
            <a:spAutoFit/>
          </a:bodyPr>
          <a:lstStyle/>
          <a:p>
            <a:pPr marL="12700">
              <a:lnSpc>
                <a:spcPct val="100000"/>
              </a:lnSpc>
            </a:pPr>
            <a:r>
              <a:rPr sz="1400" spc="-55" dirty="0">
                <a:latin typeface="Times New Roman"/>
                <a:cs typeface="Times New Roman"/>
              </a:rPr>
              <a:t>11</a:t>
            </a:r>
            <a:endParaRPr sz="1400">
              <a:latin typeface="Times New Roman"/>
              <a:cs typeface="Times New Roman"/>
            </a:endParaRPr>
          </a:p>
        </p:txBody>
      </p:sp>
      <p:sp>
        <p:nvSpPr>
          <p:cNvPr id="16" name="object 16"/>
          <p:cNvSpPr txBox="1"/>
          <p:nvPr/>
        </p:nvSpPr>
        <p:spPr>
          <a:xfrm>
            <a:off x="3715258" y="3986375"/>
            <a:ext cx="916305" cy="330200"/>
          </a:xfrm>
          <a:prstGeom prst="rect">
            <a:avLst/>
          </a:prstGeom>
        </p:spPr>
        <p:txBody>
          <a:bodyPr vert="horz" wrap="square" lIns="0" tIns="0" rIns="0" bIns="0" rtlCol="0">
            <a:spAutoFit/>
          </a:bodyPr>
          <a:lstStyle/>
          <a:p>
            <a:pPr marL="12700">
              <a:lnSpc>
                <a:spcPct val="100000"/>
              </a:lnSpc>
            </a:pPr>
            <a:r>
              <a:rPr sz="2400" b="1" dirty="0">
                <a:solidFill>
                  <a:srgbClr val="FF0000"/>
                </a:solidFill>
                <a:latin typeface="Times New Roman"/>
                <a:cs typeface="Times New Roman"/>
              </a:rPr>
              <a:t>U</a:t>
            </a:r>
            <a:r>
              <a:rPr sz="2400" b="1" spc="-55" dirty="0">
                <a:solidFill>
                  <a:srgbClr val="FF0000"/>
                </a:solidFill>
                <a:latin typeface="Times New Roman"/>
                <a:cs typeface="Times New Roman"/>
              </a:rPr>
              <a:t>r</a:t>
            </a:r>
            <a:r>
              <a:rPr sz="2400" b="1" dirty="0">
                <a:solidFill>
                  <a:srgbClr val="FF0000"/>
                </a:solidFill>
                <a:latin typeface="Times New Roman"/>
                <a:cs typeface="Times New Roman"/>
              </a:rPr>
              <a:t>ease</a:t>
            </a:r>
            <a:endParaRPr sz="2400">
              <a:latin typeface="Times New Roman"/>
              <a:cs typeface="Times New Roman"/>
            </a:endParaRPr>
          </a:p>
        </p:txBody>
      </p:sp>
      <p:sp>
        <p:nvSpPr>
          <p:cNvPr id="18" name="object 5"/>
          <p:cNvSpPr txBox="1"/>
          <p:nvPr/>
        </p:nvSpPr>
        <p:spPr>
          <a:xfrm>
            <a:off x="1006017" y="790419"/>
            <a:ext cx="6984949" cy="677108"/>
          </a:xfrm>
          <a:prstGeom prst="rect">
            <a:avLst/>
          </a:prstGeom>
          <a:solidFill>
            <a:srgbClr val="3366FF"/>
          </a:solidFill>
        </p:spPr>
        <p:txBody>
          <a:bodyPr vert="horz" wrap="square" lIns="0" tIns="0" rIns="0" bIns="0" rtlCol="0">
            <a:spAutoFit/>
          </a:bodyPr>
          <a:lstStyle/>
          <a:p>
            <a:pPr marL="91440" algn="r" rtl="1">
              <a:lnSpc>
                <a:spcPct val="100000"/>
              </a:lnSpc>
            </a:pPr>
            <a:r>
              <a:rPr lang="ar-SA" sz="4400" b="1" spc="-220" dirty="0" smtClean="0">
                <a:solidFill>
                  <a:srgbClr val="FF0066"/>
                </a:solidFill>
                <a:latin typeface="Times New Roman"/>
                <a:cs typeface="Times New Roman"/>
              </a:rPr>
              <a:t>1-  إنتاج الأمونيا </a:t>
            </a:r>
            <a:r>
              <a:rPr lang="en-GB" sz="4400" b="1" dirty="0" smtClean="0">
                <a:solidFill>
                  <a:srgbClr val="FF0066"/>
                </a:solidFill>
                <a:latin typeface="Times New Roman"/>
                <a:cs typeface="Times New Roman"/>
              </a:rPr>
              <a:t>Ammonification</a:t>
            </a:r>
            <a:endParaRPr lang="en-GB" sz="4400" dirty="0">
              <a:latin typeface="Times New Roman"/>
              <a:cs typeface="Times New Roman"/>
            </a:endParaRPr>
          </a:p>
        </p:txBody>
      </p:sp>
      <p:sp>
        <p:nvSpPr>
          <p:cNvPr id="19" name="object 11"/>
          <p:cNvSpPr txBox="1"/>
          <p:nvPr/>
        </p:nvSpPr>
        <p:spPr>
          <a:xfrm>
            <a:off x="650796" y="2331309"/>
            <a:ext cx="8001000" cy="984885"/>
          </a:xfrm>
          <a:prstGeom prst="rect">
            <a:avLst/>
          </a:prstGeom>
          <a:solidFill>
            <a:srgbClr val="5FC89C"/>
          </a:solidFill>
        </p:spPr>
        <p:txBody>
          <a:bodyPr vert="horz" wrap="square" lIns="0" tIns="0" rIns="0" bIns="0" rtlCol="0">
            <a:spAutoFit/>
          </a:bodyPr>
          <a:lstStyle/>
          <a:p>
            <a:pPr marL="91440" algn="r" rtl="1">
              <a:lnSpc>
                <a:spcPct val="100000"/>
              </a:lnSpc>
            </a:pPr>
            <a:r>
              <a:rPr lang="ar-SA" sz="3200" b="1" dirty="0" smtClean="0">
                <a:latin typeface="Times New Roman"/>
                <a:cs typeface="Times New Roman"/>
              </a:rPr>
              <a:t>2- إنتاج الأمونيا من اليوريا وحمض اليوريك</a:t>
            </a:r>
          </a:p>
          <a:p>
            <a:pPr marL="91440" algn="r" rtl="1">
              <a:lnSpc>
                <a:spcPct val="100000"/>
              </a:lnSpc>
            </a:pPr>
            <a:r>
              <a:rPr lang="en-GB" sz="3200" b="1" dirty="0" smtClean="0">
                <a:latin typeface="Times New Roman"/>
                <a:cs typeface="Times New Roman"/>
              </a:rPr>
              <a:t>Uric acid</a:t>
            </a:r>
            <a:r>
              <a:rPr lang="en-GB" sz="3200" b="1" spc="-25" dirty="0" smtClean="0">
                <a:latin typeface="Times New Roman"/>
                <a:cs typeface="Times New Roman"/>
              </a:rPr>
              <a:t> </a:t>
            </a:r>
            <a:r>
              <a:rPr lang="en-GB" sz="3200" b="1" dirty="0" smtClean="0">
                <a:latin typeface="Times New Roman"/>
                <a:cs typeface="Times New Roman"/>
              </a:rPr>
              <a:t>and</a:t>
            </a:r>
            <a:r>
              <a:rPr lang="en-GB" sz="3200" b="1" spc="-15" dirty="0" smtClean="0">
                <a:latin typeface="Times New Roman"/>
                <a:cs typeface="Times New Roman"/>
              </a:rPr>
              <a:t> </a:t>
            </a:r>
            <a:r>
              <a:rPr lang="en-GB" sz="3200" b="1" dirty="0" smtClean="0">
                <a:latin typeface="Times New Roman"/>
                <a:cs typeface="Times New Roman"/>
              </a:rPr>
              <a:t>u</a:t>
            </a:r>
            <a:r>
              <a:rPr lang="en-GB" sz="3200" b="1" spc="-65" dirty="0" smtClean="0">
                <a:latin typeface="Times New Roman"/>
                <a:cs typeface="Times New Roman"/>
              </a:rPr>
              <a:t>r</a:t>
            </a:r>
            <a:r>
              <a:rPr lang="en-GB" sz="3200" b="1" dirty="0" smtClean="0">
                <a:latin typeface="Times New Roman"/>
                <a:cs typeface="Times New Roman"/>
              </a:rPr>
              <a:t>ea</a:t>
            </a:r>
            <a:r>
              <a:rPr lang="en-GB" sz="3200" b="1" spc="-5" dirty="0" smtClean="0">
                <a:latin typeface="Times New Roman"/>
                <a:cs typeface="Times New Roman"/>
              </a:rPr>
              <a:t> </a:t>
            </a:r>
            <a:r>
              <a:rPr lang="en-GB" sz="3200" b="1" dirty="0" smtClean="0">
                <a:latin typeface="Times New Roman"/>
                <a:cs typeface="Times New Roman"/>
              </a:rPr>
              <a:t>ammo</a:t>
            </a:r>
            <a:r>
              <a:rPr lang="en-GB" sz="3200" b="1" spc="-10" dirty="0" smtClean="0">
                <a:latin typeface="Times New Roman"/>
                <a:cs typeface="Times New Roman"/>
              </a:rPr>
              <a:t>n</a:t>
            </a:r>
            <a:r>
              <a:rPr lang="en-GB" sz="3200" b="1" dirty="0" smtClean="0">
                <a:latin typeface="Times New Roman"/>
                <a:cs typeface="Times New Roman"/>
              </a:rPr>
              <a:t>ificati</a:t>
            </a:r>
            <a:r>
              <a:rPr lang="en-GB" sz="3200" dirty="0" smtClean="0">
                <a:latin typeface="Times New Roman"/>
                <a:cs typeface="Times New Roman"/>
              </a:rPr>
              <a:t>on</a:t>
            </a:r>
            <a:endParaRPr lang="en-GB" sz="3200" b="1" dirty="0" smtClean="0">
              <a:latin typeface="Times New Roman"/>
              <a:cs typeface="Times New Roman"/>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04012" y="164774"/>
            <a:ext cx="1056640" cy="280035"/>
          </a:xfrm>
          <a:prstGeom prst="rect">
            <a:avLst/>
          </a:prstGeom>
        </p:spPr>
        <p:txBody>
          <a:bodyPr vert="horz" wrap="square" lIns="0" tIns="0" rIns="0" bIns="0" rtlCol="0">
            <a:spAutoFit/>
          </a:bodyPr>
          <a:lstStyle/>
          <a:p>
            <a:pPr marL="12700">
              <a:lnSpc>
                <a:spcPct val="100000"/>
              </a:lnSpc>
            </a:pPr>
            <a:r>
              <a:rPr sz="2000" b="1" dirty="0">
                <a:latin typeface="Times New Roman"/>
                <a:cs typeface="Times New Roman"/>
              </a:rPr>
              <a:t>MIC </a:t>
            </a:r>
            <a:r>
              <a:rPr sz="2000" b="1" spc="-20" dirty="0">
                <a:latin typeface="Times New Roman"/>
                <a:cs typeface="Times New Roman"/>
              </a:rPr>
              <a:t> </a:t>
            </a:r>
            <a:r>
              <a:rPr sz="2000" b="1" dirty="0">
                <a:latin typeface="Times New Roman"/>
                <a:cs typeface="Times New Roman"/>
              </a:rPr>
              <a:t>3</a:t>
            </a:r>
            <a:r>
              <a:rPr sz="2000" b="1" spc="10" dirty="0">
                <a:latin typeface="Times New Roman"/>
                <a:cs typeface="Times New Roman"/>
              </a:rPr>
              <a:t>4</a:t>
            </a:r>
            <a:r>
              <a:rPr sz="2000" b="1" dirty="0">
                <a:latin typeface="Times New Roman"/>
                <a:cs typeface="Times New Roman"/>
              </a:rPr>
              <a:t>5</a:t>
            </a:r>
            <a:endParaRPr sz="2000">
              <a:latin typeface="Times New Roman"/>
              <a:cs typeface="Times New Roman"/>
            </a:endParaRPr>
          </a:p>
        </p:txBody>
      </p:sp>
      <p:sp>
        <p:nvSpPr>
          <p:cNvPr id="4" name="object 4"/>
          <p:cNvSpPr/>
          <p:nvPr/>
        </p:nvSpPr>
        <p:spPr>
          <a:xfrm>
            <a:off x="216725" y="421766"/>
            <a:ext cx="8612505" cy="0"/>
          </a:xfrm>
          <a:custGeom>
            <a:avLst/>
            <a:gdLst/>
            <a:ahLst/>
            <a:cxnLst/>
            <a:rect l="l" t="t" r="r" b="b"/>
            <a:pathLst>
              <a:path w="8612505">
                <a:moveTo>
                  <a:pt x="0" y="0"/>
                </a:moveTo>
                <a:lnTo>
                  <a:pt x="8612124" y="0"/>
                </a:lnTo>
              </a:path>
            </a:pathLst>
          </a:custGeom>
          <a:ln w="25654">
            <a:solidFill>
              <a:srgbClr val="000000"/>
            </a:solidFill>
          </a:ln>
        </p:spPr>
        <p:txBody>
          <a:bodyPr wrap="square" lIns="0" tIns="0" rIns="0" bIns="0" rtlCol="0"/>
          <a:lstStyle/>
          <a:p>
            <a:endParaRPr/>
          </a:p>
        </p:txBody>
      </p:sp>
      <p:sp>
        <p:nvSpPr>
          <p:cNvPr id="6" name="object 6"/>
          <p:cNvSpPr/>
          <p:nvPr/>
        </p:nvSpPr>
        <p:spPr>
          <a:xfrm>
            <a:off x="2555748" y="2492908"/>
            <a:ext cx="6264910" cy="523240"/>
          </a:xfrm>
          <a:custGeom>
            <a:avLst/>
            <a:gdLst/>
            <a:ahLst/>
            <a:cxnLst/>
            <a:rect l="l" t="t" r="r" b="b"/>
            <a:pathLst>
              <a:path w="6264909" h="523239">
                <a:moveTo>
                  <a:pt x="0" y="523214"/>
                </a:moveTo>
                <a:lnTo>
                  <a:pt x="6264656" y="523214"/>
                </a:lnTo>
                <a:lnTo>
                  <a:pt x="6264656" y="0"/>
                </a:lnTo>
                <a:lnTo>
                  <a:pt x="0" y="0"/>
                </a:lnTo>
                <a:lnTo>
                  <a:pt x="0" y="523214"/>
                </a:lnTo>
                <a:close/>
              </a:path>
            </a:pathLst>
          </a:custGeom>
          <a:ln w="9525">
            <a:solidFill>
              <a:srgbClr val="FF0000"/>
            </a:solidFill>
          </a:ln>
        </p:spPr>
        <p:txBody>
          <a:bodyPr wrap="square" lIns="0" tIns="0" rIns="0" bIns="0" rtlCol="0"/>
          <a:lstStyle/>
          <a:p>
            <a:endParaRPr/>
          </a:p>
        </p:txBody>
      </p:sp>
      <p:sp>
        <p:nvSpPr>
          <p:cNvPr id="7" name="object 7"/>
          <p:cNvSpPr txBox="1"/>
          <p:nvPr/>
        </p:nvSpPr>
        <p:spPr>
          <a:xfrm>
            <a:off x="330200" y="2583704"/>
            <a:ext cx="2981325" cy="444500"/>
          </a:xfrm>
          <a:prstGeom prst="rect">
            <a:avLst/>
          </a:prstGeom>
        </p:spPr>
        <p:txBody>
          <a:bodyPr vert="horz" wrap="square" lIns="0" tIns="0" rIns="0" bIns="0" rtlCol="0">
            <a:spAutoFit/>
          </a:bodyPr>
          <a:lstStyle/>
          <a:p>
            <a:pPr marL="12700">
              <a:lnSpc>
                <a:spcPct val="100000"/>
              </a:lnSpc>
              <a:tabLst>
                <a:tab pos="2317115" algn="l"/>
              </a:tabLst>
            </a:pPr>
            <a:r>
              <a:rPr sz="3600" b="1" baseline="1157" dirty="0">
                <a:solidFill>
                  <a:srgbClr val="FF0000"/>
                </a:solidFill>
                <a:latin typeface="Times New Roman"/>
                <a:cs typeface="Times New Roman"/>
              </a:rPr>
              <a:t>Nitri</a:t>
            </a:r>
            <a:r>
              <a:rPr sz="3600" b="1" spc="7" baseline="1157" dirty="0">
                <a:solidFill>
                  <a:srgbClr val="FF0000"/>
                </a:solidFill>
                <a:latin typeface="Times New Roman"/>
                <a:cs typeface="Times New Roman"/>
              </a:rPr>
              <a:t>f</a:t>
            </a:r>
            <a:r>
              <a:rPr sz="3600" b="1" baseline="1157" dirty="0">
                <a:solidFill>
                  <a:srgbClr val="FF0000"/>
                </a:solidFill>
                <a:latin typeface="Times New Roman"/>
                <a:cs typeface="Times New Roman"/>
              </a:rPr>
              <a:t>ica</a:t>
            </a:r>
            <a:r>
              <a:rPr sz="3600" b="1" spc="-15" baseline="1157" dirty="0">
                <a:solidFill>
                  <a:srgbClr val="FF0000"/>
                </a:solidFill>
                <a:latin typeface="Times New Roman"/>
                <a:cs typeface="Times New Roman"/>
              </a:rPr>
              <a:t>t</a:t>
            </a:r>
            <a:r>
              <a:rPr sz="3600" b="1" baseline="1157" dirty="0">
                <a:solidFill>
                  <a:srgbClr val="FF0000"/>
                </a:solidFill>
                <a:latin typeface="Times New Roman"/>
                <a:cs typeface="Times New Roman"/>
              </a:rPr>
              <a:t>ion:	</a:t>
            </a:r>
            <a:r>
              <a:rPr sz="2800" b="1" spc="-30" dirty="0">
                <a:latin typeface="Times New Roman"/>
                <a:cs typeface="Times New Roman"/>
              </a:rPr>
              <a:t>NH</a:t>
            </a:r>
            <a:r>
              <a:rPr sz="2775" b="1" spc="7" baseline="-21021" dirty="0">
                <a:latin typeface="Times New Roman"/>
                <a:cs typeface="Times New Roman"/>
              </a:rPr>
              <a:t>3</a:t>
            </a:r>
            <a:endParaRPr sz="2775" baseline="-21021">
              <a:latin typeface="Times New Roman"/>
              <a:cs typeface="Times New Roman"/>
            </a:endParaRPr>
          </a:p>
        </p:txBody>
      </p:sp>
      <p:sp>
        <p:nvSpPr>
          <p:cNvPr id="8" name="object 8"/>
          <p:cNvSpPr txBox="1"/>
          <p:nvPr/>
        </p:nvSpPr>
        <p:spPr>
          <a:xfrm>
            <a:off x="3285871" y="2571451"/>
            <a:ext cx="161290" cy="263525"/>
          </a:xfrm>
          <a:prstGeom prst="rect">
            <a:avLst/>
          </a:prstGeom>
        </p:spPr>
        <p:txBody>
          <a:bodyPr vert="horz" wrap="square" lIns="0" tIns="0" rIns="0" bIns="0" rtlCol="0">
            <a:spAutoFit/>
          </a:bodyPr>
          <a:lstStyle/>
          <a:p>
            <a:pPr marL="12700">
              <a:lnSpc>
                <a:spcPct val="100000"/>
              </a:lnSpc>
            </a:pPr>
            <a:r>
              <a:rPr sz="1850" b="1" spc="10" dirty="0">
                <a:latin typeface="Times New Roman"/>
                <a:cs typeface="Times New Roman"/>
              </a:rPr>
              <a:t>+</a:t>
            </a:r>
            <a:endParaRPr sz="1850">
              <a:latin typeface="Times New Roman"/>
              <a:cs typeface="Times New Roman"/>
            </a:endParaRPr>
          </a:p>
        </p:txBody>
      </p:sp>
      <p:sp>
        <p:nvSpPr>
          <p:cNvPr id="9" name="object 9"/>
          <p:cNvSpPr txBox="1"/>
          <p:nvPr/>
        </p:nvSpPr>
        <p:spPr>
          <a:xfrm>
            <a:off x="5378577" y="2583704"/>
            <a:ext cx="676275" cy="444500"/>
          </a:xfrm>
          <a:prstGeom prst="rect">
            <a:avLst/>
          </a:prstGeom>
        </p:spPr>
        <p:txBody>
          <a:bodyPr vert="horz" wrap="square" lIns="0" tIns="0" rIns="0" bIns="0" rtlCol="0">
            <a:spAutoFit/>
          </a:bodyPr>
          <a:lstStyle/>
          <a:p>
            <a:pPr marL="12700">
              <a:lnSpc>
                <a:spcPct val="100000"/>
              </a:lnSpc>
            </a:pPr>
            <a:r>
              <a:rPr sz="2800" b="1" spc="-30" dirty="0">
                <a:latin typeface="Times New Roman"/>
                <a:cs typeface="Times New Roman"/>
              </a:rPr>
              <a:t>NO</a:t>
            </a:r>
            <a:r>
              <a:rPr sz="2775" b="1" spc="7" baseline="-21021" dirty="0">
                <a:latin typeface="Times New Roman"/>
                <a:cs typeface="Times New Roman"/>
              </a:rPr>
              <a:t>3</a:t>
            </a:r>
            <a:endParaRPr sz="2775" baseline="-21021">
              <a:latin typeface="Times New Roman"/>
              <a:cs typeface="Times New Roman"/>
            </a:endParaRPr>
          </a:p>
        </p:txBody>
      </p:sp>
      <p:sp>
        <p:nvSpPr>
          <p:cNvPr id="10" name="object 10"/>
          <p:cNvSpPr txBox="1"/>
          <p:nvPr/>
        </p:nvSpPr>
        <p:spPr>
          <a:xfrm>
            <a:off x="6029325" y="2571451"/>
            <a:ext cx="104775" cy="263525"/>
          </a:xfrm>
          <a:prstGeom prst="rect">
            <a:avLst/>
          </a:prstGeom>
        </p:spPr>
        <p:txBody>
          <a:bodyPr vert="horz" wrap="square" lIns="0" tIns="0" rIns="0" bIns="0" rtlCol="0">
            <a:spAutoFit/>
          </a:bodyPr>
          <a:lstStyle/>
          <a:p>
            <a:pPr marL="12700">
              <a:lnSpc>
                <a:spcPct val="100000"/>
              </a:lnSpc>
            </a:pPr>
            <a:r>
              <a:rPr sz="1850" b="1" spc="5" dirty="0">
                <a:latin typeface="Times New Roman"/>
                <a:cs typeface="Times New Roman"/>
              </a:rPr>
              <a:t>-</a:t>
            </a:r>
            <a:endParaRPr sz="1850">
              <a:latin typeface="Times New Roman"/>
              <a:cs typeface="Times New Roman"/>
            </a:endParaRPr>
          </a:p>
        </p:txBody>
      </p:sp>
      <p:sp>
        <p:nvSpPr>
          <p:cNvPr id="11" name="object 11"/>
          <p:cNvSpPr txBox="1"/>
          <p:nvPr/>
        </p:nvSpPr>
        <p:spPr>
          <a:xfrm>
            <a:off x="7207757" y="2583704"/>
            <a:ext cx="973455" cy="381000"/>
          </a:xfrm>
          <a:prstGeom prst="rect">
            <a:avLst/>
          </a:prstGeom>
        </p:spPr>
        <p:txBody>
          <a:bodyPr vert="horz" wrap="square" lIns="0" tIns="0" rIns="0" bIns="0" rtlCol="0">
            <a:spAutoFit/>
          </a:bodyPr>
          <a:lstStyle/>
          <a:p>
            <a:pPr marL="12700">
              <a:lnSpc>
                <a:spcPct val="100000"/>
              </a:lnSpc>
            </a:pPr>
            <a:r>
              <a:rPr sz="2800" b="1" spc="-15" dirty="0">
                <a:latin typeface="Times New Roman"/>
                <a:cs typeface="Times New Roman"/>
              </a:rPr>
              <a:t>Plants</a:t>
            </a:r>
            <a:endParaRPr sz="2800">
              <a:latin typeface="Times New Roman"/>
              <a:cs typeface="Times New Roman"/>
            </a:endParaRPr>
          </a:p>
        </p:txBody>
      </p:sp>
      <p:sp>
        <p:nvSpPr>
          <p:cNvPr id="12" name="object 12"/>
          <p:cNvSpPr/>
          <p:nvPr/>
        </p:nvSpPr>
        <p:spPr>
          <a:xfrm>
            <a:off x="4086859" y="2730626"/>
            <a:ext cx="989330" cy="103505"/>
          </a:xfrm>
          <a:custGeom>
            <a:avLst/>
            <a:gdLst/>
            <a:ahLst/>
            <a:cxnLst/>
            <a:rect l="l" t="t" r="r" b="b"/>
            <a:pathLst>
              <a:path w="989329" h="103505">
                <a:moveTo>
                  <a:pt x="900684" y="0"/>
                </a:moveTo>
                <a:lnTo>
                  <a:pt x="896747" y="1015"/>
                </a:lnTo>
                <a:lnTo>
                  <a:pt x="893190" y="7112"/>
                </a:lnTo>
                <a:lnTo>
                  <a:pt x="894206" y="11049"/>
                </a:lnTo>
                <a:lnTo>
                  <a:pt x="952982" y="45429"/>
                </a:lnTo>
                <a:lnTo>
                  <a:pt x="976629" y="45465"/>
                </a:lnTo>
                <a:lnTo>
                  <a:pt x="976629" y="58165"/>
                </a:lnTo>
                <a:lnTo>
                  <a:pt x="953119" y="58165"/>
                </a:lnTo>
                <a:lnTo>
                  <a:pt x="894079" y="92456"/>
                </a:lnTo>
                <a:lnTo>
                  <a:pt x="893063" y="96393"/>
                </a:lnTo>
                <a:lnTo>
                  <a:pt x="894841" y="99440"/>
                </a:lnTo>
                <a:lnTo>
                  <a:pt x="896619" y="102362"/>
                </a:lnTo>
                <a:lnTo>
                  <a:pt x="900556" y="103505"/>
                </a:lnTo>
                <a:lnTo>
                  <a:pt x="978504" y="58165"/>
                </a:lnTo>
                <a:lnTo>
                  <a:pt x="976629" y="58165"/>
                </a:lnTo>
                <a:lnTo>
                  <a:pt x="978567" y="58129"/>
                </a:lnTo>
                <a:lnTo>
                  <a:pt x="989202" y="51943"/>
                </a:lnTo>
                <a:lnTo>
                  <a:pt x="900684" y="0"/>
                </a:lnTo>
                <a:close/>
              </a:path>
              <a:path w="989329" h="103505">
                <a:moveTo>
                  <a:pt x="963976" y="51859"/>
                </a:moveTo>
                <a:lnTo>
                  <a:pt x="953182" y="58129"/>
                </a:lnTo>
                <a:lnTo>
                  <a:pt x="976629" y="58165"/>
                </a:lnTo>
                <a:lnTo>
                  <a:pt x="976629" y="57403"/>
                </a:lnTo>
                <a:lnTo>
                  <a:pt x="973454" y="57403"/>
                </a:lnTo>
                <a:lnTo>
                  <a:pt x="963976" y="51859"/>
                </a:lnTo>
                <a:close/>
              </a:path>
              <a:path w="989329" h="103505">
                <a:moveTo>
                  <a:pt x="0" y="43942"/>
                </a:moveTo>
                <a:lnTo>
                  <a:pt x="0" y="56642"/>
                </a:lnTo>
                <a:lnTo>
                  <a:pt x="953182" y="58129"/>
                </a:lnTo>
                <a:lnTo>
                  <a:pt x="963976" y="51859"/>
                </a:lnTo>
                <a:lnTo>
                  <a:pt x="952982" y="45429"/>
                </a:lnTo>
                <a:lnTo>
                  <a:pt x="0" y="43942"/>
                </a:lnTo>
                <a:close/>
              </a:path>
              <a:path w="989329" h="103505">
                <a:moveTo>
                  <a:pt x="973454" y="46355"/>
                </a:moveTo>
                <a:lnTo>
                  <a:pt x="963976" y="51859"/>
                </a:lnTo>
                <a:lnTo>
                  <a:pt x="973454" y="57403"/>
                </a:lnTo>
                <a:lnTo>
                  <a:pt x="973454" y="46355"/>
                </a:lnTo>
                <a:close/>
              </a:path>
              <a:path w="989329" h="103505">
                <a:moveTo>
                  <a:pt x="976629" y="46355"/>
                </a:moveTo>
                <a:lnTo>
                  <a:pt x="973454" y="46355"/>
                </a:lnTo>
                <a:lnTo>
                  <a:pt x="973454" y="57403"/>
                </a:lnTo>
                <a:lnTo>
                  <a:pt x="976629" y="57403"/>
                </a:lnTo>
                <a:lnTo>
                  <a:pt x="976629" y="46355"/>
                </a:lnTo>
                <a:close/>
              </a:path>
              <a:path w="989329" h="103505">
                <a:moveTo>
                  <a:pt x="952982" y="45429"/>
                </a:moveTo>
                <a:lnTo>
                  <a:pt x="963976" y="51859"/>
                </a:lnTo>
                <a:lnTo>
                  <a:pt x="973454" y="46355"/>
                </a:lnTo>
                <a:lnTo>
                  <a:pt x="976629" y="46355"/>
                </a:lnTo>
                <a:lnTo>
                  <a:pt x="976629" y="45465"/>
                </a:lnTo>
                <a:lnTo>
                  <a:pt x="952982" y="45429"/>
                </a:lnTo>
                <a:close/>
              </a:path>
            </a:pathLst>
          </a:custGeom>
          <a:solidFill>
            <a:srgbClr val="000000"/>
          </a:solidFill>
        </p:spPr>
        <p:txBody>
          <a:bodyPr wrap="square" lIns="0" tIns="0" rIns="0" bIns="0" rtlCol="0"/>
          <a:lstStyle/>
          <a:p>
            <a:endParaRPr/>
          </a:p>
        </p:txBody>
      </p:sp>
      <p:sp>
        <p:nvSpPr>
          <p:cNvPr id="13" name="object 13"/>
          <p:cNvSpPr/>
          <p:nvPr/>
        </p:nvSpPr>
        <p:spPr>
          <a:xfrm>
            <a:off x="6234938" y="2729102"/>
            <a:ext cx="857885" cy="103505"/>
          </a:xfrm>
          <a:custGeom>
            <a:avLst/>
            <a:gdLst/>
            <a:ahLst/>
            <a:cxnLst/>
            <a:rect l="l" t="t" r="r" b="b"/>
            <a:pathLst>
              <a:path w="857884" h="103505">
                <a:moveTo>
                  <a:pt x="768858" y="0"/>
                </a:moveTo>
                <a:lnTo>
                  <a:pt x="764920" y="1016"/>
                </a:lnTo>
                <a:lnTo>
                  <a:pt x="763142" y="3937"/>
                </a:lnTo>
                <a:lnTo>
                  <a:pt x="761364" y="6985"/>
                </a:lnTo>
                <a:lnTo>
                  <a:pt x="762381" y="10922"/>
                </a:lnTo>
                <a:lnTo>
                  <a:pt x="821269" y="45423"/>
                </a:lnTo>
                <a:lnTo>
                  <a:pt x="844804" y="45466"/>
                </a:lnTo>
                <a:lnTo>
                  <a:pt x="844804" y="58166"/>
                </a:lnTo>
                <a:lnTo>
                  <a:pt x="821289" y="58166"/>
                </a:lnTo>
                <a:lnTo>
                  <a:pt x="765302" y="90677"/>
                </a:lnTo>
                <a:lnTo>
                  <a:pt x="762254" y="92329"/>
                </a:lnTo>
                <a:lnTo>
                  <a:pt x="761238" y="96266"/>
                </a:lnTo>
                <a:lnTo>
                  <a:pt x="764793" y="102362"/>
                </a:lnTo>
                <a:lnTo>
                  <a:pt x="768604" y="103377"/>
                </a:lnTo>
                <a:lnTo>
                  <a:pt x="846444" y="58166"/>
                </a:lnTo>
                <a:lnTo>
                  <a:pt x="844804" y="58166"/>
                </a:lnTo>
                <a:lnTo>
                  <a:pt x="846517" y="58123"/>
                </a:lnTo>
                <a:lnTo>
                  <a:pt x="857377" y="51816"/>
                </a:lnTo>
                <a:lnTo>
                  <a:pt x="768858" y="0"/>
                </a:lnTo>
                <a:close/>
              </a:path>
              <a:path w="857884" h="103505">
                <a:moveTo>
                  <a:pt x="832202" y="51828"/>
                </a:moveTo>
                <a:lnTo>
                  <a:pt x="821362" y="58123"/>
                </a:lnTo>
                <a:lnTo>
                  <a:pt x="844804" y="58166"/>
                </a:lnTo>
                <a:lnTo>
                  <a:pt x="844804" y="57276"/>
                </a:lnTo>
                <a:lnTo>
                  <a:pt x="841502" y="57276"/>
                </a:lnTo>
                <a:lnTo>
                  <a:pt x="832202" y="51828"/>
                </a:lnTo>
                <a:close/>
              </a:path>
              <a:path w="857884" h="103505">
                <a:moveTo>
                  <a:pt x="126" y="43942"/>
                </a:moveTo>
                <a:lnTo>
                  <a:pt x="0" y="56642"/>
                </a:lnTo>
                <a:lnTo>
                  <a:pt x="821362" y="58123"/>
                </a:lnTo>
                <a:lnTo>
                  <a:pt x="832202" y="51828"/>
                </a:lnTo>
                <a:lnTo>
                  <a:pt x="821269" y="45423"/>
                </a:lnTo>
                <a:lnTo>
                  <a:pt x="126" y="43942"/>
                </a:lnTo>
                <a:close/>
              </a:path>
              <a:path w="857884" h="103505">
                <a:moveTo>
                  <a:pt x="841629" y="46355"/>
                </a:moveTo>
                <a:lnTo>
                  <a:pt x="832202" y="51828"/>
                </a:lnTo>
                <a:lnTo>
                  <a:pt x="841502" y="57276"/>
                </a:lnTo>
                <a:lnTo>
                  <a:pt x="841629" y="46355"/>
                </a:lnTo>
                <a:close/>
              </a:path>
              <a:path w="857884" h="103505">
                <a:moveTo>
                  <a:pt x="844804" y="46355"/>
                </a:moveTo>
                <a:lnTo>
                  <a:pt x="841629" y="46355"/>
                </a:lnTo>
                <a:lnTo>
                  <a:pt x="841502" y="57276"/>
                </a:lnTo>
                <a:lnTo>
                  <a:pt x="844804" y="57276"/>
                </a:lnTo>
                <a:lnTo>
                  <a:pt x="844804" y="46355"/>
                </a:lnTo>
                <a:close/>
              </a:path>
              <a:path w="857884" h="103505">
                <a:moveTo>
                  <a:pt x="821269" y="45423"/>
                </a:moveTo>
                <a:lnTo>
                  <a:pt x="832202" y="51828"/>
                </a:lnTo>
                <a:lnTo>
                  <a:pt x="841629" y="46355"/>
                </a:lnTo>
                <a:lnTo>
                  <a:pt x="844804" y="46355"/>
                </a:lnTo>
                <a:lnTo>
                  <a:pt x="844804" y="45466"/>
                </a:lnTo>
                <a:lnTo>
                  <a:pt x="821269" y="45423"/>
                </a:lnTo>
                <a:close/>
              </a:path>
            </a:pathLst>
          </a:custGeom>
          <a:solidFill>
            <a:srgbClr val="000000"/>
          </a:solidFill>
        </p:spPr>
        <p:txBody>
          <a:bodyPr wrap="square" lIns="0" tIns="0" rIns="0" bIns="0" rtlCol="0"/>
          <a:lstStyle/>
          <a:p>
            <a:endParaRPr/>
          </a:p>
        </p:txBody>
      </p:sp>
      <p:sp>
        <p:nvSpPr>
          <p:cNvPr id="14" name="object 14"/>
          <p:cNvSpPr txBox="1"/>
          <p:nvPr/>
        </p:nvSpPr>
        <p:spPr>
          <a:xfrm>
            <a:off x="330200" y="4032862"/>
            <a:ext cx="8679230" cy="2031325"/>
          </a:xfrm>
          <a:prstGeom prst="rect">
            <a:avLst/>
          </a:prstGeom>
        </p:spPr>
        <p:txBody>
          <a:bodyPr vert="horz" wrap="square" lIns="0" tIns="0" rIns="0" bIns="0" rtlCol="0">
            <a:spAutoFit/>
          </a:bodyPr>
          <a:lstStyle/>
          <a:p>
            <a:pPr marL="12700" algn="r" rtl="1">
              <a:lnSpc>
                <a:spcPct val="100000"/>
              </a:lnSpc>
            </a:pPr>
            <a:r>
              <a:rPr sz="3200" b="1" dirty="0">
                <a:latin typeface="Times New Roman"/>
                <a:cs typeface="Times New Roman"/>
              </a:rPr>
              <a:t>_</a:t>
            </a:r>
            <a:r>
              <a:rPr sz="3200" b="1" spc="-15" dirty="0">
                <a:latin typeface="Times New Roman"/>
                <a:cs typeface="Times New Roman"/>
              </a:rPr>
              <a:t> </a:t>
            </a:r>
            <a:r>
              <a:rPr lang="ar-SA" sz="3200" b="1" dirty="0" smtClean="0">
                <a:latin typeface="Times New Roman"/>
                <a:cs typeface="Times New Roman"/>
              </a:rPr>
              <a:t>- يتم عن طريق مجموعتين من الكائنات الدقيقة ذاتية التغذية الكيميائية هوائياً</a:t>
            </a:r>
          </a:p>
          <a:p>
            <a:pPr marL="12700" algn="r" rtl="1">
              <a:lnSpc>
                <a:spcPct val="100000"/>
              </a:lnSpc>
            </a:pPr>
            <a:r>
              <a:rPr lang="ar-SA" sz="3200" b="1" dirty="0" smtClean="0">
                <a:latin typeface="Times New Roman"/>
                <a:cs typeface="Times New Roman"/>
              </a:rPr>
              <a:t> </a:t>
            </a:r>
            <a:r>
              <a:rPr lang="en-GB" sz="3200" b="1" dirty="0" smtClean="0">
                <a:latin typeface="Times New Roman"/>
                <a:cs typeface="Times New Roman"/>
              </a:rPr>
              <a:t>2</a:t>
            </a:r>
            <a:r>
              <a:rPr lang="en-GB" sz="3200" b="1" spc="-5" dirty="0" smtClean="0">
                <a:latin typeface="Times New Roman"/>
                <a:cs typeface="Times New Roman"/>
              </a:rPr>
              <a:t> </a:t>
            </a:r>
            <a:r>
              <a:rPr lang="en-GB" sz="3200" b="1" dirty="0" smtClean="0">
                <a:latin typeface="Times New Roman"/>
                <a:cs typeface="Times New Roman"/>
              </a:rPr>
              <a:t>g</a:t>
            </a:r>
            <a:r>
              <a:rPr lang="en-GB" sz="3200" b="1" spc="-50" dirty="0" smtClean="0">
                <a:latin typeface="Times New Roman"/>
                <a:cs typeface="Times New Roman"/>
              </a:rPr>
              <a:t>r</a:t>
            </a:r>
            <a:r>
              <a:rPr lang="en-GB" sz="3200" b="1" dirty="0" smtClean="0">
                <a:latin typeface="Times New Roman"/>
                <a:cs typeface="Times New Roman"/>
              </a:rPr>
              <a:t>oups</a:t>
            </a:r>
            <a:r>
              <a:rPr lang="en-GB" sz="3200" b="1" spc="-25" dirty="0" smtClean="0">
                <a:latin typeface="Times New Roman"/>
                <a:cs typeface="Times New Roman"/>
              </a:rPr>
              <a:t> </a:t>
            </a:r>
            <a:r>
              <a:rPr lang="en-GB" sz="3200" b="1" dirty="0" smtClean="0">
                <a:latin typeface="Times New Roman"/>
                <a:cs typeface="Times New Roman"/>
              </a:rPr>
              <a:t>of </a:t>
            </a:r>
            <a:r>
              <a:rPr lang="en-GB" sz="3200" b="1" i="1" u="heavy" dirty="0" smtClean="0">
                <a:latin typeface="Times New Roman"/>
                <a:cs typeface="Times New Roman"/>
              </a:rPr>
              <a:t>Chemo</a:t>
            </a:r>
            <a:r>
              <a:rPr lang="en-GB" sz="3200" b="1" i="1" u="heavy" spc="5" dirty="0" smtClean="0">
                <a:latin typeface="Times New Roman"/>
                <a:cs typeface="Times New Roman"/>
              </a:rPr>
              <a:t>a</a:t>
            </a:r>
            <a:r>
              <a:rPr lang="en-GB" sz="3200" b="1" i="1" u="heavy" dirty="0" smtClean="0">
                <a:latin typeface="Times New Roman"/>
                <a:cs typeface="Times New Roman"/>
              </a:rPr>
              <a:t>utotrophs</a:t>
            </a:r>
            <a:r>
              <a:rPr lang="en-GB" sz="3200" b="1" i="1" u="heavy" spc="-45" dirty="0" smtClean="0">
                <a:latin typeface="Times New Roman"/>
                <a:cs typeface="Times New Roman"/>
              </a:rPr>
              <a:t> </a:t>
            </a:r>
            <a:r>
              <a:rPr lang="en-GB" sz="3200" b="1" i="1" u="heavy" dirty="0" smtClean="0">
                <a:latin typeface="Times New Roman"/>
                <a:cs typeface="Times New Roman"/>
              </a:rPr>
              <a:t>a</a:t>
            </a:r>
            <a:r>
              <a:rPr lang="en-GB" sz="3200" b="1" i="1" u="heavy" spc="5" dirty="0" smtClean="0">
                <a:latin typeface="Times New Roman"/>
                <a:cs typeface="Times New Roman"/>
              </a:rPr>
              <a:t>e</a:t>
            </a:r>
            <a:r>
              <a:rPr lang="en-GB" sz="3200" b="1" i="1" u="heavy" dirty="0" smtClean="0">
                <a:latin typeface="Times New Roman"/>
                <a:cs typeface="Times New Roman"/>
              </a:rPr>
              <a:t>ro</a:t>
            </a:r>
            <a:r>
              <a:rPr lang="en-GB" sz="3200" b="1" i="1" u="heavy" spc="5" dirty="0" smtClean="0">
                <a:latin typeface="Times New Roman"/>
                <a:cs typeface="Times New Roman"/>
              </a:rPr>
              <a:t>b</a:t>
            </a:r>
            <a:r>
              <a:rPr lang="en-GB" sz="3200" b="1" i="1" u="heavy" dirty="0" smtClean="0">
                <a:latin typeface="Times New Roman"/>
                <a:cs typeface="Times New Roman"/>
              </a:rPr>
              <a:t>ic</a:t>
            </a:r>
            <a:r>
              <a:rPr lang="en-GB" sz="3200" b="1" i="1" dirty="0" smtClean="0">
                <a:latin typeface="Times New Roman"/>
                <a:cs typeface="Times New Roman"/>
              </a:rPr>
              <a:t> </a:t>
            </a:r>
            <a:r>
              <a:rPr lang="en-GB" sz="3200" b="1" dirty="0" smtClean="0">
                <a:latin typeface="Times New Roman"/>
                <a:cs typeface="Times New Roman"/>
              </a:rPr>
              <a:t>mic</a:t>
            </a:r>
            <a:r>
              <a:rPr lang="en-GB" sz="3200" b="1" spc="-60" dirty="0" smtClean="0">
                <a:latin typeface="Times New Roman"/>
                <a:cs typeface="Times New Roman"/>
              </a:rPr>
              <a:t>r</a:t>
            </a:r>
            <a:r>
              <a:rPr lang="en-GB" sz="3200" b="1" dirty="0" smtClean="0">
                <a:latin typeface="Times New Roman"/>
                <a:cs typeface="Times New Roman"/>
              </a:rPr>
              <a:t>obes</a:t>
            </a:r>
            <a:endParaRPr sz="3200" dirty="0">
              <a:latin typeface="Times New Roman"/>
              <a:cs typeface="Times New Roman"/>
            </a:endParaRPr>
          </a:p>
          <a:p>
            <a:pPr algn="r" rtl="1">
              <a:lnSpc>
                <a:spcPct val="100000"/>
              </a:lnSpc>
              <a:spcBef>
                <a:spcPts val="7"/>
              </a:spcBef>
            </a:pPr>
            <a:r>
              <a:rPr lang="ar-SA" sz="3500" dirty="0" smtClean="0">
                <a:latin typeface="Times New Roman"/>
                <a:cs typeface="Times New Roman"/>
              </a:rPr>
              <a:t>- في خطوتين </a:t>
            </a:r>
            <a:r>
              <a:rPr lang="en-GB" sz="3600" b="1" dirty="0" smtClean="0">
                <a:latin typeface="Times New Roman"/>
                <a:cs typeface="Times New Roman"/>
              </a:rPr>
              <a:t>2</a:t>
            </a:r>
            <a:r>
              <a:rPr lang="en-GB" sz="3600" b="1" spc="-5" dirty="0" smtClean="0">
                <a:latin typeface="Times New Roman"/>
                <a:cs typeface="Times New Roman"/>
              </a:rPr>
              <a:t> </a:t>
            </a:r>
            <a:r>
              <a:rPr lang="en-GB" sz="3600" b="1" dirty="0" smtClean="0">
                <a:latin typeface="Times New Roman"/>
                <a:cs typeface="Times New Roman"/>
              </a:rPr>
              <a:t>steps</a:t>
            </a:r>
            <a:endParaRPr sz="3500" dirty="0">
              <a:latin typeface="Times New Roman"/>
              <a:cs typeface="Times New Roman"/>
            </a:endParaRPr>
          </a:p>
        </p:txBody>
      </p:sp>
      <p:sp>
        <p:nvSpPr>
          <p:cNvPr id="15" name="object 15"/>
          <p:cNvSpPr txBox="1">
            <a:spLocks noGrp="1"/>
          </p:cNvSpPr>
          <p:nvPr>
            <p:ph type="sldNum" sz="quarter" idx="7"/>
          </p:nvPr>
        </p:nvSpPr>
        <p:spPr>
          <a:prstGeom prst="rect">
            <a:avLst/>
          </a:prstGeom>
        </p:spPr>
        <p:txBody>
          <a:bodyPr vert="horz" wrap="square" lIns="0" tIns="0" rIns="0" bIns="0" rtlCol="0">
            <a:spAutoFit/>
          </a:bodyPr>
          <a:lstStyle/>
          <a:p>
            <a:pPr marL="12700">
              <a:lnSpc>
                <a:spcPct val="100000"/>
              </a:lnSpc>
            </a:pPr>
            <a:r>
              <a:rPr spc="5" dirty="0"/>
              <a:t>1</a:t>
            </a:r>
            <a:r>
              <a:rPr dirty="0"/>
              <a:t>2</a:t>
            </a:r>
          </a:p>
        </p:txBody>
      </p:sp>
      <p:sp>
        <p:nvSpPr>
          <p:cNvPr id="16" name="object 7"/>
          <p:cNvSpPr txBox="1"/>
          <p:nvPr/>
        </p:nvSpPr>
        <p:spPr>
          <a:xfrm>
            <a:off x="1446084" y="939939"/>
            <a:ext cx="6248400" cy="553998"/>
          </a:xfrm>
          <a:prstGeom prst="rect">
            <a:avLst/>
          </a:prstGeom>
          <a:solidFill>
            <a:srgbClr val="FF0066"/>
          </a:solidFill>
        </p:spPr>
        <p:txBody>
          <a:bodyPr vert="horz" wrap="square" lIns="0" tIns="0" rIns="0" bIns="0" rtlCol="0">
            <a:spAutoFit/>
          </a:bodyPr>
          <a:lstStyle/>
          <a:p>
            <a:pPr marL="91440" algn="r" rtl="1">
              <a:lnSpc>
                <a:spcPct val="100000"/>
              </a:lnSpc>
            </a:pPr>
            <a:r>
              <a:rPr lang="ar-SA" sz="3600" b="1" spc="-15" dirty="0" smtClean="0">
                <a:latin typeface="Times New Roman"/>
                <a:cs typeface="Times New Roman"/>
              </a:rPr>
              <a:t>2- إنتاج النترات </a:t>
            </a:r>
            <a:r>
              <a:rPr sz="3600" b="1" dirty="0" smtClean="0">
                <a:latin typeface="Times New Roman"/>
                <a:cs typeface="Times New Roman"/>
              </a:rPr>
              <a:t>Nitrifi</a:t>
            </a:r>
            <a:r>
              <a:rPr sz="3600" b="1" spc="-15" dirty="0" smtClean="0">
                <a:latin typeface="Times New Roman"/>
                <a:cs typeface="Times New Roman"/>
              </a:rPr>
              <a:t>c</a:t>
            </a:r>
            <a:r>
              <a:rPr sz="3600" b="1" dirty="0" smtClean="0">
                <a:latin typeface="Times New Roman"/>
                <a:cs typeface="Times New Roman"/>
              </a:rPr>
              <a:t>ation</a:t>
            </a:r>
            <a:endParaRPr sz="3600" dirty="0">
              <a:latin typeface="Times New Roman"/>
              <a:cs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04012" y="164774"/>
            <a:ext cx="1056640" cy="280035"/>
          </a:xfrm>
          <a:prstGeom prst="rect">
            <a:avLst/>
          </a:prstGeom>
        </p:spPr>
        <p:txBody>
          <a:bodyPr vert="horz" wrap="square" lIns="0" tIns="0" rIns="0" bIns="0" rtlCol="0">
            <a:spAutoFit/>
          </a:bodyPr>
          <a:lstStyle/>
          <a:p>
            <a:pPr marL="12700">
              <a:lnSpc>
                <a:spcPct val="100000"/>
              </a:lnSpc>
            </a:pPr>
            <a:r>
              <a:rPr sz="2000" b="1" dirty="0">
                <a:latin typeface="Times New Roman"/>
                <a:cs typeface="Times New Roman"/>
              </a:rPr>
              <a:t>MIC </a:t>
            </a:r>
            <a:r>
              <a:rPr sz="2000" b="1" spc="-20" dirty="0">
                <a:latin typeface="Times New Roman"/>
                <a:cs typeface="Times New Roman"/>
              </a:rPr>
              <a:t> </a:t>
            </a:r>
            <a:r>
              <a:rPr sz="2000" b="1" dirty="0">
                <a:latin typeface="Times New Roman"/>
                <a:cs typeface="Times New Roman"/>
              </a:rPr>
              <a:t>3</a:t>
            </a:r>
            <a:r>
              <a:rPr sz="2000" b="1" spc="10" dirty="0">
                <a:latin typeface="Times New Roman"/>
                <a:cs typeface="Times New Roman"/>
              </a:rPr>
              <a:t>4</a:t>
            </a:r>
            <a:r>
              <a:rPr sz="2000" b="1" dirty="0">
                <a:latin typeface="Times New Roman"/>
                <a:cs typeface="Times New Roman"/>
              </a:rPr>
              <a:t>5</a:t>
            </a:r>
            <a:endParaRPr sz="2000">
              <a:latin typeface="Times New Roman"/>
              <a:cs typeface="Times New Roman"/>
            </a:endParaRPr>
          </a:p>
        </p:txBody>
      </p:sp>
      <p:sp>
        <p:nvSpPr>
          <p:cNvPr id="4" name="object 4"/>
          <p:cNvSpPr/>
          <p:nvPr/>
        </p:nvSpPr>
        <p:spPr>
          <a:xfrm>
            <a:off x="216725" y="421766"/>
            <a:ext cx="8612505" cy="0"/>
          </a:xfrm>
          <a:custGeom>
            <a:avLst/>
            <a:gdLst/>
            <a:ahLst/>
            <a:cxnLst/>
            <a:rect l="l" t="t" r="r" b="b"/>
            <a:pathLst>
              <a:path w="8612505">
                <a:moveTo>
                  <a:pt x="0" y="0"/>
                </a:moveTo>
                <a:lnTo>
                  <a:pt x="8612124" y="0"/>
                </a:lnTo>
              </a:path>
            </a:pathLst>
          </a:custGeom>
          <a:ln w="25654">
            <a:solidFill>
              <a:srgbClr val="000000"/>
            </a:solidFill>
          </a:ln>
        </p:spPr>
        <p:txBody>
          <a:bodyPr wrap="square" lIns="0" tIns="0" rIns="0" bIns="0" rtlCol="0"/>
          <a:lstStyle/>
          <a:p>
            <a:endParaRPr/>
          </a:p>
        </p:txBody>
      </p:sp>
      <p:sp>
        <p:nvSpPr>
          <p:cNvPr id="6" name="object 6"/>
          <p:cNvSpPr/>
          <p:nvPr/>
        </p:nvSpPr>
        <p:spPr>
          <a:xfrm>
            <a:off x="601462" y="2907634"/>
            <a:ext cx="7993380" cy="646430"/>
          </a:xfrm>
          <a:custGeom>
            <a:avLst/>
            <a:gdLst/>
            <a:ahLst/>
            <a:cxnLst/>
            <a:rect l="l" t="t" r="r" b="b"/>
            <a:pathLst>
              <a:path w="7993380" h="646429">
                <a:moveTo>
                  <a:pt x="0" y="646328"/>
                </a:moveTo>
                <a:lnTo>
                  <a:pt x="7992872" y="646328"/>
                </a:lnTo>
                <a:lnTo>
                  <a:pt x="7992872" y="0"/>
                </a:lnTo>
                <a:lnTo>
                  <a:pt x="0" y="0"/>
                </a:lnTo>
                <a:lnTo>
                  <a:pt x="0" y="646328"/>
                </a:lnTo>
                <a:close/>
              </a:path>
            </a:pathLst>
          </a:custGeom>
          <a:solidFill>
            <a:srgbClr val="FFFF00"/>
          </a:solidFill>
        </p:spPr>
        <p:txBody>
          <a:bodyPr wrap="square" lIns="0" tIns="0" rIns="0" bIns="0" rtlCol="0"/>
          <a:lstStyle/>
          <a:p>
            <a:endParaRPr/>
          </a:p>
        </p:txBody>
      </p:sp>
      <p:sp>
        <p:nvSpPr>
          <p:cNvPr id="7" name="object 7"/>
          <p:cNvSpPr/>
          <p:nvPr/>
        </p:nvSpPr>
        <p:spPr>
          <a:xfrm>
            <a:off x="1689354" y="3357371"/>
            <a:ext cx="152400" cy="0"/>
          </a:xfrm>
          <a:custGeom>
            <a:avLst/>
            <a:gdLst/>
            <a:ahLst/>
            <a:cxnLst/>
            <a:rect l="l" t="t" r="r" b="b"/>
            <a:pathLst>
              <a:path w="152400">
                <a:moveTo>
                  <a:pt x="0" y="0"/>
                </a:moveTo>
                <a:lnTo>
                  <a:pt x="152400" y="0"/>
                </a:lnTo>
              </a:path>
            </a:pathLst>
          </a:custGeom>
          <a:ln w="30225">
            <a:solidFill>
              <a:srgbClr val="000000"/>
            </a:solidFill>
          </a:ln>
        </p:spPr>
        <p:txBody>
          <a:bodyPr wrap="square" lIns="0" tIns="0" rIns="0" bIns="0" rtlCol="0"/>
          <a:lstStyle/>
          <a:p>
            <a:endParaRPr/>
          </a:p>
        </p:txBody>
      </p:sp>
      <p:sp>
        <p:nvSpPr>
          <p:cNvPr id="8" name="object 8"/>
          <p:cNvSpPr/>
          <p:nvPr/>
        </p:nvSpPr>
        <p:spPr>
          <a:xfrm>
            <a:off x="5820917" y="3357371"/>
            <a:ext cx="152400" cy="0"/>
          </a:xfrm>
          <a:custGeom>
            <a:avLst/>
            <a:gdLst/>
            <a:ahLst/>
            <a:cxnLst/>
            <a:rect l="l" t="t" r="r" b="b"/>
            <a:pathLst>
              <a:path w="152400">
                <a:moveTo>
                  <a:pt x="0" y="0"/>
                </a:moveTo>
                <a:lnTo>
                  <a:pt x="152400" y="0"/>
                </a:lnTo>
              </a:path>
            </a:pathLst>
          </a:custGeom>
          <a:ln w="30225">
            <a:solidFill>
              <a:srgbClr val="000000"/>
            </a:solidFill>
          </a:ln>
        </p:spPr>
        <p:txBody>
          <a:bodyPr wrap="square" lIns="0" tIns="0" rIns="0" bIns="0" rtlCol="0"/>
          <a:lstStyle/>
          <a:p>
            <a:endParaRPr/>
          </a:p>
        </p:txBody>
      </p:sp>
      <p:sp>
        <p:nvSpPr>
          <p:cNvPr id="10" name="object 10"/>
          <p:cNvSpPr/>
          <p:nvPr/>
        </p:nvSpPr>
        <p:spPr>
          <a:xfrm>
            <a:off x="3563873" y="3089148"/>
            <a:ext cx="1080135" cy="103505"/>
          </a:xfrm>
          <a:custGeom>
            <a:avLst/>
            <a:gdLst/>
            <a:ahLst/>
            <a:cxnLst/>
            <a:rect l="l" t="t" r="r" b="b"/>
            <a:pathLst>
              <a:path w="1080135" h="103505">
                <a:moveTo>
                  <a:pt x="991615" y="0"/>
                </a:moveTo>
                <a:lnTo>
                  <a:pt x="987678" y="1015"/>
                </a:lnTo>
                <a:lnTo>
                  <a:pt x="984123" y="7112"/>
                </a:lnTo>
                <a:lnTo>
                  <a:pt x="985138" y="10922"/>
                </a:lnTo>
                <a:lnTo>
                  <a:pt x="1044137" y="45432"/>
                </a:lnTo>
                <a:lnTo>
                  <a:pt x="1067562" y="45465"/>
                </a:lnTo>
                <a:lnTo>
                  <a:pt x="1067562" y="58165"/>
                </a:lnTo>
                <a:lnTo>
                  <a:pt x="1044051" y="58165"/>
                </a:lnTo>
                <a:lnTo>
                  <a:pt x="985012" y="92455"/>
                </a:lnTo>
                <a:lnTo>
                  <a:pt x="983996" y="96265"/>
                </a:lnTo>
                <a:lnTo>
                  <a:pt x="987551" y="102362"/>
                </a:lnTo>
                <a:lnTo>
                  <a:pt x="991488" y="103377"/>
                </a:lnTo>
                <a:lnTo>
                  <a:pt x="1069218" y="58165"/>
                </a:lnTo>
                <a:lnTo>
                  <a:pt x="1067562" y="58165"/>
                </a:lnTo>
                <a:lnTo>
                  <a:pt x="1069275" y="58132"/>
                </a:lnTo>
                <a:lnTo>
                  <a:pt x="1080135" y="51815"/>
                </a:lnTo>
                <a:lnTo>
                  <a:pt x="991615" y="0"/>
                </a:lnTo>
                <a:close/>
              </a:path>
              <a:path w="1080135" h="103505">
                <a:moveTo>
                  <a:pt x="1055017" y="51796"/>
                </a:moveTo>
                <a:lnTo>
                  <a:pt x="1044108" y="58132"/>
                </a:lnTo>
                <a:lnTo>
                  <a:pt x="1067562" y="58165"/>
                </a:lnTo>
                <a:lnTo>
                  <a:pt x="1067562" y="57276"/>
                </a:lnTo>
                <a:lnTo>
                  <a:pt x="1064387" y="57276"/>
                </a:lnTo>
                <a:lnTo>
                  <a:pt x="1055017" y="51796"/>
                </a:lnTo>
                <a:close/>
              </a:path>
              <a:path w="1080135" h="103505">
                <a:moveTo>
                  <a:pt x="0" y="43941"/>
                </a:moveTo>
                <a:lnTo>
                  <a:pt x="0" y="56641"/>
                </a:lnTo>
                <a:lnTo>
                  <a:pt x="1044108" y="58132"/>
                </a:lnTo>
                <a:lnTo>
                  <a:pt x="1055017" y="51796"/>
                </a:lnTo>
                <a:lnTo>
                  <a:pt x="1044137" y="45432"/>
                </a:lnTo>
                <a:lnTo>
                  <a:pt x="0" y="43941"/>
                </a:lnTo>
                <a:close/>
              </a:path>
              <a:path w="1080135" h="103505">
                <a:moveTo>
                  <a:pt x="1064387" y="46354"/>
                </a:moveTo>
                <a:lnTo>
                  <a:pt x="1055017" y="51796"/>
                </a:lnTo>
                <a:lnTo>
                  <a:pt x="1064387" y="57276"/>
                </a:lnTo>
                <a:lnTo>
                  <a:pt x="1064387" y="46354"/>
                </a:lnTo>
                <a:close/>
              </a:path>
              <a:path w="1080135" h="103505">
                <a:moveTo>
                  <a:pt x="1067562" y="46354"/>
                </a:moveTo>
                <a:lnTo>
                  <a:pt x="1064387" y="46354"/>
                </a:lnTo>
                <a:lnTo>
                  <a:pt x="1064387" y="57276"/>
                </a:lnTo>
                <a:lnTo>
                  <a:pt x="1067562" y="57276"/>
                </a:lnTo>
                <a:lnTo>
                  <a:pt x="1067562" y="46354"/>
                </a:lnTo>
                <a:close/>
              </a:path>
              <a:path w="1080135" h="103505">
                <a:moveTo>
                  <a:pt x="1044137" y="45432"/>
                </a:moveTo>
                <a:lnTo>
                  <a:pt x="1055017" y="51796"/>
                </a:lnTo>
                <a:lnTo>
                  <a:pt x="1064387" y="46354"/>
                </a:lnTo>
                <a:lnTo>
                  <a:pt x="1067562" y="46354"/>
                </a:lnTo>
                <a:lnTo>
                  <a:pt x="1067562" y="45465"/>
                </a:lnTo>
                <a:lnTo>
                  <a:pt x="1044137" y="45432"/>
                </a:lnTo>
                <a:close/>
              </a:path>
            </a:pathLst>
          </a:custGeom>
          <a:solidFill>
            <a:srgbClr val="000000"/>
          </a:solidFill>
        </p:spPr>
        <p:txBody>
          <a:bodyPr wrap="square" lIns="0" tIns="0" rIns="0" bIns="0" rtlCol="0"/>
          <a:lstStyle/>
          <a:p>
            <a:endParaRPr/>
          </a:p>
        </p:txBody>
      </p:sp>
      <p:sp>
        <p:nvSpPr>
          <p:cNvPr id="12" name="object 12"/>
          <p:cNvSpPr txBox="1"/>
          <p:nvPr/>
        </p:nvSpPr>
        <p:spPr>
          <a:xfrm>
            <a:off x="4867402" y="3453765"/>
            <a:ext cx="746125" cy="280035"/>
          </a:xfrm>
          <a:prstGeom prst="rect">
            <a:avLst/>
          </a:prstGeom>
        </p:spPr>
        <p:txBody>
          <a:bodyPr vert="horz" wrap="square" lIns="0" tIns="0" rIns="0" bIns="0" rtlCol="0">
            <a:spAutoFit/>
          </a:bodyPr>
          <a:lstStyle/>
          <a:p>
            <a:pPr marL="12700">
              <a:lnSpc>
                <a:spcPct val="100000"/>
              </a:lnSpc>
            </a:pPr>
            <a:r>
              <a:rPr sz="2000" b="1" spc="5" dirty="0">
                <a:latin typeface="Times New Roman"/>
                <a:cs typeface="Times New Roman"/>
              </a:rPr>
              <a:t>N</a:t>
            </a:r>
            <a:r>
              <a:rPr sz="2000" b="1" dirty="0">
                <a:latin typeface="Times New Roman"/>
                <a:cs typeface="Times New Roman"/>
              </a:rPr>
              <a:t>itr</a:t>
            </a:r>
            <a:r>
              <a:rPr sz="2000" b="1" spc="-10" dirty="0">
                <a:latin typeface="Times New Roman"/>
                <a:cs typeface="Times New Roman"/>
              </a:rPr>
              <a:t>i</a:t>
            </a:r>
            <a:r>
              <a:rPr sz="2000" b="1" dirty="0">
                <a:latin typeface="Times New Roman"/>
                <a:cs typeface="Times New Roman"/>
              </a:rPr>
              <a:t>te</a:t>
            </a:r>
            <a:endParaRPr sz="2000" dirty="0">
              <a:latin typeface="Times New Roman"/>
              <a:cs typeface="Times New Roman"/>
            </a:endParaRPr>
          </a:p>
        </p:txBody>
      </p:sp>
      <p:sp>
        <p:nvSpPr>
          <p:cNvPr id="13" name="object 13"/>
          <p:cNvSpPr txBox="1"/>
          <p:nvPr/>
        </p:nvSpPr>
        <p:spPr>
          <a:xfrm>
            <a:off x="216726" y="4176121"/>
            <a:ext cx="8618192" cy="861774"/>
          </a:xfrm>
          <a:prstGeom prst="rect">
            <a:avLst/>
          </a:prstGeom>
        </p:spPr>
        <p:txBody>
          <a:bodyPr vert="horz" wrap="square" lIns="0" tIns="0" rIns="0" bIns="0" rtlCol="0">
            <a:spAutoFit/>
          </a:bodyPr>
          <a:lstStyle/>
          <a:p>
            <a:pPr marL="12700" algn="r" rtl="1">
              <a:lnSpc>
                <a:spcPct val="100000"/>
              </a:lnSpc>
            </a:pPr>
            <a:r>
              <a:rPr lang="ar-SA" sz="2400" b="1" u="sng" dirty="0">
                <a:solidFill>
                  <a:srgbClr val="FF0000"/>
                </a:solidFill>
              </a:rPr>
              <a:t>الخطوة الثانية: </a:t>
            </a:r>
            <a:r>
              <a:rPr lang="ar-SA" sz="2800" b="1" dirty="0"/>
              <a:t>تتم بواسطة النشاط الإنزيمي لكل </a:t>
            </a:r>
            <a:r>
              <a:rPr lang="ar-SA" sz="2800" b="1" dirty="0" smtClean="0"/>
              <a:t>من</a:t>
            </a:r>
          </a:p>
          <a:p>
            <a:pPr marL="12700" algn="r" rtl="1">
              <a:lnSpc>
                <a:spcPct val="100000"/>
              </a:lnSpc>
            </a:pPr>
            <a:r>
              <a:rPr lang="ar-SA" sz="2800" b="1" dirty="0" smtClean="0"/>
              <a:t> </a:t>
            </a:r>
            <a:r>
              <a:rPr lang="en-GB" sz="2800" b="1" dirty="0"/>
              <a:t>(</a:t>
            </a:r>
            <a:r>
              <a:rPr lang="en-GB" sz="2600" b="1" i="1" dirty="0" err="1">
                <a:latin typeface="Times New Roman"/>
                <a:cs typeface="Times New Roman"/>
              </a:rPr>
              <a:t>Nitrobacter</a:t>
            </a:r>
            <a:r>
              <a:rPr lang="en-GB" sz="2600" b="1" i="1" dirty="0">
                <a:latin typeface="Times New Roman"/>
                <a:cs typeface="Times New Roman"/>
              </a:rPr>
              <a:t> </a:t>
            </a:r>
            <a:r>
              <a:rPr lang="en-GB" sz="2600" b="1" dirty="0">
                <a:latin typeface="Times New Roman"/>
                <a:cs typeface="Times New Roman"/>
              </a:rPr>
              <a:t>and</a:t>
            </a:r>
            <a:r>
              <a:rPr lang="en-GB" sz="2600" b="1" i="1" dirty="0">
                <a:latin typeface="Times New Roman"/>
                <a:cs typeface="Times New Roman"/>
              </a:rPr>
              <a:t> </a:t>
            </a:r>
            <a:r>
              <a:rPr lang="en-GB" sz="2600" b="1" i="1" dirty="0" err="1">
                <a:latin typeface="Times New Roman"/>
                <a:cs typeface="Times New Roman"/>
              </a:rPr>
              <a:t>Nitrococcus</a:t>
            </a:r>
            <a:r>
              <a:rPr lang="en-GB" sz="2800" b="1" dirty="0"/>
              <a:t>)</a:t>
            </a:r>
            <a:endParaRPr sz="2800" b="1" dirty="0"/>
          </a:p>
        </p:txBody>
      </p:sp>
      <p:sp>
        <p:nvSpPr>
          <p:cNvPr id="14" name="object 14"/>
          <p:cNvSpPr/>
          <p:nvPr/>
        </p:nvSpPr>
        <p:spPr>
          <a:xfrm>
            <a:off x="683564" y="5085181"/>
            <a:ext cx="6553200" cy="646430"/>
          </a:xfrm>
          <a:custGeom>
            <a:avLst/>
            <a:gdLst/>
            <a:ahLst/>
            <a:cxnLst/>
            <a:rect l="l" t="t" r="r" b="b"/>
            <a:pathLst>
              <a:path w="6553200" h="646429">
                <a:moveTo>
                  <a:pt x="0" y="646328"/>
                </a:moveTo>
                <a:lnTo>
                  <a:pt x="6552692" y="646328"/>
                </a:lnTo>
                <a:lnTo>
                  <a:pt x="6552692" y="0"/>
                </a:lnTo>
                <a:lnTo>
                  <a:pt x="0" y="0"/>
                </a:lnTo>
                <a:lnTo>
                  <a:pt x="0" y="646328"/>
                </a:lnTo>
                <a:close/>
              </a:path>
            </a:pathLst>
          </a:custGeom>
          <a:solidFill>
            <a:srgbClr val="FFFF00"/>
          </a:solidFill>
        </p:spPr>
        <p:txBody>
          <a:bodyPr wrap="square" lIns="0" tIns="0" rIns="0" bIns="0" rtlCol="0"/>
          <a:lstStyle/>
          <a:p>
            <a:endParaRPr/>
          </a:p>
        </p:txBody>
      </p:sp>
      <p:sp>
        <p:nvSpPr>
          <p:cNvPr id="15" name="object 15"/>
          <p:cNvSpPr/>
          <p:nvPr/>
        </p:nvSpPr>
        <p:spPr>
          <a:xfrm>
            <a:off x="2044445" y="5733643"/>
            <a:ext cx="152400" cy="0"/>
          </a:xfrm>
          <a:custGeom>
            <a:avLst/>
            <a:gdLst/>
            <a:ahLst/>
            <a:cxnLst/>
            <a:rect l="l" t="t" r="r" b="b"/>
            <a:pathLst>
              <a:path w="152400">
                <a:moveTo>
                  <a:pt x="0" y="0"/>
                </a:moveTo>
                <a:lnTo>
                  <a:pt x="152400" y="0"/>
                </a:lnTo>
              </a:path>
            </a:pathLst>
          </a:custGeom>
          <a:ln w="30226">
            <a:solidFill>
              <a:srgbClr val="000000"/>
            </a:solidFill>
          </a:ln>
        </p:spPr>
        <p:txBody>
          <a:bodyPr wrap="square" lIns="0" tIns="0" rIns="0" bIns="0" rtlCol="0"/>
          <a:lstStyle/>
          <a:p>
            <a:endParaRPr/>
          </a:p>
        </p:txBody>
      </p:sp>
      <p:sp>
        <p:nvSpPr>
          <p:cNvPr id="16" name="object 16"/>
          <p:cNvSpPr txBox="1"/>
          <p:nvPr/>
        </p:nvSpPr>
        <p:spPr>
          <a:xfrm>
            <a:off x="762406" y="5193560"/>
            <a:ext cx="2442845" cy="565785"/>
          </a:xfrm>
          <a:prstGeom prst="rect">
            <a:avLst/>
          </a:prstGeom>
        </p:spPr>
        <p:txBody>
          <a:bodyPr vert="horz" wrap="square" lIns="0" tIns="0" rIns="0" bIns="0" rtlCol="0">
            <a:spAutoFit/>
          </a:bodyPr>
          <a:lstStyle/>
          <a:p>
            <a:pPr marL="12700">
              <a:lnSpc>
                <a:spcPct val="100000"/>
              </a:lnSpc>
            </a:pPr>
            <a:r>
              <a:rPr sz="3600" b="1" dirty="0">
                <a:latin typeface="Times New Roman"/>
                <a:cs typeface="Times New Roman"/>
              </a:rPr>
              <a:t>2</a:t>
            </a:r>
            <a:r>
              <a:rPr sz="3600" b="1" spc="-5" dirty="0">
                <a:latin typeface="Times New Roman"/>
                <a:cs typeface="Times New Roman"/>
              </a:rPr>
              <a:t>H</a:t>
            </a:r>
            <a:r>
              <a:rPr sz="3600" b="1" u="heavy" dirty="0">
                <a:latin typeface="Times New Roman"/>
                <a:cs typeface="Times New Roman"/>
              </a:rPr>
              <a:t>N</a:t>
            </a:r>
            <a:r>
              <a:rPr sz="3600" b="1" u="heavy" spc="-5" dirty="0">
                <a:latin typeface="Times New Roman"/>
                <a:cs typeface="Times New Roman"/>
              </a:rPr>
              <a:t>O</a:t>
            </a:r>
            <a:r>
              <a:rPr sz="3600" b="1" baseline="-20833" dirty="0">
                <a:latin typeface="Times New Roman"/>
                <a:cs typeface="Times New Roman"/>
              </a:rPr>
              <a:t>2</a:t>
            </a:r>
            <a:r>
              <a:rPr sz="3600" b="1" spc="427" baseline="-20833" dirty="0">
                <a:latin typeface="Times New Roman"/>
                <a:cs typeface="Times New Roman"/>
              </a:rPr>
              <a:t> </a:t>
            </a:r>
            <a:r>
              <a:rPr sz="3600" b="1" dirty="0">
                <a:latin typeface="Times New Roman"/>
                <a:cs typeface="Times New Roman"/>
              </a:rPr>
              <a:t>+ </a:t>
            </a:r>
            <a:r>
              <a:rPr sz="3600" b="1" spc="-5" dirty="0">
                <a:latin typeface="Times New Roman"/>
                <a:cs typeface="Times New Roman"/>
              </a:rPr>
              <a:t>O</a:t>
            </a:r>
            <a:r>
              <a:rPr sz="3600" b="1" baseline="-20833" dirty="0">
                <a:latin typeface="Times New Roman"/>
                <a:cs typeface="Times New Roman"/>
              </a:rPr>
              <a:t>2</a:t>
            </a:r>
            <a:endParaRPr sz="3600" baseline="-20833">
              <a:latin typeface="Times New Roman"/>
              <a:cs typeface="Times New Roman"/>
            </a:endParaRPr>
          </a:p>
        </p:txBody>
      </p:sp>
      <p:sp>
        <p:nvSpPr>
          <p:cNvPr id="17" name="object 17"/>
          <p:cNvSpPr/>
          <p:nvPr/>
        </p:nvSpPr>
        <p:spPr>
          <a:xfrm>
            <a:off x="5834634" y="5733643"/>
            <a:ext cx="152400" cy="0"/>
          </a:xfrm>
          <a:custGeom>
            <a:avLst/>
            <a:gdLst/>
            <a:ahLst/>
            <a:cxnLst/>
            <a:rect l="l" t="t" r="r" b="b"/>
            <a:pathLst>
              <a:path w="152400">
                <a:moveTo>
                  <a:pt x="0" y="0"/>
                </a:moveTo>
                <a:lnTo>
                  <a:pt x="152400" y="0"/>
                </a:lnTo>
              </a:path>
            </a:pathLst>
          </a:custGeom>
          <a:ln w="30226">
            <a:solidFill>
              <a:srgbClr val="000000"/>
            </a:solidFill>
          </a:ln>
        </p:spPr>
        <p:txBody>
          <a:bodyPr wrap="square" lIns="0" tIns="0" rIns="0" bIns="0" rtlCol="0"/>
          <a:lstStyle/>
          <a:p>
            <a:endParaRPr/>
          </a:p>
        </p:txBody>
      </p:sp>
      <p:sp>
        <p:nvSpPr>
          <p:cNvPr id="18" name="object 18"/>
          <p:cNvSpPr txBox="1"/>
          <p:nvPr/>
        </p:nvSpPr>
        <p:spPr>
          <a:xfrm>
            <a:off x="4781803" y="5193560"/>
            <a:ext cx="2013585" cy="565785"/>
          </a:xfrm>
          <a:prstGeom prst="rect">
            <a:avLst/>
          </a:prstGeom>
        </p:spPr>
        <p:txBody>
          <a:bodyPr vert="horz" wrap="square" lIns="0" tIns="0" rIns="0" bIns="0" rtlCol="0">
            <a:spAutoFit/>
          </a:bodyPr>
          <a:lstStyle/>
          <a:p>
            <a:pPr marL="12700">
              <a:lnSpc>
                <a:spcPct val="100000"/>
              </a:lnSpc>
            </a:pPr>
            <a:r>
              <a:rPr sz="3600" b="1" spc="-5" dirty="0">
                <a:latin typeface="Times New Roman"/>
                <a:cs typeface="Times New Roman"/>
              </a:rPr>
              <a:t>H</a:t>
            </a:r>
            <a:r>
              <a:rPr sz="3600" b="1" u="heavy" dirty="0">
                <a:latin typeface="Times New Roman"/>
                <a:cs typeface="Times New Roman"/>
              </a:rPr>
              <a:t>N</a:t>
            </a:r>
            <a:r>
              <a:rPr sz="3600" b="1" u="heavy" spc="-5" dirty="0">
                <a:latin typeface="Times New Roman"/>
                <a:cs typeface="Times New Roman"/>
              </a:rPr>
              <a:t>O</a:t>
            </a:r>
            <a:r>
              <a:rPr sz="3600" b="1" baseline="-20833" dirty="0">
                <a:latin typeface="Times New Roman"/>
                <a:cs typeface="Times New Roman"/>
              </a:rPr>
              <a:t>3</a:t>
            </a:r>
            <a:r>
              <a:rPr sz="3600" b="1" spc="450" baseline="-20833" dirty="0">
                <a:latin typeface="Times New Roman"/>
                <a:cs typeface="Times New Roman"/>
              </a:rPr>
              <a:t> </a:t>
            </a:r>
            <a:r>
              <a:rPr sz="3600" b="1" dirty="0">
                <a:latin typeface="Times New Roman"/>
                <a:cs typeface="Times New Roman"/>
              </a:rPr>
              <a:t>+ E</a:t>
            </a:r>
            <a:endParaRPr sz="3600">
              <a:latin typeface="Times New Roman"/>
              <a:cs typeface="Times New Roman"/>
            </a:endParaRPr>
          </a:p>
        </p:txBody>
      </p:sp>
      <p:sp>
        <p:nvSpPr>
          <p:cNvPr id="19" name="object 19"/>
          <p:cNvSpPr/>
          <p:nvPr/>
        </p:nvSpPr>
        <p:spPr>
          <a:xfrm>
            <a:off x="3563873" y="5465445"/>
            <a:ext cx="1080135" cy="103505"/>
          </a:xfrm>
          <a:custGeom>
            <a:avLst/>
            <a:gdLst/>
            <a:ahLst/>
            <a:cxnLst/>
            <a:rect l="l" t="t" r="r" b="b"/>
            <a:pathLst>
              <a:path w="1080135" h="103504">
                <a:moveTo>
                  <a:pt x="991615" y="0"/>
                </a:moveTo>
                <a:lnTo>
                  <a:pt x="987678" y="1015"/>
                </a:lnTo>
                <a:lnTo>
                  <a:pt x="985901" y="3936"/>
                </a:lnTo>
                <a:lnTo>
                  <a:pt x="984123" y="6984"/>
                </a:lnTo>
                <a:lnTo>
                  <a:pt x="985138" y="10921"/>
                </a:lnTo>
                <a:lnTo>
                  <a:pt x="1044133" y="45429"/>
                </a:lnTo>
                <a:lnTo>
                  <a:pt x="1067562" y="45465"/>
                </a:lnTo>
                <a:lnTo>
                  <a:pt x="1067562" y="58165"/>
                </a:lnTo>
                <a:lnTo>
                  <a:pt x="1043887" y="58165"/>
                </a:lnTo>
                <a:lnTo>
                  <a:pt x="988060" y="90677"/>
                </a:lnTo>
                <a:lnTo>
                  <a:pt x="985012" y="92328"/>
                </a:lnTo>
                <a:lnTo>
                  <a:pt x="983996" y="96265"/>
                </a:lnTo>
                <a:lnTo>
                  <a:pt x="987551" y="102361"/>
                </a:lnTo>
                <a:lnTo>
                  <a:pt x="991488" y="103377"/>
                </a:lnTo>
                <a:lnTo>
                  <a:pt x="1069218" y="58165"/>
                </a:lnTo>
                <a:lnTo>
                  <a:pt x="1067562" y="58165"/>
                </a:lnTo>
                <a:lnTo>
                  <a:pt x="1069280" y="58129"/>
                </a:lnTo>
                <a:lnTo>
                  <a:pt x="1080135" y="51815"/>
                </a:lnTo>
                <a:lnTo>
                  <a:pt x="991615" y="0"/>
                </a:lnTo>
                <a:close/>
              </a:path>
              <a:path w="1080135" h="103504">
                <a:moveTo>
                  <a:pt x="1054921" y="51740"/>
                </a:moveTo>
                <a:lnTo>
                  <a:pt x="1043950" y="58129"/>
                </a:lnTo>
                <a:lnTo>
                  <a:pt x="1067562" y="58165"/>
                </a:lnTo>
                <a:lnTo>
                  <a:pt x="1067562" y="57276"/>
                </a:lnTo>
                <a:lnTo>
                  <a:pt x="1064387" y="57276"/>
                </a:lnTo>
                <a:lnTo>
                  <a:pt x="1054921" y="51740"/>
                </a:lnTo>
                <a:close/>
              </a:path>
              <a:path w="1080135" h="103504">
                <a:moveTo>
                  <a:pt x="0" y="43814"/>
                </a:moveTo>
                <a:lnTo>
                  <a:pt x="0" y="56514"/>
                </a:lnTo>
                <a:lnTo>
                  <a:pt x="1043950" y="58129"/>
                </a:lnTo>
                <a:lnTo>
                  <a:pt x="1054921" y="51740"/>
                </a:lnTo>
                <a:lnTo>
                  <a:pt x="1044133" y="45429"/>
                </a:lnTo>
                <a:lnTo>
                  <a:pt x="0" y="43814"/>
                </a:lnTo>
                <a:close/>
              </a:path>
              <a:path w="1080135" h="103504">
                <a:moveTo>
                  <a:pt x="1064387" y="46227"/>
                </a:moveTo>
                <a:lnTo>
                  <a:pt x="1054921" y="51740"/>
                </a:lnTo>
                <a:lnTo>
                  <a:pt x="1064387" y="57276"/>
                </a:lnTo>
                <a:lnTo>
                  <a:pt x="1064387" y="46227"/>
                </a:lnTo>
                <a:close/>
              </a:path>
              <a:path w="1080135" h="103504">
                <a:moveTo>
                  <a:pt x="1067562" y="46227"/>
                </a:moveTo>
                <a:lnTo>
                  <a:pt x="1064387" y="46227"/>
                </a:lnTo>
                <a:lnTo>
                  <a:pt x="1064387" y="57276"/>
                </a:lnTo>
                <a:lnTo>
                  <a:pt x="1067562" y="57276"/>
                </a:lnTo>
                <a:lnTo>
                  <a:pt x="1067562" y="46227"/>
                </a:lnTo>
                <a:close/>
              </a:path>
              <a:path w="1080135" h="103504">
                <a:moveTo>
                  <a:pt x="1044133" y="45429"/>
                </a:moveTo>
                <a:lnTo>
                  <a:pt x="1054921" y="51740"/>
                </a:lnTo>
                <a:lnTo>
                  <a:pt x="1064387" y="46227"/>
                </a:lnTo>
                <a:lnTo>
                  <a:pt x="1067562" y="46227"/>
                </a:lnTo>
                <a:lnTo>
                  <a:pt x="1067562" y="45465"/>
                </a:lnTo>
                <a:lnTo>
                  <a:pt x="1044133" y="45429"/>
                </a:lnTo>
                <a:close/>
              </a:path>
            </a:pathLst>
          </a:custGeom>
          <a:solidFill>
            <a:srgbClr val="000000"/>
          </a:solidFill>
        </p:spPr>
        <p:txBody>
          <a:bodyPr wrap="square" lIns="0" tIns="0" rIns="0" bIns="0" rtlCol="0"/>
          <a:lstStyle/>
          <a:p>
            <a:endParaRPr/>
          </a:p>
        </p:txBody>
      </p:sp>
      <p:sp>
        <p:nvSpPr>
          <p:cNvPr id="20" name="object 20"/>
          <p:cNvSpPr txBox="1"/>
          <p:nvPr/>
        </p:nvSpPr>
        <p:spPr>
          <a:xfrm>
            <a:off x="978509" y="5736162"/>
            <a:ext cx="746760" cy="280035"/>
          </a:xfrm>
          <a:prstGeom prst="rect">
            <a:avLst/>
          </a:prstGeom>
        </p:spPr>
        <p:txBody>
          <a:bodyPr vert="horz" wrap="square" lIns="0" tIns="0" rIns="0" bIns="0" rtlCol="0">
            <a:spAutoFit/>
          </a:bodyPr>
          <a:lstStyle/>
          <a:p>
            <a:pPr marL="12700">
              <a:lnSpc>
                <a:spcPct val="100000"/>
              </a:lnSpc>
            </a:pPr>
            <a:r>
              <a:rPr sz="2000" b="1" dirty="0">
                <a:latin typeface="Times New Roman"/>
                <a:cs typeface="Times New Roman"/>
              </a:rPr>
              <a:t>Nitrite</a:t>
            </a:r>
            <a:endParaRPr sz="2000">
              <a:latin typeface="Times New Roman"/>
              <a:cs typeface="Times New Roman"/>
            </a:endParaRPr>
          </a:p>
        </p:txBody>
      </p:sp>
      <p:sp>
        <p:nvSpPr>
          <p:cNvPr id="22" name="object 22"/>
          <p:cNvSpPr txBox="1">
            <a:spLocks noGrp="1"/>
          </p:cNvSpPr>
          <p:nvPr>
            <p:ph type="sldNum" sz="quarter" idx="7"/>
          </p:nvPr>
        </p:nvSpPr>
        <p:spPr>
          <a:prstGeom prst="rect">
            <a:avLst/>
          </a:prstGeom>
        </p:spPr>
        <p:txBody>
          <a:bodyPr vert="horz" wrap="square" lIns="0" tIns="0" rIns="0" bIns="0" rtlCol="0">
            <a:spAutoFit/>
          </a:bodyPr>
          <a:lstStyle/>
          <a:p>
            <a:pPr marL="12700">
              <a:lnSpc>
                <a:spcPct val="100000"/>
              </a:lnSpc>
            </a:pPr>
            <a:r>
              <a:rPr spc="5" dirty="0"/>
              <a:t>1</a:t>
            </a:r>
            <a:r>
              <a:rPr dirty="0"/>
              <a:t>3</a:t>
            </a:r>
          </a:p>
        </p:txBody>
      </p:sp>
      <p:sp>
        <p:nvSpPr>
          <p:cNvPr id="21" name="object 21"/>
          <p:cNvSpPr txBox="1"/>
          <p:nvPr/>
        </p:nvSpPr>
        <p:spPr>
          <a:xfrm>
            <a:off x="4939665" y="5664229"/>
            <a:ext cx="803910" cy="280035"/>
          </a:xfrm>
          <a:prstGeom prst="rect">
            <a:avLst/>
          </a:prstGeom>
        </p:spPr>
        <p:txBody>
          <a:bodyPr vert="horz" wrap="square" lIns="0" tIns="0" rIns="0" bIns="0" rtlCol="0">
            <a:spAutoFit/>
          </a:bodyPr>
          <a:lstStyle/>
          <a:p>
            <a:pPr marL="12700">
              <a:lnSpc>
                <a:spcPct val="100000"/>
              </a:lnSpc>
            </a:pPr>
            <a:r>
              <a:rPr sz="2000" b="1" dirty="0">
                <a:latin typeface="Times New Roman"/>
                <a:cs typeface="Times New Roman"/>
              </a:rPr>
              <a:t>Nitr</a:t>
            </a:r>
            <a:r>
              <a:rPr sz="2000" b="1" spc="5" dirty="0">
                <a:latin typeface="Times New Roman"/>
                <a:cs typeface="Times New Roman"/>
              </a:rPr>
              <a:t>a</a:t>
            </a:r>
            <a:r>
              <a:rPr sz="2000" b="1" dirty="0">
                <a:latin typeface="Times New Roman"/>
                <a:cs typeface="Times New Roman"/>
              </a:rPr>
              <a:t>te</a:t>
            </a:r>
            <a:endParaRPr sz="2000">
              <a:latin typeface="Times New Roman"/>
              <a:cs typeface="Times New Roman"/>
            </a:endParaRPr>
          </a:p>
        </p:txBody>
      </p:sp>
      <p:sp>
        <p:nvSpPr>
          <p:cNvPr id="9" name="object 9"/>
          <p:cNvSpPr txBox="1"/>
          <p:nvPr/>
        </p:nvSpPr>
        <p:spPr>
          <a:xfrm>
            <a:off x="2275" y="2081747"/>
            <a:ext cx="8248650" cy="1366520"/>
          </a:xfrm>
          <a:prstGeom prst="rect">
            <a:avLst/>
          </a:prstGeom>
        </p:spPr>
        <p:txBody>
          <a:bodyPr vert="horz" wrap="square" lIns="0" tIns="0" rIns="0" bIns="0" rtlCol="0">
            <a:spAutoFit/>
          </a:bodyPr>
          <a:lstStyle/>
          <a:p>
            <a:pPr marL="12700">
              <a:lnSpc>
                <a:spcPct val="100000"/>
              </a:lnSpc>
            </a:pPr>
            <a:r>
              <a:rPr sz="3200" b="1" dirty="0">
                <a:solidFill>
                  <a:schemeClr val="bg1"/>
                </a:solidFill>
                <a:latin typeface="Times New Roman"/>
                <a:cs typeface="Times New Roman"/>
              </a:rPr>
              <a:t>_</a:t>
            </a:r>
            <a:r>
              <a:rPr sz="3200" b="1" spc="-20" dirty="0">
                <a:latin typeface="Times New Roman"/>
                <a:cs typeface="Times New Roman"/>
              </a:rPr>
              <a:t> </a:t>
            </a:r>
            <a:r>
              <a:rPr sz="3200" b="1" dirty="0" smtClean="0">
                <a:solidFill>
                  <a:schemeClr val="bg1"/>
                </a:solidFill>
                <a:latin typeface="Times New Roman"/>
                <a:cs typeface="Times New Roman"/>
              </a:rPr>
              <a:t>Step</a:t>
            </a:r>
            <a:r>
              <a:rPr sz="3200" b="1" spc="-20" dirty="0" smtClean="0">
                <a:solidFill>
                  <a:schemeClr val="bg1"/>
                </a:solidFill>
                <a:latin typeface="Times New Roman"/>
                <a:cs typeface="Times New Roman"/>
              </a:rPr>
              <a:t> </a:t>
            </a:r>
            <a:r>
              <a:rPr sz="3200" b="1" dirty="0" smtClean="0">
                <a:solidFill>
                  <a:schemeClr val="bg1"/>
                </a:solidFill>
                <a:latin typeface="Times New Roman"/>
                <a:cs typeface="Times New Roman"/>
              </a:rPr>
              <a:t>1</a:t>
            </a:r>
            <a:r>
              <a:rPr sz="3200" b="1" spc="-5" dirty="0" smtClean="0">
                <a:solidFill>
                  <a:schemeClr val="bg1"/>
                </a:solidFill>
                <a:latin typeface="Times New Roman"/>
                <a:cs typeface="Times New Roman"/>
              </a:rPr>
              <a:t> </a:t>
            </a:r>
            <a:r>
              <a:rPr sz="2400" b="1" i="1" dirty="0" smtClean="0">
                <a:solidFill>
                  <a:schemeClr val="bg1"/>
                </a:solidFill>
                <a:latin typeface="Times New Roman"/>
                <a:cs typeface="Times New Roman"/>
              </a:rPr>
              <a:t>(</a:t>
            </a:r>
            <a:r>
              <a:rPr sz="2000" b="1" i="1" dirty="0" err="1" smtClean="0">
                <a:solidFill>
                  <a:schemeClr val="bg1"/>
                </a:solidFill>
                <a:latin typeface="Times New Roman"/>
                <a:cs typeface="Times New Roman"/>
              </a:rPr>
              <a:t>Ni</a:t>
            </a:r>
            <a:r>
              <a:rPr sz="2000" b="1" i="1" spc="-10" dirty="0" err="1" smtClean="0">
                <a:solidFill>
                  <a:schemeClr val="bg1"/>
                </a:solidFill>
                <a:latin typeface="Times New Roman"/>
                <a:cs typeface="Times New Roman"/>
              </a:rPr>
              <a:t>t</a:t>
            </a:r>
            <a:r>
              <a:rPr sz="2000" b="1" i="1" dirty="0" err="1" smtClean="0">
                <a:solidFill>
                  <a:schemeClr val="bg1"/>
                </a:solidFill>
                <a:latin typeface="Times New Roman"/>
                <a:cs typeface="Times New Roman"/>
              </a:rPr>
              <a:t>ros</a:t>
            </a:r>
            <a:r>
              <a:rPr sz="2000" b="1" i="1" spc="5" dirty="0" err="1" smtClean="0">
                <a:solidFill>
                  <a:schemeClr val="bg1"/>
                </a:solidFill>
                <a:latin typeface="Times New Roman"/>
                <a:cs typeface="Times New Roman"/>
              </a:rPr>
              <a:t>o</a:t>
            </a:r>
            <a:r>
              <a:rPr sz="2000" b="1" i="1" dirty="0" err="1" smtClean="0">
                <a:solidFill>
                  <a:schemeClr val="bg1"/>
                </a:solidFill>
                <a:latin typeface="Times New Roman"/>
                <a:cs typeface="Times New Roman"/>
              </a:rPr>
              <a:t>m</a:t>
            </a:r>
            <a:r>
              <a:rPr sz="2000" b="1" i="1" spc="-10" dirty="0" err="1" smtClean="0">
                <a:solidFill>
                  <a:schemeClr val="bg1"/>
                </a:solidFill>
                <a:latin typeface="Times New Roman"/>
                <a:cs typeface="Times New Roman"/>
              </a:rPr>
              <a:t>o</a:t>
            </a:r>
            <a:r>
              <a:rPr sz="2000" b="1" i="1" dirty="0" err="1" smtClean="0">
                <a:solidFill>
                  <a:schemeClr val="bg1"/>
                </a:solidFill>
                <a:latin typeface="Times New Roman"/>
                <a:cs typeface="Times New Roman"/>
              </a:rPr>
              <a:t>n</a:t>
            </a:r>
            <a:r>
              <a:rPr sz="2000" b="1" i="1" spc="-10" dirty="0" err="1" smtClean="0">
                <a:solidFill>
                  <a:schemeClr val="bg1"/>
                </a:solidFill>
                <a:latin typeface="Times New Roman"/>
                <a:cs typeface="Times New Roman"/>
              </a:rPr>
              <a:t>a</a:t>
            </a:r>
            <a:r>
              <a:rPr sz="2000" b="1" i="1" dirty="0" err="1" smtClean="0">
                <a:solidFill>
                  <a:schemeClr val="bg1"/>
                </a:solidFill>
                <a:latin typeface="Times New Roman"/>
                <a:cs typeface="Times New Roman"/>
              </a:rPr>
              <a:t>s</a:t>
            </a:r>
            <a:r>
              <a:rPr sz="2000" b="1" i="1" dirty="0" smtClean="0">
                <a:solidFill>
                  <a:schemeClr val="bg1"/>
                </a:solidFill>
                <a:latin typeface="Times New Roman"/>
                <a:cs typeface="Times New Roman"/>
              </a:rPr>
              <a:t>,</a:t>
            </a:r>
            <a:r>
              <a:rPr sz="2000" b="1" i="1" spc="-55" dirty="0" smtClean="0">
                <a:solidFill>
                  <a:schemeClr val="bg1"/>
                </a:solidFill>
                <a:latin typeface="Times New Roman"/>
                <a:cs typeface="Times New Roman"/>
              </a:rPr>
              <a:t> </a:t>
            </a:r>
            <a:r>
              <a:rPr sz="2000" b="1" i="1" dirty="0" err="1" smtClean="0">
                <a:solidFill>
                  <a:schemeClr val="bg1"/>
                </a:solidFill>
                <a:latin typeface="Times New Roman"/>
                <a:cs typeface="Times New Roman"/>
              </a:rPr>
              <a:t>Ni</a:t>
            </a:r>
            <a:r>
              <a:rPr sz="2000" b="1" i="1" spc="-10" dirty="0" err="1" smtClean="0">
                <a:solidFill>
                  <a:schemeClr val="bg1"/>
                </a:solidFill>
                <a:latin typeface="Times New Roman"/>
                <a:cs typeface="Times New Roman"/>
              </a:rPr>
              <a:t>t</a:t>
            </a:r>
            <a:r>
              <a:rPr sz="2000" b="1" i="1" dirty="0" err="1" smtClean="0">
                <a:solidFill>
                  <a:schemeClr val="bg1"/>
                </a:solidFill>
                <a:latin typeface="Times New Roman"/>
                <a:cs typeface="Times New Roman"/>
              </a:rPr>
              <a:t>ros</a:t>
            </a:r>
            <a:r>
              <a:rPr sz="2000" b="1" i="1" spc="5" dirty="0" err="1" smtClean="0">
                <a:solidFill>
                  <a:schemeClr val="bg1"/>
                </a:solidFill>
                <a:latin typeface="Times New Roman"/>
                <a:cs typeface="Times New Roman"/>
              </a:rPr>
              <a:t>o</a:t>
            </a:r>
            <a:r>
              <a:rPr sz="2000" b="1" i="1" dirty="0" err="1" smtClean="0">
                <a:solidFill>
                  <a:schemeClr val="bg1"/>
                </a:solidFill>
                <a:latin typeface="Times New Roman"/>
                <a:cs typeface="Times New Roman"/>
              </a:rPr>
              <a:t>coccus</a:t>
            </a:r>
            <a:r>
              <a:rPr sz="2000" b="1" i="1" dirty="0" smtClean="0">
                <a:solidFill>
                  <a:schemeClr val="bg1"/>
                </a:solidFill>
                <a:latin typeface="Times New Roman"/>
                <a:cs typeface="Times New Roman"/>
              </a:rPr>
              <a:t>,</a:t>
            </a:r>
            <a:r>
              <a:rPr sz="2000" b="1" i="1" spc="-55" dirty="0" smtClean="0">
                <a:solidFill>
                  <a:schemeClr val="bg1"/>
                </a:solidFill>
                <a:latin typeface="Times New Roman"/>
                <a:cs typeface="Times New Roman"/>
              </a:rPr>
              <a:t> </a:t>
            </a:r>
            <a:r>
              <a:rPr sz="2000" b="1" i="1" dirty="0" err="1" smtClean="0">
                <a:solidFill>
                  <a:schemeClr val="bg1"/>
                </a:solidFill>
                <a:latin typeface="Times New Roman"/>
                <a:cs typeface="Times New Roman"/>
              </a:rPr>
              <a:t>Ni</a:t>
            </a:r>
            <a:r>
              <a:rPr sz="2000" b="1" i="1" spc="-10" dirty="0" err="1" smtClean="0">
                <a:solidFill>
                  <a:schemeClr val="bg1"/>
                </a:solidFill>
                <a:latin typeface="Times New Roman"/>
                <a:cs typeface="Times New Roman"/>
              </a:rPr>
              <a:t>t</a:t>
            </a:r>
            <a:r>
              <a:rPr sz="2000" b="1" i="1" dirty="0" err="1" smtClean="0">
                <a:solidFill>
                  <a:schemeClr val="bg1"/>
                </a:solidFill>
                <a:latin typeface="Times New Roman"/>
                <a:cs typeface="Times New Roman"/>
              </a:rPr>
              <a:t>ros</a:t>
            </a:r>
            <a:r>
              <a:rPr sz="2000" b="1" i="1" spc="5" dirty="0" err="1" smtClean="0">
                <a:solidFill>
                  <a:schemeClr val="bg1"/>
                </a:solidFill>
                <a:latin typeface="Times New Roman"/>
                <a:cs typeface="Times New Roman"/>
              </a:rPr>
              <a:t>o</a:t>
            </a:r>
            <a:r>
              <a:rPr sz="2000" b="1" i="1" dirty="0" err="1" smtClean="0">
                <a:solidFill>
                  <a:schemeClr val="bg1"/>
                </a:solidFill>
                <a:latin typeface="Times New Roman"/>
                <a:cs typeface="Times New Roman"/>
              </a:rPr>
              <a:t>v</a:t>
            </a:r>
            <a:r>
              <a:rPr sz="2000" b="1" i="1" spc="-10" dirty="0" err="1" smtClean="0">
                <a:solidFill>
                  <a:schemeClr val="bg1"/>
                </a:solidFill>
                <a:latin typeface="Times New Roman"/>
                <a:cs typeface="Times New Roman"/>
              </a:rPr>
              <a:t>i</a:t>
            </a:r>
            <a:r>
              <a:rPr sz="2000" b="1" i="1" dirty="0" err="1" smtClean="0">
                <a:solidFill>
                  <a:schemeClr val="bg1"/>
                </a:solidFill>
                <a:latin typeface="Times New Roman"/>
                <a:cs typeface="Times New Roman"/>
              </a:rPr>
              <a:t>brio</a:t>
            </a:r>
            <a:r>
              <a:rPr sz="2000" b="1" i="1" spc="-50" dirty="0" smtClean="0">
                <a:solidFill>
                  <a:schemeClr val="bg1"/>
                </a:solidFill>
                <a:latin typeface="Times New Roman"/>
                <a:cs typeface="Times New Roman"/>
              </a:rPr>
              <a:t> </a:t>
            </a:r>
            <a:r>
              <a:rPr sz="2000" b="1" i="1" dirty="0" smtClean="0">
                <a:solidFill>
                  <a:schemeClr val="bg1"/>
                </a:solidFill>
                <a:latin typeface="Times New Roman"/>
                <a:cs typeface="Times New Roman"/>
              </a:rPr>
              <a:t>and</a:t>
            </a:r>
            <a:r>
              <a:rPr sz="2000" b="1" i="1" spc="-10" dirty="0" smtClean="0">
                <a:solidFill>
                  <a:schemeClr val="bg1"/>
                </a:solidFill>
                <a:latin typeface="Times New Roman"/>
                <a:cs typeface="Times New Roman"/>
              </a:rPr>
              <a:t> </a:t>
            </a:r>
            <a:r>
              <a:rPr sz="2000" b="1" i="1" dirty="0" err="1" smtClean="0">
                <a:solidFill>
                  <a:schemeClr val="bg1"/>
                </a:solidFill>
                <a:latin typeface="Times New Roman"/>
                <a:cs typeface="Times New Roman"/>
              </a:rPr>
              <a:t>Ni</a:t>
            </a:r>
            <a:r>
              <a:rPr sz="2000" b="1" i="1" spc="-10" dirty="0" err="1" smtClean="0">
                <a:solidFill>
                  <a:schemeClr val="bg1"/>
                </a:solidFill>
                <a:latin typeface="Times New Roman"/>
                <a:cs typeface="Times New Roman"/>
              </a:rPr>
              <a:t>t</a:t>
            </a:r>
            <a:r>
              <a:rPr sz="2000" b="1" i="1" dirty="0" err="1" smtClean="0">
                <a:solidFill>
                  <a:schemeClr val="bg1"/>
                </a:solidFill>
                <a:latin typeface="Times New Roman"/>
                <a:cs typeface="Times New Roman"/>
              </a:rPr>
              <a:t>ros</a:t>
            </a:r>
            <a:r>
              <a:rPr sz="2000" b="1" i="1" spc="5" dirty="0" err="1" smtClean="0">
                <a:solidFill>
                  <a:schemeClr val="bg1"/>
                </a:solidFill>
                <a:latin typeface="Times New Roman"/>
                <a:cs typeface="Times New Roman"/>
              </a:rPr>
              <a:t>o</a:t>
            </a:r>
            <a:r>
              <a:rPr sz="2000" b="1" i="1" dirty="0" err="1" smtClean="0">
                <a:solidFill>
                  <a:schemeClr val="bg1"/>
                </a:solidFill>
                <a:latin typeface="Times New Roman"/>
                <a:cs typeface="Times New Roman"/>
              </a:rPr>
              <a:t>lobu</a:t>
            </a:r>
            <a:r>
              <a:rPr sz="2000" b="1" i="1" spc="-5" dirty="0" err="1" smtClean="0">
                <a:solidFill>
                  <a:schemeClr val="bg1"/>
                </a:solidFill>
                <a:latin typeface="Times New Roman"/>
                <a:cs typeface="Times New Roman"/>
              </a:rPr>
              <a:t>s</a:t>
            </a:r>
            <a:r>
              <a:rPr sz="2000" b="1" i="1" dirty="0" smtClean="0">
                <a:solidFill>
                  <a:schemeClr val="bg1"/>
                </a:solidFill>
                <a:latin typeface="Times New Roman"/>
                <a:cs typeface="Times New Roman"/>
              </a:rPr>
              <a:t>)</a:t>
            </a:r>
            <a:endParaRPr sz="2000" dirty="0" smtClean="0">
              <a:solidFill>
                <a:schemeClr val="bg1"/>
              </a:solidFill>
              <a:latin typeface="Times New Roman"/>
              <a:cs typeface="Times New Roman"/>
            </a:endParaRPr>
          </a:p>
          <a:p>
            <a:pPr marL="660400">
              <a:lnSpc>
                <a:spcPct val="100000"/>
              </a:lnSpc>
              <a:spcBef>
                <a:spcPts val="2380"/>
              </a:spcBef>
              <a:tabLst>
                <a:tab pos="4665980" algn="l"/>
              </a:tabLst>
            </a:pPr>
            <a:r>
              <a:rPr sz="3600" b="1" dirty="0" smtClean="0">
                <a:latin typeface="Times New Roman"/>
                <a:cs typeface="Times New Roman"/>
              </a:rPr>
              <a:t>2</a:t>
            </a:r>
            <a:r>
              <a:rPr sz="3600" b="1" u="heavy" dirty="0" smtClean="0">
                <a:latin typeface="Times New Roman"/>
                <a:cs typeface="Times New Roman"/>
              </a:rPr>
              <a:t>N</a:t>
            </a:r>
            <a:r>
              <a:rPr sz="3600" b="1" u="heavy" spc="-5" dirty="0" smtClean="0">
                <a:latin typeface="Times New Roman"/>
                <a:cs typeface="Times New Roman"/>
              </a:rPr>
              <a:t>H</a:t>
            </a:r>
            <a:r>
              <a:rPr sz="3600" b="1" baseline="-20833" dirty="0" smtClean="0">
                <a:latin typeface="Times New Roman"/>
                <a:cs typeface="Times New Roman"/>
              </a:rPr>
              <a:t>3</a:t>
            </a:r>
            <a:r>
              <a:rPr sz="3600" b="1" spc="427" baseline="-20833" dirty="0" smtClean="0">
                <a:latin typeface="Times New Roman"/>
                <a:cs typeface="Times New Roman"/>
              </a:rPr>
              <a:t> </a:t>
            </a:r>
            <a:r>
              <a:rPr sz="3600" b="1" dirty="0" smtClean="0">
                <a:latin typeface="Times New Roman"/>
                <a:cs typeface="Times New Roman"/>
              </a:rPr>
              <a:t>+ 3 </a:t>
            </a:r>
            <a:r>
              <a:rPr sz="3600" b="1" spc="-5" dirty="0" smtClean="0">
                <a:latin typeface="Times New Roman"/>
                <a:cs typeface="Times New Roman"/>
              </a:rPr>
              <a:t>O</a:t>
            </a:r>
            <a:r>
              <a:rPr sz="3600" b="1" baseline="-20833" dirty="0" smtClean="0">
                <a:latin typeface="Times New Roman"/>
                <a:cs typeface="Times New Roman"/>
              </a:rPr>
              <a:t>2	</a:t>
            </a:r>
            <a:r>
              <a:rPr sz="3600" b="1" spc="-5" dirty="0" smtClean="0">
                <a:latin typeface="Times New Roman"/>
                <a:cs typeface="Times New Roman"/>
              </a:rPr>
              <a:t>H</a:t>
            </a:r>
            <a:r>
              <a:rPr sz="3600" b="1" u="heavy" dirty="0" smtClean="0">
                <a:latin typeface="Times New Roman"/>
                <a:cs typeface="Times New Roman"/>
              </a:rPr>
              <a:t>N</a:t>
            </a:r>
            <a:r>
              <a:rPr sz="3600" b="1" u="heavy" spc="-5" dirty="0" smtClean="0">
                <a:latin typeface="Times New Roman"/>
                <a:cs typeface="Times New Roman"/>
              </a:rPr>
              <a:t>O</a:t>
            </a:r>
            <a:r>
              <a:rPr sz="3600" b="1" baseline="-20833" dirty="0" smtClean="0">
                <a:latin typeface="Times New Roman"/>
                <a:cs typeface="Times New Roman"/>
              </a:rPr>
              <a:t>2</a:t>
            </a:r>
            <a:r>
              <a:rPr sz="3600" baseline="-20833" dirty="0" smtClean="0">
                <a:latin typeface="Times New Roman"/>
                <a:cs typeface="Times New Roman"/>
              </a:rPr>
              <a:t> </a:t>
            </a:r>
            <a:r>
              <a:rPr sz="3600" spc="-434" baseline="-20833" dirty="0" smtClean="0">
                <a:latin typeface="Times New Roman"/>
                <a:cs typeface="Times New Roman"/>
              </a:rPr>
              <a:t> </a:t>
            </a:r>
            <a:r>
              <a:rPr sz="3600" b="1" dirty="0" smtClean="0">
                <a:latin typeface="Times New Roman"/>
                <a:cs typeface="Times New Roman"/>
              </a:rPr>
              <a:t>+</a:t>
            </a:r>
            <a:r>
              <a:rPr sz="3600" b="1" spc="-15" dirty="0" smtClean="0">
                <a:latin typeface="Times New Roman"/>
                <a:cs typeface="Times New Roman"/>
              </a:rPr>
              <a:t> </a:t>
            </a:r>
            <a:r>
              <a:rPr sz="3600" b="1" dirty="0" smtClean="0">
                <a:latin typeface="Times New Roman"/>
                <a:cs typeface="Times New Roman"/>
              </a:rPr>
              <a:t>2</a:t>
            </a:r>
            <a:r>
              <a:rPr sz="3600" b="1" spc="-5" dirty="0" smtClean="0">
                <a:latin typeface="Times New Roman"/>
                <a:cs typeface="Times New Roman"/>
              </a:rPr>
              <a:t>H</a:t>
            </a:r>
            <a:r>
              <a:rPr sz="3600" b="1" baseline="-20833" dirty="0" smtClean="0">
                <a:latin typeface="Times New Roman"/>
                <a:cs typeface="Times New Roman"/>
              </a:rPr>
              <a:t>2</a:t>
            </a:r>
            <a:r>
              <a:rPr sz="3600" b="1" dirty="0" smtClean="0">
                <a:latin typeface="Times New Roman"/>
                <a:cs typeface="Times New Roman"/>
              </a:rPr>
              <a:t>O + E</a:t>
            </a:r>
            <a:endParaRPr sz="3600" dirty="0">
              <a:latin typeface="Times New Roman"/>
              <a:cs typeface="Times New Roman"/>
            </a:endParaRPr>
          </a:p>
        </p:txBody>
      </p:sp>
      <p:sp>
        <p:nvSpPr>
          <p:cNvPr id="11" name="object 11"/>
          <p:cNvSpPr txBox="1"/>
          <p:nvPr/>
        </p:nvSpPr>
        <p:spPr>
          <a:xfrm>
            <a:off x="588516" y="3453765"/>
            <a:ext cx="1327150" cy="280035"/>
          </a:xfrm>
          <a:prstGeom prst="rect">
            <a:avLst/>
          </a:prstGeom>
        </p:spPr>
        <p:txBody>
          <a:bodyPr vert="horz" wrap="square" lIns="0" tIns="0" rIns="0" bIns="0" rtlCol="0">
            <a:spAutoFit/>
          </a:bodyPr>
          <a:lstStyle/>
          <a:p>
            <a:pPr marL="12700">
              <a:lnSpc>
                <a:spcPct val="100000"/>
              </a:lnSpc>
            </a:pPr>
            <a:r>
              <a:rPr sz="2000" b="1" dirty="0">
                <a:latin typeface="Times New Roman"/>
                <a:cs typeface="Times New Roman"/>
              </a:rPr>
              <a:t>Amm</a:t>
            </a:r>
            <a:r>
              <a:rPr sz="2000" b="1" spc="5" dirty="0">
                <a:latin typeface="Times New Roman"/>
                <a:cs typeface="Times New Roman"/>
              </a:rPr>
              <a:t>o</a:t>
            </a:r>
            <a:r>
              <a:rPr sz="2000" b="1" dirty="0">
                <a:latin typeface="Times New Roman"/>
                <a:cs typeface="Times New Roman"/>
              </a:rPr>
              <a:t>nuim</a:t>
            </a:r>
            <a:endParaRPr sz="2000" dirty="0">
              <a:latin typeface="Times New Roman"/>
              <a:cs typeface="Times New Roman"/>
            </a:endParaRPr>
          </a:p>
        </p:txBody>
      </p:sp>
      <p:sp>
        <p:nvSpPr>
          <p:cNvPr id="23" name="TextBox 22"/>
          <p:cNvSpPr txBox="1"/>
          <p:nvPr/>
        </p:nvSpPr>
        <p:spPr>
          <a:xfrm>
            <a:off x="186701" y="1550825"/>
            <a:ext cx="8774875" cy="954107"/>
          </a:xfrm>
          <a:prstGeom prst="rect">
            <a:avLst/>
          </a:prstGeom>
          <a:noFill/>
        </p:spPr>
        <p:txBody>
          <a:bodyPr wrap="square" rtlCol="0">
            <a:spAutoFit/>
          </a:bodyPr>
          <a:lstStyle/>
          <a:p>
            <a:pPr algn="r" rtl="1"/>
            <a:r>
              <a:rPr lang="ar-SA" sz="2400" b="1" u="sng" dirty="0" smtClean="0">
                <a:solidFill>
                  <a:srgbClr val="FF0000"/>
                </a:solidFill>
              </a:rPr>
              <a:t>الخطوة الأولى: </a:t>
            </a:r>
            <a:r>
              <a:rPr lang="ar-SA" sz="2800" b="1" dirty="0" smtClean="0"/>
              <a:t>تتم بواسطة النشاط الإنزيمي لكل من</a:t>
            </a:r>
          </a:p>
          <a:p>
            <a:pPr algn="l"/>
            <a:r>
              <a:rPr lang="ar-SA" sz="2800" b="1" dirty="0" smtClean="0"/>
              <a:t> </a:t>
            </a:r>
            <a:r>
              <a:rPr lang="pt-BR" sz="2600" b="1" i="1" dirty="0" smtClean="0">
                <a:latin typeface="Times New Roman"/>
                <a:cs typeface="Times New Roman"/>
              </a:rPr>
              <a:t>Ni</a:t>
            </a:r>
            <a:r>
              <a:rPr lang="pt-BR" sz="2600" b="1" i="1" spc="-10" dirty="0" smtClean="0">
                <a:latin typeface="Times New Roman"/>
                <a:cs typeface="Times New Roman"/>
              </a:rPr>
              <a:t>t</a:t>
            </a:r>
            <a:r>
              <a:rPr lang="pt-BR" sz="2600" b="1" i="1" dirty="0" smtClean="0">
                <a:latin typeface="Times New Roman"/>
                <a:cs typeface="Times New Roman"/>
              </a:rPr>
              <a:t>ros</a:t>
            </a:r>
            <a:r>
              <a:rPr lang="pt-BR" sz="2600" b="1" i="1" spc="5" dirty="0" smtClean="0">
                <a:latin typeface="Times New Roman"/>
                <a:cs typeface="Times New Roman"/>
              </a:rPr>
              <a:t>o</a:t>
            </a:r>
            <a:r>
              <a:rPr lang="pt-BR" sz="2600" b="1" i="1" dirty="0" smtClean="0">
                <a:latin typeface="Times New Roman"/>
                <a:cs typeface="Times New Roman"/>
              </a:rPr>
              <a:t>m</a:t>
            </a:r>
            <a:r>
              <a:rPr lang="pt-BR" sz="2600" b="1" i="1" spc="-10" dirty="0" smtClean="0">
                <a:latin typeface="Times New Roman"/>
                <a:cs typeface="Times New Roman"/>
              </a:rPr>
              <a:t>o</a:t>
            </a:r>
            <a:r>
              <a:rPr lang="pt-BR" sz="2600" b="1" i="1" dirty="0" smtClean="0">
                <a:latin typeface="Times New Roman"/>
                <a:cs typeface="Times New Roman"/>
              </a:rPr>
              <a:t>n</a:t>
            </a:r>
            <a:r>
              <a:rPr lang="pt-BR" sz="2600" b="1" i="1" spc="-10" dirty="0" smtClean="0">
                <a:latin typeface="Times New Roman"/>
                <a:cs typeface="Times New Roman"/>
              </a:rPr>
              <a:t>a</a:t>
            </a:r>
            <a:r>
              <a:rPr lang="pt-BR" sz="2600" b="1" i="1" dirty="0" smtClean="0">
                <a:latin typeface="Times New Roman"/>
                <a:cs typeface="Times New Roman"/>
              </a:rPr>
              <a:t>s,</a:t>
            </a:r>
            <a:r>
              <a:rPr lang="pt-BR" sz="2600" b="1" i="1" spc="-55" dirty="0" smtClean="0">
                <a:latin typeface="Times New Roman"/>
                <a:cs typeface="Times New Roman"/>
              </a:rPr>
              <a:t> </a:t>
            </a:r>
            <a:r>
              <a:rPr lang="pt-BR" sz="2600" b="1" i="1" dirty="0" smtClean="0">
                <a:latin typeface="Times New Roman"/>
                <a:cs typeface="Times New Roman"/>
              </a:rPr>
              <a:t>Ni</a:t>
            </a:r>
            <a:r>
              <a:rPr lang="pt-BR" sz="2600" b="1" i="1" spc="-10" dirty="0" smtClean="0">
                <a:latin typeface="Times New Roman"/>
                <a:cs typeface="Times New Roman"/>
              </a:rPr>
              <a:t>t</a:t>
            </a:r>
            <a:r>
              <a:rPr lang="pt-BR" sz="2600" b="1" i="1" dirty="0" smtClean="0">
                <a:latin typeface="Times New Roman"/>
                <a:cs typeface="Times New Roman"/>
              </a:rPr>
              <a:t>ros</a:t>
            </a:r>
            <a:r>
              <a:rPr lang="pt-BR" sz="2600" b="1" i="1" spc="5" dirty="0" smtClean="0">
                <a:latin typeface="Times New Roman"/>
                <a:cs typeface="Times New Roman"/>
              </a:rPr>
              <a:t>o</a:t>
            </a:r>
            <a:r>
              <a:rPr lang="pt-BR" sz="2600" b="1" i="1" dirty="0" smtClean="0">
                <a:latin typeface="Times New Roman"/>
                <a:cs typeface="Times New Roman"/>
              </a:rPr>
              <a:t>coccus,</a:t>
            </a:r>
            <a:r>
              <a:rPr lang="pt-BR" sz="2600" b="1" i="1" spc="-55" dirty="0" smtClean="0">
                <a:latin typeface="Times New Roman"/>
                <a:cs typeface="Times New Roman"/>
              </a:rPr>
              <a:t> </a:t>
            </a:r>
            <a:r>
              <a:rPr lang="pt-BR" sz="2600" b="1" i="1" dirty="0" smtClean="0">
                <a:latin typeface="Times New Roman"/>
                <a:cs typeface="Times New Roman"/>
              </a:rPr>
              <a:t>Ni</a:t>
            </a:r>
            <a:r>
              <a:rPr lang="pt-BR" sz="2600" b="1" i="1" spc="-10" dirty="0" smtClean="0">
                <a:latin typeface="Times New Roman"/>
                <a:cs typeface="Times New Roman"/>
              </a:rPr>
              <a:t>t</a:t>
            </a:r>
            <a:r>
              <a:rPr lang="pt-BR" sz="2600" b="1" i="1" dirty="0" smtClean="0">
                <a:latin typeface="Times New Roman"/>
                <a:cs typeface="Times New Roman"/>
              </a:rPr>
              <a:t>ros</a:t>
            </a:r>
            <a:r>
              <a:rPr lang="pt-BR" sz="2600" b="1" i="1" spc="5" dirty="0" smtClean="0">
                <a:latin typeface="Times New Roman"/>
                <a:cs typeface="Times New Roman"/>
              </a:rPr>
              <a:t>o</a:t>
            </a:r>
            <a:r>
              <a:rPr lang="pt-BR" sz="2600" b="1" i="1" dirty="0" smtClean="0">
                <a:latin typeface="Times New Roman"/>
                <a:cs typeface="Times New Roman"/>
              </a:rPr>
              <a:t>v</a:t>
            </a:r>
            <a:r>
              <a:rPr lang="pt-BR" sz="2600" b="1" i="1" spc="-10" dirty="0" smtClean="0">
                <a:latin typeface="Times New Roman"/>
                <a:cs typeface="Times New Roman"/>
              </a:rPr>
              <a:t>i</a:t>
            </a:r>
            <a:r>
              <a:rPr lang="pt-BR" sz="2600" b="1" i="1" dirty="0" smtClean="0">
                <a:latin typeface="Times New Roman"/>
                <a:cs typeface="Times New Roman"/>
              </a:rPr>
              <a:t>brio</a:t>
            </a:r>
            <a:r>
              <a:rPr lang="pt-BR" sz="2600" b="1" i="1" spc="-50" dirty="0" smtClean="0">
                <a:latin typeface="Times New Roman"/>
                <a:cs typeface="Times New Roman"/>
              </a:rPr>
              <a:t> </a:t>
            </a:r>
            <a:r>
              <a:rPr lang="pt-BR" sz="2600" b="1" dirty="0" smtClean="0">
                <a:latin typeface="Times New Roman"/>
                <a:cs typeface="Times New Roman"/>
              </a:rPr>
              <a:t>and</a:t>
            </a:r>
            <a:r>
              <a:rPr lang="pt-BR" sz="2600" b="1" i="1" spc="-10" dirty="0" smtClean="0">
                <a:latin typeface="Times New Roman"/>
                <a:cs typeface="Times New Roman"/>
              </a:rPr>
              <a:t> </a:t>
            </a:r>
            <a:r>
              <a:rPr lang="pt-BR" sz="2600" b="1" i="1" dirty="0" smtClean="0">
                <a:latin typeface="Times New Roman"/>
                <a:cs typeface="Times New Roman"/>
              </a:rPr>
              <a:t>Ni</a:t>
            </a:r>
            <a:r>
              <a:rPr lang="pt-BR" sz="2600" b="1" i="1" spc="-10" dirty="0" smtClean="0">
                <a:latin typeface="Times New Roman"/>
                <a:cs typeface="Times New Roman"/>
              </a:rPr>
              <a:t>t</a:t>
            </a:r>
            <a:r>
              <a:rPr lang="pt-BR" sz="2600" b="1" i="1" dirty="0" smtClean="0">
                <a:latin typeface="Times New Roman"/>
                <a:cs typeface="Times New Roman"/>
              </a:rPr>
              <a:t>ros</a:t>
            </a:r>
            <a:r>
              <a:rPr lang="pt-BR" sz="2600" b="1" i="1" spc="5" dirty="0" smtClean="0">
                <a:latin typeface="Times New Roman"/>
                <a:cs typeface="Times New Roman"/>
              </a:rPr>
              <a:t>o</a:t>
            </a:r>
            <a:r>
              <a:rPr lang="pt-BR" sz="2600" b="1" i="1" dirty="0" smtClean="0">
                <a:latin typeface="Times New Roman"/>
                <a:cs typeface="Times New Roman"/>
              </a:rPr>
              <a:t>lobu</a:t>
            </a:r>
            <a:r>
              <a:rPr lang="pt-BR" sz="2600" b="1" i="1" spc="-5" dirty="0" smtClean="0">
                <a:latin typeface="Times New Roman"/>
                <a:cs typeface="Times New Roman"/>
              </a:rPr>
              <a:t>s</a:t>
            </a:r>
            <a:r>
              <a:rPr lang="ar-SA" sz="2600" b="1" dirty="0" smtClean="0"/>
              <a:t> </a:t>
            </a:r>
            <a:endParaRPr lang="en-GB" sz="2600" b="1" dirty="0"/>
          </a:p>
        </p:txBody>
      </p:sp>
      <p:sp>
        <p:nvSpPr>
          <p:cNvPr id="25" name="object 7"/>
          <p:cNvSpPr txBox="1"/>
          <p:nvPr/>
        </p:nvSpPr>
        <p:spPr>
          <a:xfrm>
            <a:off x="1449938" y="820518"/>
            <a:ext cx="6248400" cy="553998"/>
          </a:xfrm>
          <a:prstGeom prst="rect">
            <a:avLst/>
          </a:prstGeom>
          <a:solidFill>
            <a:srgbClr val="FF0066"/>
          </a:solidFill>
        </p:spPr>
        <p:txBody>
          <a:bodyPr vert="horz" wrap="square" lIns="0" tIns="0" rIns="0" bIns="0" rtlCol="0">
            <a:spAutoFit/>
          </a:bodyPr>
          <a:lstStyle/>
          <a:p>
            <a:pPr marL="91440" algn="r" rtl="1">
              <a:lnSpc>
                <a:spcPct val="100000"/>
              </a:lnSpc>
            </a:pPr>
            <a:r>
              <a:rPr lang="ar-SA" sz="3600" b="1" spc="-15" dirty="0" smtClean="0">
                <a:latin typeface="Times New Roman"/>
                <a:cs typeface="Times New Roman"/>
              </a:rPr>
              <a:t>2- إنتاج النترات </a:t>
            </a:r>
            <a:r>
              <a:rPr sz="3600" b="1" dirty="0" smtClean="0">
                <a:latin typeface="Times New Roman"/>
                <a:cs typeface="Times New Roman"/>
              </a:rPr>
              <a:t>Nitrifi</a:t>
            </a:r>
            <a:r>
              <a:rPr sz="3600" b="1" spc="-15" dirty="0" smtClean="0">
                <a:latin typeface="Times New Roman"/>
                <a:cs typeface="Times New Roman"/>
              </a:rPr>
              <a:t>c</a:t>
            </a:r>
            <a:r>
              <a:rPr sz="3600" b="1" dirty="0" smtClean="0">
                <a:latin typeface="Times New Roman"/>
                <a:cs typeface="Times New Roman"/>
              </a:rPr>
              <a:t>ation</a:t>
            </a:r>
            <a:endParaRPr sz="3600" dirty="0">
              <a:latin typeface="Times New Roman"/>
              <a:cs typeface="Times New Roman"/>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04012" y="164774"/>
            <a:ext cx="1055370" cy="280035"/>
          </a:xfrm>
          <a:prstGeom prst="rect">
            <a:avLst/>
          </a:prstGeom>
        </p:spPr>
        <p:txBody>
          <a:bodyPr vert="horz" wrap="square" lIns="0" tIns="0" rIns="0" bIns="0" rtlCol="0">
            <a:spAutoFit/>
          </a:bodyPr>
          <a:lstStyle/>
          <a:p>
            <a:pPr marL="12700">
              <a:lnSpc>
                <a:spcPct val="100000"/>
              </a:lnSpc>
            </a:pPr>
            <a:r>
              <a:rPr sz="2000" b="1" dirty="0">
                <a:latin typeface="Times New Roman"/>
                <a:cs typeface="Times New Roman"/>
              </a:rPr>
              <a:t>MIC </a:t>
            </a:r>
            <a:r>
              <a:rPr sz="2000" b="1" spc="-25" dirty="0">
                <a:latin typeface="Times New Roman"/>
                <a:cs typeface="Times New Roman"/>
              </a:rPr>
              <a:t> </a:t>
            </a:r>
            <a:r>
              <a:rPr sz="2000" b="1" spc="5" dirty="0">
                <a:latin typeface="Times New Roman"/>
                <a:cs typeface="Times New Roman"/>
              </a:rPr>
              <a:t>3</a:t>
            </a:r>
            <a:r>
              <a:rPr sz="2000" b="1" dirty="0">
                <a:latin typeface="Times New Roman"/>
                <a:cs typeface="Times New Roman"/>
              </a:rPr>
              <a:t>45</a:t>
            </a:r>
            <a:endParaRPr sz="2000">
              <a:latin typeface="Times New Roman"/>
              <a:cs typeface="Times New Roman"/>
            </a:endParaRPr>
          </a:p>
        </p:txBody>
      </p:sp>
      <p:sp>
        <p:nvSpPr>
          <p:cNvPr id="4" name="object 4"/>
          <p:cNvSpPr/>
          <p:nvPr/>
        </p:nvSpPr>
        <p:spPr>
          <a:xfrm>
            <a:off x="216725" y="421766"/>
            <a:ext cx="8612505" cy="0"/>
          </a:xfrm>
          <a:custGeom>
            <a:avLst/>
            <a:gdLst/>
            <a:ahLst/>
            <a:cxnLst/>
            <a:rect l="l" t="t" r="r" b="b"/>
            <a:pathLst>
              <a:path w="8612505">
                <a:moveTo>
                  <a:pt x="0" y="0"/>
                </a:moveTo>
                <a:lnTo>
                  <a:pt x="8612124" y="0"/>
                </a:lnTo>
              </a:path>
            </a:pathLst>
          </a:custGeom>
          <a:ln w="25654">
            <a:solidFill>
              <a:srgbClr val="000000"/>
            </a:solidFill>
          </a:ln>
        </p:spPr>
        <p:txBody>
          <a:bodyPr wrap="square" lIns="0" tIns="0" rIns="0" bIns="0" rtlCol="0"/>
          <a:lstStyle/>
          <a:p>
            <a:endParaRPr/>
          </a:p>
        </p:txBody>
      </p:sp>
      <p:sp>
        <p:nvSpPr>
          <p:cNvPr id="5" name="object 5"/>
          <p:cNvSpPr txBox="1"/>
          <p:nvPr/>
        </p:nvSpPr>
        <p:spPr>
          <a:xfrm>
            <a:off x="1259382" y="931341"/>
            <a:ext cx="6665418" cy="984885"/>
          </a:xfrm>
          <a:prstGeom prst="rect">
            <a:avLst/>
          </a:prstGeom>
          <a:solidFill>
            <a:srgbClr val="3366FF"/>
          </a:solidFill>
        </p:spPr>
        <p:txBody>
          <a:bodyPr vert="horz" wrap="square" lIns="0" tIns="0" rIns="0" bIns="0" rtlCol="0">
            <a:spAutoFit/>
          </a:bodyPr>
          <a:lstStyle/>
          <a:p>
            <a:pPr marL="156845" algn="ctr" rtl="1">
              <a:lnSpc>
                <a:spcPct val="100000"/>
              </a:lnSpc>
            </a:pPr>
            <a:r>
              <a:rPr lang="ar-SA" sz="3200" b="1" dirty="0">
                <a:latin typeface="Times New Roman"/>
                <a:cs typeface="Times New Roman"/>
              </a:rPr>
              <a:t>3</a:t>
            </a:r>
            <a:r>
              <a:rPr lang="ar-SA" sz="3200" b="1" dirty="0" smtClean="0">
                <a:latin typeface="Times New Roman"/>
                <a:cs typeface="Times New Roman"/>
              </a:rPr>
              <a:t>/ فقد النيتروجين من التربة</a:t>
            </a:r>
          </a:p>
          <a:p>
            <a:pPr marL="156845" algn="ctr" rtl="1">
              <a:lnSpc>
                <a:spcPct val="100000"/>
              </a:lnSpc>
            </a:pPr>
            <a:r>
              <a:rPr lang="ar-SA" sz="3200" b="1" dirty="0" smtClean="0">
                <a:latin typeface="Times New Roman"/>
                <a:cs typeface="Times New Roman"/>
              </a:rPr>
              <a:t> </a:t>
            </a:r>
            <a:r>
              <a:rPr lang="en-GB" sz="3200" b="1" dirty="0" smtClean="0">
                <a:latin typeface="Times New Roman"/>
                <a:cs typeface="Times New Roman"/>
              </a:rPr>
              <a:t>Nitrogen Loss from Soil</a:t>
            </a:r>
            <a:endParaRPr sz="3200" dirty="0">
              <a:latin typeface="Times New Roman"/>
              <a:cs typeface="Times New Roman"/>
            </a:endParaRPr>
          </a:p>
        </p:txBody>
      </p:sp>
      <p:sp>
        <p:nvSpPr>
          <p:cNvPr id="6" name="object 6"/>
          <p:cNvSpPr txBox="1"/>
          <p:nvPr/>
        </p:nvSpPr>
        <p:spPr>
          <a:xfrm>
            <a:off x="216725" y="2102966"/>
            <a:ext cx="8612505" cy="800219"/>
          </a:xfrm>
          <a:prstGeom prst="rect">
            <a:avLst/>
          </a:prstGeom>
          <a:solidFill>
            <a:srgbClr val="FF00FF"/>
          </a:solidFill>
        </p:spPr>
        <p:txBody>
          <a:bodyPr vert="horz" wrap="square" lIns="0" tIns="0" rIns="0" bIns="0" rtlCol="0">
            <a:spAutoFit/>
          </a:bodyPr>
          <a:lstStyle/>
          <a:p>
            <a:pPr marL="91440" algn="r" rtl="1">
              <a:lnSpc>
                <a:spcPct val="100000"/>
              </a:lnSpc>
            </a:pPr>
            <a:r>
              <a:rPr lang="ar-SA" sz="2800" b="1" dirty="0" smtClean="0">
                <a:latin typeface="Times New Roman"/>
                <a:cs typeface="Times New Roman"/>
              </a:rPr>
              <a:t>1- عن طريق اختزل النترات</a:t>
            </a:r>
            <a:r>
              <a:rPr lang="en-GB" sz="2800" b="1" dirty="0" smtClean="0">
                <a:latin typeface="Times New Roman"/>
                <a:cs typeface="Times New Roman"/>
              </a:rPr>
              <a:t>Nitrate</a:t>
            </a:r>
            <a:r>
              <a:rPr lang="en-GB" sz="2800" b="1" spc="10" dirty="0" smtClean="0">
                <a:latin typeface="Times New Roman"/>
                <a:cs typeface="Times New Roman"/>
              </a:rPr>
              <a:t> </a:t>
            </a:r>
            <a:r>
              <a:rPr lang="en-GB" sz="2800" b="1" spc="-65" dirty="0" smtClean="0">
                <a:latin typeface="Times New Roman"/>
                <a:cs typeface="Times New Roman"/>
              </a:rPr>
              <a:t>r</a:t>
            </a:r>
            <a:r>
              <a:rPr lang="en-GB" sz="2800" b="1" dirty="0" smtClean="0">
                <a:latin typeface="Times New Roman"/>
                <a:cs typeface="Times New Roman"/>
              </a:rPr>
              <a:t>eduction </a:t>
            </a:r>
            <a:r>
              <a:rPr lang="ar-SA" sz="2800" b="1" dirty="0" smtClean="0">
                <a:latin typeface="Times New Roman"/>
                <a:cs typeface="Times New Roman"/>
              </a:rPr>
              <a:t> بواسطة</a:t>
            </a:r>
          </a:p>
          <a:p>
            <a:pPr marL="91440" algn="r" rtl="1">
              <a:lnSpc>
                <a:spcPct val="100000"/>
              </a:lnSpc>
            </a:pPr>
            <a:r>
              <a:rPr lang="en-GB" sz="2400" b="1" dirty="0" smtClean="0">
                <a:latin typeface="Times New Roman"/>
                <a:cs typeface="Times New Roman"/>
              </a:rPr>
              <a:t>(</a:t>
            </a:r>
            <a:r>
              <a:rPr lang="en-GB" sz="2400" b="1" i="1" dirty="0" smtClean="0">
                <a:latin typeface="Times New Roman"/>
                <a:cs typeface="Times New Roman"/>
              </a:rPr>
              <a:t>E.col</a:t>
            </a:r>
            <a:r>
              <a:rPr lang="en-GB" sz="2400" b="1" i="1" spc="5" dirty="0" smtClean="0">
                <a:latin typeface="Times New Roman"/>
                <a:cs typeface="Times New Roman"/>
              </a:rPr>
              <a:t>i</a:t>
            </a:r>
            <a:r>
              <a:rPr lang="en-GB" sz="2400" b="1" i="1" dirty="0" smtClean="0">
                <a:latin typeface="Times New Roman"/>
                <a:cs typeface="Times New Roman"/>
              </a:rPr>
              <a:t>,</a:t>
            </a:r>
            <a:r>
              <a:rPr lang="en-GB" sz="2400" b="1" i="1" spc="-25" dirty="0" smtClean="0">
                <a:latin typeface="Times New Roman"/>
                <a:cs typeface="Times New Roman"/>
              </a:rPr>
              <a:t> </a:t>
            </a:r>
            <a:r>
              <a:rPr lang="en-GB" sz="2400" b="1" i="1" dirty="0" err="1" smtClean="0">
                <a:latin typeface="Times New Roman"/>
                <a:cs typeface="Times New Roman"/>
              </a:rPr>
              <a:t>Clostridu</a:t>
            </a:r>
            <a:r>
              <a:rPr lang="en-GB" sz="2400" b="1" i="1" spc="5" dirty="0" err="1" smtClean="0">
                <a:latin typeface="Times New Roman"/>
                <a:cs typeface="Times New Roman"/>
              </a:rPr>
              <a:t>i</a:t>
            </a:r>
            <a:r>
              <a:rPr lang="en-GB" sz="2400" b="1" i="1" spc="10" dirty="0" err="1" smtClean="0">
                <a:latin typeface="Times New Roman"/>
                <a:cs typeface="Times New Roman"/>
              </a:rPr>
              <a:t>m</a:t>
            </a:r>
            <a:r>
              <a:rPr lang="en-GB" sz="2400" b="1" dirty="0" smtClean="0">
                <a:latin typeface="Times New Roman"/>
                <a:cs typeface="Times New Roman"/>
              </a:rPr>
              <a:t>)</a:t>
            </a:r>
            <a:endParaRPr sz="2400" dirty="0">
              <a:latin typeface="Times New Roman"/>
              <a:cs typeface="Times New Roman"/>
            </a:endParaRPr>
          </a:p>
        </p:txBody>
      </p:sp>
      <p:sp>
        <p:nvSpPr>
          <p:cNvPr id="7" name="object 7"/>
          <p:cNvSpPr/>
          <p:nvPr/>
        </p:nvSpPr>
        <p:spPr>
          <a:xfrm>
            <a:off x="611555" y="3213036"/>
            <a:ext cx="7776845" cy="584835"/>
          </a:xfrm>
          <a:custGeom>
            <a:avLst/>
            <a:gdLst/>
            <a:ahLst/>
            <a:cxnLst/>
            <a:rect l="l" t="t" r="r" b="b"/>
            <a:pathLst>
              <a:path w="7776845" h="584835">
                <a:moveTo>
                  <a:pt x="0" y="584771"/>
                </a:moveTo>
                <a:lnTo>
                  <a:pt x="7776845" y="584771"/>
                </a:lnTo>
                <a:lnTo>
                  <a:pt x="7776845" y="0"/>
                </a:lnTo>
                <a:lnTo>
                  <a:pt x="0" y="0"/>
                </a:lnTo>
                <a:lnTo>
                  <a:pt x="0" y="584771"/>
                </a:lnTo>
                <a:close/>
              </a:path>
            </a:pathLst>
          </a:custGeom>
          <a:ln w="9525">
            <a:solidFill>
              <a:srgbClr val="FF00FF"/>
            </a:solidFill>
          </a:ln>
        </p:spPr>
        <p:txBody>
          <a:bodyPr wrap="square" lIns="0" tIns="0" rIns="0" bIns="0" rtlCol="0"/>
          <a:lstStyle/>
          <a:p>
            <a:endParaRPr/>
          </a:p>
        </p:txBody>
      </p:sp>
      <p:sp>
        <p:nvSpPr>
          <p:cNvPr id="8" name="object 8"/>
          <p:cNvSpPr/>
          <p:nvPr/>
        </p:nvSpPr>
        <p:spPr>
          <a:xfrm>
            <a:off x="1631060" y="3794378"/>
            <a:ext cx="135890" cy="0"/>
          </a:xfrm>
          <a:custGeom>
            <a:avLst/>
            <a:gdLst/>
            <a:ahLst/>
            <a:cxnLst/>
            <a:rect l="l" t="t" r="r" b="b"/>
            <a:pathLst>
              <a:path w="135889">
                <a:moveTo>
                  <a:pt x="0" y="0"/>
                </a:moveTo>
                <a:lnTo>
                  <a:pt x="135636" y="0"/>
                </a:lnTo>
              </a:path>
            </a:pathLst>
          </a:custGeom>
          <a:ln w="27177">
            <a:solidFill>
              <a:srgbClr val="000000"/>
            </a:solidFill>
          </a:ln>
        </p:spPr>
        <p:txBody>
          <a:bodyPr wrap="square" lIns="0" tIns="0" rIns="0" bIns="0" rtlCol="0"/>
          <a:lstStyle/>
          <a:p>
            <a:endParaRPr/>
          </a:p>
        </p:txBody>
      </p:sp>
      <p:sp>
        <p:nvSpPr>
          <p:cNvPr id="9" name="object 9"/>
          <p:cNvSpPr/>
          <p:nvPr/>
        </p:nvSpPr>
        <p:spPr>
          <a:xfrm>
            <a:off x="2987801" y="3521202"/>
            <a:ext cx="936625" cy="103505"/>
          </a:xfrm>
          <a:custGeom>
            <a:avLst/>
            <a:gdLst/>
            <a:ahLst/>
            <a:cxnLst/>
            <a:rect l="l" t="t" r="r" b="b"/>
            <a:pathLst>
              <a:path w="936625" h="103504">
                <a:moveTo>
                  <a:pt x="847598" y="0"/>
                </a:moveTo>
                <a:lnTo>
                  <a:pt x="843661" y="1015"/>
                </a:lnTo>
                <a:lnTo>
                  <a:pt x="842010" y="4063"/>
                </a:lnTo>
                <a:lnTo>
                  <a:pt x="840232" y="6985"/>
                </a:lnTo>
                <a:lnTo>
                  <a:pt x="841248" y="10922"/>
                </a:lnTo>
                <a:lnTo>
                  <a:pt x="844169" y="12700"/>
                </a:lnTo>
                <a:lnTo>
                  <a:pt x="900107" y="45424"/>
                </a:lnTo>
                <a:lnTo>
                  <a:pt x="923544" y="45465"/>
                </a:lnTo>
                <a:lnTo>
                  <a:pt x="923544" y="58165"/>
                </a:lnTo>
                <a:lnTo>
                  <a:pt x="900029" y="58165"/>
                </a:lnTo>
                <a:lnTo>
                  <a:pt x="844042" y="90678"/>
                </a:lnTo>
                <a:lnTo>
                  <a:pt x="840994" y="92329"/>
                </a:lnTo>
                <a:lnTo>
                  <a:pt x="839977" y="96266"/>
                </a:lnTo>
                <a:lnTo>
                  <a:pt x="843534" y="102362"/>
                </a:lnTo>
                <a:lnTo>
                  <a:pt x="847471" y="103378"/>
                </a:lnTo>
                <a:lnTo>
                  <a:pt x="925200" y="58165"/>
                </a:lnTo>
                <a:lnTo>
                  <a:pt x="923544" y="58165"/>
                </a:lnTo>
                <a:lnTo>
                  <a:pt x="925272" y="58124"/>
                </a:lnTo>
                <a:lnTo>
                  <a:pt x="936117" y="51815"/>
                </a:lnTo>
                <a:lnTo>
                  <a:pt x="847598" y="0"/>
                </a:lnTo>
                <a:close/>
              </a:path>
              <a:path w="936625" h="103504">
                <a:moveTo>
                  <a:pt x="910999" y="51795"/>
                </a:moveTo>
                <a:lnTo>
                  <a:pt x="900101" y="58124"/>
                </a:lnTo>
                <a:lnTo>
                  <a:pt x="923544" y="58165"/>
                </a:lnTo>
                <a:lnTo>
                  <a:pt x="923544" y="57276"/>
                </a:lnTo>
                <a:lnTo>
                  <a:pt x="920369" y="57276"/>
                </a:lnTo>
                <a:lnTo>
                  <a:pt x="910999" y="51795"/>
                </a:lnTo>
                <a:close/>
              </a:path>
              <a:path w="936625" h="103504">
                <a:moveTo>
                  <a:pt x="0" y="43814"/>
                </a:moveTo>
                <a:lnTo>
                  <a:pt x="0" y="56514"/>
                </a:lnTo>
                <a:lnTo>
                  <a:pt x="900101" y="58124"/>
                </a:lnTo>
                <a:lnTo>
                  <a:pt x="910999" y="51795"/>
                </a:lnTo>
                <a:lnTo>
                  <a:pt x="900107" y="45424"/>
                </a:lnTo>
                <a:lnTo>
                  <a:pt x="0" y="43814"/>
                </a:lnTo>
                <a:close/>
              </a:path>
              <a:path w="936625" h="103504">
                <a:moveTo>
                  <a:pt x="920369" y="46355"/>
                </a:moveTo>
                <a:lnTo>
                  <a:pt x="910999" y="51795"/>
                </a:lnTo>
                <a:lnTo>
                  <a:pt x="920369" y="57276"/>
                </a:lnTo>
                <a:lnTo>
                  <a:pt x="920369" y="46355"/>
                </a:lnTo>
                <a:close/>
              </a:path>
              <a:path w="936625" h="103504">
                <a:moveTo>
                  <a:pt x="923544" y="46355"/>
                </a:moveTo>
                <a:lnTo>
                  <a:pt x="920369" y="46355"/>
                </a:lnTo>
                <a:lnTo>
                  <a:pt x="920369" y="57276"/>
                </a:lnTo>
                <a:lnTo>
                  <a:pt x="923544" y="57276"/>
                </a:lnTo>
                <a:lnTo>
                  <a:pt x="923544" y="46355"/>
                </a:lnTo>
                <a:close/>
              </a:path>
              <a:path w="936625" h="103504">
                <a:moveTo>
                  <a:pt x="900107" y="45424"/>
                </a:moveTo>
                <a:lnTo>
                  <a:pt x="910999" y="51795"/>
                </a:lnTo>
                <a:lnTo>
                  <a:pt x="920369" y="46355"/>
                </a:lnTo>
                <a:lnTo>
                  <a:pt x="923544" y="46355"/>
                </a:lnTo>
                <a:lnTo>
                  <a:pt x="923544" y="45465"/>
                </a:lnTo>
                <a:lnTo>
                  <a:pt x="900107" y="45424"/>
                </a:lnTo>
                <a:close/>
              </a:path>
            </a:pathLst>
          </a:custGeom>
          <a:solidFill>
            <a:srgbClr val="000000"/>
          </a:solidFill>
        </p:spPr>
        <p:txBody>
          <a:bodyPr wrap="square" lIns="0" tIns="0" rIns="0" bIns="0" rtlCol="0"/>
          <a:lstStyle/>
          <a:p>
            <a:endParaRPr/>
          </a:p>
        </p:txBody>
      </p:sp>
      <p:sp>
        <p:nvSpPr>
          <p:cNvPr id="10" name="object 10"/>
          <p:cNvSpPr/>
          <p:nvPr/>
        </p:nvSpPr>
        <p:spPr>
          <a:xfrm>
            <a:off x="5508116" y="3521202"/>
            <a:ext cx="936625" cy="103505"/>
          </a:xfrm>
          <a:custGeom>
            <a:avLst/>
            <a:gdLst/>
            <a:ahLst/>
            <a:cxnLst/>
            <a:rect l="l" t="t" r="r" b="b"/>
            <a:pathLst>
              <a:path w="936625" h="103504">
                <a:moveTo>
                  <a:pt x="847598" y="0"/>
                </a:moveTo>
                <a:lnTo>
                  <a:pt x="843661" y="1015"/>
                </a:lnTo>
                <a:lnTo>
                  <a:pt x="841883" y="4063"/>
                </a:lnTo>
                <a:lnTo>
                  <a:pt x="840105" y="6985"/>
                </a:lnTo>
                <a:lnTo>
                  <a:pt x="841121" y="10922"/>
                </a:lnTo>
                <a:lnTo>
                  <a:pt x="900105" y="45424"/>
                </a:lnTo>
                <a:lnTo>
                  <a:pt x="923544" y="45465"/>
                </a:lnTo>
                <a:lnTo>
                  <a:pt x="923544" y="58165"/>
                </a:lnTo>
                <a:lnTo>
                  <a:pt x="900029" y="58165"/>
                </a:lnTo>
                <a:lnTo>
                  <a:pt x="844042" y="90678"/>
                </a:lnTo>
                <a:lnTo>
                  <a:pt x="840994" y="92329"/>
                </a:lnTo>
                <a:lnTo>
                  <a:pt x="839978" y="96266"/>
                </a:lnTo>
                <a:lnTo>
                  <a:pt x="843534" y="102362"/>
                </a:lnTo>
                <a:lnTo>
                  <a:pt x="847344" y="103378"/>
                </a:lnTo>
                <a:lnTo>
                  <a:pt x="925184" y="58165"/>
                </a:lnTo>
                <a:lnTo>
                  <a:pt x="923544" y="58165"/>
                </a:lnTo>
                <a:lnTo>
                  <a:pt x="925256" y="58124"/>
                </a:lnTo>
                <a:lnTo>
                  <a:pt x="936117" y="51815"/>
                </a:lnTo>
                <a:lnTo>
                  <a:pt x="847598" y="0"/>
                </a:lnTo>
                <a:close/>
              </a:path>
              <a:path w="936625" h="103504">
                <a:moveTo>
                  <a:pt x="910998" y="51796"/>
                </a:moveTo>
                <a:lnTo>
                  <a:pt x="900101" y="58124"/>
                </a:lnTo>
                <a:lnTo>
                  <a:pt x="923544" y="58165"/>
                </a:lnTo>
                <a:lnTo>
                  <a:pt x="923544" y="57276"/>
                </a:lnTo>
                <a:lnTo>
                  <a:pt x="920369" y="57276"/>
                </a:lnTo>
                <a:lnTo>
                  <a:pt x="910998" y="51796"/>
                </a:lnTo>
                <a:close/>
              </a:path>
              <a:path w="936625" h="103504">
                <a:moveTo>
                  <a:pt x="0" y="43814"/>
                </a:moveTo>
                <a:lnTo>
                  <a:pt x="0" y="56514"/>
                </a:lnTo>
                <a:lnTo>
                  <a:pt x="900101" y="58124"/>
                </a:lnTo>
                <a:lnTo>
                  <a:pt x="910998" y="51796"/>
                </a:lnTo>
                <a:lnTo>
                  <a:pt x="900105" y="45424"/>
                </a:lnTo>
                <a:lnTo>
                  <a:pt x="0" y="43814"/>
                </a:lnTo>
                <a:close/>
              </a:path>
              <a:path w="936625" h="103504">
                <a:moveTo>
                  <a:pt x="920369" y="46355"/>
                </a:moveTo>
                <a:lnTo>
                  <a:pt x="910998" y="51796"/>
                </a:lnTo>
                <a:lnTo>
                  <a:pt x="920369" y="57276"/>
                </a:lnTo>
                <a:lnTo>
                  <a:pt x="920369" y="46355"/>
                </a:lnTo>
                <a:close/>
              </a:path>
              <a:path w="936625" h="103504">
                <a:moveTo>
                  <a:pt x="923544" y="46355"/>
                </a:moveTo>
                <a:lnTo>
                  <a:pt x="920369" y="46355"/>
                </a:lnTo>
                <a:lnTo>
                  <a:pt x="920369" y="57276"/>
                </a:lnTo>
                <a:lnTo>
                  <a:pt x="923544" y="57276"/>
                </a:lnTo>
                <a:lnTo>
                  <a:pt x="923544" y="46355"/>
                </a:lnTo>
                <a:close/>
              </a:path>
              <a:path w="936625" h="103504">
                <a:moveTo>
                  <a:pt x="900105" y="45424"/>
                </a:moveTo>
                <a:lnTo>
                  <a:pt x="910998" y="51796"/>
                </a:lnTo>
                <a:lnTo>
                  <a:pt x="920369" y="46355"/>
                </a:lnTo>
                <a:lnTo>
                  <a:pt x="923544" y="46355"/>
                </a:lnTo>
                <a:lnTo>
                  <a:pt x="923544" y="45465"/>
                </a:lnTo>
                <a:lnTo>
                  <a:pt x="900105" y="45424"/>
                </a:lnTo>
                <a:close/>
              </a:path>
            </a:pathLst>
          </a:custGeom>
          <a:solidFill>
            <a:srgbClr val="000000"/>
          </a:solidFill>
        </p:spPr>
        <p:txBody>
          <a:bodyPr wrap="square" lIns="0" tIns="0" rIns="0" bIns="0" rtlCol="0"/>
          <a:lstStyle/>
          <a:p>
            <a:endParaRPr/>
          </a:p>
        </p:txBody>
      </p:sp>
      <p:sp>
        <p:nvSpPr>
          <p:cNvPr id="11" name="object 11"/>
          <p:cNvSpPr txBox="1"/>
          <p:nvPr/>
        </p:nvSpPr>
        <p:spPr>
          <a:xfrm>
            <a:off x="690473" y="3312645"/>
            <a:ext cx="6996430" cy="615315"/>
          </a:xfrm>
          <a:prstGeom prst="rect">
            <a:avLst/>
          </a:prstGeom>
        </p:spPr>
        <p:txBody>
          <a:bodyPr vert="horz" wrap="square" lIns="0" tIns="0" rIns="0" bIns="0" rtlCol="0">
            <a:spAutoFit/>
          </a:bodyPr>
          <a:lstStyle/>
          <a:p>
            <a:pPr marL="12700">
              <a:lnSpc>
                <a:spcPts val="3354"/>
              </a:lnSpc>
              <a:tabLst>
                <a:tab pos="3549650" algn="l"/>
                <a:tab pos="6235700" algn="l"/>
              </a:tabLst>
            </a:pPr>
            <a:r>
              <a:rPr sz="3200" b="1" u="heavy" dirty="0">
                <a:latin typeface="Times New Roman"/>
                <a:cs typeface="Times New Roman"/>
              </a:rPr>
              <a:t>HNO</a:t>
            </a:r>
            <a:r>
              <a:rPr sz="3150" b="1" spc="15" baseline="-21164" dirty="0">
                <a:latin typeface="Times New Roman"/>
                <a:cs typeface="Times New Roman"/>
              </a:rPr>
              <a:t>3</a:t>
            </a:r>
            <a:r>
              <a:rPr sz="3150" b="1" spc="345" baseline="-21164" dirty="0">
                <a:latin typeface="Times New Roman"/>
                <a:cs typeface="Times New Roman"/>
              </a:rPr>
              <a:t> </a:t>
            </a:r>
            <a:r>
              <a:rPr sz="3200" b="1" dirty="0">
                <a:latin typeface="Times New Roman"/>
                <a:cs typeface="Times New Roman"/>
              </a:rPr>
              <a:t>+ </a:t>
            </a:r>
            <a:r>
              <a:rPr sz="3200" b="1" spc="5" dirty="0">
                <a:latin typeface="Times New Roman"/>
                <a:cs typeface="Times New Roman"/>
              </a:rPr>
              <a:t>2</a:t>
            </a:r>
            <a:r>
              <a:rPr sz="3200" b="1" dirty="0">
                <a:latin typeface="Times New Roman"/>
                <a:cs typeface="Times New Roman"/>
              </a:rPr>
              <a:t>H	HN</a:t>
            </a:r>
            <a:r>
              <a:rPr sz="3200" b="1" spc="10" dirty="0">
                <a:latin typeface="Times New Roman"/>
                <a:cs typeface="Times New Roman"/>
              </a:rPr>
              <a:t>O</a:t>
            </a:r>
            <a:r>
              <a:rPr sz="3150" b="1" spc="15" baseline="-21164" dirty="0">
                <a:latin typeface="Times New Roman"/>
                <a:cs typeface="Times New Roman"/>
              </a:rPr>
              <a:t>2</a:t>
            </a:r>
            <a:r>
              <a:rPr sz="3150" b="1" baseline="-21164" dirty="0">
                <a:latin typeface="Times New Roman"/>
                <a:cs typeface="Times New Roman"/>
              </a:rPr>
              <a:t>	</a:t>
            </a:r>
            <a:r>
              <a:rPr sz="3200" b="1" dirty="0">
                <a:latin typeface="Times New Roman"/>
                <a:cs typeface="Times New Roman"/>
              </a:rPr>
              <a:t>N</a:t>
            </a:r>
            <a:r>
              <a:rPr sz="3200" b="1" spc="5" dirty="0">
                <a:latin typeface="Times New Roman"/>
                <a:cs typeface="Times New Roman"/>
              </a:rPr>
              <a:t>H</a:t>
            </a:r>
            <a:r>
              <a:rPr sz="3150" b="1" spc="15" baseline="-21164" dirty="0">
                <a:latin typeface="Times New Roman"/>
                <a:cs typeface="Times New Roman"/>
              </a:rPr>
              <a:t>3</a:t>
            </a:r>
            <a:endParaRPr sz="3150" baseline="-21164" dirty="0">
              <a:latin typeface="Times New Roman"/>
              <a:cs typeface="Times New Roman"/>
            </a:endParaRPr>
          </a:p>
          <a:p>
            <a:pPr marL="2388870">
              <a:lnSpc>
                <a:spcPts val="1914"/>
              </a:lnSpc>
              <a:tabLst>
                <a:tab pos="4909820" algn="l"/>
              </a:tabLst>
            </a:pPr>
            <a:r>
              <a:rPr sz="2000" b="1" u="heavy" dirty="0">
                <a:latin typeface="Times New Roman"/>
                <a:cs typeface="Times New Roman"/>
              </a:rPr>
              <a:t>Nitrase</a:t>
            </a:r>
            <a:r>
              <a:rPr sz="2000" b="1" dirty="0">
                <a:latin typeface="Times New Roman"/>
                <a:cs typeface="Times New Roman"/>
              </a:rPr>
              <a:t>	</a:t>
            </a:r>
            <a:r>
              <a:rPr sz="2000" b="1" u="heavy" dirty="0">
                <a:latin typeface="Times New Roman"/>
                <a:cs typeface="Times New Roman"/>
              </a:rPr>
              <a:t>Nitrase</a:t>
            </a:r>
            <a:endParaRPr sz="2000" dirty="0">
              <a:latin typeface="Times New Roman"/>
              <a:cs typeface="Times New Roman"/>
            </a:endParaRPr>
          </a:p>
        </p:txBody>
      </p:sp>
      <p:sp>
        <p:nvSpPr>
          <p:cNvPr id="12" name="object 12"/>
          <p:cNvSpPr txBox="1"/>
          <p:nvPr/>
        </p:nvSpPr>
        <p:spPr>
          <a:xfrm>
            <a:off x="216725" y="4294860"/>
            <a:ext cx="8612505" cy="861774"/>
          </a:xfrm>
          <a:prstGeom prst="rect">
            <a:avLst/>
          </a:prstGeom>
          <a:solidFill>
            <a:srgbClr val="FF6600"/>
          </a:solidFill>
        </p:spPr>
        <p:txBody>
          <a:bodyPr vert="horz" wrap="square" lIns="0" tIns="0" rIns="0" bIns="0" rtlCol="0">
            <a:spAutoFit/>
          </a:bodyPr>
          <a:lstStyle/>
          <a:p>
            <a:pPr marL="91440" algn="r" rtl="1">
              <a:lnSpc>
                <a:spcPct val="100000"/>
              </a:lnSpc>
            </a:pPr>
            <a:r>
              <a:rPr lang="ar-SA" sz="2800" b="1" dirty="0" smtClean="0">
                <a:latin typeface="Times New Roman"/>
                <a:cs typeface="Times New Roman"/>
              </a:rPr>
              <a:t>2- عن طريق نزع النترات</a:t>
            </a:r>
            <a:r>
              <a:rPr lang="en-GB" sz="2800" b="1" dirty="0" smtClean="0">
                <a:latin typeface="Times New Roman"/>
                <a:cs typeface="Times New Roman"/>
              </a:rPr>
              <a:t>Denitr</a:t>
            </a:r>
            <a:r>
              <a:rPr lang="en-GB" sz="2800" b="1" spc="-15" dirty="0" smtClean="0">
                <a:latin typeface="Times New Roman"/>
                <a:cs typeface="Times New Roman"/>
              </a:rPr>
              <a:t>i</a:t>
            </a:r>
            <a:r>
              <a:rPr lang="en-GB" sz="2800" b="1" dirty="0" smtClean="0">
                <a:latin typeface="Times New Roman"/>
                <a:cs typeface="Times New Roman"/>
              </a:rPr>
              <a:t>ficat</a:t>
            </a:r>
            <a:r>
              <a:rPr lang="en-GB" sz="2800" b="1" spc="-15" dirty="0" smtClean="0">
                <a:latin typeface="Times New Roman"/>
                <a:cs typeface="Times New Roman"/>
              </a:rPr>
              <a:t>i</a:t>
            </a:r>
            <a:r>
              <a:rPr lang="en-GB" sz="2800" b="1" dirty="0" smtClean="0">
                <a:latin typeface="Times New Roman"/>
                <a:cs typeface="Times New Roman"/>
              </a:rPr>
              <a:t>on</a:t>
            </a:r>
            <a:r>
              <a:rPr lang="en-GB" sz="2800" b="1" spc="15" dirty="0" smtClean="0">
                <a:latin typeface="Times New Roman"/>
                <a:cs typeface="Times New Roman"/>
              </a:rPr>
              <a:t> </a:t>
            </a:r>
            <a:r>
              <a:rPr lang="ar-SA" sz="2800" b="1" spc="15" dirty="0" smtClean="0">
                <a:latin typeface="Times New Roman"/>
                <a:cs typeface="Times New Roman"/>
              </a:rPr>
              <a:t> بواسطة</a:t>
            </a:r>
          </a:p>
          <a:p>
            <a:pPr marL="91440" algn="r" rtl="1">
              <a:lnSpc>
                <a:spcPct val="100000"/>
              </a:lnSpc>
            </a:pPr>
            <a:r>
              <a:rPr lang="ar-SA" sz="2800" b="1" spc="15" dirty="0" smtClean="0">
                <a:latin typeface="Times New Roman"/>
                <a:cs typeface="Times New Roman"/>
              </a:rPr>
              <a:t> </a:t>
            </a:r>
            <a:r>
              <a:rPr lang="en-GB" sz="2800" b="1" dirty="0" smtClean="0">
                <a:latin typeface="Times New Roman"/>
                <a:cs typeface="Times New Roman"/>
              </a:rPr>
              <a:t>(</a:t>
            </a:r>
            <a:r>
              <a:rPr lang="en-GB" sz="2800" b="1" i="1" dirty="0" err="1" smtClean="0">
                <a:latin typeface="Times New Roman"/>
                <a:cs typeface="Times New Roman"/>
              </a:rPr>
              <a:t>A</a:t>
            </a:r>
            <a:r>
              <a:rPr lang="en-GB" sz="2800" b="1" i="1" spc="-10" dirty="0" err="1" smtClean="0">
                <a:latin typeface="Times New Roman"/>
                <a:cs typeface="Times New Roman"/>
              </a:rPr>
              <a:t>c</a:t>
            </a:r>
            <a:r>
              <a:rPr lang="en-GB" sz="2800" b="1" i="1" dirty="0" err="1" smtClean="0">
                <a:latin typeface="Times New Roman"/>
                <a:cs typeface="Times New Roman"/>
              </a:rPr>
              <a:t>hr</a:t>
            </a:r>
            <a:r>
              <a:rPr lang="en-GB" sz="2800" b="1" i="1" spc="5" dirty="0" err="1" smtClean="0">
                <a:latin typeface="Times New Roman"/>
                <a:cs typeface="Times New Roman"/>
              </a:rPr>
              <a:t>o</a:t>
            </a:r>
            <a:r>
              <a:rPr lang="en-GB" sz="2800" b="1" i="1" dirty="0" err="1" smtClean="0">
                <a:latin typeface="Times New Roman"/>
                <a:cs typeface="Times New Roman"/>
              </a:rPr>
              <a:t>mob</a:t>
            </a:r>
            <a:r>
              <a:rPr lang="en-GB" sz="2800" b="1" i="1" spc="10" dirty="0" err="1" smtClean="0">
                <a:latin typeface="Times New Roman"/>
                <a:cs typeface="Times New Roman"/>
              </a:rPr>
              <a:t>a</a:t>
            </a:r>
            <a:r>
              <a:rPr lang="en-GB" sz="2800" b="1" i="1" dirty="0" err="1" smtClean="0">
                <a:latin typeface="Times New Roman"/>
                <a:cs typeface="Times New Roman"/>
              </a:rPr>
              <a:t>c</a:t>
            </a:r>
            <a:r>
              <a:rPr lang="en-GB" sz="2800" b="1" i="1" spc="-10" dirty="0" err="1" smtClean="0">
                <a:latin typeface="Times New Roman"/>
                <a:cs typeface="Times New Roman"/>
              </a:rPr>
              <a:t>t</a:t>
            </a:r>
            <a:r>
              <a:rPr lang="en-GB" sz="2800" b="1" i="1" dirty="0" err="1" smtClean="0">
                <a:latin typeface="Times New Roman"/>
                <a:cs typeface="Times New Roman"/>
              </a:rPr>
              <a:t>e</a:t>
            </a:r>
            <a:r>
              <a:rPr lang="en-GB" sz="2800" b="1" i="1" spc="-125" dirty="0" err="1" smtClean="0">
                <a:latin typeface="Times New Roman"/>
                <a:cs typeface="Times New Roman"/>
              </a:rPr>
              <a:t>r</a:t>
            </a:r>
            <a:r>
              <a:rPr lang="en-GB" sz="2800" b="1" i="1" dirty="0" smtClean="0">
                <a:latin typeface="Times New Roman"/>
                <a:cs typeface="Times New Roman"/>
              </a:rPr>
              <a:t>,</a:t>
            </a:r>
            <a:r>
              <a:rPr lang="en-GB" sz="2800" b="1" i="1" spc="-45" dirty="0" smtClean="0">
                <a:latin typeface="Times New Roman"/>
                <a:cs typeface="Times New Roman"/>
              </a:rPr>
              <a:t> </a:t>
            </a:r>
            <a:r>
              <a:rPr lang="en-GB" sz="2800" b="1" i="1" dirty="0" smtClean="0">
                <a:latin typeface="Times New Roman"/>
                <a:cs typeface="Times New Roman"/>
              </a:rPr>
              <a:t>Pseud</a:t>
            </a:r>
            <a:r>
              <a:rPr lang="en-GB" sz="2800" b="1" i="1" spc="10" dirty="0" smtClean="0">
                <a:latin typeface="Times New Roman"/>
                <a:cs typeface="Times New Roman"/>
              </a:rPr>
              <a:t>o</a:t>
            </a:r>
            <a:r>
              <a:rPr lang="en-GB" sz="2800" b="1" i="1" dirty="0" smtClean="0">
                <a:latin typeface="Times New Roman"/>
                <a:cs typeface="Times New Roman"/>
              </a:rPr>
              <a:t>mon</a:t>
            </a:r>
            <a:r>
              <a:rPr lang="en-GB" sz="2800" b="1" i="1" spc="5" dirty="0" smtClean="0">
                <a:latin typeface="Times New Roman"/>
                <a:cs typeface="Times New Roman"/>
              </a:rPr>
              <a:t>a</a:t>
            </a:r>
            <a:r>
              <a:rPr lang="en-GB" sz="2800" b="1" i="1" spc="-5" dirty="0" smtClean="0">
                <a:latin typeface="Times New Roman"/>
                <a:cs typeface="Times New Roman"/>
              </a:rPr>
              <a:t>s</a:t>
            </a:r>
            <a:r>
              <a:rPr lang="en-GB" sz="2800" b="1" dirty="0" smtClean="0">
                <a:latin typeface="Times New Roman"/>
                <a:cs typeface="Times New Roman"/>
              </a:rPr>
              <a:t>,…</a:t>
            </a:r>
            <a:r>
              <a:rPr lang="en-GB" sz="2800" b="1" dirty="0" err="1" smtClean="0">
                <a:latin typeface="Times New Roman"/>
                <a:cs typeface="Times New Roman"/>
              </a:rPr>
              <a:t>e</a:t>
            </a:r>
            <a:r>
              <a:rPr lang="en-GB" sz="2800" b="1" spc="-10" dirty="0" err="1" smtClean="0">
                <a:latin typeface="Times New Roman"/>
                <a:cs typeface="Times New Roman"/>
              </a:rPr>
              <a:t>t</a:t>
            </a:r>
            <a:r>
              <a:rPr lang="en-GB" sz="2800" b="1" spc="-5" dirty="0" err="1" smtClean="0">
                <a:latin typeface="Times New Roman"/>
                <a:cs typeface="Times New Roman"/>
              </a:rPr>
              <a:t>c</a:t>
            </a:r>
            <a:r>
              <a:rPr lang="en-GB" sz="2800" b="1" dirty="0" smtClean="0">
                <a:latin typeface="Times New Roman"/>
                <a:cs typeface="Times New Roman"/>
              </a:rPr>
              <a:t>)</a:t>
            </a:r>
            <a:endParaRPr sz="2800" dirty="0">
              <a:latin typeface="Times New Roman"/>
              <a:cs typeface="Times New Roman"/>
            </a:endParaRPr>
          </a:p>
        </p:txBody>
      </p:sp>
      <p:sp>
        <p:nvSpPr>
          <p:cNvPr id="13" name="object 13"/>
          <p:cNvSpPr/>
          <p:nvPr/>
        </p:nvSpPr>
        <p:spPr>
          <a:xfrm>
            <a:off x="107504" y="5292496"/>
            <a:ext cx="8964930" cy="584835"/>
          </a:xfrm>
          <a:custGeom>
            <a:avLst/>
            <a:gdLst/>
            <a:ahLst/>
            <a:cxnLst/>
            <a:rect l="l" t="t" r="r" b="b"/>
            <a:pathLst>
              <a:path w="8964930" h="584835">
                <a:moveTo>
                  <a:pt x="0" y="584771"/>
                </a:moveTo>
                <a:lnTo>
                  <a:pt x="8964549" y="584771"/>
                </a:lnTo>
                <a:lnTo>
                  <a:pt x="8964549" y="0"/>
                </a:lnTo>
                <a:lnTo>
                  <a:pt x="0" y="0"/>
                </a:lnTo>
                <a:lnTo>
                  <a:pt x="0" y="584771"/>
                </a:lnTo>
                <a:close/>
              </a:path>
            </a:pathLst>
          </a:custGeom>
          <a:ln w="9525">
            <a:solidFill>
              <a:srgbClr val="FFC000"/>
            </a:solidFill>
          </a:ln>
        </p:spPr>
        <p:txBody>
          <a:bodyPr wrap="square" lIns="0" tIns="0" rIns="0" bIns="0" rtlCol="0"/>
          <a:lstStyle/>
          <a:p>
            <a:endParaRPr/>
          </a:p>
        </p:txBody>
      </p:sp>
      <p:sp>
        <p:nvSpPr>
          <p:cNvPr id="14" name="object 14"/>
          <p:cNvSpPr txBox="1"/>
          <p:nvPr/>
        </p:nvSpPr>
        <p:spPr>
          <a:xfrm>
            <a:off x="186334" y="5379772"/>
            <a:ext cx="3222625" cy="520065"/>
          </a:xfrm>
          <a:prstGeom prst="rect">
            <a:avLst/>
          </a:prstGeom>
        </p:spPr>
        <p:txBody>
          <a:bodyPr vert="horz" wrap="square" lIns="0" tIns="0" rIns="0" bIns="0" rtlCol="0">
            <a:spAutoFit/>
          </a:bodyPr>
          <a:lstStyle/>
          <a:p>
            <a:pPr marL="12700">
              <a:lnSpc>
                <a:spcPts val="2865"/>
              </a:lnSpc>
              <a:tabLst>
                <a:tab pos="2167890" algn="l"/>
              </a:tabLst>
            </a:pPr>
            <a:r>
              <a:rPr sz="3200" b="1" spc="5" dirty="0">
                <a:latin typeface="Times New Roman"/>
                <a:cs typeface="Times New Roman"/>
              </a:rPr>
              <a:t>2</a:t>
            </a:r>
            <a:r>
              <a:rPr sz="3200" b="1" dirty="0">
                <a:latin typeface="Times New Roman"/>
                <a:cs typeface="Times New Roman"/>
              </a:rPr>
              <a:t>NO</a:t>
            </a:r>
            <a:r>
              <a:rPr sz="3200" b="1" spc="270" dirty="0">
                <a:latin typeface="Times New Roman"/>
                <a:cs typeface="Times New Roman"/>
              </a:rPr>
              <a:t> </a:t>
            </a:r>
            <a:r>
              <a:rPr sz="3150" b="1" spc="7" baseline="25132" dirty="0">
                <a:latin typeface="Times New Roman"/>
                <a:cs typeface="Times New Roman"/>
              </a:rPr>
              <a:t>-</a:t>
            </a:r>
            <a:r>
              <a:rPr sz="3150" b="1" baseline="25132" dirty="0">
                <a:latin typeface="Times New Roman"/>
                <a:cs typeface="Times New Roman"/>
              </a:rPr>
              <a:t>	</a:t>
            </a:r>
            <a:r>
              <a:rPr sz="3200" b="1" spc="5" dirty="0">
                <a:latin typeface="Times New Roman"/>
                <a:cs typeface="Times New Roman"/>
              </a:rPr>
              <a:t>2</a:t>
            </a:r>
            <a:r>
              <a:rPr sz="3200" b="1" dirty="0">
                <a:latin typeface="Times New Roman"/>
                <a:cs typeface="Times New Roman"/>
              </a:rPr>
              <a:t>NO</a:t>
            </a:r>
            <a:r>
              <a:rPr sz="3200" b="1" spc="270" dirty="0">
                <a:latin typeface="Times New Roman"/>
                <a:cs typeface="Times New Roman"/>
              </a:rPr>
              <a:t> </a:t>
            </a:r>
            <a:r>
              <a:rPr sz="3150" b="1" spc="7" baseline="25132" dirty="0">
                <a:latin typeface="Times New Roman"/>
                <a:cs typeface="Times New Roman"/>
              </a:rPr>
              <a:t>-</a:t>
            </a:r>
            <a:endParaRPr sz="3150" baseline="25132">
              <a:latin typeface="Times New Roman"/>
              <a:cs typeface="Times New Roman"/>
            </a:endParaRPr>
          </a:p>
          <a:p>
            <a:pPr marL="828040">
              <a:lnSpc>
                <a:spcPts val="1545"/>
              </a:lnSpc>
              <a:tabLst>
                <a:tab pos="2983230" algn="l"/>
              </a:tabLst>
            </a:pPr>
            <a:r>
              <a:rPr sz="2100" b="1" spc="10" dirty="0">
                <a:latin typeface="Times New Roman"/>
                <a:cs typeface="Times New Roman"/>
              </a:rPr>
              <a:t>3	2</a:t>
            </a:r>
            <a:endParaRPr sz="2100">
              <a:latin typeface="Times New Roman"/>
              <a:cs typeface="Times New Roman"/>
            </a:endParaRPr>
          </a:p>
        </p:txBody>
      </p:sp>
      <p:sp>
        <p:nvSpPr>
          <p:cNvPr id="15" name="object 15"/>
          <p:cNvSpPr txBox="1"/>
          <p:nvPr/>
        </p:nvSpPr>
        <p:spPr>
          <a:xfrm>
            <a:off x="4496815" y="5392550"/>
            <a:ext cx="840105" cy="432434"/>
          </a:xfrm>
          <a:prstGeom prst="rect">
            <a:avLst/>
          </a:prstGeom>
        </p:spPr>
        <p:txBody>
          <a:bodyPr vert="horz" wrap="square" lIns="0" tIns="0" rIns="0" bIns="0" rtlCol="0">
            <a:spAutoFit/>
          </a:bodyPr>
          <a:lstStyle/>
          <a:p>
            <a:pPr marL="12700">
              <a:lnSpc>
                <a:spcPct val="100000"/>
              </a:lnSpc>
            </a:pPr>
            <a:r>
              <a:rPr sz="3200" b="1" spc="5" dirty="0">
                <a:latin typeface="Times New Roman"/>
                <a:cs typeface="Times New Roman"/>
              </a:rPr>
              <a:t>2</a:t>
            </a:r>
            <a:r>
              <a:rPr sz="3200" b="1" dirty="0">
                <a:latin typeface="Times New Roman"/>
                <a:cs typeface="Times New Roman"/>
              </a:rPr>
              <a:t>NO</a:t>
            </a:r>
            <a:endParaRPr sz="3200">
              <a:latin typeface="Times New Roman"/>
              <a:cs typeface="Times New Roman"/>
            </a:endParaRPr>
          </a:p>
        </p:txBody>
      </p:sp>
      <p:sp>
        <p:nvSpPr>
          <p:cNvPr id="16" name="object 16"/>
          <p:cNvSpPr txBox="1"/>
          <p:nvPr/>
        </p:nvSpPr>
        <p:spPr>
          <a:xfrm>
            <a:off x="6530083" y="5392550"/>
            <a:ext cx="772160" cy="506730"/>
          </a:xfrm>
          <a:prstGeom prst="rect">
            <a:avLst/>
          </a:prstGeom>
        </p:spPr>
        <p:txBody>
          <a:bodyPr vert="horz" wrap="square" lIns="0" tIns="0" rIns="0" bIns="0" rtlCol="0">
            <a:spAutoFit/>
          </a:bodyPr>
          <a:lstStyle/>
          <a:p>
            <a:pPr marL="12700">
              <a:lnSpc>
                <a:spcPct val="100000"/>
              </a:lnSpc>
            </a:pPr>
            <a:r>
              <a:rPr sz="3200" b="1" dirty="0">
                <a:latin typeface="Times New Roman"/>
                <a:cs typeface="Times New Roman"/>
              </a:rPr>
              <a:t>N</a:t>
            </a:r>
            <a:r>
              <a:rPr sz="3150" b="1" spc="15" baseline="-21164" dirty="0">
                <a:latin typeface="Times New Roman"/>
                <a:cs typeface="Times New Roman"/>
              </a:rPr>
              <a:t>2</a:t>
            </a:r>
            <a:r>
              <a:rPr sz="3200" b="1" spc="10" dirty="0">
                <a:latin typeface="Times New Roman"/>
                <a:cs typeface="Times New Roman"/>
              </a:rPr>
              <a:t>O</a:t>
            </a:r>
            <a:endParaRPr sz="3200">
              <a:latin typeface="Times New Roman"/>
              <a:cs typeface="Times New Roman"/>
            </a:endParaRPr>
          </a:p>
        </p:txBody>
      </p:sp>
      <p:sp>
        <p:nvSpPr>
          <p:cNvPr id="17" name="object 17"/>
          <p:cNvSpPr txBox="1"/>
          <p:nvPr/>
        </p:nvSpPr>
        <p:spPr>
          <a:xfrm>
            <a:off x="8493464" y="5392550"/>
            <a:ext cx="455930" cy="506730"/>
          </a:xfrm>
          <a:prstGeom prst="rect">
            <a:avLst/>
          </a:prstGeom>
        </p:spPr>
        <p:txBody>
          <a:bodyPr vert="horz" wrap="square" lIns="0" tIns="0" rIns="0" bIns="0" rtlCol="0">
            <a:spAutoFit/>
          </a:bodyPr>
          <a:lstStyle/>
          <a:p>
            <a:pPr marL="12700">
              <a:lnSpc>
                <a:spcPct val="100000"/>
              </a:lnSpc>
            </a:pPr>
            <a:r>
              <a:rPr sz="3200" b="1" dirty="0">
                <a:latin typeface="Times New Roman"/>
                <a:cs typeface="Times New Roman"/>
              </a:rPr>
              <a:t>N</a:t>
            </a:r>
            <a:r>
              <a:rPr sz="3150" b="1" spc="15" baseline="-21164" dirty="0">
                <a:latin typeface="Times New Roman"/>
                <a:cs typeface="Times New Roman"/>
              </a:rPr>
              <a:t>2</a:t>
            </a:r>
            <a:endParaRPr sz="3150" baseline="-21164">
              <a:latin typeface="Times New Roman"/>
              <a:cs typeface="Times New Roman"/>
            </a:endParaRPr>
          </a:p>
        </p:txBody>
      </p:sp>
      <p:sp>
        <p:nvSpPr>
          <p:cNvPr id="18" name="object 18"/>
          <p:cNvSpPr/>
          <p:nvPr/>
        </p:nvSpPr>
        <p:spPr>
          <a:xfrm>
            <a:off x="1259624" y="5600700"/>
            <a:ext cx="1079500" cy="103505"/>
          </a:xfrm>
          <a:custGeom>
            <a:avLst/>
            <a:gdLst/>
            <a:ahLst/>
            <a:cxnLst/>
            <a:rect l="l" t="t" r="r" b="b"/>
            <a:pathLst>
              <a:path w="1079500" h="103504">
                <a:moveTo>
                  <a:pt x="990561" y="0"/>
                </a:moveTo>
                <a:lnTo>
                  <a:pt x="986624" y="1015"/>
                </a:lnTo>
                <a:lnTo>
                  <a:pt x="983068" y="7073"/>
                </a:lnTo>
                <a:lnTo>
                  <a:pt x="984084" y="10960"/>
                </a:lnTo>
                <a:lnTo>
                  <a:pt x="1043032" y="45431"/>
                </a:lnTo>
                <a:lnTo>
                  <a:pt x="1066507" y="45465"/>
                </a:lnTo>
                <a:lnTo>
                  <a:pt x="1066507" y="58165"/>
                </a:lnTo>
                <a:lnTo>
                  <a:pt x="1042953" y="58165"/>
                </a:lnTo>
                <a:lnTo>
                  <a:pt x="983957" y="92430"/>
                </a:lnTo>
                <a:lnTo>
                  <a:pt x="982941" y="96316"/>
                </a:lnTo>
                <a:lnTo>
                  <a:pt x="986497" y="102374"/>
                </a:lnTo>
                <a:lnTo>
                  <a:pt x="990434" y="103403"/>
                </a:lnTo>
                <a:lnTo>
                  <a:pt x="993355" y="101638"/>
                </a:lnTo>
                <a:lnTo>
                  <a:pt x="1068174" y="58165"/>
                </a:lnTo>
                <a:lnTo>
                  <a:pt x="1066507" y="58165"/>
                </a:lnTo>
                <a:lnTo>
                  <a:pt x="1068233" y="58131"/>
                </a:lnTo>
                <a:lnTo>
                  <a:pt x="1079080" y="51828"/>
                </a:lnTo>
                <a:lnTo>
                  <a:pt x="990561" y="0"/>
                </a:lnTo>
                <a:close/>
              </a:path>
              <a:path w="1079500" h="103504">
                <a:moveTo>
                  <a:pt x="1053918" y="51797"/>
                </a:moveTo>
                <a:lnTo>
                  <a:pt x="1043013" y="58131"/>
                </a:lnTo>
                <a:lnTo>
                  <a:pt x="1066507" y="58165"/>
                </a:lnTo>
                <a:lnTo>
                  <a:pt x="1066507" y="57302"/>
                </a:lnTo>
                <a:lnTo>
                  <a:pt x="1063332" y="57302"/>
                </a:lnTo>
                <a:lnTo>
                  <a:pt x="1053918" y="51797"/>
                </a:lnTo>
                <a:close/>
              </a:path>
              <a:path w="1079500" h="103504">
                <a:moveTo>
                  <a:pt x="12" y="43891"/>
                </a:moveTo>
                <a:lnTo>
                  <a:pt x="0" y="56591"/>
                </a:lnTo>
                <a:lnTo>
                  <a:pt x="1043013" y="58131"/>
                </a:lnTo>
                <a:lnTo>
                  <a:pt x="1053918" y="51797"/>
                </a:lnTo>
                <a:lnTo>
                  <a:pt x="1043032" y="45431"/>
                </a:lnTo>
                <a:lnTo>
                  <a:pt x="12" y="43891"/>
                </a:lnTo>
                <a:close/>
              </a:path>
              <a:path w="1079500" h="103504">
                <a:moveTo>
                  <a:pt x="1063332" y="46329"/>
                </a:moveTo>
                <a:lnTo>
                  <a:pt x="1053918" y="51797"/>
                </a:lnTo>
                <a:lnTo>
                  <a:pt x="1063332" y="57302"/>
                </a:lnTo>
                <a:lnTo>
                  <a:pt x="1063332" y="46329"/>
                </a:lnTo>
                <a:close/>
              </a:path>
              <a:path w="1079500" h="103504">
                <a:moveTo>
                  <a:pt x="1066507" y="46329"/>
                </a:moveTo>
                <a:lnTo>
                  <a:pt x="1063332" y="46329"/>
                </a:lnTo>
                <a:lnTo>
                  <a:pt x="1063332" y="57302"/>
                </a:lnTo>
                <a:lnTo>
                  <a:pt x="1066507" y="57302"/>
                </a:lnTo>
                <a:lnTo>
                  <a:pt x="1066507" y="46329"/>
                </a:lnTo>
                <a:close/>
              </a:path>
              <a:path w="1079500" h="103504">
                <a:moveTo>
                  <a:pt x="1043032" y="45431"/>
                </a:moveTo>
                <a:lnTo>
                  <a:pt x="1053918" y="51797"/>
                </a:lnTo>
                <a:lnTo>
                  <a:pt x="1063332" y="46329"/>
                </a:lnTo>
                <a:lnTo>
                  <a:pt x="1066507" y="46329"/>
                </a:lnTo>
                <a:lnTo>
                  <a:pt x="1066507" y="45465"/>
                </a:lnTo>
                <a:lnTo>
                  <a:pt x="1043032" y="45431"/>
                </a:lnTo>
                <a:close/>
              </a:path>
            </a:pathLst>
          </a:custGeom>
          <a:solidFill>
            <a:srgbClr val="000000"/>
          </a:solidFill>
        </p:spPr>
        <p:txBody>
          <a:bodyPr wrap="square" lIns="0" tIns="0" rIns="0" bIns="0" rtlCol="0"/>
          <a:lstStyle/>
          <a:p>
            <a:endParaRPr/>
          </a:p>
        </p:txBody>
      </p:sp>
      <p:sp>
        <p:nvSpPr>
          <p:cNvPr id="19" name="object 19"/>
          <p:cNvSpPr/>
          <p:nvPr/>
        </p:nvSpPr>
        <p:spPr>
          <a:xfrm>
            <a:off x="3347846" y="5600700"/>
            <a:ext cx="1079500" cy="103505"/>
          </a:xfrm>
          <a:custGeom>
            <a:avLst/>
            <a:gdLst/>
            <a:ahLst/>
            <a:cxnLst/>
            <a:rect l="l" t="t" r="r" b="b"/>
            <a:pathLst>
              <a:path w="1079500" h="103504">
                <a:moveTo>
                  <a:pt x="990600" y="0"/>
                </a:moveTo>
                <a:lnTo>
                  <a:pt x="986663" y="1015"/>
                </a:lnTo>
                <a:lnTo>
                  <a:pt x="983106" y="7073"/>
                </a:lnTo>
                <a:lnTo>
                  <a:pt x="984123" y="10960"/>
                </a:lnTo>
                <a:lnTo>
                  <a:pt x="1042976" y="45431"/>
                </a:lnTo>
                <a:lnTo>
                  <a:pt x="1066545" y="45465"/>
                </a:lnTo>
                <a:lnTo>
                  <a:pt x="1066545" y="58165"/>
                </a:lnTo>
                <a:lnTo>
                  <a:pt x="1042991" y="58165"/>
                </a:lnTo>
                <a:lnTo>
                  <a:pt x="983995" y="92430"/>
                </a:lnTo>
                <a:lnTo>
                  <a:pt x="982979" y="96316"/>
                </a:lnTo>
                <a:lnTo>
                  <a:pt x="986536" y="102374"/>
                </a:lnTo>
                <a:lnTo>
                  <a:pt x="990345" y="103403"/>
                </a:lnTo>
                <a:lnTo>
                  <a:pt x="1068210" y="58165"/>
                </a:lnTo>
                <a:lnTo>
                  <a:pt x="1066545" y="58165"/>
                </a:lnTo>
                <a:lnTo>
                  <a:pt x="1068270" y="58131"/>
                </a:lnTo>
                <a:lnTo>
                  <a:pt x="1079118" y="51828"/>
                </a:lnTo>
                <a:lnTo>
                  <a:pt x="993520" y="1778"/>
                </a:lnTo>
                <a:lnTo>
                  <a:pt x="990600" y="0"/>
                </a:lnTo>
                <a:close/>
              </a:path>
              <a:path w="1079500" h="103504">
                <a:moveTo>
                  <a:pt x="1053900" y="51829"/>
                </a:moveTo>
                <a:lnTo>
                  <a:pt x="1043051" y="58131"/>
                </a:lnTo>
                <a:lnTo>
                  <a:pt x="1066545" y="58165"/>
                </a:lnTo>
                <a:lnTo>
                  <a:pt x="1066545" y="57302"/>
                </a:lnTo>
                <a:lnTo>
                  <a:pt x="1063243" y="57302"/>
                </a:lnTo>
                <a:lnTo>
                  <a:pt x="1053900" y="51829"/>
                </a:lnTo>
                <a:close/>
              </a:path>
              <a:path w="1079500" h="103504">
                <a:moveTo>
                  <a:pt x="0" y="43891"/>
                </a:moveTo>
                <a:lnTo>
                  <a:pt x="0" y="56591"/>
                </a:lnTo>
                <a:lnTo>
                  <a:pt x="1043051" y="58131"/>
                </a:lnTo>
                <a:lnTo>
                  <a:pt x="1053900" y="51829"/>
                </a:lnTo>
                <a:lnTo>
                  <a:pt x="1042976" y="45431"/>
                </a:lnTo>
                <a:lnTo>
                  <a:pt x="0" y="43891"/>
                </a:lnTo>
                <a:close/>
              </a:path>
              <a:path w="1079500" h="103504">
                <a:moveTo>
                  <a:pt x="1063370" y="46329"/>
                </a:moveTo>
                <a:lnTo>
                  <a:pt x="1053900" y="51829"/>
                </a:lnTo>
                <a:lnTo>
                  <a:pt x="1063243" y="57302"/>
                </a:lnTo>
                <a:lnTo>
                  <a:pt x="1063370" y="46329"/>
                </a:lnTo>
                <a:close/>
              </a:path>
              <a:path w="1079500" h="103504">
                <a:moveTo>
                  <a:pt x="1066545" y="46329"/>
                </a:moveTo>
                <a:lnTo>
                  <a:pt x="1063370" y="46329"/>
                </a:lnTo>
                <a:lnTo>
                  <a:pt x="1063243" y="57302"/>
                </a:lnTo>
                <a:lnTo>
                  <a:pt x="1066545" y="57302"/>
                </a:lnTo>
                <a:lnTo>
                  <a:pt x="1066545" y="46329"/>
                </a:lnTo>
                <a:close/>
              </a:path>
              <a:path w="1079500" h="103504">
                <a:moveTo>
                  <a:pt x="1042976" y="45431"/>
                </a:moveTo>
                <a:lnTo>
                  <a:pt x="1053902" y="51828"/>
                </a:lnTo>
                <a:lnTo>
                  <a:pt x="1063370" y="46329"/>
                </a:lnTo>
                <a:lnTo>
                  <a:pt x="1066545" y="46329"/>
                </a:lnTo>
                <a:lnTo>
                  <a:pt x="1066545" y="45465"/>
                </a:lnTo>
                <a:lnTo>
                  <a:pt x="1042976" y="45431"/>
                </a:lnTo>
                <a:close/>
              </a:path>
            </a:pathLst>
          </a:custGeom>
          <a:solidFill>
            <a:srgbClr val="000000"/>
          </a:solidFill>
        </p:spPr>
        <p:txBody>
          <a:bodyPr wrap="square" lIns="0" tIns="0" rIns="0" bIns="0" rtlCol="0"/>
          <a:lstStyle/>
          <a:p>
            <a:endParaRPr/>
          </a:p>
        </p:txBody>
      </p:sp>
      <p:sp>
        <p:nvSpPr>
          <p:cNvPr id="20" name="object 20"/>
          <p:cNvSpPr/>
          <p:nvPr/>
        </p:nvSpPr>
        <p:spPr>
          <a:xfrm>
            <a:off x="5364098" y="5596458"/>
            <a:ext cx="936625" cy="103505"/>
          </a:xfrm>
          <a:custGeom>
            <a:avLst/>
            <a:gdLst/>
            <a:ahLst/>
            <a:cxnLst/>
            <a:rect l="l" t="t" r="r" b="b"/>
            <a:pathLst>
              <a:path w="936625" h="103504">
                <a:moveTo>
                  <a:pt x="847598" y="0"/>
                </a:moveTo>
                <a:lnTo>
                  <a:pt x="843661" y="1015"/>
                </a:lnTo>
                <a:lnTo>
                  <a:pt x="840104" y="7073"/>
                </a:lnTo>
                <a:lnTo>
                  <a:pt x="841121" y="10960"/>
                </a:lnTo>
                <a:lnTo>
                  <a:pt x="900073" y="45439"/>
                </a:lnTo>
                <a:lnTo>
                  <a:pt x="923543" y="45478"/>
                </a:lnTo>
                <a:lnTo>
                  <a:pt x="923543" y="58178"/>
                </a:lnTo>
                <a:lnTo>
                  <a:pt x="899985" y="58178"/>
                </a:lnTo>
                <a:lnTo>
                  <a:pt x="840993" y="92417"/>
                </a:lnTo>
                <a:lnTo>
                  <a:pt x="839977" y="96304"/>
                </a:lnTo>
                <a:lnTo>
                  <a:pt x="843534" y="102374"/>
                </a:lnTo>
                <a:lnTo>
                  <a:pt x="847343" y="103403"/>
                </a:lnTo>
                <a:lnTo>
                  <a:pt x="925225" y="58178"/>
                </a:lnTo>
                <a:lnTo>
                  <a:pt x="923543" y="58178"/>
                </a:lnTo>
                <a:lnTo>
                  <a:pt x="925293" y="58138"/>
                </a:lnTo>
                <a:lnTo>
                  <a:pt x="936116" y="51854"/>
                </a:lnTo>
                <a:lnTo>
                  <a:pt x="847598" y="0"/>
                </a:lnTo>
                <a:close/>
              </a:path>
              <a:path w="936625" h="103504">
                <a:moveTo>
                  <a:pt x="910957" y="51807"/>
                </a:moveTo>
                <a:lnTo>
                  <a:pt x="900054" y="58138"/>
                </a:lnTo>
                <a:lnTo>
                  <a:pt x="923543" y="58178"/>
                </a:lnTo>
                <a:lnTo>
                  <a:pt x="923543" y="57315"/>
                </a:lnTo>
                <a:lnTo>
                  <a:pt x="920368" y="57315"/>
                </a:lnTo>
                <a:lnTo>
                  <a:pt x="910957" y="51807"/>
                </a:lnTo>
                <a:close/>
              </a:path>
              <a:path w="936625" h="103504">
                <a:moveTo>
                  <a:pt x="0" y="43916"/>
                </a:moveTo>
                <a:lnTo>
                  <a:pt x="0" y="56616"/>
                </a:lnTo>
                <a:lnTo>
                  <a:pt x="900054" y="58138"/>
                </a:lnTo>
                <a:lnTo>
                  <a:pt x="910957" y="51807"/>
                </a:lnTo>
                <a:lnTo>
                  <a:pt x="900073" y="45439"/>
                </a:lnTo>
                <a:lnTo>
                  <a:pt x="0" y="43916"/>
                </a:lnTo>
                <a:close/>
              </a:path>
              <a:path w="936625" h="103504">
                <a:moveTo>
                  <a:pt x="920368" y="46342"/>
                </a:moveTo>
                <a:lnTo>
                  <a:pt x="910957" y="51807"/>
                </a:lnTo>
                <a:lnTo>
                  <a:pt x="920368" y="57315"/>
                </a:lnTo>
                <a:lnTo>
                  <a:pt x="920368" y="46342"/>
                </a:lnTo>
                <a:close/>
              </a:path>
              <a:path w="936625" h="103504">
                <a:moveTo>
                  <a:pt x="923543" y="46342"/>
                </a:moveTo>
                <a:lnTo>
                  <a:pt x="920368" y="46342"/>
                </a:lnTo>
                <a:lnTo>
                  <a:pt x="920368" y="57315"/>
                </a:lnTo>
                <a:lnTo>
                  <a:pt x="923543" y="57315"/>
                </a:lnTo>
                <a:lnTo>
                  <a:pt x="923543" y="46342"/>
                </a:lnTo>
                <a:close/>
              </a:path>
              <a:path w="936625" h="103504">
                <a:moveTo>
                  <a:pt x="900073" y="45439"/>
                </a:moveTo>
                <a:lnTo>
                  <a:pt x="910957" y="51807"/>
                </a:lnTo>
                <a:lnTo>
                  <a:pt x="920368" y="46342"/>
                </a:lnTo>
                <a:lnTo>
                  <a:pt x="923543" y="46342"/>
                </a:lnTo>
                <a:lnTo>
                  <a:pt x="923543" y="45478"/>
                </a:lnTo>
                <a:lnTo>
                  <a:pt x="900073" y="45439"/>
                </a:lnTo>
                <a:close/>
              </a:path>
            </a:pathLst>
          </a:custGeom>
          <a:solidFill>
            <a:srgbClr val="000000"/>
          </a:solidFill>
        </p:spPr>
        <p:txBody>
          <a:bodyPr wrap="square" lIns="0" tIns="0" rIns="0" bIns="0" rtlCol="0"/>
          <a:lstStyle/>
          <a:p>
            <a:endParaRPr/>
          </a:p>
        </p:txBody>
      </p:sp>
      <p:sp>
        <p:nvSpPr>
          <p:cNvPr id="21" name="object 21"/>
          <p:cNvSpPr/>
          <p:nvPr/>
        </p:nvSpPr>
        <p:spPr>
          <a:xfrm>
            <a:off x="7380351" y="5570346"/>
            <a:ext cx="936625" cy="103505"/>
          </a:xfrm>
          <a:custGeom>
            <a:avLst/>
            <a:gdLst/>
            <a:ahLst/>
            <a:cxnLst/>
            <a:rect l="l" t="t" r="r" b="b"/>
            <a:pathLst>
              <a:path w="936625" h="103504">
                <a:moveTo>
                  <a:pt x="847598" y="0"/>
                </a:moveTo>
                <a:lnTo>
                  <a:pt x="843660" y="1015"/>
                </a:lnTo>
                <a:lnTo>
                  <a:pt x="840104" y="7111"/>
                </a:lnTo>
                <a:lnTo>
                  <a:pt x="841121" y="10921"/>
                </a:lnTo>
                <a:lnTo>
                  <a:pt x="899998" y="45426"/>
                </a:lnTo>
                <a:lnTo>
                  <a:pt x="923544" y="45465"/>
                </a:lnTo>
                <a:lnTo>
                  <a:pt x="923544" y="58165"/>
                </a:lnTo>
                <a:lnTo>
                  <a:pt x="899883" y="58165"/>
                </a:lnTo>
                <a:lnTo>
                  <a:pt x="840994" y="92405"/>
                </a:lnTo>
                <a:lnTo>
                  <a:pt x="839977" y="96291"/>
                </a:lnTo>
                <a:lnTo>
                  <a:pt x="843533" y="102361"/>
                </a:lnTo>
                <a:lnTo>
                  <a:pt x="847344" y="103390"/>
                </a:lnTo>
                <a:lnTo>
                  <a:pt x="925225" y="58165"/>
                </a:lnTo>
                <a:lnTo>
                  <a:pt x="923544" y="58165"/>
                </a:lnTo>
                <a:lnTo>
                  <a:pt x="925294" y="58126"/>
                </a:lnTo>
                <a:lnTo>
                  <a:pt x="936117" y="51841"/>
                </a:lnTo>
                <a:lnTo>
                  <a:pt x="850519" y="1777"/>
                </a:lnTo>
                <a:lnTo>
                  <a:pt x="847598" y="0"/>
                </a:lnTo>
                <a:close/>
              </a:path>
              <a:path w="936625" h="103504">
                <a:moveTo>
                  <a:pt x="910853" y="51787"/>
                </a:moveTo>
                <a:lnTo>
                  <a:pt x="899952" y="58126"/>
                </a:lnTo>
                <a:lnTo>
                  <a:pt x="923544" y="58165"/>
                </a:lnTo>
                <a:lnTo>
                  <a:pt x="923544" y="57289"/>
                </a:lnTo>
                <a:lnTo>
                  <a:pt x="920242" y="57289"/>
                </a:lnTo>
                <a:lnTo>
                  <a:pt x="910853" y="51787"/>
                </a:lnTo>
                <a:close/>
              </a:path>
              <a:path w="936625" h="103504">
                <a:moveTo>
                  <a:pt x="0" y="43903"/>
                </a:moveTo>
                <a:lnTo>
                  <a:pt x="0" y="56603"/>
                </a:lnTo>
                <a:lnTo>
                  <a:pt x="899952" y="58126"/>
                </a:lnTo>
                <a:lnTo>
                  <a:pt x="910853" y="51787"/>
                </a:lnTo>
                <a:lnTo>
                  <a:pt x="899998" y="45426"/>
                </a:lnTo>
                <a:lnTo>
                  <a:pt x="0" y="43903"/>
                </a:lnTo>
                <a:close/>
              </a:path>
              <a:path w="936625" h="103504">
                <a:moveTo>
                  <a:pt x="920242" y="46329"/>
                </a:moveTo>
                <a:lnTo>
                  <a:pt x="910853" y="51787"/>
                </a:lnTo>
                <a:lnTo>
                  <a:pt x="920242" y="57289"/>
                </a:lnTo>
                <a:lnTo>
                  <a:pt x="920242" y="46329"/>
                </a:lnTo>
                <a:close/>
              </a:path>
              <a:path w="936625" h="103504">
                <a:moveTo>
                  <a:pt x="923544" y="46329"/>
                </a:moveTo>
                <a:lnTo>
                  <a:pt x="920242" y="46329"/>
                </a:lnTo>
                <a:lnTo>
                  <a:pt x="920242" y="57289"/>
                </a:lnTo>
                <a:lnTo>
                  <a:pt x="923544" y="57289"/>
                </a:lnTo>
                <a:lnTo>
                  <a:pt x="923544" y="46329"/>
                </a:lnTo>
                <a:close/>
              </a:path>
              <a:path w="936625" h="103504">
                <a:moveTo>
                  <a:pt x="899998" y="45426"/>
                </a:moveTo>
                <a:lnTo>
                  <a:pt x="910853" y="51787"/>
                </a:lnTo>
                <a:lnTo>
                  <a:pt x="920242" y="46329"/>
                </a:lnTo>
                <a:lnTo>
                  <a:pt x="923544" y="46329"/>
                </a:lnTo>
                <a:lnTo>
                  <a:pt x="923544" y="45465"/>
                </a:lnTo>
                <a:lnTo>
                  <a:pt x="899998" y="45426"/>
                </a:lnTo>
                <a:close/>
              </a:path>
            </a:pathLst>
          </a:custGeom>
          <a:solidFill>
            <a:srgbClr val="000000"/>
          </a:solidFill>
        </p:spPr>
        <p:txBody>
          <a:bodyPr wrap="square" lIns="0" tIns="0" rIns="0" bIns="0" rtlCol="0"/>
          <a:lstStyle/>
          <a:p>
            <a:endParaRPr/>
          </a:p>
        </p:txBody>
      </p:sp>
      <p:sp>
        <p:nvSpPr>
          <p:cNvPr id="22" name="object 22"/>
          <p:cNvSpPr txBox="1">
            <a:spLocks noGrp="1"/>
          </p:cNvSpPr>
          <p:nvPr>
            <p:ph type="sldNum" sz="quarter" idx="7"/>
          </p:nvPr>
        </p:nvSpPr>
        <p:spPr>
          <a:prstGeom prst="rect">
            <a:avLst/>
          </a:prstGeom>
        </p:spPr>
        <p:txBody>
          <a:bodyPr vert="horz" wrap="square" lIns="0" tIns="0" rIns="0" bIns="0" rtlCol="0">
            <a:spAutoFit/>
          </a:bodyPr>
          <a:lstStyle/>
          <a:p>
            <a:pPr marL="12700">
              <a:lnSpc>
                <a:spcPct val="100000"/>
              </a:lnSpc>
            </a:pPr>
            <a:r>
              <a:rPr spc="5" dirty="0"/>
              <a:t>1</a:t>
            </a:r>
            <a:r>
              <a:rPr dirty="0"/>
              <a:t>4</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03220" y="253762"/>
            <a:ext cx="3337559" cy="984885"/>
          </a:xfrm>
        </p:spPr>
        <p:txBody>
          <a:bodyPr/>
          <a:lstStyle/>
          <a:p>
            <a:pPr algn="ctr"/>
            <a:r>
              <a:rPr lang="ar-SA" sz="3200" dirty="0" smtClean="0">
                <a:solidFill>
                  <a:srgbClr val="FF0000"/>
                </a:solidFill>
              </a:rPr>
              <a:t>الأسمدة الحيوية </a:t>
            </a:r>
            <a:br>
              <a:rPr lang="ar-SA" sz="3200" dirty="0" smtClean="0">
                <a:solidFill>
                  <a:srgbClr val="FF0000"/>
                </a:solidFill>
              </a:rPr>
            </a:br>
            <a:r>
              <a:rPr lang="en-GB" sz="3200" dirty="0" err="1" smtClean="0">
                <a:solidFill>
                  <a:srgbClr val="FF0000"/>
                </a:solidFill>
              </a:rPr>
              <a:t>Bioferilizres</a:t>
            </a:r>
            <a:endParaRPr lang="en-GB" sz="3200" dirty="0">
              <a:solidFill>
                <a:srgbClr val="FF0000"/>
              </a:solidFill>
            </a:endParaRPr>
          </a:p>
        </p:txBody>
      </p:sp>
      <p:sp>
        <p:nvSpPr>
          <p:cNvPr id="3" name="Text Placeholder 2"/>
          <p:cNvSpPr>
            <a:spLocks noGrp="1"/>
          </p:cNvSpPr>
          <p:nvPr>
            <p:ph type="body" idx="1"/>
          </p:nvPr>
        </p:nvSpPr>
        <p:spPr>
          <a:xfrm>
            <a:off x="250824" y="1428981"/>
            <a:ext cx="8642350" cy="5170646"/>
          </a:xfrm>
        </p:spPr>
        <p:txBody>
          <a:bodyPr/>
          <a:lstStyle/>
          <a:p>
            <a:pPr rtl="1"/>
            <a:r>
              <a:rPr lang="ar-SA" sz="2400" b="1" dirty="0" smtClean="0">
                <a:solidFill>
                  <a:schemeClr val="accent2"/>
                </a:solidFill>
              </a:rPr>
              <a:t>تعريف: </a:t>
            </a:r>
            <a:r>
              <a:rPr lang="ar-SA" sz="2800" dirty="0" smtClean="0"/>
              <a:t>هي مواد تحتوي على كائنات حية دقيقة والتي عند اضافتها إلى البذور أو أسطح النبات أو على التربة تكون مستعمرات حول الجذور </a:t>
            </a:r>
            <a:r>
              <a:rPr lang="en-GB" sz="2800" dirty="0" smtClean="0">
                <a:solidFill>
                  <a:srgbClr val="3366FF"/>
                </a:solidFill>
                <a:latin typeface="Times New Roman"/>
                <a:cs typeface="Times New Roman"/>
              </a:rPr>
              <a:t>rhiz</a:t>
            </a:r>
            <a:r>
              <a:rPr lang="en-GB" sz="2800" spc="5" dirty="0" smtClean="0">
                <a:solidFill>
                  <a:srgbClr val="3366FF"/>
                </a:solidFill>
                <a:latin typeface="Times New Roman"/>
                <a:cs typeface="Times New Roman"/>
              </a:rPr>
              <a:t>o</a:t>
            </a:r>
            <a:r>
              <a:rPr lang="en-GB" sz="2800" dirty="0" smtClean="0">
                <a:solidFill>
                  <a:srgbClr val="3366FF"/>
                </a:solidFill>
                <a:latin typeface="Times New Roman"/>
                <a:cs typeface="Times New Roman"/>
              </a:rPr>
              <a:t>sp</a:t>
            </a:r>
            <a:r>
              <a:rPr lang="en-GB" sz="2800" spc="5" dirty="0" smtClean="0">
                <a:solidFill>
                  <a:srgbClr val="3366FF"/>
                </a:solidFill>
                <a:latin typeface="Times New Roman"/>
                <a:cs typeface="Times New Roman"/>
              </a:rPr>
              <a:t>h</a:t>
            </a:r>
            <a:r>
              <a:rPr lang="en-GB" sz="2800" dirty="0" smtClean="0">
                <a:solidFill>
                  <a:srgbClr val="3366FF"/>
                </a:solidFill>
                <a:latin typeface="Times New Roman"/>
                <a:cs typeface="Times New Roman"/>
              </a:rPr>
              <a:t>ere</a:t>
            </a:r>
            <a:r>
              <a:rPr lang="ar-SA" sz="2800" dirty="0" smtClean="0">
                <a:solidFill>
                  <a:srgbClr val="3366FF"/>
                </a:solidFill>
                <a:latin typeface="Times New Roman"/>
                <a:cs typeface="Times New Roman"/>
              </a:rPr>
              <a:t> </a:t>
            </a:r>
            <a:r>
              <a:rPr lang="ar-SA" sz="2800" dirty="0" smtClean="0"/>
              <a:t>أو داخل خلايا النبات </a:t>
            </a:r>
            <a:r>
              <a:rPr lang="en-GB" sz="2800" dirty="0">
                <a:solidFill>
                  <a:srgbClr val="FF00FF"/>
                </a:solidFill>
                <a:latin typeface="Times New Roman"/>
                <a:cs typeface="Times New Roman"/>
              </a:rPr>
              <a:t>the </a:t>
            </a:r>
            <a:r>
              <a:rPr lang="en-GB" sz="2800" spc="-335" dirty="0">
                <a:solidFill>
                  <a:srgbClr val="FF00FF"/>
                </a:solidFill>
                <a:latin typeface="Times New Roman"/>
                <a:cs typeface="Times New Roman"/>
              </a:rPr>
              <a:t> </a:t>
            </a:r>
            <a:r>
              <a:rPr lang="en-GB" sz="2800" dirty="0">
                <a:solidFill>
                  <a:srgbClr val="FF00FF"/>
                </a:solidFill>
                <a:latin typeface="Times New Roman"/>
                <a:cs typeface="Times New Roman"/>
              </a:rPr>
              <a:t>interi</a:t>
            </a:r>
            <a:r>
              <a:rPr lang="en-GB" sz="2800" spc="5" dirty="0">
                <a:solidFill>
                  <a:srgbClr val="FF00FF"/>
                </a:solidFill>
                <a:latin typeface="Times New Roman"/>
                <a:cs typeface="Times New Roman"/>
              </a:rPr>
              <a:t>o</a:t>
            </a:r>
            <a:r>
              <a:rPr lang="en-GB" sz="2800" dirty="0">
                <a:solidFill>
                  <a:srgbClr val="FF00FF"/>
                </a:solidFill>
                <a:latin typeface="Times New Roman"/>
                <a:cs typeface="Times New Roman"/>
              </a:rPr>
              <a:t>r </a:t>
            </a:r>
            <a:r>
              <a:rPr lang="en-GB" sz="2800" spc="-335" dirty="0">
                <a:solidFill>
                  <a:srgbClr val="FF00FF"/>
                </a:solidFill>
                <a:latin typeface="Times New Roman"/>
                <a:cs typeface="Times New Roman"/>
              </a:rPr>
              <a:t> </a:t>
            </a:r>
            <a:r>
              <a:rPr lang="en-GB" sz="2800" dirty="0">
                <a:solidFill>
                  <a:srgbClr val="FF00FF"/>
                </a:solidFill>
                <a:latin typeface="Times New Roman"/>
                <a:cs typeface="Times New Roman"/>
              </a:rPr>
              <a:t>of </a:t>
            </a:r>
            <a:r>
              <a:rPr lang="en-GB" sz="2800" spc="-325" dirty="0">
                <a:solidFill>
                  <a:srgbClr val="FF00FF"/>
                </a:solidFill>
                <a:latin typeface="Times New Roman"/>
                <a:cs typeface="Times New Roman"/>
              </a:rPr>
              <a:t> </a:t>
            </a:r>
            <a:r>
              <a:rPr lang="en-GB" sz="2800" dirty="0">
                <a:solidFill>
                  <a:srgbClr val="FF00FF"/>
                </a:solidFill>
                <a:latin typeface="Times New Roman"/>
                <a:cs typeface="Times New Roman"/>
              </a:rPr>
              <a:t>the </a:t>
            </a:r>
            <a:r>
              <a:rPr lang="en-GB" sz="2800" spc="-325" dirty="0">
                <a:solidFill>
                  <a:srgbClr val="FF00FF"/>
                </a:solidFill>
                <a:latin typeface="Times New Roman"/>
                <a:cs typeface="Times New Roman"/>
              </a:rPr>
              <a:t> </a:t>
            </a:r>
            <a:r>
              <a:rPr lang="en-GB" sz="2800" dirty="0">
                <a:solidFill>
                  <a:srgbClr val="FF00FF"/>
                </a:solidFill>
                <a:latin typeface="Times New Roman"/>
                <a:cs typeface="Times New Roman"/>
              </a:rPr>
              <a:t>pla</a:t>
            </a:r>
            <a:r>
              <a:rPr lang="en-GB" sz="2800" spc="10" dirty="0">
                <a:solidFill>
                  <a:srgbClr val="FF00FF"/>
                </a:solidFill>
                <a:latin typeface="Times New Roman"/>
                <a:cs typeface="Times New Roman"/>
              </a:rPr>
              <a:t>n</a:t>
            </a:r>
            <a:r>
              <a:rPr lang="en-GB" sz="2800" dirty="0">
                <a:solidFill>
                  <a:srgbClr val="FF00FF"/>
                </a:solidFill>
                <a:latin typeface="Times New Roman"/>
                <a:cs typeface="Times New Roman"/>
              </a:rPr>
              <a:t>t</a:t>
            </a:r>
            <a:r>
              <a:rPr lang="ar-SA" sz="2800" dirty="0" smtClean="0"/>
              <a:t> وتحفز نمو النبات عن طريق زيادة تركيز المغذيات الأساسية لحياة النبات العائل.</a:t>
            </a:r>
          </a:p>
          <a:p>
            <a:pPr rtl="1"/>
            <a:endParaRPr lang="ar-SA" sz="2800" dirty="0"/>
          </a:p>
          <a:p>
            <a:pPr rtl="1"/>
            <a:r>
              <a:rPr lang="ar-SA" sz="2800" dirty="0"/>
              <a:t>ي</a:t>
            </a:r>
            <a:r>
              <a:rPr lang="ar-SA" sz="2800" dirty="0" smtClean="0"/>
              <a:t>قوم هذا النوع من الأسمدة بإضافة المغذيات من خلال عمليات طبيعية مثل تثبيت النيتروجين وتوفير الفسفور وتحفز نمو النبات عن طريق تمثيل المواد التي تتحكم في نموه.</a:t>
            </a:r>
          </a:p>
          <a:p>
            <a:pPr rtl="1"/>
            <a:endParaRPr lang="ar-SA" sz="2800" dirty="0"/>
          </a:p>
          <a:p>
            <a:pPr rtl="1"/>
            <a:r>
              <a:rPr lang="ar-SA" sz="2800" dirty="0" smtClean="0"/>
              <a:t>تتمثل أهميتها في الحد من استخدام الأسمدة الكيميائية والمبيدات الحشرية الضارة. بحيث يتم المحاظة على تربة صحية وخصبة في الوقت ذاته الذي يتم مد النبات بالمغذيات الهامة.</a:t>
            </a:r>
          </a:p>
        </p:txBody>
      </p:sp>
    </p:spTree>
    <p:extLst>
      <p:ext uri="{BB962C8B-B14F-4D97-AF65-F5344CB8AC3E}">
        <p14:creationId xmlns:p14="http://schemas.microsoft.com/office/powerpoint/2010/main" val="38362114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03220" y="253762"/>
            <a:ext cx="3337559" cy="861774"/>
          </a:xfrm>
        </p:spPr>
        <p:txBody>
          <a:bodyPr/>
          <a:lstStyle/>
          <a:p>
            <a:pPr algn="ctr"/>
            <a:r>
              <a:rPr lang="ar-SA" dirty="0">
                <a:solidFill>
                  <a:srgbClr val="FF0000"/>
                </a:solidFill>
              </a:rPr>
              <a:t>الأسمدة الحيوية </a:t>
            </a:r>
            <a:br>
              <a:rPr lang="ar-SA" dirty="0">
                <a:solidFill>
                  <a:srgbClr val="FF0000"/>
                </a:solidFill>
              </a:rPr>
            </a:br>
            <a:r>
              <a:rPr lang="en-GB" dirty="0" err="1">
                <a:solidFill>
                  <a:srgbClr val="FF0000"/>
                </a:solidFill>
              </a:rPr>
              <a:t>Bioferilizres</a:t>
            </a:r>
            <a:endParaRPr lang="en-GB" dirty="0"/>
          </a:p>
        </p:txBody>
      </p:sp>
      <p:sp>
        <p:nvSpPr>
          <p:cNvPr id="3" name="Text Placeholder 2"/>
          <p:cNvSpPr>
            <a:spLocks noGrp="1"/>
          </p:cNvSpPr>
          <p:nvPr>
            <p:ph type="body" idx="1"/>
          </p:nvPr>
        </p:nvSpPr>
        <p:spPr>
          <a:xfrm>
            <a:off x="250824" y="1524000"/>
            <a:ext cx="8642350" cy="3016210"/>
          </a:xfrm>
        </p:spPr>
        <p:txBody>
          <a:bodyPr/>
          <a:lstStyle/>
          <a:p>
            <a:pPr rtl="1"/>
            <a:r>
              <a:rPr lang="ar-SA" sz="2800" dirty="0" smtClean="0"/>
              <a:t>توفر الأسمدة الحيوية جميع الاحتياجات الغذائية بتوفير المواد العضوية في التربة أو في أجسامها. </a:t>
            </a:r>
          </a:p>
          <a:p>
            <a:pPr rtl="1"/>
            <a:r>
              <a:rPr lang="ar-SA" sz="2800" dirty="0" smtClean="0"/>
              <a:t>يعد استخدام هذا النوع من الأسمدة بديلاً هاماً لعدم احتوائها على أي مواد كيميائية قد تضر التربة مع مرور الزمن.</a:t>
            </a:r>
          </a:p>
          <a:p>
            <a:pPr rtl="1"/>
            <a:r>
              <a:rPr lang="ar-SA" sz="2800" dirty="0" smtClean="0"/>
              <a:t>تسمى هذه الأسمدة مواد عضوية محسنة للتربة وصديقة للبيئة </a:t>
            </a:r>
            <a:r>
              <a:rPr lang="en-GB" sz="2800" dirty="0">
                <a:latin typeface="Times New Roman"/>
                <a:cs typeface="Times New Roman"/>
              </a:rPr>
              <a:t>Ec</a:t>
            </a:r>
            <a:r>
              <a:rPr lang="en-GB" sz="2800" spc="5" dirty="0">
                <a:latin typeface="Times New Roman"/>
                <a:cs typeface="Times New Roman"/>
              </a:rPr>
              <a:t>o</a:t>
            </a:r>
            <a:r>
              <a:rPr lang="en-GB" sz="2800" dirty="0">
                <a:latin typeface="Times New Roman"/>
                <a:cs typeface="Times New Roman"/>
              </a:rPr>
              <a:t>-frien</a:t>
            </a:r>
            <a:r>
              <a:rPr lang="en-GB" sz="2800" spc="5" dirty="0">
                <a:latin typeface="Times New Roman"/>
                <a:cs typeface="Times New Roman"/>
              </a:rPr>
              <a:t>d</a:t>
            </a:r>
            <a:r>
              <a:rPr lang="en-GB" sz="2800" dirty="0">
                <a:latin typeface="Times New Roman"/>
                <a:cs typeface="Times New Roman"/>
              </a:rPr>
              <a:t>ly o</a:t>
            </a:r>
            <a:r>
              <a:rPr lang="en-GB" sz="2800" spc="-65" dirty="0">
                <a:latin typeface="Times New Roman"/>
                <a:cs typeface="Times New Roman"/>
              </a:rPr>
              <a:t>r</a:t>
            </a:r>
            <a:r>
              <a:rPr lang="en-GB" sz="2800" dirty="0">
                <a:latin typeface="Times New Roman"/>
                <a:cs typeface="Times New Roman"/>
              </a:rPr>
              <a:t>ga</a:t>
            </a:r>
            <a:r>
              <a:rPr lang="en-GB" sz="2800" spc="5" dirty="0">
                <a:latin typeface="Times New Roman"/>
                <a:cs typeface="Times New Roman"/>
              </a:rPr>
              <a:t>n</a:t>
            </a:r>
            <a:r>
              <a:rPr lang="en-GB" sz="2800" dirty="0">
                <a:latin typeface="Times New Roman"/>
                <a:cs typeface="Times New Roman"/>
              </a:rPr>
              <a:t>ic agr</a:t>
            </a:r>
            <a:r>
              <a:rPr lang="en-GB" sz="2800" spc="20" dirty="0">
                <a:latin typeface="Times New Roman"/>
                <a:cs typeface="Times New Roman"/>
              </a:rPr>
              <a:t>o</a:t>
            </a:r>
            <a:r>
              <a:rPr lang="en-GB" sz="2800" dirty="0">
                <a:latin typeface="Times New Roman"/>
                <a:cs typeface="Times New Roman"/>
              </a:rPr>
              <a:t>-inp</a:t>
            </a:r>
            <a:r>
              <a:rPr lang="en-GB" sz="2800" spc="5" dirty="0">
                <a:latin typeface="Times New Roman"/>
                <a:cs typeface="Times New Roman"/>
              </a:rPr>
              <a:t>u</a:t>
            </a:r>
            <a:r>
              <a:rPr lang="en-GB" sz="2800" dirty="0">
                <a:latin typeface="Times New Roman"/>
                <a:cs typeface="Times New Roman"/>
              </a:rPr>
              <a:t>t </a:t>
            </a:r>
            <a:r>
              <a:rPr lang="ar-SA" sz="2800" dirty="0" smtClean="0">
                <a:latin typeface="Times New Roman"/>
                <a:cs typeface="Times New Roman"/>
              </a:rPr>
              <a:t>. كما أنها </a:t>
            </a:r>
            <a:r>
              <a:rPr lang="ar-SA" sz="2800" dirty="0" smtClean="0"/>
              <a:t>أكثر فعالية بالمقارنة مع الأسمدة الكيميائية.</a:t>
            </a:r>
            <a:endParaRPr lang="en-GB" sz="2800" dirty="0"/>
          </a:p>
        </p:txBody>
      </p:sp>
      <p:sp>
        <p:nvSpPr>
          <p:cNvPr id="4" name="object 5"/>
          <p:cNvSpPr/>
          <p:nvPr/>
        </p:nvSpPr>
        <p:spPr>
          <a:xfrm>
            <a:off x="3514914" y="4343400"/>
            <a:ext cx="2114169" cy="2057147"/>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22830489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5"/>
          <p:cNvSpPr txBox="1">
            <a:spLocks noGrp="1"/>
          </p:cNvSpPr>
          <p:nvPr>
            <p:ph type="title"/>
          </p:nvPr>
        </p:nvSpPr>
        <p:spPr>
          <a:xfrm>
            <a:off x="838200" y="253762"/>
            <a:ext cx="7620000" cy="1477328"/>
          </a:xfrm>
          <a:prstGeom prst="rect">
            <a:avLst/>
          </a:prstGeom>
          <a:solidFill>
            <a:srgbClr val="92D050"/>
          </a:solidFill>
        </p:spPr>
        <p:txBody>
          <a:bodyPr vert="horz" wrap="square" lIns="0" tIns="0" rIns="0" bIns="0" rtlCol="0">
            <a:spAutoFit/>
          </a:bodyPr>
          <a:lstStyle/>
          <a:p>
            <a:pPr marL="635" algn="ctr" rtl="1">
              <a:lnSpc>
                <a:spcPct val="100000"/>
              </a:lnSpc>
            </a:pPr>
            <a:r>
              <a:rPr lang="ar-SA" sz="3200" b="1" spc="-20" dirty="0" smtClean="0"/>
              <a:t>التحلل الحيوي للمبيدات الحشرية </a:t>
            </a:r>
            <a:br>
              <a:rPr lang="ar-SA" sz="3200" b="1" spc="-20" dirty="0" smtClean="0"/>
            </a:br>
            <a:r>
              <a:rPr lang="en-GB" sz="3200" spc="-20" dirty="0"/>
              <a:t>Biode</a:t>
            </a:r>
            <a:r>
              <a:rPr lang="en-GB" sz="3200" spc="-10" dirty="0"/>
              <a:t>g</a:t>
            </a:r>
            <a:r>
              <a:rPr lang="en-GB" sz="3200" spc="-20" dirty="0"/>
              <a:t>rad</a:t>
            </a:r>
            <a:r>
              <a:rPr lang="en-GB" sz="3200" spc="-15" dirty="0"/>
              <a:t>atio</a:t>
            </a:r>
            <a:r>
              <a:rPr lang="en-GB" sz="3200" spc="-25" dirty="0"/>
              <a:t>n</a:t>
            </a:r>
            <a:r>
              <a:rPr lang="en-GB" sz="3200" spc="-5" dirty="0"/>
              <a:t> </a:t>
            </a:r>
            <a:r>
              <a:rPr lang="en-GB" sz="3200" spc="-20" dirty="0"/>
              <a:t>of</a:t>
            </a:r>
            <a:endParaRPr sz="3200" dirty="0"/>
          </a:p>
          <a:p>
            <a:pPr marL="635" algn="ctr" rtl="1">
              <a:lnSpc>
                <a:spcPct val="100000"/>
              </a:lnSpc>
            </a:pPr>
            <a:r>
              <a:rPr sz="3200" b="1" spc="-20" dirty="0"/>
              <a:t>pestic</a:t>
            </a:r>
            <a:r>
              <a:rPr sz="3200" b="1" spc="-10" dirty="0"/>
              <a:t>i</a:t>
            </a:r>
            <a:r>
              <a:rPr sz="3200" b="1" spc="-20" dirty="0"/>
              <a:t>des</a:t>
            </a:r>
            <a:endParaRPr sz="3200" dirty="0"/>
          </a:p>
        </p:txBody>
      </p:sp>
      <p:sp>
        <p:nvSpPr>
          <p:cNvPr id="5" name="object 6"/>
          <p:cNvSpPr/>
          <p:nvPr/>
        </p:nvSpPr>
        <p:spPr>
          <a:xfrm>
            <a:off x="5181600" y="2895600"/>
            <a:ext cx="2867658" cy="3033356"/>
          </a:xfrm>
          <a:prstGeom prst="rect">
            <a:avLst/>
          </a:prstGeom>
          <a:blipFill>
            <a:blip r:embed="rId2" cstate="print"/>
            <a:stretch>
              <a:fillRect/>
            </a:stretch>
          </a:blipFill>
        </p:spPr>
        <p:txBody>
          <a:bodyPr wrap="square" lIns="0" tIns="0" rIns="0" bIns="0" rtlCol="0"/>
          <a:lstStyle/>
          <a:p>
            <a:endParaRPr/>
          </a:p>
        </p:txBody>
      </p:sp>
      <p:sp>
        <p:nvSpPr>
          <p:cNvPr id="6" name="object 6"/>
          <p:cNvSpPr/>
          <p:nvPr/>
        </p:nvSpPr>
        <p:spPr>
          <a:xfrm>
            <a:off x="852985" y="2895600"/>
            <a:ext cx="2717042" cy="3033356"/>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7102403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50824" y="1905000"/>
            <a:ext cx="8642350" cy="3447098"/>
          </a:xfrm>
        </p:spPr>
        <p:txBody>
          <a:bodyPr/>
          <a:lstStyle/>
          <a:p>
            <a:pPr algn="just" rtl="1"/>
            <a:r>
              <a:rPr lang="ar-SA" sz="2800" dirty="0" smtClean="0"/>
              <a:t>قد تسبب المبيدات الحشرية العديد من التأثيرات الصحية الضارة. وتتراوح بين التحسس البسيط للجلد والعين إلى ما هو أقسى مثل التاثير على الجاهز العصبي وتتداخل مع الهرمونات فتسبب مشاكل في الخصوبة. وكذلك قد تؤدي إلى السرطان. لذلك يجب الحد من استخادم هذه المبيدات في الزراعة.</a:t>
            </a:r>
          </a:p>
          <a:p>
            <a:pPr algn="just" rtl="1"/>
            <a:r>
              <a:rPr lang="ar-SA" sz="2800" dirty="0" smtClean="0"/>
              <a:t>يطلق مصطلح المبيدات الحيوية </a:t>
            </a:r>
            <a:r>
              <a:rPr lang="en-GB" sz="2800" dirty="0">
                <a:latin typeface="Times New Roman"/>
                <a:cs typeface="Times New Roman"/>
              </a:rPr>
              <a:t>biol</a:t>
            </a:r>
            <a:r>
              <a:rPr lang="en-GB" sz="2800" spc="5" dirty="0">
                <a:latin typeface="Times New Roman"/>
                <a:cs typeface="Times New Roman"/>
              </a:rPr>
              <a:t>o</a:t>
            </a:r>
            <a:r>
              <a:rPr lang="en-GB" sz="2800" dirty="0">
                <a:latin typeface="Times New Roman"/>
                <a:cs typeface="Times New Roman"/>
              </a:rPr>
              <a:t>gic</a:t>
            </a:r>
            <a:r>
              <a:rPr lang="en-GB" sz="2800" spc="5" dirty="0">
                <a:latin typeface="Times New Roman"/>
                <a:cs typeface="Times New Roman"/>
              </a:rPr>
              <a:t>a</a:t>
            </a:r>
            <a:r>
              <a:rPr lang="en-GB" sz="2800" dirty="0">
                <a:latin typeface="Times New Roman"/>
                <a:cs typeface="Times New Roman"/>
              </a:rPr>
              <a:t>l</a:t>
            </a:r>
            <a:r>
              <a:rPr lang="en-GB" sz="2800" spc="105" dirty="0">
                <a:latin typeface="Times New Roman"/>
                <a:cs typeface="Times New Roman"/>
              </a:rPr>
              <a:t> </a:t>
            </a:r>
            <a:r>
              <a:rPr lang="en-GB" sz="2800" dirty="0">
                <a:latin typeface="Times New Roman"/>
                <a:cs typeface="Times New Roman"/>
              </a:rPr>
              <a:t>p</a:t>
            </a:r>
            <a:r>
              <a:rPr lang="en-GB" sz="2800" spc="5" dirty="0">
                <a:latin typeface="Times New Roman"/>
                <a:cs typeface="Times New Roman"/>
              </a:rPr>
              <a:t>e</a:t>
            </a:r>
            <a:r>
              <a:rPr lang="en-GB" sz="2800" dirty="0">
                <a:latin typeface="Times New Roman"/>
                <a:cs typeface="Times New Roman"/>
              </a:rPr>
              <a:t>sticide</a:t>
            </a:r>
            <a:r>
              <a:rPr lang="en-GB" sz="2800" spc="114" dirty="0">
                <a:latin typeface="Times New Roman"/>
                <a:cs typeface="Times New Roman"/>
              </a:rPr>
              <a:t> </a:t>
            </a:r>
            <a:r>
              <a:rPr lang="en-GB" sz="2800" dirty="0">
                <a:latin typeface="Times New Roman"/>
                <a:cs typeface="Times New Roman"/>
              </a:rPr>
              <a:t>or</a:t>
            </a:r>
            <a:r>
              <a:rPr lang="en-GB" sz="2800" spc="150" dirty="0">
                <a:latin typeface="Times New Roman"/>
                <a:cs typeface="Times New Roman"/>
              </a:rPr>
              <a:t> </a:t>
            </a:r>
            <a:r>
              <a:rPr lang="en-GB" sz="2800" dirty="0" err="1">
                <a:latin typeface="Times New Roman"/>
                <a:cs typeface="Times New Roman"/>
              </a:rPr>
              <a:t>bio</a:t>
            </a:r>
            <a:r>
              <a:rPr lang="en-GB" sz="2800" spc="10" dirty="0" err="1">
                <a:latin typeface="Times New Roman"/>
                <a:cs typeface="Times New Roman"/>
              </a:rPr>
              <a:t>p</a:t>
            </a:r>
            <a:r>
              <a:rPr lang="en-GB" sz="2800" dirty="0" err="1">
                <a:latin typeface="Times New Roman"/>
                <a:cs typeface="Times New Roman"/>
              </a:rPr>
              <a:t>estici</a:t>
            </a:r>
            <a:r>
              <a:rPr lang="en-GB" sz="2800" spc="5" dirty="0" err="1">
                <a:latin typeface="Times New Roman"/>
                <a:cs typeface="Times New Roman"/>
              </a:rPr>
              <a:t>d</a:t>
            </a:r>
            <a:r>
              <a:rPr lang="en-GB" sz="2800" dirty="0" err="1">
                <a:latin typeface="Times New Roman"/>
                <a:cs typeface="Times New Roman"/>
              </a:rPr>
              <a:t>e</a:t>
            </a:r>
            <a:r>
              <a:rPr lang="en-GB" sz="2800" spc="125" dirty="0">
                <a:latin typeface="Times New Roman"/>
                <a:cs typeface="Times New Roman"/>
              </a:rPr>
              <a:t> </a:t>
            </a:r>
            <a:r>
              <a:rPr lang="ar-SA" sz="2800" spc="125" dirty="0" smtClean="0">
                <a:latin typeface="Times New Roman"/>
                <a:cs typeface="Times New Roman"/>
              </a:rPr>
              <a:t> على الكائنات الدقيقة التي يمكن استخدمها كعوامل حيوية للحد من الإصابات الحشرية وتطبق بطريقة مماثلة للمبيدات الكيميائية.</a:t>
            </a:r>
            <a:endParaRPr lang="ar-SA" sz="2800" dirty="0" smtClean="0"/>
          </a:p>
        </p:txBody>
      </p:sp>
      <p:sp>
        <p:nvSpPr>
          <p:cNvPr id="4" name="object 5"/>
          <p:cNvSpPr txBox="1">
            <a:spLocks noGrp="1"/>
          </p:cNvSpPr>
          <p:nvPr>
            <p:ph type="title"/>
          </p:nvPr>
        </p:nvSpPr>
        <p:spPr>
          <a:xfrm>
            <a:off x="838200" y="253762"/>
            <a:ext cx="7620000" cy="1477328"/>
          </a:xfrm>
          <a:prstGeom prst="rect">
            <a:avLst/>
          </a:prstGeom>
          <a:solidFill>
            <a:srgbClr val="92D050"/>
          </a:solidFill>
        </p:spPr>
        <p:txBody>
          <a:bodyPr vert="horz" wrap="square" lIns="0" tIns="0" rIns="0" bIns="0" rtlCol="0">
            <a:spAutoFit/>
          </a:bodyPr>
          <a:lstStyle/>
          <a:p>
            <a:pPr marL="635" algn="ctr" rtl="1">
              <a:lnSpc>
                <a:spcPct val="100000"/>
              </a:lnSpc>
            </a:pPr>
            <a:r>
              <a:rPr lang="ar-SA" sz="3200" b="1" spc="-20" dirty="0" smtClean="0"/>
              <a:t>التحلل الحيوي للمبيدات الحشرية </a:t>
            </a:r>
            <a:br>
              <a:rPr lang="ar-SA" sz="3200" b="1" spc="-20" dirty="0" smtClean="0"/>
            </a:br>
            <a:r>
              <a:rPr lang="en-GB" sz="3200" spc="-20" dirty="0"/>
              <a:t>Biode</a:t>
            </a:r>
            <a:r>
              <a:rPr lang="en-GB" sz="3200" spc="-10" dirty="0"/>
              <a:t>g</a:t>
            </a:r>
            <a:r>
              <a:rPr lang="en-GB" sz="3200" spc="-20" dirty="0"/>
              <a:t>rad</a:t>
            </a:r>
            <a:r>
              <a:rPr lang="en-GB" sz="3200" spc="-15" dirty="0"/>
              <a:t>atio</a:t>
            </a:r>
            <a:r>
              <a:rPr lang="en-GB" sz="3200" spc="-25" dirty="0"/>
              <a:t>n</a:t>
            </a:r>
            <a:r>
              <a:rPr lang="en-GB" sz="3200" spc="-5" dirty="0"/>
              <a:t> </a:t>
            </a:r>
            <a:r>
              <a:rPr lang="en-GB" sz="3200" spc="-20" dirty="0"/>
              <a:t>of</a:t>
            </a:r>
            <a:endParaRPr sz="3200" dirty="0"/>
          </a:p>
          <a:p>
            <a:pPr marL="635" algn="ctr" rtl="1">
              <a:lnSpc>
                <a:spcPct val="100000"/>
              </a:lnSpc>
            </a:pPr>
            <a:r>
              <a:rPr sz="3200" b="1" spc="-20" dirty="0"/>
              <a:t>pestic</a:t>
            </a:r>
            <a:r>
              <a:rPr sz="3200" b="1" spc="-10" dirty="0"/>
              <a:t>i</a:t>
            </a:r>
            <a:r>
              <a:rPr sz="3200" b="1" spc="-20" dirty="0"/>
              <a:t>des</a:t>
            </a:r>
            <a:endParaRPr sz="3200" dirty="0"/>
          </a:p>
        </p:txBody>
      </p:sp>
    </p:spTree>
    <p:extLst>
      <p:ext uri="{BB962C8B-B14F-4D97-AF65-F5344CB8AC3E}">
        <p14:creationId xmlns:p14="http://schemas.microsoft.com/office/powerpoint/2010/main" val="28681872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27025" y="2209800"/>
            <a:ext cx="8642350" cy="3877985"/>
          </a:xfrm>
        </p:spPr>
        <p:txBody>
          <a:bodyPr/>
          <a:lstStyle/>
          <a:p>
            <a:pPr rtl="1"/>
            <a:r>
              <a:rPr lang="ar-SA" sz="2800" dirty="0" smtClean="0"/>
              <a:t>أنواع الكائنات الدقيقة الأكثر شيوعاً في استخدامها كمبيدات حيوية هي البكتيريا وتوجد بعض الأنواع الفطرية والفيروسية وكذلك النيماتودا التي يمكن استخدامها كمبيدات حيوية. مثل: استخدام </a:t>
            </a:r>
            <a:r>
              <a:rPr lang="en-GB" sz="2800" dirty="0" smtClean="0"/>
              <a:t>BT-cotton</a:t>
            </a:r>
            <a:r>
              <a:rPr lang="ar-SA" sz="2800" dirty="0" smtClean="0"/>
              <a:t> في الهند.</a:t>
            </a:r>
          </a:p>
          <a:p>
            <a:pPr rtl="1"/>
            <a:r>
              <a:rPr lang="ar-SA" sz="2800" dirty="0" smtClean="0"/>
              <a:t>من أهم الأمثله بكتيريا </a:t>
            </a:r>
            <a:r>
              <a:rPr lang="en-GB" sz="2800" i="1" dirty="0" smtClean="0"/>
              <a:t>Bacillus </a:t>
            </a:r>
            <a:r>
              <a:rPr lang="en-GB" sz="2800" i="1" dirty="0" err="1" smtClean="0"/>
              <a:t>thuringiensis</a:t>
            </a:r>
            <a:r>
              <a:rPr lang="ar-SA" sz="2800" i="1" dirty="0" smtClean="0"/>
              <a:t> ، وهو مرض بكتيري لعدة حشرات مثل </a:t>
            </a:r>
            <a:r>
              <a:rPr lang="en-GB" sz="2800" dirty="0">
                <a:latin typeface="Times New Roman"/>
                <a:cs typeface="Times New Roman"/>
              </a:rPr>
              <a:t>Le</a:t>
            </a:r>
            <a:r>
              <a:rPr lang="en-GB" sz="2800" spc="5" dirty="0">
                <a:latin typeface="Times New Roman"/>
                <a:cs typeface="Times New Roman"/>
              </a:rPr>
              <a:t>p</a:t>
            </a:r>
            <a:r>
              <a:rPr lang="en-GB" sz="2800" dirty="0">
                <a:latin typeface="Times New Roman"/>
                <a:cs typeface="Times New Roman"/>
              </a:rPr>
              <a:t>ido</a:t>
            </a:r>
            <a:r>
              <a:rPr lang="en-GB" sz="2800" spc="10" dirty="0">
                <a:latin typeface="Times New Roman"/>
                <a:cs typeface="Times New Roman"/>
              </a:rPr>
              <a:t>p</a:t>
            </a:r>
            <a:r>
              <a:rPr lang="en-GB" sz="2800" dirty="0">
                <a:latin typeface="Times New Roman"/>
                <a:cs typeface="Times New Roman"/>
              </a:rPr>
              <a:t>tera, </a:t>
            </a:r>
            <a:r>
              <a:rPr lang="en-GB" sz="2800" dirty="0" err="1">
                <a:latin typeface="Times New Roman"/>
                <a:cs typeface="Times New Roman"/>
              </a:rPr>
              <a:t>Cole</a:t>
            </a:r>
            <a:r>
              <a:rPr lang="en-GB" sz="2800" spc="5" dirty="0" err="1">
                <a:latin typeface="Times New Roman"/>
                <a:cs typeface="Times New Roman"/>
              </a:rPr>
              <a:t>o</a:t>
            </a:r>
            <a:r>
              <a:rPr lang="en-GB" sz="2800" dirty="0" err="1">
                <a:latin typeface="Times New Roman"/>
                <a:cs typeface="Times New Roman"/>
              </a:rPr>
              <a:t>pte</a:t>
            </a:r>
            <a:r>
              <a:rPr lang="en-GB" sz="2800" spc="5" dirty="0" err="1">
                <a:latin typeface="Times New Roman"/>
                <a:cs typeface="Times New Roman"/>
              </a:rPr>
              <a:t>r</a:t>
            </a:r>
            <a:r>
              <a:rPr lang="en-GB" sz="2800" dirty="0" err="1">
                <a:latin typeface="Times New Roman"/>
                <a:cs typeface="Times New Roman"/>
              </a:rPr>
              <a:t>a</a:t>
            </a:r>
            <a:r>
              <a:rPr lang="en-GB" sz="2800" dirty="0">
                <a:latin typeface="Times New Roman"/>
                <a:cs typeface="Times New Roman"/>
              </a:rPr>
              <a:t> </a:t>
            </a:r>
            <a:r>
              <a:rPr lang="en-GB" sz="2800" spc="355" dirty="0">
                <a:latin typeface="Times New Roman"/>
                <a:cs typeface="Times New Roman"/>
              </a:rPr>
              <a:t> </a:t>
            </a:r>
            <a:r>
              <a:rPr lang="en-GB" sz="2800" spc="5" dirty="0">
                <a:latin typeface="Times New Roman"/>
                <a:cs typeface="Times New Roman"/>
              </a:rPr>
              <a:t>an</a:t>
            </a:r>
            <a:r>
              <a:rPr lang="en-GB" sz="2800" dirty="0">
                <a:latin typeface="Times New Roman"/>
                <a:cs typeface="Times New Roman"/>
              </a:rPr>
              <a:t>d </a:t>
            </a:r>
            <a:r>
              <a:rPr lang="en-GB" sz="2800" spc="350" dirty="0">
                <a:latin typeface="Times New Roman"/>
                <a:cs typeface="Times New Roman"/>
              </a:rPr>
              <a:t> </a:t>
            </a:r>
            <a:r>
              <a:rPr lang="en-GB" sz="2800" dirty="0" err="1" smtClean="0">
                <a:latin typeface="Times New Roman"/>
                <a:cs typeface="Times New Roman"/>
              </a:rPr>
              <a:t>Dipte</a:t>
            </a:r>
            <a:r>
              <a:rPr lang="en-GB" sz="2800" spc="5" dirty="0" err="1" smtClean="0">
                <a:latin typeface="Times New Roman"/>
                <a:cs typeface="Times New Roman"/>
              </a:rPr>
              <a:t>r</a:t>
            </a:r>
            <a:r>
              <a:rPr lang="en-GB" sz="2800" spc="10" dirty="0" err="1" smtClean="0">
                <a:latin typeface="Times New Roman"/>
                <a:cs typeface="Times New Roman"/>
              </a:rPr>
              <a:t>a</a:t>
            </a:r>
            <a:r>
              <a:rPr lang="ar-SA" sz="2800" spc="10" dirty="0" smtClean="0">
                <a:latin typeface="Times New Roman"/>
                <a:cs typeface="Times New Roman"/>
              </a:rPr>
              <a:t>. بدون أن يكون له أي ضرر على الكائنات الأخرى في التربة. كما أنه صديق للبيئة بالمقارنة مع المبيدات الحشرية الكيميائية المصنعة.</a:t>
            </a:r>
            <a:endParaRPr lang="ar-SA" sz="2800" i="1" dirty="0" smtClean="0"/>
          </a:p>
          <a:p>
            <a:pPr rtl="1"/>
            <a:r>
              <a:rPr lang="ar-SA" sz="2800" dirty="0" smtClean="0"/>
              <a:t>حيث يتم إدخال سم هذه البكتيريا (</a:t>
            </a:r>
            <a:r>
              <a:rPr lang="en-GB" sz="2800" dirty="0" smtClean="0"/>
              <a:t>BT toxin</a:t>
            </a:r>
            <a:r>
              <a:rPr lang="ar-SA" sz="2800" dirty="0" smtClean="0"/>
              <a:t>) إلى النبات عن طريق الهندسة الوراثية.</a:t>
            </a:r>
            <a:endParaRPr lang="en-GB" sz="2800" dirty="0"/>
          </a:p>
        </p:txBody>
      </p:sp>
      <p:sp>
        <p:nvSpPr>
          <p:cNvPr id="4" name="object 5"/>
          <p:cNvSpPr txBox="1">
            <a:spLocks noGrp="1"/>
          </p:cNvSpPr>
          <p:nvPr>
            <p:ph type="title"/>
          </p:nvPr>
        </p:nvSpPr>
        <p:spPr>
          <a:xfrm>
            <a:off x="838200" y="253762"/>
            <a:ext cx="7620000" cy="1477328"/>
          </a:xfrm>
          <a:prstGeom prst="rect">
            <a:avLst/>
          </a:prstGeom>
          <a:solidFill>
            <a:srgbClr val="92D050"/>
          </a:solidFill>
        </p:spPr>
        <p:txBody>
          <a:bodyPr vert="horz" wrap="square" lIns="0" tIns="0" rIns="0" bIns="0" rtlCol="0">
            <a:spAutoFit/>
          </a:bodyPr>
          <a:lstStyle/>
          <a:p>
            <a:pPr marL="635" algn="ctr" rtl="1">
              <a:lnSpc>
                <a:spcPct val="100000"/>
              </a:lnSpc>
            </a:pPr>
            <a:r>
              <a:rPr lang="ar-SA" sz="3200" b="1" spc="-20" dirty="0" smtClean="0"/>
              <a:t>التحلل الحيوي للمبيدات الحشرية </a:t>
            </a:r>
            <a:br>
              <a:rPr lang="ar-SA" sz="3200" b="1" spc="-20" dirty="0" smtClean="0"/>
            </a:br>
            <a:r>
              <a:rPr lang="en-GB" sz="3200" spc="-20" dirty="0"/>
              <a:t>Biode</a:t>
            </a:r>
            <a:r>
              <a:rPr lang="en-GB" sz="3200" spc="-10" dirty="0"/>
              <a:t>g</a:t>
            </a:r>
            <a:r>
              <a:rPr lang="en-GB" sz="3200" spc="-20" dirty="0"/>
              <a:t>rad</a:t>
            </a:r>
            <a:r>
              <a:rPr lang="en-GB" sz="3200" spc="-15" dirty="0"/>
              <a:t>atio</a:t>
            </a:r>
            <a:r>
              <a:rPr lang="en-GB" sz="3200" spc="-25" dirty="0"/>
              <a:t>n</a:t>
            </a:r>
            <a:r>
              <a:rPr lang="en-GB" sz="3200" spc="-5" dirty="0"/>
              <a:t> </a:t>
            </a:r>
            <a:r>
              <a:rPr lang="en-GB" sz="3200" spc="-20" dirty="0"/>
              <a:t>of</a:t>
            </a:r>
            <a:endParaRPr sz="3200" dirty="0"/>
          </a:p>
          <a:p>
            <a:pPr marL="635" algn="ctr" rtl="1">
              <a:lnSpc>
                <a:spcPct val="100000"/>
              </a:lnSpc>
            </a:pPr>
            <a:r>
              <a:rPr sz="3200" b="1" spc="-20" dirty="0"/>
              <a:t>pestic</a:t>
            </a:r>
            <a:r>
              <a:rPr sz="3200" b="1" spc="-10" dirty="0"/>
              <a:t>i</a:t>
            </a:r>
            <a:r>
              <a:rPr sz="3200" b="1" spc="-20" dirty="0"/>
              <a:t>des</a:t>
            </a:r>
            <a:endParaRPr sz="3200" dirty="0"/>
          </a:p>
        </p:txBody>
      </p:sp>
    </p:spTree>
    <p:extLst>
      <p:ext uri="{BB962C8B-B14F-4D97-AF65-F5344CB8AC3E}">
        <p14:creationId xmlns:p14="http://schemas.microsoft.com/office/powerpoint/2010/main" val="27472485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body" idx="1"/>
          </p:nvPr>
        </p:nvSpPr>
        <p:spPr bwMode="auto">
          <a:xfrm>
            <a:off x="468312" y="1981200"/>
            <a:ext cx="8359775" cy="474488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algn="r" rtl="1" eaLnBrk="0" fontAlgn="base" hangingPunct="0">
              <a:spcBef>
                <a:spcPct val="0"/>
              </a:spcBef>
              <a:spcAft>
                <a:spcPct val="0"/>
              </a:spcAft>
            </a:pPr>
            <a:r>
              <a:rPr kumimoji="0" lang="ar-SA" altLang="en-US" sz="2800" b="0" i="0" u="none" strike="noStrike" cap="none" normalizeH="0" baseline="0" dirty="0" smtClean="0">
                <a:ln>
                  <a:noFill/>
                </a:ln>
                <a:solidFill>
                  <a:srgbClr val="212121"/>
                </a:solidFill>
                <a:effectLst/>
                <a:latin typeface="inherit"/>
                <a:cs typeface="Arial" panose="020B0604020202020204" pitchFamily="34" charset="0"/>
              </a:rPr>
              <a:t>وتشمل عوامل المكافحة الميكروبية أنواع أخرى من المنتجات مثل: </a:t>
            </a:r>
          </a:p>
          <a:p>
            <a:pPr marL="457200" indent="-457200" algn="r" rtl="1" eaLnBrk="0" fontAlgn="base" hangingPunct="0">
              <a:spcBef>
                <a:spcPct val="0"/>
              </a:spcBef>
              <a:spcAft>
                <a:spcPct val="0"/>
              </a:spcAft>
              <a:buFont typeface="Arial" panose="020B0604020202020204" pitchFamily="34" charset="0"/>
              <a:buChar char="•"/>
            </a:pPr>
            <a:r>
              <a:rPr kumimoji="0" lang="ar-SA" altLang="en-US" sz="2800" b="0" i="0" u="none" strike="noStrike" cap="none" normalizeH="0" baseline="0" dirty="0" smtClean="0">
                <a:ln>
                  <a:noFill/>
                </a:ln>
                <a:solidFill>
                  <a:srgbClr val="212121"/>
                </a:solidFill>
                <a:effectLst/>
                <a:latin typeface="inherit"/>
                <a:cs typeface="Arial" panose="020B0604020202020204" pitchFamily="34" charset="0"/>
              </a:rPr>
              <a:t>الفطريات الممرضة للحشرات </a:t>
            </a:r>
            <a:r>
              <a:rPr lang="en-GB" sz="2800" spc="-15" dirty="0" err="1">
                <a:solidFill>
                  <a:srgbClr val="FF0066"/>
                </a:solidFill>
                <a:latin typeface="Times New Roman"/>
                <a:cs typeface="Times New Roman"/>
              </a:rPr>
              <a:t>ento</a:t>
            </a:r>
            <a:r>
              <a:rPr lang="en-GB" sz="2800" spc="-40" dirty="0" err="1">
                <a:solidFill>
                  <a:srgbClr val="FF0066"/>
                </a:solidFill>
                <a:latin typeface="Times New Roman"/>
                <a:cs typeface="Times New Roman"/>
              </a:rPr>
              <a:t>m</a:t>
            </a:r>
            <a:r>
              <a:rPr lang="en-GB" sz="2800" spc="-15" dirty="0" err="1">
                <a:solidFill>
                  <a:srgbClr val="FF0066"/>
                </a:solidFill>
                <a:latin typeface="Times New Roman"/>
                <a:cs typeface="Times New Roman"/>
              </a:rPr>
              <a:t>o</a:t>
            </a:r>
            <a:r>
              <a:rPr lang="en-GB" sz="2800" spc="-10" dirty="0" err="1">
                <a:solidFill>
                  <a:srgbClr val="FF0066"/>
                </a:solidFill>
                <a:latin typeface="Times New Roman"/>
                <a:cs typeface="Times New Roman"/>
              </a:rPr>
              <a:t>p</a:t>
            </a:r>
            <a:r>
              <a:rPr lang="en-GB" sz="2800" spc="-15" dirty="0" err="1">
                <a:solidFill>
                  <a:srgbClr val="FF0066"/>
                </a:solidFill>
                <a:latin typeface="Times New Roman"/>
                <a:cs typeface="Times New Roman"/>
              </a:rPr>
              <a:t>atho</a:t>
            </a:r>
            <a:r>
              <a:rPr lang="en-GB" sz="2800" spc="-10" dirty="0" err="1">
                <a:solidFill>
                  <a:srgbClr val="FF0066"/>
                </a:solidFill>
                <a:latin typeface="Times New Roman"/>
                <a:cs typeface="Times New Roman"/>
              </a:rPr>
              <a:t>g</a:t>
            </a:r>
            <a:r>
              <a:rPr lang="en-GB" sz="2800" spc="-15" dirty="0" err="1">
                <a:solidFill>
                  <a:srgbClr val="FF0066"/>
                </a:solidFill>
                <a:latin typeface="Times New Roman"/>
                <a:cs typeface="Times New Roman"/>
              </a:rPr>
              <a:t>enic</a:t>
            </a:r>
            <a:r>
              <a:rPr lang="en-GB" sz="2800" spc="-5" dirty="0">
                <a:solidFill>
                  <a:srgbClr val="FF0066"/>
                </a:solidFill>
                <a:latin typeface="Times New Roman"/>
                <a:cs typeface="Times New Roman"/>
              </a:rPr>
              <a:t> </a:t>
            </a:r>
            <a:r>
              <a:rPr lang="en-GB" sz="2800" spc="-15" dirty="0" smtClean="0">
                <a:solidFill>
                  <a:srgbClr val="FF0066"/>
                </a:solidFill>
                <a:latin typeface="Times New Roman"/>
                <a:cs typeface="Times New Roman"/>
              </a:rPr>
              <a:t>fungi</a:t>
            </a:r>
            <a:endParaRPr kumimoji="0" lang="ar-SA" altLang="en-US" sz="2800" b="0" i="0" u="none" strike="noStrike" cap="none" normalizeH="0" baseline="0" dirty="0" smtClean="0">
              <a:ln>
                <a:noFill/>
              </a:ln>
              <a:solidFill>
                <a:srgbClr val="212121"/>
              </a:solidFill>
              <a:effectLst/>
              <a:latin typeface="inherit"/>
              <a:cs typeface="Arial" panose="020B0604020202020204" pitchFamily="34" charset="0"/>
            </a:endParaRPr>
          </a:p>
          <a:p>
            <a:pPr marL="457200" marR="0" lvl="0" indent="-457200" algn="r" defTabSz="914400" rtl="1" eaLnBrk="0" fontAlgn="base" latinLnBrk="0" hangingPunct="0">
              <a:lnSpc>
                <a:spcPct val="100000"/>
              </a:lnSpc>
              <a:spcBef>
                <a:spcPct val="0"/>
              </a:spcBef>
              <a:spcAft>
                <a:spcPct val="0"/>
              </a:spcAft>
              <a:buClrTx/>
              <a:buSzTx/>
              <a:buFont typeface="Arial" panose="020B0604020202020204" pitchFamily="34" charset="0"/>
              <a:buChar char="•"/>
              <a:tabLst/>
            </a:pPr>
            <a:r>
              <a:rPr kumimoji="0" lang="ar-SA" altLang="en-US" sz="2800" b="0" i="0" u="none" strike="noStrike" cap="none" normalizeH="0" baseline="0" dirty="0" smtClean="0">
                <a:ln>
                  <a:noFill/>
                </a:ln>
                <a:solidFill>
                  <a:srgbClr val="212121"/>
                </a:solidFill>
                <a:effectLst/>
                <a:latin typeface="inherit"/>
                <a:cs typeface="Arial" panose="020B0604020202020204" pitchFamily="34" charset="0"/>
              </a:rPr>
              <a:t>عوامل مكافحة الأمراض النباتية : تشمل أنواع الترايكوديرما </a:t>
            </a:r>
            <a:r>
              <a:rPr lang="en-GB" sz="2800" i="1" spc="-175" dirty="0" err="1">
                <a:latin typeface="Times New Roman"/>
                <a:cs typeface="Times New Roman"/>
              </a:rPr>
              <a:t>T</a:t>
            </a:r>
            <a:r>
              <a:rPr lang="en-GB" sz="2800" i="1" spc="-15" dirty="0" err="1">
                <a:latin typeface="Times New Roman"/>
                <a:cs typeface="Times New Roman"/>
              </a:rPr>
              <a:t>rich</a:t>
            </a:r>
            <a:r>
              <a:rPr lang="en-GB" sz="2800" i="1" spc="-5" dirty="0" err="1">
                <a:latin typeface="Times New Roman"/>
                <a:cs typeface="Times New Roman"/>
              </a:rPr>
              <a:t>o</a:t>
            </a:r>
            <a:r>
              <a:rPr lang="en-GB" sz="2800" i="1" spc="-15" dirty="0" err="1">
                <a:latin typeface="Times New Roman"/>
                <a:cs typeface="Times New Roman"/>
              </a:rPr>
              <a:t>derma</a:t>
            </a:r>
            <a:r>
              <a:rPr kumimoji="0" lang="ar-SA" altLang="en-US" sz="2800" b="0" i="0" u="none" strike="noStrike" cap="none" normalizeH="0" baseline="0" dirty="0" smtClean="0">
                <a:ln>
                  <a:noFill/>
                </a:ln>
                <a:solidFill>
                  <a:srgbClr val="212121"/>
                </a:solidFill>
                <a:effectLst/>
                <a:latin typeface="inherit"/>
                <a:cs typeface="Arial" panose="020B0604020202020204" pitchFamily="34" charset="0"/>
              </a:rPr>
              <a:t>. </a:t>
            </a:r>
          </a:p>
          <a:p>
            <a:pPr marL="457200" marR="0" lvl="0" indent="-457200" algn="r" defTabSz="914400" rtl="1" eaLnBrk="0" fontAlgn="base" latinLnBrk="0" hangingPunct="0">
              <a:lnSpc>
                <a:spcPct val="100000"/>
              </a:lnSpc>
              <a:spcBef>
                <a:spcPct val="0"/>
              </a:spcBef>
              <a:spcAft>
                <a:spcPct val="0"/>
              </a:spcAft>
              <a:buClrTx/>
              <a:buSzTx/>
              <a:buFont typeface="Arial" panose="020B0604020202020204" pitchFamily="34" charset="0"/>
              <a:buChar char="•"/>
              <a:tabLst/>
            </a:pPr>
            <a:r>
              <a:rPr kumimoji="0" lang="ar-SA" altLang="en-US" sz="2800" b="0" i="0" u="none" strike="noStrike" cap="none" normalizeH="0" baseline="0" dirty="0" smtClean="0">
                <a:ln>
                  <a:noFill/>
                </a:ln>
                <a:solidFill>
                  <a:srgbClr val="212121"/>
                </a:solidFill>
                <a:effectLst/>
                <a:latin typeface="inherit"/>
                <a:cs typeface="Arial" panose="020B0604020202020204" pitchFamily="34" charset="0"/>
              </a:rPr>
              <a:t>وتستخدم العصوية </a:t>
            </a:r>
            <a:r>
              <a:rPr kumimoji="0" lang="en-GB" altLang="en-US" sz="2800" b="0" i="1" u="none" strike="noStrike" cap="none" normalizeH="0" baseline="0" dirty="0" smtClean="0">
                <a:ln>
                  <a:noFill/>
                </a:ln>
                <a:solidFill>
                  <a:srgbClr val="212121"/>
                </a:solidFill>
                <a:effectLst/>
                <a:latin typeface="inherit"/>
                <a:cs typeface="Arial" panose="020B0604020202020204" pitchFamily="34" charset="0"/>
              </a:rPr>
              <a:t>Bacillus subtilis</a:t>
            </a:r>
            <a:r>
              <a:rPr kumimoji="0" lang="ar-SA" altLang="en-US" sz="2800" b="0" i="1" u="none" strike="noStrike" cap="none" normalizeH="0" baseline="0" dirty="0" smtClean="0">
                <a:ln>
                  <a:noFill/>
                </a:ln>
                <a:solidFill>
                  <a:srgbClr val="212121"/>
                </a:solidFill>
                <a:effectLst/>
                <a:latin typeface="inherit"/>
                <a:cs typeface="Arial" panose="020B0604020202020204" pitchFamily="34" charset="0"/>
              </a:rPr>
              <a:t> </a:t>
            </a:r>
            <a:r>
              <a:rPr kumimoji="0" lang="ar-SA" altLang="en-US" sz="2800" b="0" i="0" u="none" strike="noStrike" cap="none" normalizeH="0" baseline="0" dirty="0" smtClean="0">
                <a:ln>
                  <a:noFill/>
                </a:ln>
                <a:solidFill>
                  <a:srgbClr val="212121"/>
                </a:solidFill>
                <a:effectLst/>
                <a:latin typeface="inherit"/>
                <a:cs typeface="Arial" panose="020B0604020202020204" pitchFamily="34" charset="0"/>
              </a:rPr>
              <a:t>أيضا للسيطرة على مسببات الأمراض النباتية .</a:t>
            </a:r>
          </a:p>
          <a:p>
            <a:pPr marL="457200" marR="0" lvl="0" indent="-457200" algn="r" defTabSz="914400" rtl="1" eaLnBrk="0" fontAlgn="base" latinLnBrk="0" hangingPunct="0">
              <a:lnSpc>
                <a:spcPct val="100000"/>
              </a:lnSpc>
              <a:spcBef>
                <a:spcPct val="0"/>
              </a:spcBef>
              <a:spcAft>
                <a:spcPct val="0"/>
              </a:spcAft>
              <a:buClrTx/>
              <a:buSzTx/>
              <a:buFont typeface="Arial" panose="020B0604020202020204" pitchFamily="34" charset="0"/>
              <a:buChar char="•"/>
              <a:tabLst/>
            </a:pPr>
            <a:r>
              <a:rPr kumimoji="0" lang="ar-SA" altLang="en-US" sz="2800" b="0" i="0" u="none" strike="noStrike" cap="none" normalizeH="0" baseline="0" dirty="0" smtClean="0">
                <a:ln>
                  <a:noFill/>
                </a:ln>
                <a:solidFill>
                  <a:srgbClr val="212121"/>
                </a:solidFill>
                <a:effectLst/>
                <a:latin typeface="inherit"/>
                <a:cs typeface="Arial" panose="020B0604020202020204" pitchFamily="34" charset="0"/>
              </a:rPr>
              <a:t>الديدان الخيطية </a:t>
            </a:r>
            <a:r>
              <a:rPr kumimoji="0" lang="en-GB" altLang="en-US" sz="2800" b="0" i="0" u="none" strike="noStrike" cap="none" normalizeH="0" baseline="0" dirty="0" smtClean="0">
                <a:ln>
                  <a:noFill/>
                </a:ln>
                <a:solidFill>
                  <a:srgbClr val="212121"/>
                </a:solidFill>
                <a:effectLst/>
                <a:latin typeface="inherit"/>
                <a:cs typeface="Arial" panose="020B0604020202020204" pitchFamily="34" charset="0"/>
              </a:rPr>
              <a:t>nematodes</a:t>
            </a:r>
            <a:r>
              <a:rPr kumimoji="0" lang="ar-SA" altLang="en-US" sz="2800" b="0" i="0" u="none" strike="noStrike" cap="none" normalizeH="0" baseline="0" dirty="0" smtClean="0">
                <a:ln>
                  <a:noFill/>
                </a:ln>
                <a:solidFill>
                  <a:srgbClr val="212121"/>
                </a:solidFill>
                <a:effectLst/>
                <a:latin typeface="inherit"/>
                <a:cs typeface="Arial" panose="020B0604020202020204" pitchFamily="34" charset="0"/>
              </a:rPr>
              <a:t> النافعة التي مهاجمة الحشرات.</a:t>
            </a:r>
          </a:p>
          <a:p>
            <a:pPr marL="224154" indent="-211454" rtl="1">
              <a:lnSpc>
                <a:spcPct val="100000"/>
              </a:lnSpc>
              <a:spcBef>
                <a:spcPts val="1680"/>
              </a:spcBef>
              <a:buFont typeface="Arial"/>
              <a:buChar char="•"/>
              <a:tabLst>
                <a:tab pos="224790" algn="l"/>
                <a:tab pos="3220720" algn="l"/>
                <a:tab pos="4601845" algn="l"/>
                <a:tab pos="5603240" algn="l"/>
                <a:tab pos="6824345" algn="l"/>
              </a:tabLst>
            </a:pPr>
            <a:r>
              <a:rPr kumimoji="0" lang="ar-SA" altLang="en-US" sz="2800" b="0" i="0" u="none" strike="noStrike" cap="none" normalizeH="0" baseline="0" dirty="0" smtClean="0">
                <a:ln>
                  <a:noFill/>
                </a:ln>
                <a:solidFill>
                  <a:srgbClr val="212121"/>
                </a:solidFill>
                <a:effectLst/>
                <a:latin typeface="inherit"/>
                <a:cs typeface="Arial" panose="020B0604020202020204" pitchFamily="34" charset="0"/>
              </a:rPr>
              <a:t>الفيروسات الممرضة للحشرات</a:t>
            </a:r>
            <a:r>
              <a:rPr kumimoji="0" lang="en-US" altLang="en-US" sz="2800" b="0" i="0" u="none" strike="noStrike" cap="none" normalizeH="0" baseline="0" dirty="0" smtClean="0">
                <a:ln>
                  <a:noFill/>
                </a:ln>
                <a:solidFill>
                  <a:srgbClr val="212121"/>
                </a:solidFill>
                <a:effectLst/>
                <a:latin typeface="inherit"/>
                <a:cs typeface="Arial" panose="020B0604020202020204" pitchFamily="34" charset="0"/>
              </a:rPr>
              <a:t> </a:t>
            </a:r>
            <a:r>
              <a:rPr kumimoji="0" lang="ar-SA" altLang="en-US" sz="2800" b="0" i="0" u="none" strike="noStrike" cap="none" normalizeH="0" dirty="0" smtClean="0">
                <a:ln>
                  <a:noFill/>
                </a:ln>
                <a:solidFill>
                  <a:srgbClr val="212121"/>
                </a:solidFill>
                <a:effectLst/>
                <a:latin typeface="inherit"/>
                <a:cs typeface="Arial" panose="020B0604020202020204" pitchFamily="34" charset="0"/>
              </a:rPr>
              <a:t> </a:t>
            </a:r>
            <a:r>
              <a:rPr lang="en-GB" sz="2800" spc="-15" dirty="0" err="1">
                <a:solidFill>
                  <a:srgbClr val="FF0066"/>
                </a:solidFill>
                <a:latin typeface="Times New Roman"/>
                <a:cs typeface="Times New Roman"/>
              </a:rPr>
              <a:t>ento</a:t>
            </a:r>
            <a:r>
              <a:rPr lang="en-GB" sz="2800" spc="-40" dirty="0" err="1">
                <a:solidFill>
                  <a:srgbClr val="FF0066"/>
                </a:solidFill>
                <a:latin typeface="Times New Roman"/>
                <a:cs typeface="Times New Roman"/>
              </a:rPr>
              <a:t>m</a:t>
            </a:r>
            <a:r>
              <a:rPr lang="en-GB" sz="2800" spc="-15" dirty="0" err="1">
                <a:solidFill>
                  <a:srgbClr val="FF0066"/>
                </a:solidFill>
                <a:latin typeface="Times New Roman"/>
                <a:cs typeface="Times New Roman"/>
              </a:rPr>
              <a:t>o</a:t>
            </a:r>
            <a:r>
              <a:rPr lang="en-GB" sz="2800" spc="-10" dirty="0" err="1">
                <a:solidFill>
                  <a:srgbClr val="FF0066"/>
                </a:solidFill>
                <a:latin typeface="Times New Roman"/>
                <a:cs typeface="Times New Roman"/>
              </a:rPr>
              <a:t>p</a:t>
            </a:r>
            <a:r>
              <a:rPr lang="en-GB" sz="2800" spc="-15" dirty="0" err="1">
                <a:solidFill>
                  <a:srgbClr val="FF0066"/>
                </a:solidFill>
                <a:latin typeface="Times New Roman"/>
                <a:cs typeface="Times New Roman"/>
              </a:rPr>
              <a:t>atho</a:t>
            </a:r>
            <a:r>
              <a:rPr lang="en-GB" sz="2800" spc="-10" dirty="0" err="1">
                <a:solidFill>
                  <a:srgbClr val="FF0066"/>
                </a:solidFill>
                <a:latin typeface="Times New Roman"/>
                <a:cs typeface="Times New Roman"/>
              </a:rPr>
              <a:t>g</a:t>
            </a:r>
            <a:r>
              <a:rPr lang="en-GB" sz="2800" spc="-15" dirty="0" err="1">
                <a:solidFill>
                  <a:srgbClr val="FF0066"/>
                </a:solidFill>
                <a:latin typeface="Times New Roman"/>
                <a:cs typeface="Times New Roman"/>
              </a:rPr>
              <a:t>enic</a:t>
            </a:r>
            <a:r>
              <a:rPr lang="en-GB" sz="2800" dirty="0">
                <a:solidFill>
                  <a:srgbClr val="FF0066"/>
                </a:solidFill>
                <a:latin typeface="Times New Roman"/>
                <a:cs typeface="Times New Roman"/>
              </a:rPr>
              <a:t>	</a:t>
            </a:r>
            <a:r>
              <a:rPr lang="en-GB" sz="2800" spc="-15" dirty="0">
                <a:solidFill>
                  <a:srgbClr val="FF0066"/>
                </a:solidFill>
                <a:latin typeface="Times New Roman"/>
                <a:cs typeface="Times New Roman"/>
              </a:rPr>
              <a:t>vi</a:t>
            </a:r>
            <a:r>
              <a:rPr lang="en-GB" sz="2800" spc="-5" dirty="0">
                <a:solidFill>
                  <a:srgbClr val="FF0066"/>
                </a:solidFill>
                <a:latin typeface="Times New Roman"/>
                <a:cs typeface="Times New Roman"/>
              </a:rPr>
              <a:t>r</a:t>
            </a:r>
            <a:r>
              <a:rPr lang="en-GB" sz="2800" spc="-15" dirty="0">
                <a:solidFill>
                  <a:srgbClr val="FF0066"/>
                </a:solidFill>
                <a:latin typeface="Times New Roman"/>
                <a:cs typeface="Times New Roman"/>
              </a:rPr>
              <a:t>uses</a:t>
            </a:r>
            <a:r>
              <a:rPr lang="en-GB" sz="2800" dirty="0">
                <a:solidFill>
                  <a:srgbClr val="FF0066"/>
                </a:solidFill>
                <a:latin typeface="Times New Roman"/>
                <a:cs typeface="Times New Roman"/>
              </a:rPr>
              <a:t>	</a:t>
            </a:r>
            <a:r>
              <a:rPr kumimoji="0" lang="ar-SA" altLang="en-US" sz="2800" b="0" i="0" u="none" strike="noStrike" cap="none" normalizeH="0" baseline="0" dirty="0" smtClean="0">
                <a:ln>
                  <a:noFill/>
                </a:ln>
                <a:solidFill>
                  <a:srgbClr val="212121"/>
                </a:solidFill>
                <a:effectLst/>
                <a:latin typeface="inherit"/>
                <a:cs typeface="Arial" panose="020B0604020202020204" pitchFamily="34" charset="0"/>
              </a:rPr>
              <a:t>مثل </a:t>
            </a:r>
            <a:r>
              <a:rPr lang="en-GB" sz="2800" i="1" dirty="0">
                <a:latin typeface="Times New Roman"/>
                <a:cs typeface="Times New Roman"/>
              </a:rPr>
              <a:t>	</a:t>
            </a:r>
            <a:r>
              <a:rPr lang="en-GB" sz="2800" i="1" spc="-15" dirty="0" err="1" smtClean="0">
                <a:latin typeface="Times New Roman"/>
                <a:cs typeface="Times New Roman"/>
              </a:rPr>
              <a:t>p</a:t>
            </a:r>
            <a:r>
              <a:rPr lang="en-GB" sz="2800" i="1" spc="-10" dirty="0" err="1" smtClean="0">
                <a:latin typeface="Times New Roman"/>
                <a:cs typeface="Times New Roman"/>
              </a:rPr>
              <a:t>o</a:t>
            </a:r>
            <a:r>
              <a:rPr lang="en-GB" sz="2800" i="1" spc="-15" dirty="0" err="1" smtClean="0">
                <a:latin typeface="Times New Roman"/>
                <a:cs typeface="Times New Roman"/>
              </a:rPr>
              <a:t>monella</a:t>
            </a:r>
            <a:r>
              <a:rPr lang="en-GB" sz="2800" i="1" spc="-15" dirty="0" smtClean="0">
                <a:latin typeface="Times New Roman"/>
                <a:cs typeface="Times New Roman"/>
              </a:rPr>
              <a:t> </a:t>
            </a:r>
            <a:r>
              <a:rPr lang="en-GB" sz="2800" spc="-15" dirty="0" err="1" smtClean="0">
                <a:latin typeface="Times New Roman"/>
                <a:cs typeface="Times New Roman"/>
              </a:rPr>
              <a:t>g</a:t>
            </a:r>
            <a:r>
              <a:rPr lang="en-GB" sz="2800" spc="-5" dirty="0" err="1" smtClean="0">
                <a:latin typeface="Times New Roman"/>
                <a:cs typeface="Times New Roman"/>
              </a:rPr>
              <a:t>r</a:t>
            </a:r>
            <a:r>
              <a:rPr lang="en-GB" sz="2800" spc="-15" dirty="0" err="1" smtClean="0">
                <a:latin typeface="Times New Roman"/>
                <a:cs typeface="Times New Roman"/>
              </a:rPr>
              <a:t>anu</a:t>
            </a:r>
            <a:r>
              <a:rPr lang="en-GB" sz="2800" spc="-5" dirty="0" err="1" smtClean="0">
                <a:latin typeface="Times New Roman"/>
                <a:cs typeface="Times New Roman"/>
              </a:rPr>
              <a:t>l</a:t>
            </a:r>
            <a:r>
              <a:rPr lang="en-GB" sz="2800" spc="-15" dirty="0" err="1" smtClean="0">
                <a:latin typeface="Times New Roman"/>
                <a:cs typeface="Times New Roman"/>
              </a:rPr>
              <a:t>o</a:t>
            </a:r>
            <a:r>
              <a:rPr lang="en-GB" sz="2800" spc="-10" dirty="0" err="1" smtClean="0">
                <a:latin typeface="Times New Roman"/>
                <a:cs typeface="Times New Roman"/>
              </a:rPr>
              <a:t>vir</a:t>
            </a:r>
            <a:r>
              <a:rPr lang="en-GB" sz="2800" spc="-5" dirty="0" err="1" smtClean="0">
                <a:latin typeface="Times New Roman"/>
                <a:cs typeface="Times New Roman"/>
              </a:rPr>
              <a:t>u</a:t>
            </a:r>
            <a:r>
              <a:rPr lang="en-GB" sz="2800" dirty="0" err="1" smtClean="0">
                <a:latin typeface="Times New Roman"/>
                <a:cs typeface="Times New Roman"/>
              </a:rPr>
              <a:t>s</a:t>
            </a:r>
            <a:r>
              <a:rPr lang="en-GB" sz="2800" dirty="0" smtClean="0">
                <a:latin typeface="Times New Roman"/>
                <a:cs typeface="Times New Roman"/>
              </a:rPr>
              <a:t> </a:t>
            </a:r>
            <a:r>
              <a:rPr lang="en-GB" sz="2800" i="1" spc="-15" dirty="0" smtClean="0">
                <a:latin typeface="Times New Roman"/>
                <a:cs typeface="Times New Roman"/>
              </a:rPr>
              <a:t> </a:t>
            </a:r>
            <a:r>
              <a:rPr lang="en-GB" sz="2800" i="1" dirty="0">
                <a:latin typeface="Times New Roman"/>
                <a:cs typeface="Times New Roman"/>
              </a:rPr>
              <a:t>	</a:t>
            </a:r>
            <a:r>
              <a:rPr lang="en-GB" sz="2800" i="1" spc="-20" dirty="0" err="1" smtClean="0">
                <a:latin typeface="Times New Roman"/>
                <a:cs typeface="Times New Roman"/>
              </a:rPr>
              <a:t>C</a:t>
            </a:r>
            <a:r>
              <a:rPr lang="en-GB" sz="2800" i="1" spc="-30" dirty="0" err="1" smtClean="0">
                <a:latin typeface="Times New Roman"/>
                <a:cs typeface="Times New Roman"/>
              </a:rPr>
              <a:t>y</a:t>
            </a:r>
            <a:r>
              <a:rPr lang="en-GB" sz="2800" i="1" spc="-15" dirty="0" err="1" smtClean="0">
                <a:latin typeface="Times New Roman"/>
                <a:cs typeface="Times New Roman"/>
              </a:rPr>
              <a:t>dia</a:t>
            </a:r>
            <a:r>
              <a:rPr lang="en-GB" sz="2800" i="1" spc="-15" dirty="0" smtClean="0">
                <a:latin typeface="Times New Roman"/>
                <a:cs typeface="Times New Roman"/>
              </a:rPr>
              <a:t> </a:t>
            </a:r>
            <a:endParaRPr lang="en-GB" sz="2800" dirty="0">
              <a:latin typeface="Times New Roman"/>
              <a:cs typeface="Times New Roman"/>
            </a:endParaRPr>
          </a:p>
          <a:p>
            <a:pPr marL="12700">
              <a:lnSpc>
                <a:spcPct val="100000"/>
              </a:lnSpc>
              <a:spcBef>
                <a:spcPts val="1680"/>
              </a:spcBef>
            </a:pPr>
            <a:endParaRPr kumimoji="0" lang="en-US" altLang="en-US" sz="2800" b="0" i="0" u="none" strike="noStrike" cap="none" normalizeH="0" baseline="0" dirty="0" smtClean="0">
              <a:ln>
                <a:noFill/>
              </a:ln>
              <a:solidFill>
                <a:schemeClr val="tx1"/>
              </a:solidFill>
              <a:effectLst/>
              <a:latin typeface="Arial" panose="020B0604020202020204" pitchFamily="34" charset="0"/>
            </a:endParaRPr>
          </a:p>
        </p:txBody>
      </p:sp>
      <p:sp>
        <p:nvSpPr>
          <p:cNvPr id="6" name="object 5"/>
          <p:cNvSpPr txBox="1">
            <a:spLocks noGrp="1"/>
          </p:cNvSpPr>
          <p:nvPr>
            <p:ph type="title"/>
          </p:nvPr>
        </p:nvSpPr>
        <p:spPr>
          <a:xfrm>
            <a:off x="838200" y="253762"/>
            <a:ext cx="7620000" cy="1477328"/>
          </a:xfrm>
          <a:prstGeom prst="rect">
            <a:avLst/>
          </a:prstGeom>
          <a:solidFill>
            <a:srgbClr val="92D050"/>
          </a:solidFill>
        </p:spPr>
        <p:txBody>
          <a:bodyPr vert="horz" wrap="square" lIns="0" tIns="0" rIns="0" bIns="0" rtlCol="0">
            <a:spAutoFit/>
          </a:bodyPr>
          <a:lstStyle/>
          <a:p>
            <a:pPr marL="635" algn="ctr" rtl="1">
              <a:lnSpc>
                <a:spcPct val="100000"/>
              </a:lnSpc>
            </a:pPr>
            <a:r>
              <a:rPr lang="ar-SA" sz="3200" b="1" spc="-20" dirty="0" smtClean="0"/>
              <a:t>التحلل الحيوي للمبيدات الحشرية </a:t>
            </a:r>
            <a:br>
              <a:rPr lang="ar-SA" sz="3200" b="1" spc="-20" dirty="0" smtClean="0"/>
            </a:br>
            <a:r>
              <a:rPr lang="en-GB" sz="3200" spc="-20" dirty="0"/>
              <a:t>Biode</a:t>
            </a:r>
            <a:r>
              <a:rPr lang="en-GB" sz="3200" spc="-10" dirty="0"/>
              <a:t>g</a:t>
            </a:r>
            <a:r>
              <a:rPr lang="en-GB" sz="3200" spc="-20" dirty="0"/>
              <a:t>rad</a:t>
            </a:r>
            <a:r>
              <a:rPr lang="en-GB" sz="3200" spc="-15" dirty="0"/>
              <a:t>atio</a:t>
            </a:r>
            <a:r>
              <a:rPr lang="en-GB" sz="3200" spc="-25" dirty="0"/>
              <a:t>n</a:t>
            </a:r>
            <a:r>
              <a:rPr lang="en-GB" sz="3200" spc="-5" dirty="0"/>
              <a:t> </a:t>
            </a:r>
            <a:r>
              <a:rPr lang="en-GB" sz="3200" spc="-20" dirty="0"/>
              <a:t>of</a:t>
            </a:r>
            <a:endParaRPr sz="3200" dirty="0"/>
          </a:p>
          <a:p>
            <a:pPr marL="635" algn="ctr" rtl="1">
              <a:lnSpc>
                <a:spcPct val="100000"/>
              </a:lnSpc>
            </a:pPr>
            <a:r>
              <a:rPr sz="3200" b="1" spc="-20" dirty="0"/>
              <a:t>pestic</a:t>
            </a:r>
            <a:r>
              <a:rPr sz="3200" b="1" spc="-10" dirty="0"/>
              <a:t>i</a:t>
            </a:r>
            <a:r>
              <a:rPr sz="3200" b="1" spc="-20" dirty="0"/>
              <a:t>des</a:t>
            </a:r>
            <a:endParaRPr sz="3200" dirty="0"/>
          </a:p>
        </p:txBody>
      </p:sp>
    </p:spTree>
    <p:extLst>
      <p:ext uri="{BB962C8B-B14F-4D97-AF65-F5344CB8AC3E}">
        <p14:creationId xmlns:p14="http://schemas.microsoft.com/office/powerpoint/2010/main" val="7482084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04012" y="164774"/>
            <a:ext cx="1055370" cy="280035"/>
          </a:xfrm>
          <a:prstGeom prst="rect">
            <a:avLst/>
          </a:prstGeom>
        </p:spPr>
        <p:txBody>
          <a:bodyPr vert="horz" wrap="square" lIns="0" tIns="0" rIns="0" bIns="0" rtlCol="0">
            <a:spAutoFit/>
          </a:bodyPr>
          <a:lstStyle/>
          <a:p>
            <a:pPr marL="12700">
              <a:lnSpc>
                <a:spcPct val="100000"/>
              </a:lnSpc>
            </a:pPr>
            <a:r>
              <a:rPr sz="2000" b="1" dirty="0">
                <a:latin typeface="Times New Roman"/>
                <a:cs typeface="Times New Roman"/>
              </a:rPr>
              <a:t>MIC </a:t>
            </a:r>
            <a:r>
              <a:rPr sz="2000" b="1" spc="-25" dirty="0">
                <a:latin typeface="Times New Roman"/>
                <a:cs typeface="Times New Roman"/>
              </a:rPr>
              <a:t> </a:t>
            </a:r>
            <a:r>
              <a:rPr sz="2000" b="1" spc="5" dirty="0">
                <a:latin typeface="Times New Roman"/>
                <a:cs typeface="Times New Roman"/>
              </a:rPr>
              <a:t>3</a:t>
            </a:r>
            <a:r>
              <a:rPr sz="2000" b="1" dirty="0">
                <a:latin typeface="Times New Roman"/>
                <a:cs typeface="Times New Roman"/>
              </a:rPr>
              <a:t>45</a:t>
            </a:r>
            <a:endParaRPr sz="2000">
              <a:latin typeface="Times New Roman"/>
              <a:cs typeface="Times New Roman"/>
            </a:endParaRPr>
          </a:p>
        </p:txBody>
      </p:sp>
      <p:sp>
        <p:nvSpPr>
          <p:cNvPr id="4" name="object 4"/>
          <p:cNvSpPr/>
          <p:nvPr/>
        </p:nvSpPr>
        <p:spPr>
          <a:xfrm>
            <a:off x="216725" y="421766"/>
            <a:ext cx="8612505" cy="0"/>
          </a:xfrm>
          <a:custGeom>
            <a:avLst/>
            <a:gdLst/>
            <a:ahLst/>
            <a:cxnLst/>
            <a:rect l="l" t="t" r="r" b="b"/>
            <a:pathLst>
              <a:path w="8612505">
                <a:moveTo>
                  <a:pt x="0" y="0"/>
                </a:moveTo>
                <a:lnTo>
                  <a:pt x="8612124" y="0"/>
                </a:lnTo>
              </a:path>
            </a:pathLst>
          </a:custGeom>
          <a:ln w="25654">
            <a:solidFill>
              <a:srgbClr val="000000"/>
            </a:solidFill>
          </a:ln>
        </p:spPr>
        <p:txBody>
          <a:bodyPr wrap="square" lIns="0" tIns="0" rIns="0" bIns="0" rtlCol="0"/>
          <a:lstStyle/>
          <a:p>
            <a:endParaRPr/>
          </a:p>
        </p:txBody>
      </p:sp>
      <p:sp>
        <p:nvSpPr>
          <p:cNvPr id="5" name="object 5"/>
          <p:cNvSpPr txBox="1"/>
          <p:nvPr/>
        </p:nvSpPr>
        <p:spPr>
          <a:xfrm>
            <a:off x="1403603" y="931341"/>
            <a:ext cx="6264910" cy="677108"/>
          </a:xfrm>
          <a:prstGeom prst="rect">
            <a:avLst/>
          </a:prstGeom>
          <a:solidFill>
            <a:srgbClr val="3366FF"/>
          </a:solidFill>
        </p:spPr>
        <p:txBody>
          <a:bodyPr vert="horz" wrap="square" lIns="0" tIns="0" rIns="0" bIns="0" rtlCol="0">
            <a:spAutoFit/>
          </a:bodyPr>
          <a:lstStyle/>
          <a:p>
            <a:pPr marL="522605" algn="ctr" rtl="1">
              <a:lnSpc>
                <a:spcPct val="100000"/>
              </a:lnSpc>
            </a:pPr>
            <a:r>
              <a:rPr lang="ar-SA" sz="4400" b="1" spc="-520" dirty="0" smtClean="0">
                <a:latin typeface="Arial"/>
                <a:cs typeface="Arial"/>
              </a:rPr>
              <a:t>2/ </a:t>
            </a:r>
            <a:r>
              <a:rPr lang="ar-SA" sz="4400" b="1" dirty="0" smtClean="0">
                <a:latin typeface="Arial"/>
                <a:cs typeface="Arial"/>
              </a:rPr>
              <a:t>معدنة النيتروجين العضوي</a:t>
            </a:r>
            <a:endParaRPr sz="4400" dirty="0">
              <a:latin typeface="Times New Roman"/>
              <a:cs typeface="Times New Roman"/>
            </a:endParaRPr>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102235">
              <a:lnSpc>
                <a:spcPct val="100000"/>
              </a:lnSpc>
            </a:pPr>
            <a:fld id="{81D60167-4931-47E6-BA6A-407CBD079E47}" type="slidenum">
              <a:rPr dirty="0"/>
              <a:t>2</a:t>
            </a:fld>
            <a:endParaRPr dirty="0"/>
          </a:p>
        </p:txBody>
      </p:sp>
      <p:sp>
        <p:nvSpPr>
          <p:cNvPr id="6" name="object 6"/>
          <p:cNvSpPr txBox="1"/>
          <p:nvPr/>
        </p:nvSpPr>
        <p:spPr>
          <a:xfrm>
            <a:off x="330200" y="2663720"/>
            <a:ext cx="8522970" cy="3000821"/>
          </a:xfrm>
          <a:prstGeom prst="rect">
            <a:avLst/>
          </a:prstGeom>
        </p:spPr>
        <p:txBody>
          <a:bodyPr vert="horz" wrap="square" lIns="0" tIns="0" rIns="0" bIns="0" rtlCol="0">
            <a:spAutoFit/>
          </a:bodyPr>
          <a:lstStyle/>
          <a:p>
            <a:pPr marL="84455">
              <a:lnSpc>
                <a:spcPct val="100000"/>
              </a:lnSpc>
            </a:pPr>
            <a:r>
              <a:rPr sz="3600" b="1" dirty="0">
                <a:latin typeface="Times New Roman"/>
                <a:cs typeface="Times New Roman"/>
              </a:rPr>
              <a:t>_</a:t>
            </a:r>
            <a:r>
              <a:rPr sz="3600" b="1" spc="-15" dirty="0">
                <a:latin typeface="Times New Roman"/>
                <a:cs typeface="Times New Roman"/>
              </a:rPr>
              <a:t> </a:t>
            </a:r>
            <a:r>
              <a:rPr sz="3600" b="1" dirty="0">
                <a:latin typeface="Times New Roman"/>
                <a:cs typeface="Times New Roman"/>
              </a:rPr>
              <a:t>Bacter</a:t>
            </a:r>
            <a:r>
              <a:rPr sz="3600" b="1" spc="-15" dirty="0">
                <a:latin typeface="Times New Roman"/>
                <a:cs typeface="Times New Roman"/>
              </a:rPr>
              <a:t>i</a:t>
            </a:r>
            <a:r>
              <a:rPr sz="3600" b="1" dirty="0">
                <a:latin typeface="Times New Roman"/>
                <a:cs typeface="Times New Roman"/>
              </a:rPr>
              <a:t>a</a:t>
            </a:r>
            <a:r>
              <a:rPr sz="3600" b="1" spc="-10" dirty="0">
                <a:latin typeface="Calibri"/>
                <a:cs typeface="Calibri"/>
              </a:rPr>
              <a:t>:</a:t>
            </a:r>
            <a:r>
              <a:rPr sz="3600" b="1" spc="5" dirty="0">
                <a:latin typeface="Calibri"/>
                <a:cs typeface="Calibri"/>
              </a:rPr>
              <a:t> </a:t>
            </a:r>
            <a:r>
              <a:rPr sz="3600" b="1" i="1" dirty="0">
                <a:solidFill>
                  <a:srgbClr val="FF3300"/>
                </a:solidFill>
                <a:latin typeface="Times New Roman"/>
                <a:cs typeface="Times New Roman"/>
              </a:rPr>
              <a:t>Pseudmonas </a:t>
            </a:r>
            <a:r>
              <a:rPr sz="3600" b="1" i="1" dirty="0">
                <a:latin typeface="Times New Roman"/>
                <a:cs typeface="Times New Roman"/>
              </a:rPr>
              <a:t>and </a:t>
            </a:r>
            <a:r>
              <a:rPr sz="3600" b="1" i="1" dirty="0">
                <a:solidFill>
                  <a:srgbClr val="FF3300"/>
                </a:solidFill>
                <a:latin typeface="Times New Roman"/>
                <a:cs typeface="Times New Roman"/>
              </a:rPr>
              <a:t>Baci</a:t>
            </a:r>
            <a:r>
              <a:rPr sz="3600" b="1" i="1" spc="-15" dirty="0">
                <a:solidFill>
                  <a:srgbClr val="FF3300"/>
                </a:solidFill>
                <a:latin typeface="Times New Roman"/>
                <a:cs typeface="Times New Roman"/>
              </a:rPr>
              <a:t>l</a:t>
            </a:r>
            <a:r>
              <a:rPr sz="3600" b="1" i="1" dirty="0">
                <a:solidFill>
                  <a:srgbClr val="FF3300"/>
                </a:solidFill>
                <a:latin typeface="Times New Roman"/>
                <a:cs typeface="Times New Roman"/>
              </a:rPr>
              <a:t>lus</a:t>
            </a:r>
            <a:endParaRPr sz="3600" dirty="0">
              <a:latin typeface="Times New Roman"/>
              <a:cs typeface="Times New Roman"/>
            </a:endParaRPr>
          </a:p>
          <a:p>
            <a:pPr>
              <a:lnSpc>
                <a:spcPct val="100000"/>
              </a:lnSpc>
              <a:spcBef>
                <a:spcPts val="25"/>
              </a:spcBef>
            </a:pPr>
            <a:endParaRPr sz="4100" dirty="0">
              <a:latin typeface="Times New Roman"/>
              <a:cs typeface="Times New Roman"/>
            </a:endParaRPr>
          </a:p>
          <a:p>
            <a:pPr marL="12700">
              <a:lnSpc>
                <a:spcPct val="100000"/>
              </a:lnSpc>
            </a:pPr>
            <a:r>
              <a:rPr sz="3600" b="1" dirty="0">
                <a:latin typeface="Times New Roman"/>
                <a:cs typeface="Times New Roman"/>
              </a:rPr>
              <a:t>_</a:t>
            </a:r>
            <a:r>
              <a:rPr sz="3600" b="1" spc="-215" dirty="0">
                <a:latin typeface="Times New Roman"/>
                <a:cs typeface="Times New Roman"/>
              </a:rPr>
              <a:t> </a:t>
            </a:r>
            <a:r>
              <a:rPr sz="3600" b="1" dirty="0">
                <a:latin typeface="Times New Roman"/>
                <a:cs typeface="Times New Roman"/>
              </a:rPr>
              <a:t>Actino</a:t>
            </a:r>
            <a:r>
              <a:rPr sz="3600" b="1" spc="5" dirty="0">
                <a:latin typeface="Times New Roman"/>
                <a:cs typeface="Times New Roman"/>
              </a:rPr>
              <a:t>m</a:t>
            </a:r>
            <a:r>
              <a:rPr sz="3600" b="1" dirty="0">
                <a:latin typeface="Times New Roman"/>
                <a:cs typeface="Times New Roman"/>
              </a:rPr>
              <a:t>ycete</a:t>
            </a:r>
            <a:r>
              <a:rPr sz="3600" b="1" spc="-5" dirty="0">
                <a:latin typeface="Times New Roman"/>
                <a:cs typeface="Times New Roman"/>
              </a:rPr>
              <a:t>s</a:t>
            </a:r>
            <a:r>
              <a:rPr sz="3600" b="1" spc="-10" dirty="0">
                <a:latin typeface="Calibri"/>
                <a:cs typeface="Calibri"/>
              </a:rPr>
              <a:t>:</a:t>
            </a:r>
            <a:r>
              <a:rPr sz="3600" b="1" spc="5" dirty="0">
                <a:latin typeface="Calibri"/>
                <a:cs typeface="Calibri"/>
              </a:rPr>
              <a:t> </a:t>
            </a:r>
            <a:r>
              <a:rPr sz="3600" b="1" i="1" dirty="0">
                <a:solidFill>
                  <a:srgbClr val="0000FF"/>
                </a:solidFill>
                <a:latin typeface="Times New Roman"/>
                <a:cs typeface="Times New Roman"/>
              </a:rPr>
              <a:t>streptomyces </a:t>
            </a:r>
            <a:r>
              <a:rPr sz="3600" b="1" i="1" dirty="0">
                <a:latin typeface="Times New Roman"/>
                <a:cs typeface="Times New Roman"/>
              </a:rPr>
              <a:t>and </a:t>
            </a:r>
            <a:r>
              <a:rPr sz="3600" b="1" i="1" dirty="0">
                <a:solidFill>
                  <a:srgbClr val="0000FF"/>
                </a:solidFill>
                <a:latin typeface="Times New Roman"/>
                <a:cs typeface="Times New Roman"/>
              </a:rPr>
              <a:t>Noca</a:t>
            </a:r>
            <a:r>
              <a:rPr sz="3600" b="1" i="1" spc="10" dirty="0">
                <a:solidFill>
                  <a:srgbClr val="0000FF"/>
                </a:solidFill>
                <a:latin typeface="Times New Roman"/>
                <a:cs typeface="Times New Roman"/>
              </a:rPr>
              <a:t>r</a:t>
            </a:r>
            <a:r>
              <a:rPr sz="3600" b="1" i="1" dirty="0">
                <a:solidFill>
                  <a:srgbClr val="0000FF"/>
                </a:solidFill>
                <a:latin typeface="Times New Roman"/>
                <a:cs typeface="Times New Roman"/>
              </a:rPr>
              <a:t>dia</a:t>
            </a:r>
            <a:endParaRPr sz="3600" dirty="0">
              <a:latin typeface="Times New Roman"/>
              <a:cs typeface="Times New Roman"/>
            </a:endParaRPr>
          </a:p>
          <a:p>
            <a:pPr>
              <a:lnSpc>
                <a:spcPct val="100000"/>
              </a:lnSpc>
              <a:spcBef>
                <a:spcPts val="45"/>
              </a:spcBef>
            </a:pPr>
            <a:endParaRPr sz="4600" dirty="0">
              <a:latin typeface="Times New Roman"/>
              <a:cs typeface="Times New Roman"/>
            </a:endParaRPr>
          </a:p>
          <a:p>
            <a:pPr marL="84455">
              <a:lnSpc>
                <a:spcPct val="100000"/>
              </a:lnSpc>
            </a:pPr>
            <a:r>
              <a:rPr sz="3600" b="1" dirty="0">
                <a:latin typeface="Times New Roman"/>
                <a:cs typeface="Times New Roman"/>
              </a:rPr>
              <a:t>_</a:t>
            </a:r>
            <a:r>
              <a:rPr sz="3600" b="1" spc="-15" dirty="0">
                <a:latin typeface="Times New Roman"/>
                <a:cs typeface="Times New Roman"/>
              </a:rPr>
              <a:t> </a:t>
            </a:r>
            <a:r>
              <a:rPr sz="3600" b="1" dirty="0">
                <a:latin typeface="Times New Roman"/>
                <a:cs typeface="Times New Roman"/>
              </a:rPr>
              <a:t>Fung</a:t>
            </a:r>
            <a:r>
              <a:rPr sz="3600" b="1" spc="-5" dirty="0">
                <a:latin typeface="Times New Roman"/>
                <a:cs typeface="Times New Roman"/>
              </a:rPr>
              <a:t>i</a:t>
            </a:r>
            <a:r>
              <a:rPr sz="3600" b="1" spc="-10" dirty="0">
                <a:latin typeface="Calibri"/>
                <a:cs typeface="Calibri"/>
              </a:rPr>
              <a:t>: </a:t>
            </a:r>
            <a:r>
              <a:rPr sz="3600" b="1" i="1" dirty="0">
                <a:solidFill>
                  <a:srgbClr val="00CC00"/>
                </a:solidFill>
                <a:latin typeface="Times New Roman"/>
                <a:cs typeface="Times New Roman"/>
              </a:rPr>
              <a:t>As</a:t>
            </a:r>
            <a:r>
              <a:rPr sz="3600" b="1" i="1" spc="5" dirty="0">
                <a:solidFill>
                  <a:srgbClr val="00CC00"/>
                </a:solidFill>
                <a:latin typeface="Times New Roman"/>
                <a:cs typeface="Times New Roman"/>
              </a:rPr>
              <a:t>p</a:t>
            </a:r>
            <a:r>
              <a:rPr sz="3600" b="1" i="1" dirty="0">
                <a:solidFill>
                  <a:srgbClr val="00CC00"/>
                </a:solidFill>
                <a:latin typeface="Times New Roman"/>
                <a:cs typeface="Times New Roman"/>
              </a:rPr>
              <a:t>ergi</a:t>
            </a:r>
            <a:r>
              <a:rPr sz="3600" b="1" i="1" spc="-15" dirty="0">
                <a:solidFill>
                  <a:srgbClr val="00CC00"/>
                </a:solidFill>
                <a:latin typeface="Times New Roman"/>
                <a:cs typeface="Times New Roman"/>
              </a:rPr>
              <a:t>l</a:t>
            </a:r>
            <a:r>
              <a:rPr sz="3600" b="1" i="1" dirty="0">
                <a:solidFill>
                  <a:srgbClr val="00CC00"/>
                </a:solidFill>
                <a:latin typeface="Times New Roman"/>
                <a:cs typeface="Times New Roman"/>
              </a:rPr>
              <a:t>lu</a:t>
            </a:r>
            <a:r>
              <a:rPr sz="3600" b="1" i="1" spc="5" dirty="0">
                <a:solidFill>
                  <a:srgbClr val="00CC00"/>
                </a:solidFill>
                <a:latin typeface="Times New Roman"/>
                <a:cs typeface="Times New Roman"/>
              </a:rPr>
              <a:t>s</a:t>
            </a:r>
            <a:r>
              <a:rPr sz="3600" b="1" dirty="0">
                <a:latin typeface="Times New Roman"/>
                <a:cs typeface="Times New Roman"/>
              </a:rPr>
              <a:t>, </a:t>
            </a:r>
            <a:r>
              <a:rPr sz="3600" b="1" i="1" dirty="0">
                <a:solidFill>
                  <a:srgbClr val="00CC00"/>
                </a:solidFill>
                <a:latin typeface="Times New Roman"/>
                <a:cs typeface="Times New Roman"/>
              </a:rPr>
              <a:t>Mucor</a:t>
            </a:r>
            <a:r>
              <a:rPr sz="3600" b="1" spc="5" dirty="0">
                <a:solidFill>
                  <a:srgbClr val="00CC00"/>
                </a:solidFill>
                <a:latin typeface="Times New Roman"/>
                <a:cs typeface="Times New Roman"/>
              </a:rPr>
              <a:t> </a:t>
            </a:r>
            <a:r>
              <a:rPr sz="3600" b="1" i="1" dirty="0">
                <a:latin typeface="Times New Roman"/>
                <a:cs typeface="Times New Roman"/>
              </a:rPr>
              <a:t>and</a:t>
            </a:r>
            <a:r>
              <a:rPr sz="3600" b="1" i="1" spc="-10" dirty="0">
                <a:latin typeface="Times New Roman"/>
                <a:cs typeface="Times New Roman"/>
              </a:rPr>
              <a:t> </a:t>
            </a:r>
            <a:r>
              <a:rPr sz="3600" b="1" i="1" dirty="0">
                <a:solidFill>
                  <a:srgbClr val="00CC00"/>
                </a:solidFill>
                <a:latin typeface="Times New Roman"/>
                <a:cs typeface="Times New Roman"/>
              </a:rPr>
              <a:t>Rhizopus</a:t>
            </a:r>
            <a:endParaRPr sz="3600" dirty="0">
              <a:latin typeface="Times New Roman"/>
              <a:cs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04012" y="164774"/>
            <a:ext cx="1055370" cy="280035"/>
          </a:xfrm>
          <a:prstGeom prst="rect">
            <a:avLst/>
          </a:prstGeom>
        </p:spPr>
        <p:txBody>
          <a:bodyPr vert="horz" wrap="square" lIns="0" tIns="0" rIns="0" bIns="0" rtlCol="0">
            <a:spAutoFit/>
          </a:bodyPr>
          <a:lstStyle/>
          <a:p>
            <a:pPr marL="12700">
              <a:lnSpc>
                <a:spcPct val="100000"/>
              </a:lnSpc>
            </a:pPr>
            <a:r>
              <a:rPr sz="2000" b="1" dirty="0">
                <a:latin typeface="Times New Roman"/>
                <a:cs typeface="Times New Roman"/>
              </a:rPr>
              <a:t>MIC </a:t>
            </a:r>
            <a:r>
              <a:rPr sz="2000" b="1" spc="-25" dirty="0">
                <a:latin typeface="Times New Roman"/>
                <a:cs typeface="Times New Roman"/>
              </a:rPr>
              <a:t> </a:t>
            </a:r>
            <a:r>
              <a:rPr sz="2000" b="1" spc="5" dirty="0">
                <a:latin typeface="Times New Roman"/>
                <a:cs typeface="Times New Roman"/>
              </a:rPr>
              <a:t>3</a:t>
            </a:r>
            <a:r>
              <a:rPr sz="2000" b="1" dirty="0">
                <a:latin typeface="Times New Roman"/>
                <a:cs typeface="Times New Roman"/>
              </a:rPr>
              <a:t>45</a:t>
            </a:r>
            <a:endParaRPr sz="2000">
              <a:latin typeface="Times New Roman"/>
              <a:cs typeface="Times New Roman"/>
            </a:endParaRPr>
          </a:p>
        </p:txBody>
      </p:sp>
      <p:sp>
        <p:nvSpPr>
          <p:cNvPr id="4" name="object 4"/>
          <p:cNvSpPr/>
          <p:nvPr/>
        </p:nvSpPr>
        <p:spPr>
          <a:xfrm>
            <a:off x="216725" y="421766"/>
            <a:ext cx="8612505" cy="0"/>
          </a:xfrm>
          <a:custGeom>
            <a:avLst/>
            <a:gdLst/>
            <a:ahLst/>
            <a:cxnLst/>
            <a:rect l="l" t="t" r="r" b="b"/>
            <a:pathLst>
              <a:path w="8612505">
                <a:moveTo>
                  <a:pt x="0" y="0"/>
                </a:moveTo>
                <a:lnTo>
                  <a:pt x="8612124" y="0"/>
                </a:lnTo>
              </a:path>
            </a:pathLst>
          </a:custGeom>
          <a:ln w="25654">
            <a:solidFill>
              <a:srgbClr val="000000"/>
            </a:solidFill>
          </a:ln>
        </p:spPr>
        <p:txBody>
          <a:bodyPr wrap="square" lIns="0" tIns="0" rIns="0" bIns="0" rtlCol="0"/>
          <a:lstStyle/>
          <a:p>
            <a:endParaRPr/>
          </a:p>
        </p:txBody>
      </p:sp>
      <p:sp>
        <p:nvSpPr>
          <p:cNvPr id="5" name="object 5"/>
          <p:cNvSpPr txBox="1"/>
          <p:nvPr/>
        </p:nvSpPr>
        <p:spPr>
          <a:xfrm>
            <a:off x="1403603" y="931341"/>
            <a:ext cx="6264910" cy="677108"/>
          </a:xfrm>
          <a:prstGeom prst="rect">
            <a:avLst/>
          </a:prstGeom>
          <a:solidFill>
            <a:srgbClr val="3366FF"/>
          </a:solidFill>
        </p:spPr>
        <p:txBody>
          <a:bodyPr vert="horz" wrap="square" lIns="0" tIns="0" rIns="0" bIns="0" rtlCol="0">
            <a:spAutoFit/>
          </a:bodyPr>
          <a:lstStyle/>
          <a:p>
            <a:pPr marL="522605" algn="ctr" rtl="1">
              <a:lnSpc>
                <a:spcPct val="100000"/>
              </a:lnSpc>
            </a:pPr>
            <a:r>
              <a:rPr lang="ar-SA" sz="4400" b="1" spc="-520" dirty="0" smtClean="0">
                <a:latin typeface="Arial"/>
                <a:cs typeface="Arial"/>
              </a:rPr>
              <a:t>2/ </a:t>
            </a:r>
            <a:r>
              <a:rPr lang="ar-SA" sz="4400" b="1" dirty="0" smtClean="0">
                <a:latin typeface="Arial"/>
                <a:cs typeface="Arial"/>
              </a:rPr>
              <a:t>معدنة النيتروجين العضوي</a:t>
            </a:r>
            <a:endParaRPr lang="ar-SA" sz="4400" dirty="0">
              <a:latin typeface="Times New Roman"/>
              <a:cs typeface="Times New Roman"/>
            </a:endParaRPr>
          </a:p>
        </p:txBody>
      </p:sp>
      <p:sp>
        <p:nvSpPr>
          <p:cNvPr id="9" name="object 9"/>
          <p:cNvSpPr txBox="1">
            <a:spLocks noGrp="1"/>
          </p:cNvSpPr>
          <p:nvPr>
            <p:ph type="sldNum" sz="quarter" idx="7"/>
          </p:nvPr>
        </p:nvSpPr>
        <p:spPr>
          <a:prstGeom prst="rect">
            <a:avLst/>
          </a:prstGeom>
        </p:spPr>
        <p:txBody>
          <a:bodyPr vert="horz" wrap="square" lIns="0" tIns="0" rIns="0" bIns="0" rtlCol="0">
            <a:spAutoFit/>
          </a:bodyPr>
          <a:lstStyle/>
          <a:p>
            <a:pPr marL="102235">
              <a:lnSpc>
                <a:spcPct val="100000"/>
              </a:lnSpc>
            </a:pPr>
            <a:fld id="{81D60167-4931-47E6-BA6A-407CBD079E47}" type="slidenum">
              <a:rPr dirty="0"/>
              <a:t>3</a:t>
            </a:fld>
            <a:endParaRPr dirty="0"/>
          </a:p>
        </p:txBody>
      </p:sp>
      <p:sp>
        <p:nvSpPr>
          <p:cNvPr id="6" name="object 6"/>
          <p:cNvSpPr txBox="1"/>
          <p:nvPr/>
        </p:nvSpPr>
        <p:spPr>
          <a:xfrm>
            <a:off x="2590983" y="3473122"/>
            <a:ext cx="4537075" cy="1107996"/>
          </a:xfrm>
          <a:prstGeom prst="rect">
            <a:avLst/>
          </a:prstGeom>
          <a:solidFill>
            <a:srgbClr val="BEBEBE"/>
          </a:solidFill>
        </p:spPr>
        <p:txBody>
          <a:bodyPr vert="horz" wrap="square" lIns="0" tIns="0" rIns="0" bIns="0" rtlCol="0">
            <a:spAutoFit/>
          </a:bodyPr>
          <a:lstStyle/>
          <a:p>
            <a:pPr marL="91440" algn="r" rtl="1">
              <a:lnSpc>
                <a:spcPct val="100000"/>
              </a:lnSpc>
            </a:pPr>
            <a:r>
              <a:rPr lang="ar-SA" sz="3600" b="1" spc="-220" dirty="0" smtClean="0">
                <a:solidFill>
                  <a:srgbClr val="FF0066"/>
                </a:solidFill>
                <a:latin typeface="Times New Roman"/>
                <a:cs typeface="Times New Roman"/>
              </a:rPr>
              <a:t>1- </a:t>
            </a:r>
            <a:r>
              <a:rPr sz="3600" b="1" spc="-220" dirty="0" smtClean="0">
                <a:solidFill>
                  <a:srgbClr val="FF0066"/>
                </a:solidFill>
                <a:latin typeface="Times New Roman"/>
                <a:cs typeface="Times New Roman"/>
              </a:rPr>
              <a:t> </a:t>
            </a:r>
            <a:r>
              <a:rPr lang="ar-SA" sz="3600" b="1" spc="-220" dirty="0" smtClean="0">
                <a:solidFill>
                  <a:srgbClr val="FF0066"/>
                </a:solidFill>
                <a:latin typeface="Times New Roman"/>
                <a:cs typeface="Times New Roman"/>
              </a:rPr>
              <a:t>إنتاج الأمونيا </a:t>
            </a:r>
            <a:r>
              <a:rPr sz="3600" b="1" dirty="0" smtClean="0">
                <a:solidFill>
                  <a:srgbClr val="FF0066"/>
                </a:solidFill>
                <a:latin typeface="Times New Roman"/>
                <a:cs typeface="Times New Roman"/>
              </a:rPr>
              <a:t>Ammonification</a:t>
            </a:r>
            <a:endParaRPr sz="3600" dirty="0">
              <a:latin typeface="Times New Roman"/>
              <a:cs typeface="Times New Roman"/>
            </a:endParaRPr>
          </a:p>
        </p:txBody>
      </p:sp>
      <p:sp>
        <p:nvSpPr>
          <p:cNvPr id="7" name="object 7"/>
          <p:cNvSpPr txBox="1"/>
          <p:nvPr/>
        </p:nvSpPr>
        <p:spPr>
          <a:xfrm>
            <a:off x="466590" y="4776236"/>
            <a:ext cx="4248785" cy="1107996"/>
          </a:xfrm>
          <a:prstGeom prst="rect">
            <a:avLst/>
          </a:prstGeom>
          <a:solidFill>
            <a:srgbClr val="FF0066"/>
          </a:solidFill>
        </p:spPr>
        <p:txBody>
          <a:bodyPr vert="horz" wrap="square" lIns="0" tIns="0" rIns="0" bIns="0" rtlCol="0">
            <a:spAutoFit/>
          </a:bodyPr>
          <a:lstStyle/>
          <a:p>
            <a:pPr marL="91440" algn="r" rtl="1">
              <a:lnSpc>
                <a:spcPct val="100000"/>
              </a:lnSpc>
            </a:pPr>
            <a:r>
              <a:rPr lang="ar-SA" sz="3600" b="1" spc="-15" dirty="0" smtClean="0">
                <a:latin typeface="Times New Roman"/>
                <a:cs typeface="Times New Roman"/>
              </a:rPr>
              <a:t>2- إنتاج النترات </a:t>
            </a:r>
            <a:r>
              <a:rPr sz="3600" b="1" dirty="0" smtClean="0">
                <a:latin typeface="Times New Roman"/>
                <a:cs typeface="Times New Roman"/>
              </a:rPr>
              <a:t>Nitrifi</a:t>
            </a:r>
            <a:r>
              <a:rPr sz="3600" b="1" spc="-15" dirty="0" smtClean="0">
                <a:latin typeface="Times New Roman"/>
                <a:cs typeface="Times New Roman"/>
              </a:rPr>
              <a:t>c</a:t>
            </a:r>
            <a:r>
              <a:rPr sz="3600" b="1" dirty="0" smtClean="0">
                <a:latin typeface="Times New Roman"/>
                <a:cs typeface="Times New Roman"/>
              </a:rPr>
              <a:t>ation</a:t>
            </a:r>
            <a:endParaRPr sz="3600" dirty="0">
              <a:latin typeface="Times New Roman"/>
              <a:cs typeface="Times New Roman"/>
            </a:endParaRPr>
          </a:p>
        </p:txBody>
      </p:sp>
      <p:sp>
        <p:nvSpPr>
          <p:cNvPr id="8" name="object 8"/>
          <p:cNvSpPr txBox="1"/>
          <p:nvPr/>
        </p:nvSpPr>
        <p:spPr>
          <a:xfrm>
            <a:off x="4335272" y="2667000"/>
            <a:ext cx="4058920" cy="615553"/>
          </a:xfrm>
          <a:prstGeom prst="rect">
            <a:avLst/>
          </a:prstGeom>
        </p:spPr>
        <p:txBody>
          <a:bodyPr vert="horz" wrap="square" lIns="0" tIns="0" rIns="0" bIns="0" rtlCol="0">
            <a:spAutoFit/>
          </a:bodyPr>
          <a:lstStyle/>
          <a:p>
            <a:pPr marL="12700" algn="r" rtl="1">
              <a:lnSpc>
                <a:spcPct val="100000"/>
              </a:lnSpc>
            </a:pPr>
            <a:r>
              <a:rPr lang="ar-SA" sz="4000" b="1" spc="-20" dirty="0" smtClean="0">
                <a:solidFill>
                  <a:srgbClr val="FF0000"/>
                </a:solidFill>
                <a:latin typeface="Times New Roman"/>
                <a:cs typeface="Times New Roman"/>
              </a:rPr>
              <a:t>تشمل خطوتين </a:t>
            </a:r>
            <a:r>
              <a:rPr sz="4000" b="1" spc="-20" dirty="0" smtClean="0">
                <a:solidFill>
                  <a:srgbClr val="FF0000"/>
                </a:solidFill>
                <a:latin typeface="Times New Roman"/>
                <a:cs typeface="Times New Roman"/>
              </a:rPr>
              <a:t>2</a:t>
            </a:r>
            <a:r>
              <a:rPr sz="4000" b="1" spc="-10" dirty="0" smtClean="0">
                <a:solidFill>
                  <a:srgbClr val="FF0000"/>
                </a:solidFill>
                <a:latin typeface="Times New Roman"/>
                <a:cs typeface="Times New Roman"/>
              </a:rPr>
              <a:t> </a:t>
            </a:r>
            <a:r>
              <a:rPr sz="4000" b="1" spc="-20" dirty="0" smtClean="0">
                <a:solidFill>
                  <a:srgbClr val="FF0000"/>
                </a:solidFill>
                <a:latin typeface="Times New Roman"/>
                <a:cs typeface="Times New Roman"/>
              </a:rPr>
              <a:t>step</a:t>
            </a:r>
            <a:r>
              <a:rPr sz="4000" b="1" spc="-10" dirty="0" smtClean="0">
                <a:solidFill>
                  <a:srgbClr val="FF0000"/>
                </a:solidFill>
                <a:latin typeface="Times New Roman"/>
                <a:cs typeface="Times New Roman"/>
              </a:rPr>
              <a:t>s</a:t>
            </a:r>
            <a:endParaRPr sz="4000" dirty="0">
              <a:latin typeface="Times New Roman"/>
              <a:cs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04012" y="164774"/>
            <a:ext cx="1056640" cy="280035"/>
          </a:xfrm>
          <a:prstGeom prst="rect">
            <a:avLst/>
          </a:prstGeom>
        </p:spPr>
        <p:txBody>
          <a:bodyPr vert="horz" wrap="square" lIns="0" tIns="0" rIns="0" bIns="0" rtlCol="0">
            <a:spAutoFit/>
          </a:bodyPr>
          <a:lstStyle/>
          <a:p>
            <a:pPr marL="12700">
              <a:lnSpc>
                <a:spcPct val="100000"/>
              </a:lnSpc>
            </a:pPr>
            <a:r>
              <a:rPr sz="2000" b="1" dirty="0">
                <a:latin typeface="Times New Roman"/>
                <a:cs typeface="Times New Roman"/>
              </a:rPr>
              <a:t>MIC </a:t>
            </a:r>
            <a:r>
              <a:rPr sz="2000" b="1" spc="-20" dirty="0">
                <a:latin typeface="Times New Roman"/>
                <a:cs typeface="Times New Roman"/>
              </a:rPr>
              <a:t> </a:t>
            </a:r>
            <a:r>
              <a:rPr sz="2000" b="1" dirty="0">
                <a:latin typeface="Times New Roman"/>
                <a:cs typeface="Times New Roman"/>
              </a:rPr>
              <a:t>3</a:t>
            </a:r>
            <a:r>
              <a:rPr sz="2000" b="1" spc="10" dirty="0">
                <a:latin typeface="Times New Roman"/>
                <a:cs typeface="Times New Roman"/>
              </a:rPr>
              <a:t>4</a:t>
            </a:r>
            <a:r>
              <a:rPr sz="2000" b="1" dirty="0">
                <a:latin typeface="Times New Roman"/>
                <a:cs typeface="Times New Roman"/>
              </a:rPr>
              <a:t>5</a:t>
            </a:r>
            <a:endParaRPr sz="2000">
              <a:latin typeface="Times New Roman"/>
              <a:cs typeface="Times New Roman"/>
            </a:endParaRPr>
          </a:p>
        </p:txBody>
      </p:sp>
      <p:sp>
        <p:nvSpPr>
          <p:cNvPr id="4" name="object 4"/>
          <p:cNvSpPr/>
          <p:nvPr/>
        </p:nvSpPr>
        <p:spPr>
          <a:xfrm>
            <a:off x="216725" y="421766"/>
            <a:ext cx="8612505" cy="0"/>
          </a:xfrm>
          <a:custGeom>
            <a:avLst/>
            <a:gdLst/>
            <a:ahLst/>
            <a:cxnLst/>
            <a:rect l="l" t="t" r="r" b="b"/>
            <a:pathLst>
              <a:path w="8612505">
                <a:moveTo>
                  <a:pt x="0" y="0"/>
                </a:moveTo>
                <a:lnTo>
                  <a:pt x="8612124" y="0"/>
                </a:lnTo>
              </a:path>
            </a:pathLst>
          </a:custGeom>
          <a:ln w="25654">
            <a:solidFill>
              <a:srgbClr val="000000"/>
            </a:solidFill>
          </a:ln>
        </p:spPr>
        <p:txBody>
          <a:bodyPr wrap="square" lIns="0" tIns="0" rIns="0" bIns="0" rtlCol="0"/>
          <a:lstStyle/>
          <a:p>
            <a:endParaRPr/>
          </a:p>
        </p:txBody>
      </p:sp>
      <p:sp>
        <p:nvSpPr>
          <p:cNvPr id="5" name="object 5"/>
          <p:cNvSpPr txBox="1"/>
          <p:nvPr/>
        </p:nvSpPr>
        <p:spPr>
          <a:xfrm>
            <a:off x="879154" y="933508"/>
            <a:ext cx="6982713" cy="677108"/>
          </a:xfrm>
          <a:prstGeom prst="rect">
            <a:avLst/>
          </a:prstGeom>
          <a:solidFill>
            <a:srgbClr val="3366FF"/>
          </a:solidFill>
        </p:spPr>
        <p:txBody>
          <a:bodyPr vert="horz" wrap="square" lIns="0" tIns="0" rIns="0" bIns="0" rtlCol="0">
            <a:spAutoFit/>
          </a:bodyPr>
          <a:lstStyle/>
          <a:p>
            <a:pPr marL="91440" algn="r" rtl="1">
              <a:lnSpc>
                <a:spcPct val="100000"/>
              </a:lnSpc>
            </a:pPr>
            <a:r>
              <a:rPr lang="ar-SA" sz="4400" b="1" spc="-220" dirty="0" smtClean="0">
                <a:solidFill>
                  <a:srgbClr val="FF0066"/>
                </a:solidFill>
                <a:latin typeface="Times New Roman"/>
                <a:cs typeface="Times New Roman"/>
              </a:rPr>
              <a:t>1-  إنتاج الأمونيا </a:t>
            </a:r>
            <a:r>
              <a:rPr lang="en-GB" sz="4400" b="1" dirty="0" smtClean="0">
                <a:solidFill>
                  <a:srgbClr val="FF0066"/>
                </a:solidFill>
                <a:latin typeface="Times New Roman"/>
                <a:cs typeface="Times New Roman"/>
              </a:rPr>
              <a:t>Ammonification</a:t>
            </a:r>
            <a:endParaRPr lang="en-GB" sz="4400" dirty="0">
              <a:latin typeface="Times New Roman"/>
              <a:cs typeface="Times New Roman"/>
            </a:endParaRPr>
          </a:p>
        </p:txBody>
      </p:sp>
      <p:sp>
        <p:nvSpPr>
          <p:cNvPr id="6" name="object 6"/>
          <p:cNvSpPr txBox="1"/>
          <p:nvPr/>
        </p:nvSpPr>
        <p:spPr>
          <a:xfrm>
            <a:off x="2620136" y="2753382"/>
            <a:ext cx="3289300" cy="482600"/>
          </a:xfrm>
          <a:prstGeom prst="rect">
            <a:avLst/>
          </a:prstGeom>
        </p:spPr>
        <p:txBody>
          <a:bodyPr vert="horz" wrap="square" lIns="0" tIns="0" rIns="0" bIns="0" rtlCol="0">
            <a:spAutoFit/>
          </a:bodyPr>
          <a:lstStyle/>
          <a:p>
            <a:pPr marL="12700">
              <a:lnSpc>
                <a:spcPct val="100000"/>
              </a:lnSpc>
            </a:pPr>
            <a:r>
              <a:rPr sz="3600" b="1" i="1" dirty="0">
                <a:solidFill>
                  <a:srgbClr val="FF3300"/>
                </a:solidFill>
                <a:latin typeface="Times New Roman"/>
                <a:cs typeface="Times New Roman"/>
              </a:rPr>
              <a:t>Organic</a:t>
            </a:r>
            <a:r>
              <a:rPr sz="3600" b="1" i="1" spc="-10" dirty="0">
                <a:solidFill>
                  <a:srgbClr val="FF3300"/>
                </a:solidFill>
                <a:latin typeface="Times New Roman"/>
                <a:cs typeface="Times New Roman"/>
              </a:rPr>
              <a:t> </a:t>
            </a:r>
            <a:r>
              <a:rPr sz="3600" b="1" i="1" dirty="0">
                <a:solidFill>
                  <a:srgbClr val="FF3300"/>
                </a:solidFill>
                <a:latin typeface="Times New Roman"/>
                <a:cs typeface="Times New Roman"/>
              </a:rPr>
              <a:t>nitrogen</a:t>
            </a:r>
            <a:endParaRPr sz="3600">
              <a:latin typeface="Times New Roman"/>
              <a:cs typeface="Times New Roman"/>
            </a:endParaRPr>
          </a:p>
        </p:txBody>
      </p:sp>
      <p:sp>
        <p:nvSpPr>
          <p:cNvPr id="7" name="object 7"/>
          <p:cNvSpPr/>
          <p:nvPr/>
        </p:nvSpPr>
        <p:spPr>
          <a:xfrm>
            <a:off x="6084189" y="2921594"/>
            <a:ext cx="1764030" cy="171450"/>
          </a:xfrm>
          <a:custGeom>
            <a:avLst/>
            <a:gdLst/>
            <a:ahLst/>
            <a:cxnLst/>
            <a:rect l="l" t="t" r="r" b="b"/>
            <a:pathLst>
              <a:path w="1764029" h="171450">
                <a:moveTo>
                  <a:pt x="1612596" y="0"/>
                </a:moveTo>
                <a:lnTo>
                  <a:pt x="1602181" y="3543"/>
                </a:lnTo>
                <a:lnTo>
                  <a:pt x="1593076" y="14710"/>
                </a:lnTo>
                <a:lnTo>
                  <a:pt x="1594166" y="26377"/>
                </a:lnTo>
                <a:lnTo>
                  <a:pt x="1602105" y="35346"/>
                </a:lnTo>
                <a:lnTo>
                  <a:pt x="1655496" y="66526"/>
                </a:lnTo>
                <a:lnTo>
                  <a:pt x="1725930" y="66588"/>
                </a:lnTo>
                <a:lnTo>
                  <a:pt x="1725930" y="104688"/>
                </a:lnTo>
                <a:lnTo>
                  <a:pt x="1657752" y="104688"/>
                </a:lnTo>
                <a:lnTo>
                  <a:pt x="1595369" y="142510"/>
                </a:lnTo>
                <a:lnTo>
                  <a:pt x="1593553" y="153190"/>
                </a:lnTo>
                <a:lnTo>
                  <a:pt x="1598720" y="166256"/>
                </a:lnTo>
                <a:lnTo>
                  <a:pt x="1609442" y="171107"/>
                </a:lnTo>
                <a:lnTo>
                  <a:pt x="1621155" y="168696"/>
                </a:lnTo>
                <a:lnTo>
                  <a:pt x="1731064" y="104688"/>
                </a:lnTo>
                <a:lnTo>
                  <a:pt x="1725930" y="104688"/>
                </a:lnTo>
                <a:lnTo>
                  <a:pt x="1731167" y="104628"/>
                </a:lnTo>
                <a:lnTo>
                  <a:pt x="1763776" y="85638"/>
                </a:lnTo>
                <a:lnTo>
                  <a:pt x="1621282" y="2453"/>
                </a:lnTo>
                <a:lnTo>
                  <a:pt x="1612596" y="0"/>
                </a:lnTo>
                <a:close/>
              </a:path>
              <a:path w="1764029" h="171450">
                <a:moveTo>
                  <a:pt x="1688707" y="85920"/>
                </a:moveTo>
                <a:lnTo>
                  <a:pt x="1657851" y="104628"/>
                </a:lnTo>
                <a:lnTo>
                  <a:pt x="1725930" y="104688"/>
                </a:lnTo>
                <a:lnTo>
                  <a:pt x="1725930" y="102021"/>
                </a:lnTo>
                <a:lnTo>
                  <a:pt x="1716278" y="102021"/>
                </a:lnTo>
                <a:lnTo>
                  <a:pt x="1688707" y="85920"/>
                </a:lnTo>
                <a:close/>
              </a:path>
              <a:path w="1764029" h="171450">
                <a:moveTo>
                  <a:pt x="0" y="65064"/>
                </a:moveTo>
                <a:lnTo>
                  <a:pt x="0" y="103164"/>
                </a:lnTo>
                <a:lnTo>
                  <a:pt x="1657851" y="104628"/>
                </a:lnTo>
                <a:lnTo>
                  <a:pt x="1688707" y="85920"/>
                </a:lnTo>
                <a:lnTo>
                  <a:pt x="1655496" y="66526"/>
                </a:lnTo>
                <a:lnTo>
                  <a:pt x="0" y="65064"/>
                </a:lnTo>
                <a:close/>
              </a:path>
              <a:path w="1764029" h="171450">
                <a:moveTo>
                  <a:pt x="1716405" y="69128"/>
                </a:moveTo>
                <a:lnTo>
                  <a:pt x="1688707" y="85920"/>
                </a:lnTo>
                <a:lnTo>
                  <a:pt x="1716278" y="102021"/>
                </a:lnTo>
                <a:lnTo>
                  <a:pt x="1716405" y="69128"/>
                </a:lnTo>
                <a:close/>
              </a:path>
              <a:path w="1764029" h="171450">
                <a:moveTo>
                  <a:pt x="1725930" y="69128"/>
                </a:moveTo>
                <a:lnTo>
                  <a:pt x="1716405" y="69128"/>
                </a:lnTo>
                <a:lnTo>
                  <a:pt x="1716278" y="102021"/>
                </a:lnTo>
                <a:lnTo>
                  <a:pt x="1725930" y="102021"/>
                </a:lnTo>
                <a:lnTo>
                  <a:pt x="1725930" y="69128"/>
                </a:lnTo>
                <a:close/>
              </a:path>
              <a:path w="1764029" h="171450">
                <a:moveTo>
                  <a:pt x="1655496" y="66526"/>
                </a:moveTo>
                <a:lnTo>
                  <a:pt x="1688707" y="85920"/>
                </a:lnTo>
                <a:lnTo>
                  <a:pt x="1716405" y="69128"/>
                </a:lnTo>
                <a:lnTo>
                  <a:pt x="1725930" y="69128"/>
                </a:lnTo>
                <a:lnTo>
                  <a:pt x="1725930" y="66588"/>
                </a:lnTo>
                <a:lnTo>
                  <a:pt x="1655496" y="66526"/>
                </a:lnTo>
                <a:close/>
              </a:path>
            </a:pathLst>
          </a:custGeom>
          <a:solidFill>
            <a:srgbClr val="000000"/>
          </a:solidFill>
        </p:spPr>
        <p:txBody>
          <a:bodyPr wrap="square" lIns="0" tIns="0" rIns="0" bIns="0" rtlCol="0"/>
          <a:lstStyle/>
          <a:p>
            <a:endParaRPr/>
          </a:p>
        </p:txBody>
      </p:sp>
      <p:sp>
        <p:nvSpPr>
          <p:cNvPr id="8" name="object 8"/>
          <p:cNvSpPr txBox="1"/>
          <p:nvPr/>
        </p:nvSpPr>
        <p:spPr>
          <a:xfrm>
            <a:off x="8108442" y="2736328"/>
            <a:ext cx="772795" cy="506730"/>
          </a:xfrm>
          <a:prstGeom prst="rect">
            <a:avLst/>
          </a:prstGeom>
        </p:spPr>
        <p:txBody>
          <a:bodyPr vert="horz" wrap="square" lIns="0" tIns="0" rIns="0" bIns="0" rtlCol="0">
            <a:spAutoFit/>
          </a:bodyPr>
          <a:lstStyle/>
          <a:p>
            <a:pPr marL="12700">
              <a:lnSpc>
                <a:spcPct val="100000"/>
              </a:lnSpc>
            </a:pPr>
            <a:r>
              <a:rPr sz="3200" b="1" dirty="0">
                <a:solidFill>
                  <a:srgbClr val="FF3300"/>
                </a:solidFill>
                <a:latin typeface="Times New Roman"/>
                <a:cs typeface="Times New Roman"/>
              </a:rPr>
              <a:t>NH</a:t>
            </a:r>
            <a:r>
              <a:rPr sz="3150" b="1" spc="15" baseline="-21164" dirty="0">
                <a:solidFill>
                  <a:srgbClr val="FF3300"/>
                </a:solidFill>
                <a:latin typeface="Times New Roman"/>
                <a:cs typeface="Times New Roman"/>
              </a:rPr>
              <a:t>3</a:t>
            </a:r>
            <a:endParaRPr sz="3150" baseline="-21164">
              <a:latin typeface="Times New Roman"/>
              <a:cs typeface="Times New Roman"/>
            </a:endParaRPr>
          </a:p>
        </p:txBody>
      </p:sp>
      <p:sp>
        <p:nvSpPr>
          <p:cNvPr id="12" name="object 12"/>
          <p:cNvSpPr txBox="1">
            <a:spLocks noGrp="1"/>
          </p:cNvSpPr>
          <p:nvPr>
            <p:ph type="sldNum" sz="quarter" idx="7"/>
          </p:nvPr>
        </p:nvSpPr>
        <p:spPr>
          <a:prstGeom prst="rect">
            <a:avLst/>
          </a:prstGeom>
        </p:spPr>
        <p:txBody>
          <a:bodyPr vert="horz" wrap="square" lIns="0" tIns="0" rIns="0" bIns="0" rtlCol="0">
            <a:spAutoFit/>
          </a:bodyPr>
          <a:lstStyle/>
          <a:p>
            <a:pPr marL="102235">
              <a:lnSpc>
                <a:spcPct val="100000"/>
              </a:lnSpc>
            </a:pPr>
            <a:fld id="{81D60167-4931-47E6-BA6A-407CBD079E47}" type="slidenum">
              <a:rPr dirty="0"/>
              <a:t>4</a:t>
            </a:fld>
            <a:endParaRPr dirty="0"/>
          </a:p>
        </p:txBody>
      </p:sp>
      <p:sp>
        <p:nvSpPr>
          <p:cNvPr id="9" name="object 9"/>
          <p:cNvSpPr txBox="1"/>
          <p:nvPr/>
        </p:nvSpPr>
        <p:spPr>
          <a:xfrm>
            <a:off x="42163" y="2833977"/>
            <a:ext cx="2247900" cy="330200"/>
          </a:xfrm>
          <a:prstGeom prst="rect">
            <a:avLst/>
          </a:prstGeom>
        </p:spPr>
        <p:txBody>
          <a:bodyPr vert="horz" wrap="square" lIns="0" tIns="0" rIns="0" bIns="0" rtlCol="0">
            <a:spAutoFit/>
          </a:bodyPr>
          <a:lstStyle/>
          <a:p>
            <a:pPr marL="12700">
              <a:lnSpc>
                <a:spcPct val="100000"/>
              </a:lnSpc>
            </a:pPr>
            <a:r>
              <a:rPr sz="2400" b="1" i="1" u="heavy" dirty="0">
                <a:solidFill>
                  <a:srgbClr val="0000FF"/>
                </a:solidFill>
                <a:latin typeface="Times New Roman"/>
                <a:cs typeface="Times New Roman"/>
              </a:rPr>
              <a:t>Ammoni</a:t>
            </a:r>
            <a:r>
              <a:rPr sz="2400" b="1" i="1" u="heavy" spc="5" dirty="0">
                <a:solidFill>
                  <a:srgbClr val="0000FF"/>
                </a:solidFill>
                <a:latin typeface="Times New Roman"/>
                <a:cs typeface="Times New Roman"/>
              </a:rPr>
              <a:t>f</a:t>
            </a:r>
            <a:r>
              <a:rPr sz="2400" b="1" i="1" u="heavy" dirty="0">
                <a:solidFill>
                  <a:srgbClr val="0000FF"/>
                </a:solidFill>
                <a:latin typeface="Times New Roman"/>
                <a:cs typeface="Times New Roman"/>
              </a:rPr>
              <a:t>ica</a:t>
            </a:r>
            <a:r>
              <a:rPr sz="2400" b="1" i="1" u="heavy" spc="-10" dirty="0">
                <a:solidFill>
                  <a:srgbClr val="0000FF"/>
                </a:solidFill>
                <a:latin typeface="Times New Roman"/>
                <a:cs typeface="Times New Roman"/>
              </a:rPr>
              <a:t>t</a:t>
            </a:r>
            <a:r>
              <a:rPr sz="2400" b="1" i="1" u="heavy" dirty="0">
                <a:solidFill>
                  <a:srgbClr val="0000FF"/>
                </a:solidFill>
                <a:latin typeface="Times New Roman"/>
                <a:cs typeface="Times New Roman"/>
              </a:rPr>
              <a:t>i</a:t>
            </a:r>
            <a:r>
              <a:rPr sz="2400" b="1" i="1" u="heavy" spc="-10" dirty="0">
                <a:solidFill>
                  <a:srgbClr val="0000FF"/>
                </a:solidFill>
                <a:latin typeface="Times New Roman"/>
                <a:cs typeface="Times New Roman"/>
              </a:rPr>
              <a:t>o</a:t>
            </a:r>
            <a:r>
              <a:rPr sz="2400" b="1" i="1" u="heavy" dirty="0">
                <a:solidFill>
                  <a:srgbClr val="0000FF"/>
                </a:solidFill>
                <a:latin typeface="Times New Roman"/>
                <a:cs typeface="Times New Roman"/>
              </a:rPr>
              <a:t>n</a:t>
            </a:r>
            <a:r>
              <a:rPr sz="2400" b="1" i="1" u="heavy" spc="-40" dirty="0">
                <a:solidFill>
                  <a:srgbClr val="0000FF"/>
                </a:solidFill>
                <a:latin typeface="Times New Roman"/>
                <a:cs typeface="Times New Roman"/>
              </a:rPr>
              <a:t> </a:t>
            </a:r>
            <a:r>
              <a:rPr sz="2400" b="1" i="1" u="heavy" dirty="0">
                <a:solidFill>
                  <a:srgbClr val="0000FF"/>
                </a:solidFill>
                <a:latin typeface="Times New Roman"/>
                <a:cs typeface="Times New Roman"/>
              </a:rPr>
              <a:t>:</a:t>
            </a:r>
            <a:endParaRPr sz="2400">
              <a:latin typeface="Times New Roman"/>
              <a:cs typeface="Times New Roman"/>
            </a:endParaRPr>
          </a:p>
        </p:txBody>
      </p:sp>
      <p:sp>
        <p:nvSpPr>
          <p:cNvPr id="10" name="object 10"/>
          <p:cNvSpPr txBox="1"/>
          <p:nvPr/>
        </p:nvSpPr>
        <p:spPr>
          <a:xfrm>
            <a:off x="1757044" y="3730329"/>
            <a:ext cx="6508242" cy="984885"/>
          </a:xfrm>
          <a:prstGeom prst="rect">
            <a:avLst/>
          </a:prstGeom>
          <a:solidFill>
            <a:srgbClr val="D5D5F5"/>
          </a:solidFill>
        </p:spPr>
        <p:txBody>
          <a:bodyPr vert="horz" wrap="square" lIns="0" tIns="0" rIns="0" bIns="0" rtlCol="0">
            <a:spAutoFit/>
          </a:bodyPr>
          <a:lstStyle/>
          <a:p>
            <a:pPr marL="91440" algn="r" rtl="1">
              <a:lnSpc>
                <a:spcPct val="100000"/>
              </a:lnSpc>
            </a:pPr>
            <a:r>
              <a:rPr lang="ar-SA" sz="3200" b="1" dirty="0" smtClean="0">
                <a:latin typeface="Times New Roman"/>
                <a:cs typeface="Times New Roman"/>
              </a:rPr>
              <a:t>1- إنتاج الأمونيا من البروتين</a:t>
            </a:r>
          </a:p>
          <a:p>
            <a:pPr marL="91440" algn="r" rtl="1">
              <a:lnSpc>
                <a:spcPct val="100000"/>
              </a:lnSpc>
            </a:pPr>
            <a:r>
              <a:rPr lang="en-GB" sz="3200" b="1" dirty="0" smtClean="0">
                <a:latin typeface="Times New Roman"/>
                <a:cs typeface="Times New Roman"/>
              </a:rPr>
              <a:t>P</a:t>
            </a:r>
            <a:r>
              <a:rPr lang="en-GB" sz="3200" b="1" spc="-60" dirty="0" smtClean="0">
                <a:latin typeface="Times New Roman"/>
                <a:cs typeface="Times New Roman"/>
              </a:rPr>
              <a:t>r</a:t>
            </a:r>
            <a:r>
              <a:rPr lang="en-GB" sz="3200" b="1" dirty="0" smtClean="0">
                <a:latin typeface="Times New Roman"/>
                <a:cs typeface="Times New Roman"/>
              </a:rPr>
              <a:t>ot</a:t>
            </a:r>
            <a:r>
              <a:rPr lang="en-GB" sz="3200" b="1" spc="5" dirty="0" smtClean="0">
                <a:latin typeface="Times New Roman"/>
                <a:cs typeface="Times New Roman"/>
              </a:rPr>
              <a:t>e</a:t>
            </a:r>
            <a:r>
              <a:rPr lang="en-GB" sz="3200" b="1" dirty="0" smtClean="0">
                <a:latin typeface="Times New Roman"/>
                <a:cs typeface="Times New Roman"/>
              </a:rPr>
              <a:t>in</a:t>
            </a:r>
            <a:r>
              <a:rPr lang="en-GB" sz="3200" b="1" spc="-25" dirty="0" smtClean="0">
                <a:latin typeface="Times New Roman"/>
                <a:cs typeface="Times New Roman"/>
              </a:rPr>
              <a:t> </a:t>
            </a:r>
            <a:r>
              <a:rPr lang="en-GB" sz="3200" b="1" dirty="0" smtClean="0">
                <a:latin typeface="Times New Roman"/>
                <a:cs typeface="Times New Roman"/>
              </a:rPr>
              <a:t>ammonification</a:t>
            </a:r>
            <a:endParaRPr lang="ar-SA" sz="3200" b="1" dirty="0" smtClean="0">
              <a:latin typeface="Times New Roman"/>
              <a:cs typeface="Times New Roman"/>
            </a:endParaRPr>
          </a:p>
        </p:txBody>
      </p:sp>
      <p:sp>
        <p:nvSpPr>
          <p:cNvPr id="11" name="object 11"/>
          <p:cNvSpPr txBox="1"/>
          <p:nvPr/>
        </p:nvSpPr>
        <p:spPr>
          <a:xfrm>
            <a:off x="264286" y="5209543"/>
            <a:ext cx="8001000" cy="984885"/>
          </a:xfrm>
          <a:prstGeom prst="rect">
            <a:avLst/>
          </a:prstGeom>
          <a:solidFill>
            <a:srgbClr val="5FC89C"/>
          </a:solidFill>
        </p:spPr>
        <p:txBody>
          <a:bodyPr vert="horz" wrap="square" lIns="0" tIns="0" rIns="0" bIns="0" rtlCol="0">
            <a:spAutoFit/>
          </a:bodyPr>
          <a:lstStyle/>
          <a:p>
            <a:pPr marL="91440" algn="r" rtl="1">
              <a:lnSpc>
                <a:spcPct val="100000"/>
              </a:lnSpc>
            </a:pPr>
            <a:r>
              <a:rPr lang="ar-SA" sz="3200" b="1" dirty="0" smtClean="0">
                <a:latin typeface="Times New Roman"/>
                <a:cs typeface="Times New Roman"/>
              </a:rPr>
              <a:t>2- إنتاج الأمونيا من اليوريا وحمض اليوريك</a:t>
            </a:r>
          </a:p>
          <a:p>
            <a:pPr marL="91440" algn="r" rtl="1">
              <a:lnSpc>
                <a:spcPct val="100000"/>
              </a:lnSpc>
            </a:pPr>
            <a:r>
              <a:rPr lang="en-GB" sz="3200" b="1" dirty="0" smtClean="0">
                <a:latin typeface="Times New Roman"/>
                <a:cs typeface="Times New Roman"/>
              </a:rPr>
              <a:t>Uric acid</a:t>
            </a:r>
            <a:r>
              <a:rPr lang="en-GB" sz="3200" b="1" spc="-25" dirty="0" smtClean="0">
                <a:latin typeface="Times New Roman"/>
                <a:cs typeface="Times New Roman"/>
              </a:rPr>
              <a:t> </a:t>
            </a:r>
            <a:r>
              <a:rPr lang="en-GB" sz="3200" b="1" dirty="0" smtClean="0">
                <a:latin typeface="Times New Roman"/>
                <a:cs typeface="Times New Roman"/>
              </a:rPr>
              <a:t>and</a:t>
            </a:r>
            <a:r>
              <a:rPr lang="en-GB" sz="3200" b="1" spc="-15" dirty="0" smtClean="0">
                <a:latin typeface="Times New Roman"/>
                <a:cs typeface="Times New Roman"/>
              </a:rPr>
              <a:t> </a:t>
            </a:r>
            <a:r>
              <a:rPr lang="en-GB" sz="3200" b="1" dirty="0" smtClean="0">
                <a:latin typeface="Times New Roman"/>
                <a:cs typeface="Times New Roman"/>
              </a:rPr>
              <a:t>u</a:t>
            </a:r>
            <a:r>
              <a:rPr lang="en-GB" sz="3200" b="1" spc="-65" dirty="0" smtClean="0">
                <a:latin typeface="Times New Roman"/>
                <a:cs typeface="Times New Roman"/>
              </a:rPr>
              <a:t>r</a:t>
            </a:r>
            <a:r>
              <a:rPr lang="en-GB" sz="3200" b="1" dirty="0" smtClean="0">
                <a:latin typeface="Times New Roman"/>
                <a:cs typeface="Times New Roman"/>
              </a:rPr>
              <a:t>ea</a:t>
            </a:r>
            <a:r>
              <a:rPr lang="en-GB" sz="3200" b="1" spc="-5" dirty="0" smtClean="0">
                <a:latin typeface="Times New Roman"/>
                <a:cs typeface="Times New Roman"/>
              </a:rPr>
              <a:t> </a:t>
            </a:r>
            <a:r>
              <a:rPr lang="en-GB" sz="3200" b="1" dirty="0" smtClean="0">
                <a:latin typeface="Times New Roman"/>
                <a:cs typeface="Times New Roman"/>
              </a:rPr>
              <a:t>ammo</a:t>
            </a:r>
            <a:r>
              <a:rPr lang="en-GB" sz="3200" b="1" spc="-10" dirty="0" smtClean="0">
                <a:latin typeface="Times New Roman"/>
                <a:cs typeface="Times New Roman"/>
              </a:rPr>
              <a:t>n</a:t>
            </a:r>
            <a:r>
              <a:rPr lang="en-GB" sz="3200" b="1" dirty="0" smtClean="0">
                <a:latin typeface="Times New Roman"/>
                <a:cs typeface="Times New Roman"/>
              </a:rPr>
              <a:t>ificati</a:t>
            </a:r>
            <a:r>
              <a:rPr lang="en-GB" sz="3200" dirty="0" smtClean="0">
                <a:latin typeface="Times New Roman"/>
                <a:cs typeface="Times New Roman"/>
              </a:rPr>
              <a:t>on</a:t>
            </a:r>
            <a:endParaRPr lang="en-GB" sz="3200" b="1" dirty="0" smtClean="0">
              <a:latin typeface="Times New Roman"/>
              <a:cs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04012" y="164774"/>
            <a:ext cx="1055370" cy="280035"/>
          </a:xfrm>
          <a:prstGeom prst="rect">
            <a:avLst/>
          </a:prstGeom>
        </p:spPr>
        <p:txBody>
          <a:bodyPr vert="horz" wrap="square" lIns="0" tIns="0" rIns="0" bIns="0" rtlCol="0">
            <a:spAutoFit/>
          </a:bodyPr>
          <a:lstStyle/>
          <a:p>
            <a:pPr marL="12700">
              <a:lnSpc>
                <a:spcPct val="100000"/>
              </a:lnSpc>
            </a:pPr>
            <a:r>
              <a:rPr sz="2000" b="1" dirty="0">
                <a:latin typeface="Times New Roman"/>
                <a:cs typeface="Times New Roman"/>
              </a:rPr>
              <a:t>MIC </a:t>
            </a:r>
            <a:r>
              <a:rPr sz="2000" b="1" spc="-25" dirty="0">
                <a:latin typeface="Times New Roman"/>
                <a:cs typeface="Times New Roman"/>
              </a:rPr>
              <a:t> </a:t>
            </a:r>
            <a:r>
              <a:rPr sz="2000" b="1" spc="5" dirty="0">
                <a:latin typeface="Times New Roman"/>
                <a:cs typeface="Times New Roman"/>
              </a:rPr>
              <a:t>3</a:t>
            </a:r>
            <a:r>
              <a:rPr sz="2000" b="1" dirty="0">
                <a:latin typeface="Times New Roman"/>
                <a:cs typeface="Times New Roman"/>
              </a:rPr>
              <a:t>45</a:t>
            </a:r>
            <a:endParaRPr sz="2000">
              <a:latin typeface="Times New Roman"/>
              <a:cs typeface="Times New Roman"/>
            </a:endParaRPr>
          </a:p>
        </p:txBody>
      </p:sp>
      <p:sp>
        <p:nvSpPr>
          <p:cNvPr id="4" name="object 4"/>
          <p:cNvSpPr/>
          <p:nvPr/>
        </p:nvSpPr>
        <p:spPr>
          <a:xfrm>
            <a:off x="216725" y="421766"/>
            <a:ext cx="8612505" cy="0"/>
          </a:xfrm>
          <a:custGeom>
            <a:avLst/>
            <a:gdLst/>
            <a:ahLst/>
            <a:cxnLst/>
            <a:rect l="l" t="t" r="r" b="b"/>
            <a:pathLst>
              <a:path w="8612505">
                <a:moveTo>
                  <a:pt x="0" y="0"/>
                </a:moveTo>
                <a:lnTo>
                  <a:pt x="8612124" y="0"/>
                </a:lnTo>
              </a:path>
            </a:pathLst>
          </a:custGeom>
          <a:ln w="25654">
            <a:solidFill>
              <a:srgbClr val="000000"/>
            </a:solidFill>
          </a:ln>
        </p:spPr>
        <p:txBody>
          <a:bodyPr wrap="square" lIns="0" tIns="0" rIns="0" bIns="0" rtlCol="0"/>
          <a:lstStyle/>
          <a:p>
            <a:endParaRPr/>
          </a:p>
        </p:txBody>
      </p:sp>
      <p:sp>
        <p:nvSpPr>
          <p:cNvPr id="5" name="object 5"/>
          <p:cNvSpPr txBox="1"/>
          <p:nvPr/>
        </p:nvSpPr>
        <p:spPr>
          <a:xfrm>
            <a:off x="1006017" y="790419"/>
            <a:ext cx="6984949" cy="677108"/>
          </a:xfrm>
          <a:prstGeom prst="rect">
            <a:avLst/>
          </a:prstGeom>
          <a:solidFill>
            <a:srgbClr val="3366FF"/>
          </a:solidFill>
        </p:spPr>
        <p:txBody>
          <a:bodyPr vert="horz" wrap="square" lIns="0" tIns="0" rIns="0" bIns="0" rtlCol="0">
            <a:spAutoFit/>
          </a:bodyPr>
          <a:lstStyle/>
          <a:p>
            <a:pPr marL="91440" algn="r" rtl="1">
              <a:lnSpc>
                <a:spcPct val="100000"/>
              </a:lnSpc>
            </a:pPr>
            <a:r>
              <a:rPr lang="ar-SA" sz="4400" b="1" spc="-220" dirty="0" smtClean="0">
                <a:solidFill>
                  <a:srgbClr val="FF0066"/>
                </a:solidFill>
                <a:latin typeface="Times New Roman"/>
                <a:cs typeface="Times New Roman"/>
              </a:rPr>
              <a:t>1-  إنتاج الأمونيا </a:t>
            </a:r>
            <a:r>
              <a:rPr lang="en-GB" sz="4400" b="1" dirty="0" smtClean="0">
                <a:solidFill>
                  <a:srgbClr val="FF0066"/>
                </a:solidFill>
                <a:latin typeface="Times New Roman"/>
                <a:cs typeface="Times New Roman"/>
              </a:rPr>
              <a:t>Ammonification</a:t>
            </a:r>
            <a:endParaRPr lang="en-GB" sz="4400" dirty="0">
              <a:latin typeface="Times New Roman"/>
              <a:cs typeface="Times New Roman"/>
            </a:endParaRPr>
          </a:p>
        </p:txBody>
      </p:sp>
      <p:sp>
        <p:nvSpPr>
          <p:cNvPr id="6" name="object 6"/>
          <p:cNvSpPr txBox="1"/>
          <p:nvPr/>
        </p:nvSpPr>
        <p:spPr>
          <a:xfrm>
            <a:off x="3209417" y="2061482"/>
            <a:ext cx="5184775" cy="984885"/>
          </a:xfrm>
          <a:prstGeom prst="rect">
            <a:avLst/>
          </a:prstGeom>
          <a:solidFill>
            <a:srgbClr val="D5D5F5"/>
          </a:solidFill>
        </p:spPr>
        <p:txBody>
          <a:bodyPr vert="horz" wrap="square" lIns="0" tIns="0" rIns="0" bIns="0" rtlCol="0">
            <a:spAutoFit/>
          </a:bodyPr>
          <a:lstStyle/>
          <a:p>
            <a:pPr marL="91440" algn="r" rtl="1">
              <a:lnSpc>
                <a:spcPct val="100000"/>
              </a:lnSpc>
            </a:pPr>
            <a:r>
              <a:rPr lang="ar-SA" sz="3200" b="1" dirty="0" smtClean="0">
                <a:latin typeface="Times New Roman"/>
                <a:cs typeface="Times New Roman"/>
              </a:rPr>
              <a:t>1- إنتاج الأمونيا من البروتين</a:t>
            </a:r>
          </a:p>
          <a:p>
            <a:pPr marL="91440" algn="r" rtl="1">
              <a:lnSpc>
                <a:spcPct val="100000"/>
              </a:lnSpc>
            </a:pPr>
            <a:r>
              <a:rPr lang="en-GB" sz="3200" b="1" dirty="0" smtClean="0">
                <a:latin typeface="Times New Roman"/>
                <a:cs typeface="Times New Roman"/>
              </a:rPr>
              <a:t>P</a:t>
            </a:r>
            <a:r>
              <a:rPr lang="en-GB" sz="3200" b="1" spc="-60" dirty="0" smtClean="0">
                <a:latin typeface="Times New Roman"/>
                <a:cs typeface="Times New Roman"/>
              </a:rPr>
              <a:t>r</a:t>
            </a:r>
            <a:r>
              <a:rPr lang="en-GB" sz="3200" b="1" dirty="0" smtClean="0">
                <a:latin typeface="Times New Roman"/>
                <a:cs typeface="Times New Roman"/>
              </a:rPr>
              <a:t>ot</a:t>
            </a:r>
            <a:r>
              <a:rPr lang="en-GB" sz="3200" b="1" spc="5" dirty="0" smtClean="0">
                <a:latin typeface="Times New Roman"/>
                <a:cs typeface="Times New Roman"/>
              </a:rPr>
              <a:t>e</a:t>
            </a:r>
            <a:r>
              <a:rPr lang="en-GB" sz="3200" b="1" dirty="0" smtClean="0">
                <a:latin typeface="Times New Roman"/>
                <a:cs typeface="Times New Roman"/>
              </a:rPr>
              <a:t>in</a:t>
            </a:r>
            <a:r>
              <a:rPr lang="en-GB" sz="3200" b="1" spc="-25" dirty="0" smtClean="0">
                <a:latin typeface="Times New Roman"/>
                <a:cs typeface="Times New Roman"/>
              </a:rPr>
              <a:t> </a:t>
            </a:r>
            <a:r>
              <a:rPr lang="en-GB" sz="3200" b="1" dirty="0" smtClean="0">
                <a:latin typeface="Times New Roman"/>
                <a:cs typeface="Times New Roman"/>
              </a:rPr>
              <a:t>ammonification</a:t>
            </a:r>
            <a:endParaRPr lang="ar-SA" sz="3200" b="1" dirty="0" smtClean="0">
              <a:latin typeface="Times New Roman"/>
              <a:cs typeface="Times New Roman"/>
            </a:endParaRPr>
          </a:p>
        </p:txBody>
      </p:sp>
      <p:sp>
        <p:nvSpPr>
          <p:cNvPr id="7" name="object 7"/>
          <p:cNvSpPr txBox="1"/>
          <p:nvPr/>
        </p:nvSpPr>
        <p:spPr>
          <a:xfrm>
            <a:off x="4876800" y="3110712"/>
            <a:ext cx="3511301" cy="369332"/>
          </a:xfrm>
          <a:prstGeom prst="rect">
            <a:avLst/>
          </a:prstGeom>
          <a:solidFill>
            <a:srgbClr val="FFFF00"/>
          </a:solidFill>
        </p:spPr>
        <p:txBody>
          <a:bodyPr vert="horz" wrap="square" lIns="0" tIns="0" rIns="0" bIns="0" rtlCol="0">
            <a:spAutoFit/>
          </a:bodyPr>
          <a:lstStyle/>
          <a:p>
            <a:pPr marL="91440" algn="r" rtl="1">
              <a:lnSpc>
                <a:spcPct val="100000"/>
              </a:lnSpc>
            </a:pPr>
            <a:r>
              <a:rPr sz="2400" b="1" dirty="0" smtClean="0">
                <a:latin typeface="Times New Roman"/>
                <a:cs typeface="Times New Roman"/>
              </a:rPr>
              <a:t>/</a:t>
            </a:r>
            <a:r>
              <a:rPr sz="2400" b="1" spc="-25" dirty="0" smtClean="0">
                <a:latin typeface="Times New Roman"/>
                <a:cs typeface="Times New Roman"/>
              </a:rPr>
              <a:t> </a:t>
            </a:r>
            <a:r>
              <a:rPr lang="en-GB" sz="2400" b="1" dirty="0" smtClean="0">
                <a:latin typeface="Times New Roman"/>
                <a:cs typeface="Times New Roman"/>
              </a:rPr>
              <a:t>a</a:t>
            </a:r>
            <a:r>
              <a:rPr lang="ar-SA" sz="2400" b="1" dirty="0" smtClean="0">
                <a:latin typeface="Times New Roman"/>
                <a:cs typeface="Times New Roman"/>
              </a:rPr>
              <a:t>التحلل المائي</a:t>
            </a:r>
            <a:r>
              <a:rPr lang="en-GB" sz="2400" b="1" dirty="0" smtClean="0">
                <a:latin typeface="Times New Roman"/>
                <a:cs typeface="Times New Roman"/>
              </a:rPr>
              <a:t>Hyd</a:t>
            </a:r>
            <a:r>
              <a:rPr lang="en-GB" sz="2400" b="1" spc="-50" dirty="0" smtClean="0">
                <a:latin typeface="Times New Roman"/>
                <a:cs typeface="Times New Roman"/>
              </a:rPr>
              <a:t>r</a:t>
            </a:r>
            <a:r>
              <a:rPr lang="en-GB" sz="2400" b="1" dirty="0" smtClean="0">
                <a:latin typeface="Times New Roman"/>
                <a:cs typeface="Times New Roman"/>
              </a:rPr>
              <a:t>olysi</a:t>
            </a:r>
            <a:r>
              <a:rPr lang="en-GB" sz="2400" b="1" spc="5" dirty="0" smtClean="0">
                <a:latin typeface="Times New Roman"/>
                <a:cs typeface="Times New Roman"/>
              </a:rPr>
              <a:t>s</a:t>
            </a:r>
            <a:r>
              <a:rPr lang="en-GB" sz="2400" b="1" dirty="0">
                <a:latin typeface="Times New Roman"/>
                <a:cs typeface="Times New Roman"/>
              </a:rPr>
              <a:t> </a:t>
            </a:r>
            <a:endParaRPr lang="en-GB" sz="2400" b="1" dirty="0" smtClean="0">
              <a:latin typeface="Times New Roman"/>
              <a:cs typeface="Times New Roman"/>
            </a:endParaRPr>
          </a:p>
        </p:txBody>
      </p:sp>
      <p:sp>
        <p:nvSpPr>
          <p:cNvPr id="8" name="object 8"/>
          <p:cNvSpPr txBox="1"/>
          <p:nvPr/>
        </p:nvSpPr>
        <p:spPr>
          <a:xfrm>
            <a:off x="204012" y="3572992"/>
            <a:ext cx="8482788" cy="369332"/>
          </a:xfrm>
          <a:prstGeom prst="rect">
            <a:avLst/>
          </a:prstGeom>
          <a:ln w="9525">
            <a:solidFill>
              <a:srgbClr val="00CC99"/>
            </a:solidFill>
          </a:ln>
        </p:spPr>
        <p:txBody>
          <a:bodyPr vert="horz" wrap="square" lIns="0" tIns="0" rIns="0" bIns="0" rtlCol="0">
            <a:spAutoFit/>
          </a:bodyPr>
          <a:lstStyle/>
          <a:p>
            <a:pPr marL="86360" algn="r" rtl="1"/>
            <a:r>
              <a:rPr lang="ar-SA" sz="2400" b="1" dirty="0" smtClean="0">
                <a:solidFill>
                  <a:srgbClr val="00CC00"/>
                </a:solidFill>
                <a:latin typeface="Times New Roman"/>
                <a:cs typeface="Times New Roman"/>
              </a:rPr>
              <a:t>- </a:t>
            </a:r>
            <a:r>
              <a:rPr lang="ar-SA" sz="2400" b="1" dirty="0" smtClean="0">
                <a:solidFill>
                  <a:srgbClr val="00CC00"/>
                </a:solidFill>
                <a:latin typeface="Times New Roman"/>
                <a:cs typeface="Times New Roman"/>
              </a:rPr>
              <a:t>في الظروف اللاهوائية  </a:t>
            </a:r>
            <a:r>
              <a:rPr lang="en-GB" sz="2400" b="1" dirty="0" smtClean="0">
                <a:solidFill>
                  <a:srgbClr val="00CC00"/>
                </a:solidFill>
                <a:latin typeface="Times New Roman"/>
                <a:cs typeface="Times New Roman"/>
              </a:rPr>
              <a:t>A</a:t>
            </a:r>
            <a:r>
              <a:rPr lang="en-GB" sz="2400" b="1" spc="-10" dirty="0" smtClean="0">
                <a:solidFill>
                  <a:srgbClr val="00CC00"/>
                </a:solidFill>
                <a:latin typeface="Times New Roman"/>
                <a:cs typeface="Times New Roman"/>
              </a:rPr>
              <a:t>n</a:t>
            </a:r>
            <a:r>
              <a:rPr lang="en-GB" sz="2400" b="1" dirty="0" smtClean="0">
                <a:solidFill>
                  <a:srgbClr val="00CC00"/>
                </a:solidFill>
                <a:latin typeface="Times New Roman"/>
                <a:cs typeface="Times New Roman"/>
              </a:rPr>
              <a:t>ae</a:t>
            </a:r>
            <a:r>
              <a:rPr lang="en-GB" sz="2400" b="1" spc="-50" dirty="0" smtClean="0">
                <a:solidFill>
                  <a:srgbClr val="00CC00"/>
                </a:solidFill>
                <a:latin typeface="Times New Roman"/>
                <a:cs typeface="Times New Roman"/>
              </a:rPr>
              <a:t>r</a:t>
            </a:r>
            <a:r>
              <a:rPr lang="en-GB" sz="2400" b="1" dirty="0" smtClean="0">
                <a:solidFill>
                  <a:srgbClr val="00CC00"/>
                </a:solidFill>
                <a:latin typeface="Times New Roman"/>
                <a:cs typeface="Times New Roman"/>
              </a:rPr>
              <a:t>obic con</a:t>
            </a:r>
            <a:r>
              <a:rPr lang="en-GB" sz="2400" b="1" spc="-10" dirty="0" smtClean="0">
                <a:solidFill>
                  <a:srgbClr val="00CC00"/>
                </a:solidFill>
                <a:latin typeface="Times New Roman"/>
                <a:cs typeface="Times New Roman"/>
              </a:rPr>
              <a:t>d</a:t>
            </a:r>
            <a:r>
              <a:rPr lang="en-GB" sz="2400" b="1" dirty="0" smtClean="0">
                <a:solidFill>
                  <a:srgbClr val="00CC00"/>
                </a:solidFill>
                <a:latin typeface="Times New Roman"/>
                <a:cs typeface="Times New Roman"/>
              </a:rPr>
              <a:t>ition</a:t>
            </a:r>
            <a:r>
              <a:rPr lang="ar-SA" sz="2400" b="1" dirty="0" smtClean="0">
                <a:solidFill>
                  <a:srgbClr val="00CC00"/>
                </a:solidFill>
                <a:latin typeface="Times New Roman"/>
                <a:cs typeface="Times New Roman"/>
              </a:rPr>
              <a:t> ويسمى </a:t>
            </a:r>
            <a:r>
              <a:rPr lang="en-GB" sz="2400" b="1" dirty="0" smtClean="0">
                <a:solidFill>
                  <a:srgbClr val="00CC00"/>
                </a:solidFill>
                <a:latin typeface="Times New Roman"/>
                <a:cs typeface="Times New Roman"/>
              </a:rPr>
              <a:t>:</a:t>
            </a:r>
            <a:r>
              <a:rPr lang="en-GB" sz="2400" b="1" spc="10" dirty="0" smtClean="0">
                <a:solidFill>
                  <a:srgbClr val="00CC00"/>
                </a:solidFill>
                <a:latin typeface="Times New Roman"/>
                <a:cs typeface="Times New Roman"/>
              </a:rPr>
              <a:t> </a:t>
            </a:r>
            <a:r>
              <a:rPr lang="en-GB" sz="2400" b="1" dirty="0" err="1" smtClean="0">
                <a:solidFill>
                  <a:srgbClr val="00CC00"/>
                </a:solidFill>
                <a:latin typeface="Times New Roman"/>
                <a:cs typeface="Times New Roman"/>
              </a:rPr>
              <a:t>P</a:t>
            </a:r>
            <a:r>
              <a:rPr lang="en-GB" sz="2400" b="1" spc="-10" dirty="0" err="1" smtClean="0">
                <a:solidFill>
                  <a:srgbClr val="00CC00"/>
                </a:solidFill>
                <a:latin typeface="Times New Roman"/>
                <a:cs typeface="Times New Roman"/>
              </a:rPr>
              <a:t>u</a:t>
            </a:r>
            <a:r>
              <a:rPr lang="en-GB" sz="2400" b="1" dirty="0" err="1" smtClean="0">
                <a:solidFill>
                  <a:srgbClr val="00CC00"/>
                </a:solidFill>
                <a:latin typeface="Times New Roman"/>
                <a:cs typeface="Times New Roman"/>
              </a:rPr>
              <a:t>tr</a:t>
            </a:r>
            <a:r>
              <a:rPr lang="en-GB" sz="2400" b="1" spc="5" dirty="0" err="1" smtClean="0">
                <a:solidFill>
                  <a:srgbClr val="00CC00"/>
                </a:solidFill>
                <a:latin typeface="Times New Roman"/>
                <a:cs typeface="Times New Roman"/>
              </a:rPr>
              <a:t>i</a:t>
            </a:r>
            <a:r>
              <a:rPr lang="en-GB" sz="2400" b="1" dirty="0" err="1" smtClean="0">
                <a:solidFill>
                  <a:srgbClr val="00CC00"/>
                </a:solidFill>
                <a:latin typeface="Times New Roman"/>
                <a:cs typeface="Times New Roman"/>
              </a:rPr>
              <a:t>fication</a:t>
            </a:r>
            <a:endParaRPr sz="2400" dirty="0">
              <a:latin typeface="Times New Roman"/>
              <a:cs typeface="Times New Roman"/>
            </a:endParaRPr>
          </a:p>
        </p:txBody>
      </p:sp>
      <p:sp>
        <p:nvSpPr>
          <p:cNvPr id="9" name="object 9"/>
          <p:cNvSpPr/>
          <p:nvPr/>
        </p:nvSpPr>
        <p:spPr>
          <a:xfrm>
            <a:off x="683564" y="4293082"/>
            <a:ext cx="7776845" cy="462280"/>
          </a:xfrm>
          <a:custGeom>
            <a:avLst/>
            <a:gdLst/>
            <a:ahLst/>
            <a:cxnLst/>
            <a:rect l="l" t="t" r="r" b="b"/>
            <a:pathLst>
              <a:path w="7776845" h="462279">
                <a:moveTo>
                  <a:pt x="0" y="461670"/>
                </a:moveTo>
                <a:lnTo>
                  <a:pt x="7776845" y="461670"/>
                </a:lnTo>
                <a:lnTo>
                  <a:pt x="7776845" y="0"/>
                </a:lnTo>
                <a:lnTo>
                  <a:pt x="0" y="0"/>
                </a:lnTo>
                <a:lnTo>
                  <a:pt x="0" y="461670"/>
                </a:lnTo>
                <a:close/>
              </a:path>
            </a:pathLst>
          </a:custGeom>
          <a:solidFill>
            <a:srgbClr val="85FFDF"/>
          </a:solidFill>
        </p:spPr>
        <p:txBody>
          <a:bodyPr wrap="square" lIns="0" tIns="0" rIns="0" bIns="0" rtlCol="0"/>
          <a:lstStyle/>
          <a:p>
            <a:endParaRPr/>
          </a:p>
        </p:txBody>
      </p:sp>
      <p:sp>
        <p:nvSpPr>
          <p:cNvPr id="10" name="object 10"/>
          <p:cNvSpPr txBox="1"/>
          <p:nvPr/>
        </p:nvSpPr>
        <p:spPr>
          <a:xfrm>
            <a:off x="762406" y="4376020"/>
            <a:ext cx="1884680" cy="385445"/>
          </a:xfrm>
          <a:prstGeom prst="rect">
            <a:avLst/>
          </a:prstGeom>
        </p:spPr>
        <p:txBody>
          <a:bodyPr vert="horz" wrap="square" lIns="0" tIns="0" rIns="0" bIns="0" rtlCol="0">
            <a:spAutoFit/>
          </a:bodyPr>
          <a:lstStyle/>
          <a:p>
            <a:pPr marL="12700">
              <a:lnSpc>
                <a:spcPct val="100000"/>
              </a:lnSpc>
            </a:pPr>
            <a:r>
              <a:rPr sz="2400" b="1" dirty="0">
                <a:latin typeface="Times New Roman"/>
                <a:cs typeface="Times New Roman"/>
              </a:rPr>
              <a:t>P</a:t>
            </a:r>
            <a:r>
              <a:rPr sz="2400" b="1" spc="-55" dirty="0">
                <a:latin typeface="Times New Roman"/>
                <a:cs typeface="Times New Roman"/>
              </a:rPr>
              <a:t>r</a:t>
            </a:r>
            <a:r>
              <a:rPr sz="2400" b="1" dirty="0">
                <a:latin typeface="Times New Roman"/>
                <a:cs typeface="Times New Roman"/>
              </a:rPr>
              <a:t>otein</a:t>
            </a:r>
            <a:r>
              <a:rPr sz="2400" b="1" spc="-25" dirty="0">
                <a:latin typeface="Times New Roman"/>
                <a:cs typeface="Times New Roman"/>
              </a:rPr>
              <a:t> </a:t>
            </a:r>
            <a:r>
              <a:rPr sz="2400" b="1" dirty="0">
                <a:latin typeface="Times New Roman"/>
                <a:cs typeface="Times New Roman"/>
              </a:rPr>
              <a:t>+</a:t>
            </a:r>
            <a:r>
              <a:rPr sz="2400" b="1" spc="-15" dirty="0">
                <a:latin typeface="Times New Roman"/>
                <a:cs typeface="Times New Roman"/>
              </a:rPr>
              <a:t> </a:t>
            </a:r>
            <a:r>
              <a:rPr sz="2400" b="1" dirty="0">
                <a:latin typeface="Times New Roman"/>
                <a:cs typeface="Times New Roman"/>
              </a:rPr>
              <a:t>H</a:t>
            </a:r>
            <a:r>
              <a:rPr sz="2400" b="1" spc="-15" baseline="-20833" dirty="0">
                <a:latin typeface="Times New Roman"/>
                <a:cs typeface="Times New Roman"/>
              </a:rPr>
              <a:t>2</a:t>
            </a:r>
            <a:r>
              <a:rPr sz="2400" b="1" dirty="0">
                <a:latin typeface="Times New Roman"/>
                <a:cs typeface="Times New Roman"/>
              </a:rPr>
              <a:t>O</a:t>
            </a:r>
            <a:endParaRPr sz="2400">
              <a:latin typeface="Times New Roman"/>
              <a:cs typeface="Times New Roman"/>
            </a:endParaRPr>
          </a:p>
        </p:txBody>
      </p:sp>
      <p:sp>
        <p:nvSpPr>
          <p:cNvPr id="11" name="object 11"/>
          <p:cNvSpPr txBox="1"/>
          <p:nvPr/>
        </p:nvSpPr>
        <p:spPr>
          <a:xfrm>
            <a:off x="3534238" y="4376020"/>
            <a:ext cx="1685925" cy="330835"/>
          </a:xfrm>
          <a:prstGeom prst="rect">
            <a:avLst/>
          </a:prstGeom>
        </p:spPr>
        <p:txBody>
          <a:bodyPr vert="horz" wrap="square" lIns="0" tIns="0" rIns="0" bIns="0" rtlCol="0">
            <a:spAutoFit/>
          </a:bodyPr>
          <a:lstStyle/>
          <a:p>
            <a:pPr marL="12700">
              <a:lnSpc>
                <a:spcPct val="100000"/>
              </a:lnSpc>
            </a:pPr>
            <a:r>
              <a:rPr sz="2400" b="1" spc="-10" dirty="0">
                <a:latin typeface="Times New Roman"/>
                <a:cs typeface="Times New Roman"/>
              </a:rPr>
              <a:t>P</a:t>
            </a:r>
            <a:r>
              <a:rPr sz="2400" b="1" dirty="0">
                <a:latin typeface="Times New Roman"/>
                <a:cs typeface="Times New Roman"/>
              </a:rPr>
              <a:t>olypeptides</a:t>
            </a:r>
            <a:endParaRPr sz="2400">
              <a:latin typeface="Times New Roman"/>
              <a:cs typeface="Times New Roman"/>
            </a:endParaRPr>
          </a:p>
        </p:txBody>
      </p:sp>
      <p:sp>
        <p:nvSpPr>
          <p:cNvPr id="12" name="object 12"/>
          <p:cNvSpPr txBox="1"/>
          <p:nvPr/>
        </p:nvSpPr>
        <p:spPr>
          <a:xfrm>
            <a:off x="6243573" y="4376020"/>
            <a:ext cx="1644014" cy="330835"/>
          </a:xfrm>
          <a:prstGeom prst="rect">
            <a:avLst/>
          </a:prstGeom>
        </p:spPr>
        <p:txBody>
          <a:bodyPr vert="horz" wrap="square" lIns="0" tIns="0" rIns="0" bIns="0" rtlCol="0">
            <a:spAutoFit/>
          </a:bodyPr>
          <a:lstStyle/>
          <a:p>
            <a:pPr marL="12700">
              <a:lnSpc>
                <a:spcPct val="100000"/>
              </a:lnSpc>
            </a:pPr>
            <a:r>
              <a:rPr sz="2400" b="1" dirty="0">
                <a:latin typeface="Times New Roman"/>
                <a:cs typeface="Times New Roman"/>
              </a:rPr>
              <a:t>Amino</a:t>
            </a:r>
            <a:r>
              <a:rPr sz="2400" b="1" spc="-5" dirty="0">
                <a:latin typeface="Times New Roman"/>
                <a:cs typeface="Times New Roman"/>
              </a:rPr>
              <a:t> </a:t>
            </a:r>
            <a:r>
              <a:rPr sz="2400" b="1" dirty="0">
                <a:latin typeface="Times New Roman"/>
                <a:cs typeface="Times New Roman"/>
              </a:rPr>
              <a:t>acids</a:t>
            </a:r>
            <a:endParaRPr sz="2400">
              <a:latin typeface="Times New Roman"/>
              <a:cs typeface="Times New Roman"/>
            </a:endParaRPr>
          </a:p>
        </p:txBody>
      </p:sp>
      <p:sp>
        <p:nvSpPr>
          <p:cNvPr id="13" name="object 13"/>
          <p:cNvSpPr/>
          <p:nvPr/>
        </p:nvSpPr>
        <p:spPr>
          <a:xfrm>
            <a:off x="2699511" y="4425384"/>
            <a:ext cx="720725" cy="171450"/>
          </a:xfrm>
          <a:custGeom>
            <a:avLst/>
            <a:gdLst/>
            <a:ahLst/>
            <a:cxnLst/>
            <a:rect l="l" t="t" r="r" b="b"/>
            <a:pathLst>
              <a:path w="720725" h="171450">
                <a:moveTo>
                  <a:pt x="687559" y="65081"/>
                </a:moveTo>
                <a:lnTo>
                  <a:pt x="682371" y="65081"/>
                </a:lnTo>
                <a:lnTo>
                  <a:pt x="682878" y="103181"/>
                </a:lnTo>
                <a:lnTo>
                  <a:pt x="614942" y="104002"/>
                </a:lnTo>
                <a:lnTo>
                  <a:pt x="552759" y="142801"/>
                </a:lnTo>
                <a:lnTo>
                  <a:pt x="551164" y="153474"/>
                </a:lnTo>
                <a:lnTo>
                  <a:pt x="556633" y="166525"/>
                </a:lnTo>
                <a:lnTo>
                  <a:pt x="567364" y="171207"/>
                </a:lnTo>
                <a:lnTo>
                  <a:pt x="578992" y="168586"/>
                </a:lnTo>
                <a:lnTo>
                  <a:pt x="720471" y="83750"/>
                </a:lnTo>
                <a:lnTo>
                  <a:pt x="687559" y="65081"/>
                </a:lnTo>
                <a:close/>
              </a:path>
              <a:path w="720725" h="171450">
                <a:moveTo>
                  <a:pt x="611827" y="65934"/>
                </a:moveTo>
                <a:lnTo>
                  <a:pt x="0" y="73336"/>
                </a:lnTo>
                <a:lnTo>
                  <a:pt x="507" y="111436"/>
                </a:lnTo>
                <a:lnTo>
                  <a:pt x="614942" y="104002"/>
                </a:lnTo>
                <a:lnTo>
                  <a:pt x="645415" y="84989"/>
                </a:lnTo>
                <a:lnTo>
                  <a:pt x="611827" y="65934"/>
                </a:lnTo>
                <a:close/>
              </a:path>
              <a:path w="720725" h="171450">
                <a:moveTo>
                  <a:pt x="645415" y="84989"/>
                </a:moveTo>
                <a:lnTo>
                  <a:pt x="614942" y="104002"/>
                </a:lnTo>
                <a:lnTo>
                  <a:pt x="682878" y="103181"/>
                </a:lnTo>
                <a:lnTo>
                  <a:pt x="682846" y="100768"/>
                </a:lnTo>
                <a:lnTo>
                  <a:pt x="673226" y="100768"/>
                </a:lnTo>
                <a:lnTo>
                  <a:pt x="645415" y="84989"/>
                </a:lnTo>
                <a:close/>
              </a:path>
              <a:path w="720725" h="171450">
                <a:moveTo>
                  <a:pt x="672846" y="67875"/>
                </a:moveTo>
                <a:lnTo>
                  <a:pt x="645415" y="84989"/>
                </a:lnTo>
                <a:lnTo>
                  <a:pt x="673226" y="100768"/>
                </a:lnTo>
                <a:lnTo>
                  <a:pt x="672846" y="67875"/>
                </a:lnTo>
                <a:close/>
              </a:path>
              <a:path w="720725" h="171450">
                <a:moveTo>
                  <a:pt x="682408" y="67875"/>
                </a:moveTo>
                <a:lnTo>
                  <a:pt x="672846" y="67875"/>
                </a:lnTo>
                <a:lnTo>
                  <a:pt x="673226" y="100768"/>
                </a:lnTo>
                <a:lnTo>
                  <a:pt x="682846" y="100768"/>
                </a:lnTo>
                <a:lnTo>
                  <a:pt x="682408" y="67875"/>
                </a:lnTo>
                <a:close/>
              </a:path>
              <a:path w="720725" h="171450">
                <a:moveTo>
                  <a:pt x="682371" y="65081"/>
                </a:moveTo>
                <a:lnTo>
                  <a:pt x="611827" y="65934"/>
                </a:lnTo>
                <a:lnTo>
                  <a:pt x="645415" y="84989"/>
                </a:lnTo>
                <a:lnTo>
                  <a:pt x="672846" y="67875"/>
                </a:lnTo>
                <a:lnTo>
                  <a:pt x="682408" y="67875"/>
                </a:lnTo>
                <a:lnTo>
                  <a:pt x="682371" y="65081"/>
                </a:lnTo>
                <a:close/>
              </a:path>
              <a:path w="720725" h="171450">
                <a:moveTo>
                  <a:pt x="568274" y="0"/>
                </a:moveTo>
                <a:lnTo>
                  <a:pt x="557853" y="3617"/>
                </a:lnTo>
                <a:lnTo>
                  <a:pt x="548915" y="14846"/>
                </a:lnTo>
                <a:lnTo>
                  <a:pt x="550137" y="26559"/>
                </a:lnTo>
                <a:lnTo>
                  <a:pt x="558164" y="35490"/>
                </a:lnTo>
                <a:lnTo>
                  <a:pt x="611827" y="65934"/>
                </a:lnTo>
                <a:lnTo>
                  <a:pt x="682371" y="65081"/>
                </a:lnTo>
                <a:lnTo>
                  <a:pt x="687559" y="65081"/>
                </a:lnTo>
                <a:lnTo>
                  <a:pt x="576961" y="2343"/>
                </a:lnTo>
                <a:lnTo>
                  <a:pt x="568274" y="0"/>
                </a:lnTo>
                <a:close/>
              </a:path>
            </a:pathLst>
          </a:custGeom>
          <a:solidFill>
            <a:srgbClr val="000000"/>
          </a:solidFill>
        </p:spPr>
        <p:txBody>
          <a:bodyPr wrap="square" lIns="0" tIns="0" rIns="0" bIns="0" rtlCol="0"/>
          <a:lstStyle/>
          <a:p>
            <a:endParaRPr/>
          </a:p>
        </p:txBody>
      </p:sp>
      <p:sp>
        <p:nvSpPr>
          <p:cNvPr id="14" name="object 14"/>
          <p:cNvSpPr/>
          <p:nvPr/>
        </p:nvSpPr>
        <p:spPr>
          <a:xfrm>
            <a:off x="5291835" y="4416650"/>
            <a:ext cx="720725" cy="171450"/>
          </a:xfrm>
          <a:custGeom>
            <a:avLst/>
            <a:gdLst/>
            <a:ahLst/>
            <a:cxnLst/>
            <a:rect l="l" t="t" r="r" b="b"/>
            <a:pathLst>
              <a:path w="720725" h="171450">
                <a:moveTo>
                  <a:pt x="687783" y="65179"/>
                </a:moveTo>
                <a:lnTo>
                  <a:pt x="682371" y="65179"/>
                </a:lnTo>
                <a:lnTo>
                  <a:pt x="682878" y="103279"/>
                </a:lnTo>
                <a:lnTo>
                  <a:pt x="614779" y="104103"/>
                </a:lnTo>
                <a:lnTo>
                  <a:pt x="552772" y="142820"/>
                </a:lnTo>
                <a:lnTo>
                  <a:pt x="551115" y="153514"/>
                </a:lnTo>
                <a:lnTo>
                  <a:pt x="556471" y="166521"/>
                </a:lnTo>
                <a:lnTo>
                  <a:pt x="567180" y="171218"/>
                </a:lnTo>
                <a:lnTo>
                  <a:pt x="578865" y="168557"/>
                </a:lnTo>
                <a:lnTo>
                  <a:pt x="720471" y="83721"/>
                </a:lnTo>
                <a:lnTo>
                  <a:pt x="687783" y="65179"/>
                </a:lnTo>
                <a:close/>
              </a:path>
              <a:path w="720725" h="171450">
                <a:moveTo>
                  <a:pt x="612046" y="66030"/>
                </a:moveTo>
                <a:lnTo>
                  <a:pt x="0" y="73434"/>
                </a:lnTo>
                <a:lnTo>
                  <a:pt x="508" y="111534"/>
                </a:lnTo>
                <a:lnTo>
                  <a:pt x="614779" y="104103"/>
                </a:lnTo>
                <a:lnTo>
                  <a:pt x="645426" y="84967"/>
                </a:lnTo>
                <a:lnTo>
                  <a:pt x="612046" y="66030"/>
                </a:lnTo>
                <a:close/>
              </a:path>
              <a:path w="720725" h="171450">
                <a:moveTo>
                  <a:pt x="645426" y="84967"/>
                </a:moveTo>
                <a:lnTo>
                  <a:pt x="614779" y="104103"/>
                </a:lnTo>
                <a:lnTo>
                  <a:pt x="682878" y="103279"/>
                </a:lnTo>
                <a:lnTo>
                  <a:pt x="682845" y="100739"/>
                </a:lnTo>
                <a:lnTo>
                  <a:pt x="673226" y="100739"/>
                </a:lnTo>
                <a:lnTo>
                  <a:pt x="645426" y="84967"/>
                </a:lnTo>
                <a:close/>
              </a:path>
              <a:path w="720725" h="171450">
                <a:moveTo>
                  <a:pt x="672846" y="67846"/>
                </a:moveTo>
                <a:lnTo>
                  <a:pt x="645426" y="84967"/>
                </a:lnTo>
                <a:lnTo>
                  <a:pt x="673226" y="100739"/>
                </a:lnTo>
                <a:lnTo>
                  <a:pt x="672846" y="67846"/>
                </a:lnTo>
                <a:close/>
              </a:path>
              <a:path w="720725" h="171450">
                <a:moveTo>
                  <a:pt x="682406" y="67846"/>
                </a:moveTo>
                <a:lnTo>
                  <a:pt x="672846" y="67846"/>
                </a:lnTo>
                <a:lnTo>
                  <a:pt x="673226" y="100739"/>
                </a:lnTo>
                <a:lnTo>
                  <a:pt x="682845" y="100739"/>
                </a:lnTo>
                <a:lnTo>
                  <a:pt x="682406" y="67846"/>
                </a:lnTo>
                <a:close/>
              </a:path>
              <a:path w="720725" h="171450">
                <a:moveTo>
                  <a:pt x="682371" y="65179"/>
                </a:moveTo>
                <a:lnTo>
                  <a:pt x="612046" y="66030"/>
                </a:lnTo>
                <a:lnTo>
                  <a:pt x="645426" y="84967"/>
                </a:lnTo>
                <a:lnTo>
                  <a:pt x="672846" y="67846"/>
                </a:lnTo>
                <a:lnTo>
                  <a:pt x="682406" y="67846"/>
                </a:lnTo>
                <a:lnTo>
                  <a:pt x="682371" y="65179"/>
                </a:lnTo>
                <a:close/>
              </a:path>
              <a:path w="720725" h="171450">
                <a:moveTo>
                  <a:pt x="568196" y="0"/>
                </a:moveTo>
                <a:lnTo>
                  <a:pt x="557802" y="3711"/>
                </a:lnTo>
                <a:lnTo>
                  <a:pt x="548862" y="14960"/>
                </a:lnTo>
                <a:lnTo>
                  <a:pt x="550105" y="26589"/>
                </a:lnTo>
                <a:lnTo>
                  <a:pt x="558164" y="35461"/>
                </a:lnTo>
                <a:lnTo>
                  <a:pt x="612046" y="66030"/>
                </a:lnTo>
                <a:lnTo>
                  <a:pt x="682371" y="65179"/>
                </a:lnTo>
                <a:lnTo>
                  <a:pt x="687783" y="65179"/>
                </a:lnTo>
                <a:lnTo>
                  <a:pt x="576961" y="2314"/>
                </a:lnTo>
                <a:lnTo>
                  <a:pt x="568196" y="0"/>
                </a:lnTo>
                <a:close/>
              </a:path>
            </a:pathLst>
          </a:custGeom>
          <a:solidFill>
            <a:srgbClr val="000000"/>
          </a:solidFill>
        </p:spPr>
        <p:txBody>
          <a:bodyPr wrap="square" lIns="0" tIns="0" rIns="0" bIns="0" rtlCol="0"/>
          <a:lstStyle/>
          <a:p>
            <a:endParaRPr/>
          </a:p>
        </p:txBody>
      </p:sp>
      <p:sp>
        <p:nvSpPr>
          <p:cNvPr id="15" name="object 15"/>
          <p:cNvSpPr txBox="1"/>
          <p:nvPr/>
        </p:nvSpPr>
        <p:spPr>
          <a:xfrm>
            <a:off x="467536" y="4983581"/>
            <a:ext cx="8219263" cy="369332"/>
          </a:xfrm>
          <a:prstGeom prst="rect">
            <a:avLst/>
          </a:prstGeom>
          <a:ln w="9525">
            <a:solidFill>
              <a:srgbClr val="FF3300"/>
            </a:solidFill>
          </a:ln>
        </p:spPr>
        <p:txBody>
          <a:bodyPr vert="horz" wrap="square" lIns="0" tIns="0" rIns="0" bIns="0" rtlCol="0">
            <a:spAutoFit/>
          </a:bodyPr>
          <a:lstStyle/>
          <a:p>
            <a:pPr marL="86360" algn="r" rtl="1"/>
            <a:r>
              <a:rPr lang="ar-SA" sz="2400" b="1" dirty="0" smtClean="0">
                <a:solidFill>
                  <a:srgbClr val="FF3300"/>
                </a:solidFill>
                <a:latin typeface="Times New Roman"/>
                <a:cs typeface="Times New Roman"/>
              </a:rPr>
              <a:t>-</a:t>
            </a:r>
            <a:r>
              <a:rPr sz="2400" b="1" spc="-150" dirty="0" smtClean="0">
                <a:solidFill>
                  <a:srgbClr val="FF3300"/>
                </a:solidFill>
                <a:latin typeface="Times New Roman"/>
                <a:cs typeface="Times New Roman"/>
              </a:rPr>
              <a:t> </a:t>
            </a:r>
            <a:r>
              <a:rPr lang="ar-SA" sz="2400" b="1" dirty="0" smtClean="0">
                <a:solidFill>
                  <a:srgbClr val="FF3300"/>
                </a:solidFill>
                <a:latin typeface="Times New Roman"/>
                <a:cs typeface="Times New Roman"/>
              </a:rPr>
              <a:t>في الظروف الهوائية </a:t>
            </a:r>
            <a:r>
              <a:rPr lang="en-GB" sz="2400" b="1" dirty="0" smtClean="0">
                <a:solidFill>
                  <a:srgbClr val="FF3300"/>
                </a:solidFill>
                <a:latin typeface="Times New Roman"/>
                <a:cs typeface="Times New Roman"/>
              </a:rPr>
              <a:t>Ae</a:t>
            </a:r>
            <a:r>
              <a:rPr lang="en-GB" sz="2400" b="1" spc="-55" dirty="0" smtClean="0">
                <a:solidFill>
                  <a:srgbClr val="FF3300"/>
                </a:solidFill>
                <a:latin typeface="Times New Roman"/>
                <a:cs typeface="Times New Roman"/>
              </a:rPr>
              <a:t>r</a:t>
            </a:r>
            <a:r>
              <a:rPr lang="en-GB" sz="2400" b="1" dirty="0" smtClean="0">
                <a:solidFill>
                  <a:srgbClr val="FF3300"/>
                </a:solidFill>
                <a:latin typeface="Times New Roman"/>
                <a:cs typeface="Times New Roman"/>
              </a:rPr>
              <a:t>obic</a:t>
            </a:r>
            <a:r>
              <a:rPr lang="en-GB" sz="2400" b="1" spc="-10" dirty="0" smtClean="0">
                <a:solidFill>
                  <a:srgbClr val="FF3300"/>
                </a:solidFill>
                <a:latin typeface="Times New Roman"/>
                <a:cs typeface="Times New Roman"/>
              </a:rPr>
              <a:t> </a:t>
            </a:r>
            <a:r>
              <a:rPr lang="en-GB" sz="2400" b="1" dirty="0" smtClean="0">
                <a:solidFill>
                  <a:srgbClr val="FF3300"/>
                </a:solidFill>
                <a:latin typeface="Times New Roman"/>
                <a:cs typeface="Times New Roman"/>
              </a:rPr>
              <a:t>con</a:t>
            </a:r>
            <a:r>
              <a:rPr lang="en-GB" sz="2400" b="1" spc="-10" dirty="0" smtClean="0">
                <a:solidFill>
                  <a:srgbClr val="FF3300"/>
                </a:solidFill>
                <a:latin typeface="Times New Roman"/>
                <a:cs typeface="Times New Roman"/>
              </a:rPr>
              <a:t>d</a:t>
            </a:r>
            <a:r>
              <a:rPr lang="en-GB" sz="2400" b="1" dirty="0" smtClean="0">
                <a:solidFill>
                  <a:srgbClr val="FF3300"/>
                </a:solidFill>
                <a:latin typeface="Times New Roman"/>
                <a:cs typeface="Times New Roman"/>
              </a:rPr>
              <a:t>ition</a:t>
            </a:r>
            <a:r>
              <a:rPr lang="en-GB" sz="2400" b="1" spc="-15" dirty="0" smtClean="0">
                <a:solidFill>
                  <a:srgbClr val="FF3300"/>
                </a:solidFill>
                <a:latin typeface="Times New Roman"/>
                <a:cs typeface="Times New Roman"/>
              </a:rPr>
              <a:t> </a:t>
            </a:r>
            <a:r>
              <a:rPr lang="ar-SA" sz="2400" b="1" dirty="0" smtClean="0">
                <a:solidFill>
                  <a:srgbClr val="FF3300"/>
                </a:solidFill>
                <a:latin typeface="Times New Roman"/>
                <a:cs typeface="Times New Roman"/>
              </a:rPr>
              <a:t> </a:t>
            </a:r>
            <a:endParaRPr sz="2400" dirty="0">
              <a:latin typeface="Times New Roman"/>
              <a:cs typeface="Times New Roman"/>
            </a:endParaRPr>
          </a:p>
        </p:txBody>
      </p:sp>
      <p:sp>
        <p:nvSpPr>
          <p:cNvPr id="16" name="object 16"/>
          <p:cNvSpPr txBox="1"/>
          <p:nvPr/>
        </p:nvSpPr>
        <p:spPr>
          <a:xfrm>
            <a:off x="755573" y="5661240"/>
            <a:ext cx="1818639" cy="462280"/>
          </a:xfrm>
          <a:prstGeom prst="rect">
            <a:avLst/>
          </a:prstGeom>
          <a:solidFill>
            <a:srgbClr val="FFC000"/>
          </a:solidFill>
        </p:spPr>
        <p:txBody>
          <a:bodyPr vert="horz" wrap="square" lIns="0" tIns="0" rIns="0" bIns="0" rtlCol="0">
            <a:spAutoFit/>
          </a:bodyPr>
          <a:lstStyle/>
          <a:p>
            <a:pPr marL="91440">
              <a:lnSpc>
                <a:spcPct val="100000"/>
              </a:lnSpc>
            </a:pPr>
            <a:r>
              <a:rPr sz="2400" b="1" dirty="0">
                <a:latin typeface="Times New Roman"/>
                <a:cs typeface="Times New Roman"/>
              </a:rPr>
              <a:t>Amino</a:t>
            </a:r>
            <a:r>
              <a:rPr sz="2400" b="1" spc="-10" dirty="0">
                <a:latin typeface="Times New Roman"/>
                <a:cs typeface="Times New Roman"/>
              </a:rPr>
              <a:t> </a:t>
            </a:r>
            <a:r>
              <a:rPr sz="2400" b="1" dirty="0">
                <a:latin typeface="Times New Roman"/>
                <a:cs typeface="Times New Roman"/>
              </a:rPr>
              <a:t>acids</a:t>
            </a:r>
            <a:endParaRPr sz="2400">
              <a:latin typeface="Times New Roman"/>
              <a:cs typeface="Times New Roman"/>
            </a:endParaRPr>
          </a:p>
        </p:txBody>
      </p:sp>
      <p:sp>
        <p:nvSpPr>
          <p:cNvPr id="17" name="object 17"/>
          <p:cNvSpPr/>
          <p:nvPr/>
        </p:nvSpPr>
        <p:spPr>
          <a:xfrm>
            <a:off x="2627757" y="5863716"/>
            <a:ext cx="1368425" cy="171450"/>
          </a:xfrm>
          <a:custGeom>
            <a:avLst/>
            <a:gdLst/>
            <a:ahLst/>
            <a:cxnLst/>
            <a:rect l="l" t="t" r="r" b="b"/>
            <a:pathLst>
              <a:path w="1368425" h="171450">
                <a:moveTo>
                  <a:pt x="1293164" y="85899"/>
                </a:moveTo>
                <a:lnTo>
                  <a:pt x="1199933" y="142566"/>
                </a:lnTo>
                <a:lnTo>
                  <a:pt x="1198163" y="153256"/>
                </a:lnTo>
                <a:lnTo>
                  <a:pt x="1203360" y="166392"/>
                </a:lnTo>
                <a:lnTo>
                  <a:pt x="1214068" y="171171"/>
                </a:lnTo>
                <a:lnTo>
                  <a:pt x="1225804" y="168694"/>
                </a:lnTo>
                <a:lnTo>
                  <a:pt x="1335645" y="104610"/>
                </a:lnTo>
                <a:lnTo>
                  <a:pt x="1330452" y="104610"/>
                </a:lnTo>
                <a:lnTo>
                  <a:pt x="1330452" y="102019"/>
                </a:lnTo>
                <a:lnTo>
                  <a:pt x="1320800" y="102019"/>
                </a:lnTo>
                <a:lnTo>
                  <a:pt x="1293164" y="85899"/>
                </a:lnTo>
                <a:close/>
              </a:path>
              <a:path w="1368425" h="171450">
                <a:moveTo>
                  <a:pt x="1259927" y="66510"/>
                </a:moveTo>
                <a:lnTo>
                  <a:pt x="0" y="66510"/>
                </a:lnTo>
                <a:lnTo>
                  <a:pt x="0" y="104610"/>
                </a:lnTo>
                <a:lnTo>
                  <a:pt x="1262379" y="104610"/>
                </a:lnTo>
                <a:lnTo>
                  <a:pt x="1293164" y="85899"/>
                </a:lnTo>
                <a:lnTo>
                  <a:pt x="1259927" y="66510"/>
                </a:lnTo>
                <a:close/>
              </a:path>
              <a:path w="1368425" h="171450">
                <a:moveTo>
                  <a:pt x="1335645" y="66510"/>
                </a:moveTo>
                <a:lnTo>
                  <a:pt x="1330452" y="66510"/>
                </a:lnTo>
                <a:lnTo>
                  <a:pt x="1330452" y="104610"/>
                </a:lnTo>
                <a:lnTo>
                  <a:pt x="1335645" y="104610"/>
                </a:lnTo>
                <a:lnTo>
                  <a:pt x="1368297" y="85560"/>
                </a:lnTo>
                <a:lnTo>
                  <a:pt x="1335645" y="66510"/>
                </a:lnTo>
                <a:close/>
              </a:path>
              <a:path w="1368425" h="171450">
                <a:moveTo>
                  <a:pt x="1320800" y="69101"/>
                </a:moveTo>
                <a:lnTo>
                  <a:pt x="1293164" y="85899"/>
                </a:lnTo>
                <a:lnTo>
                  <a:pt x="1320800" y="102019"/>
                </a:lnTo>
                <a:lnTo>
                  <a:pt x="1320800" y="69101"/>
                </a:lnTo>
                <a:close/>
              </a:path>
              <a:path w="1368425" h="171450">
                <a:moveTo>
                  <a:pt x="1330452" y="69101"/>
                </a:moveTo>
                <a:lnTo>
                  <a:pt x="1320800" y="69101"/>
                </a:lnTo>
                <a:lnTo>
                  <a:pt x="1320800" y="102019"/>
                </a:lnTo>
                <a:lnTo>
                  <a:pt x="1330452" y="102019"/>
                </a:lnTo>
                <a:lnTo>
                  <a:pt x="1330452" y="69101"/>
                </a:lnTo>
                <a:close/>
              </a:path>
              <a:path w="1368425" h="171450">
                <a:moveTo>
                  <a:pt x="1217076" y="0"/>
                </a:moveTo>
                <a:lnTo>
                  <a:pt x="1206627" y="3520"/>
                </a:lnTo>
                <a:lnTo>
                  <a:pt x="1197568" y="14613"/>
                </a:lnTo>
                <a:lnTo>
                  <a:pt x="1198619" y="26329"/>
                </a:lnTo>
                <a:lnTo>
                  <a:pt x="1206500" y="35344"/>
                </a:lnTo>
                <a:lnTo>
                  <a:pt x="1293164" y="85899"/>
                </a:lnTo>
                <a:lnTo>
                  <a:pt x="1320800" y="69101"/>
                </a:lnTo>
                <a:lnTo>
                  <a:pt x="1330452" y="69101"/>
                </a:lnTo>
                <a:lnTo>
                  <a:pt x="1330452" y="66510"/>
                </a:lnTo>
                <a:lnTo>
                  <a:pt x="1335645" y="66510"/>
                </a:lnTo>
                <a:lnTo>
                  <a:pt x="1225804" y="2426"/>
                </a:lnTo>
                <a:lnTo>
                  <a:pt x="1217076" y="0"/>
                </a:lnTo>
                <a:close/>
              </a:path>
            </a:pathLst>
          </a:custGeom>
          <a:solidFill>
            <a:srgbClr val="000000"/>
          </a:solidFill>
        </p:spPr>
        <p:txBody>
          <a:bodyPr wrap="square" lIns="0" tIns="0" rIns="0" bIns="0" rtlCol="0"/>
          <a:lstStyle/>
          <a:p>
            <a:endParaRPr/>
          </a:p>
        </p:txBody>
      </p:sp>
      <p:sp>
        <p:nvSpPr>
          <p:cNvPr id="18" name="object 18"/>
          <p:cNvSpPr txBox="1"/>
          <p:nvPr/>
        </p:nvSpPr>
        <p:spPr>
          <a:xfrm>
            <a:off x="4283964" y="5631624"/>
            <a:ext cx="2088514" cy="462280"/>
          </a:xfrm>
          <a:prstGeom prst="rect">
            <a:avLst/>
          </a:prstGeom>
          <a:solidFill>
            <a:srgbClr val="FFC000"/>
          </a:solidFill>
        </p:spPr>
        <p:txBody>
          <a:bodyPr vert="horz" wrap="square" lIns="0" tIns="0" rIns="0" bIns="0" rtlCol="0">
            <a:spAutoFit/>
          </a:bodyPr>
          <a:lstStyle/>
          <a:p>
            <a:pPr marL="92075">
              <a:lnSpc>
                <a:spcPct val="100000"/>
              </a:lnSpc>
            </a:pPr>
            <a:r>
              <a:rPr sz="2400" b="1" spc="-5" dirty="0">
                <a:latin typeface="Times New Roman"/>
                <a:cs typeface="Times New Roman"/>
              </a:rPr>
              <a:t>N</a:t>
            </a:r>
            <a:r>
              <a:rPr sz="2400" b="1" dirty="0">
                <a:latin typeface="Times New Roman"/>
                <a:cs typeface="Times New Roman"/>
              </a:rPr>
              <a:t>H</a:t>
            </a:r>
            <a:r>
              <a:rPr sz="2400" b="1" spc="-15" baseline="-20833" dirty="0">
                <a:latin typeface="Times New Roman"/>
                <a:cs typeface="Times New Roman"/>
              </a:rPr>
              <a:t>3</a:t>
            </a:r>
            <a:r>
              <a:rPr sz="2400" b="1" spc="284" baseline="-20833" dirty="0">
                <a:latin typeface="Times New Roman"/>
                <a:cs typeface="Times New Roman"/>
              </a:rPr>
              <a:t> </a:t>
            </a:r>
            <a:r>
              <a:rPr sz="2400" b="1" dirty="0">
                <a:latin typeface="Times New Roman"/>
                <a:cs typeface="Times New Roman"/>
              </a:rPr>
              <a:t>+</a:t>
            </a:r>
            <a:r>
              <a:rPr sz="2400" b="1" spc="-10" dirty="0">
                <a:latin typeface="Times New Roman"/>
                <a:cs typeface="Times New Roman"/>
              </a:rPr>
              <a:t> </a:t>
            </a:r>
            <a:r>
              <a:rPr sz="2400" b="1" dirty="0">
                <a:latin typeface="Times New Roman"/>
                <a:cs typeface="Times New Roman"/>
              </a:rPr>
              <a:t>C</a:t>
            </a:r>
            <a:r>
              <a:rPr sz="2400" b="1" spc="-5" dirty="0">
                <a:latin typeface="Times New Roman"/>
                <a:cs typeface="Times New Roman"/>
              </a:rPr>
              <a:t>O</a:t>
            </a:r>
            <a:r>
              <a:rPr sz="2400" b="1" spc="-15" baseline="-20833" dirty="0">
                <a:latin typeface="Times New Roman"/>
                <a:cs typeface="Times New Roman"/>
              </a:rPr>
              <a:t>2</a:t>
            </a:r>
            <a:endParaRPr sz="2400" baseline="-20833">
              <a:latin typeface="Times New Roman"/>
              <a:cs typeface="Times New Roman"/>
            </a:endParaRPr>
          </a:p>
        </p:txBody>
      </p:sp>
      <p:sp>
        <p:nvSpPr>
          <p:cNvPr id="19" name="object 19"/>
          <p:cNvSpPr txBox="1">
            <a:spLocks noGrp="1"/>
          </p:cNvSpPr>
          <p:nvPr>
            <p:ph type="sldNum" sz="quarter" idx="7"/>
          </p:nvPr>
        </p:nvSpPr>
        <p:spPr>
          <a:prstGeom prst="rect">
            <a:avLst/>
          </a:prstGeom>
        </p:spPr>
        <p:txBody>
          <a:bodyPr vert="horz" wrap="square" lIns="0" tIns="0" rIns="0" bIns="0" rtlCol="0">
            <a:spAutoFit/>
          </a:bodyPr>
          <a:lstStyle/>
          <a:p>
            <a:pPr marL="102235">
              <a:lnSpc>
                <a:spcPct val="100000"/>
              </a:lnSpc>
            </a:pPr>
            <a:fld id="{81D60167-4931-47E6-BA6A-407CBD079E47}" type="slidenum">
              <a:rPr dirty="0"/>
              <a:t>5</a:t>
            </a:fld>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04012" y="164774"/>
            <a:ext cx="1056640" cy="307777"/>
          </a:xfrm>
          <a:prstGeom prst="rect">
            <a:avLst/>
          </a:prstGeom>
        </p:spPr>
        <p:txBody>
          <a:bodyPr vert="horz" wrap="square" lIns="0" tIns="0" rIns="0" bIns="0" rtlCol="0">
            <a:spAutoFit/>
          </a:bodyPr>
          <a:lstStyle/>
          <a:p>
            <a:pPr marL="12700" algn="r" rtl="1">
              <a:lnSpc>
                <a:spcPct val="100000"/>
              </a:lnSpc>
            </a:pPr>
            <a:r>
              <a:rPr sz="2000" b="1" dirty="0">
                <a:latin typeface="Times New Roman"/>
                <a:cs typeface="Times New Roman"/>
              </a:rPr>
              <a:t>MIC </a:t>
            </a:r>
            <a:r>
              <a:rPr sz="2000" b="1" spc="-20" dirty="0">
                <a:latin typeface="Times New Roman"/>
                <a:cs typeface="Times New Roman"/>
              </a:rPr>
              <a:t> </a:t>
            </a:r>
            <a:r>
              <a:rPr sz="2000" b="1" dirty="0">
                <a:latin typeface="Times New Roman"/>
                <a:cs typeface="Times New Roman"/>
              </a:rPr>
              <a:t>3</a:t>
            </a:r>
            <a:r>
              <a:rPr sz="2000" b="1" spc="10" dirty="0">
                <a:latin typeface="Times New Roman"/>
                <a:cs typeface="Times New Roman"/>
              </a:rPr>
              <a:t>4</a:t>
            </a:r>
            <a:r>
              <a:rPr sz="2000" b="1" dirty="0">
                <a:latin typeface="Times New Roman"/>
                <a:cs typeface="Times New Roman"/>
              </a:rPr>
              <a:t>5</a:t>
            </a:r>
            <a:endParaRPr sz="2000">
              <a:latin typeface="Times New Roman"/>
              <a:cs typeface="Times New Roman"/>
            </a:endParaRPr>
          </a:p>
        </p:txBody>
      </p:sp>
      <p:sp>
        <p:nvSpPr>
          <p:cNvPr id="4" name="object 4"/>
          <p:cNvSpPr/>
          <p:nvPr/>
        </p:nvSpPr>
        <p:spPr>
          <a:xfrm>
            <a:off x="216725" y="421766"/>
            <a:ext cx="8612505" cy="0"/>
          </a:xfrm>
          <a:custGeom>
            <a:avLst/>
            <a:gdLst/>
            <a:ahLst/>
            <a:cxnLst/>
            <a:rect l="l" t="t" r="r" b="b"/>
            <a:pathLst>
              <a:path w="8612505">
                <a:moveTo>
                  <a:pt x="0" y="0"/>
                </a:moveTo>
                <a:lnTo>
                  <a:pt x="8612124" y="0"/>
                </a:lnTo>
              </a:path>
            </a:pathLst>
          </a:custGeom>
          <a:ln w="25654">
            <a:solidFill>
              <a:srgbClr val="000000"/>
            </a:solidFill>
          </a:ln>
        </p:spPr>
        <p:txBody>
          <a:bodyPr wrap="square" lIns="0" tIns="0" rIns="0" bIns="0" rtlCol="0"/>
          <a:lstStyle/>
          <a:p>
            <a:pPr algn="r" rtl="1"/>
            <a:endParaRPr/>
          </a:p>
        </p:txBody>
      </p:sp>
      <p:sp>
        <p:nvSpPr>
          <p:cNvPr id="11" name="object 11"/>
          <p:cNvSpPr txBox="1">
            <a:spLocks noGrp="1"/>
          </p:cNvSpPr>
          <p:nvPr>
            <p:ph type="sldNum" sz="quarter" idx="7"/>
          </p:nvPr>
        </p:nvSpPr>
        <p:spPr>
          <a:xfrm>
            <a:off x="8175752" y="6311676"/>
            <a:ext cx="218440" cy="215444"/>
          </a:xfrm>
          <a:prstGeom prst="rect">
            <a:avLst/>
          </a:prstGeom>
        </p:spPr>
        <p:txBody>
          <a:bodyPr vert="horz" wrap="square" lIns="0" tIns="0" rIns="0" bIns="0" rtlCol="0">
            <a:spAutoFit/>
          </a:bodyPr>
          <a:lstStyle/>
          <a:p>
            <a:pPr marL="102235" algn="r" rtl="1">
              <a:lnSpc>
                <a:spcPct val="100000"/>
              </a:lnSpc>
            </a:pPr>
            <a:fld id="{81D60167-4931-47E6-BA6A-407CBD079E47}" type="slidenum">
              <a:rPr dirty="0"/>
              <a:pPr marL="102235" algn="r" rtl="1">
                <a:lnSpc>
                  <a:spcPct val="100000"/>
                </a:lnSpc>
              </a:pPr>
              <a:t>6</a:t>
            </a:fld>
            <a:endParaRPr dirty="0"/>
          </a:p>
        </p:txBody>
      </p:sp>
      <p:sp>
        <p:nvSpPr>
          <p:cNvPr id="7" name="object 7"/>
          <p:cNvSpPr txBox="1"/>
          <p:nvPr/>
        </p:nvSpPr>
        <p:spPr>
          <a:xfrm>
            <a:off x="204012" y="3105527"/>
            <a:ext cx="7902207" cy="738664"/>
          </a:xfrm>
          <a:prstGeom prst="rect">
            <a:avLst/>
          </a:prstGeom>
          <a:solidFill>
            <a:srgbClr val="FFFF00"/>
          </a:solidFill>
        </p:spPr>
        <p:txBody>
          <a:bodyPr vert="horz" wrap="square" lIns="0" tIns="0" rIns="0" bIns="0" rtlCol="0">
            <a:spAutoFit/>
          </a:bodyPr>
          <a:lstStyle/>
          <a:p>
            <a:pPr marL="91440" algn="r" rtl="1"/>
            <a:r>
              <a:rPr lang="en-GB" sz="2400" b="1" dirty="0" smtClean="0">
                <a:latin typeface="Times New Roman"/>
                <a:cs typeface="Times New Roman"/>
              </a:rPr>
              <a:t>/b</a:t>
            </a:r>
            <a:r>
              <a:rPr lang="ar-SA" sz="2400" b="1" dirty="0" smtClean="0">
                <a:latin typeface="Times New Roman"/>
                <a:cs typeface="Times New Roman"/>
              </a:rPr>
              <a:t>إنتاج الأمونيا من الأحماض الأمينية</a:t>
            </a:r>
            <a:r>
              <a:rPr lang="en-GB" sz="2400" b="1" dirty="0" smtClean="0">
                <a:latin typeface="Times New Roman"/>
                <a:cs typeface="Times New Roman"/>
              </a:rPr>
              <a:t>Amino acids</a:t>
            </a:r>
            <a:r>
              <a:rPr lang="en-GB" sz="2400" b="1" spc="-10" dirty="0" smtClean="0">
                <a:latin typeface="Times New Roman"/>
                <a:cs typeface="Times New Roman"/>
              </a:rPr>
              <a:t> </a:t>
            </a:r>
            <a:r>
              <a:rPr lang="en-GB" sz="2400" b="1" dirty="0" smtClean="0">
                <a:latin typeface="Times New Roman"/>
                <a:cs typeface="Times New Roman"/>
              </a:rPr>
              <a:t>am</a:t>
            </a:r>
            <a:r>
              <a:rPr lang="en-GB" sz="2400" b="1" spc="5" dirty="0" smtClean="0">
                <a:latin typeface="Times New Roman"/>
                <a:cs typeface="Times New Roman"/>
              </a:rPr>
              <a:t>m</a:t>
            </a:r>
            <a:r>
              <a:rPr lang="en-GB" sz="2400" b="1" dirty="0" smtClean="0">
                <a:latin typeface="Times New Roman"/>
                <a:cs typeface="Times New Roman"/>
              </a:rPr>
              <a:t>onif</a:t>
            </a:r>
            <a:r>
              <a:rPr lang="en-GB" sz="2400" b="1" spc="5" dirty="0" smtClean="0">
                <a:latin typeface="Times New Roman"/>
                <a:cs typeface="Times New Roman"/>
              </a:rPr>
              <a:t>i</a:t>
            </a:r>
            <a:r>
              <a:rPr lang="en-GB" sz="2400" b="1" dirty="0" smtClean="0">
                <a:latin typeface="Times New Roman"/>
                <a:cs typeface="Times New Roman"/>
              </a:rPr>
              <a:t>cation </a:t>
            </a:r>
            <a:r>
              <a:rPr lang="ar-SA" sz="2400" b="1" dirty="0" smtClean="0">
                <a:latin typeface="Times New Roman"/>
                <a:cs typeface="Times New Roman"/>
              </a:rPr>
              <a:t> وتشمل :</a:t>
            </a:r>
            <a:endParaRPr sz="2400" dirty="0">
              <a:latin typeface="Times New Roman"/>
              <a:cs typeface="Times New Roman"/>
            </a:endParaRPr>
          </a:p>
        </p:txBody>
      </p:sp>
      <p:sp>
        <p:nvSpPr>
          <p:cNvPr id="8" name="object 8"/>
          <p:cNvSpPr txBox="1"/>
          <p:nvPr/>
        </p:nvSpPr>
        <p:spPr>
          <a:xfrm>
            <a:off x="5724143" y="3985056"/>
            <a:ext cx="1944370" cy="738664"/>
          </a:xfrm>
          <a:prstGeom prst="rect">
            <a:avLst/>
          </a:prstGeom>
          <a:ln w="9525">
            <a:solidFill>
              <a:srgbClr val="00CC99"/>
            </a:solidFill>
          </a:ln>
        </p:spPr>
        <p:txBody>
          <a:bodyPr vert="horz" wrap="square" lIns="0" tIns="0" rIns="0" bIns="0" rtlCol="0">
            <a:spAutoFit/>
          </a:bodyPr>
          <a:lstStyle/>
          <a:p>
            <a:pPr marL="86995" algn="r" rtl="1">
              <a:lnSpc>
                <a:spcPct val="100000"/>
              </a:lnSpc>
            </a:pPr>
            <a:r>
              <a:rPr lang="en-GB" sz="2400" b="1" dirty="0" smtClean="0">
                <a:solidFill>
                  <a:srgbClr val="00CC00"/>
                </a:solidFill>
                <a:latin typeface="Times New Roman"/>
                <a:cs typeface="Times New Roman"/>
              </a:rPr>
              <a:t>_</a:t>
            </a:r>
            <a:r>
              <a:rPr lang="ar-SA" sz="2400" b="1" dirty="0" smtClean="0">
                <a:solidFill>
                  <a:srgbClr val="00CC00"/>
                </a:solidFill>
                <a:latin typeface="Times New Roman"/>
                <a:cs typeface="Times New Roman"/>
              </a:rPr>
              <a:t>التحلل المائي </a:t>
            </a:r>
            <a:r>
              <a:rPr lang="en-GB" sz="2400" b="1" dirty="0" smtClean="0">
                <a:solidFill>
                  <a:srgbClr val="00CC00"/>
                </a:solidFill>
                <a:latin typeface="Times New Roman"/>
                <a:cs typeface="Times New Roman"/>
              </a:rPr>
              <a:t>Hyd</a:t>
            </a:r>
            <a:r>
              <a:rPr lang="en-GB" sz="2400" b="1" spc="-45" dirty="0" smtClean="0">
                <a:solidFill>
                  <a:srgbClr val="00CC00"/>
                </a:solidFill>
                <a:latin typeface="Times New Roman"/>
                <a:cs typeface="Times New Roman"/>
              </a:rPr>
              <a:t>r</a:t>
            </a:r>
            <a:r>
              <a:rPr lang="en-GB" sz="2400" b="1" dirty="0" smtClean="0">
                <a:solidFill>
                  <a:srgbClr val="00CC00"/>
                </a:solidFill>
                <a:latin typeface="Times New Roman"/>
                <a:cs typeface="Times New Roman"/>
              </a:rPr>
              <a:t>olys</a:t>
            </a:r>
            <a:r>
              <a:rPr lang="en-GB" sz="2400" b="1" spc="5" dirty="0" smtClean="0">
                <a:solidFill>
                  <a:srgbClr val="00CC00"/>
                </a:solidFill>
                <a:latin typeface="Times New Roman"/>
                <a:cs typeface="Times New Roman"/>
              </a:rPr>
              <a:t>i</a:t>
            </a:r>
            <a:r>
              <a:rPr lang="en-GB" sz="2400" b="1" dirty="0" smtClean="0">
                <a:solidFill>
                  <a:srgbClr val="00CC00"/>
                </a:solidFill>
                <a:latin typeface="Times New Roman"/>
                <a:cs typeface="Times New Roman"/>
              </a:rPr>
              <a:t>s</a:t>
            </a:r>
            <a:endParaRPr sz="2400" dirty="0">
              <a:latin typeface="Times New Roman"/>
              <a:cs typeface="Times New Roman"/>
            </a:endParaRPr>
          </a:p>
        </p:txBody>
      </p:sp>
      <p:sp>
        <p:nvSpPr>
          <p:cNvPr id="9" name="object 9"/>
          <p:cNvSpPr txBox="1"/>
          <p:nvPr/>
        </p:nvSpPr>
        <p:spPr>
          <a:xfrm>
            <a:off x="2495313" y="4815357"/>
            <a:ext cx="3214045" cy="738664"/>
          </a:xfrm>
          <a:prstGeom prst="rect">
            <a:avLst/>
          </a:prstGeom>
          <a:ln w="9525">
            <a:solidFill>
              <a:srgbClr val="FF3300"/>
            </a:solidFill>
          </a:ln>
        </p:spPr>
        <p:txBody>
          <a:bodyPr vert="horz" wrap="square" lIns="0" tIns="0" rIns="0" bIns="0" rtlCol="0">
            <a:spAutoFit/>
          </a:bodyPr>
          <a:lstStyle/>
          <a:p>
            <a:pPr marL="86995" algn="r" rtl="1">
              <a:lnSpc>
                <a:spcPct val="100000"/>
              </a:lnSpc>
            </a:pPr>
            <a:r>
              <a:rPr sz="2400" b="1" dirty="0">
                <a:solidFill>
                  <a:srgbClr val="FF3300"/>
                </a:solidFill>
                <a:latin typeface="Times New Roman"/>
                <a:cs typeface="Times New Roman"/>
              </a:rPr>
              <a:t>_</a:t>
            </a:r>
            <a:r>
              <a:rPr sz="2400" b="1" spc="-15" dirty="0">
                <a:solidFill>
                  <a:srgbClr val="FF3300"/>
                </a:solidFill>
                <a:latin typeface="Times New Roman"/>
                <a:cs typeface="Times New Roman"/>
              </a:rPr>
              <a:t> </a:t>
            </a:r>
            <a:r>
              <a:rPr lang="ar-SA" sz="2400" b="1" dirty="0" smtClean="0">
                <a:solidFill>
                  <a:srgbClr val="FF3300"/>
                </a:solidFill>
                <a:latin typeface="Times New Roman"/>
                <a:cs typeface="Times New Roman"/>
              </a:rPr>
              <a:t>نزع مجموعة الأمين</a:t>
            </a:r>
            <a:r>
              <a:rPr lang="en-GB" sz="2400" b="1" dirty="0" smtClean="0">
                <a:solidFill>
                  <a:srgbClr val="FF3300"/>
                </a:solidFill>
                <a:latin typeface="Times New Roman"/>
                <a:cs typeface="Times New Roman"/>
              </a:rPr>
              <a:t> Deamination:</a:t>
            </a:r>
            <a:endParaRPr sz="2400" dirty="0">
              <a:latin typeface="Times New Roman"/>
              <a:cs typeface="Times New Roman"/>
            </a:endParaRPr>
          </a:p>
        </p:txBody>
      </p:sp>
      <p:sp>
        <p:nvSpPr>
          <p:cNvPr id="10" name="object 10"/>
          <p:cNvSpPr txBox="1"/>
          <p:nvPr/>
        </p:nvSpPr>
        <p:spPr>
          <a:xfrm>
            <a:off x="282687" y="5738503"/>
            <a:ext cx="3276599" cy="738664"/>
          </a:xfrm>
          <a:prstGeom prst="rect">
            <a:avLst/>
          </a:prstGeom>
          <a:ln w="9525">
            <a:solidFill>
              <a:srgbClr val="3333CC"/>
            </a:solidFill>
          </a:ln>
        </p:spPr>
        <p:txBody>
          <a:bodyPr vert="horz" wrap="square" lIns="0" tIns="0" rIns="0" bIns="0" rtlCol="0">
            <a:spAutoFit/>
          </a:bodyPr>
          <a:lstStyle/>
          <a:p>
            <a:pPr marL="86995" algn="r" rtl="1">
              <a:lnSpc>
                <a:spcPct val="100000"/>
              </a:lnSpc>
            </a:pPr>
            <a:r>
              <a:rPr lang="ar-SA" sz="2400" b="1" dirty="0" smtClean="0">
                <a:solidFill>
                  <a:srgbClr val="006FC0"/>
                </a:solidFill>
                <a:latin typeface="Times New Roman"/>
                <a:cs typeface="Times New Roman"/>
              </a:rPr>
              <a:t>- نزع مجموعة الكربوكسيل </a:t>
            </a:r>
            <a:r>
              <a:rPr lang="en-GB" sz="2400" b="1" dirty="0" smtClean="0">
                <a:solidFill>
                  <a:srgbClr val="006FC0"/>
                </a:solidFill>
                <a:latin typeface="Times New Roman"/>
                <a:cs typeface="Times New Roman"/>
              </a:rPr>
              <a:t>Decarboxyla</a:t>
            </a:r>
            <a:r>
              <a:rPr lang="en-GB" sz="2400" b="1" spc="5" dirty="0" smtClean="0">
                <a:solidFill>
                  <a:srgbClr val="006FC0"/>
                </a:solidFill>
                <a:latin typeface="Times New Roman"/>
                <a:cs typeface="Times New Roman"/>
              </a:rPr>
              <a:t>t</a:t>
            </a:r>
            <a:r>
              <a:rPr lang="en-GB" sz="2400" b="1" dirty="0" smtClean="0">
                <a:solidFill>
                  <a:srgbClr val="006FC0"/>
                </a:solidFill>
                <a:latin typeface="Times New Roman"/>
                <a:cs typeface="Times New Roman"/>
              </a:rPr>
              <a:t>io</a:t>
            </a:r>
            <a:r>
              <a:rPr lang="en-GB" sz="2400" b="1" spc="5" dirty="0" smtClean="0">
                <a:solidFill>
                  <a:srgbClr val="006FC0"/>
                </a:solidFill>
                <a:latin typeface="Times New Roman"/>
                <a:cs typeface="Times New Roman"/>
              </a:rPr>
              <a:t>n</a:t>
            </a:r>
            <a:r>
              <a:rPr lang="ar-SA" sz="2400" b="1" dirty="0" smtClean="0">
                <a:solidFill>
                  <a:srgbClr val="006FC0"/>
                </a:solidFill>
                <a:latin typeface="Times New Roman"/>
                <a:cs typeface="Times New Roman"/>
              </a:rPr>
              <a:t> </a:t>
            </a:r>
            <a:endParaRPr sz="2400" dirty="0">
              <a:latin typeface="Times New Roman"/>
              <a:cs typeface="Times New Roman"/>
            </a:endParaRPr>
          </a:p>
        </p:txBody>
      </p:sp>
      <p:sp>
        <p:nvSpPr>
          <p:cNvPr id="12" name="object 6"/>
          <p:cNvSpPr txBox="1"/>
          <p:nvPr/>
        </p:nvSpPr>
        <p:spPr>
          <a:xfrm>
            <a:off x="3209417" y="2061482"/>
            <a:ext cx="5184775" cy="984885"/>
          </a:xfrm>
          <a:prstGeom prst="rect">
            <a:avLst/>
          </a:prstGeom>
          <a:solidFill>
            <a:srgbClr val="D5D5F5"/>
          </a:solidFill>
        </p:spPr>
        <p:txBody>
          <a:bodyPr vert="horz" wrap="square" lIns="0" tIns="0" rIns="0" bIns="0" rtlCol="0">
            <a:spAutoFit/>
          </a:bodyPr>
          <a:lstStyle/>
          <a:p>
            <a:pPr marL="91440" algn="r" rtl="1">
              <a:lnSpc>
                <a:spcPct val="100000"/>
              </a:lnSpc>
            </a:pPr>
            <a:r>
              <a:rPr lang="ar-SA" sz="3200" b="1" dirty="0" smtClean="0">
                <a:latin typeface="Times New Roman"/>
                <a:cs typeface="Times New Roman"/>
              </a:rPr>
              <a:t>1- إنتاج الأمونيا من البروتين</a:t>
            </a:r>
          </a:p>
          <a:p>
            <a:pPr marL="91440" algn="r" rtl="1">
              <a:lnSpc>
                <a:spcPct val="100000"/>
              </a:lnSpc>
            </a:pPr>
            <a:r>
              <a:rPr lang="en-GB" sz="3200" b="1" dirty="0" smtClean="0">
                <a:latin typeface="Times New Roman"/>
                <a:cs typeface="Times New Roman"/>
              </a:rPr>
              <a:t>P</a:t>
            </a:r>
            <a:r>
              <a:rPr lang="en-GB" sz="3200" b="1" spc="-60" dirty="0" smtClean="0">
                <a:latin typeface="Times New Roman"/>
                <a:cs typeface="Times New Roman"/>
              </a:rPr>
              <a:t>r</a:t>
            </a:r>
            <a:r>
              <a:rPr lang="en-GB" sz="3200" b="1" dirty="0" smtClean="0">
                <a:latin typeface="Times New Roman"/>
                <a:cs typeface="Times New Roman"/>
              </a:rPr>
              <a:t>ot</a:t>
            </a:r>
            <a:r>
              <a:rPr lang="en-GB" sz="3200" b="1" spc="5" dirty="0" smtClean="0">
                <a:latin typeface="Times New Roman"/>
                <a:cs typeface="Times New Roman"/>
              </a:rPr>
              <a:t>e</a:t>
            </a:r>
            <a:r>
              <a:rPr lang="en-GB" sz="3200" b="1" dirty="0" smtClean="0">
                <a:latin typeface="Times New Roman"/>
                <a:cs typeface="Times New Roman"/>
              </a:rPr>
              <a:t>in</a:t>
            </a:r>
            <a:r>
              <a:rPr lang="en-GB" sz="3200" b="1" spc="-25" dirty="0" smtClean="0">
                <a:latin typeface="Times New Roman"/>
                <a:cs typeface="Times New Roman"/>
              </a:rPr>
              <a:t> </a:t>
            </a:r>
            <a:r>
              <a:rPr lang="en-GB" sz="3200" b="1" dirty="0" smtClean="0">
                <a:latin typeface="Times New Roman"/>
                <a:cs typeface="Times New Roman"/>
              </a:rPr>
              <a:t>ammonification</a:t>
            </a:r>
            <a:endParaRPr lang="ar-SA" sz="3200" b="1" dirty="0" smtClean="0">
              <a:latin typeface="Times New Roman"/>
              <a:cs typeface="Times New Roman"/>
            </a:endParaRPr>
          </a:p>
        </p:txBody>
      </p:sp>
      <p:sp>
        <p:nvSpPr>
          <p:cNvPr id="13" name="object 5"/>
          <p:cNvSpPr txBox="1"/>
          <p:nvPr/>
        </p:nvSpPr>
        <p:spPr>
          <a:xfrm>
            <a:off x="1006017" y="790419"/>
            <a:ext cx="6984949" cy="677108"/>
          </a:xfrm>
          <a:prstGeom prst="rect">
            <a:avLst/>
          </a:prstGeom>
          <a:solidFill>
            <a:srgbClr val="3366FF"/>
          </a:solidFill>
        </p:spPr>
        <p:txBody>
          <a:bodyPr vert="horz" wrap="square" lIns="0" tIns="0" rIns="0" bIns="0" rtlCol="0">
            <a:spAutoFit/>
          </a:bodyPr>
          <a:lstStyle/>
          <a:p>
            <a:pPr marL="91440" algn="r" rtl="1">
              <a:lnSpc>
                <a:spcPct val="100000"/>
              </a:lnSpc>
            </a:pPr>
            <a:r>
              <a:rPr lang="ar-SA" sz="4400" b="1" spc="-220" dirty="0" smtClean="0">
                <a:solidFill>
                  <a:srgbClr val="FF0066"/>
                </a:solidFill>
                <a:latin typeface="Times New Roman"/>
                <a:cs typeface="Times New Roman"/>
              </a:rPr>
              <a:t>1-  إنتاج الأمونيا </a:t>
            </a:r>
            <a:r>
              <a:rPr lang="en-GB" sz="4400" b="1" dirty="0" smtClean="0">
                <a:solidFill>
                  <a:srgbClr val="FF0066"/>
                </a:solidFill>
                <a:latin typeface="Times New Roman"/>
                <a:cs typeface="Times New Roman"/>
              </a:rPr>
              <a:t>Ammonification</a:t>
            </a:r>
            <a:endParaRPr lang="en-GB" sz="4400" dirty="0">
              <a:latin typeface="Times New Roman"/>
              <a:cs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04012" y="164774"/>
            <a:ext cx="1056640" cy="280035"/>
          </a:xfrm>
          <a:prstGeom prst="rect">
            <a:avLst/>
          </a:prstGeom>
        </p:spPr>
        <p:txBody>
          <a:bodyPr vert="horz" wrap="square" lIns="0" tIns="0" rIns="0" bIns="0" rtlCol="0">
            <a:spAutoFit/>
          </a:bodyPr>
          <a:lstStyle/>
          <a:p>
            <a:pPr marL="12700">
              <a:lnSpc>
                <a:spcPct val="100000"/>
              </a:lnSpc>
            </a:pPr>
            <a:r>
              <a:rPr sz="2000" b="1" dirty="0">
                <a:latin typeface="Times New Roman"/>
                <a:cs typeface="Times New Roman"/>
              </a:rPr>
              <a:t>MIC </a:t>
            </a:r>
            <a:r>
              <a:rPr sz="2000" b="1" spc="-20" dirty="0">
                <a:latin typeface="Times New Roman"/>
                <a:cs typeface="Times New Roman"/>
              </a:rPr>
              <a:t> </a:t>
            </a:r>
            <a:r>
              <a:rPr sz="2000" b="1" dirty="0">
                <a:latin typeface="Times New Roman"/>
                <a:cs typeface="Times New Roman"/>
              </a:rPr>
              <a:t>3</a:t>
            </a:r>
            <a:r>
              <a:rPr sz="2000" b="1" spc="10" dirty="0">
                <a:latin typeface="Times New Roman"/>
                <a:cs typeface="Times New Roman"/>
              </a:rPr>
              <a:t>4</a:t>
            </a:r>
            <a:r>
              <a:rPr sz="2000" b="1" dirty="0">
                <a:latin typeface="Times New Roman"/>
                <a:cs typeface="Times New Roman"/>
              </a:rPr>
              <a:t>5</a:t>
            </a:r>
            <a:endParaRPr sz="2000">
              <a:latin typeface="Times New Roman"/>
              <a:cs typeface="Times New Roman"/>
            </a:endParaRPr>
          </a:p>
        </p:txBody>
      </p:sp>
      <p:sp>
        <p:nvSpPr>
          <p:cNvPr id="4" name="object 4"/>
          <p:cNvSpPr/>
          <p:nvPr/>
        </p:nvSpPr>
        <p:spPr>
          <a:xfrm>
            <a:off x="216725" y="421766"/>
            <a:ext cx="8612505" cy="0"/>
          </a:xfrm>
          <a:custGeom>
            <a:avLst/>
            <a:gdLst/>
            <a:ahLst/>
            <a:cxnLst/>
            <a:rect l="l" t="t" r="r" b="b"/>
            <a:pathLst>
              <a:path w="8612505">
                <a:moveTo>
                  <a:pt x="0" y="0"/>
                </a:moveTo>
                <a:lnTo>
                  <a:pt x="8612124" y="0"/>
                </a:lnTo>
              </a:path>
            </a:pathLst>
          </a:custGeom>
          <a:ln w="25654">
            <a:solidFill>
              <a:srgbClr val="000000"/>
            </a:solidFill>
          </a:ln>
        </p:spPr>
        <p:txBody>
          <a:bodyPr wrap="square" lIns="0" tIns="0" rIns="0" bIns="0" rtlCol="0"/>
          <a:lstStyle/>
          <a:p>
            <a:endParaRPr/>
          </a:p>
        </p:txBody>
      </p:sp>
      <p:sp>
        <p:nvSpPr>
          <p:cNvPr id="6" name="object 6"/>
          <p:cNvSpPr txBox="1"/>
          <p:nvPr/>
        </p:nvSpPr>
        <p:spPr>
          <a:xfrm>
            <a:off x="755572" y="2204821"/>
            <a:ext cx="4907103" cy="553998"/>
          </a:xfrm>
          <a:prstGeom prst="rect">
            <a:avLst/>
          </a:prstGeom>
          <a:ln w="9525">
            <a:solidFill>
              <a:srgbClr val="00CC99"/>
            </a:solidFill>
          </a:ln>
        </p:spPr>
        <p:txBody>
          <a:bodyPr vert="horz" wrap="square" lIns="0" tIns="0" rIns="0" bIns="0" rtlCol="0">
            <a:spAutoFit/>
          </a:bodyPr>
          <a:lstStyle/>
          <a:p>
            <a:pPr marL="86360" algn="r" rtl="1">
              <a:lnSpc>
                <a:spcPct val="100000"/>
              </a:lnSpc>
            </a:pPr>
            <a:r>
              <a:rPr lang="en-GB" sz="3600" b="1" dirty="0" smtClean="0">
                <a:solidFill>
                  <a:srgbClr val="00CC00"/>
                </a:solidFill>
                <a:latin typeface="Times New Roman"/>
                <a:cs typeface="Times New Roman"/>
              </a:rPr>
              <a:t>_</a:t>
            </a:r>
            <a:r>
              <a:rPr lang="ar-SA" sz="3600" b="1" dirty="0" smtClean="0">
                <a:solidFill>
                  <a:srgbClr val="00CC00"/>
                </a:solidFill>
                <a:latin typeface="Times New Roman"/>
                <a:cs typeface="Times New Roman"/>
              </a:rPr>
              <a:t>التحلل المائي </a:t>
            </a:r>
            <a:r>
              <a:rPr lang="en-GB" sz="3600" b="1" dirty="0" smtClean="0">
                <a:solidFill>
                  <a:srgbClr val="00CC00"/>
                </a:solidFill>
                <a:latin typeface="Times New Roman"/>
                <a:cs typeface="Times New Roman"/>
              </a:rPr>
              <a:t>Hyd</a:t>
            </a:r>
            <a:r>
              <a:rPr lang="en-GB" sz="3600" b="1" spc="-60" dirty="0" smtClean="0">
                <a:solidFill>
                  <a:srgbClr val="00CC00"/>
                </a:solidFill>
                <a:latin typeface="Times New Roman"/>
                <a:cs typeface="Times New Roman"/>
              </a:rPr>
              <a:t>r</a:t>
            </a:r>
            <a:r>
              <a:rPr lang="en-GB" sz="3600" b="1" dirty="0" smtClean="0">
                <a:solidFill>
                  <a:srgbClr val="00CC00"/>
                </a:solidFill>
                <a:latin typeface="Times New Roman"/>
                <a:cs typeface="Times New Roman"/>
              </a:rPr>
              <a:t>olysis</a:t>
            </a:r>
            <a:r>
              <a:rPr lang="ar-SA" sz="3600" b="1" dirty="0" smtClean="0">
                <a:solidFill>
                  <a:srgbClr val="00CC00"/>
                </a:solidFill>
                <a:latin typeface="Times New Roman"/>
                <a:cs typeface="Times New Roman"/>
              </a:rPr>
              <a:t> </a:t>
            </a:r>
            <a:endParaRPr sz="3600" dirty="0">
              <a:latin typeface="Times New Roman"/>
              <a:cs typeface="Times New Roman"/>
            </a:endParaRPr>
          </a:p>
        </p:txBody>
      </p:sp>
      <p:sp>
        <p:nvSpPr>
          <p:cNvPr id="7" name="object 7"/>
          <p:cNvSpPr/>
          <p:nvPr/>
        </p:nvSpPr>
        <p:spPr>
          <a:xfrm>
            <a:off x="252539" y="3471443"/>
            <a:ext cx="8712200" cy="523240"/>
          </a:xfrm>
          <a:custGeom>
            <a:avLst/>
            <a:gdLst/>
            <a:ahLst/>
            <a:cxnLst/>
            <a:rect l="l" t="t" r="r" b="b"/>
            <a:pathLst>
              <a:path w="8712200" h="523239">
                <a:moveTo>
                  <a:pt x="0" y="523214"/>
                </a:moveTo>
                <a:lnTo>
                  <a:pt x="8711946" y="523214"/>
                </a:lnTo>
                <a:lnTo>
                  <a:pt x="8711946" y="0"/>
                </a:lnTo>
                <a:lnTo>
                  <a:pt x="0" y="0"/>
                </a:lnTo>
                <a:lnTo>
                  <a:pt x="0" y="523214"/>
                </a:lnTo>
                <a:close/>
              </a:path>
            </a:pathLst>
          </a:custGeom>
          <a:solidFill>
            <a:srgbClr val="85FFDF"/>
          </a:solidFill>
        </p:spPr>
        <p:txBody>
          <a:bodyPr wrap="square" lIns="0" tIns="0" rIns="0" bIns="0" rtlCol="0"/>
          <a:lstStyle/>
          <a:p>
            <a:endParaRPr/>
          </a:p>
        </p:txBody>
      </p:sp>
      <p:sp>
        <p:nvSpPr>
          <p:cNvPr id="8" name="object 8"/>
          <p:cNvSpPr/>
          <p:nvPr/>
        </p:nvSpPr>
        <p:spPr>
          <a:xfrm>
            <a:off x="1901444" y="3984244"/>
            <a:ext cx="119380" cy="0"/>
          </a:xfrm>
          <a:custGeom>
            <a:avLst/>
            <a:gdLst/>
            <a:ahLst/>
            <a:cxnLst/>
            <a:rect l="l" t="t" r="r" b="b"/>
            <a:pathLst>
              <a:path w="119380">
                <a:moveTo>
                  <a:pt x="0" y="0"/>
                </a:moveTo>
                <a:lnTo>
                  <a:pt x="118871" y="0"/>
                </a:lnTo>
              </a:path>
            </a:pathLst>
          </a:custGeom>
          <a:ln w="24130">
            <a:solidFill>
              <a:srgbClr val="000000"/>
            </a:solidFill>
          </a:ln>
        </p:spPr>
        <p:txBody>
          <a:bodyPr wrap="square" lIns="0" tIns="0" rIns="0" bIns="0" rtlCol="0"/>
          <a:lstStyle/>
          <a:p>
            <a:endParaRPr/>
          </a:p>
        </p:txBody>
      </p:sp>
      <p:sp>
        <p:nvSpPr>
          <p:cNvPr id="9" name="object 9"/>
          <p:cNvSpPr/>
          <p:nvPr/>
        </p:nvSpPr>
        <p:spPr>
          <a:xfrm>
            <a:off x="2020316" y="3914902"/>
            <a:ext cx="1202690" cy="0"/>
          </a:xfrm>
          <a:custGeom>
            <a:avLst/>
            <a:gdLst/>
            <a:ahLst/>
            <a:cxnLst/>
            <a:rect l="l" t="t" r="r" b="b"/>
            <a:pathLst>
              <a:path w="1202689">
                <a:moveTo>
                  <a:pt x="0" y="0"/>
                </a:moveTo>
                <a:lnTo>
                  <a:pt x="1202436" y="0"/>
                </a:lnTo>
              </a:path>
            </a:pathLst>
          </a:custGeom>
          <a:ln w="34797">
            <a:solidFill>
              <a:srgbClr val="000000"/>
            </a:solidFill>
          </a:ln>
        </p:spPr>
        <p:txBody>
          <a:bodyPr wrap="square" lIns="0" tIns="0" rIns="0" bIns="0" rtlCol="0"/>
          <a:lstStyle/>
          <a:p>
            <a:endParaRPr/>
          </a:p>
        </p:txBody>
      </p:sp>
      <p:sp>
        <p:nvSpPr>
          <p:cNvPr id="10" name="object 10"/>
          <p:cNvSpPr txBox="1"/>
          <p:nvPr/>
        </p:nvSpPr>
        <p:spPr>
          <a:xfrm>
            <a:off x="331419" y="3562493"/>
            <a:ext cx="4021454" cy="444500"/>
          </a:xfrm>
          <a:prstGeom prst="rect">
            <a:avLst/>
          </a:prstGeom>
        </p:spPr>
        <p:txBody>
          <a:bodyPr vert="horz" wrap="square" lIns="0" tIns="0" rIns="0" bIns="0" rtlCol="0">
            <a:spAutoFit/>
          </a:bodyPr>
          <a:lstStyle/>
          <a:p>
            <a:pPr marL="12700">
              <a:lnSpc>
                <a:spcPct val="100000"/>
              </a:lnSpc>
            </a:pPr>
            <a:r>
              <a:rPr sz="2800" b="1" u="heavy" spc="-30" dirty="0">
                <a:latin typeface="Times New Roman"/>
                <a:cs typeface="Times New Roman"/>
              </a:rPr>
              <a:t>R</a:t>
            </a:r>
            <a:r>
              <a:rPr sz="2800" b="1" u="heavy" spc="-5" dirty="0">
                <a:latin typeface="Times New Roman"/>
                <a:cs typeface="Times New Roman"/>
              </a:rPr>
              <a:t>-</a:t>
            </a:r>
            <a:r>
              <a:rPr sz="2800" b="1" u="heavy" spc="-30" dirty="0">
                <a:latin typeface="Times New Roman"/>
                <a:cs typeface="Times New Roman"/>
              </a:rPr>
              <a:t>CH</a:t>
            </a:r>
            <a:r>
              <a:rPr sz="2800" b="1" u="heavy" spc="-5" dirty="0">
                <a:latin typeface="Times New Roman"/>
                <a:cs typeface="Times New Roman"/>
              </a:rPr>
              <a:t>-</a:t>
            </a:r>
            <a:r>
              <a:rPr sz="2800" b="1" u="heavy" spc="-30" dirty="0">
                <a:latin typeface="Times New Roman"/>
                <a:cs typeface="Times New Roman"/>
              </a:rPr>
              <a:t>NH</a:t>
            </a:r>
            <a:r>
              <a:rPr sz="2775" b="1" spc="7" baseline="-21021" dirty="0">
                <a:latin typeface="Times New Roman"/>
                <a:cs typeface="Times New Roman"/>
              </a:rPr>
              <a:t>2</a:t>
            </a:r>
            <a:r>
              <a:rPr sz="2800" b="1" spc="-5" dirty="0">
                <a:latin typeface="Times New Roman"/>
                <a:cs typeface="Times New Roman"/>
              </a:rPr>
              <a:t>-</a:t>
            </a:r>
            <a:r>
              <a:rPr sz="2800" b="1" spc="-30" dirty="0">
                <a:latin typeface="Times New Roman"/>
                <a:cs typeface="Times New Roman"/>
              </a:rPr>
              <a:t>COO</a:t>
            </a:r>
            <a:r>
              <a:rPr sz="2800" b="1" spc="-25" dirty="0">
                <a:latin typeface="Times New Roman"/>
                <a:cs typeface="Times New Roman"/>
              </a:rPr>
              <a:t>H</a:t>
            </a:r>
            <a:r>
              <a:rPr sz="2800" b="1" spc="35" dirty="0">
                <a:latin typeface="Times New Roman"/>
                <a:cs typeface="Times New Roman"/>
              </a:rPr>
              <a:t> </a:t>
            </a:r>
            <a:r>
              <a:rPr sz="2800" b="1" spc="-20" dirty="0">
                <a:latin typeface="Times New Roman"/>
                <a:cs typeface="Times New Roman"/>
              </a:rPr>
              <a:t>+</a:t>
            </a:r>
            <a:r>
              <a:rPr sz="2800" b="1" spc="5" dirty="0">
                <a:latin typeface="Times New Roman"/>
                <a:cs typeface="Times New Roman"/>
              </a:rPr>
              <a:t> </a:t>
            </a:r>
            <a:r>
              <a:rPr sz="2800" b="1" spc="-20" dirty="0">
                <a:latin typeface="Times New Roman"/>
                <a:cs typeface="Times New Roman"/>
              </a:rPr>
              <a:t>H2O</a:t>
            </a:r>
            <a:endParaRPr sz="2800">
              <a:latin typeface="Times New Roman"/>
              <a:cs typeface="Times New Roman"/>
            </a:endParaRPr>
          </a:p>
        </p:txBody>
      </p:sp>
      <p:sp>
        <p:nvSpPr>
          <p:cNvPr id="11" name="object 11"/>
          <p:cNvSpPr/>
          <p:nvPr/>
        </p:nvSpPr>
        <p:spPr>
          <a:xfrm>
            <a:off x="5662676" y="3984244"/>
            <a:ext cx="119380" cy="0"/>
          </a:xfrm>
          <a:custGeom>
            <a:avLst/>
            <a:gdLst/>
            <a:ahLst/>
            <a:cxnLst/>
            <a:rect l="l" t="t" r="r" b="b"/>
            <a:pathLst>
              <a:path w="119379">
                <a:moveTo>
                  <a:pt x="0" y="0"/>
                </a:moveTo>
                <a:lnTo>
                  <a:pt x="118872" y="0"/>
                </a:lnTo>
              </a:path>
            </a:pathLst>
          </a:custGeom>
          <a:ln w="24130">
            <a:solidFill>
              <a:srgbClr val="000000"/>
            </a:solidFill>
          </a:ln>
        </p:spPr>
        <p:txBody>
          <a:bodyPr wrap="square" lIns="0" tIns="0" rIns="0" bIns="0" rtlCol="0"/>
          <a:lstStyle/>
          <a:p>
            <a:endParaRPr/>
          </a:p>
        </p:txBody>
      </p:sp>
      <p:sp>
        <p:nvSpPr>
          <p:cNvPr id="12" name="object 12"/>
          <p:cNvSpPr/>
          <p:nvPr/>
        </p:nvSpPr>
        <p:spPr>
          <a:xfrm>
            <a:off x="5781547" y="3914902"/>
            <a:ext cx="276225" cy="0"/>
          </a:xfrm>
          <a:custGeom>
            <a:avLst/>
            <a:gdLst/>
            <a:ahLst/>
            <a:cxnLst/>
            <a:rect l="l" t="t" r="r" b="b"/>
            <a:pathLst>
              <a:path w="276225">
                <a:moveTo>
                  <a:pt x="0" y="0"/>
                </a:moveTo>
                <a:lnTo>
                  <a:pt x="275844" y="0"/>
                </a:lnTo>
              </a:path>
            </a:pathLst>
          </a:custGeom>
          <a:ln w="34797">
            <a:solidFill>
              <a:srgbClr val="000000"/>
            </a:solidFill>
          </a:ln>
        </p:spPr>
        <p:txBody>
          <a:bodyPr wrap="square" lIns="0" tIns="0" rIns="0" bIns="0" rtlCol="0"/>
          <a:lstStyle/>
          <a:p>
            <a:endParaRPr/>
          </a:p>
        </p:txBody>
      </p:sp>
      <p:sp>
        <p:nvSpPr>
          <p:cNvPr id="13" name="object 13"/>
          <p:cNvSpPr/>
          <p:nvPr/>
        </p:nvSpPr>
        <p:spPr>
          <a:xfrm>
            <a:off x="6057391" y="3984244"/>
            <a:ext cx="119380" cy="0"/>
          </a:xfrm>
          <a:custGeom>
            <a:avLst/>
            <a:gdLst/>
            <a:ahLst/>
            <a:cxnLst/>
            <a:rect l="l" t="t" r="r" b="b"/>
            <a:pathLst>
              <a:path w="119379">
                <a:moveTo>
                  <a:pt x="0" y="0"/>
                </a:moveTo>
                <a:lnTo>
                  <a:pt x="118872" y="0"/>
                </a:lnTo>
              </a:path>
            </a:pathLst>
          </a:custGeom>
          <a:ln w="24130">
            <a:solidFill>
              <a:srgbClr val="000000"/>
            </a:solidFill>
          </a:ln>
        </p:spPr>
        <p:txBody>
          <a:bodyPr wrap="square" lIns="0" tIns="0" rIns="0" bIns="0" rtlCol="0"/>
          <a:lstStyle/>
          <a:p>
            <a:endParaRPr/>
          </a:p>
        </p:txBody>
      </p:sp>
      <p:sp>
        <p:nvSpPr>
          <p:cNvPr id="14" name="object 14"/>
          <p:cNvSpPr/>
          <p:nvPr/>
        </p:nvSpPr>
        <p:spPr>
          <a:xfrm>
            <a:off x="6176264" y="3914902"/>
            <a:ext cx="551815" cy="0"/>
          </a:xfrm>
          <a:custGeom>
            <a:avLst/>
            <a:gdLst/>
            <a:ahLst/>
            <a:cxnLst/>
            <a:rect l="l" t="t" r="r" b="b"/>
            <a:pathLst>
              <a:path w="551815">
                <a:moveTo>
                  <a:pt x="0" y="0"/>
                </a:moveTo>
                <a:lnTo>
                  <a:pt x="551688" y="0"/>
                </a:lnTo>
              </a:path>
            </a:pathLst>
          </a:custGeom>
          <a:ln w="34797">
            <a:solidFill>
              <a:srgbClr val="000000"/>
            </a:solidFill>
          </a:ln>
        </p:spPr>
        <p:txBody>
          <a:bodyPr wrap="square" lIns="0" tIns="0" rIns="0" bIns="0" rtlCol="0"/>
          <a:lstStyle/>
          <a:p>
            <a:endParaRPr/>
          </a:p>
        </p:txBody>
      </p:sp>
      <p:sp>
        <p:nvSpPr>
          <p:cNvPr id="15" name="object 15"/>
          <p:cNvSpPr/>
          <p:nvPr/>
        </p:nvSpPr>
        <p:spPr>
          <a:xfrm>
            <a:off x="7643876" y="3984244"/>
            <a:ext cx="119380" cy="0"/>
          </a:xfrm>
          <a:custGeom>
            <a:avLst/>
            <a:gdLst/>
            <a:ahLst/>
            <a:cxnLst/>
            <a:rect l="l" t="t" r="r" b="b"/>
            <a:pathLst>
              <a:path w="119379">
                <a:moveTo>
                  <a:pt x="0" y="0"/>
                </a:moveTo>
                <a:lnTo>
                  <a:pt x="118872" y="0"/>
                </a:lnTo>
              </a:path>
            </a:pathLst>
          </a:custGeom>
          <a:ln w="24130">
            <a:solidFill>
              <a:srgbClr val="000000"/>
            </a:solidFill>
          </a:ln>
        </p:spPr>
        <p:txBody>
          <a:bodyPr wrap="square" lIns="0" tIns="0" rIns="0" bIns="0" rtlCol="0"/>
          <a:lstStyle/>
          <a:p>
            <a:endParaRPr/>
          </a:p>
        </p:txBody>
      </p:sp>
      <p:sp>
        <p:nvSpPr>
          <p:cNvPr id="16" name="object 16"/>
          <p:cNvSpPr/>
          <p:nvPr/>
        </p:nvSpPr>
        <p:spPr>
          <a:xfrm>
            <a:off x="4427982" y="3709161"/>
            <a:ext cx="720090" cy="103505"/>
          </a:xfrm>
          <a:custGeom>
            <a:avLst/>
            <a:gdLst/>
            <a:ahLst/>
            <a:cxnLst/>
            <a:rect l="l" t="t" r="r" b="b"/>
            <a:pathLst>
              <a:path w="720089" h="103504">
                <a:moveTo>
                  <a:pt x="631570" y="0"/>
                </a:moveTo>
                <a:lnTo>
                  <a:pt x="627760" y="1015"/>
                </a:lnTo>
                <a:lnTo>
                  <a:pt x="625982" y="3937"/>
                </a:lnTo>
                <a:lnTo>
                  <a:pt x="624204" y="6985"/>
                </a:lnTo>
                <a:lnTo>
                  <a:pt x="625220" y="10921"/>
                </a:lnTo>
                <a:lnTo>
                  <a:pt x="628141" y="12700"/>
                </a:lnTo>
                <a:lnTo>
                  <a:pt x="684065" y="45415"/>
                </a:lnTo>
                <a:lnTo>
                  <a:pt x="707516" y="45465"/>
                </a:lnTo>
                <a:lnTo>
                  <a:pt x="707516" y="58165"/>
                </a:lnTo>
                <a:lnTo>
                  <a:pt x="683950" y="58165"/>
                </a:lnTo>
                <a:lnTo>
                  <a:pt x="624966" y="92329"/>
                </a:lnTo>
                <a:lnTo>
                  <a:pt x="623951" y="96265"/>
                </a:lnTo>
                <a:lnTo>
                  <a:pt x="627506" y="102362"/>
                </a:lnTo>
                <a:lnTo>
                  <a:pt x="631316" y="103377"/>
                </a:lnTo>
                <a:lnTo>
                  <a:pt x="709157" y="58165"/>
                </a:lnTo>
                <a:lnTo>
                  <a:pt x="707516" y="58165"/>
                </a:lnTo>
                <a:lnTo>
                  <a:pt x="709244" y="58115"/>
                </a:lnTo>
                <a:lnTo>
                  <a:pt x="720089" y="51815"/>
                </a:lnTo>
                <a:lnTo>
                  <a:pt x="631570" y="0"/>
                </a:lnTo>
                <a:close/>
              </a:path>
              <a:path w="720089" h="103504">
                <a:moveTo>
                  <a:pt x="694960" y="51788"/>
                </a:moveTo>
                <a:lnTo>
                  <a:pt x="684037" y="58115"/>
                </a:lnTo>
                <a:lnTo>
                  <a:pt x="707516" y="58165"/>
                </a:lnTo>
                <a:lnTo>
                  <a:pt x="707516" y="57276"/>
                </a:lnTo>
                <a:lnTo>
                  <a:pt x="704341" y="57276"/>
                </a:lnTo>
                <a:lnTo>
                  <a:pt x="694960" y="51788"/>
                </a:lnTo>
                <a:close/>
              </a:path>
              <a:path w="720089" h="103504">
                <a:moveTo>
                  <a:pt x="0" y="43942"/>
                </a:moveTo>
                <a:lnTo>
                  <a:pt x="0" y="56642"/>
                </a:lnTo>
                <a:lnTo>
                  <a:pt x="684037" y="58115"/>
                </a:lnTo>
                <a:lnTo>
                  <a:pt x="694960" y="51788"/>
                </a:lnTo>
                <a:lnTo>
                  <a:pt x="684065" y="45415"/>
                </a:lnTo>
                <a:lnTo>
                  <a:pt x="0" y="43942"/>
                </a:lnTo>
                <a:close/>
              </a:path>
              <a:path w="720089" h="103504">
                <a:moveTo>
                  <a:pt x="704341" y="46355"/>
                </a:moveTo>
                <a:lnTo>
                  <a:pt x="694960" y="51788"/>
                </a:lnTo>
                <a:lnTo>
                  <a:pt x="704341" y="57276"/>
                </a:lnTo>
                <a:lnTo>
                  <a:pt x="704341" y="46355"/>
                </a:lnTo>
                <a:close/>
              </a:path>
              <a:path w="720089" h="103504">
                <a:moveTo>
                  <a:pt x="707516" y="46355"/>
                </a:moveTo>
                <a:lnTo>
                  <a:pt x="704341" y="46355"/>
                </a:lnTo>
                <a:lnTo>
                  <a:pt x="704341" y="57276"/>
                </a:lnTo>
                <a:lnTo>
                  <a:pt x="707516" y="57276"/>
                </a:lnTo>
                <a:lnTo>
                  <a:pt x="707516" y="46355"/>
                </a:lnTo>
                <a:close/>
              </a:path>
              <a:path w="720089" h="103504">
                <a:moveTo>
                  <a:pt x="684065" y="45415"/>
                </a:moveTo>
                <a:lnTo>
                  <a:pt x="694960" y="51788"/>
                </a:lnTo>
                <a:lnTo>
                  <a:pt x="704341" y="46355"/>
                </a:lnTo>
                <a:lnTo>
                  <a:pt x="707516" y="46355"/>
                </a:lnTo>
                <a:lnTo>
                  <a:pt x="707516" y="45465"/>
                </a:lnTo>
                <a:lnTo>
                  <a:pt x="684065" y="45415"/>
                </a:lnTo>
                <a:close/>
              </a:path>
            </a:pathLst>
          </a:custGeom>
          <a:solidFill>
            <a:srgbClr val="000000"/>
          </a:solidFill>
        </p:spPr>
        <p:txBody>
          <a:bodyPr wrap="square" lIns="0" tIns="0" rIns="0" bIns="0" rtlCol="0"/>
          <a:lstStyle/>
          <a:p>
            <a:endParaRPr/>
          </a:p>
        </p:txBody>
      </p:sp>
      <p:sp>
        <p:nvSpPr>
          <p:cNvPr id="17" name="object 17"/>
          <p:cNvSpPr txBox="1"/>
          <p:nvPr/>
        </p:nvSpPr>
        <p:spPr>
          <a:xfrm>
            <a:off x="5395086" y="3562493"/>
            <a:ext cx="3415029" cy="1031051"/>
          </a:xfrm>
          <a:prstGeom prst="rect">
            <a:avLst/>
          </a:prstGeom>
        </p:spPr>
        <p:txBody>
          <a:bodyPr vert="horz" wrap="square" lIns="0" tIns="0" rIns="0" bIns="0" rtlCol="0">
            <a:spAutoFit/>
          </a:bodyPr>
          <a:lstStyle/>
          <a:p>
            <a:pPr marL="12700">
              <a:lnSpc>
                <a:spcPct val="100000"/>
              </a:lnSpc>
            </a:pPr>
            <a:r>
              <a:rPr sz="2800" b="1" u="heavy" spc="-30" dirty="0">
                <a:latin typeface="Times New Roman"/>
                <a:cs typeface="Times New Roman"/>
              </a:rPr>
              <a:t>C</a:t>
            </a:r>
            <a:r>
              <a:rPr sz="2775" b="1" spc="7" baseline="-21021" dirty="0">
                <a:latin typeface="Times New Roman"/>
                <a:cs typeface="Times New Roman"/>
              </a:rPr>
              <a:t>2</a:t>
            </a:r>
            <a:r>
              <a:rPr sz="2800" b="1" spc="-30" dirty="0">
                <a:latin typeface="Times New Roman"/>
                <a:cs typeface="Times New Roman"/>
              </a:rPr>
              <a:t>H</a:t>
            </a:r>
            <a:r>
              <a:rPr sz="2775" b="1" spc="7" baseline="-21021" dirty="0">
                <a:latin typeface="Times New Roman"/>
                <a:cs typeface="Times New Roman"/>
              </a:rPr>
              <a:t>5</a:t>
            </a:r>
            <a:r>
              <a:rPr sz="2800" b="1" spc="-30" dirty="0">
                <a:latin typeface="Times New Roman"/>
                <a:cs typeface="Times New Roman"/>
              </a:rPr>
              <a:t>O</a:t>
            </a:r>
            <a:r>
              <a:rPr sz="2800" b="1" spc="-25" dirty="0">
                <a:latin typeface="Times New Roman"/>
                <a:cs typeface="Times New Roman"/>
              </a:rPr>
              <a:t>H</a:t>
            </a:r>
            <a:r>
              <a:rPr sz="2800" b="1" spc="15" dirty="0">
                <a:latin typeface="Times New Roman"/>
                <a:cs typeface="Times New Roman"/>
              </a:rPr>
              <a:t> </a:t>
            </a:r>
            <a:r>
              <a:rPr sz="2800" b="1" spc="-20" dirty="0">
                <a:latin typeface="Times New Roman"/>
                <a:cs typeface="Times New Roman"/>
              </a:rPr>
              <a:t>+</a:t>
            </a:r>
            <a:r>
              <a:rPr sz="2800" b="1" spc="10" dirty="0">
                <a:latin typeface="Times New Roman"/>
                <a:cs typeface="Times New Roman"/>
              </a:rPr>
              <a:t> </a:t>
            </a:r>
            <a:r>
              <a:rPr sz="2800" b="1" u="heavy" spc="-30" dirty="0">
                <a:latin typeface="Times New Roman"/>
                <a:cs typeface="Times New Roman"/>
              </a:rPr>
              <a:t>NH</a:t>
            </a:r>
            <a:r>
              <a:rPr sz="2775" b="1" spc="7" baseline="-21021" dirty="0">
                <a:latin typeface="Times New Roman"/>
                <a:cs typeface="Times New Roman"/>
              </a:rPr>
              <a:t>3</a:t>
            </a:r>
            <a:r>
              <a:rPr sz="2775" b="1" baseline="-21021" dirty="0">
                <a:latin typeface="Times New Roman"/>
                <a:cs typeface="Times New Roman"/>
              </a:rPr>
              <a:t> </a:t>
            </a:r>
            <a:r>
              <a:rPr sz="2775" b="1" spc="-330" baseline="-21021" dirty="0">
                <a:latin typeface="Times New Roman"/>
                <a:cs typeface="Times New Roman"/>
              </a:rPr>
              <a:t> </a:t>
            </a:r>
            <a:r>
              <a:rPr sz="2800" b="1" spc="-20" dirty="0">
                <a:latin typeface="Times New Roman"/>
                <a:cs typeface="Times New Roman"/>
              </a:rPr>
              <a:t>+</a:t>
            </a:r>
            <a:r>
              <a:rPr sz="2800" b="1" spc="5" dirty="0">
                <a:latin typeface="Times New Roman"/>
                <a:cs typeface="Times New Roman"/>
              </a:rPr>
              <a:t> </a:t>
            </a:r>
            <a:r>
              <a:rPr sz="2800" b="1" spc="-25" dirty="0">
                <a:latin typeface="Times New Roman"/>
                <a:cs typeface="Times New Roman"/>
              </a:rPr>
              <a:t>C</a:t>
            </a:r>
            <a:r>
              <a:rPr sz="2800" b="1" spc="-30" dirty="0">
                <a:latin typeface="Times New Roman"/>
                <a:cs typeface="Times New Roman"/>
              </a:rPr>
              <a:t>O</a:t>
            </a:r>
            <a:r>
              <a:rPr sz="2775" b="1" spc="7" baseline="-21021" dirty="0">
                <a:latin typeface="Times New Roman"/>
                <a:cs typeface="Times New Roman"/>
              </a:rPr>
              <a:t>2</a:t>
            </a:r>
            <a:endParaRPr sz="2775" baseline="-21021" dirty="0">
              <a:latin typeface="Times New Roman"/>
              <a:cs typeface="Times New Roman"/>
            </a:endParaRPr>
          </a:p>
          <a:p>
            <a:pPr marL="133350">
              <a:lnSpc>
                <a:spcPct val="100000"/>
              </a:lnSpc>
              <a:spcBef>
                <a:spcPts val="1760"/>
              </a:spcBef>
              <a:tabLst>
                <a:tab pos="1429385" algn="l"/>
              </a:tabLst>
            </a:pPr>
            <a:r>
              <a:rPr sz="2400" b="1" dirty="0" smtClean="0">
                <a:latin typeface="Times New Roman"/>
                <a:cs typeface="Times New Roman"/>
              </a:rPr>
              <a:t>Alco</a:t>
            </a:r>
            <a:r>
              <a:rPr lang="en-GB" sz="2400" b="1" dirty="0" smtClean="0">
                <a:latin typeface="Times New Roman"/>
                <a:cs typeface="Times New Roman"/>
              </a:rPr>
              <a:t>h</a:t>
            </a:r>
            <a:r>
              <a:rPr sz="2400" b="1" dirty="0" err="1" smtClean="0">
                <a:latin typeface="Times New Roman"/>
                <a:cs typeface="Times New Roman"/>
              </a:rPr>
              <a:t>ol</a:t>
            </a:r>
            <a:r>
              <a:rPr sz="2400" b="1" dirty="0">
                <a:latin typeface="Times New Roman"/>
                <a:cs typeface="Times New Roman"/>
              </a:rPr>
              <a:t>	Ammonium</a:t>
            </a:r>
            <a:endParaRPr sz="2400" dirty="0">
              <a:latin typeface="Times New Roman"/>
              <a:cs typeface="Times New Roman"/>
            </a:endParaRPr>
          </a:p>
        </p:txBody>
      </p:sp>
      <p:sp>
        <p:nvSpPr>
          <p:cNvPr id="19" name="object 19"/>
          <p:cNvSpPr txBox="1">
            <a:spLocks noGrp="1"/>
          </p:cNvSpPr>
          <p:nvPr>
            <p:ph type="sldNum" sz="quarter" idx="7"/>
          </p:nvPr>
        </p:nvSpPr>
        <p:spPr>
          <a:prstGeom prst="rect">
            <a:avLst/>
          </a:prstGeom>
        </p:spPr>
        <p:txBody>
          <a:bodyPr vert="horz" wrap="square" lIns="0" tIns="0" rIns="0" bIns="0" rtlCol="0">
            <a:spAutoFit/>
          </a:bodyPr>
          <a:lstStyle/>
          <a:p>
            <a:pPr marL="102235">
              <a:lnSpc>
                <a:spcPct val="100000"/>
              </a:lnSpc>
            </a:pPr>
            <a:fld id="{81D60167-4931-47E6-BA6A-407CBD079E47}" type="slidenum">
              <a:rPr dirty="0"/>
              <a:t>7</a:t>
            </a:fld>
            <a:endParaRPr dirty="0"/>
          </a:p>
        </p:txBody>
      </p:sp>
      <p:sp>
        <p:nvSpPr>
          <p:cNvPr id="18" name="object 18"/>
          <p:cNvSpPr txBox="1"/>
          <p:nvPr/>
        </p:nvSpPr>
        <p:spPr>
          <a:xfrm>
            <a:off x="690473" y="4202529"/>
            <a:ext cx="1524000" cy="330200"/>
          </a:xfrm>
          <a:prstGeom prst="rect">
            <a:avLst/>
          </a:prstGeom>
        </p:spPr>
        <p:txBody>
          <a:bodyPr vert="horz" wrap="square" lIns="0" tIns="0" rIns="0" bIns="0" rtlCol="0">
            <a:spAutoFit/>
          </a:bodyPr>
          <a:lstStyle/>
          <a:p>
            <a:pPr marL="12700">
              <a:lnSpc>
                <a:spcPct val="100000"/>
              </a:lnSpc>
            </a:pPr>
            <a:r>
              <a:rPr sz="2400" b="1" dirty="0">
                <a:latin typeface="Times New Roman"/>
                <a:cs typeface="Times New Roman"/>
              </a:rPr>
              <a:t>Amino</a:t>
            </a:r>
            <a:r>
              <a:rPr sz="2400" b="1" spc="-10" dirty="0">
                <a:latin typeface="Times New Roman"/>
                <a:cs typeface="Times New Roman"/>
              </a:rPr>
              <a:t> </a:t>
            </a:r>
            <a:r>
              <a:rPr sz="2400" b="1" dirty="0">
                <a:latin typeface="Times New Roman"/>
                <a:cs typeface="Times New Roman"/>
              </a:rPr>
              <a:t>acid</a:t>
            </a:r>
            <a:endParaRPr sz="2400">
              <a:latin typeface="Times New Roman"/>
              <a:cs typeface="Times New Roman"/>
            </a:endParaRPr>
          </a:p>
        </p:txBody>
      </p:sp>
      <p:sp>
        <p:nvSpPr>
          <p:cNvPr id="20" name="object 5"/>
          <p:cNvSpPr txBox="1"/>
          <p:nvPr/>
        </p:nvSpPr>
        <p:spPr>
          <a:xfrm>
            <a:off x="1006017" y="790419"/>
            <a:ext cx="6984949" cy="677108"/>
          </a:xfrm>
          <a:prstGeom prst="rect">
            <a:avLst/>
          </a:prstGeom>
          <a:solidFill>
            <a:srgbClr val="3366FF"/>
          </a:solidFill>
        </p:spPr>
        <p:txBody>
          <a:bodyPr vert="horz" wrap="square" lIns="0" tIns="0" rIns="0" bIns="0" rtlCol="0">
            <a:spAutoFit/>
          </a:bodyPr>
          <a:lstStyle/>
          <a:p>
            <a:pPr marL="91440" algn="r" rtl="1">
              <a:lnSpc>
                <a:spcPct val="100000"/>
              </a:lnSpc>
            </a:pPr>
            <a:r>
              <a:rPr lang="ar-SA" sz="4400" b="1" spc="-220" dirty="0" smtClean="0">
                <a:solidFill>
                  <a:srgbClr val="FF0066"/>
                </a:solidFill>
                <a:latin typeface="Times New Roman"/>
                <a:cs typeface="Times New Roman"/>
              </a:rPr>
              <a:t>1-  إنتاج الأمونيا </a:t>
            </a:r>
            <a:r>
              <a:rPr lang="en-GB" sz="4400" b="1" dirty="0" smtClean="0">
                <a:solidFill>
                  <a:srgbClr val="FF0066"/>
                </a:solidFill>
                <a:latin typeface="Times New Roman"/>
                <a:cs typeface="Times New Roman"/>
              </a:rPr>
              <a:t>Ammonification</a:t>
            </a:r>
            <a:endParaRPr lang="en-GB" sz="4400" dirty="0">
              <a:latin typeface="Times New Roman"/>
              <a:cs typeface="Times New Roman"/>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04012" y="164774"/>
            <a:ext cx="1056640" cy="280035"/>
          </a:xfrm>
          <a:prstGeom prst="rect">
            <a:avLst/>
          </a:prstGeom>
        </p:spPr>
        <p:txBody>
          <a:bodyPr vert="horz" wrap="square" lIns="0" tIns="0" rIns="0" bIns="0" rtlCol="0">
            <a:spAutoFit/>
          </a:bodyPr>
          <a:lstStyle/>
          <a:p>
            <a:pPr marL="12700">
              <a:lnSpc>
                <a:spcPct val="100000"/>
              </a:lnSpc>
            </a:pPr>
            <a:r>
              <a:rPr sz="2000" b="1" dirty="0">
                <a:latin typeface="Times New Roman"/>
                <a:cs typeface="Times New Roman"/>
              </a:rPr>
              <a:t>MIC </a:t>
            </a:r>
            <a:r>
              <a:rPr sz="2000" b="1" spc="-20" dirty="0">
                <a:latin typeface="Times New Roman"/>
                <a:cs typeface="Times New Roman"/>
              </a:rPr>
              <a:t> </a:t>
            </a:r>
            <a:r>
              <a:rPr sz="2000" b="1" dirty="0">
                <a:latin typeface="Times New Roman"/>
                <a:cs typeface="Times New Roman"/>
              </a:rPr>
              <a:t>3</a:t>
            </a:r>
            <a:r>
              <a:rPr sz="2000" b="1" spc="10" dirty="0">
                <a:latin typeface="Times New Roman"/>
                <a:cs typeface="Times New Roman"/>
              </a:rPr>
              <a:t>4</a:t>
            </a:r>
            <a:r>
              <a:rPr sz="2000" b="1" dirty="0">
                <a:latin typeface="Times New Roman"/>
                <a:cs typeface="Times New Roman"/>
              </a:rPr>
              <a:t>5</a:t>
            </a:r>
            <a:endParaRPr sz="2000">
              <a:latin typeface="Times New Roman"/>
              <a:cs typeface="Times New Roman"/>
            </a:endParaRPr>
          </a:p>
        </p:txBody>
      </p:sp>
      <p:sp>
        <p:nvSpPr>
          <p:cNvPr id="4" name="object 4"/>
          <p:cNvSpPr/>
          <p:nvPr/>
        </p:nvSpPr>
        <p:spPr>
          <a:xfrm>
            <a:off x="216725" y="421766"/>
            <a:ext cx="8612505" cy="0"/>
          </a:xfrm>
          <a:custGeom>
            <a:avLst/>
            <a:gdLst/>
            <a:ahLst/>
            <a:cxnLst/>
            <a:rect l="l" t="t" r="r" b="b"/>
            <a:pathLst>
              <a:path w="8612505">
                <a:moveTo>
                  <a:pt x="0" y="0"/>
                </a:moveTo>
                <a:lnTo>
                  <a:pt x="8612124" y="0"/>
                </a:lnTo>
              </a:path>
            </a:pathLst>
          </a:custGeom>
          <a:ln w="25654">
            <a:solidFill>
              <a:srgbClr val="000000"/>
            </a:solidFill>
          </a:ln>
        </p:spPr>
        <p:txBody>
          <a:bodyPr wrap="square" lIns="0" tIns="0" rIns="0" bIns="0" rtlCol="0"/>
          <a:lstStyle/>
          <a:p>
            <a:endParaRPr/>
          </a:p>
        </p:txBody>
      </p:sp>
      <p:sp>
        <p:nvSpPr>
          <p:cNvPr id="7" name="object 7"/>
          <p:cNvSpPr/>
          <p:nvPr/>
        </p:nvSpPr>
        <p:spPr>
          <a:xfrm>
            <a:off x="252539" y="3399434"/>
            <a:ext cx="8136255" cy="523240"/>
          </a:xfrm>
          <a:custGeom>
            <a:avLst/>
            <a:gdLst/>
            <a:ahLst/>
            <a:cxnLst/>
            <a:rect l="l" t="t" r="r" b="b"/>
            <a:pathLst>
              <a:path w="8136255" h="523239">
                <a:moveTo>
                  <a:pt x="0" y="523214"/>
                </a:moveTo>
                <a:lnTo>
                  <a:pt x="8135874" y="523214"/>
                </a:lnTo>
                <a:lnTo>
                  <a:pt x="8135874" y="0"/>
                </a:lnTo>
                <a:lnTo>
                  <a:pt x="0" y="0"/>
                </a:lnTo>
                <a:lnTo>
                  <a:pt x="0" y="523214"/>
                </a:lnTo>
                <a:close/>
              </a:path>
            </a:pathLst>
          </a:custGeom>
          <a:solidFill>
            <a:srgbClr val="85FFDF"/>
          </a:solidFill>
        </p:spPr>
        <p:txBody>
          <a:bodyPr wrap="square" lIns="0" tIns="0" rIns="0" bIns="0" rtlCol="0"/>
          <a:lstStyle/>
          <a:p>
            <a:endParaRPr/>
          </a:p>
        </p:txBody>
      </p:sp>
      <p:sp>
        <p:nvSpPr>
          <p:cNvPr id="8" name="object 8"/>
          <p:cNvSpPr/>
          <p:nvPr/>
        </p:nvSpPr>
        <p:spPr>
          <a:xfrm>
            <a:off x="1901444" y="3912234"/>
            <a:ext cx="119380" cy="0"/>
          </a:xfrm>
          <a:custGeom>
            <a:avLst/>
            <a:gdLst/>
            <a:ahLst/>
            <a:cxnLst/>
            <a:rect l="l" t="t" r="r" b="b"/>
            <a:pathLst>
              <a:path w="119380">
                <a:moveTo>
                  <a:pt x="0" y="0"/>
                </a:moveTo>
                <a:lnTo>
                  <a:pt x="118871" y="0"/>
                </a:lnTo>
              </a:path>
            </a:pathLst>
          </a:custGeom>
          <a:ln w="24130">
            <a:solidFill>
              <a:srgbClr val="000000"/>
            </a:solidFill>
          </a:ln>
        </p:spPr>
        <p:txBody>
          <a:bodyPr wrap="square" lIns="0" tIns="0" rIns="0" bIns="0" rtlCol="0"/>
          <a:lstStyle/>
          <a:p>
            <a:endParaRPr/>
          </a:p>
        </p:txBody>
      </p:sp>
      <p:sp>
        <p:nvSpPr>
          <p:cNvPr id="9" name="object 9"/>
          <p:cNvSpPr/>
          <p:nvPr/>
        </p:nvSpPr>
        <p:spPr>
          <a:xfrm>
            <a:off x="2020316" y="3842892"/>
            <a:ext cx="1202690" cy="0"/>
          </a:xfrm>
          <a:custGeom>
            <a:avLst/>
            <a:gdLst/>
            <a:ahLst/>
            <a:cxnLst/>
            <a:rect l="l" t="t" r="r" b="b"/>
            <a:pathLst>
              <a:path w="1202689">
                <a:moveTo>
                  <a:pt x="0" y="0"/>
                </a:moveTo>
                <a:lnTo>
                  <a:pt x="1202436" y="0"/>
                </a:lnTo>
              </a:path>
            </a:pathLst>
          </a:custGeom>
          <a:ln w="34797">
            <a:solidFill>
              <a:srgbClr val="000000"/>
            </a:solidFill>
          </a:ln>
        </p:spPr>
        <p:txBody>
          <a:bodyPr wrap="square" lIns="0" tIns="0" rIns="0" bIns="0" rtlCol="0"/>
          <a:lstStyle/>
          <a:p>
            <a:endParaRPr/>
          </a:p>
        </p:txBody>
      </p:sp>
      <p:sp>
        <p:nvSpPr>
          <p:cNvPr id="10" name="object 10"/>
          <p:cNvSpPr/>
          <p:nvPr/>
        </p:nvSpPr>
        <p:spPr>
          <a:xfrm>
            <a:off x="5859271" y="3912234"/>
            <a:ext cx="119380" cy="0"/>
          </a:xfrm>
          <a:custGeom>
            <a:avLst/>
            <a:gdLst/>
            <a:ahLst/>
            <a:cxnLst/>
            <a:rect l="l" t="t" r="r" b="b"/>
            <a:pathLst>
              <a:path w="119379">
                <a:moveTo>
                  <a:pt x="0" y="0"/>
                </a:moveTo>
                <a:lnTo>
                  <a:pt x="118872" y="0"/>
                </a:lnTo>
              </a:path>
            </a:pathLst>
          </a:custGeom>
          <a:ln w="24130">
            <a:solidFill>
              <a:srgbClr val="000000"/>
            </a:solidFill>
          </a:ln>
        </p:spPr>
        <p:txBody>
          <a:bodyPr wrap="square" lIns="0" tIns="0" rIns="0" bIns="0" rtlCol="0"/>
          <a:lstStyle/>
          <a:p>
            <a:endParaRPr/>
          </a:p>
        </p:txBody>
      </p:sp>
      <p:sp>
        <p:nvSpPr>
          <p:cNvPr id="11" name="object 11"/>
          <p:cNvSpPr/>
          <p:nvPr/>
        </p:nvSpPr>
        <p:spPr>
          <a:xfrm>
            <a:off x="5978144" y="3842892"/>
            <a:ext cx="1202690" cy="0"/>
          </a:xfrm>
          <a:custGeom>
            <a:avLst/>
            <a:gdLst/>
            <a:ahLst/>
            <a:cxnLst/>
            <a:rect l="l" t="t" r="r" b="b"/>
            <a:pathLst>
              <a:path w="1202690">
                <a:moveTo>
                  <a:pt x="0" y="0"/>
                </a:moveTo>
                <a:lnTo>
                  <a:pt x="1202436" y="0"/>
                </a:lnTo>
              </a:path>
            </a:pathLst>
          </a:custGeom>
          <a:ln w="34797">
            <a:solidFill>
              <a:srgbClr val="000000"/>
            </a:solidFill>
          </a:ln>
        </p:spPr>
        <p:txBody>
          <a:bodyPr wrap="square" lIns="0" tIns="0" rIns="0" bIns="0" rtlCol="0"/>
          <a:lstStyle/>
          <a:p>
            <a:endParaRPr/>
          </a:p>
        </p:txBody>
      </p:sp>
      <p:sp>
        <p:nvSpPr>
          <p:cNvPr id="12" name="object 12"/>
          <p:cNvSpPr/>
          <p:nvPr/>
        </p:nvSpPr>
        <p:spPr>
          <a:xfrm>
            <a:off x="8099552" y="3912234"/>
            <a:ext cx="119380" cy="0"/>
          </a:xfrm>
          <a:custGeom>
            <a:avLst/>
            <a:gdLst/>
            <a:ahLst/>
            <a:cxnLst/>
            <a:rect l="l" t="t" r="r" b="b"/>
            <a:pathLst>
              <a:path w="119379">
                <a:moveTo>
                  <a:pt x="0" y="0"/>
                </a:moveTo>
                <a:lnTo>
                  <a:pt x="118872" y="0"/>
                </a:lnTo>
              </a:path>
            </a:pathLst>
          </a:custGeom>
          <a:ln w="24130">
            <a:solidFill>
              <a:srgbClr val="000000"/>
            </a:solidFill>
          </a:ln>
        </p:spPr>
        <p:txBody>
          <a:bodyPr wrap="square" lIns="0" tIns="0" rIns="0" bIns="0" rtlCol="0"/>
          <a:lstStyle/>
          <a:p>
            <a:endParaRPr/>
          </a:p>
        </p:txBody>
      </p:sp>
      <p:sp>
        <p:nvSpPr>
          <p:cNvPr id="13" name="object 13"/>
          <p:cNvSpPr/>
          <p:nvPr/>
        </p:nvSpPr>
        <p:spPr>
          <a:xfrm>
            <a:off x="4139946" y="3637153"/>
            <a:ext cx="720090" cy="103505"/>
          </a:xfrm>
          <a:custGeom>
            <a:avLst/>
            <a:gdLst/>
            <a:ahLst/>
            <a:cxnLst/>
            <a:rect l="l" t="t" r="r" b="b"/>
            <a:pathLst>
              <a:path w="720089" h="103504">
                <a:moveTo>
                  <a:pt x="631570" y="0"/>
                </a:moveTo>
                <a:lnTo>
                  <a:pt x="627761" y="1016"/>
                </a:lnTo>
                <a:lnTo>
                  <a:pt x="625982" y="3937"/>
                </a:lnTo>
                <a:lnTo>
                  <a:pt x="624204" y="6985"/>
                </a:lnTo>
                <a:lnTo>
                  <a:pt x="625220" y="10922"/>
                </a:lnTo>
                <a:lnTo>
                  <a:pt x="628141" y="12700"/>
                </a:lnTo>
                <a:lnTo>
                  <a:pt x="684065" y="45415"/>
                </a:lnTo>
                <a:lnTo>
                  <a:pt x="707516" y="45466"/>
                </a:lnTo>
                <a:lnTo>
                  <a:pt x="707516" y="58166"/>
                </a:lnTo>
                <a:lnTo>
                  <a:pt x="683950" y="58166"/>
                </a:lnTo>
                <a:lnTo>
                  <a:pt x="624966" y="92329"/>
                </a:lnTo>
                <a:lnTo>
                  <a:pt x="623951" y="96266"/>
                </a:lnTo>
                <a:lnTo>
                  <a:pt x="627506" y="102362"/>
                </a:lnTo>
                <a:lnTo>
                  <a:pt x="631316" y="103378"/>
                </a:lnTo>
                <a:lnTo>
                  <a:pt x="709157" y="58166"/>
                </a:lnTo>
                <a:lnTo>
                  <a:pt x="707516" y="58166"/>
                </a:lnTo>
                <a:lnTo>
                  <a:pt x="709244" y="58115"/>
                </a:lnTo>
                <a:lnTo>
                  <a:pt x="720089" y="51816"/>
                </a:lnTo>
                <a:lnTo>
                  <a:pt x="631570" y="0"/>
                </a:lnTo>
                <a:close/>
              </a:path>
              <a:path w="720089" h="103504">
                <a:moveTo>
                  <a:pt x="694960" y="51788"/>
                </a:moveTo>
                <a:lnTo>
                  <a:pt x="684037" y="58115"/>
                </a:lnTo>
                <a:lnTo>
                  <a:pt x="707516" y="58166"/>
                </a:lnTo>
                <a:lnTo>
                  <a:pt x="707516" y="57277"/>
                </a:lnTo>
                <a:lnTo>
                  <a:pt x="704341" y="57277"/>
                </a:lnTo>
                <a:lnTo>
                  <a:pt x="694960" y="51788"/>
                </a:lnTo>
                <a:close/>
              </a:path>
              <a:path w="720089" h="103504">
                <a:moveTo>
                  <a:pt x="0" y="43942"/>
                </a:moveTo>
                <a:lnTo>
                  <a:pt x="0" y="56642"/>
                </a:lnTo>
                <a:lnTo>
                  <a:pt x="684037" y="58115"/>
                </a:lnTo>
                <a:lnTo>
                  <a:pt x="694960" y="51788"/>
                </a:lnTo>
                <a:lnTo>
                  <a:pt x="684065" y="45415"/>
                </a:lnTo>
                <a:lnTo>
                  <a:pt x="0" y="43942"/>
                </a:lnTo>
                <a:close/>
              </a:path>
              <a:path w="720089" h="103504">
                <a:moveTo>
                  <a:pt x="704341" y="46355"/>
                </a:moveTo>
                <a:lnTo>
                  <a:pt x="694960" y="51788"/>
                </a:lnTo>
                <a:lnTo>
                  <a:pt x="704341" y="57277"/>
                </a:lnTo>
                <a:lnTo>
                  <a:pt x="704341" y="46355"/>
                </a:lnTo>
                <a:close/>
              </a:path>
              <a:path w="720089" h="103504">
                <a:moveTo>
                  <a:pt x="707516" y="46355"/>
                </a:moveTo>
                <a:lnTo>
                  <a:pt x="704341" y="46355"/>
                </a:lnTo>
                <a:lnTo>
                  <a:pt x="704341" y="57277"/>
                </a:lnTo>
                <a:lnTo>
                  <a:pt x="707516" y="57277"/>
                </a:lnTo>
                <a:lnTo>
                  <a:pt x="707516" y="46355"/>
                </a:lnTo>
                <a:close/>
              </a:path>
              <a:path w="720089" h="103504">
                <a:moveTo>
                  <a:pt x="684065" y="45415"/>
                </a:moveTo>
                <a:lnTo>
                  <a:pt x="694960" y="51788"/>
                </a:lnTo>
                <a:lnTo>
                  <a:pt x="704341" y="46355"/>
                </a:lnTo>
                <a:lnTo>
                  <a:pt x="707516" y="46355"/>
                </a:lnTo>
                <a:lnTo>
                  <a:pt x="707516" y="45466"/>
                </a:lnTo>
                <a:lnTo>
                  <a:pt x="684065" y="45415"/>
                </a:lnTo>
                <a:close/>
              </a:path>
            </a:pathLst>
          </a:custGeom>
          <a:solidFill>
            <a:srgbClr val="000000"/>
          </a:solidFill>
        </p:spPr>
        <p:txBody>
          <a:bodyPr wrap="square" lIns="0" tIns="0" rIns="0" bIns="0" rtlCol="0"/>
          <a:lstStyle/>
          <a:p>
            <a:endParaRPr/>
          </a:p>
        </p:txBody>
      </p:sp>
      <p:sp>
        <p:nvSpPr>
          <p:cNvPr id="14" name="object 14"/>
          <p:cNvSpPr txBox="1"/>
          <p:nvPr/>
        </p:nvSpPr>
        <p:spPr>
          <a:xfrm>
            <a:off x="331419" y="3490484"/>
            <a:ext cx="8425815" cy="970915"/>
          </a:xfrm>
          <a:prstGeom prst="rect">
            <a:avLst/>
          </a:prstGeom>
        </p:spPr>
        <p:txBody>
          <a:bodyPr vert="horz" wrap="square" lIns="0" tIns="0" rIns="0" bIns="0" rtlCol="0">
            <a:spAutoFit/>
          </a:bodyPr>
          <a:lstStyle/>
          <a:p>
            <a:pPr marL="12700">
              <a:lnSpc>
                <a:spcPct val="100000"/>
              </a:lnSpc>
              <a:tabLst>
                <a:tab pos="4740275" algn="l"/>
              </a:tabLst>
            </a:pPr>
            <a:r>
              <a:rPr sz="2800" b="1" u="heavy" spc="-30" dirty="0">
                <a:latin typeface="Times New Roman"/>
                <a:cs typeface="Times New Roman"/>
              </a:rPr>
              <a:t>R</a:t>
            </a:r>
            <a:r>
              <a:rPr sz="2800" b="1" u="heavy" spc="-5" dirty="0">
                <a:latin typeface="Times New Roman"/>
                <a:cs typeface="Times New Roman"/>
              </a:rPr>
              <a:t>-</a:t>
            </a:r>
            <a:r>
              <a:rPr sz="2800" b="1" u="heavy" spc="-30" dirty="0">
                <a:latin typeface="Times New Roman"/>
                <a:cs typeface="Times New Roman"/>
              </a:rPr>
              <a:t>CH</a:t>
            </a:r>
            <a:r>
              <a:rPr sz="2800" b="1" u="heavy" spc="-5" dirty="0">
                <a:latin typeface="Times New Roman"/>
                <a:cs typeface="Times New Roman"/>
              </a:rPr>
              <a:t>-</a:t>
            </a:r>
            <a:r>
              <a:rPr sz="2800" b="1" u="heavy" spc="-30" dirty="0">
                <a:latin typeface="Times New Roman"/>
                <a:cs typeface="Times New Roman"/>
              </a:rPr>
              <a:t>NH</a:t>
            </a:r>
            <a:r>
              <a:rPr sz="2775" b="1" spc="7" baseline="-21021" dirty="0">
                <a:latin typeface="Times New Roman"/>
                <a:cs typeface="Times New Roman"/>
              </a:rPr>
              <a:t>2</a:t>
            </a:r>
            <a:r>
              <a:rPr sz="2800" b="1" spc="-5" dirty="0">
                <a:latin typeface="Times New Roman"/>
                <a:cs typeface="Times New Roman"/>
              </a:rPr>
              <a:t>-</a:t>
            </a:r>
            <a:r>
              <a:rPr sz="2800" b="1" spc="-30" dirty="0">
                <a:latin typeface="Times New Roman"/>
                <a:cs typeface="Times New Roman"/>
              </a:rPr>
              <a:t>COO</a:t>
            </a:r>
            <a:r>
              <a:rPr sz="2800" b="1" spc="-25" dirty="0">
                <a:latin typeface="Times New Roman"/>
                <a:cs typeface="Times New Roman"/>
              </a:rPr>
              <a:t>H</a:t>
            </a:r>
            <a:r>
              <a:rPr sz="2800" b="1" spc="35" dirty="0">
                <a:latin typeface="Times New Roman"/>
                <a:cs typeface="Times New Roman"/>
              </a:rPr>
              <a:t> </a:t>
            </a:r>
            <a:r>
              <a:rPr sz="2800" b="1" spc="-20" dirty="0">
                <a:latin typeface="Times New Roman"/>
                <a:cs typeface="Times New Roman"/>
              </a:rPr>
              <a:t>+</a:t>
            </a:r>
            <a:r>
              <a:rPr sz="2800" b="1" spc="10" dirty="0">
                <a:latin typeface="Times New Roman"/>
                <a:cs typeface="Times New Roman"/>
              </a:rPr>
              <a:t> </a:t>
            </a:r>
            <a:r>
              <a:rPr sz="2800" b="1" spc="-30" dirty="0">
                <a:solidFill>
                  <a:srgbClr val="FF0000"/>
                </a:solidFill>
                <a:latin typeface="Times New Roman"/>
                <a:cs typeface="Times New Roman"/>
              </a:rPr>
              <a:t>H</a:t>
            </a:r>
            <a:r>
              <a:rPr sz="2775" b="1" spc="7" baseline="-21021" dirty="0">
                <a:solidFill>
                  <a:srgbClr val="FF0000"/>
                </a:solidFill>
                <a:latin typeface="Times New Roman"/>
                <a:cs typeface="Times New Roman"/>
              </a:rPr>
              <a:t>2</a:t>
            </a:r>
            <a:r>
              <a:rPr sz="2775" b="1" baseline="-21021" dirty="0">
                <a:solidFill>
                  <a:srgbClr val="FF0000"/>
                </a:solidFill>
                <a:latin typeface="Times New Roman"/>
                <a:cs typeface="Times New Roman"/>
              </a:rPr>
              <a:t>	</a:t>
            </a:r>
            <a:r>
              <a:rPr sz="2800" b="1" spc="-25" dirty="0">
                <a:latin typeface="Times New Roman"/>
                <a:cs typeface="Times New Roman"/>
              </a:rPr>
              <a:t>R</a:t>
            </a:r>
            <a:r>
              <a:rPr sz="2800" b="1" u="heavy" spc="-30" dirty="0">
                <a:latin typeface="Times New Roman"/>
                <a:cs typeface="Times New Roman"/>
              </a:rPr>
              <a:t>CH</a:t>
            </a:r>
            <a:r>
              <a:rPr sz="2775" b="1" spc="7" baseline="-21021" dirty="0">
                <a:latin typeface="Times New Roman"/>
                <a:cs typeface="Times New Roman"/>
              </a:rPr>
              <a:t>2</a:t>
            </a:r>
            <a:r>
              <a:rPr sz="2800" b="1" spc="-5" dirty="0">
                <a:latin typeface="Times New Roman"/>
                <a:cs typeface="Times New Roman"/>
              </a:rPr>
              <a:t>-</a:t>
            </a:r>
            <a:r>
              <a:rPr sz="2800" b="1" spc="-30" dirty="0">
                <a:latin typeface="Times New Roman"/>
                <a:cs typeface="Times New Roman"/>
              </a:rPr>
              <a:t>COO</a:t>
            </a:r>
            <a:r>
              <a:rPr sz="2800" b="1" spc="-25" dirty="0">
                <a:latin typeface="Times New Roman"/>
                <a:cs typeface="Times New Roman"/>
              </a:rPr>
              <a:t>H</a:t>
            </a:r>
            <a:r>
              <a:rPr sz="2800" b="1" spc="40" dirty="0">
                <a:latin typeface="Times New Roman"/>
                <a:cs typeface="Times New Roman"/>
              </a:rPr>
              <a:t> </a:t>
            </a:r>
            <a:r>
              <a:rPr sz="2800" b="1" spc="-20" dirty="0">
                <a:latin typeface="Times New Roman"/>
                <a:cs typeface="Times New Roman"/>
              </a:rPr>
              <a:t>+</a:t>
            </a:r>
            <a:r>
              <a:rPr sz="2800" b="1" spc="10" dirty="0">
                <a:latin typeface="Times New Roman"/>
                <a:cs typeface="Times New Roman"/>
              </a:rPr>
              <a:t> </a:t>
            </a:r>
            <a:r>
              <a:rPr sz="2800" b="1" u="heavy" spc="-30" dirty="0">
                <a:latin typeface="Times New Roman"/>
                <a:cs typeface="Times New Roman"/>
              </a:rPr>
              <a:t>NH</a:t>
            </a:r>
            <a:r>
              <a:rPr sz="2775" b="1" spc="7" baseline="-21021" dirty="0">
                <a:latin typeface="Times New Roman"/>
                <a:cs typeface="Times New Roman"/>
              </a:rPr>
              <a:t>3</a:t>
            </a:r>
            <a:endParaRPr sz="2775" baseline="-21021" dirty="0">
              <a:latin typeface="Times New Roman"/>
              <a:cs typeface="Times New Roman"/>
            </a:endParaRPr>
          </a:p>
          <a:p>
            <a:pPr marL="371475">
              <a:lnSpc>
                <a:spcPct val="100000"/>
              </a:lnSpc>
              <a:spcBef>
                <a:spcPts val="1760"/>
              </a:spcBef>
              <a:tabLst>
                <a:tab pos="6853555" algn="l"/>
              </a:tabLst>
            </a:pPr>
            <a:r>
              <a:rPr sz="2400" b="1" dirty="0">
                <a:latin typeface="Times New Roman"/>
                <a:cs typeface="Times New Roman"/>
              </a:rPr>
              <a:t>Amino</a:t>
            </a:r>
            <a:r>
              <a:rPr sz="2400" b="1" spc="-20" dirty="0">
                <a:latin typeface="Times New Roman"/>
                <a:cs typeface="Times New Roman"/>
              </a:rPr>
              <a:t> </a:t>
            </a:r>
            <a:r>
              <a:rPr sz="2400" b="1" dirty="0">
                <a:latin typeface="Times New Roman"/>
                <a:cs typeface="Times New Roman"/>
              </a:rPr>
              <a:t>acid	Ammonium</a:t>
            </a:r>
            <a:endParaRPr sz="2400" dirty="0">
              <a:latin typeface="Times New Roman"/>
              <a:cs typeface="Times New Roman"/>
            </a:endParaRPr>
          </a:p>
        </p:txBody>
      </p:sp>
      <p:sp>
        <p:nvSpPr>
          <p:cNvPr id="15" name="object 15"/>
          <p:cNvSpPr txBox="1"/>
          <p:nvPr/>
        </p:nvSpPr>
        <p:spPr>
          <a:xfrm>
            <a:off x="331419" y="2569804"/>
            <a:ext cx="8100453" cy="738664"/>
          </a:xfrm>
          <a:prstGeom prst="rect">
            <a:avLst/>
          </a:prstGeom>
          <a:solidFill>
            <a:srgbClr val="00FF00"/>
          </a:solidFill>
        </p:spPr>
        <p:txBody>
          <a:bodyPr vert="horz" wrap="square" lIns="0" tIns="0" rIns="0" bIns="0" rtlCol="0">
            <a:spAutoFit/>
          </a:bodyPr>
          <a:lstStyle/>
          <a:p>
            <a:pPr marL="91440" algn="r" rtl="1">
              <a:lnSpc>
                <a:spcPct val="100000"/>
              </a:lnSpc>
            </a:pPr>
            <a:r>
              <a:rPr lang="ar-SA" sz="2400" b="1" dirty="0" smtClean="0">
                <a:latin typeface="Times New Roman"/>
                <a:cs typeface="Times New Roman"/>
              </a:rPr>
              <a:t>في الظروف اللاهوائية</a:t>
            </a:r>
            <a:r>
              <a:rPr lang="en-GB" sz="2400" b="1" dirty="0" smtClean="0">
                <a:latin typeface="Times New Roman"/>
                <a:cs typeface="Times New Roman"/>
              </a:rPr>
              <a:t>(anae</a:t>
            </a:r>
            <a:r>
              <a:rPr lang="en-GB" sz="2400" b="1" spc="-50" dirty="0" smtClean="0">
                <a:latin typeface="Times New Roman"/>
                <a:cs typeface="Times New Roman"/>
              </a:rPr>
              <a:t>r</a:t>
            </a:r>
            <a:r>
              <a:rPr lang="en-GB" sz="2400" b="1" dirty="0" smtClean="0">
                <a:latin typeface="Times New Roman"/>
                <a:cs typeface="Times New Roman"/>
              </a:rPr>
              <a:t>obic</a:t>
            </a:r>
            <a:r>
              <a:rPr lang="en-GB" sz="2400" b="1" spc="-10" dirty="0" smtClean="0">
                <a:latin typeface="Times New Roman"/>
                <a:cs typeface="Times New Roman"/>
              </a:rPr>
              <a:t> </a:t>
            </a:r>
            <a:r>
              <a:rPr lang="en-GB" sz="2400" b="1" dirty="0" smtClean="0">
                <a:latin typeface="Times New Roman"/>
                <a:cs typeface="Times New Roman"/>
              </a:rPr>
              <a:t>condition) </a:t>
            </a:r>
            <a:r>
              <a:rPr lang="ar-SA" sz="2400" b="1" dirty="0" smtClean="0">
                <a:latin typeface="Times New Roman"/>
                <a:cs typeface="Times New Roman"/>
              </a:rPr>
              <a:t> يتم اختزال مجموعة الأمين </a:t>
            </a:r>
            <a:r>
              <a:rPr lang="en-GB" sz="2400" b="1" dirty="0" smtClean="0">
                <a:latin typeface="Times New Roman"/>
                <a:cs typeface="Times New Roman"/>
              </a:rPr>
              <a:t>Deamination</a:t>
            </a:r>
            <a:r>
              <a:rPr lang="en-GB" sz="2400" b="1" spc="-20" dirty="0" smtClean="0">
                <a:latin typeface="Times New Roman"/>
                <a:cs typeface="Times New Roman"/>
              </a:rPr>
              <a:t> </a:t>
            </a:r>
            <a:r>
              <a:rPr lang="en-GB" sz="2400" b="1" spc="-50" dirty="0" smtClean="0">
                <a:latin typeface="Times New Roman"/>
                <a:cs typeface="Times New Roman"/>
              </a:rPr>
              <a:t>r</a:t>
            </a:r>
            <a:r>
              <a:rPr lang="en-GB" sz="2400" b="1" dirty="0" smtClean="0">
                <a:latin typeface="Times New Roman"/>
                <a:cs typeface="Times New Roman"/>
              </a:rPr>
              <a:t>educt</a:t>
            </a:r>
            <a:r>
              <a:rPr lang="en-GB" sz="2400" b="1" spc="5" dirty="0" smtClean="0">
                <a:latin typeface="Times New Roman"/>
                <a:cs typeface="Times New Roman"/>
              </a:rPr>
              <a:t>i</a:t>
            </a:r>
            <a:r>
              <a:rPr lang="en-GB" sz="2400" b="1" dirty="0" smtClean="0">
                <a:latin typeface="Times New Roman"/>
                <a:cs typeface="Times New Roman"/>
              </a:rPr>
              <a:t>ve</a:t>
            </a:r>
            <a:r>
              <a:rPr lang="en-GB" sz="2400" b="1" spc="-20" dirty="0" smtClean="0">
                <a:latin typeface="Times New Roman"/>
                <a:cs typeface="Times New Roman"/>
              </a:rPr>
              <a:t> </a:t>
            </a:r>
            <a:endParaRPr sz="2400" dirty="0">
              <a:latin typeface="Times New Roman"/>
              <a:cs typeface="Times New Roman"/>
            </a:endParaRPr>
          </a:p>
        </p:txBody>
      </p:sp>
      <p:sp>
        <p:nvSpPr>
          <p:cNvPr id="16" name="object 16"/>
          <p:cNvSpPr txBox="1"/>
          <p:nvPr/>
        </p:nvSpPr>
        <p:spPr>
          <a:xfrm>
            <a:off x="331419" y="4724400"/>
            <a:ext cx="8100453" cy="738664"/>
          </a:xfrm>
          <a:prstGeom prst="rect">
            <a:avLst/>
          </a:prstGeom>
          <a:solidFill>
            <a:srgbClr val="00FF00"/>
          </a:solidFill>
        </p:spPr>
        <p:txBody>
          <a:bodyPr vert="horz" wrap="square" lIns="0" tIns="0" rIns="0" bIns="0" rtlCol="0">
            <a:spAutoFit/>
          </a:bodyPr>
          <a:lstStyle/>
          <a:p>
            <a:pPr marL="91440" algn="r" rtl="1">
              <a:lnSpc>
                <a:spcPct val="100000"/>
              </a:lnSpc>
            </a:pPr>
            <a:r>
              <a:rPr lang="ar-SA" sz="2400" b="1" dirty="0" smtClean="0">
                <a:latin typeface="Times New Roman"/>
                <a:cs typeface="Times New Roman"/>
              </a:rPr>
              <a:t>في الظروف الهوائية</a:t>
            </a:r>
            <a:r>
              <a:rPr lang="en-GB" sz="2400" b="1" dirty="0" smtClean="0">
                <a:latin typeface="Times New Roman"/>
                <a:cs typeface="Times New Roman"/>
              </a:rPr>
              <a:t>(ae</a:t>
            </a:r>
            <a:r>
              <a:rPr lang="en-GB" sz="2400" b="1" spc="-45" dirty="0" smtClean="0">
                <a:latin typeface="Times New Roman"/>
                <a:cs typeface="Times New Roman"/>
              </a:rPr>
              <a:t>r</a:t>
            </a:r>
            <a:r>
              <a:rPr lang="en-GB" sz="2400" b="1" dirty="0" smtClean="0">
                <a:latin typeface="Times New Roman"/>
                <a:cs typeface="Times New Roman"/>
              </a:rPr>
              <a:t>obic</a:t>
            </a:r>
            <a:r>
              <a:rPr lang="en-GB" sz="2400" b="1" spc="-20" dirty="0" smtClean="0">
                <a:latin typeface="Times New Roman"/>
                <a:cs typeface="Times New Roman"/>
              </a:rPr>
              <a:t> </a:t>
            </a:r>
            <a:r>
              <a:rPr lang="en-GB" sz="2400" b="1" dirty="0" smtClean="0">
                <a:latin typeface="Times New Roman"/>
                <a:cs typeface="Times New Roman"/>
              </a:rPr>
              <a:t>condition)</a:t>
            </a:r>
            <a:r>
              <a:rPr lang="ar-SA" sz="2400" b="1" dirty="0" smtClean="0">
                <a:latin typeface="Times New Roman"/>
                <a:cs typeface="Times New Roman"/>
              </a:rPr>
              <a:t> يتم أكسدة مجموعة الأمين </a:t>
            </a:r>
            <a:r>
              <a:rPr lang="en-GB" sz="2400" b="1" dirty="0" smtClean="0">
                <a:latin typeface="Times New Roman"/>
                <a:cs typeface="Times New Roman"/>
              </a:rPr>
              <a:t>Deamination</a:t>
            </a:r>
            <a:r>
              <a:rPr lang="en-GB" sz="2400" b="1" spc="-20" dirty="0" smtClean="0">
                <a:latin typeface="Times New Roman"/>
                <a:cs typeface="Times New Roman"/>
              </a:rPr>
              <a:t> </a:t>
            </a:r>
            <a:r>
              <a:rPr lang="en-GB" sz="2400" b="1" dirty="0" smtClean="0">
                <a:latin typeface="Times New Roman"/>
                <a:cs typeface="Times New Roman"/>
              </a:rPr>
              <a:t>oxidative</a:t>
            </a:r>
            <a:r>
              <a:rPr lang="en-GB" sz="2400" b="1" spc="-15" dirty="0" smtClean="0">
                <a:latin typeface="Times New Roman"/>
                <a:cs typeface="Times New Roman"/>
              </a:rPr>
              <a:t> </a:t>
            </a:r>
            <a:endParaRPr sz="2400" dirty="0">
              <a:latin typeface="Times New Roman"/>
              <a:cs typeface="Times New Roman"/>
            </a:endParaRPr>
          </a:p>
        </p:txBody>
      </p:sp>
      <p:sp>
        <p:nvSpPr>
          <p:cNvPr id="17" name="object 17"/>
          <p:cNvSpPr/>
          <p:nvPr/>
        </p:nvSpPr>
        <p:spPr>
          <a:xfrm>
            <a:off x="35496" y="5570080"/>
            <a:ext cx="9108440" cy="523240"/>
          </a:xfrm>
          <a:custGeom>
            <a:avLst/>
            <a:gdLst/>
            <a:ahLst/>
            <a:cxnLst/>
            <a:rect l="l" t="t" r="r" b="b"/>
            <a:pathLst>
              <a:path w="9108440" h="523239">
                <a:moveTo>
                  <a:pt x="0" y="523214"/>
                </a:moveTo>
                <a:lnTo>
                  <a:pt x="9108440" y="523214"/>
                </a:lnTo>
                <a:lnTo>
                  <a:pt x="9108440" y="0"/>
                </a:lnTo>
                <a:lnTo>
                  <a:pt x="0" y="0"/>
                </a:lnTo>
                <a:lnTo>
                  <a:pt x="0" y="523214"/>
                </a:lnTo>
                <a:close/>
              </a:path>
            </a:pathLst>
          </a:custGeom>
          <a:solidFill>
            <a:srgbClr val="85FFDF"/>
          </a:solidFill>
        </p:spPr>
        <p:txBody>
          <a:bodyPr wrap="square" lIns="0" tIns="0" rIns="0" bIns="0" rtlCol="0"/>
          <a:lstStyle/>
          <a:p>
            <a:endParaRPr/>
          </a:p>
        </p:txBody>
      </p:sp>
      <p:sp>
        <p:nvSpPr>
          <p:cNvPr id="18" name="object 18"/>
          <p:cNvSpPr/>
          <p:nvPr/>
        </p:nvSpPr>
        <p:spPr>
          <a:xfrm>
            <a:off x="1684401" y="6082906"/>
            <a:ext cx="119380" cy="0"/>
          </a:xfrm>
          <a:custGeom>
            <a:avLst/>
            <a:gdLst/>
            <a:ahLst/>
            <a:cxnLst/>
            <a:rect l="l" t="t" r="r" b="b"/>
            <a:pathLst>
              <a:path w="119380">
                <a:moveTo>
                  <a:pt x="0" y="0"/>
                </a:moveTo>
                <a:lnTo>
                  <a:pt x="118872" y="0"/>
                </a:lnTo>
              </a:path>
            </a:pathLst>
          </a:custGeom>
          <a:ln w="24129">
            <a:solidFill>
              <a:srgbClr val="000000"/>
            </a:solidFill>
          </a:ln>
        </p:spPr>
        <p:txBody>
          <a:bodyPr wrap="square" lIns="0" tIns="0" rIns="0" bIns="0" rtlCol="0"/>
          <a:lstStyle/>
          <a:p>
            <a:endParaRPr/>
          </a:p>
        </p:txBody>
      </p:sp>
      <p:sp>
        <p:nvSpPr>
          <p:cNvPr id="19" name="object 19"/>
          <p:cNvSpPr/>
          <p:nvPr/>
        </p:nvSpPr>
        <p:spPr>
          <a:xfrm>
            <a:off x="1803273" y="6013564"/>
            <a:ext cx="1202690" cy="0"/>
          </a:xfrm>
          <a:custGeom>
            <a:avLst/>
            <a:gdLst/>
            <a:ahLst/>
            <a:cxnLst/>
            <a:rect l="l" t="t" r="r" b="b"/>
            <a:pathLst>
              <a:path w="1202689">
                <a:moveTo>
                  <a:pt x="0" y="0"/>
                </a:moveTo>
                <a:lnTo>
                  <a:pt x="1202436" y="0"/>
                </a:lnTo>
              </a:path>
            </a:pathLst>
          </a:custGeom>
          <a:ln w="34798">
            <a:solidFill>
              <a:srgbClr val="000000"/>
            </a:solidFill>
          </a:ln>
        </p:spPr>
        <p:txBody>
          <a:bodyPr wrap="square" lIns="0" tIns="0" rIns="0" bIns="0" rtlCol="0"/>
          <a:lstStyle/>
          <a:p>
            <a:endParaRPr/>
          </a:p>
        </p:txBody>
      </p:sp>
      <p:sp>
        <p:nvSpPr>
          <p:cNvPr id="20" name="object 20"/>
          <p:cNvSpPr/>
          <p:nvPr/>
        </p:nvSpPr>
        <p:spPr>
          <a:xfrm>
            <a:off x="5642228" y="6082906"/>
            <a:ext cx="119380" cy="0"/>
          </a:xfrm>
          <a:custGeom>
            <a:avLst/>
            <a:gdLst/>
            <a:ahLst/>
            <a:cxnLst/>
            <a:rect l="l" t="t" r="r" b="b"/>
            <a:pathLst>
              <a:path w="119379">
                <a:moveTo>
                  <a:pt x="0" y="0"/>
                </a:moveTo>
                <a:lnTo>
                  <a:pt x="118872" y="0"/>
                </a:lnTo>
              </a:path>
            </a:pathLst>
          </a:custGeom>
          <a:ln w="24129">
            <a:solidFill>
              <a:srgbClr val="000000"/>
            </a:solidFill>
          </a:ln>
        </p:spPr>
        <p:txBody>
          <a:bodyPr wrap="square" lIns="0" tIns="0" rIns="0" bIns="0" rtlCol="0"/>
          <a:lstStyle/>
          <a:p>
            <a:endParaRPr/>
          </a:p>
        </p:txBody>
      </p:sp>
      <p:sp>
        <p:nvSpPr>
          <p:cNvPr id="21" name="object 21"/>
          <p:cNvSpPr/>
          <p:nvPr/>
        </p:nvSpPr>
        <p:spPr>
          <a:xfrm>
            <a:off x="5761101" y="6013564"/>
            <a:ext cx="1202690" cy="0"/>
          </a:xfrm>
          <a:custGeom>
            <a:avLst/>
            <a:gdLst/>
            <a:ahLst/>
            <a:cxnLst/>
            <a:rect l="l" t="t" r="r" b="b"/>
            <a:pathLst>
              <a:path w="1202690">
                <a:moveTo>
                  <a:pt x="0" y="0"/>
                </a:moveTo>
                <a:lnTo>
                  <a:pt x="1202435" y="0"/>
                </a:lnTo>
              </a:path>
            </a:pathLst>
          </a:custGeom>
          <a:ln w="34798">
            <a:solidFill>
              <a:srgbClr val="000000"/>
            </a:solidFill>
          </a:ln>
        </p:spPr>
        <p:txBody>
          <a:bodyPr wrap="square" lIns="0" tIns="0" rIns="0" bIns="0" rtlCol="0"/>
          <a:lstStyle/>
          <a:p>
            <a:endParaRPr/>
          </a:p>
        </p:txBody>
      </p:sp>
      <p:sp>
        <p:nvSpPr>
          <p:cNvPr id="22" name="object 22"/>
          <p:cNvSpPr/>
          <p:nvPr/>
        </p:nvSpPr>
        <p:spPr>
          <a:xfrm>
            <a:off x="7882508" y="6082906"/>
            <a:ext cx="119380" cy="0"/>
          </a:xfrm>
          <a:custGeom>
            <a:avLst/>
            <a:gdLst/>
            <a:ahLst/>
            <a:cxnLst/>
            <a:rect l="l" t="t" r="r" b="b"/>
            <a:pathLst>
              <a:path w="119379">
                <a:moveTo>
                  <a:pt x="0" y="0"/>
                </a:moveTo>
                <a:lnTo>
                  <a:pt x="118872" y="0"/>
                </a:lnTo>
              </a:path>
            </a:pathLst>
          </a:custGeom>
          <a:ln w="24129">
            <a:solidFill>
              <a:srgbClr val="000000"/>
            </a:solidFill>
          </a:ln>
        </p:spPr>
        <p:txBody>
          <a:bodyPr wrap="square" lIns="0" tIns="0" rIns="0" bIns="0" rtlCol="0"/>
          <a:lstStyle/>
          <a:p>
            <a:endParaRPr/>
          </a:p>
        </p:txBody>
      </p:sp>
      <p:sp>
        <p:nvSpPr>
          <p:cNvPr id="23" name="object 23"/>
          <p:cNvSpPr txBox="1"/>
          <p:nvPr/>
        </p:nvSpPr>
        <p:spPr>
          <a:xfrm>
            <a:off x="114401" y="5661626"/>
            <a:ext cx="8934450" cy="444500"/>
          </a:xfrm>
          <a:prstGeom prst="rect">
            <a:avLst/>
          </a:prstGeom>
        </p:spPr>
        <p:txBody>
          <a:bodyPr vert="horz" wrap="square" lIns="0" tIns="0" rIns="0" bIns="0" rtlCol="0">
            <a:spAutoFit/>
          </a:bodyPr>
          <a:lstStyle/>
          <a:p>
            <a:pPr marL="12700">
              <a:lnSpc>
                <a:spcPct val="100000"/>
              </a:lnSpc>
              <a:tabLst>
                <a:tab pos="4740275" algn="l"/>
              </a:tabLst>
            </a:pPr>
            <a:r>
              <a:rPr sz="2800" b="1" u="heavy" spc="-30" dirty="0">
                <a:latin typeface="Times New Roman"/>
                <a:cs typeface="Times New Roman"/>
              </a:rPr>
              <a:t>R</a:t>
            </a:r>
            <a:r>
              <a:rPr sz="2800" b="1" u="heavy" spc="-5" dirty="0">
                <a:latin typeface="Times New Roman"/>
                <a:cs typeface="Times New Roman"/>
              </a:rPr>
              <a:t>-</a:t>
            </a:r>
            <a:r>
              <a:rPr sz="2800" b="1" u="heavy" spc="-30" dirty="0">
                <a:latin typeface="Times New Roman"/>
                <a:cs typeface="Times New Roman"/>
              </a:rPr>
              <a:t>CH</a:t>
            </a:r>
            <a:r>
              <a:rPr sz="2800" b="1" u="heavy" spc="-5" dirty="0">
                <a:latin typeface="Times New Roman"/>
                <a:cs typeface="Times New Roman"/>
              </a:rPr>
              <a:t>-</a:t>
            </a:r>
            <a:r>
              <a:rPr sz="2800" b="1" u="heavy" spc="-30" dirty="0">
                <a:latin typeface="Times New Roman"/>
                <a:cs typeface="Times New Roman"/>
              </a:rPr>
              <a:t>NH</a:t>
            </a:r>
            <a:r>
              <a:rPr sz="2775" b="1" spc="7" baseline="-21021" dirty="0">
                <a:latin typeface="Times New Roman"/>
                <a:cs typeface="Times New Roman"/>
              </a:rPr>
              <a:t>2</a:t>
            </a:r>
            <a:r>
              <a:rPr sz="2800" b="1" spc="-5" dirty="0">
                <a:latin typeface="Times New Roman"/>
                <a:cs typeface="Times New Roman"/>
              </a:rPr>
              <a:t>-</a:t>
            </a:r>
            <a:r>
              <a:rPr sz="2800" b="1" spc="-30" dirty="0">
                <a:latin typeface="Times New Roman"/>
                <a:cs typeface="Times New Roman"/>
              </a:rPr>
              <a:t>COO</a:t>
            </a:r>
            <a:r>
              <a:rPr sz="2800" b="1" spc="-25" dirty="0">
                <a:latin typeface="Times New Roman"/>
                <a:cs typeface="Times New Roman"/>
              </a:rPr>
              <a:t>H</a:t>
            </a:r>
            <a:r>
              <a:rPr sz="2800" b="1" spc="40" dirty="0">
                <a:latin typeface="Times New Roman"/>
                <a:cs typeface="Times New Roman"/>
              </a:rPr>
              <a:t> </a:t>
            </a:r>
            <a:r>
              <a:rPr sz="2800" b="1" spc="-20" dirty="0">
                <a:latin typeface="Times New Roman"/>
                <a:cs typeface="Times New Roman"/>
              </a:rPr>
              <a:t>+</a:t>
            </a:r>
            <a:r>
              <a:rPr sz="2800" b="1" spc="10" dirty="0">
                <a:latin typeface="Times New Roman"/>
                <a:cs typeface="Times New Roman"/>
              </a:rPr>
              <a:t> </a:t>
            </a:r>
            <a:r>
              <a:rPr sz="2800" b="1" spc="-30" dirty="0">
                <a:solidFill>
                  <a:srgbClr val="FF0000"/>
                </a:solidFill>
                <a:latin typeface="Times New Roman"/>
                <a:cs typeface="Times New Roman"/>
              </a:rPr>
              <a:t>O</a:t>
            </a:r>
            <a:r>
              <a:rPr sz="2775" b="1" spc="7" baseline="-21021" dirty="0">
                <a:solidFill>
                  <a:srgbClr val="FF0000"/>
                </a:solidFill>
                <a:latin typeface="Times New Roman"/>
                <a:cs typeface="Times New Roman"/>
              </a:rPr>
              <a:t>2</a:t>
            </a:r>
            <a:r>
              <a:rPr sz="2775" b="1" baseline="-21021" dirty="0">
                <a:solidFill>
                  <a:srgbClr val="FF0000"/>
                </a:solidFill>
                <a:latin typeface="Times New Roman"/>
                <a:cs typeface="Times New Roman"/>
              </a:rPr>
              <a:t>	</a:t>
            </a:r>
            <a:r>
              <a:rPr sz="2800" b="1" spc="-30" dirty="0">
                <a:latin typeface="Times New Roman"/>
                <a:cs typeface="Times New Roman"/>
              </a:rPr>
              <a:t>R</a:t>
            </a:r>
            <a:r>
              <a:rPr sz="2800" b="1" u="heavy" spc="-30" dirty="0">
                <a:latin typeface="Times New Roman"/>
                <a:cs typeface="Times New Roman"/>
              </a:rPr>
              <a:t>CH</a:t>
            </a:r>
            <a:r>
              <a:rPr sz="2775" b="1" spc="7" baseline="-21021" dirty="0">
                <a:latin typeface="Times New Roman"/>
                <a:cs typeface="Times New Roman"/>
              </a:rPr>
              <a:t>2</a:t>
            </a:r>
            <a:r>
              <a:rPr sz="2800" b="1" spc="-5" dirty="0">
                <a:latin typeface="Times New Roman"/>
                <a:cs typeface="Times New Roman"/>
              </a:rPr>
              <a:t>-</a:t>
            </a:r>
            <a:r>
              <a:rPr sz="2800" b="1" spc="-30" dirty="0">
                <a:latin typeface="Times New Roman"/>
                <a:cs typeface="Times New Roman"/>
              </a:rPr>
              <a:t>COO</a:t>
            </a:r>
            <a:r>
              <a:rPr sz="2800" b="1" spc="-25" dirty="0">
                <a:latin typeface="Times New Roman"/>
                <a:cs typeface="Times New Roman"/>
              </a:rPr>
              <a:t>H</a:t>
            </a:r>
            <a:r>
              <a:rPr sz="2800" b="1" spc="35" dirty="0">
                <a:latin typeface="Times New Roman"/>
                <a:cs typeface="Times New Roman"/>
              </a:rPr>
              <a:t> </a:t>
            </a:r>
            <a:r>
              <a:rPr sz="2800" b="1" spc="-20" dirty="0">
                <a:latin typeface="Times New Roman"/>
                <a:cs typeface="Times New Roman"/>
              </a:rPr>
              <a:t>+</a:t>
            </a:r>
            <a:r>
              <a:rPr sz="2800" b="1" spc="10" dirty="0">
                <a:latin typeface="Times New Roman"/>
                <a:cs typeface="Times New Roman"/>
              </a:rPr>
              <a:t> </a:t>
            </a:r>
            <a:r>
              <a:rPr sz="2800" b="1" u="heavy" spc="-30" dirty="0">
                <a:latin typeface="Times New Roman"/>
                <a:cs typeface="Times New Roman"/>
              </a:rPr>
              <a:t>NH</a:t>
            </a:r>
            <a:r>
              <a:rPr sz="2775" b="1" spc="7" baseline="-21021" dirty="0">
                <a:latin typeface="Times New Roman"/>
                <a:cs typeface="Times New Roman"/>
              </a:rPr>
              <a:t>3</a:t>
            </a:r>
            <a:r>
              <a:rPr sz="2775" b="1" baseline="-21021" dirty="0">
                <a:latin typeface="Times New Roman"/>
                <a:cs typeface="Times New Roman"/>
              </a:rPr>
              <a:t> </a:t>
            </a:r>
            <a:r>
              <a:rPr sz="2775" b="1" spc="-330" baseline="-21021" dirty="0">
                <a:latin typeface="Times New Roman"/>
                <a:cs typeface="Times New Roman"/>
              </a:rPr>
              <a:t> </a:t>
            </a:r>
            <a:r>
              <a:rPr sz="2800" b="1" spc="-20" dirty="0">
                <a:latin typeface="Times New Roman"/>
                <a:cs typeface="Times New Roman"/>
              </a:rPr>
              <a:t>+</a:t>
            </a:r>
            <a:r>
              <a:rPr sz="2800" b="1" spc="10" dirty="0">
                <a:latin typeface="Times New Roman"/>
                <a:cs typeface="Times New Roman"/>
              </a:rPr>
              <a:t> </a:t>
            </a:r>
            <a:r>
              <a:rPr sz="2800" b="1" spc="-30" dirty="0">
                <a:solidFill>
                  <a:srgbClr val="FF0000"/>
                </a:solidFill>
                <a:latin typeface="Times New Roman"/>
                <a:cs typeface="Times New Roman"/>
              </a:rPr>
              <a:t>CO</a:t>
            </a:r>
            <a:r>
              <a:rPr sz="2775" b="1" spc="7" baseline="-21021" dirty="0">
                <a:solidFill>
                  <a:srgbClr val="FF0000"/>
                </a:solidFill>
                <a:latin typeface="Times New Roman"/>
                <a:cs typeface="Times New Roman"/>
              </a:rPr>
              <a:t>2</a:t>
            </a:r>
            <a:endParaRPr sz="2775" baseline="-21021">
              <a:latin typeface="Times New Roman"/>
              <a:cs typeface="Times New Roman"/>
            </a:endParaRPr>
          </a:p>
        </p:txBody>
      </p:sp>
      <p:sp>
        <p:nvSpPr>
          <p:cNvPr id="24" name="object 24"/>
          <p:cNvSpPr/>
          <p:nvPr/>
        </p:nvSpPr>
        <p:spPr>
          <a:xfrm>
            <a:off x="4139946" y="5826963"/>
            <a:ext cx="720090" cy="103505"/>
          </a:xfrm>
          <a:custGeom>
            <a:avLst/>
            <a:gdLst/>
            <a:ahLst/>
            <a:cxnLst/>
            <a:rect l="l" t="t" r="r" b="b"/>
            <a:pathLst>
              <a:path w="720089" h="103504">
                <a:moveTo>
                  <a:pt x="631570" y="0"/>
                </a:moveTo>
                <a:lnTo>
                  <a:pt x="627761" y="1003"/>
                </a:lnTo>
                <a:lnTo>
                  <a:pt x="624204" y="7061"/>
                </a:lnTo>
                <a:lnTo>
                  <a:pt x="625220" y="10947"/>
                </a:lnTo>
                <a:lnTo>
                  <a:pt x="628141" y="12725"/>
                </a:lnTo>
                <a:lnTo>
                  <a:pt x="684059" y="45465"/>
                </a:lnTo>
                <a:lnTo>
                  <a:pt x="707516" y="45516"/>
                </a:lnTo>
                <a:lnTo>
                  <a:pt x="707516" y="58216"/>
                </a:lnTo>
                <a:lnTo>
                  <a:pt x="683918" y="58216"/>
                </a:lnTo>
                <a:lnTo>
                  <a:pt x="624966" y="92417"/>
                </a:lnTo>
                <a:lnTo>
                  <a:pt x="623951" y="96304"/>
                </a:lnTo>
                <a:lnTo>
                  <a:pt x="627506" y="102361"/>
                </a:lnTo>
                <a:lnTo>
                  <a:pt x="631316" y="103403"/>
                </a:lnTo>
                <a:lnTo>
                  <a:pt x="709190" y="58216"/>
                </a:lnTo>
                <a:lnTo>
                  <a:pt x="707516" y="58216"/>
                </a:lnTo>
                <a:lnTo>
                  <a:pt x="709279" y="58164"/>
                </a:lnTo>
                <a:lnTo>
                  <a:pt x="720089" y="51892"/>
                </a:lnTo>
                <a:lnTo>
                  <a:pt x="631570" y="0"/>
                </a:lnTo>
                <a:close/>
              </a:path>
              <a:path w="720089" h="103504">
                <a:moveTo>
                  <a:pt x="694928" y="51828"/>
                </a:moveTo>
                <a:lnTo>
                  <a:pt x="684007" y="58164"/>
                </a:lnTo>
                <a:lnTo>
                  <a:pt x="707516" y="58216"/>
                </a:lnTo>
                <a:lnTo>
                  <a:pt x="707516" y="57340"/>
                </a:lnTo>
                <a:lnTo>
                  <a:pt x="704341" y="57340"/>
                </a:lnTo>
                <a:lnTo>
                  <a:pt x="694928" y="51828"/>
                </a:lnTo>
                <a:close/>
              </a:path>
              <a:path w="720089" h="103504">
                <a:moveTo>
                  <a:pt x="0" y="43954"/>
                </a:moveTo>
                <a:lnTo>
                  <a:pt x="0" y="56654"/>
                </a:lnTo>
                <a:lnTo>
                  <a:pt x="684007" y="58164"/>
                </a:lnTo>
                <a:lnTo>
                  <a:pt x="694928" y="51828"/>
                </a:lnTo>
                <a:lnTo>
                  <a:pt x="684059" y="45465"/>
                </a:lnTo>
                <a:lnTo>
                  <a:pt x="0" y="43954"/>
                </a:lnTo>
                <a:close/>
              </a:path>
              <a:path w="720089" h="103504">
                <a:moveTo>
                  <a:pt x="704341" y="46367"/>
                </a:moveTo>
                <a:lnTo>
                  <a:pt x="694928" y="51828"/>
                </a:lnTo>
                <a:lnTo>
                  <a:pt x="704341" y="57340"/>
                </a:lnTo>
                <a:lnTo>
                  <a:pt x="704341" y="46367"/>
                </a:lnTo>
                <a:close/>
              </a:path>
              <a:path w="720089" h="103504">
                <a:moveTo>
                  <a:pt x="707516" y="46367"/>
                </a:moveTo>
                <a:lnTo>
                  <a:pt x="704341" y="46367"/>
                </a:lnTo>
                <a:lnTo>
                  <a:pt x="704341" y="57340"/>
                </a:lnTo>
                <a:lnTo>
                  <a:pt x="707516" y="57340"/>
                </a:lnTo>
                <a:lnTo>
                  <a:pt x="707516" y="46367"/>
                </a:lnTo>
                <a:close/>
              </a:path>
              <a:path w="720089" h="103504">
                <a:moveTo>
                  <a:pt x="684059" y="45465"/>
                </a:moveTo>
                <a:lnTo>
                  <a:pt x="694928" y="51828"/>
                </a:lnTo>
                <a:lnTo>
                  <a:pt x="704341" y="46367"/>
                </a:lnTo>
                <a:lnTo>
                  <a:pt x="707516" y="46367"/>
                </a:lnTo>
                <a:lnTo>
                  <a:pt x="707516" y="45516"/>
                </a:lnTo>
                <a:lnTo>
                  <a:pt x="684059" y="45465"/>
                </a:lnTo>
                <a:close/>
              </a:path>
            </a:pathLst>
          </a:custGeom>
          <a:solidFill>
            <a:srgbClr val="000000"/>
          </a:solidFill>
        </p:spPr>
        <p:txBody>
          <a:bodyPr wrap="square" lIns="0" tIns="0" rIns="0" bIns="0" rtlCol="0"/>
          <a:lstStyle/>
          <a:p>
            <a:endParaRPr/>
          </a:p>
        </p:txBody>
      </p:sp>
      <p:sp>
        <p:nvSpPr>
          <p:cNvPr id="25" name="object 25"/>
          <p:cNvSpPr txBox="1">
            <a:spLocks noGrp="1"/>
          </p:cNvSpPr>
          <p:nvPr>
            <p:ph type="sldNum" sz="quarter" idx="7"/>
          </p:nvPr>
        </p:nvSpPr>
        <p:spPr>
          <a:prstGeom prst="rect">
            <a:avLst/>
          </a:prstGeom>
        </p:spPr>
        <p:txBody>
          <a:bodyPr vert="horz" wrap="square" lIns="0" tIns="0" rIns="0" bIns="0" rtlCol="0">
            <a:spAutoFit/>
          </a:bodyPr>
          <a:lstStyle/>
          <a:p>
            <a:pPr marL="102235">
              <a:lnSpc>
                <a:spcPct val="100000"/>
              </a:lnSpc>
            </a:pPr>
            <a:fld id="{81D60167-4931-47E6-BA6A-407CBD079E47}" type="slidenum">
              <a:rPr dirty="0"/>
              <a:t>8</a:t>
            </a:fld>
            <a:endParaRPr dirty="0"/>
          </a:p>
        </p:txBody>
      </p:sp>
      <p:sp>
        <p:nvSpPr>
          <p:cNvPr id="26" name="object 9"/>
          <p:cNvSpPr txBox="1"/>
          <p:nvPr/>
        </p:nvSpPr>
        <p:spPr>
          <a:xfrm>
            <a:off x="5217827" y="1701983"/>
            <a:ext cx="3214045" cy="738664"/>
          </a:xfrm>
          <a:prstGeom prst="rect">
            <a:avLst/>
          </a:prstGeom>
          <a:ln w="9525">
            <a:solidFill>
              <a:srgbClr val="FF3300"/>
            </a:solidFill>
          </a:ln>
        </p:spPr>
        <p:txBody>
          <a:bodyPr vert="horz" wrap="square" lIns="0" tIns="0" rIns="0" bIns="0" rtlCol="0">
            <a:spAutoFit/>
          </a:bodyPr>
          <a:lstStyle/>
          <a:p>
            <a:pPr marL="86995" algn="r" rtl="1">
              <a:lnSpc>
                <a:spcPct val="100000"/>
              </a:lnSpc>
            </a:pPr>
            <a:r>
              <a:rPr sz="2400" b="1" dirty="0">
                <a:solidFill>
                  <a:srgbClr val="FF3300"/>
                </a:solidFill>
                <a:latin typeface="Times New Roman"/>
                <a:cs typeface="Times New Roman"/>
              </a:rPr>
              <a:t>_</a:t>
            </a:r>
            <a:r>
              <a:rPr sz="2400" b="1" spc="-15" dirty="0">
                <a:solidFill>
                  <a:srgbClr val="FF3300"/>
                </a:solidFill>
                <a:latin typeface="Times New Roman"/>
                <a:cs typeface="Times New Roman"/>
              </a:rPr>
              <a:t> </a:t>
            </a:r>
            <a:r>
              <a:rPr lang="ar-SA" sz="2400" b="1" dirty="0" smtClean="0">
                <a:solidFill>
                  <a:srgbClr val="FF3300"/>
                </a:solidFill>
                <a:latin typeface="Times New Roman"/>
                <a:cs typeface="Times New Roman"/>
              </a:rPr>
              <a:t>نزع مجموعة الأمين</a:t>
            </a:r>
            <a:r>
              <a:rPr lang="en-GB" sz="2400" b="1" dirty="0" smtClean="0">
                <a:solidFill>
                  <a:srgbClr val="FF3300"/>
                </a:solidFill>
                <a:latin typeface="Times New Roman"/>
                <a:cs typeface="Times New Roman"/>
              </a:rPr>
              <a:t> Deamination:</a:t>
            </a:r>
            <a:endParaRPr sz="2400" dirty="0">
              <a:latin typeface="Times New Roman"/>
              <a:cs typeface="Times New Roman"/>
            </a:endParaRPr>
          </a:p>
        </p:txBody>
      </p:sp>
      <p:sp>
        <p:nvSpPr>
          <p:cNvPr id="27" name="object 5"/>
          <p:cNvSpPr txBox="1"/>
          <p:nvPr/>
        </p:nvSpPr>
        <p:spPr>
          <a:xfrm>
            <a:off x="1006017" y="790419"/>
            <a:ext cx="6984949" cy="677108"/>
          </a:xfrm>
          <a:prstGeom prst="rect">
            <a:avLst/>
          </a:prstGeom>
          <a:solidFill>
            <a:srgbClr val="3366FF"/>
          </a:solidFill>
        </p:spPr>
        <p:txBody>
          <a:bodyPr vert="horz" wrap="square" lIns="0" tIns="0" rIns="0" bIns="0" rtlCol="0">
            <a:spAutoFit/>
          </a:bodyPr>
          <a:lstStyle/>
          <a:p>
            <a:pPr marL="91440" algn="r" rtl="1">
              <a:lnSpc>
                <a:spcPct val="100000"/>
              </a:lnSpc>
            </a:pPr>
            <a:r>
              <a:rPr lang="ar-SA" sz="4400" b="1" spc="-220" dirty="0" smtClean="0">
                <a:solidFill>
                  <a:srgbClr val="FF0066"/>
                </a:solidFill>
                <a:latin typeface="Times New Roman"/>
                <a:cs typeface="Times New Roman"/>
              </a:rPr>
              <a:t>1-  إنتاج الأمونيا </a:t>
            </a:r>
            <a:r>
              <a:rPr lang="en-GB" sz="4400" b="1" dirty="0" smtClean="0">
                <a:solidFill>
                  <a:srgbClr val="FF0066"/>
                </a:solidFill>
                <a:latin typeface="Times New Roman"/>
                <a:cs typeface="Times New Roman"/>
              </a:rPr>
              <a:t>Ammonification</a:t>
            </a:r>
            <a:endParaRPr lang="en-GB" sz="4400" dirty="0">
              <a:latin typeface="Times New Roman"/>
              <a:cs typeface="Times New Roman"/>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04012" y="164774"/>
            <a:ext cx="1056640" cy="280035"/>
          </a:xfrm>
          <a:prstGeom prst="rect">
            <a:avLst/>
          </a:prstGeom>
        </p:spPr>
        <p:txBody>
          <a:bodyPr vert="horz" wrap="square" lIns="0" tIns="0" rIns="0" bIns="0" rtlCol="0">
            <a:spAutoFit/>
          </a:bodyPr>
          <a:lstStyle/>
          <a:p>
            <a:pPr marL="12700">
              <a:lnSpc>
                <a:spcPct val="100000"/>
              </a:lnSpc>
            </a:pPr>
            <a:r>
              <a:rPr sz="2000" b="1" dirty="0">
                <a:latin typeface="Times New Roman"/>
                <a:cs typeface="Times New Roman"/>
              </a:rPr>
              <a:t>MIC </a:t>
            </a:r>
            <a:r>
              <a:rPr sz="2000" b="1" spc="-20" dirty="0">
                <a:latin typeface="Times New Roman"/>
                <a:cs typeface="Times New Roman"/>
              </a:rPr>
              <a:t> </a:t>
            </a:r>
            <a:r>
              <a:rPr sz="2000" b="1" dirty="0">
                <a:latin typeface="Times New Roman"/>
                <a:cs typeface="Times New Roman"/>
              </a:rPr>
              <a:t>3</a:t>
            </a:r>
            <a:r>
              <a:rPr sz="2000" b="1" spc="10" dirty="0">
                <a:latin typeface="Times New Roman"/>
                <a:cs typeface="Times New Roman"/>
              </a:rPr>
              <a:t>4</a:t>
            </a:r>
            <a:r>
              <a:rPr sz="2000" b="1" dirty="0">
                <a:latin typeface="Times New Roman"/>
                <a:cs typeface="Times New Roman"/>
              </a:rPr>
              <a:t>5</a:t>
            </a:r>
            <a:endParaRPr sz="2000">
              <a:latin typeface="Times New Roman"/>
              <a:cs typeface="Times New Roman"/>
            </a:endParaRPr>
          </a:p>
        </p:txBody>
      </p:sp>
      <p:sp>
        <p:nvSpPr>
          <p:cNvPr id="4" name="object 4"/>
          <p:cNvSpPr/>
          <p:nvPr/>
        </p:nvSpPr>
        <p:spPr>
          <a:xfrm>
            <a:off x="216725" y="421766"/>
            <a:ext cx="8612505" cy="0"/>
          </a:xfrm>
          <a:custGeom>
            <a:avLst/>
            <a:gdLst/>
            <a:ahLst/>
            <a:cxnLst/>
            <a:rect l="l" t="t" r="r" b="b"/>
            <a:pathLst>
              <a:path w="8612505">
                <a:moveTo>
                  <a:pt x="0" y="0"/>
                </a:moveTo>
                <a:lnTo>
                  <a:pt x="8612124" y="0"/>
                </a:lnTo>
              </a:path>
            </a:pathLst>
          </a:custGeom>
          <a:ln w="25654">
            <a:solidFill>
              <a:srgbClr val="000000"/>
            </a:solidFill>
          </a:ln>
        </p:spPr>
        <p:txBody>
          <a:bodyPr wrap="square" lIns="0" tIns="0" rIns="0" bIns="0" rtlCol="0"/>
          <a:lstStyle/>
          <a:p>
            <a:endParaRPr/>
          </a:p>
        </p:txBody>
      </p:sp>
      <p:sp>
        <p:nvSpPr>
          <p:cNvPr id="6" name="object 6"/>
          <p:cNvSpPr/>
          <p:nvPr/>
        </p:nvSpPr>
        <p:spPr>
          <a:xfrm>
            <a:off x="323532" y="3140989"/>
            <a:ext cx="8136255" cy="523240"/>
          </a:xfrm>
          <a:custGeom>
            <a:avLst/>
            <a:gdLst/>
            <a:ahLst/>
            <a:cxnLst/>
            <a:rect l="l" t="t" r="r" b="b"/>
            <a:pathLst>
              <a:path w="8136255" h="523239">
                <a:moveTo>
                  <a:pt x="0" y="523214"/>
                </a:moveTo>
                <a:lnTo>
                  <a:pt x="8135874" y="523214"/>
                </a:lnTo>
                <a:lnTo>
                  <a:pt x="8135874" y="0"/>
                </a:lnTo>
                <a:lnTo>
                  <a:pt x="0" y="0"/>
                </a:lnTo>
                <a:lnTo>
                  <a:pt x="0" y="523214"/>
                </a:lnTo>
                <a:close/>
              </a:path>
            </a:pathLst>
          </a:custGeom>
          <a:solidFill>
            <a:srgbClr val="85FFDF"/>
          </a:solidFill>
        </p:spPr>
        <p:txBody>
          <a:bodyPr wrap="square" lIns="0" tIns="0" rIns="0" bIns="0" rtlCol="0"/>
          <a:lstStyle/>
          <a:p>
            <a:endParaRPr/>
          </a:p>
        </p:txBody>
      </p:sp>
      <p:sp>
        <p:nvSpPr>
          <p:cNvPr id="7" name="object 7"/>
          <p:cNvSpPr/>
          <p:nvPr/>
        </p:nvSpPr>
        <p:spPr>
          <a:xfrm>
            <a:off x="1972436" y="3653790"/>
            <a:ext cx="119380" cy="0"/>
          </a:xfrm>
          <a:custGeom>
            <a:avLst/>
            <a:gdLst/>
            <a:ahLst/>
            <a:cxnLst/>
            <a:rect l="l" t="t" r="r" b="b"/>
            <a:pathLst>
              <a:path w="119380">
                <a:moveTo>
                  <a:pt x="0" y="0"/>
                </a:moveTo>
                <a:lnTo>
                  <a:pt x="118872" y="0"/>
                </a:lnTo>
              </a:path>
            </a:pathLst>
          </a:custGeom>
          <a:ln w="24130">
            <a:solidFill>
              <a:srgbClr val="000000"/>
            </a:solidFill>
          </a:ln>
        </p:spPr>
        <p:txBody>
          <a:bodyPr wrap="square" lIns="0" tIns="0" rIns="0" bIns="0" rtlCol="0"/>
          <a:lstStyle/>
          <a:p>
            <a:endParaRPr/>
          </a:p>
        </p:txBody>
      </p:sp>
      <p:sp>
        <p:nvSpPr>
          <p:cNvPr id="8" name="object 8"/>
          <p:cNvSpPr/>
          <p:nvPr/>
        </p:nvSpPr>
        <p:spPr>
          <a:xfrm>
            <a:off x="2091308" y="3584447"/>
            <a:ext cx="1202690" cy="0"/>
          </a:xfrm>
          <a:custGeom>
            <a:avLst/>
            <a:gdLst/>
            <a:ahLst/>
            <a:cxnLst/>
            <a:rect l="l" t="t" r="r" b="b"/>
            <a:pathLst>
              <a:path w="1202689">
                <a:moveTo>
                  <a:pt x="0" y="0"/>
                </a:moveTo>
                <a:lnTo>
                  <a:pt x="1202436" y="0"/>
                </a:lnTo>
              </a:path>
            </a:pathLst>
          </a:custGeom>
          <a:ln w="34797">
            <a:solidFill>
              <a:srgbClr val="000000"/>
            </a:solidFill>
          </a:ln>
        </p:spPr>
        <p:txBody>
          <a:bodyPr wrap="square" lIns="0" tIns="0" rIns="0" bIns="0" rtlCol="0"/>
          <a:lstStyle/>
          <a:p>
            <a:endParaRPr/>
          </a:p>
        </p:txBody>
      </p:sp>
      <p:sp>
        <p:nvSpPr>
          <p:cNvPr id="9" name="object 9"/>
          <p:cNvSpPr/>
          <p:nvPr/>
        </p:nvSpPr>
        <p:spPr>
          <a:xfrm>
            <a:off x="5361813" y="3653790"/>
            <a:ext cx="119380" cy="0"/>
          </a:xfrm>
          <a:custGeom>
            <a:avLst/>
            <a:gdLst/>
            <a:ahLst/>
            <a:cxnLst/>
            <a:rect l="l" t="t" r="r" b="b"/>
            <a:pathLst>
              <a:path w="119379">
                <a:moveTo>
                  <a:pt x="0" y="0"/>
                </a:moveTo>
                <a:lnTo>
                  <a:pt x="118872" y="0"/>
                </a:lnTo>
              </a:path>
            </a:pathLst>
          </a:custGeom>
          <a:ln w="24130">
            <a:solidFill>
              <a:srgbClr val="000000"/>
            </a:solidFill>
          </a:ln>
        </p:spPr>
        <p:txBody>
          <a:bodyPr wrap="square" lIns="0" tIns="0" rIns="0" bIns="0" rtlCol="0"/>
          <a:lstStyle/>
          <a:p>
            <a:endParaRPr/>
          </a:p>
        </p:txBody>
      </p:sp>
      <p:sp>
        <p:nvSpPr>
          <p:cNvPr id="10" name="object 10"/>
          <p:cNvSpPr/>
          <p:nvPr/>
        </p:nvSpPr>
        <p:spPr>
          <a:xfrm>
            <a:off x="5480684" y="3584447"/>
            <a:ext cx="650875" cy="0"/>
          </a:xfrm>
          <a:custGeom>
            <a:avLst/>
            <a:gdLst/>
            <a:ahLst/>
            <a:cxnLst/>
            <a:rect l="l" t="t" r="r" b="b"/>
            <a:pathLst>
              <a:path w="650875">
                <a:moveTo>
                  <a:pt x="0" y="0"/>
                </a:moveTo>
                <a:lnTo>
                  <a:pt x="650748" y="0"/>
                </a:lnTo>
              </a:path>
            </a:pathLst>
          </a:custGeom>
          <a:ln w="34797">
            <a:solidFill>
              <a:srgbClr val="000000"/>
            </a:solidFill>
          </a:ln>
        </p:spPr>
        <p:txBody>
          <a:bodyPr wrap="square" lIns="0" tIns="0" rIns="0" bIns="0" rtlCol="0"/>
          <a:lstStyle/>
          <a:p>
            <a:endParaRPr/>
          </a:p>
        </p:txBody>
      </p:sp>
      <p:sp>
        <p:nvSpPr>
          <p:cNvPr id="11" name="object 11"/>
          <p:cNvSpPr/>
          <p:nvPr/>
        </p:nvSpPr>
        <p:spPr>
          <a:xfrm>
            <a:off x="6131433" y="3653790"/>
            <a:ext cx="119380" cy="0"/>
          </a:xfrm>
          <a:custGeom>
            <a:avLst/>
            <a:gdLst/>
            <a:ahLst/>
            <a:cxnLst/>
            <a:rect l="l" t="t" r="r" b="b"/>
            <a:pathLst>
              <a:path w="119379">
                <a:moveTo>
                  <a:pt x="0" y="0"/>
                </a:moveTo>
                <a:lnTo>
                  <a:pt x="118872" y="0"/>
                </a:lnTo>
              </a:path>
            </a:pathLst>
          </a:custGeom>
          <a:ln w="24130">
            <a:solidFill>
              <a:srgbClr val="000000"/>
            </a:solidFill>
          </a:ln>
        </p:spPr>
        <p:txBody>
          <a:bodyPr wrap="square" lIns="0" tIns="0" rIns="0" bIns="0" rtlCol="0"/>
          <a:lstStyle/>
          <a:p>
            <a:endParaRPr/>
          </a:p>
        </p:txBody>
      </p:sp>
      <p:sp>
        <p:nvSpPr>
          <p:cNvPr id="12" name="object 12"/>
          <p:cNvSpPr/>
          <p:nvPr/>
        </p:nvSpPr>
        <p:spPr>
          <a:xfrm>
            <a:off x="3490848" y="3378708"/>
            <a:ext cx="720090" cy="103505"/>
          </a:xfrm>
          <a:custGeom>
            <a:avLst/>
            <a:gdLst/>
            <a:ahLst/>
            <a:cxnLst/>
            <a:rect l="l" t="t" r="r" b="b"/>
            <a:pathLst>
              <a:path w="720089" h="103504">
                <a:moveTo>
                  <a:pt x="631571" y="0"/>
                </a:moveTo>
                <a:lnTo>
                  <a:pt x="627761" y="1015"/>
                </a:lnTo>
                <a:lnTo>
                  <a:pt x="625983" y="4063"/>
                </a:lnTo>
                <a:lnTo>
                  <a:pt x="624204" y="6984"/>
                </a:lnTo>
                <a:lnTo>
                  <a:pt x="625221" y="10921"/>
                </a:lnTo>
                <a:lnTo>
                  <a:pt x="684096" y="45415"/>
                </a:lnTo>
                <a:lnTo>
                  <a:pt x="707516" y="45465"/>
                </a:lnTo>
                <a:lnTo>
                  <a:pt x="707516" y="58165"/>
                </a:lnTo>
                <a:lnTo>
                  <a:pt x="684006" y="58165"/>
                </a:lnTo>
                <a:lnTo>
                  <a:pt x="624966" y="92455"/>
                </a:lnTo>
                <a:lnTo>
                  <a:pt x="623951" y="96265"/>
                </a:lnTo>
                <a:lnTo>
                  <a:pt x="627506" y="102362"/>
                </a:lnTo>
                <a:lnTo>
                  <a:pt x="631316" y="103377"/>
                </a:lnTo>
                <a:lnTo>
                  <a:pt x="709157" y="58165"/>
                </a:lnTo>
                <a:lnTo>
                  <a:pt x="707516" y="58165"/>
                </a:lnTo>
                <a:lnTo>
                  <a:pt x="709244" y="58115"/>
                </a:lnTo>
                <a:lnTo>
                  <a:pt x="720089" y="51815"/>
                </a:lnTo>
                <a:lnTo>
                  <a:pt x="631571" y="0"/>
                </a:lnTo>
                <a:close/>
              </a:path>
              <a:path w="720089" h="103504">
                <a:moveTo>
                  <a:pt x="694980" y="51792"/>
                </a:moveTo>
                <a:lnTo>
                  <a:pt x="684093" y="58115"/>
                </a:lnTo>
                <a:lnTo>
                  <a:pt x="707516" y="58165"/>
                </a:lnTo>
                <a:lnTo>
                  <a:pt x="707516" y="57276"/>
                </a:lnTo>
                <a:lnTo>
                  <a:pt x="704341" y="57276"/>
                </a:lnTo>
                <a:lnTo>
                  <a:pt x="694980" y="51792"/>
                </a:lnTo>
                <a:close/>
              </a:path>
              <a:path w="720089" h="103504">
                <a:moveTo>
                  <a:pt x="0" y="43941"/>
                </a:moveTo>
                <a:lnTo>
                  <a:pt x="0" y="56641"/>
                </a:lnTo>
                <a:lnTo>
                  <a:pt x="684093" y="58115"/>
                </a:lnTo>
                <a:lnTo>
                  <a:pt x="694980" y="51792"/>
                </a:lnTo>
                <a:lnTo>
                  <a:pt x="684096" y="45415"/>
                </a:lnTo>
                <a:lnTo>
                  <a:pt x="0" y="43941"/>
                </a:lnTo>
                <a:close/>
              </a:path>
              <a:path w="720089" h="103504">
                <a:moveTo>
                  <a:pt x="704341" y="46354"/>
                </a:moveTo>
                <a:lnTo>
                  <a:pt x="694980" y="51792"/>
                </a:lnTo>
                <a:lnTo>
                  <a:pt x="704341" y="57276"/>
                </a:lnTo>
                <a:lnTo>
                  <a:pt x="704341" y="46354"/>
                </a:lnTo>
                <a:close/>
              </a:path>
              <a:path w="720089" h="103504">
                <a:moveTo>
                  <a:pt x="707516" y="46354"/>
                </a:moveTo>
                <a:lnTo>
                  <a:pt x="704341" y="46354"/>
                </a:lnTo>
                <a:lnTo>
                  <a:pt x="704341" y="57276"/>
                </a:lnTo>
                <a:lnTo>
                  <a:pt x="707516" y="57276"/>
                </a:lnTo>
                <a:lnTo>
                  <a:pt x="707516" y="46354"/>
                </a:lnTo>
                <a:close/>
              </a:path>
              <a:path w="720089" h="103504">
                <a:moveTo>
                  <a:pt x="684096" y="45415"/>
                </a:moveTo>
                <a:lnTo>
                  <a:pt x="694980" y="51792"/>
                </a:lnTo>
                <a:lnTo>
                  <a:pt x="704341" y="46354"/>
                </a:lnTo>
                <a:lnTo>
                  <a:pt x="707516" y="46354"/>
                </a:lnTo>
                <a:lnTo>
                  <a:pt x="707516" y="45465"/>
                </a:lnTo>
                <a:lnTo>
                  <a:pt x="684096" y="45415"/>
                </a:lnTo>
                <a:close/>
              </a:path>
            </a:pathLst>
          </a:custGeom>
          <a:solidFill>
            <a:srgbClr val="000000"/>
          </a:solidFill>
        </p:spPr>
        <p:txBody>
          <a:bodyPr wrap="square" lIns="0" tIns="0" rIns="0" bIns="0" rtlCol="0"/>
          <a:lstStyle/>
          <a:p>
            <a:endParaRPr/>
          </a:p>
        </p:txBody>
      </p:sp>
      <p:sp>
        <p:nvSpPr>
          <p:cNvPr id="13" name="object 13"/>
          <p:cNvSpPr txBox="1"/>
          <p:nvPr/>
        </p:nvSpPr>
        <p:spPr>
          <a:xfrm>
            <a:off x="402437" y="3232039"/>
            <a:ext cx="6898640" cy="970915"/>
          </a:xfrm>
          <a:prstGeom prst="rect">
            <a:avLst/>
          </a:prstGeom>
        </p:spPr>
        <p:txBody>
          <a:bodyPr vert="horz" wrap="square" lIns="0" tIns="0" rIns="0" bIns="0" rtlCol="0">
            <a:spAutoFit/>
          </a:bodyPr>
          <a:lstStyle/>
          <a:p>
            <a:pPr marL="12700">
              <a:lnSpc>
                <a:spcPct val="100000"/>
              </a:lnSpc>
              <a:tabLst>
                <a:tab pos="4053204" algn="l"/>
              </a:tabLst>
            </a:pPr>
            <a:r>
              <a:rPr sz="2800" b="1" u="heavy" spc="-30" dirty="0">
                <a:latin typeface="Times New Roman"/>
                <a:cs typeface="Times New Roman"/>
              </a:rPr>
              <a:t>R</a:t>
            </a:r>
            <a:r>
              <a:rPr sz="2800" b="1" u="heavy" spc="-5" dirty="0">
                <a:latin typeface="Times New Roman"/>
                <a:cs typeface="Times New Roman"/>
              </a:rPr>
              <a:t>-</a:t>
            </a:r>
            <a:r>
              <a:rPr sz="2800" b="1" u="heavy" spc="-30" dirty="0">
                <a:latin typeface="Times New Roman"/>
                <a:cs typeface="Times New Roman"/>
              </a:rPr>
              <a:t>CH</a:t>
            </a:r>
            <a:r>
              <a:rPr sz="2800" b="1" u="heavy" spc="-5" dirty="0">
                <a:latin typeface="Times New Roman"/>
                <a:cs typeface="Times New Roman"/>
              </a:rPr>
              <a:t>-</a:t>
            </a:r>
            <a:r>
              <a:rPr sz="2800" b="1" u="heavy" spc="-30" dirty="0">
                <a:latin typeface="Times New Roman"/>
                <a:cs typeface="Times New Roman"/>
              </a:rPr>
              <a:t>NH</a:t>
            </a:r>
            <a:r>
              <a:rPr sz="2775" b="1" spc="7" baseline="-21021" dirty="0">
                <a:latin typeface="Times New Roman"/>
                <a:cs typeface="Times New Roman"/>
              </a:rPr>
              <a:t>2</a:t>
            </a:r>
            <a:r>
              <a:rPr sz="2800" b="1" spc="-5" dirty="0">
                <a:latin typeface="Times New Roman"/>
                <a:cs typeface="Times New Roman"/>
              </a:rPr>
              <a:t>-</a:t>
            </a:r>
            <a:r>
              <a:rPr sz="2800" b="1" spc="-30" dirty="0">
                <a:latin typeface="Times New Roman"/>
                <a:cs typeface="Times New Roman"/>
              </a:rPr>
              <a:t>COO</a:t>
            </a:r>
            <a:r>
              <a:rPr sz="2800" b="1" spc="-25" dirty="0">
                <a:latin typeface="Times New Roman"/>
                <a:cs typeface="Times New Roman"/>
              </a:rPr>
              <a:t>H</a:t>
            </a:r>
            <a:r>
              <a:rPr sz="2800" b="1" dirty="0">
                <a:latin typeface="Times New Roman"/>
                <a:cs typeface="Times New Roman"/>
              </a:rPr>
              <a:t>	</a:t>
            </a:r>
            <a:r>
              <a:rPr sz="2800" b="1" spc="-30" dirty="0">
                <a:latin typeface="Times New Roman"/>
                <a:cs typeface="Times New Roman"/>
              </a:rPr>
              <a:t>R</a:t>
            </a:r>
            <a:r>
              <a:rPr sz="2800" b="1" u="heavy" spc="-5" dirty="0">
                <a:latin typeface="Times New Roman"/>
                <a:cs typeface="Times New Roman"/>
              </a:rPr>
              <a:t>-</a:t>
            </a:r>
            <a:r>
              <a:rPr sz="2800" b="1" u="heavy" spc="-30" dirty="0">
                <a:latin typeface="Times New Roman"/>
                <a:cs typeface="Times New Roman"/>
              </a:rPr>
              <a:t>CH</a:t>
            </a:r>
            <a:r>
              <a:rPr sz="2775" b="1" spc="7" baseline="-21021" dirty="0">
                <a:latin typeface="Times New Roman"/>
                <a:cs typeface="Times New Roman"/>
              </a:rPr>
              <a:t>2</a:t>
            </a:r>
            <a:r>
              <a:rPr sz="2800" b="1" spc="-5" dirty="0">
                <a:latin typeface="Times New Roman"/>
                <a:cs typeface="Times New Roman"/>
              </a:rPr>
              <a:t>-</a:t>
            </a:r>
            <a:r>
              <a:rPr sz="2800" b="1" spc="-30" dirty="0">
                <a:latin typeface="Times New Roman"/>
                <a:cs typeface="Times New Roman"/>
              </a:rPr>
              <a:t>NH</a:t>
            </a:r>
            <a:r>
              <a:rPr sz="2775" b="1" spc="7" baseline="-21021" dirty="0">
                <a:latin typeface="Times New Roman"/>
                <a:cs typeface="Times New Roman"/>
              </a:rPr>
              <a:t>2</a:t>
            </a:r>
            <a:r>
              <a:rPr sz="2775" b="1" baseline="-21021" dirty="0">
                <a:latin typeface="Times New Roman"/>
                <a:cs typeface="Times New Roman"/>
              </a:rPr>
              <a:t> </a:t>
            </a:r>
            <a:r>
              <a:rPr sz="2775" b="1" spc="-277" baseline="-21021" dirty="0">
                <a:latin typeface="Times New Roman"/>
                <a:cs typeface="Times New Roman"/>
              </a:rPr>
              <a:t> </a:t>
            </a:r>
            <a:r>
              <a:rPr sz="2800" b="1" spc="-20" dirty="0">
                <a:latin typeface="Times New Roman"/>
                <a:cs typeface="Times New Roman"/>
              </a:rPr>
              <a:t>+</a:t>
            </a:r>
            <a:r>
              <a:rPr sz="2800" b="1" spc="-5" dirty="0">
                <a:latin typeface="Times New Roman"/>
                <a:cs typeface="Times New Roman"/>
              </a:rPr>
              <a:t> </a:t>
            </a:r>
            <a:r>
              <a:rPr sz="2800" b="1" spc="-25" dirty="0">
                <a:latin typeface="Times New Roman"/>
                <a:cs typeface="Times New Roman"/>
              </a:rPr>
              <a:t>C</a:t>
            </a:r>
            <a:r>
              <a:rPr sz="2800" b="1" spc="-35" dirty="0">
                <a:latin typeface="Times New Roman"/>
                <a:cs typeface="Times New Roman"/>
              </a:rPr>
              <a:t>O</a:t>
            </a:r>
            <a:r>
              <a:rPr sz="2775" b="1" spc="7" baseline="-21021" dirty="0">
                <a:latin typeface="Times New Roman"/>
                <a:cs typeface="Times New Roman"/>
              </a:rPr>
              <a:t>2</a:t>
            </a:r>
            <a:endParaRPr sz="2775" baseline="-21021">
              <a:latin typeface="Times New Roman"/>
              <a:cs typeface="Times New Roman"/>
            </a:endParaRPr>
          </a:p>
          <a:p>
            <a:pPr marL="371475">
              <a:lnSpc>
                <a:spcPct val="100000"/>
              </a:lnSpc>
              <a:spcBef>
                <a:spcPts val="1760"/>
              </a:spcBef>
              <a:tabLst>
                <a:tab pos="4404360" algn="l"/>
              </a:tabLst>
            </a:pPr>
            <a:r>
              <a:rPr sz="2400" b="1" dirty="0">
                <a:latin typeface="Times New Roman"/>
                <a:cs typeface="Times New Roman"/>
              </a:rPr>
              <a:t>Amino</a:t>
            </a:r>
            <a:r>
              <a:rPr sz="2400" b="1" spc="-20" dirty="0">
                <a:latin typeface="Times New Roman"/>
                <a:cs typeface="Times New Roman"/>
              </a:rPr>
              <a:t> </a:t>
            </a:r>
            <a:r>
              <a:rPr sz="2400" b="1" dirty="0">
                <a:latin typeface="Times New Roman"/>
                <a:cs typeface="Times New Roman"/>
              </a:rPr>
              <a:t>acid	Amine</a:t>
            </a:r>
            <a:endParaRPr sz="2400">
              <a:latin typeface="Times New Roman"/>
              <a:cs typeface="Times New Roman"/>
            </a:endParaRPr>
          </a:p>
        </p:txBody>
      </p:sp>
      <p:sp>
        <p:nvSpPr>
          <p:cNvPr id="15" name="object 15"/>
          <p:cNvSpPr/>
          <p:nvPr/>
        </p:nvSpPr>
        <p:spPr>
          <a:xfrm>
            <a:off x="467537" y="4983505"/>
            <a:ext cx="7489190" cy="523240"/>
          </a:xfrm>
          <a:custGeom>
            <a:avLst/>
            <a:gdLst/>
            <a:ahLst/>
            <a:cxnLst/>
            <a:rect l="l" t="t" r="r" b="b"/>
            <a:pathLst>
              <a:path w="7489190" h="523239">
                <a:moveTo>
                  <a:pt x="0" y="523214"/>
                </a:moveTo>
                <a:lnTo>
                  <a:pt x="7488808" y="523214"/>
                </a:lnTo>
                <a:lnTo>
                  <a:pt x="7488808" y="0"/>
                </a:lnTo>
                <a:lnTo>
                  <a:pt x="0" y="0"/>
                </a:lnTo>
                <a:lnTo>
                  <a:pt x="0" y="523214"/>
                </a:lnTo>
                <a:close/>
              </a:path>
            </a:pathLst>
          </a:custGeom>
          <a:solidFill>
            <a:srgbClr val="85FFDF"/>
          </a:solidFill>
        </p:spPr>
        <p:txBody>
          <a:bodyPr wrap="square" lIns="0" tIns="0" rIns="0" bIns="0" rtlCol="0"/>
          <a:lstStyle/>
          <a:p>
            <a:endParaRPr/>
          </a:p>
        </p:txBody>
      </p:sp>
      <p:sp>
        <p:nvSpPr>
          <p:cNvPr id="16" name="object 16"/>
          <p:cNvSpPr/>
          <p:nvPr/>
        </p:nvSpPr>
        <p:spPr>
          <a:xfrm>
            <a:off x="1465707" y="5496433"/>
            <a:ext cx="119380" cy="0"/>
          </a:xfrm>
          <a:custGeom>
            <a:avLst/>
            <a:gdLst/>
            <a:ahLst/>
            <a:cxnLst/>
            <a:rect l="l" t="t" r="r" b="b"/>
            <a:pathLst>
              <a:path w="119380">
                <a:moveTo>
                  <a:pt x="0" y="0"/>
                </a:moveTo>
                <a:lnTo>
                  <a:pt x="118872" y="0"/>
                </a:lnTo>
              </a:path>
            </a:pathLst>
          </a:custGeom>
          <a:ln w="24129">
            <a:solidFill>
              <a:srgbClr val="000000"/>
            </a:solidFill>
          </a:ln>
        </p:spPr>
        <p:txBody>
          <a:bodyPr wrap="square" lIns="0" tIns="0" rIns="0" bIns="0" rtlCol="0"/>
          <a:lstStyle/>
          <a:p>
            <a:endParaRPr/>
          </a:p>
        </p:txBody>
      </p:sp>
      <p:sp>
        <p:nvSpPr>
          <p:cNvPr id="17" name="object 17"/>
          <p:cNvSpPr/>
          <p:nvPr/>
        </p:nvSpPr>
        <p:spPr>
          <a:xfrm>
            <a:off x="1584578" y="5427090"/>
            <a:ext cx="650875" cy="0"/>
          </a:xfrm>
          <a:custGeom>
            <a:avLst/>
            <a:gdLst/>
            <a:ahLst/>
            <a:cxnLst/>
            <a:rect l="l" t="t" r="r" b="b"/>
            <a:pathLst>
              <a:path w="650875">
                <a:moveTo>
                  <a:pt x="0" y="0"/>
                </a:moveTo>
                <a:lnTo>
                  <a:pt x="650747" y="0"/>
                </a:lnTo>
              </a:path>
            </a:pathLst>
          </a:custGeom>
          <a:ln w="34798">
            <a:solidFill>
              <a:srgbClr val="000000"/>
            </a:solidFill>
          </a:ln>
        </p:spPr>
        <p:txBody>
          <a:bodyPr wrap="square" lIns="0" tIns="0" rIns="0" bIns="0" rtlCol="0"/>
          <a:lstStyle/>
          <a:p>
            <a:endParaRPr/>
          </a:p>
        </p:txBody>
      </p:sp>
      <p:sp>
        <p:nvSpPr>
          <p:cNvPr id="18" name="object 18"/>
          <p:cNvSpPr/>
          <p:nvPr/>
        </p:nvSpPr>
        <p:spPr>
          <a:xfrm>
            <a:off x="2235326" y="5496433"/>
            <a:ext cx="119380" cy="0"/>
          </a:xfrm>
          <a:custGeom>
            <a:avLst/>
            <a:gdLst/>
            <a:ahLst/>
            <a:cxnLst/>
            <a:rect l="l" t="t" r="r" b="b"/>
            <a:pathLst>
              <a:path w="119380">
                <a:moveTo>
                  <a:pt x="0" y="0"/>
                </a:moveTo>
                <a:lnTo>
                  <a:pt x="118872" y="0"/>
                </a:lnTo>
              </a:path>
            </a:pathLst>
          </a:custGeom>
          <a:ln w="24129">
            <a:solidFill>
              <a:srgbClr val="000000"/>
            </a:solidFill>
          </a:ln>
        </p:spPr>
        <p:txBody>
          <a:bodyPr wrap="square" lIns="0" tIns="0" rIns="0" bIns="0" rtlCol="0"/>
          <a:lstStyle/>
          <a:p>
            <a:endParaRPr/>
          </a:p>
        </p:txBody>
      </p:sp>
      <p:sp>
        <p:nvSpPr>
          <p:cNvPr id="19" name="object 19"/>
          <p:cNvSpPr txBox="1"/>
          <p:nvPr/>
        </p:nvSpPr>
        <p:spPr>
          <a:xfrm>
            <a:off x="546303" y="5074945"/>
            <a:ext cx="2876550" cy="445134"/>
          </a:xfrm>
          <a:prstGeom prst="rect">
            <a:avLst/>
          </a:prstGeom>
        </p:spPr>
        <p:txBody>
          <a:bodyPr vert="horz" wrap="square" lIns="0" tIns="0" rIns="0" bIns="0" rtlCol="0">
            <a:spAutoFit/>
          </a:bodyPr>
          <a:lstStyle/>
          <a:p>
            <a:pPr marL="12700">
              <a:lnSpc>
                <a:spcPct val="100000"/>
              </a:lnSpc>
            </a:pPr>
            <a:r>
              <a:rPr sz="2800" b="1" spc="-30" dirty="0">
                <a:latin typeface="Times New Roman"/>
                <a:cs typeface="Times New Roman"/>
              </a:rPr>
              <a:t>R</a:t>
            </a:r>
            <a:r>
              <a:rPr sz="2800" b="1" u="heavy" spc="-10" dirty="0">
                <a:latin typeface="Times New Roman"/>
                <a:cs typeface="Times New Roman"/>
              </a:rPr>
              <a:t>-</a:t>
            </a:r>
            <a:r>
              <a:rPr sz="2800" b="1" u="heavy" spc="-30" dirty="0">
                <a:latin typeface="Times New Roman"/>
                <a:cs typeface="Times New Roman"/>
              </a:rPr>
              <a:t>CH</a:t>
            </a:r>
            <a:r>
              <a:rPr sz="2775" b="1" baseline="-21021" dirty="0">
                <a:latin typeface="Times New Roman"/>
                <a:cs typeface="Times New Roman"/>
              </a:rPr>
              <a:t>2</a:t>
            </a:r>
            <a:r>
              <a:rPr sz="2800" b="1" spc="-10" dirty="0">
                <a:latin typeface="Times New Roman"/>
                <a:cs typeface="Times New Roman"/>
              </a:rPr>
              <a:t>-</a:t>
            </a:r>
            <a:r>
              <a:rPr sz="2800" b="1" spc="-30" dirty="0">
                <a:latin typeface="Times New Roman"/>
                <a:cs typeface="Times New Roman"/>
              </a:rPr>
              <a:t>N</a:t>
            </a:r>
            <a:r>
              <a:rPr sz="2800" b="1" spc="-35" dirty="0">
                <a:latin typeface="Times New Roman"/>
                <a:cs typeface="Times New Roman"/>
              </a:rPr>
              <a:t>H</a:t>
            </a:r>
            <a:r>
              <a:rPr sz="2775" b="1" spc="7" baseline="-21021" dirty="0">
                <a:latin typeface="Times New Roman"/>
                <a:cs typeface="Times New Roman"/>
              </a:rPr>
              <a:t>2</a:t>
            </a:r>
            <a:r>
              <a:rPr sz="2775" b="1" baseline="-21021" dirty="0">
                <a:latin typeface="Times New Roman"/>
                <a:cs typeface="Times New Roman"/>
              </a:rPr>
              <a:t> </a:t>
            </a:r>
            <a:r>
              <a:rPr sz="2775" b="1" spc="-292" baseline="-21021" dirty="0">
                <a:latin typeface="Times New Roman"/>
                <a:cs typeface="Times New Roman"/>
              </a:rPr>
              <a:t> </a:t>
            </a:r>
            <a:r>
              <a:rPr sz="2800" b="1" spc="-20" dirty="0">
                <a:latin typeface="Times New Roman"/>
                <a:cs typeface="Times New Roman"/>
              </a:rPr>
              <a:t>+</a:t>
            </a:r>
            <a:r>
              <a:rPr sz="2800" b="1" spc="-5" dirty="0">
                <a:latin typeface="Times New Roman"/>
                <a:cs typeface="Times New Roman"/>
              </a:rPr>
              <a:t> </a:t>
            </a:r>
            <a:r>
              <a:rPr sz="2800" b="1" spc="-35" dirty="0">
                <a:latin typeface="Times New Roman"/>
                <a:cs typeface="Times New Roman"/>
              </a:rPr>
              <a:t>H</a:t>
            </a:r>
            <a:r>
              <a:rPr sz="2775" b="1" baseline="-21021" dirty="0">
                <a:latin typeface="Times New Roman"/>
                <a:cs typeface="Times New Roman"/>
              </a:rPr>
              <a:t>2</a:t>
            </a:r>
            <a:r>
              <a:rPr sz="2800" b="1" spc="-25" dirty="0">
                <a:latin typeface="Times New Roman"/>
                <a:cs typeface="Times New Roman"/>
              </a:rPr>
              <a:t>O</a:t>
            </a:r>
            <a:endParaRPr sz="2800">
              <a:latin typeface="Times New Roman"/>
              <a:cs typeface="Times New Roman"/>
            </a:endParaRPr>
          </a:p>
        </p:txBody>
      </p:sp>
      <p:sp>
        <p:nvSpPr>
          <p:cNvPr id="20" name="object 20"/>
          <p:cNvSpPr/>
          <p:nvPr/>
        </p:nvSpPr>
        <p:spPr>
          <a:xfrm>
            <a:off x="5383910" y="5496433"/>
            <a:ext cx="119380" cy="0"/>
          </a:xfrm>
          <a:custGeom>
            <a:avLst/>
            <a:gdLst/>
            <a:ahLst/>
            <a:cxnLst/>
            <a:rect l="l" t="t" r="r" b="b"/>
            <a:pathLst>
              <a:path w="119379">
                <a:moveTo>
                  <a:pt x="0" y="0"/>
                </a:moveTo>
                <a:lnTo>
                  <a:pt x="118872" y="0"/>
                </a:lnTo>
              </a:path>
            </a:pathLst>
          </a:custGeom>
          <a:ln w="24129">
            <a:solidFill>
              <a:srgbClr val="000000"/>
            </a:solidFill>
          </a:ln>
        </p:spPr>
        <p:txBody>
          <a:bodyPr wrap="square" lIns="0" tIns="0" rIns="0" bIns="0" rtlCol="0"/>
          <a:lstStyle/>
          <a:p>
            <a:endParaRPr/>
          </a:p>
        </p:txBody>
      </p:sp>
      <p:sp>
        <p:nvSpPr>
          <p:cNvPr id="21" name="object 21"/>
          <p:cNvSpPr/>
          <p:nvPr/>
        </p:nvSpPr>
        <p:spPr>
          <a:xfrm>
            <a:off x="5502783" y="5427090"/>
            <a:ext cx="670560" cy="0"/>
          </a:xfrm>
          <a:custGeom>
            <a:avLst/>
            <a:gdLst/>
            <a:ahLst/>
            <a:cxnLst/>
            <a:rect l="l" t="t" r="r" b="b"/>
            <a:pathLst>
              <a:path w="670560">
                <a:moveTo>
                  <a:pt x="0" y="0"/>
                </a:moveTo>
                <a:lnTo>
                  <a:pt x="670560" y="0"/>
                </a:lnTo>
              </a:path>
            </a:pathLst>
          </a:custGeom>
          <a:ln w="34798">
            <a:solidFill>
              <a:srgbClr val="000000"/>
            </a:solidFill>
          </a:ln>
        </p:spPr>
        <p:txBody>
          <a:bodyPr wrap="square" lIns="0" tIns="0" rIns="0" bIns="0" rtlCol="0"/>
          <a:lstStyle/>
          <a:p>
            <a:endParaRPr/>
          </a:p>
        </p:txBody>
      </p:sp>
      <p:sp>
        <p:nvSpPr>
          <p:cNvPr id="22" name="object 22"/>
          <p:cNvSpPr txBox="1"/>
          <p:nvPr/>
        </p:nvSpPr>
        <p:spPr>
          <a:xfrm>
            <a:off x="4464653" y="5074945"/>
            <a:ext cx="2759710" cy="445134"/>
          </a:xfrm>
          <a:prstGeom prst="rect">
            <a:avLst/>
          </a:prstGeom>
        </p:spPr>
        <p:txBody>
          <a:bodyPr vert="horz" wrap="square" lIns="0" tIns="0" rIns="0" bIns="0" rtlCol="0">
            <a:spAutoFit/>
          </a:bodyPr>
          <a:lstStyle/>
          <a:p>
            <a:pPr marL="12700">
              <a:lnSpc>
                <a:spcPct val="100000"/>
              </a:lnSpc>
            </a:pPr>
            <a:r>
              <a:rPr sz="2800" b="1" spc="-25" dirty="0">
                <a:latin typeface="Times New Roman"/>
                <a:cs typeface="Times New Roman"/>
              </a:rPr>
              <a:t>R</a:t>
            </a:r>
            <a:r>
              <a:rPr sz="2800" b="1" u="heavy" spc="-10" dirty="0">
                <a:latin typeface="Times New Roman"/>
                <a:cs typeface="Times New Roman"/>
              </a:rPr>
              <a:t>-</a:t>
            </a:r>
            <a:r>
              <a:rPr sz="2800" b="1" u="heavy" spc="-30" dirty="0">
                <a:latin typeface="Times New Roman"/>
                <a:cs typeface="Times New Roman"/>
              </a:rPr>
              <a:t>C</a:t>
            </a:r>
            <a:r>
              <a:rPr sz="2800" b="1" u="heavy" spc="-35" dirty="0">
                <a:latin typeface="Times New Roman"/>
                <a:cs typeface="Times New Roman"/>
              </a:rPr>
              <a:t>H</a:t>
            </a:r>
            <a:r>
              <a:rPr sz="2775" b="1" baseline="-21021" dirty="0">
                <a:latin typeface="Times New Roman"/>
                <a:cs typeface="Times New Roman"/>
              </a:rPr>
              <a:t>2</a:t>
            </a:r>
            <a:r>
              <a:rPr sz="2800" b="1" spc="-10" dirty="0">
                <a:latin typeface="Times New Roman"/>
                <a:cs typeface="Times New Roman"/>
              </a:rPr>
              <a:t>-</a:t>
            </a:r>
            <a:r>
              <a:rPr sz="2800" b="1" spc="-35" dirty="0">
                <a:latin typeface="Times New Roman"/>
                <a:cs typeface="Times New Roman"/>
              </a:rPr>
              <a:t>O</a:t>
            </a:r>
            <a:r>
              <a:rPr sz="2800" b="1" spc="-25" dirty="0">
                <a:latin typeface="Times New Roman"/>
                <a:cs typeface="Times New Roman"/>
              </a:rPr>
              <a:t>H</a:t>
            </a:r>
            <a:r>
              <a:rPr sz="2800" b="1" spc="25" dirty="0">
                <a:latin typeface="Times New Roman"/>
                <a:cs typeface="Times New Roman"/>
              </a:rPr>
              <a:t> </a:t>
            </a:r>
            <a:r>
              <a:rPr sz="2800" b="1" spc="-20" dirty="0">
                <a:latin typeface="Times New Roman"/>
                <a:cs typeface="Times New Roman"/>
              </a:rPr>
              <a:t>+</a:t>
            </a:r>
            <a:r>
              <a:rPr sz="2800" b="1" spc="10" dirty="0">
                <a:latin typeface="Times New Roman"/>
                <a:cs typeface="Times New Roman"/>
              </a:rPr>
              <a:t> </a:t>
            </a:r>
            <a:r>
              <a:rPr sz="2800" b="1" u="heavy" spc="-30" dirty="0">
                <a:latin typeface="Times New Roman"/>
                <a:cs typeface="Times New Roman"/>
              </a:rPr>
              <a:t>N</a:t>
            </a:r>
            <a:r>
              <a:rPr sz="2800" b="1" u="heavy" spc="-35" dirty="0">
                <a:latin typeface="Times New Roman"/>
                <a:cs typeface="Times New Roman"/>
              </a:rPr>
              <a:t>H</a:t>
            </a:r>
            <a:r>
              <a:rPr sz="2775" b="1" spc="7" baseline="-21021" dirty="0">
                <a:latin typeface="Times New Roman"/>
                <a:cs typeface="Times New Roman"/>
              </a:rPr>
              <a:t>3</a:t>
            </a:r>
            <a:endParaRPr sz="2775" baseline="-21021">
              <a:latin typeface="Times New Roman"/>
              <a:cs typeface="Times New Roman"/>
            </a:endParaRPr>
          </a:p>
        </p:txBody>
      </p:sp>
      <p:sp>
        <p:nvSpPr>
          <p:cNvPr id="23" name="object 23"/>
          <p:cNvSpPr/>
          <p:nvPr/>
        </p:nvSpPr>
        <p:spPr>
          <a:xfrm>
            <a:off x="7090791" y="5496433"/>
            <a:ext cx="119380" cy="0"/>
          </a:xfrm>
          <a:custGeom>
            <a:avLst/>
            <a:gdLst/>
            <a:ahLst/>
            <a:cxnLst/>
            <a:rect l="l" t="t" r="r" b="b"/>
            <a:pathLst>
              <a:path w="119379">
                <a:moveTo>
                  <a:pt x="0" y="0"/>
                </a:moveTo>
                <a:lnTo>
                  <a:pt x="118872" y="0"/>
                </a:lnTo>
              </a:path>
            </a:pathLst>
          </a:custGeom>
          <a:ln w="24129">
            <a:solidFill>
              <a:srgbClr val="000000"/>
            </a:solidFill>
          </a:ln>
        </p:spPr>
        <p:txBody>
          <a:bodyPr wrap="square" lIns="0" tIns="0" rIns="0" bIns="0" rtlCol="0"/>
          <a:lstStyle/>
          <a:p>
            <a:endParaRPr/>
          </a:p>
        </p:txBody>
      </p:sp>
      <p:sp>
        <p:nvSpPr>
          <p:cNvPr id="24" name="object 24"/>
          <p:cNvSpPr txBox="1"/>
          <p:nvPr/>
        </p:nvSpPr>
        <p:spPr>
          <a:xfrm>
            <a:off x="762406" y="5714896"/>
            <a:ext cx="889000" cy="330200"/>
          </a:xfrm>
          <a:prstGeom prst="rect">
            <a:avLst/>
          </a:prstGeom>
        </p:spPr>
        <p:txBody>
          <a:bodyPr vert="horz" wrap="square" lIns="0" tIns="0" rIns="0" bIns="0" rtlCol="0">
            <a:spAutoFit/>
          </a:bodyPr>
          <a:lstStyle/>
          <a:p>
            <a:pPr marL="12700">
              <a:lnSpc>
                <a:spcPct val="100000"/>
              </a:lnSpc>
            </a:pPr>
            <a:r>
              <a:rPr sz="2400" b="1" dirty="0">
                <a:latin typeface="Times New Roman"/>
                <a:cs typeface="Times New Roman"/>
              </a:rPr>
              <a:t>Amine</a:t>
            </a:r>
            <a:endParaRPr sz="2400">
              <a:latin typeface="Times New Roman"/>
              <a:cs typeface="Times New Roman"/>
            </a:endParaRPr>
          </a:p>
        </p:txBody>
      </p:sp>
      <p:sp>
        <p:nvSpPr>
          <p:cNvPr id="25" name="object 25"/>
          <p:cNvSpPr txBox="1"/>
          <p:nvPr/>
        </p:nvSpPr>
        <p:spPr>
          <a:xfrm>
            <a:off x="6379845" y="5642963"/>
            <a:ext cx="1584960" cy="330200"/>
          </a:xfrm>
          <a:prstGeom prst="rect">
            <a:avLst/>
          </a:prstGeom>
        </p:spPr>
        <p:txBody>
          <a:bodyPr vert="horz" wrap="square" lIns="0" tIns="0" rIns="0" bIns="0" rtlCol="0">
            <a:spAutoFit/>
          </a:bodyPr>
          <a:lstStyle/>
          <a:p>
            <a:pPr marL="12700">
              <a:lnSpc>
                <a:spcPct val="100000"/>
              </a:lnSpc>
            </a:pPr>
            <a:r>
              <a:rPr sz="2400" b="1" dirty="0">
                <a:latin typeface="Times New Roman"/>
                <a:cs typeface="Times New Roman"/>
              </a:rPr>
              <a:t>Am</a:t>
            </a:r>
            <a:r>
              <a:rPr sz="2400" b="1" spc="5" dirty="0">
                <a:latin typeface="Times New Roman"/>
                <a:cs typeface="Times New Roman"/>
              </a:rPr>
              <a:t>m</a:t>
            </a:r>
            <a:r>
              <a:rPr sz="2400" b="1" dirty="0">
                <a:latin typeface="Times New Roman"/>
                <a:cs typeface="Times New Roman"/>
              </a:rPr>
              <a:t>onium</a:t>
            </a:r>
            <a:endParaRPr sz="2400">
              <a:latin typeface="Times New Roman"/>
              <a:cs typeface="Times New Roman"/>
            </a:endParaRPr>
          </a:p>
        </p:txBody>
      </p:sp>
      <p:sp>
        <p:nvSpPr>
          <p:cNvPr id="26" name="object 26"/>
          <p:cNvSpPr/>
          <p:nvPr/>
        </p:nvSpPr>
        <p:spPr>
          <a:xfrm>
            <a:off x="3563873" y="5365241"/>
            <a:ext cx="720090" cy="103505"/>
          </a:xfrm>
          <a:custGeom>
            <a:avLst/>
            <a:gdLst/>
            <a:ahLst/>
            <a:cxnLst/>
            <a:rect l="l" t="t" r="r" b="b"/>
            <a:pathLst>
              <a:path w="720089" h="103504">
                <a:moveTo>
                  <a:pt x="631571" y="0"/>
                </a:moveTo>
                <a:lnTo>
                  <a:pt x="627761" y="1016"/>
                </a:lnTo>
                <a:lnTo>
                  <a:pt x="624204" y="7112"/>
                </a:lnTo>
                <a:lnTo>
                  <a:pt x="625221" y="11049"/>
                </a:lnTo>
                <a:lnTo>
                  <a:pt x="684096" y="45542"/>
                </a:lnTo>
                <a:lnTo>
                  <a:pt x="707516" y="45593"/>
                </a:lnTo>
                <a:lnTo>
                  <a:pt x="707516" y="58293"/>
                </a:lnTo>
                <a:lnTo>
                  <a:pt x="683950" y="58293"/>
                </a:lnTo>
                <a:lnTo>
                  <a:pt x="624966" y="92456"/>
                </a:lnTo>
                <a:lnTo>
                  <a:pt x="623951" y="96393"/>
                </a:lnTo>
                <a:lnTo>
                  <a:pt x="625728" y="99441"/>
                </a:lnTo>
                <a:lnTo>
                  <a:pt x="627506" y="102362"/>
                </a:lnTo>
                <a:lnTo>
                  <a:pt x="631316" y="103505"/>
                </a:lnTo>
                <a:lnTo>
                  <a:pt x="709157" y="58293"/>
                </a:lnTo>
                <a:lnTo>
                  <a:pt x="707516" y="58293"/>
                </a:lnTo>
                <a:lnTo>
                  <a:pt x="709244" y="58242"/>
                </a:lnTo>
                <a:lnTo>
                  <a:pt x="720089" y="51943"/>
                </a:lnTo>
                <a:lnTo>
                  <a:pt x="631571" y="0"/>
                </a:lnTo>
                <a:close/>
              </a:path>
              <a:path w="720089" h="103504">
                <a:moveTo>
                  <a:pt x="694967" y="51911"/>
                </a:moveTo>
                <a:lnTo>
                  <a:pt x="684037" y="58242"/>
                </a:lnTo>
                <a:lnTo>
                  <a:pt x="707516" y="58293"/>
                </a:lnTo>
                <a:lnTo>
                  <a:pt x="707516" y="57404"/>
                </a:lnTo>
                <a:lnTo>
                  <a:pt x="704341" y="57404"/>
                </a:lnTo>
                <a:lnTo>
                  <a:pt x="694967" y="51911"/>
                </a:lnTo>
                <a:close/>
              </a:path>
              <a:path w="720089" h="103504">
                <a:moveTo>
                  <a:pt x="0" y="44069"/>
                </a:moveTo>
                <a:lnTo>
                  <a:pt x="0" y="56769"/>
                </a:lnTo>
                <a:lnTo>
                  <a:pt x="684037" y="58242"/>
                </a:lnTo>
                <a:lnTo>
                  <a:pt x="694967" y="51911"/>
                </a:lnTo>
                <a:lnTo>
                  <a:pt x="684096" y="45542"/>
                </a:lnTo>
                <a:lnTo>
                  <a:pt x="0" y="44069"/>
                </a:lnTo>
                <a:close/>
              </a:path>
              <a:path w="720089" h="103504">
                <a:moveTo>
                  <a:pt x="704341" y="46482"/>
                </a:moveTo>
                <a:lnTo>
                  <a:pt x="694967" y="51911"/>
                </a:lnTo>
                <a:lnTo>
                  <a:pt x="704341" y="57404"/>
                </a:lnTo>
                <a:lnTo>
                  <a:pt x="704341" y="46482"/>
                </a:lnTo>
                <a:close/>
              </a:path>
              <a:path w="720089" h="103504">
                <a:moveTo>
                  <a:pt x="707516" y="46482"/>
                </a:moveTo>
                <a:lnTo>
                  <a:pt x="704341" y="46482"/>
                </a:lnTo>
                <a:lnTo>
                  <a:pt x="704341" y="57404"/>
                </a:lnTo>
                <a:lnTo>
                  <a:pt x="707516" y="57404"/>
                </a:lnTo>
                <a:lnTo>
                  <a:pt x="707516" y="46482"/>
                </a:lnTo>
                <a:close/>
              </a:path>
              <a:path w="720089" h="103504">
                <a:moveTo>
                  <a:pt x="684096" y="45542"/>
                </a:moveTo>
                <a:lnTo>
                  <a:pt x="694967" y="51911"/>
                </a:lnTo>
                <a:lnTo>
                  <a:pt x="704341" y="46482"/>
                </a:lnTo>
                <a:lnTo>
                  <a:pt x="707516" y="46482"/>
                </a:lnTo>
                <a:lnTo>
                  <a:pt x="707516" y="45593"/>
                </a:lnTo>
                <a:lnTo>
                  <a:pt x="684096" y="45542"/>
                </a:lnTo>
                <a:close/>
              </a:path>
            </a:pathLst>
          </a:custGeom>
          <a:solidFill>
            <a:srgbClr val="000000"/>
          </a:solidFill>
        </p:spPr>
        <p:txBody>
          <a:bodyPr wrap="square" lIns="0" tIns="0" rIns="0" bIns="0" rtlCol="0"/>
          <a:lstStyle/>
          <a:p>
            <a:endParaRPr/>
          </a:p>
        </p:txBody>
      </p:sp>
      <p:sp>
        <p:nvSpPr>
          <p:cNvPr id="27" name="object 27"/>
          <p:cNvSpPr txBox="1"/>
          <p:nvPr/>
        </p:nvSpPr>
        <p:spPr>
          <a:xfrm>
            <a:off x="8175752" y="6311676"/>
            <a:ext cx="205740" cy="203835"/>
          </a:xfrm>
          <a:prstGeom prst="rect">
            <a:avLst/>
          </a:prstGeom>
        </p:spPr>
        <p:txBody>
          <a:bodyPr vert="horz" wrap="square" lIns="0" tIns="0" rIns="0" bIns="0" rtlCol="0">
            <a:spAutoFit/>
          </a:bodyPr>
          <a:lstStyle/>
          <a:p>
            <a:pPr marL="12700">
              <a:lnSpc>
                <a:spcPct val="100000"/>
              </a:lnSpc>
            </a:pPr>
            <a:r>
              <a:rPr sz="1400" spc="5" dirty="0">
                <a:latin typeface="Times New Roman"/>
                <a:cs typeface="Times New Roman"/>
              </a:rPr>
              <a:t>10</a:t>
            </a:r>
            <a:endParaRPr sz="1400">
              <a:latin typeface="Times New Roman"/>
              <a:cs typeface="Times New Roman"/>
            </a:endParaRPr>
          </a:p>
        </p:txBody>
      </p:sp>
      <p:sp>
        <p:nvSpPr>
          <p:cNvPr id="28" name="object 10"/>
          <p:cNvSpPr txBox="1"/>
          <p:nvPr/>
        </p:nvSpPr>
        <p:spPr>
          <a:xfrm>
            <a:off x="5183188" y="1998322"/>
            <a:ext cx="3276599" cy="738664"/>
          </a:xfrm>
          <a:prstGeom prst="rect">
            <a:avLst/>
          </a:prstGeom>
          <a:ln w="9525">
            <a:solidFill>
              <a:srgbClr val="3333CC"/>
            </a:solidFill>
          </a:ln>
        </p:spPr>
        <p:txBody>
          <a:bodyPr vert="horz" wrap="square" lIns="0" tIns="0" rIns="0" bIns="0" rtlCol="0">
            <a:spAutoFit/>
          </a:bodyPr>
          <a:lstStyle/>
          <a:p>
            <a:pPr marL="86995" algn="r" rtl="1">
              <a:lnSpc>
                <a:spcPct val="100000"/>
              </a:lnSpc>
            </a:pPr>
            <a:r>
              <a:rPr lang="ar-SA" sz="2400" b="1" dirty="0" smtClean="0">
                <a:solidFill>
                  <a:srgbClr val="006FC0"/>
                </a:solidFill>
                <a:latin typeface="Times New Roman"/>
                <a:cs typeface="Times New Roman"/>
              </a:rPr>
              <a:t>- نزع مجموعة الكربوكسيل </a:t>
            </a:r>
            <a:r>
              <a:rPr lang="en-GB" sz="2400" b="1" dirty="0" smtClean="0">
                <a:solidFill>
                  <a:srgbClr val="006FC0"/>
                </a:solidFill>
                <a:latin typeface="Times New Roman"/>
                <a:cs typeface="Times New Roman"/>
              </a:rPr>
              <a:t>Decarboxyla</a:t>
            </a:r>
            <a:r>
              <a:rPr lang="en-GB" sz="2400" b="1" spc="5" dirty="0" smtClean="0">
                <a:solidFill>
                  <a:srgbClr val="006FC0"/>
                </a:solidFill>
                <a:latin typeface="Times New Roman"/>
                <a:cs typeface="Times New Roman"/>
              </a:rPr>
              <a:t>t</a:t>
            </a:r>
            <a:r>
              <a:rPr lang="en-GB" sz="2400" b="1" dirty="0" smtClean="0">
                <a:solidFill>
                  <a:srgbClr val="006FC0"/>
                </a:solidFill>
                <a:latin typeface="Times New Roman"/>
                <a:cs typeface="Times New Roman"/>
              </a:rPr>
              <a:t>io</a:t>
            </a:r>
            <a:r>
              <a:rPr lang="en-GB" sz="2400" b="1" spc="5" dirty="0" smtClean="0">
                <a:solidFill>
                  <a:srgbClr val="006FC0"/>
                </a:solidFill>
                <a:latin typeface="Times New Roman"/>
                <a:cs typeface="Times New Roman"/>
              </a:rPr>
              <a:t>n</a:t>
            </a:r>
            <a:r>
              <a:rPr lang="ar-SA" sz="2400" b="1" dirty="0" smtClean="0">
                <a:solidFill>
                  <a:srgbClr val="006FC0"/>
                </a:solidFill>
                <a:latin typeface="Times New Roman"/>
                <a:cs typeface="Times New Roman"/>
              </a:rPr>
              <a:t> </a:t>
            </a:r>
            <a:endParaRPr sz="2400" dirty="0">
              <a:latin typeface="Times New Roman"/>
              <a:cs typeface="Times New Roman"/>
            </a:endParaRPr>
          </a:p>
        </p:txBody>
      </p:sp>
      <p:sp>
        <p:nvSpPr>
          <p:cNvPr id="29" name="object 5"/>
          <p:cNvSpPr txBox="1"/>
          <p:nvPr/>
        </p:nvSpPr>
        <p:spPr>
          <a:xfrm>
            <a:off x="1006017" y="790419"/>
            <a:ext cx="6984949" cy="677108"/>
          </a:xfrm>
          <a:prstGeom prst="rect">
            <a:avLst/>
          </a:prstGeom>
          <a:solidFill>
            <a:srgbClr val="3366FF"/>
          </a:solidFill>
        </p:spPr>
        <p:txBody>
          <a:bodyPr vert="horz" wrap="square" lIns="0" tIns="0" rIns="0" bIns="0" rtlCol="0">
            <a:spAutoFit/>
          </a:bodyPr>
          <a:lstStyle/>
          <a:p>
            <a:pPr marL="91440" algn="r" rtl="1">
              <a:lnSpc>
                <a:spcPct val="100000"/>
              </a:lnSpc>
            </a:pPr>
            <a:r>
              <a:rPr lang="ar-SA" sz="4400" b="1" spc="-220" dirty="0" smtClean="0">
                <a:solidFill>
                  <a:srgbClr val="FF0066"/>
                </a:solidFill>
                <a:latin typeface="Times New Roman"/>
                <a:cs typeface="Times New Roman"/>
              </a:rPr>
              <a:t>1-  إنتاج الأمونيا </a:t>
            </a:r>
            <a:r>
              <a:rPr lang="en-GB" sz="4400" b="1" dirty="0" smtClean="0">
                <a:solidFill>
                  <a:srgbClr val="FF0066"/>
                </a:solidFill>
                <a:latin typeface="Times New Roman"/>
                <a:cs typeface="Times New Roman"/>
              </a:rPr>
              <a:t>Ammonification</a:t>
            </a:r>
            <a:endParaRPr lang="en-GB" sz="4400" dirty="0">
              <a:latin typeface="Times New Roman"/>
              <a:cs typeface="Times New Roman"/>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CCCC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96</TotalTime>
  <Words>843</Words>
  <Application>Microsoft Office PowerPoint</Application>
  <PresentationFormat>On-screen Show (4:3)</PresentationFormat>
  <Paragraphs>158</Paragraphs>
  <Slides>19</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inherit</vt:lpstr>
      <vt:lpstr>Times New Roman</vt:lpstr>
      <vt:lpstr>Office Theme</vt:lpstr>
      <vt:lpstr>King Saud University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الأسمدة الحيوية  Bioferilizres</vt:lpstr>
      <vt:lpstr>الأسمدة الحيوية  Bioferilizres</vt:lpstr>
      <vt:lpstr>التحلل الحيوي للمبيدات الحشرية  Biodegradation of pesticides</vt:lpstr>
      <vt:lpstr>التحلل الحيوي للمبيدات الحشرية  Biodegradation of pesticides</vt:lpstr>
      <vt:lpstr>التحلل الحيوي للمبيدات الحشرية  Biodegradation of pesticides</vt:lpstr>
      <vt:lpstr>التحلل الحيوي للمبيدات الحشرية  Biodegradation of pesticides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 of Zn-Methionine  on milk production,  milk somatic cell counts and udder health in dairy goats</dc:title>
  <dc:creator>Mr DOERLER J.Marie</dc:creator>
  <cp:lastModifiedBy>m e l o</cp:lastModifiedBy>
  <cp:revision>25</cp:revision>
  <dcterms:created xsi:type="dcterms:W3CDTF">2015-03-31T23:01:58Z</dcterms:created>
  <dcterms:modified xsi:type="dcterms:W3CDTF">2015-03-31T21:39:47Z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2011-11-15T00:00:00Z</vt:filetime>
  </property>
  <property fmtid="{D5CDD505-2E9C-101B-9397-08002B2CF9AE}" pid="3" name="LastSaved">
    <vt:filetime>2015-03-31T00:00:00Z</vt:filetime>
  </property>
</Properties>
</file>