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5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79EEADA-F30D-4A70-9FCC-AF6385471EA2}" type="datetimeFigureOut">
              <a:rPr lang="ar-SA" smtClean="0"/>
              <a:t>6/5/1439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21E6E37-A4BB-4990-919A-DE28BFFFF4B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62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1EAFB-F8E7-438D-A331-EDB51DDDC29E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7A61A-12A5-4DAB-BECE-3C4121380661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FB64-49B8-44F4-BFD3-570CD3A61473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1DD75-BCE4-4E82-BF33-0258BBF4FCC0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2BFA-2CDF-4926-9CCC-5C4F8568E32F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A490-BA96-4186-8A11-9A9F443C79B0}" type="datetime1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142E-3049-42D1-AE35-AB34FE1BE92E}" type="datetime1">
              <a:rPr lang="en-US" smtClean="0"/>
              <a:t>2/20/2018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C8145-F05E-45E0-B774-968175283425}" type="datetime1">
              <a:rPr lang="en-US" smtClean="0"/>
              <a:t>2/20/2018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9C96-836D-4959-A201-E484CAC8C40A}" type="datetime1">
              <a:rPr lang="en-US" smtClean="0"/>
              <a:t>2/20/2018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C5C7E-676B-465B-92C6-293C82D43FB6}" type="datetime1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1CCE-AF6B-46B8-9F6C-65D222176C27}" type="datetime1">
              <a:rPr lang="en-US" smtClean="0"/>
              <a:t>2/20/2018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BF818-7889-4AED-A849-67A80F560AA0}" type="datetime1">
              <a:rPr lang="en-US" smtClean="0"/>
              <a:t>2/20/2018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Conceptual </a:t>
            </a:r>
            <a:r>
              <a:rPr lang="en-US" dirty="0"/>
              <a:t>Frameworks</a:t>
            </a:r>
            <a:r>
              <a:rPr lang="en-US"/>
              <a:t>, </a:t>
            </a:r>
            <a:r>
              <a:rPr lang="en-US" smtClean="0"/>
              <a:t>Models</a:t>
            </a:r>
            <a:r>
              <a:rPr lang="en-US" dirty="0"/>
              <a:t>, and </a:t>
            </a:r>
            <a:r>
              <a:rPr lang="en-US" dirty="0" smtClean="0"/>
              <a:t>Theories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Conceptual </a:t>
            </a:r>
            <a:r>
              <a:rPr lang="en-US" dirty="0"/>
              <a:t>Frameworks keep research on track by: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Providing clear links from the literature to the research goals and questions</a:t>
            </a:r>
          </a:p>
          <a:p>
            <a:pPr marL="0" indent="0">
              <a:buNone/>
            </a:pPr>
            <a:r>
              <a:rPr lang="en-US" dirty="0"/>
              <a:t>• Informing the research design</a:t>
            </a:r>
          </a:p>
          <a:p>
            <a:pPr marL="0" indent="0">
              <a:buNone/>
            </a:pPr>
            <a:r>
              <a:rPr lang="en-US" dirty="0"/>
              <a:t>• Providing reference points for discussion of the methodology and analysis of the data.</a:t>
            </a:r>
          </a:p>
          <a:p>
            <a:pPr marL="0" indent="0">
              <a:buNone/>
            </a:pPr>
            <a:r>
              <a:rPr lang="en-US" dirty="0"/>
              <a:t>• Contributing to the trustworthiness of the study.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549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Conceptual </a:t>
            </a:r>
            <a:r>
              <a:rPr lang="en-US" dirty="0"/>
              <a:t>Frameworks as opposed to Theory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Conceptual frameworks provide a conceptual reality.</a:t>
            </a:r>
          </a:p>
          <a:p>
            <a:pPr marL="0" indent="0">
              <a:buNone/>
            </a:pPr>
            <a:r>
              <a:rPr lang="en-US" dirty="0"/>
              <a:t>• Theory provides an empirical reality.</a:t>
            </a:r>
          </a:p>
          <a:p>
            <a:pPr marL="0" indent="0">
              <a:buNone/>
            </a:pPr>
            <a:r>
              <a:rPr lang="en-US" dirty="0"/>
              <a:t>• A conceptual framework may incorporate several theories.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157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Theory should be used to organize the exploration of the problem at hand more directly than conceptual frameworks as: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– </a:t>
            </a:r>
            <a:r>
              <a:rPr lang="en-US" dirty="0"/>
              <a:t>There is an extraordinary connection between theory and practice.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– </a:t>
            </a:r>
            <a:r>
              <a:rPr lang="en-US" dirty="0"/>
              <a:t>Theory is empirically based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 Theory confirms the facts.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65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analytic structure designed to explain a set of observations.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/>
              <a:t>A tool for describing, understanding, and explaining a given subject matter.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/>
              <a:t>Consists of statements about the subject that have been or can be verified empirically.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/>
              <a:t>A scientific theory is an accurate, predictive description supported by facts over time, that is, confirmed through observation and experimentation.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49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Relationship </a:t>
            </a:r>
            <a:r>
              <a:rPr lang="en-US" dirty="0"/>
              <a:t>Between Theory and Research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 Direct and Positive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The choice of a research design depends on the question asked and the current state of theory development.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Theory and its associated research design may be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– Descriptive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/>
              <a:t>– </a:t>
            </a:r>
            <a:r>
              <a:rPr lang="en-US" dirty="0" smtClean="0"/>
              <a:t>Correlational</a:t>
            </a:r>
          </a:p>
          <a:p>
            <a:pPr marL="0" indent="0">
              <a:buNone/>
            </a:pPr>
            <a:r>
              <a:rPr lang="en-US" dirty="0" smtClean="0"/>
              <a:t>     – </a:t>
            </a:r>
            <a:r>
              <a:rPr lang="en-US" dirty="0"/>
              <a:t>Experimental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74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Descriptive </a:t>
            </a:r>
            <a:r>
              <a:rPr lang="en-US" dirty="0"/>
              <a:t>Theory &amp; Research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Descriptive theories describe or classify specific dimensions or characteristics by summarizing commonalities found in discrete observations.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Categories of Descriptive Theory – Naming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Description of the dimensions or </a:t>
            </a:r>
            <a:r>
              <a:rPr lang="en-US" dirty="0" smtClean="0"/>
              <a:t>characteristics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– Classification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• </a:t>
            </a:r>
            <a:r>
              <a:rPr lang="en-US" sz="3000" dirty="0"/>
              <a:t>Includes with the description how the phenomenon is structurally inter-related. </a:t>
            </a:r>
            <a:endParaRPr lang="en-US" sz="3000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Descriptive Research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– </a:t>
            </a:r>
            <a:r>
              <a:rPr lang="en-US" dirty="0"/>
              <a:t>Answer “What is” questions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53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Relational </a:t>
            </a:r>
            <a:r>
              <a:rPr lang="en-US" dirty="0"/>
              <a:t>Theory &amp; Correlational Research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Relational theories specify relations between dimension or </a:t>
            </a:r>
            <a:r>
              <a:rPr lang="en-US" dirty="0" smtClean="0"/>
              <a:t>groups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– They explain how parts are related to each </a:t>
            </a:r>
            <a:r>
              <a:rPr lang="en-US" dirty="0" smtClean="0"/>
              <a:t>other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/>
              <a:t>– Developed only after descriptive theories have been developed and validated.</a:t>
            </a:r>
          </a:p>
          <a:p>
            <a:pPr marL="0" indent="0">
              <a:buNone/>
            </a:pPr>
            <a:r>
              <a:rPr lang="en-US" dirty="0"/>
              <a:t>• Correlational Research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– </a:t>
            </a:r>
            <a:r>
              <a:rPr lang="en-US" dirty="0"/>
              <a:t>Seek to determine to what extent two or more characteristics tend to occur together.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– </a:t>
            </a:r>
            <a:r>
              <a:rPr lang="en-US" dirty="0"/>
              <a:t>What is the relationship between (or among)…..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31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Explanatory Theory and Experimental </a:t>
            </a:r>
            <a:r>
              <a:rPr lang="en-US" dirty="0" smtClean="0"/>
              <a:t>Research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Explanatory Theory 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– </a:t>
            </a:r>
            <a:r>
              <a:rPr lang="en-US" dirty="0"/>
              <a:t>Move beyond understanding to prediction of precise causes between dimensions or characteristics.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Experimental Research 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– </a:t>
            </a:r>
            <a:r>
              <a:rPr lang="en-US" dirty="0"/>
              <a:t>These studies ask the questions:  What will happen if…?</a:t>
            </a:r>
          </a:p>
          <a:p>
            <a:pPr marL="0" indent="0">
              <a:buNone/>
            </a:pPr>
            <a:r>
              <a:rPr lang="en-US" dirty="0" smtClean="0"/>
              <a:t>   – </a:t>
            </a:r>
            <a:r>
              <a:rPr lang="en-US" dirty="0"/>
              <a:t>Is Treatment A different from Treatment B.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07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As </a:t>
            </a:r>
            <a:r>
              <a:rPr lang="en-US" dirty="0"/>
              <a:t>a result of scientific research, theories may be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b="1" dirty="0"/>
              <a:t>Reduced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– </a:t>
            </a:r>
            <a:r>
              <a:rPr lang="en-US" dirty="0"/>
              <a:t>A new theory may be better at explaining and predicting reality than an old theory.  So the old theory is reduced to the new one.</a:t>
            </a:r>
          </a:p>
          <a:p>
            <a:pPr marL="0" indent="0">
              <a:buNone/>
            </a:pPr>
            <a:r>
              <a:rPr lang="en-US" b="1" dirty="0"/>
              <a:t>• Eliminated 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– </a:t>
            </a:r>
            <a:r>
              <a:rPr lang="en-US" dirty="0"/>
              <a:t>When concepts are replaced completely by a new explanation of the reality.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/>
              <a:t>Under-determined 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– </a:t>
            </a:r>
            <a:r>
              <a:rPr lang="en-US" dirty="0"/>
              <a:t>If two different and inconsistent theories can be supported by the evidence.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19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A pattern, plan or representation (especially in miniature)  or description designed to show the main object or workings of an object, system, or concept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Models may be Graphic or representational Mathematical or Logical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37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Inspiration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• When an idea emerges, the researcher may frequently say that they have a theory about the study outcomes and what they might </a:t>
            </a:r>
            <a:r>
              <a:rPr lang="en-US" dirty="0" smtClean="0"/>
              <a:t>be.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dirty="0"/>
              <a:t>of the differences between research based knowledge and other types of information is that knowledge adds to a body of what is known that is structured as either a conceptual framework, theory, or model.</a:t>
            </a: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895600"/>
            <a:ext cx="4267200" cy="12192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15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Models may be generated: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– </a:t>
            </a:r>
            <a:r>
              <a:rPr lang="en-US" dirty="0"/>
              <a:t>Inductively from the physical or cognitive worlds</a:t>
            </a:r>
          </a:p>
          <a:p>
            <a:r>
              <a:rPr lang="en-US" dirty="0"/>
              <a:t>Deductively from theories.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26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Mathematical models have become increasingly important in research in order to describe or explain complex phenomenon.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161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Take </a:t>
            </a:r>
            <a:r>
              <a:rPr lang="en-US" dirty="0"/>
              <a:t>Home Message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Knowledge is organized by one of these structures .</a:t>
            </a:r>
          </a:p>
          <a:p>
            <a:pPr marL="0" indent="0">
              <a:buNone/>
            </a:pPr>
            <a:r>
              <a:rPr lang="en-US" dirty="0"/>
              <a:t>• All research is based on a conceptual framework, theory, or model.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– </a:t>
            </a:r>
            <a:r>
              <a:rPr lang="en-US" dirty="0"/>
              <a:t>Which of these conceptual formations will depend on the previous state of the knowledge or prior research.</a:t>
            </a:r>
          </a:p>
          <a:p>
            <a:pPr marL="0" indent="0">
              <a:buNone/>
            </a:pPr>
            <a:r>
              <a:rPr lang="en-US" dirty="0"/>
              <a:t>• If a study poorly expresses it conceptual basis, it can be argued that is not a scientific study.</a:t>
            </a:r>
          </a:p>
          <a:p>
            <a:pPr marL="0" indent="0">
              <a:buNone/>
            </a:pPr>
            <a:r>
              <a:rPr lang="en-US" dirty="0"/>
              <a:t>• An organized body of knowledge is fundamental to a professional discipline.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19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b="1" dirty="0" smtClean="0"/>
              <a:t>       Thank you </a:t>
            </a:r>
            <a:endParaRPr lang="ar-SA" sz="4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309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describe the difference in structure and function of conceptual frameworks, theories, and models.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To identify the relationship between research and conceptual models, theory, and models.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To determine how a conceptual model, theory, or model is integrated into the research process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77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Conceptual </a:t>
            </a:r>
            <a:r>
              <a:rPr lang="en-US" dirty="0"/>
              <a:t>Frameworks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Represent ways of thinking about a problem or ways of representing how complex things work the way that they do.</a:t>
            </a:r>
          </a:p>
          <a:p>
            <a:pPr marL="0" indent="0">
              <a:buNone/>
            </a:pPr>
            <a:r>
              <a:rPr lang="en-US" dirty="0"/>
              <a:t>• Different Frameworks will emphasize different variables and outcomes and their interrelatedness. 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41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Conceptual </a:t>
            </a:r>
            <a:r>
              <a:rPr lang="en-US" dirty="0"/>
              <a:t>Frameworks are like: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Lighthouses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– </a:t>
            </a:r>
            <a:r>
              <a:rPr lang="en-US" dirty="0"/>
              <a:t>Lighthouses lighten certain parts of the ocean at any given time, other parts are left in the dark.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/>
              <a:t>Each framework highlights or emphasizes different aspects of a problem or research question.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/>
              <a:t>Any one conceptual framework presents only a partial view of reality.</a:t>
            </a:r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6907" y="1143000"/>
            <a:ext cx="3562350" cy="1447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32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Conceptual </a:t>
            </a:r>
            <a:r>
              <a:rPr lang="en-US" dirty="0"/>
              <a:t>Frameworks for Chronic Disease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</a:t>
            </a:r>
            <a:r>
              <a:rPr lang="en-US" b="1" dirty="0"/>
              <a:t>Medical </a:t>
            </a:r>
            <a:r>
              <a:rPr lang="en-US" b="1" dirty="0" smtClean="0"/>
              <a:t>Care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– Care based on meeting present, acute and urgent needs or problems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b="1" dirty="0"/>
              <a:t>Chronic Care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/>
              <a:t>Care that is structured to manage an ongoing health need or problem over time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b="1" dirty="0"/>
              <a:t>Disease Management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/>
              <a:t>A comprehensive, integrated programmatic approach to a care of individuals who are part of a population with a health care need or problem.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2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Frameworks are like: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b="1" dirty="0"/>
              <a:t>Magnifying </a:t>
            </a:r>
            <a:r>
              <a:rPr lang="en-US" b="1" dirty="0" smtClean="0"/>
              <a:t>Glass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– Focuses attention on and amplify certain elements of a problem</a:t>
            </a:r>
          </a:p>
          <a:p>
            <a:endParaRPr lang="ar-S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782" y="1295400"/>
            <a:ext cx="1828800" cy="22098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670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Why </a:t>
            </a:r>
            <a:r>
              <a:rPr lang="en-US" dirty="0"/>
              <a:t>Does a Researcher Need a Conceptual Framework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Operating without a conceptual framework, or jumping quickly into one, leaves you shortchanged in a world of possibilities.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– </a:t>
            </a:r>
            <a:r>
              <a:rPr lang="en-US" dirty="0"/>
              <a:t>Other ways of explaining might result in a different or more comprehensive light on the problem at hand.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Assumptions, implicit or explicit, about the way things are or how they work remain unchallenged. • Research is not research unless it is attached to a body of knowledge.</a:t>
            </a: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44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Conceptual </a:t>
            </a:r>
            <a:r>
              <a:rPr lang="en-US" dirty="0"/>
              <a:t>Frameworks: Nature and Use</a:t>
            </a:r>
            <a:br>
              <a:rPr lang="en-US" dirty="0"/>
            </a:b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Allow </a:t>
            </a:r>
            <a:r>
              <a:rPr lang="en-US" dirty="0"/>
              <a:t>researchers to build upon one another’s work;  thereby building a body of knowledge</a:t>
            </a:r>
          </a:p>
          <a:p>
            <a:pPr marL="0" indent="0">
              <a:buNone/>
            </a:pPr>
            <a:r>
              <a:rPr lang="en-US" dirty="0"/>
              <a:t>• Programmatic, conceptually based research helps accumulate deeper understanding over time and this moves a discipline (such as nursing) forward.</a:t>
            </a:r>
          </a:p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49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1046</Words>
  <Application>Microsoft Office PowerPoint</Application>
  <PresentationFormat>On-screen Show (4:3)</PresentationFormat>
  <Paragraphs>137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 Conceptual Frameworks, Models, and Theories  </vt:lpstr>
      <vt:lpstr>Inspiration</vt:lpstr>
      <vt:lpstr>Objectives</vt:lpstr>
      <vt:lpstr> Conceptual Frameworks </vt:lpstr>
      <vt:lpstr> Conceptual Frameworks are like: </vt:lpstr>
      <vt:lpstr>  Conceptual Frameworks for Chronic Disease </vt:lpstr>
      <vt:lpstr>Conceptual Frameworks are like:</vt:lpstr>
      <vt:lpstr> Why Does a Researcher Need a Conceptual Framework </vt:lpstr>
      <vt:lpstr>  Conceptual Frameworks: Nature and Use </vt:lpstr>
      <vt:lpstr> Conceptual Frameworks keep research on track by: </vt:lpstr>
      <vt:lpstr>  Conceptual Frameworks as opposed to Theory </vt:lpstr>
      <vt:lpstr>Theory</vt:lpstr>
      <vt:lpstr>Theory</vt:lpstr>
      <vt:lpstr> Relationship Between Theory and Research </vt:lpstr>
      <vt:lpstr> Descriptive Theory &amp; Research </vt:lpstr>
      <vt:lpstr> Relational Theory &amp; Correlational Research </vt:lpstr>
      <vt:lpstr>Explanatory Theory and Experimental Research</vt:lpstr>
      <vt:lpstr> As a result of scientific research, theories may be </vt:lpstr>
      <vt:lpstr>Model</vt:lpstr>
      <vt:lpstr>Model</vt:lpstr>
      <vt:lpstr>Model</vt:lpstr>
      <vt:lpstr> Take Home Message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Conceptual Frameworks, Models, and Theories  </dc:title>
  <dc:creator>abdalshehri</dc:creator>
  <cp:lastModifiedBy>abdalshehri</cp:lastModifiedBy>
  <cp:revision>27</cp:revision>
  <dcterms:created xsi:type="dcterms:W3CDTF">2006-08-16T00:00:00Z</dcterms:created>
  <dcterms:modified xsi:type="dcterms:W3CDTF">2018-02-20T03:48:48Z</dcterms:modified>
</cp:coreProperties>
</file>