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3" r:id="rId7"/>
    <p:sldId id="28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9" r:id="rId16"/>
    <p:sldId id="275" r:id="rId17"/>
    <p:sldId id="271" r:id="rId18"/>
    <p:sldId id="277" r:id="rId19"/>
    <p:sldId id="278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93169-6EA5-461D-B938-68568817AAF2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93EF8-3118-4A4B-9981-1CA0A620D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7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3EF8-3118-4A4B-9981-1CA0A620DC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2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r" defTabSz="914400" rtl="1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loudoun.nvcc.edu/vetonline/vet133/images/fecal%20sedimentation%20images/9fecalsedapplycoverslip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1.jpe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loudoun.nvcc.edu/vetonline/vet133/images/fecal%20sedimentation%20images/5fecalsedaftercent.jpg" TargetMode="External"/><Relationship Id="rId7" Type="http://schemas.openxmlformats.org/officeDocument/2006/relationships/hyperlink" Target="http://loudoun.nvcc.edu/vetonline/vet133/images/fecal%20sedimentation%20images/6fecalseddecant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loudoun.nvcc.edu/vetonline/vet133/images/fecal%20sedimentation%20images/4fecalsedbeforecent.jpg" TargetMode="Externa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5638800"/>
            <a:ext cx="5120640" cy="89535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err="1" smtClean="0"/>
              <a:t>Amal</a:t>
            </a:r>
            <a:r>
              <a:rPr lang="en-US" dirty="0" smtClean="0"/>
              <a:t> </a:t>
            </a:r>
            <a:r>
              <a:rPr lang="en-US" dirty="0" err="1" smtClean="0"/>
              <a:t>Almuhana</a:t>
            </a:r>
            <a:endParaRPr lang="en-US" dirty="0" smtClean="0"/>
          </a:p>
          <a:p>
            <a:pPr algn="ctr"/>
            <a:r>
              <a:rPr lang="en-US" dirty="0" smtClean="0"/>
              <a:t>2012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457200"/>
            <a:ext cx="4800600" cy="1588008"/>
          </a:xfrm>
        </p:spPr>
        <p:txBody>
          <a:bodyPr>
            <a:normAutofit/>
          </a:bodyPr>
          <a:lstStyle/>
          <a:p>
            <a:pPr rtl="0"/>
            <a:r>
              <a:rPr lang="en-US" sz="3200" b="1" cap="none" dirty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Concentration methods </a:t>
            </a:r>
            <a:r>
              <a:rPr lang="en-US" sz="3200" b="1" cap="none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3200" b="1" cap="none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3200" b="1" cap="none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of </a:t>
            </a:r>
            <a:r>
              <a:rPr lang="en-US" sz="3200" b="1" cap="none" dirty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fecal parasites</a:t>
            </a:r>
            <a:br>
              <a:rPr lang="en-US" sz="3200" b="1" cap="none" dirty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ar-SA" sz="3200" b="1" cap="none" dirty="0">
              <a:ln w="18000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1905000"/>
            <a:ext cx="4368800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31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1"/>
            <a:ext cx="6810374" cy="838200"/>
          </a:xfrm>
        </p:spPr>
        <p:txBody>
          <a:bodyPr>
            <a:normAutofit/>
          </a:bodyPr>
          <a:lstStyle/>
          <a:p>
            <a:pPr algn="ctr" rtl="0"/>
            <a:r>
              <a:rPr lang="en-US" sz="4400" b="1" dirty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Procedure </a:t>
            </a:r>
            <a:r>
              <a:rPr lang="en-US" sz="4400" b="1" dirty="0" smtClean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(cont.)</a:t>
            </a:r>
            <a:endParaRPr lang="ar-SA" sz="4400" b="1" dirty="0">
              <a:ln w="1800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http://loudoun.nvcc.edu/vetonline/vet133/images/fecal%20sedimentation%20images/7fecalsedrea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17563"/>
            <a:ext cx="3276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" y="3236237"/>
            <a:ext cx="3733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9- A </a:t>
            </a:r>
            <a:r>
              <a:rPr lang="en-US" dirty="0"/>
              <a:t>few drops of the suspension will remain in the tube over the sediment pellet</a:t>
            </a:r>
            <a:endParaRPr lang="ar-SA" dirty="0"/>
          </a:p>
        </p:txBody>
      </p:sp>
      <p:sp>
        <p:nvSpPr>
          <p:cNvPr id="6" name="Right Arrow 5"/>
          <p:cNvSpPr/>
          <p:nvPr/>
        </p:nvSpPr>
        <p:spPr>
          <a:xfrm>
            <a:off x="3657600" y="2122463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100" name="Picture 4" descr="http://loudoun.nvcc.edu/vetonline/vet133/images/fecal%20sedimentation%20images/8fecalsedsl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076" y="1058008"/>
            <a:ext cx="340320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24400" y="3344008"/>
            <a:ext cx="4419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10- Using </a:t>
            </a:r>
            <a:r>
              <a:rPr lang="en-US" dirty="0"/>
              <a:t>a pipette remove some of the sediment from the top layer and place a drop on a slide for examination.</a:t>
            </a:r>
            <a:endParaRPr lang="ar-SA" dirty="0"/>
          </a:p>
        </p:txBody>
      </p:sp>
      <p:pic>
        <p:nvPicPr>
          <p:cNvPr id="4102" name="Picture 6" descr="http://loudoun.nvcc.edu/vetonline/vet133/images/fecal%20sedimentation%20images/9fecalsedapplycoverslip_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033" y="4267338"/>
            <a:ext cx="3403209" cy="182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9861" y="6153834"/>
            <a:ext cx="35931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11-Place </a:t>
            </a:r>
            <a:r>
              <a:rPr lang="en-US" dirty="0"/>
              <a:t>a cover slip over the drop of sediment suspension</a:t>
            </a:r>
            <a:endParaRPr lang="ar-SA" dirty="0"/>
          </a:p>
        </p:txBody>
      </p:sp>
      <p:pic>
        <p:nvPicPr>
          <p:cNvPr id="4104" name="Picture 8" descr="http://www.horsetalk.co.nz/worming/p/018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47762"/>
            <a:ext cx="3581400" cy="197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200" y="6286499"/>
            <a:ext cx="32004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12- Examine under microscope.</a:t>
            </a:r>
            <a:endParaRPr lang="ar-SA" dirty="0"/>
          </a:p>
        </p:txBody>
      </p:sp>
      <p:sp>
        <p:nvSpPr>
          <p:cNvPr id="25" name="Right Arrow 24"/>
          <p:cNvSpPr/>
          <p:nvPr/>
        </p:nvSpPr>
        <p:spPr>
          <a:xfrm rot="10800000">
            <a:off x="3886199" y="5178698"/>
            <a:ext cx="1283676" cy="383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042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7" grpId="0"/>
      <p:bldP spid="23" grpId="0"/>
      <p:bldP spid="24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810374" cy="1066801"/>
          </a:xfrm>
        </p:spPr>
        <p:txBody>
          <a:bodyPr>
            <a:normAutofit/>
          </a:bodyPr>
          <a:lstStyle/>
          <a:p>
            <a:pPr algn="ctr" rtl="0"/>
            <a:r>
              <a:rPr lang="en-US" sz="4400" b="1" dirty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Procedure </a:t>
            </a:r>
            <a:r>
              <a:rPr lang="en-US" sz="4400" b="1" dirty="0" smtClean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(cont.)</a:t>
            </a:r>
            <a:endParaRPr lang="ar-SA" sz="4400" b="1" dirty="0">
              <a:ln w="1800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30083" y="1298448"/>
            <a:ext cx="6739597" cy="5407152"/>
          </a:xfrm>
        </p:spPr>
        <p:txBody>
          <a:bodyPr>
            <a:normAutofit fontScale="85000" lnSpcReduction="20000"/>
          </a:bodyPr>
          <a:lstStyle/>
          <a:p>
            <a:pPr marL="457200" indent="-457200" algn="l" rtl="0">
              <a:buFont typeface="Wingdings" pitchFamily="2" charset="2"/>
              <a:buChar char="Ø"/>
            </a:pPr>
            <a:endParaRPr lang="en-US" sz="3200" b="1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n-US" sz="3200" b="1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Note :-</a:t>
            </a:r>
            <a:r>
              <a:rPr lang="en-US" sz="2800" dirty="0" smtClean="0"/>
              <a:t>There </a:t>
            </a:r>
            <a:r>
              <a:rPr lang="en-US" sz="2800" dirty="0"/>
              <a:t>are many variations on fecal sedimentation technique, many of which include a step using organic </a:t>
            </a:r>
            <a:r>
              <a:rPr lang="en-US" sz="2800" dirty="0" smtClean="0"/>
              <a:t>solvents (instead of water) </a:t>
            </a:r>
            <a:r>
              <a:rPr lang="en-US" sz="2800" dirty="0"/>
              <a:t>to remove some of the material from the sediment. </a:t>
            </a:r>
            <a:endParaRPr lang="en-US" sz="3200" b="1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457200" indent="-457200" algn="l" rtl="0">
              <a:buFont typeface="Wingdings" pitchFamily="2" charset="2"/>
              <a:buChar char="Ø"/>
            </a:pPr>
            <a:endParaRPr lang="en-US" sz="3200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n-US" sz="32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Note:- </a:t>
            </a:r>
            <a:r>
              <a:rPr lang="en-US" sz="3200" dirty="0" smtClean="0"/>
              <a:t>at step (11)</a:t>
            </a:r>
            <a:r>
              <a:rPr lang="en-US" sz="3200" dirty="0"/>
              <a:t> </a:t>
            </a:r>
            <a:r>
              <a:rPr lang="en-US" sz="3200" dirty="0" smtClean="0"/>
              <a:t>:-</a:t>
            </a:r>
          </a:p>
          <a:p>
            <a:pPr marL="457200" indent="-457200" algn="l" rtl="0">
              <a:buFont typeface="Wingdings" pitchFamily="2" charset="2"/>
              <a:buChar char="ü"/>
            </a:pPr>
            <a:r>
              <a:rPr lang="en-US" sz="3200" dirty="0" smtClean="0"/>
              <a:t>A drop </a:t>
            </a:r>
            <a:r>
              <a:rPr lang="en-US" sz="3200" dirty="0"/>
              <a:t>of stain of your choice could be mixed in before placing the cover </a:t>
            </a:r>
            <a:r>
              <a:rPr lang="en-US" sz="3200" dirty="0" smtClean="0"/>
              <a:t>slip.</a:t>
            </a:r>
          </a:p>
          <a:p>
            <a:pPr marL="457200" indent="-457200" algn="l" rtl="0">
              <a:buFont typeface="Wingdings" pitchFamily="2" charset="2"/>
              <a:buChar char="ü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Methylene blue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iodine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</a:t>
            </a:r>
            <a:r>
              <a:rPr lang="en-US" sz="3200" dirty="0"/>
              <a:t>enhances visualization of the parasite ova and </a:t>
            </a:r>
            <a:r>
              <a:rPr lang="en-US" sz="3200" dirty="0" smtClean="0"/>
              <a:t>oocytes.</a:t>
            </a:r>
          </a:p>
          <a:p>
            <a:pPr marL="457200" indent="-457200" algn="l" rtl="0">
              <a:buFont typeface="Wingdings" pitchFamily="2" charset="2"/>
              <a:buChar char="ü"/>
            </a:pPr>
            <a:r>
              <a:rPr lang="en-US" sz="3200" dirty="0" smtClean="0"/>
              <a:t> </a:t>
            </a:r>
            <a:r>
              <a:rPr lang="en-US" sz="3200" dirty="0"/>
              <a:t>If there is a lot of debris, water may be added first.</a:t>
            </a:r>
            <a:endParaRPr lang="ar-SA" sz="3200" dirty="0"/>
          </a:p>
        </p:txBody>
      </p:sp>
      <p:pic>
        <p:nvPicPr>
          <p:cNvPr id="4" name="Picture 2" descr="http://3.bp.blogspot.com/-iMoLhL0iazM/TxNnEkL0zqI/AAAAAAAABkQ/iiEJsRfK26U/s1600/para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4068"/>
            <a:ext cx="2133600" cy="688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5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810374" cy="1066801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/>
              <a:t>Examples of </a:t>
            </a:r>
            <a:r>
              <a:rPr lang="en-US" b="1" dirty="0" smtClean="0"/>
              <a:t>parasitic stages </a:t>
            </a:r>
            <a:r>
              <a:rPr lang="en-US" b="1" dirty="0"/>
              <a:t>that might be seen under the </a:t>
            </a:r>
            <a:r>
              <a:rPr lang="en-US" b="1" dirty="0" smtClean="0"/>
              <a:t>microscope</a:t>
            </a:r>
            <a:endParaRPr lang="ar-SA" dirty="0"/>
          </a:p>
        </p:txBody>
      </p:sp>
      <p:pic>
        <p:nvPicPr>
          <p:cNvPr id="2050" name="Picture 2" descr="http://o.quizlet.com/6rpmiWdspJlUZVjEgQoUIA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36186"/>
            <a:ext cx="3048000" cy="2057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17406" y="4934376"/>
            <a:ext cx="19383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1" dirty="0" err="1" smtClean="0"/>
              <a:t>Entamoeba</a:t>
            </a:r>
            <a:r>
              <a:rPr lang="en-US" b="1" i="1" dirty="0" smtClean="0"/>
              <a:t> cysts</a:t>
            </a:r>
            <a:r>
              <a:rPr lang="en-US" b="1" dirty="0" smtClean="0"/>
              <a:t>.</a:t>
            </a:r>
            <a:endParaRPr lang="ar-SA" b="1" dirty="0"/>
          </a:p>
        </p:txBody>
      </p:sp>
      <p:pic>
        <p:nvPicPr>
          <p:cNvPr id="2056" name="Picture 8" descr="http://www.cdc.gov/parasites/images/fasciola/fasciola_eg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76" y="3952625"/>
            <a:ext cx="3047999" cy="2096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56337" y="6096000"/>
            <a:ext cx="12858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1" dirty="0" err="1"/>
              <a:t>Faciola</a:t>
            </a:r>
            <a:r>
              <a:rPr lang="en-US" b="1" dirty="0"/>
              <a:t> </a:t>
            </a:r>
            <a:r>
              <a:rPr lang="en-US" b="1" dirty="0" smtClean="0"/>
              <a:t>egg</a:t>
            </a:r>
            <a:endParaRPr lang="ar-SA" b="1" dirty="0"/>
          </a:p>
        </p:txBody>
      </p:sp>
      <p:pic>
        <p:nvPicPr>
          <p:cNvPr id="3" name="Picture 2" descr="fig 5 vol 1.gif (99277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96423"/>
            <a:ext cx="2800350" cy="286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595" y="3458912"/>
            <a:ext cx="20113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71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810374" cy="1066801"/>
          </a:xfrm>
        </p:spPr>
        <p:txBody>
          <a:bodyPr>
            <a:noAutofit/>
          </a:bodyPr>
          <a:lstStyle/>
          <a:p>
            <a:pPr rtl="0"/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2- Flotation techniques</a:t>
            </a:r>
            <a:r>
              <a:rPr lang="ar-SA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SA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ar-SA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30083" y="1298448"/>
            <a:ext cx="6739597" cy="5407152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800" dirty="0" smtClean="0"/>
              <a:t>A </a:t>
            </a:r>
            <a:r>
              <a:rPr lang="en-US" sz="2800" dirty="0"/>
              <a:t>fecal flotation </a:t>
            </a:r>
            <a:r>
              <a:rPr lang="en-US" sz="2800" dirty="0" smtClean="0"/>
              <a:t>test uses </a:t>
            </a:r>
            <a:r>
              <a:rPr lang="en-US" sz="2800" dirty="0"/>
              <a:t>the high specific gravity of a solution to float the lighter ova and cysts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 It </a:t>
            </a:r>
            <a:r>
              <a:rPr lang="en-US" sz="2800" dirty="0"/>
              <a:t>is a diagnostic test commonly performed in-house in most veterinary clinics as a way of diagnosing parasitism in animals. </a:t>
            </a:r>
          </a:p>
        </p:txBody>
      </p:sp>
      <p:pic>
        <p:nvPicPr>
          <p:cNvPr id="4" name="Picture 2" descr="http://3.bp.blogspot.com/-iMoLhL0iazM/TxNnEkL0zqI/AAAAAAAABkQ/iiEJsRfK26U/s1600/paras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" y="-228600"/>
            <a:ext cx="2133600" cy="688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8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810374" cy="1066801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Advantages &amp;Disadvantages</a:t>
            </a:r>
            <a:endParaRPr lang="ar-SA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30083" y="1298448"/>
            <a:ext cx="6739597" cy="540715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3200" b="1" dirty="0" smtClean="0"/>
              <a:t>1- Advantages</a:t>
            </a:r>
            <a:r>
              <a:rPr lang="en-US" sz="3200" b="1" dirty="0"/>
              <a:t>:- </a:t>
            </a:r>
          </a:p>
          <a:p>
            <a:pPr marL="342900" indent="-342900" algn="l" rtl="0"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b="1" dirty="0"/>
              <a:t>The concentrate is clear of debris </a:t>
            </a:r>
          </a:p>
          <a:p>
            <a:pPr marL="0" indent="0" algn="l" rtl="0">
              <a:buNone/>
            </a:pPr>
            <a:r>
              <a:rPr lang="en-US" sz="3200" b="1" dirty="0" smtClean="0"/>
              <a:t>2- Disadvantages:-</a:t>
            </a:r>
            <a:r>
              <a:rPr lang="en-US" dirty="0" smtClean="0"/>
              <a:t> </a:t>
            </a:r>
            <a:endParaRPr lang="en-US" dirty="0"/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sz="2400" b="1" dirty="0"/>
              <a:t>Delay in examination can result in distortion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b="1" dirty="0"/>
              <a:t>Larvae and some fluke eggs do not concentrate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b="1" dirty="0"/>
              <a:t>Frequent checking of specific gravity</a:t>
            </a:r>
            <a:endParaRPr lang="ar-SA" sz="2400" b="1" dirty="0"/>
          </a:p>
        </p:txBody>
      </p:sp>
      <p:pic>
        <p:nvPicPr>
          <p:cNvPr id="4" name="Picture 2" descr="http://3.bp.blogspot.com/-iMoLhL0iazM/TxNnEkL0zqI/AAAAAAAABkQ/iiEJsRfK26U/s1600/para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68"/>
            <a:ext cx="2133600" cy="688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8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886574" cy="1066801"/>
          </a:xfrm>
        </p:spPr>
        <p:txBody>
          <a:bodyPr>
            <a:normAutofit/>
          </a:bodyPr>
          <a:lstStyle/>
          <a:p>
            <a:r>
              <a:rPr lang="en-US" sz="32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Material</a:t>
            </a:r>
            <a:r>
              <a:rPr lang="en-US" sz="32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endParaRPr lang="ar-SA" sz="32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57400" y="1298448"/>
            <a:ext cx="3733800" cy="5254752"/>
          </a:xfrm>
        </p:spPr>
        <p:txBody>
          <a:bodyPr/>
          <a:lstStyle/>
          <a:p>
            <a:pPr marL="454914" indent="-457200" algn="l" rtl="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tool samples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Glass slide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Coverslips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fecal flotation test </a:t>
            </a:r>
            <a:r>
              <a:rPr lang="en-US" dirty="0" smtClean="0"/>
              <a:t>kit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Fecal floating solution.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Microscope 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/>
              <a:t>Gloves</a:t>
            </a:r>
            <a:endParaRPr lang="en-US" dirty="0" smtClean="0"/>
          </a:p>
          <a:p>
            <a:pPr marL="454914" indent="-457200" algn="l" rtl="0">
              <a:buFont typeface="+mj-lt"/>
              <a:buAutoNum type="arabicPeriod"/>
            </a:pPr>
            <a:endParaRPr lang="ar-SA" dirty="0"/>
          </a:p>
        </p:txBody>
      </p:sp>
      <p:pic>
        <p:nvPicPr>
          <p:cNvPr id="5" name="Picture 2" descr="A normal-looking dog stool. Normal stools may contain parasite eggs and oocysts and are great to use in fecal flotation test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418" y="710418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Sodium nitrate is a solution commonly used in fecal flotatio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344" y="2286000"/>
            <a:ext cx="1219201" cy="234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www.amarexporter.co.in/product/12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645" y="2286001"/>
            <a:ext cx="1983544" cy="234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image.made-in-china.com/2f0j00deyEgaJZLLoi/Microscope-Slides-IM-71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26613"/>
            <a:ext cx="2272329" cy="183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he Fecalyzer (also spelled Fecalyser) apparatus used to perform a fecal flotation test on droppings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420" y="4697638"/>
            <a:ext cx="1969477" cy="197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of a veterinary microscope with a faecal float slide in place, ready for viewing.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97638"/>
            <a:ext cx="2124808" cy="197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www.mountainside-medical.com/product_images/uploaded_images/NITRILE-GLOVES-ONLIN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90" y="710418"/>
            <a:ext cx="1669564" cy="149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3.bp.blogspot.com/-iMoLhL0iazM/TxNnEkL0zqI/AAAAAAAABkQ/iiEJsRfK26U/s1600/parasit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68"/>
            <a:ext cx="2133600" cy="688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19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Materials </a:t>
            </a:r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(cont</a:t>
            </a:r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  <a:endParaRPr lang="ar-SA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295400"/>
            <a:ext cx="6324600" cy="4937760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32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</a:t>
            </a:r>
            <a:r>
              <a:rPr lang="en-US" sz="3200" b="1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FECALYZER (fecal flotation test kit</a:t>
            </a:r>
            <a:r>
              <a:rPr lang="en-US" sz="32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).</a:t>
            </a:r>
          </a:p>
          <a:p>
            <a:pPr marL="342900" indent="-342900" algn="l" rtl="0">
              <a:buFont typeface="Wingdings" pitchFamily="2" charset="2"/>
              <a:buChar char="Ø"/>
            </a:pPr>
            <a:endParaRPr lang="en-US" dirty="0" smtClean="0"/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800" dirty="0" smtClean="0"/>
              <a:t>The </a:t>
            </a:r>
            <a:r>
              <a:rPr lang="en-US" sz="2800" dirty="0"/>
              <a:t>in-house fecal flotation 'Fecalyzer' (also spelled Fecalyser) </a:t>
            </a:r>
            <a:r>
              <a:rPr lang="en-US" sz="2800" dirty="0" smtClean="0"/>
              <a:t>apparatus.</a:t>
            </a: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dirty="0"/>
              <a:t>used by many veterinarians, consists of an outer casing (the white plastic capsule or outer casing) containing a green </a:t>
            </a:r>
            <a:r>
              <a:rPr lang="en-US" sz="2800" dirty="0" smtClean="0"/>
              <a:t>fecal filtration </a:t>
            </a:r>
            <a:r>
              <a:rPr lang="en-US" sz="2800" dirty="0"/>
              <a:t>'basket'. </a:t>
            </a:r>
            <a:endParaRPr lang="en-US" sz="2800" dirty="0" smtClean="0"/>
          </a:p>
          <a:p>
            <a:pPr marL="0" indent="0" algn="l" rtl="0">
              <a:buNone/>
            </a:pP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pic>
        <p:nvPicPr>
          <p:cNvPr id="19458" name="Picture 2" descr="The Fecalyzer apparatus used to perform a fecal float (fecal flotation) test on fec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1996"/>
            <a:ext cx="2476500" cy="2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The Fecalyzer (also spelled Fecalyser) apparatus used to perform a fecal flotation test on dropping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709203"/>
            <a:ext cx="2476500" cy="23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The Fecalyzer (also spelled Fecalyser) apparatus used to perform a fecal flotation test on animal stool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876799"/>
            <a:ext cx="24765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32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24774" cy="1066801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How to use the FECALYZER?</a:t>
            </a:r>
            <a:b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(procedure )</a:t>
            </a:r>
            <a:endParaRPr lang="ar-SA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5362" name="Picture 2" descr="http://www.rioreptiles.com/pix/fec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5" y="1295399"/>
            <a:ext cx="3810000" cy="2558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3853425"/>
            <a:ext cx="3657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1- Remove </a:t>
            </a:r>
            <a:r>
              <a:rPr lang="en-US" dirty="0"/>
              <a:t>the inner piece of the fecal float test kit and press it into the fecal sample until the end is full.</a:t>
            </a:r>
            <a:endParaRPr lang="ar-SA" dirty="0"/>
          </a:p>
        </p:txBody>
      </p:sp>
      <p:pic>
        <p:nvPicPr>
          <p:cNvPr id="15364" name="Picture 4" descr="http://www.rioreptiles.com/pix/feca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903" y="1295399"/>
            <a:ext cx="3581400" cy="2524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97537" y="3853425"/>
            <a:ext cx="2743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2- Place </a:t>
            </a:r>
            <a:r>
              <a:rPr lang="en-US" dirty="0"/>
              <a:t>insert back inside the test container.</a:t>
            </a:r>
            <a:endParaRPr lang="ar-SA" dirty="0"/>
          </a:p>
        </p:txBody>
      </p:sp>
      <p:sp>
        <p:nvSpPr>
          <p:cNvPr id="11" name="Right Arrow 10"/>
          <p:cNvSpPr/>
          <p:nvPr/>
        </p:nvSpPr>
        <p:spPr>
          <a:xfrm>
            <a:off x="4038600" y="2286948"/>
            <a:ext cx="1066800" cy="565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366" name="Picture 6" descr="http://www.rioreptiles.com/pix/fecal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228" y="4776755"/>
            <a:ext cx="3429000" cy="2050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916637" y="6181356"/>
            <a:ext cx="1905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3- Locate </a:t>
            </a:r>
            <a:r>
              <a:rPr lang="en-US" dirty="0"/>
              <a:t>the fill line on the side</a:t>
            </a:r>
            <a:endParaRPr lang="ar-SA" dirty="0"/>
          </a:p>
        </p:txBody>
      </p:sp>
      <p:sp>
        <p:nvSpPr>
          <p:cNvPr id="14" name="Right Arrow 13"/>
          <p:cNvSpPr/>
          <p:nvPr/>
        </p:nvSpPr>
        <p:spPr>
          <a:xfrm rot="8283234">
            <a:off x="6769979" y="4880607"/>
            <a:ext cx="2057400" cy="579248"/>
          </a:xfrm>
          <a:prstGeom prst="rightArrow">
            <a:avLst>
              <a:gd name="adj1" fmla="val 50000"/>
              <a:gd name="adj2" fmla="val 508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929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 animBg="1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28601"/>
            <a:ext cx="8486775" cy="762000"/>
          </a:xfrm>
        </p:spPr>
        <p:txBody>
          <a:bodyPr/>
          <a:lstStyle/>
          <a:p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Procedure cont.</a:t>
            </a:r>
            <a:endParaRPr lang="ar-SA" dirty="0"/>
          </a:p>
        </p:txBody>
      </p:sp>
      <p:pic>
        <p:nvPicPr>
          <p:cNvPr id="20484" name="Picture 4" descr="http://www.rioreptiles.com/pix/fecal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9" y="990600"/>
            <a:ext cx="3200400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9135" y="3404381"/>
            <a:ext cx="3200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4- Fill </a:t>
            </a:r>
            <a:r>
              <a:rPr lang="en-US" dirty="0"/>
              <a:t>insert with </a:t>
            </a:r>
            <a:r>
              <a:rPr lang="en-US" dirty="0" smtClean="0"/>
              <a:t>fecal </a:t>
            </a:r>
            <a:r>
              <a:rPr lang="en-US" dirty="0"/>
              <a:t>solution until it gets to the top.</a:t>
            </a:r>
            <a:endParaRPr lang="ar-SA" dirty="0"/>
          </a:p>
        </p:txBody>
      </p:sp>
      <p:pic>
        <p:nvPicPr>
          <p:cNvPr id="20486" name="Picture 6" descr="http://www.rioreptiles.com/pix/fecal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90600"/>
            <a:ext cx="32766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3450547"/>
            <a:ext cx="4114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5-  Carefully </a:t>
            </a:r>
            <a:r>
              <a:rPr lang="en-US" dirty="0"/>
              <a:t>add just enough solution to form a meniscus on top without allowing it to over flow.</a:t>
            </a:r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5472919"/>
            <a:ext cx="4038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6-Gently </a:t>
            </a:r>
            <a:r>
              <a:rPr lang="en-US" dirty="0"/>
              <a:t>place the slide cover slip on top of the insert and let it sit for approximately 12 to 15 minutes.</a:t>
            </a:r>
            <a:endParaRPr lang="ar-SA" dirty="0"/>
          </a:p>
        </p:txBody>
      </p:sp>
      <p:pic>
        <p:nvPicPr>
          <p:cNvPr id="20492" name="Picture 12" descr="Sodium nitrate is a solution commonly used in fecal flotation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989914"/>
            <a:ext cx="1219201" cy="2340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733800" y="2159391"/>
            <a:ext cx="1495865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ight Arrow 8"/>
          <p:cNvSpPr/>
          <p:nvPr/>
        </p:nvSpPr>
        <p:spPr>
          <a:xfrm rot="8335547">
            <a:off x="5860192" y="4639576"/>
            <a:ext cx="1409700" cy="441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494" name="Picture 14" descr="Fecal floatation image - microscope coverslip in place for 10 minute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55" y="4285145"/>
            <a:ext cx="2857500" cy="2493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47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Procedure cont.</a:t>
            </a:r>
            <a:endParaRPr lang="ar-SA" dirty="0"/>
          </a:p>
        </p:txBody>
      </p:sp>
      <p:pic>
        <p:nvPicPr>
          <p:cNvPr id="21506" name="Picture 2" descr="The glass coverslip (containing fecal float solution and, hopefully, parasite eggs/oocysts)is placed on top of the glass microscope slide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55" y="1371600"/>
            <a:ext cx="3810000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6255" y="453917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7-The </a:t>
            </a:r>
            <a:r>
              <a:rPr lang="en-US" b="1" dirty="0"/>
              <a:t>glass coverslip (containing fecal float solution </a:t>
            </a:r>
            <a:r>
              <a:rPr lang="en-US" b="1" dirty="0" smtClean="0"/>
              <a:t>and, </a:t>
            </a:r>
            <a:r>
              <a:rPr lang="en-US" b="1" dirty="0"/>
              <a:t>parasite </a:t>
            </a:r>
            <a:r>
              <a:rPr lang="en-US" b="1" dirty="0" smtClean="0"/>
              <a:t>(eggs/</a:t>
            </a:r>
            <a:r>
              <a:rPr lang="en-US" b="1" dirty="0" err="1" smtClean="0"/>
              <a:t>oocystes</a:t>
            </a:r>
            <a:r>
              <a:rPr lang="en-US" b="1" dirty="0" smtClean="0"/>
              <a:t>) is </a:t>
            </a:r>
            <a:r>
              <a:rPr lang="en-US" b="1" dirty="0"/>
              <a:t>placed on top of the glass microscope slide. </a:t>
            </a:r>
            <a:br>
              <a:rPr lang="en-US" b="1" dirty="0"/>
            </a:br>
            <a:endParaRPr lang="ar-SA" b="1" dirty="0"/>
          </a:p>
        </p:txBody>
      </p:sp>
      <p:pic>
        <p:nvPicPr>
          <p:cNvPr id="21508" name="Picture 4" descr="Image of a veterinary microscope with a faecal float slide in place, ready for viewing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1371600"/>
            <a:ext cx="3124201" cy="3167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4800600"/>
            <a:ext cx="2209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8- Examine </a:t>
            </a:r>
            <a:r>
              <a:rPr lang="en-US" b="1" dirty="0"/>
              <a:t>slide under microscope</a:t>
            </a:r>
            <a:endParaRPr lang="ar-SA" dirty="0"/>
          </a:p>
        </p:txBody>
      </p:sp>
      <p:sp>
        <p:nvSpPr>
          <p:cNvPr id="6" name="Right Arrow 5"/>
          <p:cNvSpPr/>
          <p:nvPr/>
        </p:nvSpPr>
        <p:spPr>
          <a:xfrm>
            <a:off x="4188655" y="2955386"/>
            <a:ext cx="1219199" cy="473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541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810374" cy="1066801"/>
          </a:xfrm>
        </p:spPr>
        <p:txBody>
          <a:bodyPr>
            <a:normAutofit/>
          </a:bodyPr>
          <a:lstStyle/>
          <a:p>
            <a:pPr rtl="0"/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Concentration techniques</a:t>
            </a:r>
            <a:endParaRPr lang="ar-SA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30083" y="1298448"/>
            <a:ext cx="6739597" cy="5407152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3200" dirty="0" smtClean="0"/>
              <a:t> A </a:t>
            </a:r>
            <a:r>
              <a:rPr lang="en-US" sz="3200" dirty="0"/>
              <a:t>concentration technique </a:t>
            </a:r>
            <a:r>
              <a:rPr lang="en-US" sz="3200" dirty="0" smtClean="0"/>
              <a:t>is </a:t>
            </a:r>
            <a:r>
              <a:rPr lang="en-US" sz="3200" dirty="0"/>
              <a:t>performed mainly to </a:t>
            </a:r>
            <a:r>
              <a:rPr lang="en-US" sz="3200" b="1" dirty="0">
                <a:solidFill>
                  <a:srgbClr val="C00000"/>
                </a:solidFill>
              </a:rPr>
              <a:t>separate the parasites from fecal debris.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3200" dirty="0" smtClean="0"/>
              <a:t> The </a:t>
            </a:r>
            <a:r>
              <a:rPr lang="en-US" sz="3200" dirty="0"/>
              <a:t>concentration procedure not only </a:t>
            </a:r>
            <a:r>
              <a:rPr lang="en-US" sz="3200" b="1" dirty="0">
                <a:solidFill>
                  <a:srgbClr val="C00000"/>
                </a:solidFill>
              </a:rPr>
              <a:t>increases the </a:t>
            </a:r>
            <a:r>
              <a:rPr lang="en-US" sz="3200" b="1" dirty="0" smtClean="0">
                <a:solidFill>
                  <a:srgbClr val="C00000"/>
                </a:solidFill>
              </a:rPr>
              <a:t>number </a:t>
            </a:r>
            <a:r>
              <a:rPr lang="en-US" sz="3200" b="1" dirty="0">
                <a:solidFill>
                  <a:srgbClr val="C00000"/>
                </a:solidFill>
              </a:rPr>
              <a:t>of parasites in the sediment </a:t>
            </a:r>
            <a:r>
              <a:rPr lang="en-US" sz="3200" dirty="0"/>
              <a:t>but it also </a:t>
            </a:r>
            <a:r>
              <a:rPr lang="en-US" sz="3200" b="1" dirty="0">
                <a:solidFill>
                  <a:srgbClr val="C00000"/>
                </a:solidFill>
              </a:rPr>
              <a:t>unmasks them, </a:t>
            </a:r>
            <a:r>
              <a:rPr lang="en-US" sz="3200" dirty="0" smtClean="0"/>
              <a:t>making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dirty="0"/>
              <a:t>them more visible by removing organic and inorganic debris. </a:t>
            </a:r>
            <a:endParaRPr lang="en-US" sz="3200" dirty="0" smtClean="0"/>
          </a:p>
        </p:txBody>
      </p:sp>
      <p:pic>
        <p:nvPicPr>
          <p:cNvPr id="4" name="Picture 2" descr="http://3.bp.blogspot.com/-iMoLhL0iazM/TxNnEkL0zqI/AAAAAAAABkQ/iiEJsRfK26U/s1600/para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68"/>
            <a:ext cx="2133600" cy="688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2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28600"/>
            <a:ext cx="8181974" cy="1066801"/>
          </a:xfrm>
        </p:spPr>
        <p:txBody>
          <a:bodyPr>
            <a:noAutofit/>
          </a:bodyPr>
          <a:lstStyle/>
          <a:p>
            <a:pPr rtl="0"/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Examples </a:t>
            </a:r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of parasitic stages</a:t>
            </a:r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that might </a:t>
            </a:r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 </a:t>
            </a:r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seen under </a:t>
            </a:r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</a:t>
            </a:r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BD8DD">
                    <a:lumMod val="10000"/>
                  </a:srgbClr>
                </a:solidFill>
                <a:effectLst>
                  <a:glow rad="228600">
                    <a:srgbClr val="964D2C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microscope</a:t>
            </a:r>
            <a:endParaRPr lang="ar-SA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338" name="Picture 2" descr="Isospora oocyst (extreme close-up - 1000x) prior to any maturation - fecal float imag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830" y="1425405"/>
            <a:ext cx="2674145" cy="2603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4103549"/>
            <a:ext cx="252888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1" dirty="0" err="1"/>
              <a:t>Isospora</a:t>
            </a:r>
            <a:r>
              <a:rPr lang="en-US" b="1" dirty="0"/>
              <a:t> </a:t>
            </a:r>
            <a:r>
              <a:rPr lang="en-US" b="1" dirty="0" err="1" smtClean="0"/>
              <a:t>oocyst</a:t>
            </a:r>
            <a:r>
              <a:rPr lang="en-US" b="1" dirty="0" smtClean="0"/>
              <a:t> </a:t>
            </a:r>
            <a:r>
              <a:rPr lang="en-US" b="1" dirty="0"/>
              <a:t>(extreme close-up - 1000x) .</a:t>
            </a:r>
            <a:br>
              <a:rPr lang="en-US" b="1" dirty="0"/>
            </a:br>
            <a:endParaRPr lang="ar-S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4068322"/>
            <a:ext cx="2514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Bacterial rods  </a:t>
            </a:r>
            <a:r>
              <a:rPr lang="en-US" b="1" dirty="0" smtClean="0"/>
              <a:t>seen </a:t>
            </a:r>
            <a:r>
              <a:rPr lang="en-US" b="1" dirty="0"/>
              <a:t>at 400x.</a:t>
            </a:r>
            <a:br>
              <a:rPr lang="en-US" b="1" dirty="0"/>
            </a:br>
            <a:endParaRPr lang="ar-SA" b="1" dirty="0"/>
          </a:p>
        </p:txBody>
      </p:sp>
      <p:pic>
        <p:nvPicPr>
          <p:cNvPr id="14342" name="Picture 6" descr="Isospora felis oocysts seen at low power on a fecal float (fecal flotation) - these cysts are more pointed than the canine form of coccidi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1" y="1466819"/>
            <a:ext cx="2581275" cy="2603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53199" y="4044876"/>
            <a:ext cx="235267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1" dirty="0" err="1"/>
              <a:t>Isospora</a:t>
            </a:r>
            <a:r>
              <a:rPr lang="en-US" b="1" i="1" dirty="0"/>
              <a:t> </a:t>
            </a:r>
            <a:r>
              <a:rPr lang="en-US" b="1" i="1" dirty="0" err="1"/>
              <a:t>canis</a:t>
            </a:r>
            <a:r>
              <a:rPr lang="en-US" b="1" dirty="0"/>
              <a:t> (</a:t>
            </a:r>
            <a:r>
              <a:rPr lang="en-US" b="1" dirty="0" err="1"/>
              <a:t>coccidia</a:t>
            </a:r>
            <a:r>
              <a:rPr lang="en-US" b="1" dirty="0"/>
              <a:t>) </a:t>
            </a:r>
            <a:r>
              <a:rPr lang="en-US" b="1" dirty="0" err="1"/>
              <a:t>oocysts</a:t>
            </a:r>
            <a:r>
              <a:rPr lang="en-US" b="1" dirty="0"/>
              <a:t> seen at low power</a:t>
            </a:r>
            <a:endParaRPr lang="ar-SA" b="1" dirty="0"/>
          </a:p>
        </p:txBody>
      </p:sp>
      <p:pic>
        <p:nvPicPr>
          <p:cNvPr id="14344" name="Picture 8" descr="http://cpah.biz/images/1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703713"/>
            <a:ext cx="3714750" cy="198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9800" y="5303878"/>
            <a:ext cx="2819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err="1"/>
              <a:t>Coccidia</a:t>
            </a:r>
            <a:r>
              <a:rPr lang="en-US" b="1" dirty="0"/>
              <a:t> are single-celled </a:t>
            </a:r>
            <a:r>
              <a:rPr lang="en-US" b="1" dirty="0" smtClean="0"/>
              <a:t>organisms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06864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6172200" cy="609601"/>
          </a:xfrm>
        </p:spPr>
        <p:txBody>
          <a:bodyPr>
            <a:noAutofit/>
          </a:bodyPr>
          <a:lstStyle/>
          <a:p>
            <a:pPr rtl="0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important points to be considered when performing a concentration technique are: </a:t>
            </a:r>
            <a:b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SA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30083" y="1298448"/>
            <a:ext cx="5337517" cy="5407152"/>
          </a:xfrm>
        </p:spPr>
        <p:txBody>
          <a:bodyPr>
            <a:normAutofit fontScale="92500" lnSpcReduction="10000"/>
          </a:bodyPr>
          <a:lstStyle/>
          <a:p>
            <a:pPr marL="457200" indent="-457200" algn="l" rtl="0">
              <a:buFont typeface="+mj-lt"/>
              <a:buAutoNum type="arabicParenR"/>
            </a:pPr>
            <a:r>
              <a:rPr lang="en-US" dirty="0" smtClean="0"/>
              <a:t> </a:t>
            </a:r>
            <a:r>
              <a:rPr lang="en-US" dirty="0"/>
              <a:t>In a specimen the whole of the sample (equivalent to 1 gram of faeces) should be concentrated and the whole of the deposit examined. </a:t>
            </a:r>
          </a:p>
          <a:p>
            <a:pPr marL="457200" indent="-457200" algn="l" rtl="0">
              <a:buFont typeface="+mj-lt"/>
              <a:buAutoNum type="arabicParenR"/>
            </a:pPr>
            <a:r>
              <a:rPr lang="en-US" dirty="0" smtClean="0"/>
              <a:t>It </a:t>
            </a:r>
            <a:r>
              <a:rPr lang="en-US" dirty="0"/>
              <a:t>is important to vortex the sample for at least 15 seconds after the addition of ether or ethyl </a:t>
            </a:r>
            <a:r>
              <a:rPr lang="en-US" dirty="0" smtClean="0"/>
              <a:t>acetate thus </a:t>
            </a:r>
            <a:r>
              <a:rPr lang="en-US" dirty="0"/>
              <a:t>obscuring ova and cysts. </a:t>
            </a:r>
            <a:endParaRPr lang="en-US" dirty="0" smtClean="0"/>
          </a:p>
          <a:p>
            <a:pPr marL="457200" indent="-457200" algn="l" rtl="0">
              <a:buFont typeface="+mj-lt"/>
              <a:buAutoNum type="arabicParenR"/>
            </a:pPr>
            <a:r>
              <a:rPr lang="en-US" dirty="0" smtClean="0"/>
              <a:t>Adequate </a:t>
            </a:r>
            <a:r>
              <a:rPr lang="en-US" dirty="0"/>
              <a:t>centrifugal force must be used because if this is below the required value, there may be insufficient gravitational force to sediment the ova and cysts. </a:t>
            </a:r>
            <a:endParaRPr lang="en-US" dirty="0" smtClean="0"/>
          </a:p>
          <a:p>
            <a:pPr marL="457200" indent="-457200" algn="l" rtl="0">
              <a:buFont typeface="+mj-lt"/>
              <a:buAutoNum type="arabicParenR"/>
            </a:pPr>
            <a:r>
              <a:rPr lang="en-US" dirty="0" smtClean="0"/>
              <a:t>The </a:t>
            </a:r>
            <a:r>
              <a:rPr lang="en-US" dirty="0"/>
              <a:t>centrifugal time is also critical, since the ova and cysts may remain in suspension if the sample is not centrifuged for the minimum required time. </a:t>
            </a:r>
          </a:p>
          <a:p>
            <a:pPr algn="l" rtl="0"/>
            <a:endParaRPr lang="ar-SA" dirty="0"/>
          </a:p>
        </p:txBody>
      </p:sp>
      <p:pic>
        <p:nvPicPr>
          <p:cNvPr id="13314" name="Picture 2" descr="http://dir.coolclips.com/Science/Biology/sample_on_a_glass_slide_CoolClips_vc0634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394" y="228600"/>
            <a:ext cx="1676400" cy="2133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3.bp.blogspot.com/-iMoLhL0iazM/TxNnEkL0zqI/AAAAAAAABkQ/iiEJsRfK26U/s1600/paras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68"/>
            <a:ext cx="1447800" cy="688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08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mazapoint.com/wp-content/uploads/2011/03/Thank-You-quot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0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810374" cy="1066801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Advantages &amp;Disadvantages</a:t>
            </a:r>
            <a:endParaRPr lang="ar-SA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30083" y="1298448"/>
            <a:ext cx="6739597" cy="540715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3200" b="1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Advantages</a:t>
            </a:r>
            <a:r>
              <a:rPr lang="en-US" b="1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marL="342900" indent="-342900" algn="l" rtl="0">
              <a:buFont typeface="Wingdings" pitchFamily="2" charset="2"/>
              <a:buChar char="ü"/>
            </a:pPr>
            <a:r>
              <a:rPr lang="en-US" b="1" dirty="0" smtClean="0"/>
              <a:t>    Maximizes </a:t>
            </a:r>
            <a:r>
              <a:rPr lang="en-US" b="1" dirty="0"/>
              <a:t>the numbers of organisms detected which may be too scanty to be seen by direct microscopy alone </a:t>
            </a:r>
            <a:r>
              <a:rPr lang="en-US" b="1" dirty="0" smtClean="0"/>
              <a:t>.</a:t>
            </a:r>
          </a:p>
          <a:p>
            <a:pPr marL="342900" indent="-342900" algn="l" rtl="0">
              <a:buFont typeface="Wingdings" pitchFamily="2" charset="2"/>
              <a:buChar char="ü"/>
            </a:pPr>
            <a:r>
              <a:rPr lang="en-US" b="1" dirty="0"/>
              <a:t>separate the parasites from fecal </a:t>
            </a:r>
            <a:r>
              <a:rPr lang="en-US" b="1" dirty="0" smtClean="0"/>
              <a:t>debris.</a:t>
            </a:r>
          </a:p>
          <a:p>
            <a:pPr marL="0" indent="0" algn="l" rtl="0">
              <a:buNone/>
            </a:pPr>
            <a:endParaRPr lang="en-US" b="1" dirty="0"/>
          </a:p>
          <a:p>
            <a:pPr marL="0" indent="0" algn="l" rtl="0">
              <a:buNone/>
            </a:pPr>
            <a:r>
              <a:rPr lang="en-US" sz="3200" b="1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 Disadvantages </a:t>
            </a:r>
          </a:p>
          <a:p>
            <a:pPr marL="342900" indent="-342900" algn="l" rtl="0">
              <a:buFont typeface="Wingdings" pitchFamily="2" charset="2"/>
              <a:buChar char="ü"/>
            </a:pPr>
            <a:r>
              <a:rPr lang="en-US" b="1" dirty="0"/>
              <a:t>D</a:t>
            </a:r>
            <a:r>
              <a:rPr lang="en-US" b="1" dirty="0" smtClean="0"/>
              <a:t>estroys </a:t>
            </a:r>
            <a:r>
              <a:rPr lang="en-US" b="1" dirty="0" err="1"/>
              <a:t>trophozoite</a:t>
            </a:r>
            <a:r>
              <a:rPr lang="en-US" b="1" dirty="0"/>
              <a:t> stages and distorts cellular exudate </a:t>
            </a:r>
            <a:r>
              <a:rPr lang="en-US" b="1" dirty="0" smtClean="0"/>
              <a:t>.</a:t>
            </a:r>
            <a:endParaRPr lang="en-US" b="1" dirty="0"/>
          </a:p>
          <a:p>
            <a:pPr algn="l" rtl="0"/>
            <a:endParaRPr lang="ar-S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1676400" cy="20508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6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810374" cy="1066801"/>
          </a:xfrm>
        </p:spPr>
        <p:txBody>
          <a:bodyPr>
            <a:noAutofit/>
          </a:bodyPr>
          <a:lstStyle/>
          <a:p>
            <a:pPr rtl="0"/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Types of Concentration techniques</a:t>
            </a:r>
            <a:endParaRPr lang="ar-SA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30083" y="1298448"/>
            <a:ext cx="6739597" cy="5407152"/>
          </a:xfrm>
        </p:spPr>
        <p:txBody>
          <a:bodyPr>
            <a:normAutofit/>
          </a:bodyPr>
          <a:lstStyle/>
          <a:p>
            <a:pPr marL="342900" indent="-342900" algn="l" rtl="0">
              <a:buFont typeface="Wingdings" pitchFamily="2" charset="2"/>
              <a:buChar char="Ø"/>
            </a:pPr>
            <a:endParaRPr lang="en-US" sz="2800" b="1" dirty="0" smtClean="0"/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800" b="1" dirty="0" smtClean="0"/>
              <a:t> There are two types of fecal </a:t>
            </a:r>
            <a:r>
              <a:rPr lang="en-US" sz="2800" b="1" dirty="0"/>
              <a:t>Concentration </a:t>
            </a:r>
            <a:r>
              <a:rPr lang="en-US" sz="2800" b="1" dirty="0" smtClean="0"/>
              <a:t>techniques:-</a:t>
            </a:r>
            <a:endParaRPr lang="en-US" sz="2800" b="1" dirty="0"/>
          </a:p>
          <a:p>
            <a:pPr marL="0" indent="0" algn="l" rtl="0">
              <a:buNone/>
            </a:pPr>
            <a:endParaRPr lang="en-US" sz="2800" b="1" dirty="0"/>
          </a:p>
          <a:p>
            <a:pPr marL="457200" indent="-457200" algn="l" rtl="0">
              <a:buAutoNum type="arabicPeriod"/>
            </a:pPr>
            <a:r>
              <a:rPr lang="en-US" sz="2800" b="1" dirty="0" smtClean="0"/>
              <a:t>Sedimentation techniques.</a:t>
            </a:r>
          </a:p>
          <a:p>
            <a:pPr marL="457200" indent="-457200" algn="l" rtl="0">
              <a:buAutoNum type="arabicPeriod"/>
            </a:pPr>
            <a:r>
              <a:rPr lang="en-US" sz="2800" b="1" dirty="0" smtClean="0"/>
              <a:t>Flotation techniques.</a:t>
            </a:r>
            <a:endParaRPr lang="ar-SA" sz="2800" dirty="0"/>
          </a:p>
        </p:txBody>
      </p:sp>
      <p:pic>
        <p:nvPicPr>
          <p:cNvPr id="4" name="Picture 2" descr="http://3.bp.blogspot.com/-iMoLhL0iazM/TxNnEkL0zqI/AAAAAAAABkQ/iiEJsRfK26U/s1600/para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582"/>
            <a:ext cx="2133600" cy="688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8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810374" cy="1066801"/>
          </a:xfrm>
        </p:spPr>
        <p:txBody>
          <a:bodyPr>
            <a:normAutofit fontScale="90000"/>
          </a:bodyPr>
          <a:lstStyle/>
          <a:p>
            <a:pPr rtl="0"/>
            <a:r>
              <a:rPr lang="en-US" sz="4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1- Sedimentation techniques</a:t>
            </a:r>
            <a:r>
              <a:rPr lang="en-US" b="1" dirty="0"/>
              <a:t/>
            </a:r>
            <a:br>
              <a:rPr lang="en-US" b="1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30083" y="1298448"/>
            <a:ext cx="6739597" cy="5407152"/>
          </a:xfrm>
        </p:spPr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 Fecal </a:t>
            </a:r>
            <a:r>
              <a:rPr lang="en-US" sz="2800" dirty="0"/>
              <a:t>sedimentation is used to detect large or heavy ova such as many </a:t>
            </a:r>
            <a:r>
              <a:rPr lang="en-US" sz="2800" dirty="0" err="1" smtClean="0"/>
              <a:t>spirurid</a:t>
            </a:r>
            <a:r>
              <a:rPr lang="en-US" sz="2800" dirty="0" smtClean="0"/>
              <a:t> ova</a:t>
            </a:r>
            <a:r>
              <a:rPr lang="en-US" sz="2800" dirty="0"/>
              <a:t>, many fluke eggs, and many tapeworm eggs that will not float in fecal flotation techniques</a:t>
            </a:r>
            <a:r>
              <a:rPr lang="en-US" sz="2800" dirty="0" smtClean="0"/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  </a:t>
            </a:r>
            <a:r>
              <a:rPr lang="en-US" sz="2800" dirty="0"/>
              <a:t>The sediment contains a lot of debris so examining these slides is quite </a:t>
            </a:r>
            <a:r>
              <a:rPr lang="en-US" sz="2800" dirty="0" smtClean="0"/>
              <a:t>tedious. </a:t>
            </a:r>
          </a:p>
          <a:p>
            <a:pPr marL="0" indent="0" algn="l" rtl="0">
              <a:buNone/>
            </a:pPr>
            <a:r>
              <a:rPr lang="en-US" sz="2800" b="1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Note:-  </a:t>
            </a:r>
            <a:r>
              <a:rPr lang="en-US" sz="2800" dirty="0" smtClean="0"/>
              <a:t>you can use </a:t>
            </a:r>
            <a:r>
              <a:rPr lang="en-US" sz="2800" dirty="0"/>
              <a:t>formalin as a preservative and ether or ethyl acetate as an extractor of fat and debris from faeces after filtration to leave the parasites in a sediment at the bottom of the tube after centrifugation.</a:t>
            </a:r>
          </a:p>
          <a:p>
            <a:pPr algn="l" rtl="0"/>
            <a:endParaRPr lang="ar-SA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6" y="1143000"/>
            <a:ext cx="1550540" cy="17432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4" y="3404992"/>
            <a:ext cx="1612584" cy="1651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3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810374" cy="1066801"/>
          </a:xfrm>
        </p:spPr>
        <p:txBody>
          <a:bodyPr>
            <a:normAutofit/>
          </a:bodyPr>
          <a:lstStyle/>
          <a:p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Advantages &amp;Disadvantages</a:t>
            </a:r>
            <a:endParaRPr lang="ar-SA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30083" y="1298448"/>
            <a:ext cx="7013917" cy="555955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</a:t>
            </a:r>
            <a:r>
              <a:rPr lang="en-US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sz="2400" dirty="0"/>
              <a:t>Recovers most ova, cysts and larvae </a:t>
            </a:r>
            <a:r>
              <a:rPr lang="en-US" sz="2400" dirty="0" smtClean="0"/>
              <a:t>.</a:t>
            </a:r>
            <a:endParaRPr lang="en-US" sz="2400" dirty="0"/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dirty="0"/>
              <a:t>Morphology of most parasites is </a:t>
            </a:r>
            <a:r>
              <a:rPr lang="en-US" sz="2400" dirty="0" smtClean="0"/>
              <a:t>retained. </a:t>
            </a:r>
            <a:endParaRPr lang="en-US" sz="2400" dirty="0"/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dirty="0"/>
              <a:t>Less risk of infection from bacteria and </a:t>
            </a:r>
            <a:r>
              <a:rPr lang="en-US" sz="2400" dirty="0" smtClean="0"/>
              <a:t>viruses. </a:t>
            </a:r>
          </a:p>
          <a:p>
            <a:pPr marL="0" indent="0" algn="l" rtl="0">
              <a:buNone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Disadvantages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sz="2400" dirty="0"/>
              <a:t>Preparation contains </a:t>
            </a:r>
            <a:r>
              <a:rPr lang="en-US" sz="2400" dirty="0" smtClean="0"/>
              <a:t>debris. </a:t>
            </a:r>
            <a:endParaRPr lang="en-US" sz="2400" dirty="0"/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dirty="0"/>
              <a:t>Some parasites do not concentrate </a:t>
            </a:r>
            <a:r>
              <a:rPr lang="en-US" sz="2400" dirty="0" smtClean="0"/>
              <a:t>well. </a:t>
            </a:r>
            <a:endParaRPr lang="en-US" sz="2400" dirty="0"/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dirty="0"/>
              <a:t>Ether is flammable and formalin is an irritant </a:t>
            </a:r>
            <a:r>
              <a:rPr lang="en-US" sz="2400" dirty="0" smtClean="0"/>
              <a:t>.</a:t>
            </a:r>
            <a:endParaRPr lang="en-US" sz="2400" dirty="0"/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Liquid </a:t>
            </a:r>
            <a:r>
              <a:rPr lang="en-US" sz="2400" dirty="0"/>
              <a:t>faeces do not concentrate well 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2" descr="http://3.bp.blogspot.com/-iMoLhL0iazM/TxNnEkL0zqI/AAAAAAAABkQ/iiEJsRfK26U/s1600/para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68"/>
            <a:ext cx="2133600" cy="688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3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886574" cy="1066801"/>
          </a:xfrm>
        </p:spPr>
        <p:txBody>
          <a:bodyPr>
            <a:normAutofit/>
          </a:bodyPr>
          <a:lstStyle/>
          <a:p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Materials</a:t>
            </a:r>
            <a:endParaRPr lang="ar-SA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298448"/>
            <a:ext cx="3733800" cy="5254752"/>
          </a:xfrm>
        </p:spPr>
        <p:txBody>
          <a:bodyPr/>
          <a:lstStyle/>
          <a:p>
            <a:pPr marL="454914" indent="-457200" algn="l" rtl="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tool samples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Glass slides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Coverslips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Pipettes 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Stick 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Gloves 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Microscope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Plastic container  (with small amount of water).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Centrifuge.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Centrifuge tube  </a:t>
            </a:r>
          </a:p>
          <a:p>
            <a:pPr marL="0" indent="0" algn="l" rtl="0">
              <a:buNone/>
            </a:pPr>
            <a:endParaRPr lang="ar-SA" dirty="0"/>
          </a:p>
        </p:txBody>
      </p:sp>
      <p:pic>
        <p:nvPicPr>
          <p:cNvPr id="5" name="Picture 2" descr="A normal-looking dog stool. Normal stools may contain parasite eggs and oocysts and are great to use in fecal flotation test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43" y="304800"/>
            <a:ext cx="1626776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www.amarexporter.co.in/product/12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460" y="1828800"/>
            <a:ext cx="1642989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image.made-in-china.com/2f0j00deyEgaJZLLoi/Microscope-Slides-IM-71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49" y="3886200"/>
            <a:ext cx="1733551" cy="1754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of a veterinary microscope with a faecal float slide in place, ready for viewing.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29" y="3964401"/>
            <a:ext cx="1390649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mountainside-medical.com/product_images/uploaded_images/NITRILE-GLOVES-ONLIN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49" y="1828800"/>
            <a:ext cx="1669564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loudoun.nvcc.edu/vetonline/vet133/images/fecal%20sedimentation%20images/1Fecalse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16" y="300111"/>
            <a:ext cx="1986277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www.et.byu.edu/~wanderto/homealgaeproject/centrifu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057400"/>
            <a:ext cx="1534057" cy="1794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http://www.biolinki.com/modules/Consumables/images/BL_pipett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640801"/>
            <a:ext cx="2438400" cy="1127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6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1"/>
            <a:ext cx="6810374" cy="533400"/>
          </a:xfrm>
        </p:spPr>
        <p:txBody>
          <a:bodyPr>
            <a:noAutofit/>
          </a:bodyPr>
          <a:lstStyle/>
          <a:p>
            <a:pPr algn="ctr" rtl="0"/>
            <a:r>
              <a:rPr lang="en-US" sz="4400" b="1" dirty="0" smtClean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Procedure </a:t>
            </a:r>
            <a:endParaRPr lang="ar-SA" sz="4400" b="1" dirty="0">
              <a:ln w="1800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0" name="Picture 2" descr="http://www.horsetalk.co.nz/worming/p/01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330517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5060" y="2996419"/>
            <a:ext cx="301070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1- Obtain </a:t>
            </a:r>
            <a:r>
              <a:rPr lang="en-US" sz="2000" dirty="0"/>
              <a:t>about a one to two gram fecal </a:t>
            </a:r>
            <a:r>
              <a:rPr lang="en-US" sz="2000" dirty="0" smtClean="0"/>
              <a:t>sample</a:t>
            </a:r>
            <a:endParaRPr lang="ar-SA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503874" y="2996419"/>
            <a:ext cx="2871789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 2-Mix </a:t>
            </a:r>
            <a:r>
              <a:rPr lang="en-US" sz="2000" dirty="0"/>
              <a:t>it with </a:t>
            </a:r>
            <a:r>
              <a:rPr lang="en-US" sz="2000" dirty="0" smtClean="0"/>
              <a:t>water by stick.</a:t>
            </a:r>
            <a:endParaRPr lang="ar-SA" sz="2000" dirty="0"/>
          </a:p>
          <a:p>
            <a:endParaRPr lang="ar-SA" dirty="0"/>
          </a:p>
        </p:txBody>
      </p:sp>
      <p:pic>
        <p:nvPicPr>
          <p:cNvPr id="7172" name="Picture 4" descr="http://www.horsetalk.co.nz/worming/p/01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082" y="812409"/>
            <a:ext cx="3209118" cy="19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horsetalk.co.nz/worming/p/018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082" y="4233984"/>
            <a:ext cx="3209118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703122" y="1852613"/>
            <a:ext cx="1868108" cy="433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Down Arrow 8"/>
          <p:cNvSpPr/>
          <p:nvPr/>
        </p:nvSpPr>
        <p:spPr>
          <a:xfrm>
            <a:off x="6705600" y="3319584"/>
            <a:ext cx="4572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TextBox 9"/>
          <p:cNvSpPr txBox="1"/>
          <p:nvPr/>
        </p:nvSpPr>
        <p:spPr>
          <a:xfrm>
            <a:off x="5571230" y="6286500"/>
            <a:ext cx="32679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3- Strain </a:t>
            </a:r>
            <a:r>
              <a:rPr lang="en-US" sz="2400" dirty="0"/>
              <a:t>the mixture</a:t>
            </a:r>
            <a:endParaRPr lang="ar-SA" sz="2400" dirty="0"/>
          </a:p>
        </p:txBody>
      </p:sp>
      <p:sp>
        <p:nvSpPr>
          <p:cNvPr id="11" name="Right Arrow 10"/>
          <p:cNvSpPr/>
          <p:nvPr/>
        </p:nvSpPr>
        <p:spPr>
          <a:xfrm rot="10800000">
            <a:off x="3842588" y="4900882"/>
            <a:ext cx="1589176" cy="473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8" name="Picture 17" descr="http://loudoun.nvcc.edu/vetonline/vet133/images/fecal%20sedimentation%20images/3fecalsedsetup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32409"/>
            <a:ext cx="3351225" cy="186201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2046" y="6015669"/>
            <a:ext cx="4191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4-Pour </a:t>
            </a:r>
            <a:r>
              <a:rPr lang="en-US" sz="2000" dirty="0"/>
              <a:t>the strained preparation into a centrifuge tube.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65085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 animBg="1"/>
      <p:bldP spid="9" grpId="0" animBg="1"/>
      <p:bldP spid="10" grpId="0"/>
      <p:bldP spid="11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1"/>
            <a:ext cx="7191374" cy="533400"/>
          </a:xfrm>
        </p:spPr>
        <p:txBody>
          <a:bodyPr>
            <a:noAutofit/>
          </a:bodyPr>
          <a:lstStyle/>
          <a:p>
            <a:pPr algn="ctr" rtl="0"/>
            <a:r>
              <a:rPr lang="en-US" sz="4400" b="1" dirty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Procedure</a:t>
            </a:r>
            <a:endParaRPr lang="ar-SA" sz="4400" b="1" dirty="0">
              <a:ln w="1800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http://www.ijpmonline.org/articles/2011/54/1/images/IndianJPatholMicrobiol_2011_54_1_121_77358_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51449"/>
            <a:ext cx="3352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3315286"/>
            <a:ext cx="33528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da-DK" sz="2000" dirty="0" smtClean="0"/>
              <a:t>6- Centrifuge </a:t>
            </a:r>
            <a:r>
              <a:rPr lang="da-DK" sz="2000" dirty="0"/>
              <a:t>at 1500 rpm for 5 minutes.</a:t>
            </a:r>
            <a:endParaRPr lang="ar-SA" sz="2000" dirty="0"/>
          </a:p>
        </p:txBody>
      </p:sp>
      <p:pic>
        <p:nvPicPr>
          <p:cNvPr id="5124" name="Picture 4" descr="http://loudoun.nvcc.edu/vetonline/vet133/images/fecal%20sedimentation%20images/5fecalsedaftercent_smal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495" y="4311748"/>
            <a:ext cx="302220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loudoun.nvcc.edu/vetonline/vet133/images/fecal%20sedimentation%20images/4fecalsedbeforecent_small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27649"/>
            <a:ext cx="3657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799" y="3189849"/>
            <a:ext cx="36576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5- Here </a:t>
            </a:r>
            <a:r>
              <a:rPr lang="en-US" sz="2000" dirty="0"/>
              <a:t>is the appearance of the suspension before centrifugation.</a:t>
            </a:r>
            <a:endParaRPr lang="ar-SA" sz="2000" dirty="0"/>
          </a:p>
        </p:txBody>
      </p:sp>
      <p:sp>
        <p:nvSpPr>
          <p:cNvPr id="8" name="Right Arrow 7"/>
          <p:cNvSpPr/>
          <p:nvPr/>
        </p:nvSpPr>
        <p:spPr>
          <a:xfrm>
            <a:off x="4038600" y="1970649"/>
            <a:ext cx="1219200" cy="467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TextBox 8"/>
          <p:cNvSpPr txBox="1"/>
          <p:nvPr/>
        </p:nvSpPr>
        <p:spPr>
          <a:xfrm flipH="1">
            <a:off x="5410200" y="6483448"/>
            <a:ext cx="1232094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1" y="6096000"/>
            <a:ext cx="3733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/>
              <a:t>7-The </a:t>
            </a:r>
            <a:r>
              <a:rPr lang="en-US" sz="2000" dirty="0"/>
              <a:t>appearance of the suspension after centrifugation.</a:t>
            </a:r>
            <a:endParaRPr lang="ar-SA" sz="2000" dirty="0"/>
          </a:p>
        </p:txBody>
      </p:sp>
      <p:sp>
        <p:nvSpPr>
          <p:cNvPr id="11" name="Down Arrow 10"/>
          <p:cNvSpPr/>
          <p:nvPr/>
        </p:nvSpPr>
        <p:spPr>
          <a:xfrm>
            <a:off x="6896101" y="3669229"/>
            <a:ext cx="457200" cy="7503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128" name="Picture 8" descr="http://loudoun.nvcc.edu/vetonline/vet133/images/fecal%20sedimentation%20images/6fecalseddecant_small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11747"/>
            <a:ext cx="3505199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1000" y="6273838"/>
            <a:ext cx="365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8- Decant </a:t>
            </a:r>
            <a:r>
              <a:rPr lang="en-US" sz="2000" dirty="0"/>
              <a:t>the supernatant</a:t>
            </a:r>
            <a:endParaRPr lang="ar-SA" sz="2000" dirty="0"/>
          </a:p>
        </p:txBody>
      </p:sp>
      <p:sp>
        <p:nvSpPr>
          <p:cNvPr id="14" name="Right Arrow 13"/>
          <p:cNvSpPr/>
          <p:nvPr/>
        </p:nvSpPr>
        <p:spPr>
          <a:xfrm rot="10800000">
            <a:off x="4038600" y="5226145"/>
            <a:ext cx="1371599" cy="412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732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 animBg="1"/>
      <p:bldP spid="10" grpId="0"/>
      <p:bldP spid="11" grpId="0" animBg="1"/>
      <p:bldP spid="13" grpId="0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390</TotalTime>
  <Words>979</Words>
  <Application>Microsoft Office PowerPoint</Application>
  <PresentationFormat>عرض على الشاشة (3:4)‏</PresentationFormat>
  <Paragraphs>117</Paragraphs>
  <Slides>22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Soho</vt:lpstr>
      <vt:lpstr>Concentration methods  of fecal parasites </vt:lpstr>
      <vt:lpstr> Concentration techniques</vt:lpstr>
      <vt:lpstr>Advantages &amp;Disadvantages</vt:lpstr>
      <vt:lpstr>Types of Concentration techniques</vt:lpstr>
      <vt:lpstr>1- Sedimentation techniques </vt:lpstr>
      <vt:lpstr>Advantages &amp;Disadvantages</vt:lpstr>
      <vt:lpstr>Materials</vt:lpstr>
      <vt:lpstr>Procedure </vt:lpstr>
      <vt:lpstr>Procedure</vt:lpstr>
      <vt:lpstr>Procedure (cont.)</vt:lpstr>
      <vt:lpstr>Procedure (cont.)</vt:lpstr>
      <vt:lpstr>Examples of parasitic stages that might be seen under the microscope</vt:lpstr>
      <vt:lpstr>2- Flotation techniques </vt:lpstr>
      <vt:lpstr>Advantages &amp;Disadvantages</vt:lpstr>
      <vt:lpstr>Materials</vt:lpstr>
      <vt:lpstr>Materials  (cont. )</vt:lpstr>
      <vt:lpstr>How to use the FECALYZER? (procedure )</vt:lpstr>
      <vt:lpstr>Procedure cont.</vt:lpstr>
      <vt:lpstr>Procedure cont.</vt:lpstr>
      <vt:lpstr>Examples of parasitic stages  that might be seen under the microscope</vt:lpstr>
      <vt:lpstr>The important points to be considered when performing a concentration technique are:  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Hamdy</dc:creator>
  <cp:lastModifiedBy>User</cp:lastModifiedBy>
  <cp:revision>56</cp:revision>
  <dcterms:created xsi:type="dcterms:W3CDTF">2006-08-16T00:00:00Z</dcterms:created>
  <dcterms:modified xsi:type="dcterms:W3CDTF">2012-09-28T21:03:41Z</dcterms:modified>
</cp:coreProperties>
</file>