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4F5C1B0-A4B9-4E95-92B7-B3C7DB173DF3}" type="datetimeFigureOut">
              <a:rPr lang="ar-IQ" smtClean="0"/>
              <a:t>17/05/1438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CFB48C-C3AA-4FB6-AAE7-A0B9B030BD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868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FB48C-C3AA-4FB6-AAE7-A0B9B030BD56}" type="slidenum">
              <a:rPr lang="ar-IQ" smtClean="0"/>
              <a:t>28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1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Code of Ethics for the Physical </a:t>
            </a:r>
            <a:r>
              <a:rPr lang="en-US" b="1" dirty="0" smtClean="0">
                <a:solidFill>
                  <a:schemeClr val="tx1"/>
                </a:solidFill>
              </a:rPr>
              <a:t>Therapist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(APTA)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3134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 #2:  Physical therapists shall be trustworthy and compassionate in addressing the rights and needs of patients/clients. </a:t>
            </a:r>
          </a:p>
          <a:p>
            <a:r>
              <a:rPr lang="fr-FR" dirty="0"/>
              <a:t> (</a:t>
            </a:r>
            <a:r>
              <a:rPr lang="fr-FR" dirty="0" err="1"/>
              <a:t>Core</a:t>
            </a:r>
            <a:r>
              <a:rPr lang="fr-FR" dirty="0"/>
              <a:t> Values: </a:t>
            </a:r>
            <a:r>
              <a:rPr lang="fr-FR" dirty="0" err="1"/>
              <a:t>Altruism</a:t>
            </a:r>
            <a:r>
              <a:rPr lang="fr-FR" dirty="0"/>
              <a:t>, Compassion, Professional </a:t>
            </a:r>
            <a:r>
              <a:rPr lang="fr-FR" dirty="0" err="1" smtClean="0"/>
              <a:t>Duty</a:t>
            </a:r>
            <a:r>
              <a:rPr lang="fr-FR" dirty="0"/>
              <a:t>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3566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2A . Physical therapists shall adhere to the core values of the </a:t>
            </a:r>
            <a:r>
              <a:rPr lang="en-US" dirty="0" smtClean="0"/>
              <a:t>profession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shall act in the best interests</a:t>
            </a:r>
            <a:r>
              <a:rPr lang="en-US" dirty="0"/>
              <a:t> of patients/clients over the interests of the physical therapist. </a:t>
            </a:r>
          </a:p>
          <a:p>
            <a:r>
              <a:rPr lang="en-US" dirty="0"/>
              <a:t>2B. Physical therapists shall provide physical therapy </a:t>
            </a:r>
            <a:r>
              <a:rPr lang="en-US" dirty="0" smtClean="0"/>
              <a:t>services </a:t>
            </a:r>
            <a:r>
              <a:rPr lang="en-US" dirty="0"/>
              <a:t>with compassionate and caring behaviors that incorporate the individual and cultural differences of patients/clients.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7515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2C. Physical therapists shall provide the information </a:t>
            </a:r>
            <a:r>
              <a:rPr lang="en-US" dirty="0" smtClean="0"/>
              <a:t>necessary </a:t>
            </a:r>
            <a:r>
              <a:rPr lang="en-US" dirty="0"/>
              <a:t>to allow patients or their </a:t>
            </a:r>
            <a:r>
              <a:rPr lang="en-US" dirty="0" smtClean="0"/>
              <a:t>surrogates </a:t>
            </a:r>
            <a:r>
              <a:rPr lang="en-US" dirty="0"/>
              <a:t>to make informed decisions about physical therapy care or participation in clinical research.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7368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2D. Physical therapists shall collaborate with patients/clients to </a:t>
            </a:r>
            <a:r>
              <a:rPr lang="en-US" dirty="0">
                <a:solidFill>
                  <a:srgbClr val="FF0000"/>
                </a:solidFill>
              </a:rPr>
              <a:t>empower them in decisions </a:t>
            </a:r>
            <a:r>
              <a:rPr lang="en-US" dirty="0"/>
              <a:t>about their health care. </a:t>
            </a:r>
          </a:p>
          <a:p>
            <a:r>
              <a:rPr lang="en-US" dirty="0"/>
              <a:t>2E . </a:t>
            </a:r>
            <a:r>
              <a:rPr lang="en-US" dirty="0" smtClean="0"/>
              <a:t>Physical therapists shall </a:t>
            </a:r>
            <a:r>
              <a:rPr lang="en-US" dirty="0" smtClean="0">
                <a:solidFill>
                  <a:srgbClr val="FF0000"/>
                </a:solidFill>
              </a:rPr>
              <a:t>protect confidential </a:t>
            </a:r>
            <a:r>
              <a:rPr lang="en-US" dirty="0" smtClean="0"/>
              <a:t>patient</a:t>
            </a:r>
            <a:r>
              <a:rPr lang="en-US" dirty="0"/>
              <a:t>/ </a:t>
            </a:r>
            <a:r>
              <a:rPr lang="en-US" dirty="0" smtClean="0"/>
              <a:t>client </a:t>
            </a:r>
            <a:r>
              <a:rPr lang="en-US" dirty="0"/>
              <a:t>information and may </a:t>
            </a:r>
            <a:r>
              <a:rPr lang="en-US" dirty="0" smtClean="0"/>
              <a:t>disclose confidential information </a:t>
            </a:r>
            <a:r>
              <a:rPr lang="en-US" dirty="0"/>
              <a:t>to appropriate authorities </a:t>
            </a:r>
            <a:r>
              <a:rPr lang="en-US" dirty="0" smtClean="0"/>
              <a:t>only </a:t>
            </a:r>
            <a:r>
              <a:rPr lang="en-US" dirty="0"/>
              <a:t>when </a:t>
            </a:r>
            <a:r>
              <a:rPr lang="en-US" dirty="0" err="1" smtClean="0"/>
              <a:t>allowe</a:t>
            </a:r>
            <a:r>
              <a:rPr lang="en-US" dirty="0" smtClean="0"/>
              <a:t> </a:t>
            </a:r>
            <a:r>
              <a:rPr lang="en-US" dirty="0"/>
              <a:t>d or a s </a:t>
            </a:r>
            <a:r>
              <a:rPr lang="en-US" dirty="0" smtClean="0"/>
              <a:t>require </a:t>
            </a:r>
            <a:r>
              <a:rPr lang="en-US" dirty="0"/>
              <a:t>d by law.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893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 #3: Physical therapists shall be accountable for making sound professional judgments. </a:t>
            </a:r>
          </a:p>
          <a:p>
            <a:r>
              <a:rPr lang="fr-FR" dirty="0"/>
              <a:t> (</a:t>
            </a:r>
            <a:r>
              <a:rPr lang="fr-FR" dirty="0" err="1"/>
              <a:t>Core</a:t>
            </a:r>
            <a:r>
              <a:rPr lang="fr-FR" dirty="0"/>
              <a:t> Values: Excellence, </a:t>
            </a:r>
            <a:r>
              <a:rPr lang="fr-FR" dirty="0" err="1"/>
              <a:t>Integrit</a:t>
            </a:r>
            <a:r>
              <a:rPr lang="fr-FR" dirty="0"/>
              <a:t> y)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068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3A . Physical therapists </a:t>
            </a:r>
            <a:r>
              <a:rPr lang="en-US" dirty="0" smtClean="0"/>
              <a:t>shall </a:t>
            </a:r>
            <a:r>
              <a:rPr lang="en-US" dirty="0"/>
              <a:t>demonstrate </a:t>
            </a:r>
            <a:r>
              <a:rPr lang="en-US" dirty="0">
                <a:solidFill>
                  <a:srgbClr val="FF0000"/>
                </a:solidFill>
              </a:rPr>
              <a:t>independent and </a:t>
            </a:r>
            <a:r>
              <a:rPr lang="en-US" dirty="0" smtClean="0">
                <a:solidFill>
                  <a:srgbClr val="FF0000"/>
                </a:solidFill>
              </a:rPr>
              <a:t>objective professional </a:t>
            </a:r>
            <a:r>
              <a:rPr lang="en-US" dirty="0">
                <a:solidFill>
                  <a:srgbClr val="FF0000"/>
                </a:solidFill>
              </a:rPr>
              <a:t>judgment </a:t>
            </a:r>
            <a:r>
              <a:rPr lang="en-US" dirty="0"/>
              <a:t>in the patient’s/client’s best interest in all practice </a:t>
            </a:r>
            <a:r>
              <a:rPr lang="en-US" dirty="0" smtClean="0"/>
              <a:t>settings</a:t>
            </a:r>
            <a:r>
              <a:rPr lang="en-US" dirty="0"/>
              <a:t>. </a:t>
            </a:r>
          </a:p>
          <a:p>
            <a:r>
              <a:rPr lang="en-US" dirty="0"/>
              <a:t>3B. Physical therapists </a:t>
            </a:r>
            <a:r>
              <a:rPr lang="en-US" dirty="0">
                <a:solidFill>
                  <a:srgbClr val="FF0000"/>
                </a:solidFill>
              </a:rPr>
              <a:t>shall demonstrate professional judgment informed </a:t>
            </a:r>
            <a:r>
              <a:rPr lang="en-US" dirty="0"/>
              <a:t>by professional standards, evidence ( including current literature and established best practice), practitioner experience, and patient/client values.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4924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3C. Physical therapists shall </a:t>
            </a:r>
            <a:r>
              <a:rPr lang="en-US" dirty="0">
                <a:solidFill>
                  <a:srgbClr val="FF0000"/>
                </a:solidFill>
              </a:rPr>
              <a:t>make judgments within their scope of practice and level of expertise </a:t>
            </a:r>
            <a:r>
              <a:rPr lang="en-US" dirty="0"/>
              <a:t>and shall </a:t>
            </a:r>
            <a:r>
              <a:rPr lang="en-US" dirty="0">
                <a:solidFill>
                  <a:srgbClr val="FF0000"/>
                </a:solidFill>
              </a:rPr>
              <a:t>communicate with, collaborate with, or refer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o </a:t>
            </a:r>
            <a:r>
              <a:rPr lang="en-US" dirty="0"/>
              <a:t>peers or other health care professionals when </a:t>
            </a:r>
            <a:r>
              <a:rPr lang="en-US" dirty="0" smtClean="0"/>
              <a:t>necessary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48396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3E </a:t>
            </a:r>
            <a:r>
              <a:rPr lang="en-US" dirty="0"/>
              <a:t>. Physical therapists shall provide appropriate direction of and communication with physical therapist assistants and support personnel.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2936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 #4:  Physical therapists shall demonstrate integrity in their relationships with patients/clients, families, colleagues, students, research </a:t>
            </a:r>
            <a:r>
              <a:rPr lang="en-US" b="1" dirty="0" err="1"/>
              <a:t>partici</a:t>
            </a:r>
            <a:r>
              <a:rPr lang="en-US" b="1" dirty="0"/>
              <a:t> pants, other health care providers, employers, payers, and the public. </a:t>
            </a:r>
          </a:p>
          <a:p>
            <a:r>
              <a:rPr lang="en-US" dirty="0"/>
              <a:t> (Core Value: </a:t>
            </a:r>
            <a:r>
              <a:rPr lang="en-US" dirty="0" smtClean="0"/>
              <a:t>Integrity</a:t>
            </a:r>
            <a:r>
              <a:rPr lang="en-US" dirty="0"/>
              <a:t>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4920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4A .  </a:t>
            </a:r>
            <a:r>
              <a:rPr lang="en-US" dirty="0" smtClean="0"/>
              <a:t>Physical therapists shall </a:t>
            </a:r>
            <a:r>
              <a:rPr lang="en-US" dirty="0"/>
              <a:t>provide </a:t>
            </a:r>
            <a:r>
              <a:rPr lang="en-US" dirty="0" smtClean="0"/>
              <a:t>truthful </a:t>
            </a:r>
            <a:r>
              <a:rPr lang="en-US" dirty="0"/>
              <a:t>, </a:t>
            </a:r>
            <a:r>
              <a:rPr lang="en-US" dirty="0" smtClean="0"/>
              <a:t>accurate</a:t>
            </a:r>
            <a:r>
              <a:rPr lang="en-US" dirty="0"/>
              <a:t>, and </a:t>
            </a:r>
            <a:r>
              <a:rPr lang="en-US" dirty="0" smtClean="0"/>
              <a:t>relevant </a:t>
            </a:r>
            <a:r>
              <a:rPr lang="en-US" dirty="0"/>
              <a:t>information and </a:t>
            </a:r>
            <a:r>
              <a:rPr lang="en-US" dirty="0" smtClean="0"/>
              <a:t>shall </a:t>
            </a:r>
            <a:r>
              <a:rPr lang="en-US" dirty="0"/>
              <a:t>not </a:t>
            </a:r>
            <a:r>
              <a:rPr lang="en-US" dirty="0" smtClean="0"/>
              <a:t>make misleading </a:t>
            </a:r>
            <a:r>
              <a:rPr lang="en-US" dirty="0"/>
              <a:t>representations . </a:t>
            </a:r>
          </a:p>
          <a:p>
            <a:r>
              <a:rPr lang="en-US" dirty="0"/>
              <a:t>4B.  </a:t>
            </a:r>
            <a:r>
              <a:rPr lang="en-US" dirty="0" smtClean="0"/>
              <a:t>Physical therapists shall </a:t>
            </a:r>
            <a:r>
              <a:rPr lang="en-US" dirty="0"/>
              <a:t>not </a:t>
            </a:r>
            <a:r>
              <a:rPr lang="en-US" dirty="0" smtClean="0"/>
              <a:t>exploit persons </a:t>
            </a:r>
            <a:r>
              <a:rPr lang="en-US" dirty="0"/>
              <a:t>over whom </a:t>
            </a:r>
            <a:r>
              <a:rPr lang="en-US" dirty="0" smtClean="0"/>
              <a:t>they </a:t>
            </a:r>
            <a:r>
              <a:rPr lang="en-US" dirty="0"/>
              <a:t>have </a:t>
            </a:r>
            <a:r>
              <a:rPr lang="en-US" dirty="0" smtClean="0"/>
              <a:t>supervisory</a:t>
            </a:r>
            <a:r>
              <a:rPr lang="en-US" dirty="0"/>
              <a:t>, </a:t>
            </a:r>
            <a:r>
              <a:rPr lang="en-US" dirty="0" smtClean="0"/>
              <a:t>evaluative </a:t>
            </a:r>
            <a:r>
              <a:rPr lang="en-US" dirty="0"/>
              <a:t>or other </a:t>
            </a:r>
            <a:r>
              <a:rPr lang="en-US" dirty="0" smtClean="0"/>
              <a:t>authority </a:t>
            </a:r>
            <a:r>
              <a:rPr lang="en-US" dirty="0"/>
              <a:t>(e g , </a:t>
            </a:r>
            <a:r>
              <a:rPr lang="en-US" dirty="0" smtClean="0"/>
              <a:t>patients/cl </a:t>
            </a:r>
            <a:r>
              <a:rPr lang="en-US" dirty="0" err="1"/>
              <a:t>ients</a:t>
            </a:r>
            <a:r>
              <a:rPr lang="en-US" dirty="0"/>
              <a:t>, students, </a:t>
            </a:r>
            <a:r>
              <a:rPr lang="en-US" dirty="0" smtClean="0"/>
              <a:t>supervisees</a:t>
            </a:r>
            <a:r>
              <a:rPr lang="en-US" dirty="0"/>
              <a:t>, research </a:t>
            </a:r>
            <a:r>
              <a:rPr lang="en-US" dirty="0" smtClean="0"/>
              <a:t>participants</a:t>
            </a:r>
            <a:r>
              <a:rPr lang="en-US" dirty="0"/>
              <a:t>, or </a:t>
            </a:r>
            <a:r>
              <a:rPr lang="en-US" dirty="0" smtClean="0"/>
              <a:t>employees</a:t>
            </a:r>
            <a:r>
              <a:rPr lang="en-US" dirty="0"/>
              <a:t>).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45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Preamble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Code of Ethics </a:t>
            </a:r>
            <a:r>
              <a:rPr lang="en-US" dirty="0"/>
              <a:t>for the Physical Therapist (Code of Ethics) </a:t>
            </a:r>
            <a:r>
              <a:rPr lang="en-US" dirty="0">
                <a:solidFill>
                  <a:srgbClr val="FF0000"/>
                </a:solidFill>
              </a:rPr>
              <a:t>delineates</a:t>
            </a:r>
            <a:r>
              <a:rPr lang="en-US" dirty="0"/>
              <a:t> the ethical </a:t>
            </a:r>
            <a:r>
              <a:rPr lang="en-US" dirty="0" err="1"/>
              <a:t>oblig</a:t>
            </a:r>
            <a:r>
              <a:rPr lang="en-US" dirty="0"/>
              <a:t> </a:t>
            </a:r>
            <a:r>
              <a:rPr lang="en-US" dirty="0" err="1"/>
              <a:t>ations</a:t>
            </a:r>
            <a:r>
              <a:rPr lang="en-US" dirty="0"/>
              <a:t> of all physical therapists as determined by the House of </a:t>
            </a:r>
            <a:r>
              <a:rPr lang="en-US" dirty="0" err="1"/>
              <a:t>Deleg</a:t>
            </a:r>
            <a:r>
              <a:rPr lang="en-US" dirty="0"/>
              <a:t> </a:t>
            </a:r>
            <a:r>
              <a:rPr lang="en-US" dirty="0" err="1"/>
              <a:t>ates</a:t>
            </a:r>
            <a:r>
              <a:rPr lang="en-US" dirty="0"/>
              <a:t> of the American Physical Therapy Association (APTA).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64860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4C.  </a:t>
            </a:r>
            <a:r>
              <a:rPr lang="en-US" dirty="0" smtClean="0"/>
              <a:t>Physical therapists shall </a:t>
            </a:r>
            <a:r>
              <a:rPr lang="en-US" dirty="0" smtClean="0">
                <a:solidFill>
                  <a:srgbClr val="FF0000"/>
                </a:solidFill>
              </a:rPr>
              <a:t>discourage misconduct </a:t>
            </a:r>
            <a:r>
              <a:rPr lang="en-US" dirty="0"/>
              <a:t>by </a:t>
            </a:r>
            <a:r>
              <a:rPr lang="en-US" dirty="0" smtClean="0"/>
              <a:t>health </a:t>
            </a:r>
            <a:r>
              <a:rPr lang="en-US" dirty="0"/>
              <a:t>care </a:t>
            </a:r>
            <a:r>
              <a:rPr lang="en-US" dirty="0" smtClean="0"/>
              <a:t>professionals </a:t>
            </a:r>
            <a:r>
              <a:rPr lang="en-US" dirty="0"/>
              <a:t>and </a:t>
            </a:r>
            <a:r>
              <a:rPr lang="en-US" dirty="0" smtClean="0"/>
              <a:t>report  illegal </a:t>
            </a:r>
            <a:r>
              <a:rPr lang="en-US" dirty="0"/>
              <a:t>or </a:t>
            </a:r>
            <a:r>
              <a:rPr lang="en-US" dirty="0" smtClean="0"/>
              <a:t>unethical </a:t>
            </a:r>
            <a:r>
              <a:rPr lang="en-US" dirty="0"/>
              <a:t>acts to the </a:t>
            </a:r>
            <a:r>
              <a:rPr lang="en-US" dirty="0" smtClean="0"/>
              <a:t>relevant authority</a:t>
            </a:r>
            <a:r>
              <a:rPr lang="en-US" dirty="0"/>
              <a:t>, when appropriate. </a:t>
            </a:r>
          </a:p>
          <a:p>
            <a:r>
              <a:rPr lang="en-US" dirty="0"/>
              <a:t>4D.  </a:t>
            </a:r>
            <a:r>
              <a:rPr lang="en-US" dirty="0" smtClean="0"/>
              <a:t>Physical therapists </a:t>
            </a:r>
            <a:r>
              <a:rPr lang="en-US" dirty="0" smtClean="0">
                <a:solidFill>
                  <a:srgbClr val="FF0000"/>
                </a:solidFill>
              </a:rPr>
              <a:t>shall report suspected cases </a:t>
            </a:r>
            <a:r>
              <a:rPr lang="en-US" dirty="0">
                <a:solidFill>
                  <a:srgbClr val="FF0000"/>
                </a:solidFill>
              </a:rPr>
              <a:t>of abuse</a:t>
            </a:r>
            <a:r>
              <a:rPr lang="en-US" dirty="0"/>
              <a:t> </a:t>
            </a:r>
            <a:r>
              <a:rPr lang="en-US" dirty="0" smtClean="0"/>
              <a:t>involving children </a:t>
            </a:r>
            <a:r>
              <a:rPr lang="en-US" dirty="0"/>
              <a:t>or </a:t>
            </a:r>
            <a:r>
              <a:rPr lang="en-US" dirty="0" smtClean="0"/>
              <a:t>vulnerable adults </a:t>
            </a:r>
            <a:r>
              <a:rPr lang="en-US" dirty="0"/>
              <a:t>to the appropriate </a:t>
            </a:r>
            <a:r>
              <a:rPr lang="en-US" dirty="0" smtClean="0"/>
              <a:t>authority</a:t>
            </a:r>
            <a:r>
              <a:rPr lang="en-US" dirty="0"/>
              <a:t>, </a:t>
            </a:r>
            <a:r>
              <a:rPr lang="en-US" dirty="0" smtClean="0"/>
              <a:t>subject </a:t>
            </a:r>
            <a:r>
              <a:rPr lang="en-US" dirty="0"/>
              <a:t>to law.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0081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4E .  </a:t>
            </a:r>
            <a:r>
              <a:rPr lang="en-US" dirty="0" smtClean="0"/>
              <a:t>Physical therapists shall </a:t>
            </a:r>
            <a:r>
              <a:rPr lang="en-US" dirty="0"/>
              <a:t>not </a:t>
            </a:r>
            <a:r>
              <a:rPr lang="en-US" dirty="0" smtClean="0"/>
              <a:t>engage </a:t>
            </a:r>
            <a:r>
              <a:rPr lang="en-US" dirty="0"/>
              <a:t>in any </a:t>
            </a:r>
            <a:r>
              <a:rPr lang="en-US" dirty="0" smtClean="0"/>
              <a:t>sexual relationship </a:t>
            </a:r>
            <a:r>
              <a:rPr lang="en-US" dirty="0"/>
              <a:t>with any of their </a:t>
            </a:r>
            <a:r>
              <a:rPr lang="en-US" dirty="0" smtClean="0"/>
              <a:t>patients/clients</a:t>
            </a:r>
            <a:r>
              <a:rPr lang="en-US" dirty="0"/>
              <a:t>, </a:t>
            </a:r>
            <a:r>
              <a:rPr lang="en-US" dirty="0" smtClean="0"/>
              <a:t>supervisees</a:t>
            </a:r>
            <a:r>
              <a:rPr lang="en-US" dirty="0"/>
              <a:t>, or students . </a:t>
            </a:r>
          </a:p>
          <a:p>
            <a:r>
              <a:rPr lang="en-US" dirty="0"/>
              <a:t>4F.  </a:t>
            </a:r>
            <a:r>
              <a:rPr lang="en-US" dirty="0" smtClean="0"/>
              <a:t>Physical therapists shall </a:t>
            </a:r>
            <a:r>
              <a:rPr lang="en-US" dirty="0"/>
              <a:t>not </a:t>
            </a:r>
            <a:r>
              <a:rPr lang="en-US" dirty="0" smtClean="0"/>
              <a:t>harass </a:t>
            </a:r>
            <a:r>
              <a:rPr lang="en-US" dirty="0"/>
              <a:t>anyone </a:t>
            </a:r>
            <a:r>
              <a:rPr lang="en-US" dirty="0" smtClean="0"/>
              <a:t>verbally</a:t>
            </a:r>
            <a:r>
              <a:rPr lang="en-US" dirty="0"/>
              <a:t>, </a:t>
            </a:r>
            <a:r>
              <a:rPr lang="en-US" dirty="0" smtClean="0"/>
              <a:t>physically</a:t>
            </a:r>
            <a:r>
              <a:rPr lang="en-US" dirty="0"/>
              <a:t>, </a:t>
            </a:r>
            <a:r>
              <a:rPr lang="en-US" dirty="0" smtClean="0"/>
              <a:t>emotionally</a:t>
            </a:r>
            <a:r>
              <a:rPr lang="en-US" dirty="0"/>
              <a:t>, or </a:t>
            </a:r>
            <a:r>
              <a:rPr lang="en-US" dirty="0" smtClean="0"/>
              <a:t>sexually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0720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 #5:  Physical therapists shall fulfill their legal and professional obligations. </a:t>
            </a:r>
          </a:p>
          <a:p>
            <a:r>
              <a:rPr lang="fr-FR" dirty="0"/>
              <a:t> (</a:t>
            </a:r>
            <a:r>
              <a:rPr lang="fr-FR" dirty="0" err="1"/>
              <a:t>Core</a:t>
            </a:r>
            <a:r>
              <a:rPr lang="fr-FR" dirty="0"/>
              <a:t> Values: Professional Dut y, </a:t>
            </a:r>
            <a:r>
              <a:rPr lang="fr-FR" dirty="0" err="1"/>
              <a:t>Account</a:t>
            </a:r>
            <a:r>
              <a:rPr lang="fr-FR" dirty="0"/>
              <a:t> </a:t>
            </a:r>
            <a:r>
              <a:rPr lang="fr-FR" dirty="0" err="1" smtClean="0"/>
              <a:t>ability</a:t>
            </a:r>
            <a:r>
              <a:rPr lang="fr-FR" dirty="0"/>
              <a:t>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052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5A .  </a:t>
            </a:r>
            <a:r>
              <a:rPr lang="en-US" dirty="0" smtClean="0"/>
              <a:t>Physical therapists shall comply </a:t>
            </a:r>
            <a:r>
              <a:rPr lang="en-US" dirty="0"/>
              <a:t>with </a:t>
            </a:r>
            <a:r>
              <a:rPr lang="en-US" dirty="0" smtClean="0"/>
              <a:t>applicable local </a:t>
            </a:r>
            <a:r>
              <a:rPr lang="en-US" dirty="0"/>
              <a:t>, state, </a:t>
            </a:r>
            <a:r>
              <a:rPr lang="en-US" dirty="0" smtClean="0"/>
              <a:t>and federal </a:t>
            </a:r>
            <a:r>
              <a:rPr lang="en-US" dirty="0"/>
              <a:t>laws and </a:t>
            </a:r>
            <a:r>
              <a:rPr lang="en-US" dirty="0" smtClean="0"/>
              <a:t>regulations 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5B</a:t>
            </a:r>
            <a:r>
              <a:rPr lang="en-US" dirty="0"/>
              <a:t>.  </a:t>
            </a:r>
            <a:r>
              <a:rPr lang="en-US" dirty="0" smtClean="0"/>
              <a:t>Physical therapists shall </a:t>
            </a:r>
            <a:r>
              <a:rPr lang="en-US" dirty="0"/>
              <a:t>have </a:t>
            </a:r>
            <a:r>
              <a:rPr lang="en-US" dirty="0" smtClean="0"/>
              <a:t>primary responsibility for supervision </a:t>
            </a:r>
            <a:r>
              <a:rPr lang="en-US" dirty="0"/>
              <a:t>of </a:t>
            </a:r>
            <a:r>
              <a:rPr lang="en-US" dirty="0" smtClean="0"/>
              <a:t>physical therapist assistants </a:t>
            </a:r>
            <a:r>
              <a:rPr lang="en-US" dirty="0"/>
              <a:t>and </a:t>
            </a:r>
            <a:r>
              <a:rPr lang="en-US" dirty="0" smtClean="0"/>
              <a:t>support personnel 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40878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5C.  </a:t>
            </a:r>
            <a:r>
              <a:rPr lang="en-US" dirty="0" smtClean="0"/>
              <a:t>Physical therapists </a:t>
            </a:r>
            <a:r>
              <a:rPr lang="en-US" dirty="0" smtClean="0">
                <a:solidFill>
                  <a:srgbClr val="FF0000"/>
                </a:solidFill>
              </a:rPr>
              <a:t>involved </a:t>
            </a:r>
            <a:r>
              <a:rPr lang="en-US" dirty="0">
                <a:solidFill>
                  <a:srgbClr val="FF0000"/>
                </a:solidFill>
              </a:rPr>
              <a:t>in research </a:t>
            </a:r>
            <a:r>
              <a:rPr lang="en-US" dirty="0" smtClean="0">
                <a:solidFill>
                  <a:srgbClr val="FF0000"/>
                </a:solidFill>
              </a:rPr>
              <a:t>shall abide</a:t>
            </a:r>
            <a:r>
              <a:rPr lang="en-US" dirty="0" smtClean="0"/>
              <a:t> </a:t>
            </a:r>
            <a:r>
              <a:rPr lang="en-US" dirty="0"/>
              <a:t>by  </a:t>
            </a:r>
            <a:r>
              <a:rPr lang="en-US" dirty="0" smtClean="0"/>
              <a:t>accepted </a:t>
            </a:r>
            <a:r>
              <a:rPr lang="en-US" dirty="0"/>
              <a:t>standards </a:t>
            </a:r>
            <a:r>
              <a:rPr lang="en-US" dirty="0" smtClean="0"/>
              <a:t>governing protection </a:t>
            </a:r>
            <a:r>
              <a:rPr lang="en-US" dirty="0"/>
              <a:t>of research  </a:t>
            </a:r>
            <a:r>
              <a:rPr lang="en-US" dirty="0" smtClean="0"/>
              <a:t>participants </a:t>
            </a:r>
            <a:r>
              <a:rPr lang="en-US" dirty="0"/>
              <a:t>. </a:t>
            </a:r>
          </a:p>
          <a:p>
            <a:r>
              <a:rPr lang="en-US" dirty="0"/>
              <a:t>5D.  </a:t>
            </a:r>
            <a:r>
              <a:rPr lang="en-US" dirty="0" smtClean="0"/>
              <a:t>Physical therapists </a:t>
            </a:r>
            <a:r>
              <a:rPr lang="en-US" dirty="0" smtClean="0">
                <a:solidFill>
                  <a:srgbClr val="FF0000"/>
                </a:solidFill>
              </a:rPr>
              <a:t>shall encourage colleagues </a:t>
            </a:r>
            <a:r>
              <a:rPr lang="en-US" dirty="0"/>
              <a:t>with </a:t>
            </a:r>
            <a:r>
              <a:rPr lang="en-US" dirty="0" smtClean="0"/>
              <a:t>physical </a:t>
            </a:r>
            <a:r>
              <a:rPr lang="en-US" dirty="0"/>
              <a:t>, </a:t>
            </a:r>
            <a:r>
              <a:rPr lang="en-US" dirty="0" smtClean="0"/>
              <a:t>psychological </a:t>
            </a:r>
            <a:r>
              <a:rPr lang="en-US" dirty="0"/>
              <a:t>, or </a:t>
            </a:r>
            <a:r>
              <a:rPr lang="en-US" dirty="0" smtClean="0"/>
              <a:t>substance </a:t>
            </a:r>
            <a:r>
              <a:rPr lang="en-US" dirty="0"/>
              <a:t>-</a:t>
            </a:r>
            <a:r>
              <a:rPr lang="en-US" dirty="0" smtClean="0"/>
              <a:t>related impairments </a:t>
            </a:r>
            <a:r>
              <a:rPr lang="en-US" dirty="0"/>
              <a:t>that may adversely </a:t>
            </a:r>
            <a:r>
              <a:rPr lang="en-US" dirty="0" smtClean="0"/>
              <a:t>impact </a:t>
            </a:r>
            <a:r>
              <a:rPr lang="en-US" dirty="0"/>
              <a:t>their </a:t>
            </a:r>
            <a:r>
              <a:rPr lang="en-US" dirty="0" smtClean="0"/>
              <a:t>professional responsibilities </a:t>
            </a:r>
            <a:r>
              <a:rPr lang="en-US" dirty="0"/>
              <a:t>to </a:t>
            </a:r>
            <a:r>
              <a:rPr lang="en-US" dirty="0" smtClean="0"/>
              <a:t>seek assistance </a:t>
            </a:r>
            <a:r>
              <a:rPr lang="en-US" dirty="0"/>
              <a:t>or </a:t>
            </a:r>
            <a:r>
              <a:rPr lang="en-US" dirty="0" smtClean="0"/>
              <a:t>counsel 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8487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5E .  </a:t>
            </a:r>
            <a:r>
              <a:rPr lang="en-US" dirty="0" smtClean="0"/>
              <a:t>Physical therapists </a:t>
            </a:r>
            <a:r>
              <a:rPr lang="en-US" dirty="0"/>
              <a:t>who </a:t>
            </a:r>
            <a:r>
              <a:rPr lang="en-US" dirty="0">
                <a:solidFill>
                  <a:srgbClr val="FF0000"/>
                </a:solidFill>
              </a:rPr>
              <a:t>have </a:t>
            </a:r>
            <a:r>
              <a:rPr lang="en-US" dirty="0" smtClean="0">
                <a:solidFill>
                  <a:srgbClr val="FF0000"/>
                </a:solidFill>
              </a:rPr>
              <a:t>knowledge </a:t>
            </a:r>
            <a:r>
              <a:rPr lang="en-US" dirty="0">
                <a:solidFill>
                  <a:srgbClr val="FF0000"/>
                </a:solidFill>
              </a:rPr>
              <a:t>that </a:t>
            </a:r>
            <a:r>
              <a:rPr lang="en-US" dirty="0" smtClean="0">
                <a:solidFill>
                  <a:srgbClr val="FF0000"/>
                </a:solidFill>
              </a:rPr>
              <a:t>a colleague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unable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perform </a:t>
            </a:r>
            <a:r>
              <a:rPr lang="en-US" dirty="0">
                <a:solidFill>
                  <a:srgbClr val="FF0000"/>
                </a:solidFill>
              </a:rPr>
              <a:t>their </a:t>
            </a:r>
            <a:r>
              <a:rPr lang="en-US" dirty="0" smtClean="0">
                <a:solidFill>
                  <a:srgbClr val="FF0000"/>
                </a:solidFill>
              </a:rPr>
              <a:t>professional responsibilities </a:t>
            </a:r>
            <a:r>
              <a:rPr lang="en-US" dirty="0"/>
              <a:t>with </a:t>
            </a:r>
            <a:r>
              <a:rPr lang="en-US" dirty="0" smtClean="0"/>
              <a:t>reasonable skill </a:t>
            </a:r>
            <a:r>
              <a:rPr lang="en-US" dirty="0"/>
              <a:t>and </a:t>
            </a:r>
            <a:r>
              <a:rPr lang="en-US" dirty="0" smtClean="0"/>
              <a:t>safety shall report this </a:t>
            </a:r>
            <a:r>
              <a:rPr lang="en-US" dirty="0"/>
              <a:t>information to the appropriate </a:t>
            </a:r>
            <a:r>
              <a:rPr lang="en-US" dirty="0" smtClean="0"/>
              <a:t>authority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5418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 #6:  Physical therapists shall enhance their expertise through the lifelong acquisition and refinement of knowledge, skills, abilities, and  professional behaviors. </a:t>
            </a:r>
          </a:p>
          <a:p>
            <a:r>
              <a:rPr lang="en-US" dirty="0"/>
              <a:t> (Core Value: Excellence)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1150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6A .  </a:t>
            </a:r>
            <a:r>
              <a:rPr lang="en-US" dirty="0" smtClean="0"/>
              <a:t>Physical therapists shall achieve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maintain professional competence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6B</a:t>
            </a:r>
            <a:r>
              <a:rPr lang="en-US" dirty="0"/>
              <a:t>.  </a:t>
            </a:r>
            <a:r>
              <a:rPr lang="en-US" dirty="0" smtClean="0"/>
              <a:t>Physical therapists shall </a:t>
            </a:r>
            <a:r>
              <a:rPr lang="en-US" dirty="0" smtClean="0">
                <a:solidFill>
                  <a:srgbClr val="FF0000"/>
                </a:solidFill>
              </a:rPr>
              <a:t>take responsibility </a:t>
            </a:r>
            <a:r>
              <a:rPr lang="en-US" dirty="0">
                <a:solidFill>
                  <a:srgbClr val="FF0000"/>
                </a:solidFill>
              </a:rPr>
              <a:t>for their </a:t>
            </a:r>
            <a:r>
              <a:rPr lang="en-US" dirty="0" smtClean="0">
                <a:solidFill>
                  <a:srgbClr val="FF0000"/>
                </a:solidFill>
              </a:rPr>
              <a:t>professional development based </a:t>
            </a:r>
            <a:r>
              <a:rPr lang="en-US" dirty="0">
                <a:solidFill>
                  <a:srgbClr val="FF0000"/>
                </a:solidFill>
              </a:rPr>
              <a:t>on </a:t>
            </a:r>
            <a:r>
              <a:rPr lang="en-US" dirty="0" smtClean="0"/>
              <a:t>critical </a:t>
            </a:r>
            <a:r>
              <a:rPr lang="en-US" dirty="0"/>
              <a:t>self- </a:t>
            </a:r>
            <a:r>
              <a:rPr lang="en-US" dirty="0" smtClean="0"/>
              <a:t>assessment </a:t>
            </a:r>
            <a:r>
              <a:rPr lang="en-US" dirty="0"/>
              <a:t>and </a:t>
            </a:r>
            <a:r>
              <a:rPr lang="en-US" dirty="0" smtClean="0"/>
              <a:t>reflection </a:t>
            </a:r>
            <a:r>
              <a:rPr lang="en-US" dirty="0"/>
              <a:t>on </a:t>
            </a:r>
            <a:r>
              <a:rPr lang="en-US" dirty="0" smtClean="0"/>
              <a:t>changes </a:t>
            </a:r>
            <a:r>
              <a:rPr lang="en-US" dirty="0"/>
              <a:t>in </a:t>
            </a:r>
            <a:r>
              <a:rPr lang="en-US" dirty="0" smtClean="0"/>
              <a:t>physical therapist practice</a:t>
            </a:r>
            <a:r>
              <a:rPr lang="en-US" dirty="0"/>
              <a:t>, </a:t>
            </a:r>
            <a:r>
              <a:rPr lang="en-US" dirty="0" smtClean="0"/>
              <a:t>education</a:t>
            </a:r>
            <a:r>
              <a:rPr lang="en-US" dirty="0"/>
              <a:t>, </a:t>
            </a:r>
            <a:r>
              <a:rPr lang="en-US" dirty="0" smtClean="0"/>
              <a:t>health </a:t>
            </a:r>
            <a:r>
              <a:rPr lang="en-US" dirty="0"/>
              <a:t>care </a:t>
            </a:r>
            <a:r>
              <a:rPr lang="en-US" dirty="0" smtClean="0"/>
              <a:t>delivery</a:t>
            </a:r>
            <a:r>
              <a:rPr lang="en-US" dirty="0"/>
              <a:t>, and </a:t>
            </a:r>
            <a:r>
              <a:rPr lang="en-US" dirty="0" smtClean="0"/>
              <a:t>technology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89805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6C.  </a:t>
            </a:r>
            <a:r>
              <a:rPr lang="en-US" dirty="0" smtClean="0"/>
              <a:t>Physical therapists </a:t>
            </a:r>
            <a:r>
              <a:rPr lang="en-US" dirty="0" smtClean="0">
                <a:solidFill>
                  <a:srgbClr val="FF0000"/>
                </a:solidFill>
              </a:rPr>
              <a:t>shall evaluate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strength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evidence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applicability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content </a:t>
            </a:r>
            <a:r>
              <a:rPr lang="en-US" dirty="0" smtClean="0"/>
              <a:t>presented </a:t>
            </a:r>
            <a:r>
              <a:rPr lang="en-US" dirty="0"/>
              <a:t>during </a:t>
            </a:r>
            <a:r>
              <a:rPr lang="en-US" dirty="0" smtClean="0"/>
              <a:t>professional development </a:t>
            </a:r>
            <a:r>
              <a:rPr lang="en-US" dirty="0"/>
              <a:t>activities </a:t>
            </a:r>
            <a:r>
              <a:rPr lang="en-US" dirty="0" smtClean="0"/>
              <a:t>before integrating </a:t>
            </a:r>
            <a:r>
              <a:rPr lang="en-US" dirty="0"/>
              <a:t>the </a:t>
            </a:r>
            <a:r>
              <a:rPr lang="en-US" dirty="0" smtClean="0"/>
              <a:t>content </a:t>
            </a:r>
            <a:r>
              <a:rPr lang="en-US" dirty="0"/>
              <a:t>or </a:t>
            </a:r>
            <a:r>
              <a:rPr lang="en-US" dirty="0" smtClean="0"/>
              <a:t>techniques </a:t>
            </a:r>
            <a:r>
              <a:rPr lang="en-US" dirty="0"/>
              <a:t>into </a:t>
            </a:r>
            <a:r>
              <a:rPr lang="en-US" dirty="0" smtClean="0"/>
              <a:t>practice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2425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 #7 : Physical therapists shall promote organizational behaviors and business practices that benefit patients/clients and society. </a:t>
            </a:r>
          </a:p>
          <a:p>
            <a:r>
              <a:rPr lang="en-US" dirty="0"/>
              <a:t> (Core Values: </a:t>
            </a:r>
            <a:r>
              <a:rPr lang="en-US" dirty="0" smtClean="0"/>
              <a:t>Integrity</a:t>
            </a:r>
            <a:r>
              <a:rPr lang="en-US" dirty="0"/>
              <a:t>, </a:t>
            </a:r>
            <a:r>
              <a:rPr lang="en-US" dirty="0" smtClean="0"/>
              <a:t>Accountability</a:t>
            </a:r>
            <a:r>
              <a:rPr lang="en-US" dirty="0"/>
              <a:t>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5070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The purposes of this Code of Ethics are to 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Define the </a:t>
            </a:r>
            <a:r>
              <a:rPr lang="en-US" dirty="0">
                <a:solidFill>
                  <a:srgbClr val="FF0000"/>
                </a:solidFill>
              </a:rPr>
              <a:t>ethical principles </a:t>
            </a:r>
            <a:r>
              <a:rPr lang="en-US" dirty="0"/>
              <a:t>that form the </a:t>
            </a:r>
            <a:r>
              <a:rPr lang="en-US" dirty="0">
                <a:solidFill>
                  <a:srgbClr val="FF0000"/>
                </a:solidFill>
              </a:rPr>
              <a:t>foundation</a:t>
            </a:r>
            <a:r>
              <a:rPr lang="en-US" dirty="0"/>
              <a:t> of physical therapist </a:t>
            </a:r>
            <a:r>
              <a:rPr lang="en-US" dirty="0">
                <a:solidFill>
                  <a:srgbClr val="FF0000"/>
                </a:solidFill>
              </a:rPr>
              <a:t>practice</a:t>
            </a:r>
            <a:r>
              <a:rPr lang="en-US" dirty="0"/>
              <a:t> in patient/client </a:t>
            </a:r>
            <a:r>
              <a:rPr lang="en-US" dirty="0" smtClean="0"/>
              <a:t>management</a:t>
            </a:r>
            <a:r>
              <a:rPr lang="en-US" dirty="0"/>
              <a:t>, consultation, education, research, and administration. </a:t>
            </a:r>
          </a:p>
          <a:p>
            <a:pPr marL="0" indent="0">
              <a:buNone/>
            </a:pPr>
            <a:r>
              <a:rPr lang="en-US" dirty="0"/>
              <a:t>2. Provide standards of behavior and performance that form the basis of professional accountability to the public.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3793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7A .  </a:t>
            </a:r>
            <a:r>
              <a:rPr lang="en-US" dirty="0" smtClean="0"/>
              <a:t>Physical therapists shall </a:t>
            </a:r>
            <a:r>
              <a:rPr lang="en-US" dirty="0"/>
              <a:t>promote </a:t>
            </a:r>
            <a:r>
              <a:rPr lang="en-US" dirty="0" smtClean="0">
                <a:solidFill>
                  <a:srgbClr val="FF0000"/>
                </a:solidFill>
              </a:rPr>
              <a:t>practice environments that support </a:t>
            </a:r>
            <a:r>
              <a:rPr lang="en-US" dirty="0">
                <a:solidFill>
                  <a:srgbClr val="FF0000"/>
                </a:solidFill>
              </a:rPr>
              <a:t>autonomous and </a:t>
            </a:r>
            <a:r>
              <a:rPr lang="en-US" dirty="0" smtClean="0">
                <a:solidFill>
                  <a:srgbClr val="FF0000"/>
                </a:solidFill>
              </a:rPr>
              <a:t>accountable professional judgments 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/>
              <a:t>7B.  </a:t>
            </a:r>
            <a:r>
              <a:rPr lang="en-US" dirty="0" smtClean="0"/>
              <a:t>Physical therapists shall seek </a:t>
            </a:r>
            <a:r>
              <a:rPr lang="en-US" dirty="0">
                <a:solidFill>
                  <a:srgbClr val="FF0000"/>
                </a:solidFill>
              </a:rPr>
              <a:t>remuneration </a:t>
            </a: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deserve </a:t>
            </a:r>
            <a:r>
              <a:rPr lang="en-US" dirty="0">
                <a:solidFill>
                  <a:srgbClr val="FF0000"/>
                </a:solidFill>
              </a:rPr>
              <a:t>d </a:t>
            </a:r>
            <a:r>
              <a:rPr lang="en-US" dirty="0"/>
              <a:t>and </a:t>
            </a:r>
            <a:r>
              <a:rPr lang="en-US" dirty="0" smtClean="0"/>
              <a:t>reasonable </a:t>
            </a:r>
            <a:r>
              <a:rPr lang="en-US" dirty="0"/>
              <a:t>for </a:t>
            </a:r>
            <a:r>
              <a:rPr lang="en-US" dirty="0" smtClean="0"/>
              <a:t>physical therapist services 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897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7C</a:t>
            </a:r>
            <a:r>
              <a:rPr lang="en-US" dirty="0"/>
              <a:t>.  </a:t>
            </a:r>
            <a:r>
              <a:rPr lang="en-US" dirty="0" smtClean="0"/>
              <a:t>Physical therapists shall </a:t>
            </a:r>
            <a:r>
              <a:rPr lang="en-US" dirty="0"/>
              <a:t>not </a:t>
            </a:r>
            <a:r>
              <a:rPr lang="en-US" dirty="0" smtClean="0"/>
              <a:t>accept gifts </a:t>
            </a:r>
            <a:r>
              <a:rPr lang="en-US" dirty="0"/>
              <a:t>or other </a:t>
            </a:r>
            <a:r>
              <a:rPr lang="en-US" dirty="0" smtClean="0"/>
              <a:t>considerations </a:t>
            </a:r>
            <a:r>
              <a:rPr lang="en-US" dirty="0"/>
              <a:t>that </a:t>
            </a:r>
            <a:r>
              <a:rPr lang="en-US" dirty="0" smtClean="0"/>
              <a:t>influence </a:t>
            </a:r>
            <a:r>
              <a:rPr lang="en-US" dirty="0"/>
              <a:t>or </a:t>
            </a:r>
            <a:r>
              <a:rPr lang="en-US" dirty="0" smtClean="0"/>
              <a:t>give </a:t>
            </a:r>
            <a:r>
              <a:rPr lang="en-US" dirty="0"/>
              <a:t>an </a:t>
            </a:r>
            <a:r>
              <a:rPr lang="en-US" dirty="0" smtClean="0"/>
              <a:t>appearance </a:t>
            </a:r>
            <a:r>
              <a:rPr lang="en-US" dirty="0"/>
              <a:t>of influencing their </a:t>
            </a:r>
            <a:r>
              <a:rPr lang="en-US" dirty="0" smtClean="0"/>
              <a:t>professional judgment</a:t>
            </a:r>
            <a:r>
              <a:rPr lang="en-US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341584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7E .  </a:t>
            </a:r>
            <a:r>
              <a:rPr lang="en-US" dirty="0" smtClean="0"/>
              <a:t>Physical therapists shall be </a:t>
            </a:r>
            <a:r>
              <a:rPr lang="en-US" dirty="0"/>
              <a:t>aware of </a:t>
            </a:r>
            <a:r>
              <a:rPr lang="en-US" dirty="0" smtClean="0"/>
              <a:t>charges </a:t>
            </a:r>
            <a:r>
              <a:rPr lang="en-US" dirty="0"/>
              <a:t>and </a:t>
            </a:r>
            <a:r>
              <a:rPr lang="en-US" dirty="0" smtClean="0"/>
              <a:t>shall </a:t>
            </a:r>
            <a:r>
              <a:rPr lang="en-US" dirty="0">
                <a:solidFill>
                  <a:srgbClr val="FF0000"/>
                </a:solidFill>
              </a:rPr>
              <a:t>ensure that </a:t>
            </a:r>
            <a:r>
              <a:rPr lang="en-US" dirty="0" smtClean="0">
                <a:solidFill>
                  <a:srgbClr val="FF0000"/>
                </a:solidFill>
              </a:rPr>
              <a:t>documentation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coding </a:t>
            </a:r>
            <a:r>
              <a:rPr lang="en-US" dirty="0">
                <a:solidFill>
                  <a:srgbClr val="FF0000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physical </a:t>
            </a:r>
            <a:r>
              <a:rPr lang="en-US" dirty="0">
                <a:solidFill>
                  <a:srgbClr val="FF0000"/>
                </a:solidFill>
              </a:rPr>
              <a:t>therapy </a:t>
            </a:r>
            <a:r>
              <a:rPr lang="en-US" dirty="0" smtClean="0">
                <a:solidFill>
                  <a:srgbClr val="FF0000"/>
                </a:solidFill>
              </a:rPr>
              <a:t>services accurately reflect </a:t>
            </a:r>
            <a:r>
              <a:rPr lang="en-US" dirty="0">
                <a:solidFill>
                  <a:srgbClr val="FF0000"/>
                </a:solidFill>
              </a:rPr>
              <a:t>the nature and extent of the </a:t>
            </a:r>
            <a:r>
              <a:rPr lang="en-US" dirty="0" smtClean="0">
                <a:solidFill>
                  <a:srgbClr val="FF0000"/>
                </a:solidFill>
              </a:rPr>
              <a:t>services provided 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2884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 #8: Physical therapists shall participate in efforts to meet the health needs of people locally, nationally, or globally. </a:t>
            </a:r>
          </a:p>
          <a:p>
            <a:r>
              <a:rPr lang="fr-FR" dirty="0"/>
              <a:t> (</a:t>
            </a:r>
            <a:r>
              <a:rPr lang="fr-FR" dirty="0" err="1"/>
              <a:t>Core</a:t>
            </a:r>
            <a:r>
              <a:rPr lang="fr-FR" dirty="0"/>
              <a:t> Value: Social </a:t>
            </a:r>
            <a:r>
              <a:rPr lang="fr-FR" dirty="0" err="1" smtClean="0"/>
              <a:t>Responsibility</a:t>
            </a:r>
            <a:r>
              <a:rPr lang="fr-FR" dirty="0"/>
              <a:t>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57165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8A .  </a:t>
            </a:r>
            <a:r>
              <a:rPr lang="en-US" dirty="0" smtClean="0"/>
              <a:t>Physical therapists shall </a:t>
            </a:r>
            <a:r>
              <a:rPr lang="en-US" dirty="0"/>
              <a:t>provide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smtClean="0"/>
              <a:t>physical therapy services </a:t>
            </a:r>
            <a:r>
              <a:rPr lang="en-US" dirty="0"/>
              <a:t>or </a:t>
            </a:r>
            <a:r>
              <a:rPr lang="en-US" dirty="0" smtClean="0"/>
              <a:t>support organizations </a:t>
            </a:r>
            <a:r>
              <a:rPr lang="en-US" dirty="0"/>
              <a:t>that </a:t>
            </a:r>
            <a:r>
              <a:rPr lang="en-US" dirty="0" smtClean="0"/>
              <a:t>meet </a:t>
            </a:r>
            <a:r>
              <a:rPr lang="en-US" dirty="0"/>
              <a:t>the </a:t>
            </a:r>
            <a:r>
              <a:rPr lang="en-US" dirty="0" smtClean="0"/>
              <a:t>health needs </a:t>
            </a:r>
            <a:r>
              <a:rPr lang="en-US" dirty="0"/>
              <a:t>of </a:t>
            </a:r>
            <a:r>
              <a:rPr lang="en-US" dirty="0" smtClean="0"/>
              <a:t>people </a:t>
            </a:r>
            <a:r>
              <a:rPr lang="en-US" dirty="0"/>
              <a:t>who are </a:t>
            </a:r>
            <a:r>
              <a:rPr lang="en-US" dirty="0" smtClean="0"/>
              <a:t>economically disadvantaged </a:t>
            </a:r>
            <a:r>
              <a:rPr lang="en-US" dirty="0"/>
              <a:t>, </a:t>
            </a:r>
            <a:r>
              <a:rPr lang="en-US" dirty="0" smtClean="0"/>
              <a:t>uninsured </a:t>
            </a:r>
            <a:r>
              <a:rPr lang="en-US" dirty="0"/>
              <a:t>, and underinsure d </a:t>
            </a:r>
            <a:r>
              <a:rPr lang="en-US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91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8D</a:t>
            </a:r>
            <a:r>
              <a:rPr lang="en-US" dirty="0"/>
              <a:t>.  </a:t>
            </a:r>
            <a:r>
              <a:rPr lang="en-US" dirty="0" smtClean="0"/>
              <a:t>Physical therapists shall educate members </a:t>
            </a:r>
            <a:r>
              <a:rPr lang="en-US" dirty="0"/>
              <a:t>of the </a:t>
            </a:r>
            <a:r>
              <a:rPr lang="en-US" dirty="0" smtClean="0"/>
              <a:t>public about </a:t>
            </a:r>
            <a:r>
              <a:rPr lang="en-US" dirty="0"/>
              <a:t>the </a:t>
            </a:r>
            <a:r>
              <a:rPr lang="en-US" dirty="0" smtClean="0"/>
              <a:t>benefits </a:t>
            </a:r>
            <a:r>
              <a:rPr lang="en-US" dirty="0"/>
              <a:t>of </a:t>
            </a:r>
            <a:r>
              <a:rPr lang="en-US" dirty="0" smtClean="0"/>
              <a:t>physical </a:t>
            </a:r>
            <a:r>
              <a:rPr lang="en-US" dirty="0"/>
              <a:t>therapy and the </a:t>
            </a:r>
            <a:r>
              <a:rPr lang="en-US" dirty="0" smtClean="0"/>
              <a:t>unique role </a:t>
            </a:r>
            <a:r>
              <a:rPr lang="en-US" dirty="0"/>
              <a:t>of the </a:t>
            </a:r>
            <a:r>
              <a:rPr lang="en-US" dirty="0" smtClean="0"/>
              <a:t>physical therapist</a:t>
            </a:r>
            <a:r>
              <a:rPr lang="en-US" dirty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551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Provide </a:t>
            </a:r>
            <a:r>
              <a:rPr lang="en-US" dirty="0" smtClean="0"/>
              <a:t>guidance </a:t>
            </a:r>
            <a:r>
              <a:rPr lang="en-US" dirty="0"/>
              <a:t>for physical therapists facing ethical </a:t>
            </a:r>
            <a:r>
              <a:rPr lang="en-US" dirty="0" smtClean="0"/>
              <a:t>challenges</a:t>
            </a:r>
            <a:r>
              <a:rPr lang="en-US" dirty="0"/>
              <a:t>,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 err="1"/>
              <a:t>ardless</a:t>
            </a:r>
            <a:r>
              <a:rPr lang="en-US" dirty="0"/>
              <a:t> of their professional roles and responsibilities.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Educate physical therapists, students, other health care professionals, </a:t>
            </a:r>
            <a:r>
              <a:rPr lang="en-US" dirty="0" smtClean="0"/>
              <a:t>regulators</a:t>
            </a:r>
            <a:r>
              <a:rPr lang="en-US" dirty="0"/>
              <a:t>, and the public </a:t>
            </a:r>
            <a:r>
              <a:rPr lang="en-US" dirty="0" smtClean="0"/>
              <a:t>regarding </a:t>
            </a:r>
            <a:r>
              <a:rPr lang="en-US" dirty="0"/>
              <a:t>the core values, ethical </a:t>
            </a:r>
            <a:r>
              <a:rPr lang="en-US" dirty="0" err="1"/>
              <a:t>prin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 err="1"/>
              <a:t>ciples</a:t>
            </a:r>
            <a:r>
              <a:rPr lang="en-US" dirty="0"/>
              <a:t>, and standards that </a:t>
            </a:r>
            <a:r>
              <a:rPr lang="en-US" dirty="0" smtClean="0"/>
              <a:t>guide </a:t>
            </a:r>
            <a:r>
              <a:rPr lang="en-US" dirty="0"/>
              <a:t>the professional conduct of the physical therapist.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816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Establish the standards by which the American Physical Therapy Association can determine if a physical therapist has </a:t>
            </a:r>
            <a:r>
              <a:rPr lang="en-US" dirty="0" smtClean="0"/>
              <a:t>engaged </a:t>
            </a:r>
            <a:r>
              <a:rPr lang="en-US" dirty="0"/>
              <a:t>in </a:t>
            </a:r>
          </a:p>
          <a:p>
            <a:pPr marL="0" indent="0">
              <a:buNone/>
            </a:pPr>
            <a:r>
              <a:rPr lang="en-US" dirty="0"/>
              <a:t>unethical conduct.</a:t>
            </a:r>
            <a:endParaRPr lang="ar-IQ" dirty="0"/>
          </a:p>
          <a:p>
            <a:r>
              <a:rPr lang="en-US" dirty="0"/>
              <a:t>This </a:t>
            </a:r>
            <a:r>
              <a:rPr lang="en-US" dirty="0">
                <a:solidFill>
                  <a:srgbClr val="FF0000"/>
                </a:solidFill>
              </a:rPr>
              <a:t>Code </a:t>
            </a:r>
            <a:r>
              <a:rPr lang="en-US" dirty="0"/>
              <a:t>of Ethics is built upon the </a:t>
            </a:r>
            <a:r>
              <a:rPr lang="en-US" dirty="0">
                <a:solidFill>
                  <a:srgbClr val="FF0000"/>
                </a:solidFill>
              </a:rPr>
              <a:t>five roles </a:t>
            </a:r>
            <a:r>
              <a:rPr lang="en-US" dirty="0"/>
              <a:t>of the physical therapist (</a:t>
            </a:r>
            <a:r>
              <a:rPr lang="en-US" dirty="0" smtClean="0"/>
              <a:t>management </a:t>
            </a:r>
            <a:r>
              <a:rPr lang="en-US" dirty="0"/>
              <a:t>of patients/clients, consultation, education, research, and administration)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728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core values of the profession</a:t>
            </a:r>
            <a:r>
              <a:rPr lang="en-US" dirty="0"/>
              <a:t>, and the multiple realms of ethical action ( individual, </a:t>
            </a:r>
            <a:r>
              <a:rPr lang="en-US" dirty="0" smtClean="0"/>
              <a:t>organizational</a:t>
            </a:r>
            <a:r>
              <a:rPr lang="en-US" dirty="0"/>
              <a:t>, and societal ). </a:t>
            </a:r>
            <a:endParaRPr lang="en-US" dirty="0" smtClean="0"/>
          </a:p>
          <a:p>
            <a:r>
              <a:rPr lang="en-US" dirty="0" smtClean="0"/>
              <a:t>Physical </a:t>
            </a:r>
            <a:r>
              <a:rPr lang="en-US" dirty="0"/>
              <a:t>therapist practice is </a:t>
            </a:r>
            <a:r>
              <a:rPr lang="en-US" dirty="0" smtClean="0"/>
              <a:t>guided </a:t>
            </a:r>
            <a:r>
              <a:rPr lang="en-US" dirty="0"/>
              <a:t>by a set of </a:t>
            </a:r>
            <a:r>
              <a:rPr lang="en-US" dirty="0">
                <a:solidFill>
                  <a:srgbClr val="FF0000"/>
                </a:solidFill>
              </a:rPr>
              <a:t>seven core values </a:t>
            </a:r>
            <a:r>
              <a:rPr lang="en-US" dirty="0"/>
              <a:t>: accountability, altruism, compassion/caring , excellence, integrity, professional duty, and social responsibility.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593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Fundamental</a:t>
            </a:r>
            <a:r>
              <a:rPr lang="en-US" dirty="0"/>
              <a:t> to the Code of Ethics is the </a:t>
            </a:r>
            <a:r>
              <a:rPr lang="en-US" dirty="0">
                <a:solidFill>
                  <a:srgbClr val="FF0000"/>
                </a:solidFill>
              </a:rPr>
              <a:t>special </a:t>
            </a:r>
            <a:r>
              <a:rPr lang="en-US" dirty="0" smtClean="0">
                <a:solidFill>
                  <a:srgbClr val="FF0000"/>
                </a:solidFill>
              </a:rPr>
              <a:t>obligation </a:t>
            </a:r>
            <a:r>
              <a:rPr lang="en-US" dirty="0">
                <a:solidFill>
                  <a:srgbClr val="FF0000"/>
                </a:solidFill>
              </a:rPr>
              <a:t>of physical therapists to </a:t>
            </a:r>
            <a:r>
              <a:rPr lang="en-US" dirty="0"/>
              <a:t>empower, educate, and enable those with impairments, activity limitations, participation restrictions, and disabilities to facilitate greater independence, health, wellness, and enhanced quality of life.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8195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Principles: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Principle #1: Physical therapists shall respect the inherent dignity and rights of all individuals. </a:t>
            </a:r>
          </a:p>
          <a:p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 err="1"/>
              <a:t>Core</a:t>
            </a:r>
            <a:r>
              <a:rPr lang="fr-FR" dirty="0"/>
              <a:t> Values: Compassion, </a:t>
            </a:r>
            <a:r>
              <a:rPr lang="fr-FR" dirty="0" err="1"/>
              <a:t>Integrit</a:t>
            </a:r>
            <a:r>
              <a:rPr lang="fr-FR" dirty="0"/>
              <a:t> y) </a:t>
            </a:r>
            <a:endParaRPr lang="fr-FR" dirty="0" smtClean="0"/>
          </a:p>
          <a:p>
            <a:r>
              <a:rPr lang="en-US" dirty="0"/>
              <a:t>1A . Physical therapists shall </a:t>
            </a:r>
            <a:r>
              <a:rPr lang="en-US" dirty="0">
                <a:solidFill>
                  <a:srgbClr val="FF0000"/>
                </a:solidFill>
              </a:rPr>
              <a:t>act in a respectful manner</a:t>
            </a:r>
            <a:r>
              <a:rPr lang="en-US" dirty="0"/>
              <a:t> toward </a:t>
            </a:r>
            <a:r>
              <a:rPr lang="en-US" dirty="0" smtClean="0"/>
              <a:t>each </a:t>
            </a:r>
            <a:r>
              <a:rPr lang="en-US" dirty="0"/>
              <a:t>person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 err="1"/>
              <a:t>ardless</a:t>
            </a:r>
            <a:r>
              <a:rPr lang="en-US" dirty="0"/>
              <a:t> of </a:t>
            </a:r>
            <a:r>
              <a:rPr lang="en-US" dirty="0" err="1"/>
              <a:t>ag</a:t>
            </a:r>
            <a:r>
              <a:rPr lang="en-US" dirty="0"/>
              <a:t> e, g ender, race, </a:t>
            </a:r>
            <a:r>
              <a:rPr lang="en-US" dirty="0" smtClean="0"/>
              <a:t>nationality</a:t>
            </a:r>
            <a:r>
              <a:rPr lang="en-US" dirty="0"/>
              <a:t>, </a:t>
            </a:r>
            <a:r>
              <a:rPr lang="en-US" dirty="0" smtClean="0"/>
              <a:t>religion</a:t>
            </a:r>
            <a:r>
              <a:rPr lang="en-US" dirty="0"/>
              <a:t>, </a:t>
            </a:r>
            <a:r>
              <a:rPr lang="en-US" dirty="0" smtClean="0"/>
              <a:t>ethnicity, </a:t>
            </a:r>
            <a:r>
              <a:rPr lang="en-US" dirty="0"/>
              <a:t>social or economic status, sexual </a:t>
            </a:r>
            <a:r>
              <a:rPr lang="en-US" dirty="0" smtClean="0"/>
              <a:t>orientation</a:t>
            </a:r>
            <a:r>
              <a:rPr lang="en-US" dirty="0"/>
              <a:t>, health condition, or </a:t>
            </a:r>
            <a:r>
              <a:rPr lang="en-US" dirty="0" smtClean="0"/>
              <a:t>disability</a:t>
            </a:r>
            <a:r>
              <a:rPr lang="en-US" dirty="0"/>
              <a:t>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6855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1B. Physical therapists shall recognize their personal biases and shall not discriminate </a:t>
            </a:r>
            <a:endParaRPr lang="en-US" dirty="0" smtClean="0"/>
          </a:p>
          <a:p>
            <a:r>
              <a:rPr lang="en-US" dirty="0" smtClean="0"/>
              <a:t>against </a:t>
            </a:r>
            <a:r>
              <a:rPr lang="en-US" dirty="0"/>
              <a:t>others in physical therapist practice, consultation, education, research, and administration.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5072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1356</Words>
  <Application>Microsoft Office PowerPoint</Application>
  <PresentationFormat>On-screen Show (4:3)</PresentationFormat>
  <Paragraphs>67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The purposes of this Code of Ethics are to :</vt:lpstr>
      <vt:lpstr>PowerPoint Presentation</vt:lpstr>
      <vt:lpstr>PowerPoint Presentation</vt:lpstr>
      <vt:lpstr>PowerPoint Presentation</vt:lpstr>
      <vt:lpstr>PowerPoint Presentation</vt:lpstr>
      <vt:lpstr>Principles: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DrSamiha</dc:creator>
  <cp:lastModifiedBy>DrSamiha</cp:lastModifiedBy>
  <cp:revision>10</cp:revision>
  <dcterms:created xsi:type="dcterms:W3CDTF">2006-08-16T00:00:00Z</dcterms:created>
  <dcterms:modified xsi:type="dcterms:W3CDTF">2017-02-12T23:36:01Z</dcterms:modified>
</cp:coreProperties>
</file>