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79" r:id="rId5"/>
    <p:sldId id="267" r:id="rId6"/>
    <p:sldId id="269" r:id="rId7"/>
    <p:sldId id="270" r:id="rId8"/>
    <p:sldId id="271" r:id="rId9"/>
    <p:sldId id="272" r:id="rId10"/>
    <p:sldId id="273" r:id="rId11"/>
    <p:sldId id="274" r:id="rId12"/>
    <p:sldId id="275" r:id="rId13"/>
    <p:sldId id="276" r:id="rId14"/>
    <p:sldId id="277" r:id="rId15"/>
    <p:sldId id="257" r:id="rId16"/>
    <p:sldId id="280" r:id="rId17"/>
    <p:sldId id="258" r:id="rId18"/>
    <p:sldId id="268" r:id="rId19"/>
    <p:sldId id="259" r:id="rId20"/>
    <p:sldId id="260" r:id="rId21"/>
    <p:sldId id="261" r:id="rId22"/>
    <p:sldId id="264" r:id="rId23"/>
    <p:sldId id="263" r:id="rId24"/>
    <p:sldId id="26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85" d="100"/>
          <a:sy n="85"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Ear" TargetMode="External"/><Relationship Id="rId2" Type="http://schemas.openxmlformats.org/officeDocument/2006/relationships/hyperlink" Target="http://en.wikipedia.org/wiki/Cardiovascular" TargetMode="External"/><Relationship Id="rId1" Type="http://schemas.openxmlformats.org/officeDocument/2006/relationships/slideLayout" Target="../slideLayouts/slideLayout1.xml"/><Relationship Id="rId6" Type="http://schemas.openxmlformats.org/officeDocument/2006/relationships/hyperlink" Target="http://en.wikipedia.org/wiki/Eye" TargetMode="External"/><Relationship Id="rId5" Type="http://schemas.openxmlformats.org/officeDocument/2006/relationships/hyperlink" Target="http://en.wikipedia.org/wiki/Throat" TargetMode="External"/><Relationship Id="rId4" Type="http://schemas.openxmlformats.org/officeDocument/2006/relationships/hyperlink" Target="http://en.wikipedia.org/wiki/No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Narcolepsy" TargetMode="External"/><Relationship Id="rId3" Type="http://schemas.openxmlformats.org/officeDocument/2006/relationships/hyperlink" Target="http://en.wikipedia.org/wiki/Norepinephrine" TargetMode="External"/><Relationship Id="rId7" Type="http://schemas.openxmlformats.org/officeDocument/2006/relationships/hyperlink" Target="http://en.wikipedia.org/wiki/Attention-deficit_hyperactivity_disorder" TargetMode="External"/><Relationship Id="rId2" Type="http://schemas.openxmlformats.org/officeDocument/2006/relationships/hyperlink" Target="http://en.wikipedia.org/wiki/Methamphetamine" TargetMode="External"/><Relationship Id="rId1" Type="http://schemas.openxmlformats.org/officeDocument/2006/relationships/slideLayout" Target="../slideLayouts/slideLayout1.xml"/><Relationship Id="rId6" Type="http://schemas.openxmlformats.org/officeDocument/2006/relationships/hyperlink" Target="http://en.wikipedia.org/wiki/Central_nervous_system" TargetMode="External"/><Relationship Id="rId5" Type="http://schemas.openxmlformats.org/officeDocument/2006/relationships/hyperlink" Target="http://en.wikipedia.org/wiki/Dopamine" TargetMode="External"/><Relationship Id="rId10" Type="http://schemas.openxmlformats.org/officeDocument/2006/relationships/hyperlink" Target="http://en.wikipedia.org/wiki/Anorectic" TargetMode="External"/><Relationship Id="rId4" Type="http://schemas.openxmlformats.org/officeDocument/2006/relationships/hyperlink" Target="http://en.wikipedia.org/wiki/Serotonin" TargetMode="External"/><Relationship Id="rId9" Type="http://schemas.openxmlformats.org/officeDocument/2006/relationships/hyperlink" Target="http://en.wikipedia.org/wiki/Chronic_fatigue_syndro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DHD" TargetMode="External"/><Relationship Id="rId2" Type="http://schemas.openxmlformats.org/officeDocument/2006/relationships/hyperlink" Target="http://en.wikipedia.org/wiki/Methylphenidat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04800"/>
            <a:ext cx="7620000" cy="6019800"/>
          </a:xfrm>
        </p:spPr>
        <p:txBody>
          <a:bodyPr>
            <a:normAutofit fontScale="25000" lnSpcReduction="20000"/>
          </a:bodyPr>
          <a:lstStyle/>
          <a:p>
            <a:r>
              <a:rPr lang="en-US" sz="12800" b="1" dirty="0" smtClean="0">
                <a:solidFill>
                  <a:srgbClr val="FF0000"/>
                </a:solidFill>
              </a:rPr>
              <a:t>CNS Stimulant DRUGS</a:t>
            </a:r>
            <a:endParaRPr lang="en-US" sz="12800" dirty="0" smtClean="0">
              <a:solidFill>
                <a:srgbClr val="FF0000"/>
              </a:solidFill>
            </a:endParaRPr>
          </a:p>
          <a:p>
            <a:pPr algn="l"/>
            <a:r>
              <a:rPr lang="en-US" sz="8000" b="1" dirty="0" smtClean="0">
                <a:solidFill>
                  <a:schemeClr val="tx1"/>
                </a:solidFill>
              </a:rPr>
              <a:t> </a:t>
            </a:r>
            <a:endParaRPr lang="en-US" sz="8000" dirty="0" smtClean="0">
              <a:solidFill>
                <a:schemeClr val="tx1"/>
              </a:solidFill>
            </a:endParaRPr>
          </a:p>
          <a:p>
            <a:pPr algn="l"/>
            <a:r>
              <a:rPr lang="en-US" sz="8000" b="1" dirty="0" smtClean="0">
                <a:solidFill>
                  <a:srgbClr val="0000CC"/>
                </a:solidFill>
              </a:rPr>
              <a:t>1. Cortical stimulants (Cerebral Cortex Stimulant)</a:t>
            </a:r>
          </a:p>
          <a:p>
            <a:pPr algn="l"/>
            <a:r>
              <a:rPr lang="en-US" sz="8000" b="1" dirty="0" smtClean="0">
                <a:solidFill>
                  <a:srgbClr val="0000CC"/>
                </a:solidFill>
              </a:rPr>
              <a:t>	</a:t>
            </a:r>
          </a:p>
          <a:p>
            <a:pPr algn="l"/>
            <a:r>
              <a:rPr lang="en-US" sz="8000" b="1" dirty="0" smtClean="0">
                <a:solidFill>
                  <a:srgbClr val="0000CC"/>
                </a:solidFill>
              </a:rPr>
              <a:t>2. Brainstem stimulants (</a:t>
            </a:r>
            <a:r>
              <a:rPr lang="en-US" sz="8000" b="1" dirty="0" err="1" smtClean="0">
                <a:solidFill>
                  <a:srgbClr val="0000CC"/>
                </a:solidFill>
              </a:rPr>
              <a:t>Medullary</a:t>
            </a:r>
            <a:r>
              <a:rPr lang="en-US" sz="8000" b="1" dirty="0" smtClean="0">
                <a:solidFill>
                  <a:srgbClr val="0000CC"/>
                </a:solidFill>
              </a:rPr>
              <a:t> Stimulants, Analeptics)</a:t>
            </a:r>
          </a:p>
          <a:p>
            <a:pPr algn="l"/>
            <a:r>
              <a:rPr lang="en-US" sz="8000" b="1" dirty="0" smtClean="0">
                <a:solidFill>
                  <a:srgbClr val="0000CC"/>
                </a:solidFill>
              </a:rPr>
              <a:t> </a:t>
            </a:r>
          </a:p>
          <a:p>
            <a:pPr algn="l"/>
            <a:r>
              <a:rPr lang="en-US" sz="8000" b="1" dirty="0" smtClean="0">
                <a:solidFill>
                  <a:srgbClr val="0000CC"/>
                </a:solidFill>
              </a:rPr>
              <a:t>3. Spinal cord stimulants</a:t>
            </a:r>
          </a:p>
          <a:p>
            <a:pPr algn="l"/>
            <a:r>
              <a:rPr lang="en-US" sz="8000" b="1" dirty="0" smtClean="0">
                <a:solidFill>
                  <a:schemeClr val="tx1"/>
                </a:solidFill>
              </a:rPr>
              <a:t> </a:t>
            </a:r>
            <a:endParaRPr lang="en-US" sz="8000" dirty="0" smtClean="0">
              <a:solidFill>
                <a:schemeClr val="tx1"/>
              </a:solidFill>
            </a:endParaRPr>
          </a:p>
          <a:p>
            <a:r>
              <a:rPr lang="en-US" sz="8000" b="1" dirty="0" smtClean="0">
                <a:solidFill>
                  <a:srgbClr val="FF0000"/>
                </a:solidFill>
              </a:rPr>
              <a:t>1- Cortical Stimulants</a:t>
            </a:r>
            <a:endParaRPr lang="en-US" sz="8000" dirty="0" smtClean="0">
              <a:solidFill>
                <a:srgbClr val="FF0000"/>
              </a:solidFill>
            </a:endParaRPr>
          </a:p>
          <a:p>
            <a:pPr algn="l"/>
            <a:r>
              <a:rPr lang="en-US" sz="8000" b="1" dirty="0" smtClean="0">
                <a:solidFill>
                  <a:schemeClr val="tx1"/>
                </a:solidFill>
              </a:rPr>
              <a:t> </a:t>
            </a:r>
            <a:endParaRPr lang="en-US" sz="8000" dirty="0" smtClean="0">
              <a:solidFill>
                <a:schemeClr val="tx1"/>
              </a:solidFill>
            </a:endParaRPr>
          </a:p>
          <a:p>
            <a:pPr algn="l"/>
            <a:r>
              <a:rPr lang="en-US" sz="8000" b="1" dirty="0" smtClean="0">
                <a:solidFill>
                  <a:schemeClr val="tx1"/>
                </a:solidFill>
              </a:rPr>
              <a:t>1) </a:t>
            </a:r>
            <a:r>
              <a:rPr lang="en-US" sz="8000" b="1" dirty="0" err="1" smtClean="0">
                <a:solidFill>
                  <a:schemeClr val="tx1"/>
                </a:solidFill>
              </a:rPr>
              <a:t>Psychomimetics</a:t>
            </a:r>
            <a:r>
              <a:rPr lang="en-US" sz="8000" b="1" dirty="0" smtClean="0">
                <a:solidFill>
                  <a:schemeClr val="tx1"/>
                </a:solidFill>
              </a:rPr>
              <a:t> </a:t>
            </a:r>
            <a:endParaRPr lang="en-US" sz="8000" dirty="0" smtClean="0">
              <a:solidFill>
                <a:schemeClr val="tx1"/>
              </a:solidFill>
            </a:endParaRPr>
          </a:p>
          <a:p>
            <a:pPr algn="l"/>
            <a:r>
              <a:rPr lang="en-US" sz="8000" b="1" dirty="0" smtClean="0">
                <a:solidFill>
                  <a:schemeClr val="tx1"/>
                </a:solidFill>
              </a:rPr>
              <a:t>	- Amphetamine and related drugs</a:t>
            </a:r>
            <a:endParaRPr lang="en-US" sz="8000" dirty="0" smtClean="0">
              <a:solidFill>
                <a:schemeClr val="tx1"/>
              </a:solidFill>
            </a:endParaRPr>
          </a:p>
          <a:p>
            <a:pPr algn="l"/>
            <a:r>
              <a:rPr lang="en-US" sz="8000" b="1" dirty="0" smtClean="0">
                <a:solidFill>
                  <a:schemeClr val="tx1"/>
                </a:solidFill>
              </a:rPr>
              <a:t>	- Cocaine</a:t>
            </a:r>
            <a:endParaRPr lang="en-US" sz="8000" dirty="0" smtClean="0">
              <a:solidFill>
                <a:schemeClr val="tx1"/>
              </a:solidFill>
            </a:endParaRPr>
          </a:p>
          <a:p>
            <a:pPr algn="l"/>
            <a:r>
              <a:rPr lang="en-US" sz="8000" b="1" dirty="0" smtClean="0">
                <a:solidFill>
                  <a:schemeClr val="tx1"/>
                </a:solidFill>
              </a:rPr>
              <a:t>2) Hallucinogens</a:t>
            </a:r>
            <a:endParaRPr lang="en-US" sz="8000" dirty="0" smtClean="0">
              <a:solidFill>
                <a:schemeClr val="tx1"/>
              </a:solidFill>
            </a:endParaRPr>
          </a:p>
          <a:p>
            <a:pPr algn="l"/>
            <a:r>
              <a:rPr lang="en-US" sz="8000" b="1" dirty="0" smtClean="0">
                <a:solidFill>
                  <a:schemeClr val="tx1"/>
                </a:solidFill>
              </a:rPr>
              <a:t>3) </a:t>
            </a:r>
            <a:r>
              <a:rPr lang="en-US" sz="8000" b="1" dirty="0" err="1" smtClean="0">
                <a:solidFill>
                  <a:schemeClr val="tx1"/>
                </a:solidFill>
              </a:rPr>
              <a:t>Methylxanthines</a:t>
            </a:r>
            <a:endParaRPr lang="en-US" sz="8000" dirty="0" smtClean="0">
              <a:solidFill>
                <a:schemeClr val="tx1"/>
              </a:solidFill>
            </a:endParaRPr>
          </a:p>
          <a:p>
            <a:pPr algn="l"/>
            <a:r>
              <a:rPr lang="en-GB" sz="8000" b="1" dirty="0" smtClean="0">
                <a:solidFill>
                  <a:schemeClr val="tx1"/>
                </a:solidFill>
              </a:rPr>
              <a:t>4) </a:t>
            </a:r>
            <a:r>
              <a:rPr lang="en-GB" sz="8000" b="1" dirty="0" err="1" smtClean="0">
                <a:solidFill>
                  <a:schemeClr val="tx1"/>
                </a:solidFill>
              </a:rPr>
              <a:t>Nootropic</a:t>
            </a:r>
            <a:r>
              <a:rPr lang="en-GB" sz="8000" b="1" dirty="0" smtClean="0">
                <a:solidFill>
                  <a:schemeClr val="tx1"/>
                </a:solidFill>
              </a:rPr>
              <a:t> drugs </a:t>
            </a:r>
            <a:r>
              <a:rPr lang="en-GB" sz="8000" b="1" dirty="0" err="1" smtClean="0">
                <a:solidFill>
                  <a:schemeClr val="tx1"/>
                </a:solidFill>
              </a:rPr>
              <a:t>e.g.Piracetam</a:t>
            </a:r>
            <a:endParaRPr lang="en-US" sz="8000"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295400"/>
          </a:xfrm>
        </p:spPr>
        <p:txBody>
          <a:bodyPr>
            <a:normAutofit/>
          </a:bodyPr>
          <a:lstStyle/>
          <a:p>
            <a:r>
              <a:rPr lang="en-GB" sz="3200" b="1" dirty="0" smtClean="0">
                <a:solidFill>
                  <a:srgbClr val="FF0000"/>
                </a:solidFill>
              </a:rPr>
              <a:t>Adverse effects </a:t>
            </a:r>
            <a:r>
              <a:rPr lang="en-US" dirty="0" smtClean="0"/>
              <a:t/>
            </a:r>
            <a:br>
              <a:rPr lang="en-US" dirty="0" smtClean="0"/>
            </a:br>
            <a:endParaRPr lang="en-US" dirty="0"/>
          </a:p>
        </p:txBody>
      </p:sp>
      <p:sp>
        <p:nvSpPr>
          <p:cNvPr id="3" name="Subtitle 2"/>
          <p:cNvSpPr>
            <a:spLocks noGrp="1"/>
          </p:cNvSpPr>
          <p:nvPr>
            <p:ph type="subTitle" idx="1"/>
          </p:nvPr>
        </p:nvSpPr>
        <p:spPr>
          <a:xfrm>
            <a:off x="381000" y="914400"/>
            <a:ext cx="8305800" cy="6629400"/>
          </a:xfrm>
        </p:spPr>
        <p:txBody>
          <a:bodyPr>
            <a:noAutofit/>
          </a:bodyPr>
          <a:lstStyle/>
          <a:p>
            <a:pPr lvl="0" algn="l"/>
            <a:r>
              <a:rPr lang="en-GB" sz="1800" b="1" dirty="0" smtClean="0">
                <a:solidFill>
                  <a:schemeClr val="tx1"/>
                </a:solidFill>
                <a:hlinkClick r:id="rId2" tooltip="Cardiovascular"/>
              </a:rPr>
              <a:t>Cardiovascular</a:t>
            </a:r>
            <a:r>
              <a:rPr lang="en-GB" sz="1800" b="1" dirty="0" smtClean="0">
                <a:solidFill>
                  <a:schemeClr val="tx1"/>
                </a:solidFill>
              </a:rPr>
              <a:t>: </a:t>
            </a:r>
            <a:endParaRPr lang="en-US" sz="1800" b="1" dirty="0" smtClean="0">
              <a:solidFill>
                <a:schemeClr val="tx1"/>
              </a:solidFill>
            </a:endParaRPr>
          </a:p>
          <a:p>
            <a:pPr lvl="2" algn="l"/>
            <a:r>
              <a:rPr lang="en-GB" sz="1800" b="1" dirty="0" smtClean="0">
                <a:solidFill>
                  <a:schemeClr val="tx1"/>
                </a:solidFill>
              </a:rPr>
              <a:t>Vasoconstriction</a:t>
            </a:r>
            <a:endParaRPr lang="en-US" sz="1800" b="1" dirty="0" smtClean="0">
              <a:solidFill>
                <a:schemeClr val="tx1"/>
              </a:solidFill>
            </a:endParaRPr>
          </a:p>
          <a:p>
            <a:pPr lvl="2" algn="l"/>
            <a:r>
              <a:rPr lang="en-GB" sz="1800" b="1" dirty="0" smtClean="0">
                <a:solidFill>
                  <a:schemeClr val="tx1"/>
                </a:solidFill>
              </a:rPr>
              <a:t>Tachycardia </a:t>
            </a:r>
            <a:endParaRPr lang="en-US" sz="1800" b="1" dirty="0" smtClean="0">
              <a:solidFill>
                <a:schemeClr val="tx1"/>
              </a:solidFill>
            </a:endParaRPr>
          </a:p>
          <a:p>
            <a:pPr lvl="2" algn="l"/>
            <a:r>
              <a:rPr lang="en-GB" sz="1800" b="1" dirty="0" smtClean="0">
                <a:solidFill>
                  <a:schemeClr val="tx1"/>
                </a:solidFill>
              </a:rPr>
              <a:t>Palpitation</a:t>
            </a:r>
            <a:endParaRPr lang="en-US" sz="1800" b="1" dirty="0" smtClean="0">
              <a:solidFill>
                <a:schemeClr val="tx1"/>
              </a:solidFill>
            </a:endParaRPr>
          </a:p>
          <a:p>
            <a:pPr lvl="0" algn="l"/>
            <a:r>
              <a:rPr lang="en-GB" sz="1800" b="1" u="sng" dirty="0" smtClean="0">
                <a:solidFill>
                  <a:srgbClr val="0000CC"/>
                </a:solidFill>
                <a:hlinkClick r:id="rId3" tooltip="Ear"/>
              </a:rPr>
              <a:t>Ear</a:t>
            </a:r>
            <a:r>
              <a:rPr lang="en-GB" sz="1800" b="1" u="sng" dirty="0" smtClean="0">
                <a:solidFill>
                  <a:srgbClr val="0000CC"/>
                </a:solidFill>
              </a:rPr>
              <a:t>, </a:t>
            </a:r>
            <a:r>
              <a:rPr lang="en-GB" sz="1800" b="1" u="sng" dirty="0" smtClean="0">
                <a:solidFill>
                  <a:srgbClr val="0000CC"/>
                </a:solidFill>
                <a:hlinkClick r:id="rId4" tooltip="Nose"/>
              </a:rPr>
              <a:t>nose</a:t>
            </a:r>
            <a:r>
              <a:rPr lang="en-GB" sz="1800" b="1" u="sng" dirty="0" smtClean="0">
                <a:solidFill>
                  <a:srgbClr val="0000CC"/>
                </a:solidFill>
              </a:rPr>
              <a:t>, and </a:t>
            </a:r>
            <a:r>
              <a:rPr lang="en-GB" sz="1800" b="1" u="sng" dirty="0" smtClean="0">
                <a:solidFill>
                  <a:srgbClr val="0000CC"/>
                </a:solidFill>
                <a:hlinkClick r:id="rId5" tooltip="Throat"/>
              </a:rPr>
              <a:t>throat</a:t>
            </a:r>
            <a:r>
              <a:rPr lang="en-GB" sz="1800" b="1" u="sng" dirty="0" smtClean="0">
                <a:solidFill>
                  <a:srgbClr val="0000CC"/>
                </a:solidFill>
              </a:rPr>
              <a:t>: </a:t>
            </a:r>
            <a:endParaRPr lang="en-US" sz="1800" b="1" u="sng" dirty="0" smtClean="0">
              <a:solidFill>
                <a:srgbClr val="0000CC"/>
              </a:solidFill>
            </a:endParaRPr>
          </a:p>
          <a:p>
            <a:pPr lvl="2" algn="l"/>
            <a:r>
              <a:rPr lang="en-GB" sz="1800" b="1" dirty="0" smtClean="0">
                <a:solidFill>
                  <a:schemeClr val="tx1"/>
                </a:solidFill>
              </a:rPr>
              <a:t>Decongestant</a:t>
            </a:r>
            <a:endParaRPr lang="en-US" sz="1800" b="1" dirty="0" smtClean="0">
              <a:solidFill>
                <a:schemeClr val="tx1"/>
              </a:solidFill>
            </a:endParaRPr>
          </a:p>
          <a:p>
            <a:pPr lvl="2" algn="l"/>
            <a:r>
              <a:rPr lang="en-GB" sz="1800" b="1" dirty="0" err="1" smtClean="0">
                <a:solidFill>
                  <a:schemeClr val="tx1"/>
                </a:solidFill>
              </a:rPr>
              <a:t>Xerostomia</a:t>
            </a:r>
            <a:endParaRPr lang="en-US" sz="1800" b="1" dirty="0" smtClean="0">
              <a:solidFill>
                <a:schemeClr val="tx1"/>
              </a:solidFill>
            </a:endParaRPr>
          </a:p>
          <a:p>
            <a:pPr lvl="0" algn="l"/>
            <a:r>
              <a:rPr lang="en-GB" sz="1800" b="1" dirty="0" smtClean="0">
                <a:solidFill>
                  <a:schemeClr val="tx1"/>
                </a:solidFill>
                <a:hlinkClick r:id="rId6" tooltip="Eye"/>
              </a:rPr>
              <a:t>Eye</a:t>
            </a:r>
            <a:r>
              <a:rPr lang="en-GB" sz="1800" b="1" dirty="0" smtClean="0">
                <a:solidFill>
                  <a:schemeClr val="tx1"/>
                </a:solidFill>
              </a:rPr>
              <a:t>: </a:t>
            </a:r>
            <a:endParaRPr lang="en-US" sz="1800" b="1" dirty="0" smtClean="0">
              <a:solidFill>
                <a:schemeClr val="tx1"/>
              </a:solidFill>
            </a:endParaRPr>
          </a:p>
          <a:p>
            <a:pPr lvl="2" algn="l"/>
            <a:r>
              <a:rPr lang="en-GB" sz="1800" b="1" dirty="0" err="1" smtClean="0">
                <a:solidFill>
                  <a:schemeClr val="tx1"/>
                </a:solidFill>
              </a:rPr>
              <a:t>Mydriasis</a:t>
            </a:r>
            <a:endParaRPr lang="en-US" sz="1800" b="1" dirty="0" smtClean="0">
              <a:solidFill>
                <a:schemeClr val="tx1"/>
              </a:solidFill>
            </a:endParaRPr>
          </a:p>
          <a:p>
            <a:pPr lvl="2" algn="l"/>
            <a:r>
              <a:rPr lang="en-GB" sz="1800" b="1" dirty="0" smtClean="0">
                <a:solidFill>
                  <a:schemeClr val="tx1"/>
                </a:solidFill>
              </a:rPr>
              <a:t>Relaxation of </a:t>
            </a:r>
            <a:r>
              <a:rPr lang="en-GB" sz="1800" b="1" dirty="0" err="1" smtClean="0">
                <a:solidFill>
                  <a:schemeClr val="tx1"/>
                </a:solidFill>
              </a:rPr>
              <a:t>ciliary</a:t>
            </a:r>
            <a:r>
              <a:rPr lang="en-GB" sz="1800" b="1" dirty="0" smtClean="0">
                <a:solidFill>
                  <a:schemeClr val="tx1"/>
                </a:solidFill>
              </a:rPr>
              <a:t> muscle </a:t>
            </a:r>
            <a:endParaRPr lang="en-US" sz="1800" b="1" dirty="0" smtClean="0">
              <a:solidFill>
                <a:schemeClr val="tx1"/>
              </a:solidFill>
            </a:endParaRPr>
          </a:p>
          <a:p>
            <a:pPr lvl="0" algn="l"/>
            <a:r>
              <a:rPr lang="en-GB" sz="1800" b="1" u="sng" dirty="0" smtClean="0">
                <a:solidFill>
                  <a:srgbClr val="0000CC"/>
                </a:solidFill>
              </a:rPr>
              <a:t>Gastrointestinal: </a:t>
            </a:r>
            <a:endParaRPr lang="en-US" sz="1800" b="1" u="sng" dirty="0" smtClean="0">
              <a:solidFill>
                <a:srgbClr val="0000CC"/>
              </a:solidFill>
            </a:endParaRPr>
          </a:p>
          <a:p>
            <a:pPr lvl="2" algn="l"/>
            <a:r>
              <a:rPr lang="en-GB" sz="1800" b="1" dirty="0" smtClean="0">
                <a:solidFill>
                  <a:schemeClr val="tx1"/>
                </a:solidFill>
              </a:rPr>
              <a:t>Decreased secretions </a:t>
            </a:r>
            <a:endParaRPr lang="en-US" sz="1800" b="1" dirty="0" smtClean="0">
              <a:solidFill>
                <a:schemeClr val="tx1"/>
              </a:solidFill>
            </a:endParaRPr>
          </a:p>
          <a:p>
            <a:pPr lvl="2" algn="l"/>
            <a:r>
              <a:rPr lang="en-GB" sz="1800" b="1" dirty="0" smtClean="0">
                <a:solidFill>
                  <a:schemeClr val="tx1"/>
                </a:solidFill>
              </a:rPr>
              <a:t>Decreased peristalsis</a:t>
            </a:r>
            <a:endParaRPr lang="en-US" sz="1800" b="1" dirty="0" smtClean="0">
              <a:solidFill>
                <a:schemeClr val="tx1"/>
              </a:solidFill>
            </a:endParaRPr>
          </a:p>
          <a:p>
            <a:pPr lvl="0" algn="l"/>
            <a:r>
              <a:rPr lang="en-GB" sz="1800" b="1" u="sng" dirty="0" smtClean="0">
                <a:solidFill>
                  <a:srgbClr val="0000CC"/>
                </a:solidFill>
              </a:rPr>
              <a:t>Genitourinary: </a:t>
            </a:r>
            <a:endParaRPr lang="en-US" sz="1800" b="1" u="sng" dirty="0" smtClean="0">
              <a:solidFill>
                <a:srgbClr val="0000CC"/>
              </a:solidFill>
            </a:endParaRPr>
          </a:p>
          <a:p>
            <a:pPr lvl="2" algn="l"/>
            <a:r>
              <a:rPr lang="en-GB" sz="1800" b="1" dirty="0" smtClean="0">
                <a:solidFill>
                  <a:schemeClr val="tx1"/>
                </a:solidFill>
              </a:rPr>
              <a:t>Urinary retention</a:t>
            </a:r>
            <a:endParaRPr lang="en-US" sz="1800" b="1" dirty="0" smtClean="0">
              <a:solidFill>
                <a:schemeClr val="tx1"/>
              </a:solidFill>
            </a:endParaRPr>
          </a:p>
          <a:p>
            <a:pPr lvl="2" algn="l"/>
            <a:r>
              <a:rPr lang="en-GB" sz="1800" b="1" dirty="0" smtClean="0">
                <a:solidFill>
                  <a:schemeClr val="tx1"/>
                </a:solidFill>
              </a:rPr>
              <a:t>Erectile dysfunction</a:t>
            </a:r>
            <a:endParaRPr lang="en-US" sz="1800" b="1" dirty="0" smtClean="0">
              <a:solidFill>
                <a:schemeClr val="tx1"/>
              </a:solidFill>
            </a:endParaRPr>
          </a:p>
          <a:p>
            <a:pPr lvl="0" algn="l"/>
            <a:r>
              <a:rPr lang="en-GB" sz="1800" b="1" u="sng" dirty="0" smtClean="0">
                <a:solidFill>
                  <a:srgbClr val="0000CC"/>
                </a:solidFill>
              </a:rPr>
              <a:t>Others: </a:t>
            </a:r>
            <a:r>
              <a:rPr lang="en-US" sz="1800" b="1" u="sng" dirty="0" smtClean="0">
                <a:solidFill>
                  <a:srgbClr val="0000CC"/>
                </a:solidFill>
              </a:rPr>
              <a:t> </a:t>
            </a:r>
            <a:r>
              <a:rPr lang="en-GB" sz="1800" b="1" dirty="0" smtClean="0">
                <a:solidFill>
                  <a:schemeClr val="tx1"/>
                </a:solidFill>
              </a:rPr>
              <a:t>Decrease in appetite/weight loss </a:t>
            </a:r>
            <a:r>
              <a:rPr lang="en-US" sz="1800" b="1" dirty="0" smtClean="0">
                <a:solidFill>
                  <a:schemeClr val="tx1"/>
                </a:solidFill>
              </a:rPr>
              <a:t>, </a:t>
            </a:r>
            <a:r>
              <a:rPr lang="en-GB" sz="1800" b="1" dirty="0" smtClean="0">
                <a:solidFill>
                  <a:schemeClr val="tx1"/>
                </a:solidFill>
              </a:rPr>
              <a:t>Euphoria </a:t>
            </a:r>
            <a:r>
              <a:rPr lang="en-US" sz="1800" b="1" dirty="0" smtClean="0">
                <a:solidFill>
                  <a:schemeClr val="tx1"/>
                </a:solidFill>
              </a:rPr>
              <a:t>, </a:t>
            </a:r>
            <a:r>
              <a:rPr lang="en-GB" sz="1800" b="1" dirty="0" smtClean="0">
                <a:solidFill>
                  <a:schemeClr val="tx1"/>
                </a:solidFill>
              </a:rPr>
              <a:t>Insomnia, Visual disturbance, </a:t>
            </a:r>
            <a:r>
              <a:rPr lang="en-US" sz="1800" b="1" dirty="0" smtClean="0">
                <a:solidFill>
                  <a:schemeClr val="tx1"/>
                </a:solidFill>
              </a:rPr>
              <a:t> </a:t>
            </a:r>
            <a:r>
              <a:rPr lang="en-GB" sz="1800" b="1" dirty="0" smtClean="0">
                <a:solidFill>
                  <a:schemeClr val="tx1"/>
                </a:solidFill>
              </a:rPr>
              <a:t>Aggressiveness </a:t>
            </a:r>
            <a:endParaRPr lang="en-US" sz="1800" b="1" dirty="0" smtClean="0">
              <a:solidFill>
                <a:schemeClr val="tx1"/>
              </a:solidFill>
            </a:endParaRPr>
          </a:p>
          <a:p>
            <a:endParaRPr lang="en-US"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219200"/>
          </a:xfrm>
        </p:spPr>
        <p:txBody>
          <a:bodyPr>
            <a:normAutofit fontScale="90000"/>
          </a:bodyPr>
          <a:lstStyle/>
          <a:p>
            <a:r>
              <a:rPr lang="en-GB" b="1" dirty="0" smtClean="0">
                <a:solidFill>
                  <a:srgbClr val="0000CC"/>
                </a:solidFill>
              </a:rPr>
              <a:t>Contraindications</a:t>
            </a:r>
            <a:r>
              <a:rPr lang="en-US" b="1" dirty="0" smtClean="0"/>
              <a:t/>
            </a:r>
            <a:br>
              <a:rPr lang="en-US" b="1" dirty="0" smtClean="0"/>
            </a:br>
            <a:endParaRPr lang="en-US" dirty="0"/>
          </a:p>
        </p:txBody>
      </p:sp>
      <p:sp>
        <p:nvSpPr>
          <p:cNvPr id="3" name="Subtitle 2"/>
          <p:cNvSpPr>
            <a:spLocks noGrp="1"/>
          </p:cNvSpPr>
          <p:nvPr>
            <p:ph type="subTitle" idx="1"/>
          </p:nvPr>
        </p:nvSpPr>
        <p:spPr>
          <a:xfrm>
            <a:off x="533400" y="1143000"/>
            <a:ext cx="8077200" cy="5715000"/>
          </a:xfrm>
        </p:spPr>
        <p:txBody>
          <a:bodyPr>
            <a:noAutofit/>
          </a:bodyPr>
          <a:lstStyle/>
          <a:p>
            <a:pPr lvl="0" algn="l"/>
            <a:r>
              <a:rPr lang="en-GB" sz="2000" b="1" dirty="0" smtClean="0">
                <a:solidFill>
                  <a:srgbClr val="FF0000"/>
                </a:solidFill>
              </a:rPr>
              <a:t>CNS Stimulants </a:t>
            </a:r>
            <a:endParaRPr lang="en-US" sz="2000" dirty="0" smtClean="0">
              <a:solidFill>
                <a:srgbClr val="FF0000"/>
              </a:solidFill>
            </a:endParaRPr>
          </a:p>
          <a:p>
            <a:pPr lvl="0" algn="l"/>
            <a:endParaRPr lang="en-GB" sz="2000" b="1" dirty="0" smtClean="0">
              <a:solidFill>
                <a:srgbClr val="FF0000"/>
              </a:solidFill>
            </a:endParaRPr>
          </a:p>
          <a:p>
            <a:pPr lvl="0" algn="l"/>
            <a:r>
              <a:rPr lang="en-GB" sz="2000" b="1" dirty="0" smtClean="0">
                <a:solidFill>
                  <a:srgbClr val="FF0000"/>
                </a:solidFill>
              </a:rPr>
              <a:t>Agitated states </a:t>
            </a:r>
            <a:endParaRPr lang="en-US" sz="2000" dirty="0" smtClean="0">
              <a:solidFill>
                <a:srgbClr val="FF0000"/>
              </a:solidFill>
            </a:endParaRPr>
          </a:p>
          <a:p>
            <a:pPr lvl="0" algn="l"/>
            <a:endParaRPr lang="en-GB" sz="2000" b="1" dirty="0" smtClean="0">
              <a:solidFill>
                <a:srgbClr val="FF0000"/>
              </a:solidFill>
            </a:endParaRPr>
          </a:p>
          <a:p>
            <a:pPr lvl="0" algn="l"/>
            <a:r>
              <a:rPr lang="en-GB" sz="2000" b="1" dirty="0" smtClean="0">
                <a:solidFill>
                  <a:srgbClr val="FF0000"/>
                </a:solidFill>
              </a:rPr>
              <a:t>Patients with a history of drug abuse </a:t>
            </a:r>
            <a:endParaRPr lang="en-US" sz="2000" dirty="0" smtClean="0">
              <a:solidFill>
                <a:srgbClr val="FF0000"/>
              </a:solidFill>
            </a:endParaRPr>
          </a:p>
          <a:p>
            <a:pPr lvl="0" algn="l"/>
            <a:endParaRPr lang="en-GB" sz="2000" b="1" dirty="0" smtClean="0">
              <a:solidFill>
                <a:srgbClr val="FF0000"/>
              </a:solidFill>
            </a:endParaRPr>
          </a:p>
          <a:p>
            <a:pPr lvl="0" algn="l"/>
            <a:r>
              <a:rPr lang="en-GB" sz="2000" b="1" dirty="0" smtClean="0">
                <a:solidFill>
                  <a:srgbClr val="FF0000"/>
                </a:solidFill>
              </a:rPr>
              <a:t>patients with a history of </a:t>
            </a:r>
            <a:r>
              <a:rPr lang="en-GB" sz="2000" b="1" u="sng" dirty="0" smtClean="0">
                <a:solidFill>
                  <a:srgbClr val="FF0000"/>
                </a:solidFill>
              </a:rPr>
              <a:t>heart disease</a:t>
            </a:r>
            <a:r>
              <a:rPr lang="en-GB" sz="2000" b="1" dirty="0" smtClean="0">
                <a:solidFill>
                  <a:srgbClr val="FF0000"/>
                </a:solidFill>
              </a:rPr>
              <a:t> or </a:t>
            </a:r>
            <a:r>
              <a:rPr lang="en-GB" sz="2000" b="1" u="sng" dirty="0" smtClean="0">
                <a:solidFill>
                  <a:srgbClr val="FF0000"/>
                </a:solidFill>
              </a:rPr>
              <a:t>hypertension</a:t>
            </a:r>
            <a:r>
              <a:rPr lang="en-GB" sz="2000" b="1" dirty="0" smtClean="0">
                <a:solidFill>
                  <a:srgbClr val="FF0000"/>
                </a:solidFill>
              </a:rPr>
              <a:t>.</a:t>
            </a:r>
            <a:endParaRPr lang="en-US" sz="2000" dirty="0" smtClean="0">
              <a:solidFill>
                <a:srgbClr val="FF0000"/>
              </a:solidFill>
            </a:endParaRPr>
          </a:p>
          <a:p>
            <a:pPr lvl="0" algn="l"/>
            <a:endParaRPr lang="en-GB" sz="2000" b="1" u="sng" dirty="0" smtClean="0">
              <a:solidFill>
                <a:schemeClr val="tx1"/>
              </a:solidFill>
            </a:endParaRPr>
          </a:p>
          <a:p>
            <a:pPr lvl="0" algn="l"/>
            <a:r>
              <a:rPr lang="en-GB" sz="2000" b="1" u="sng" dirty="0" smtClean="0">
                <a:solidFill>
                  <a:srgbClr val="0000CC"/>
                </a:solidFill>
              </a:rPr>
              <a:t>Amphetamines can cause a life-threatening complication in patients taking MAOI antidepressants</a:t>
            </a:r>
            <a:r>
              <a:rPr lang="en-GB" sz="2000" b="1" dirty="0" smtClean="0">
                <a:solidFill>
                  <a:srgbClr val="0000CC"/>
                </a:solidFill>
              </a:rPr>
              <a:t>.</a:t>
            </a:r>
            <a:endParaRPr lang="en-US" sz="2000" dirty="0" smtClean="0">
              <a:solidFill>
                <a:srgbClr val="0000CC"/>
              </a:solidFill>
            </a:endParaRPr>
          </a:p>
          <a:p>
            <a:pPr lvl="0" algn="l"/>
            <a:endParaRPr lang="en-GB" sz="2000" b="1" dirty="0" smtClean="0">
              <a:solidFill>
                <a:schemeClr val="tx1"/>
              </a:solidFill>
            </a:endParaRPr>
          </a:p>
          <a:p>
            <a:pPr lvl="0" algn="l"/>
            <a:r>
              <a:rPr lang="en-GB" sz="2000" b="1" dirty="0" smtClean="0">
                <a:solidFill>
                  <a:srgbClr val="C00000"/>
                </a:solidFill>
              </a:rPr>
              <a:t>Amphetamine is not suitable for patients with a history of glaucoma.</a:t>
            </a:r>
            <a:endParaRPr lang="en-US" sz="2000" dirty="0" smtClean="0">
              <a:solidFill>
                <a:srgbClr val="C00000"/>
              </a:solidFill>
            </a:endParaRPr>
          </a:p>
          <a:p>
            <a:pPr lvl="0" algn="l"/>
            <a:endParaRPr lang="en-GB" sz="2000" b="1" dirty="0" smtClean="0">
              <a:solidFill>
                <a:schemeClr val="tx1"/>
              </a:solidFill>
            </a:endParaRPr>
          </a:p>
          <a:p>
            <a:pPr lvl="0" algn="l"/>
            <a:r>
              <a:rPr lang="en-GB" sz="2000" b="1" dirty="0" smtClean="0">
                <a:solidFill>
                  <a:schemeClr val="tx1"/>
                </a:solidFill>
              </a:rPr>
              <a:t>Amphetamines have also been </a:t>
            </a:r>
            <a:r>
              <a:rPr lang="en-GB" sz="2000" b="1" u="sng" dirty="0" smtClean="0">
                <a:solidFill>
                  <a:srgbClr val="0000CC"/>
                </a:solidFill>
              </a:rPr>
              <a:t>shown to pass through into breast milk</a:t>
            </a:r>
            <a:r>
              <a:rPr lang="en-GB" sz="2000" b="1" dirty="0" smtClean="0">
                <a:solidFill>
                  <a:srgbClr val="0000CC"/>
                </a:solidFill>
              </a:rPr>
              <a:t>. </a:t>
            </a:r>
            <a:r>
              <a:rPr lang="en-GB" sz="2000" b="1" dirty="0" smtClean="0">
                <a:solidFill>
                  <a:schemeClr val="tx1"/>
                </a:solidFill>
              </a:rPr>
              <a:t>Because of this, mothers taking medications containing amphetamines are advised to avoid breastfeeding during their course of treatment.</a:t>
            </a:r>
            <a:endParaRPr lang="en-US" sz="2000" dirty="0" smtClean="0">
              <a:solidFill>
                <a:schemeClr val="tx1"/>
              </a:solidFill>
            </a:endParaRPr>
          </a:p>
          <a:p>
            <a:pPr algn="l"/>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FF0000"/>
                </a:solidFill>
              </a:rPr>
              <a:t>Cocaine </a:t>
            </a:r>
            <a:r>
              <a:rPr lang="en-US" b="1" dirty="0" err="1" smtClean="0">
                <a:solidFill>
                  <a:srgbClr val="FF0000"/>
                </a:solidFill>
              </a:rPr>
              <a:t>HCl</a:t>
            </a:r>
            <a:r>
              <a:rPr lang="en-US" dirty="0" smtClean="0"/>
              <a:t/>
            </a:r>
            <a:br>
              <a:rPr lang="en-US" dirty="0" smtClean="0"/>
            </a:br>
            <a:endParaRPr lang="en-US" dirty="0"/>
          </a:p>
        </p:txBody>
      </p:sp>
      <p:sp>
        <p:nvSpPr>
          <p:cNvPr id="3" name="Subtitle 2"/>
          <p:cNvSpPr>
            <a:spLocks noGrp="1"/>
          </p:cNvSpPr>
          <p:nvPr>
            <p:ph type="subTitle" idx="1"/>
          </p:nvPr>
        </p:nvSpPr>
        <p:spPr>
          <a:xfrm>
            <a:off x="457200" y="1371600"/>
            <a:ext cx="8534400" cy="5486400"/>
          </a:xfrm>
        </p:spPr>
        <p:txBody>
          <a:bodyPr>
            <a:normAutofit fontScale="25000" lnSpcReduction="20000"/>
          </a:bodyPr>
          <a:lstStyle/>
          <a:p>
            <a:pPr algn="l"/>
            <a:r>
              <a:rPr lang="en-US" sz="8000" b="1" dirty="0" smtClean="0">
                <a:solidFill>
                  <a:srgbClr val="0000CC"/>
                </a:solidFill>
              </a:rPr>
              <a:t>Mechanism:</a:t>
            </a:r>
            <a:endParaRPr lang="en-US" sz="8000" dirty="0" smtClean="0">
              <a:solidFill>
                <a:srgbClr val="0000CC"/>
              </a:solidFill>
            </a:endParaRPr>
          </a:p>
          <a:p>
            <a:pPr algn="l"/>
            <a:r>
              <a:rPr lang="en-US" sz="8000" dirty="0" smtClean="0">
                <a:solidFill>
                  <a:schemeClr val="tx1"/>
                </a:solidFill>
              </a:rPr>
              <a:t>Prevents reuptake of NA in the CNS and periphery (prolongs the action of NA).</a:t>
            </a:r>
          </a:p>
          <a:p>
            <a:pPr algn="l"/>
            <a:r>
              <a:rPr lang="en-US" sz="8000" b="1" dirty="0" smtClean="0">
                <a:solidFill>
                  <a:srgbClr val="0000CC"/>
                </a:solidFill>
              </a:rPr>
              <a:t>Actions:</a:t>
            </a:r>
            <a:endParaRPr lang="en-US" sz="8000" dirty="0" smtClean="0">
              <a:solidFill>
                <a:srgbClr val="0000CC"/>
              </a:solidFill>
            </a:endParaRPr>
          </a:p>
          <a:p>
            <a:pPr algn="l"/>
            <a:r>
              <a:rPr lang="en-US" sz="8000" dirty="0" smtClean="0">
                <a:solidFill>
                  <a:schemeClr val="tx1"/>
                </a:solidFill>
              </a:rPr>
              <a:t>- Similar to amphetamine</a:t>
            </a:r>
          </a:p>
          <a:p>
            <a:pPr algn="l"/>
            <a:r>
              <a:rPr lang="en-US" sz="8000" dirty="0" smtClean="0">
                <a:solidFill>
                  <a:schemeClr val="tx1"/>
                </a:solidFill>
              </a:rPr>
              <a:t>- Also has local </a:t>
            </a:r>
            <a:r>
              <a:rPr lang="en-US" sz="8000" dirty="0" err="1" smtClean="0">
                <a:solidFill>
                  <a:schemeClr val="tx1"/>
                </a:solidFill>
              </a:rPr>
              <a:t>anaesthetic</a:t>
            </a:r>
            <a:r>
              <a:rPr lang="en-US" sz="8000" dirty="0" smtClean="0">
                <a:solidFill>
                  <a:schemeClr val="tx1"/>
                </a:solidFill>
              </a:rPr>
              <a:t> action.</a:t>
            </a:r>
          </a:p>
          <a:p>
            <a:pPr algn="l"/>
            <a:r>
              <a:rPr lang="en-US" sz="8000" b="1" dirty="0" smtClean="0">
                <a:solidFill>
                  <a:srgbClr val="0000CC"/>
                </a:solidFill>
              </a:rPr>
              <a:t>Clinical uses:</a:t>
            </a:r>
            <a:endParaRPr lang="en-US" sz="8000" dirty="0" smtClean="0">
              <a:solidFill>
                <a:srgbClr val="0000CC"/>
              </a:solidFill>
            </a:endParaRPr>
          </a:p>
          <a:p>
            <a:pPr algn="l"/>
            <a:r>
              <a:rPr lang="en-US" sz="8000" dirty="0" smtClean="0">
                <a:solidFill>
                  <a:schemeClr val="tx1"/>
                </a:solidFill>
              </a:rPr>
              <a:t>- Local </a:t>
            </a:r>
            <a:r>
              <a:rPr lang="en-US" sz="8000" dirty="0" err="1" smtClean="0">
                <a:solidFill>
                  <a:schemeClr val="tx1"/>
                </a:solidFill>
              </a:rPr>
              <a:t>anasesthesia</a:t>
            </a:r>
            <a:r>
              <a:rPr lang="en-US" sz="8000" dirty="0" smtClean="0">
                <a:solidFill>
                  <a:schemeClr val="tx1"/>
                </a:solidFill>
              </a:rPr>
              <a:t> (eye, nose &amp; throat surgery)</a:t>
            </a:r>
          </a:p>
          <a:p>
            <a:pPr algn="l"/>
            <a:r>
              <a:rPr lang="en-US" sz="8000" dirty="0" smtClean="0">
                <a:solidFill>
                  <a:schemeClr val="tx1"/>
                </a:solidFill>
              </a:rPr>
              <a:t>- Eye drops cause </a:t>
            </a:r>
            <a:r>
              <a:rPr lang="en-US" sz="8000" dirty="0" err="1" smtClean="0">
                <a:solidFill>
                  <a:schemeClr val="tx1"/>
                </a:solidFill>
              </a:rPr>
              <a:t>mydriasis</a:t>
            </a:r>
            <a:r>
              <a:rPr lang="en-US" sz="8000" dirty="0" smtClean="0">
                <a:solidFill>
                  <a:schemeClr val="tx1"/>
                </a:solidFill>
              </a:rPr>
              <a:t> (used in eye examination).</a:t>
            </a:r>
          </a:p>
          <a:p>
            <a:pPr algn="l"/>
            <a:r>
              <a:rPr lang="en-US" sz="8000" b="1" dirty="0" smtClean="0">
                <a:solidFill>
                  <a:schemeClr val="tx1"/>
                </a:solidFill>
              </a:rPr>
              <a:t> </a:t>
            </a:r>
            <a:endParaRPr lang="en-US" sz="8000" dirty="0" smtClean="0">
              <a:solidFill>
                <a:schemeClr val="tx1"/>
              </a:solidFill>
            </a:endParaRPr>
          </a:p>
          <a:p>
            <a:pPr algn="l"/>
            <a:r>
              <a:rPr lang="en-US" sz="8000" b="1" dirty="0" smtClean="0">
                <a:solidFill>
                  <a:srgbClr val="0000CC"/>
                </a:solidFill>
              </a:rPr>
              <a:t>Side effects:</a:t>
            </a:r>
            <a:endParaRPr lang="en-US" sz="8000" dirty="0" smtClean="0">
              <a:solidFill>
                <a:srgbClr val="0000CC"/>
              </a:solidFill>
            </a:endParaRPr>
          </a:p>
          <a:p>
            <a:pPr algn="l"/>
            <a:r>
              <a:rPr lang="en-US" sz="8000" dirty="0" smtClean="0">
                <a:solidFill>
                  <a:schemeClr val="tx1"/>
                </a:solidFill>
              </a:rPr>
              <a:t>1- Similar to amphetamine</a:t>
            </a:r>
          </a:p>
          <a:p>
            <a:pPr algn="l"/>
            <a:r>
              <a:rPr lang="en-US" sz="8000" dirty="0" smtClean="0">
                <a:solidFill>
                  <a:schemeClr val="tx1"/>
                </a:solidFill>
              </a:rPr>
              <a:t>2- Abused drug by sniffing and by injection</a:t>
            </a:r>
          </a:p>
          <a:p>
            <a:pPr algn="l"/>
            <a:r>
              <a:rPr lang="en-US" sz="8000" dirty="0" smtClean="0">
                <a:solidFill>
                  <a:schemeClr val="tx1"/>
                </a:solidFill>
              </a:rPr>
              <a:t>	* Sniffing Leads to nasal puncture.</a:t>
            </a:r>
          </a:p>
          <a:p>
            <a:pPr algn="l"/>
            <a:r>
              <a:rPr lang="en-US" sz="8000" dirty="0" smtClean="0">
                <a:solidFill>
                  <a:schemeClr val="tx1"/>
                </a:solidFill>
              </a:rPr>
              <a:t>	* Injection Risk of AIDS and Hepatitis.</a:t>
            </a:r>
          </a:p>
          <a:p>
            <a:pPr algn="l"/>
            <a:r>
              <a:rPr lang="en-US" sz="8000" dirty="0" smtClean="0">
                <a:solidFill>
                  <a:schemeClr val="tx1"/>
                </a:solidFill>
              </a:rPr>
              <a:t>3- Abortion and premature </a:t>
            </a:r>
            <a:r>
              <a:rPr lang="en-US" sz="8000" dirty="0" err="1" smtClean="0">
                <a:solidFill>
                  <a:schemeClr val="tx1"/>
                </a:solidFill>
              </a:rPr>
              <a:t>labour</a:t>
            </a:r>
            <a:r>
              <a:rPr lang="en-US" sz="8000" dirty="0" smtClean="0">
                <a:solidFill>
                  <a:schemeClr val="tx1"/>
                </a:solidFill>
              </a:rPr>
              <a:t> in women.</a:t>
            </a:r>
          </a:p>
          <a:p>
            <a:pPr algn="l"/>
            <a:r>
              <a:rPr lang="en-US" sz="8000" dirty="0" smtClean="0">
                <a:solidFill>
                  <a:schemeClr val="tx1"/>
                </a:solidFill>
              </a:rPr>
              <a:t> 4- Cocaine base (Crack) is more toxic than the salt</a:t>
            </a:r>
          </a:p>
          <a:p>
            <a:pPr algn="l"/>
            <a:r>
              <a:rPr lang="en-US" sz="8000" b="1" dirty="0" smtClean="0">
                <a:solidFill>
                  <a:schemeClr val="tx1"/>
                </a:solidFill>
              </a:rPr>
              <a:t> </a:t>
            </a:r>
            <a:endParaRPr lang="en-US" sz="80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smtClean="0"/>
              <a:t> </a:t>
            </a:r>
            <a:r>
              <a:rPr lang="en-US" b="1" dirty="0" smtClean="0">
                <a:solidFill>
                  <a:srgbClr val="0000CC"/>
                </a:solidFill>
              </a:rPr>
              <a:t>Hallucinogens </a:t>
            </a:r>
            <a:r>
              <a:rPr lang="en-US" dirty="0" smtClean="0"/>
              <a:t/>
            </a:r>
            <a:br>
              <a:rPr lang="en-US" dirty="0" smtClean="0"/>
            </a:br>
            <a:endParaRPr lang="en-US" dirty="0"/>
          </a:p>
        </p:txBody>
      </p:sp>
      <p:sp>
        <p:nvSpPr>
          <p:cNvPr id="3" name="Subtitle 2"/>
          <p:cNvSpPr>
            <a:spLocks noGrp="1"/>
          </p:cNvSpPr>
          <p:nvPr>
            <p:ph type="subTitle" idx="1"/>
          </p:nvPr>
        </p:nvSpPr>
        <p:spPr>
          <a:xfrm>
            <a:off x="457200" y="1447800"/>
            <a:ext cx="7315200" cy="5029200"/>
          </a:xfrm>
        </p:spPr>
        <p:txBody>
          <a:bodyPr>
            <a:normAutofit fontScale="92500" lnSpcReduction="10000"/>
          </a:bodyPr>
          <a:lstStyle/>
          <a:p>
            <a:pPr algn="l"/>
            <a:r>
              <a:rPr lang="en-US" dirty="0" smtClean="0"/>
              <a:t> </a:t>
            </a:r>
          </a:p>
          <a:p>
            <a:pPr algn="l"/>
            <a:r>
              <a:rPr lang="en-US" dirty="0" smtClean="0">
                <a:solidFill>
                  <a:schemeClr val="tx1"/>
                </a:solidFill>
              </a:rPr>
              <a:t>1-  </a:t>
            </a:r>
            <a:r>
              <a:rPr lang="en-US" dirty="0" err="1" smtClean="0">
                <a:solidFill>
                  <a:schemeClr val="tx1"/>
                </a:solidFill>
              </a:rPr>
              <a:t>Methoxylated</a:t>
            </a:r>
            <a:r>
              <a:rPr lang="en-US" dirty="0" smtClean="0">
                <a:solidFill>
                  <a:schemeClr val="tx1"/>
                </a:solidFill>
              </a:rPr>
              <a:t> amphetamines</a:t>
            </a:r>
          </a:p>
          <a:p>
            <a:pPr algn="l"/>
            <a:r>
              <a:rPr lang="en-US" dirty="0" smtClean="0">
                <a:solidFill>
                  <a:schemeClr val="tx1"/>
                </a:solidFill>
              </a:rPr>
              <a:t>	(</a:t>
            </a:r>
            <a:r>
              <a:rPr lang="en-US" dirty="0" err="1" smtClean="0">
                <a:solidFill>
                  <a:schemeClr val="tx1"/>
                </a:solidFill>
              </a:rPr>
              <a:t>mescaline;dimethoxyamphetamine</a:t>
            </a:r>
            <a:r>
              <a:rPr lang="en-US" dirty="0" smtClean="0">
                <a:solidFill>
                  <a:schemeClr val="tx1"/>
                </a:solidFill>
              </a:rPr>
              <a:t>)</a:t>
            </a:r>
          </a:p>
          <a:p>
            <a:pPr algn="l"/>
            <a:r>
              <a:rPr lang="en-US" dirty="0" smtClean="0">
                <a:solidFill>
                  <a:schemeClr val="tx1"/>
                </a:solidFill>
              </a:rPr>
              <a:t>2- High doses of amphetamine &amp; </a:t>
            </a:r>
            <a:r>
              <a:rPr lang="en-US" dirty="0" err="1" smtClean="0">
                <a:solidFill>
                  <a:schemeClr val="tx1"/>
                </a:solidFill>
              </a:rPr>
              <a:t>analogus</a:t>
            </a:r>
            <a:endParaRPr lang="en-US" dirty="0" smtClean="0">
              <a:solidFill>
                <a:schemeClr val="tx1"/>
              </a:solidFill>
            </a:endParaRPr>
          </a:p>
          <a:p>
            <a:pPr algn="l"/>
            <a:r>
              <a:rPr lang="en-US" dirty="0" smtClean="0">
                <a:solidFill>
                  <a:schemeClr val="tx1"/>
                </a:solidFill>
              </a:rPr>
              <a:t>3- High doses of cocaine</a:t>
            </a:r>
          </a:p>
          <a:p>
            <a:pPr algn="l"/>
            <a:r>
              <a:rPr lang="en-US" dirty="0" smtClean="0">
                <a:solidFill>
                  <a:schemeClr val="tx1"/>
                </a:solidFill>
              </a:rPr>
              <a:t>4- L S D: inhibits firing of </a:t>
            </a:r>
            <a:r>
              <a:rPr lang="en-US" dirty="0" err="1" smtClean="0">
                <a:solidFill>
                  <a:schemeClr val="tx1"/>
                </a:solidFill>
              </a:rPr>
              <a:t>serotonergic</a:t>
            </a:r>
            <a:r>
              <a:rPr lang="en-US" dirty="0" smtClean="0">
                <a:solidFill>
                  <a:schemeClr val="tx1"/>
                </a:solidFill>
              </a:rPr>
              <a:t> neurons 	via Stimulation of 5-HT2 receptors</a:t>
            </a:r>
          </a:p>
          <a:p>
            <a:pPr algn="l"/>
            <a:r>
              <a:rPr lang="en-US" dirty="0" smtClean="0">
                <a:solidFill>
                  <a:schemeClr val="tx1"/>
                </a:solidFill>
              </a:rPr>
              <a:t>5- Cannabis (marihuana and Hashish)</a:t>
            </a:r>
          </a:p>
          <a:p>
            <a:pPr algn="l"/>
            <a:r>
              <a:rPr lang="en-US" dirty="0" smtClean="0">
                <a:solidFill>
                  <a:schemeClr val="tx1"/>
                </a:solidFill>
              </a:rPr>
              <a:t>	contains δ-9-tetrahydrocannabinol</a:t>
            </a:r>
          </a:p>
          <a:p>
            <a:pPr algn="l"/>
            <a:r>
              <a:rPr lang="en-GB" dirty="0" smtClean="0">
                <a:solidFill>
                  <a:schemeClr val="tx1"/>
                </a:solidFill>
              </a:rPr>
              <a:t>	(antiemetic in cancer patients)</a:t>
            </a:r>
            <a:endParaRPr lang="en-US"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b="1" dirty="0" err="1" smtClean="0">
                <a:solidFill>
                  <a:srgbClr val="0000CC"/>
                </a:solidFill>
              </a:rPr>
              <a:t>Piracetam</a:t>
            </a:r>
            <a:r>
              <a:rPr lang="en-US" b="1" dirty="0" smtClean="0">
                <a:solidFill>
                  <a:srgbClr val="0000CC"/>
                </a:solidFill>
              </a:rPr>
              <a:t> </a:t>
            </a:r>
            <a:r>
              <a:rPr lang="en-US" b="1" dirty="0" smtClean="0"/>
              <a:t/>
            </a:r>
            <a:br>
              <a:rPr lang="en-US" b="1" dirty="0" smtClean="0"/>
            </a:br>
            <a:endParaRPr lang="en-US" dirty="0"/>
          </a:p>
        </p:txBody>
      </p:sp>
      <p:sp>
        <p:nvSpPr>
          <p:cNvPr id="3" name="Subtitle 2"/>
          <p:cNvSpPr>
            <a:spLocks noGrp="1"/>
          </p:cNvSpPr>
          <p:nvPr>
            <p:ph type="subTitle" idx="1"/>
          </p:nvPr>
        </p:nvSpPr>
        <p:spPr>
          <a:xfrm>
            <a:off x="381000" y="1066800"/>
            <a:ext cx="8305800" cy="5562600"/>
          </a:xfrm>
        </p:spPr>
        <p:txBody>
          <a:bodyPr>
            <a:noAutofit/>
          </a:bodyPr>
          <a:lstStyle/>
          <a:p>
            <a:pPr algn="l"/>
            <a:r>
              <a:rPr lang="en-US" sz="1800" b="1" dirty="0" err="1" smtClean="0">
                <a:solidFill>
                  <a:srgbClr val="FF0000"/>
                </a:solidFill>
              </a:rPr>
              <a:t>Nootropic</a:t>
            </a:r>
            <a:r>
              <a:rPr lang="en-US" sz="1800" b="1" dirty="0" smtClean="0">
                <a:solidFill>
                  <a:srgbClr val="FF0000"/>
                </a:solidFill>
              </a:rPr>
              <a:t> drug (effects intellect)</a:t>
            </a:r>
          </a:p>
          <a:p>
            <a:pPr algn="l"/>
            <a:r>
              <a:rPr lang="en-US" sz="1800" b="1" dirty="0" smtClean="0">
                <a:solidFill>
                  <a:schemeClr val="tx1"/>
                </a:solidFill>
              </a:rPr>
              <a:t>M.O.A. </a:t>
            </a:r>
            <a:r>
              <a:rPr lang="en-US" sz="1800" dirty="0" smtClean="0">
                <a:solidFill>
                  <a:schemeClr val="tx1"/>
                </a:solidFill>
              </a:rPr>
              <a:t>Not clear</a:t>
            </a:r>
          </a:p>
          <a:p>
            <a:pPr algn="l"/>
            <a:r>
              <a:rPr lang="en-US" sz="1800" dirty="0" smtClean="0">
                <a:solidFill>
                  <a:schemeClr val="tx1"/>
                </a:solidFill>
              </a:rPr>
              <a:t>	-Improves microcirculation in CNS</a:t>
            </a:r>
          </a:p>
          <a:p>
            <a:pPr algn="l"/>
            <a:r>
              <a:rPr lang="en-US" sz="1800" dirty="0" smtClean="0">
                <a:solidFill>
                  <a:schemeClr val="tx1"/>
                </a:solidFill>
              </a:rPr>
              <a:t>	No central vasodilatation</a:t>
            </a:r>
          </a:p>
          <a:p>
            <a:pPr algn="l"/>
            <a:r>
              <a:rPr lang="en-US" sz="1800" dirty="0" smtClean="0">
                <a:solidFill>
                  <a:schemeClr val="tx1"/>
                </a:solidFill>
              </a:rPr>
              <a:t>	Causes peripheral vasodilatation</a:t>
            </a:r>
          </a:p>
          <a:p>
            <a:pPr algn="l"/>
            <a:r>
              <a:rPr lang="en-US" sz="1800" b="1" dirty="0" smtClean="0">
                <a:solidFill>
                  <a:srgbClr val="0000CC"/>
                </a:solidFill>
              </a:rPr>
              <a:t>Clinical uses :</a:t>
            </a:r>
          </a:p>
          <a:p>
            <a:pPr algn="l"/>
            <a:r>
              <a:rPr lang="en-US" sz="1800" dirty="0" smtClean="0">
                <a:solidFill>
                  <a:schemeClr val="tx1"/>
                </a:solidFill>
              </a:rPr>
              <a:t>	-Loss of memory , vertigo , Alzheimer's disease</a:t>
            </a:r>
          </a:p>
          <a:p>
            <a:pPr algn="l"/>
            <a:r>
              <a:rPr lang="en-US" sz="1800" dirty="0" smtClean="0">
                <a:solidFill>
                  <a:schemeClr val="tx1"/>
                </a:solidFill>
              </a:rPr>
              <a:t>	-Learning difficulties in children</a:t>
            </a:r>
          </a:p>
          <a:p>
            <a:pPr algn="l"/>
            <a:r>
              <a:rPr lang="en-US" sz="1800" dirty="0" smtClean="0">
                <a:solidFill>
                  <a:schemeClr val="tx1"/>
                </a:solidFill>
              </a:rPr>
              <a:t>	-Chronic alcoholism and alcohol withdrawal</a:t>
            </a:r>
          </a:p>
          <a:p>
            <a:pPr algn="l"/>
            <a:r>
              <a:rPr lang="en-US" sz="1800" dirty="0" smtClean="0">
                <a:solidFill>
                  <a:schemeClr val="tx1"/>
                </a:solidFill>
              </a:rPr>
              <a:t>	-Coma</a:t>
            </a:r>
          </a:p>
          <a:p>
            <a:pPr algn="l"/>
            <a:r>
              <a:rPr lang="en-US" sz="1800" b="1" dirty="0" smtClean="0">
                <a:solidFill>
                  <a:srgbClr val="0000CC"/>
                </a:solidFill>
              </a:rPr>
              <a:t>adverse effects :</a:t>
            </a:r>
            <a:endParaRPr lang="en-US" sz="1800" dirty="0" smtClean="0">
              <a:solidFill>
                <a:schemeClr val="tx1"/>
              </a:solidFill>
            </a:endParaRPr>
          </a:p>
          <a:p>
            <a:pPr algn="l"/>
            <a:r>
              <a:rPr lang="en-US" sz="1800" dirty="0" smtClean="0">
                <a:solidFill>
                  <a:schemeClr val="tx1"/>
                </a:solidFill>
              </a:rPr>
              <a:t>	Nervousness</a:t>
            </a:r>
          </a:p>
          <a:p>
            <a:pPr algn="l"/>
            <a:r>
              <a:rPr lang="en-US" sz="1800" dirty="0" smtClean="0">
                <a:solidFill>
                  <a:schemeClr val="tx1"/>
                </a:solidFill>
              </a:rPr>
              <a:t>	anxiety</a:t>
            </a:r>
          </a:p>
          <a:p>
            <a:pPr algn="l"/>
            <a:r>
              <a:rPr lang="en-US" sz="1800" dirty="0" smtClean="0">
                <a:solidFill>
                  <a:schemeClr val="tx1"/>
                </a:solidFill>
              </a:rPr>
              <a:t>	sleep disturbances </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077200" cy="7010400"/>
          </a:xfrm>
        </p:spPr>
        <p:txBody>
          <a:bodyPr>
            <a:normAutofit fontScale="90000"/>
          </a:bodyPr>
          <a:lstStyle/>
          <a:p>
            <a:pPr algn="l"/>
            <a:r>
              <a:rPr lang="en-GB" dirty="0" smtClean="0"/>
              <a:t> </a:t>
            </a:r>
            <a:r>
              <a:rPr lang="en-US" dirty="0" smtClean="0"/>
              <a:t/>
            </a:r>
            <a:br>
              <a:rPr lang="en-US" dirty="0" smtClean="0"/>
            </a:br>
            <a:r>
              <a:rPr lang="en-US" dirty="0" smtClean="0"/>
              <a:t>            </a:t>
            </a:r>
            <a:r>
              <a:rPr lang="en-US" b="1" dirty="0" smtClean="0">
                <a:solidFill>
                  <a:srgbClr val="FF0000"/>
                </a:solidFill>
              </a:rPr>
              <a:t>  </a:t>
            </a:r>
            <a:r>
              <a:rPr lang="en-US" b="1" dirty="0" err="1" smtClean="0">
                <a:solidFill>
                  <a:srgbClr val="FF0000"/>
                </a:solidFill>
              </a:rPr>
              <a:t>Methylxanthines</a:t>
            </a:r>
            <a:r>
              <a:rPr lang="en-US" b="1" dirty="0" smtClean="0">
                <a:solidFill>
                  <a:srgbClr val="FF0000"/>
                </a:solidFill>
              </a:rPr>
              <a:t> </a:t>
            </a:r>
            <a:r>
              <a:rPr lang="en-US" dirty="0" smtClean="0"/>
              <a:t/>
            </a:r>
            <a:br>
              <a:rPr lang="en-US" dirty="0" smtClean="0"/>
            </a:br>
            <a:r>
              <a:rPr lang="en-US" sz="2200" b="1" dirty="0" smtClean="0"/>
              <a:t/>
            </a:r>
            <a:br>
              <a:rPr lang="en-US" sz="2200" b="1" dirty="0" smtClean="0"/>
            </a:br>
            <a:r>
              <a:rPr lang="en-US" sz="2200" b="1" dirty="0" smtClean="0">
                <a:solidFill>
                  <a:srgbClr val="0000CC"/>
                </a:solidFill>
              </a:rPr>
              <a:t>1- Caffeine </a:t>
            </a:r>
            <a:r>
              <a:rPr lang="en-US" sz="2200" b="1" dirty="0" smtClean="0"/>
              <a:t>(1,3,7-trimethylxanthines) </a:t>
            </a:r>
            <a:br>
              <a:rPr lang="en-US" sz="2200" b="1" dirty="0" smtClean="0"/>
            </a:br>
            <a:r>
              <a:rPr lang="en-US" sz="2200" b="1" dirty="0" smtClean="0">
                <a:solidFill>
                  <a:srgbClr val="0000CC"/>
                </a:solidFill>
              </a:rPr>
              <a:t>2- </a:t>
            </a:r>
            <a:r>
              <a:rPr lang="en-US" sz="2200" b="1" dirty="0" err="1" smtClean="0">
                <a:solidFill>
                  <a:srgbClr val="0000CC"/>
                </a:solidFill>
              </a:rPr>
              <a:t>Theophylline</a:t>
            </a:r>
            <a:r>
              <a:rPr lang="en-US" sz="2200" b="1" dirty="0" smtClean="0">
                <a:solidFill>
                  <a:srgbClr val="0000CC"/>
                </a:solidFill>
              </a:rPr>
              <a:t> </a:t>
            </a:r>
            <a:r>
              <a:rPr lang="en-US" sz="2200" b="1" dirty="0" smtClean="0"/>
              <a:t>(1,3-trimethylxanthines) </a:t>
            </a:r>
            <a:br>
              <a:rPr lang="en-US" sz="2200" b="1" dirty="0" smtClean="0"/>
            </a:br>
            <a:r>
              <a:rPr lang="en-US" sz="2200" b="1" dirty="0" smtClean="0">
                <a:solidFill>
                  <a:srgbClr val="0000CC"/>
                </a:solidFill>
              </a:rPr>
              <a:t>3- </a:t>
            </a:r>
            <a:r>
              <a:rPr lang="en-US" sz="2200" b="1" dirty="0" err="1" smtClean="0">
                <a:solidFill>
                  <a:srgbClr val="0000CC"/>
                </a:solidFill>
              </a:rPr>
              <a:t>Theobromine</a:t>
            </a:r>
            <a:r>
              <a:rPr lang="en-US" sz="2200" b="1" dirty="0" smtClean="0">
                <a:solidFill>
                  <a:srgbClr val="0000CC"/>
                </a:solidFill>
              </a:rPr>
              <a:t> </a:t>
            </a:r>
            <a:r>
              <a:rPr lang="en-US" sz="2200" b="1" dirty="0" smtClean="0"/>
              <a:t>(3,7-trimethylxanthines) </a:t>
            </a:r>
            <a:r>
              <a:rPr lang="en-US" sz="2200" dirty="0" smtClean="0"/>
              <a:t/>
            </a:r>
            <a:br>
              <a:rPr lang="en-US" sz="2200" dirty="0" smtClean="0"/>
            </a:br>
            <a:r>
              <a:rPr lang="en-US" sz="2200" b="1" dirty="0" smtClean="0"/>
              <a:t>Alkaloids: Occurs  naturally in plants, tea, coffee and cola</a:t>
            </a:r>
            <a:r>
              <a:rPr lang="en-US" sz="2200" dirty="0" smtClean="0"/>
              <a:t/>
            </a:r>
            <a:br>
              <a:rPr lang="en-US" sz="2200" dirty="0" smtClean="0"/>
            </a:br>
            <a:r>
              <a:rPr lang="en-US" sz="2200" dirty="0" smtClean="0"/>
              <a:t/>
            </a:r>
            <a:br>
              <a:rPr lang="en-US" sz="2200" dirty="0" smtClean="0"/>
            </a:br>
            <a:r>
              <a:rPr lang="en-US" sz="2200" b="1" u="sng" dirty="0" smtClean="0">
                <a:solidFill>
                  <a:srgbClr val="0000CC"/>
                </a:solidFill>
              </a:rPr>
              <a:t>Absorption and Fate:</a:t>
            </a:r>
            <a:r>
              <a:rPr lang="en-US" sz="2200" dirty="0" smtClean="0"/>
              <a:t/>
            </a:r>
            <a:br>
              <a:rPr lang="en-US" sz="2200" dirty="0" smtClean="0"/>
            </a:br>
            <a:r>
              <a:rPr lang="en-US" sz="2200" dirty="0" smtClean="0"/>
              <a:t>- </a:t>
            </a:r>
            <a:r>
              <a:rPr lang="en-US" sz="2200" b="1" dirty="0" smtClean="0"/>
              <a:t>Absorbed from GIT, Rectum and </a:t>
            </a:r>
            <a:r>
              <a:rPr lang="en-US" sz="2200" b="1" dirty="0" err="1" smtClean="0"/>
              <a:t>Parentral</a:t>
            </a:r>
            <a:r>
              <a:rPr lang="en-US" sz="2200" b="1" dirty="0" smtClean="0"/>
              <a:t/>
            </a:r>
            <a:br>
              <a:rPr lang="en-US" sz="2200" b="1" dirty="0" smtClean="0"/>
            </a:br>
            <a:r>
              <a:rPr lang="en-US" sz="2200" b="1" dirty="0" smtClean="0"/>
              <a:t/>
            </a:r>
            <a:br>
              <a:rPr lang="en-US" sz="2200" b="1" dirty="0" smtClean="0"/>
            </a:br>
            <a:r>
              <a:rPr lang="en-US" sz="2200" b="1" dirty="0" smtClean="0"/>
              <a:t>- Metabolized in liver by partial </a:t>
            </a:r>
            <a:r>
              <a:rPr lang="en-US" sz="2200" b="1" dirty="0" err="1" smtClean="0"/>
              <a:t>demethylation</a:t>
            </a:r>
            <a:r>
              <a:rPr lang="en-US" sz="2200" b="1" dirty="0" smtClean="0"/>
              <a:t> followed by oxidation and the methyl derivatives are excreted by the kidney. 10 % of alkaloids is excreted unchanged</a:t>
            </a:r>
            <a:br>
              <a:rPr lang="en-US" sz="2200" b="1" dirty="0" smtClean="0"/>
            </a:br>
            <a:r>
              <a:rPr lang="en-US" sz="2200" b="1" dirty="0" smtClean="0"/>
              <a:t/>
            </a:r>
            <a:br>
              <a:rPr lang="en-US" sz="2200" b="1" dirty="0" smtClean="0"/>
            </a:br>
            <a:r>
              <a:rPr lang="en-US" sz="2200" b="1" dirty="0" smtClean="0"/>
              <a:t>- Since </a:t>
            </a:r>
            <a:r>
              <a:rPr lang="en-US" sz="2200" b="1" dirty="0" err="1" smtClean="0"/>
              <a:t>demethylation</a:t>
            </a:r>
            <a:r>
              <a:rPr lang="en-US" sz="2200" b="1" dirty="0" smtClean="0"/>
              <a:t> of </a:t>
            </a:r>
            <a:r>
              <a:rPr lang="en-US" sz="2200" b="1" dirty="0" err="1" smtClean="0"/>
              <a:t>xanthines</a:t>
            </a:r>
            <a:r>
              <a:rPr lang="en-US" sz="2200" b="1" dirty="0" smtClean="0"/>
              <a:t> is only partial and not complete, the formation and excretion of uric acid is not increased, therefore, </a:t>
            </a:r>
            <a:r>
              <a:rPr lang="en-US" sz="2200" b="1" dirty="0" err="1" smtClean="0"/>
              <a:t>Xanthines</a:t>
            </a:r>
            <a:r>
              <a:rPr lang="en-US" sz="2200" b="1" dirty="0" smtClean="0"/>
              <a:t> are not contraindicated in GOUT.</a:t>
            </a:r>
            <a:r>
              <a:rPr lang="en-US" sz="2200" dirty="0" smtClean="0"/>
              <a:t/>
            </a:r>
            <a:br>
              <a:rPr lang="en-US" sz="2200" dirty="0" smtClean="0"/>
            </a:br>
            <a:r>
              <a:rPr lang="en-US" sz="3100" dirty="0" smtClean="0"/>
              <a:t/>
            </a:r>
            <a:br>
              <a:rPr lang="en-US" sz="3100" dirty="0" smtClean="0"/>
            </a:br>
            <a:r>
              <a:rPr lang="en-US" sz="3100" b="1"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E03E0241-F038-46F8-B8F2-62DFCAD1C4C8}" type="slidenum">
              <a:rPr lang="ar-SA" smtClean="0"/>
              <a:pPr/>
              <a:t>16</a:t>
            </a:fld>
            <a:endParaRPr lang="ar-SA"/>
          </a:p>
        </p:txBody>
      </p:sp>
      <p:sp>
        <p:nvSpPr>
          <p:cNvPr id="5" name="مستطيل 4"/>
          <p:cNvSpPr/>
          <p:nvPr/>
        </p:nvSpPr>
        <p:spPr>
          <a:xfrm>
            <a:off x="2200275" y="616402"/>
            <a:ext cx="5410200" cy="707886"/>
          </a:xfrm>
          <a:prstGeom prst="rect">
            <a:avLst/>
          </a:prstGeom>
          <a:noFill/>
        </p:spPr>
        <p:txBody>
          <a:bodyPr wrap="square" lIns="91440" tIns="45720" rIns="91440" bIns="45720">
            <a:spAutoFit/>
          </a:bodyPr>
          <a:lstStyle/>
          <a:p>
            <a:pPr algn="ctr"/>
            <a:r>
              <a:rPr lang="en-US" sz="4000" b="1" dirty="0" smtClean="0">
                <a:ln w="0"/>
                <a:solidFill>
                  <a:srgbClr val="FF0000"/>
                </a:solidFill>
                <a:effectLst>
                  <a:outerShdw blurRad="38100" dist="25400" dir="5400000" algn="ctr" rotWithShape="0">
                    <a:srgbClr val="6E747A">
                      <a:alpha val="43000"/>
                    </a:srgbClr>
                  </a:outerShdw>
                </a:effectLst>
              </a:rPr>
              <a:t>Methyl </a:t>
            </a:r>
            <a:r>
              <a:rPr lang="en-US" sz="4000" b="1" dirty="0" smtClean="0">
                <a:ln w="0"/>
                <a:solidFill>
                  <a:srgbClr val="FF0000"/>
                </a:solidFill>
                <a:effectLst>
                  <a:outerShdw blurRad="38100" dist="25400" dir="5400000" algn="ctr" rotWithShape="0">
                    <a:srgbClr val="6E747A">
                      <a:alpha val="43000"/>
                    </a:srgbClr>
                  </a:outerShdw>
                </a:effectLst>
              </a:rPr>
              <a:t>Xanthines    </a:t>
            </a:r>
            <a:endParaRPr lang="en-US" sz="4000" b="1" dirty="0">
              <a:ln w="0"/>
              <a:solidFill>
                <a:srgbClr val="FF0000"/>
              </a:solidFill>
              <a:effectLst>
                <a:outerShdw blurRad="38100" dist="25400" dir="5400000" algn="ctr" rotWithShape="0">
                  <a:srgbClr val="6E747A">
                    <a:alpha val="43000"/>
                  </a:srgbClr>
                </a:outerShdw>
              </a:effectLst>
            </a:endParaRPr>
          </a:p>
        </p:txBody>
      </p:sp>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81001" y="2133600"/>
            <a:ext cx="8458200" cy="3200400"/>
          </a:xfrm>
          <a:prstGeom prst="rect">
            <a:avLst/>
          </a:prstGeom>
        </p:spPr>
      </p:pic>
    </p:spTree>
    <p:extLst>
      <p:ext uri="{BB962C8B-B14F-4D97-AF65-F5344CB8AC3E}">
        <p14:creationId xmlns="" xmlns:p14="http://schemas.microsoft.com/office/powerpoint/2010/main" val="2362970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305800" cy="6934200"/>
          </a:xfrm>
        </p:spPr>
        <p:txBody>
          <a:bodyPr>
            <a:normAutofit fontScale="90000"/>
          </a:bodyPr>
          <a:lstStyle/>
          <a:p>
            <a:pPr algn="l"/>
            <a:r>
              <a:rPr lang="en-US" b="1" dirty="0" smtClean="0">
                <a:solidFill>
                  <a:srgbClr val="FF0000"/>
                </a:solidFill>
              </a:rPr>
              <a:t>Mechanisms of action :</a:t>
            </a:r>
            <a:br>
              <a:rPr lang="en-US" b="1" dirty="0" smtClean="0">
                <a:solidFill>
                  <a:srgbClr val="FF0000"/>
                </a:solidFill>
              </a:rPr>
            </a:br>
            <a:r>
              <a:rPr lang="en-US" dirty="0" smtClean="0"/>
              <a:t/>
            </a:r>
            <a:br>
              <a:rPr lang="en-US" dirty="0" smtClean="0"/>
            </a:br>
            <a:r>
              <a:rPr lang="en-US" sz="3100" dirty="0" smtClean="0">
                <a:solidFill>
                  <a:srgbClr val="0000CC"/>
                </a:solidFill>
              </a:rPr>
              <a:t>1- </a:t>
            </a:r>
            <a:r>
              <a:rPr lang="en-US" sz="3100" dirty="0" err="1" smtClean="0">
                <a:solidFill>
                  <a:srgbClr val="0000CC"/>
                </a:solidFill>
              </a:rPr>
              <a:t>Methylxantines</a:t>
            </a:r>
            <a:r>
              <a:rPr lang="en-US" sz="3100" dirty="0" smtClean="0">
                <a:solidFill>
                  <a:srgbClr val="0000CC"/>
                </a:solidFill>
              </a:rPr>
              <a:t> inhibit </a:t>
            </a:r>
            <a:r>
              <a:rPr lang="en-US" sz="3100" dirty="0" err="1" smtClean="0">
                <a:solidFill>
                  <a:srgbClr val="0000CC"/>
                </a:solidFill>
              </a:rPr>
              <a:t>phosphodiesterase</a:t>
            </a:r>
            <a:r>
              <a:rPr lang="en-US" sz="3100" dirty="0" smtClean="0">
                <a:solidFill>
                  <a:srgbClr val="0000CC"/>
                </a:solidFill>
              </a:rPr>
              <a:t> enzyme which convert 3,5 cyclic AMP to the inactive 5-AMP, thus increasing concentration of cyclic AMP and cyclic GMP in the tissues.  </a:t>
            </a:r>
            <a:r>
              <a:rPr lang="en-US" sz="3100" dirty="0" smtClean="0"/>
              <a:t>It should be remembered that </a:t>
            </a:r>
            <a:r>
              <a:rPr lang="en-US" sz="3100" dirty="0" err="1" smtClean="0"/>
              <a:t>catecholamines</a:t>
            </a:r>
            <a:r>
              <a:rPr lang="en-US" sz="3100" dirty="0" smtClean="0"/>
              <a:t> also increase the concentration of cyclic AMP in many tissues but by a different mechanism, mainly, through stimulation of synthesis of cyclic AMP via activation of </a:t>
            </a:r>
            <a:r>
              <a:rPr lang="en-US" sz="3100" dirty="0" err="1" smtClean="0"/>
              <a:t>adenyl</a:t>
            </a:r>
            <a:r>
              <a:rPr lang="en-US" sz="3100" dirty="0" smtClean="0"/>
              <a:t> </a:t>
            </a:r>
            <a:r>
              <a:rPr lang="en-US" sz="3100" dirty="0" err="1" smtClean="0"/>
              <a:t>cyclase</a:t>
            </a:r>
            <a:r>
              <a:rPr lang="en-US" sz="3100" dirty="0" smtClean="0"/>
              <a:t> enzyme.</a:t>
            </a:r>
            <a:br>
              <a:rPr lang="en-US" sz="3100" dirty="0" smtClean="0"/>
            </a:br>
            <a:r>
              <a:rPr lang="en-US" sz="3100" dirty="0" smtClean="0"/>
              <a:t/>
            </a:r>
            <a:br>
              <a:rPr lang="en-US" sz="3100" dirty="0" smtClean="0"/>
            </a:br>
            <a:r>
              <a:rPr lang="en-US" sz="3100" dirty="0" smtClean="0">
                <a:solidFill>
                  <a:srgbClr val="C00000"/>
                </a:solidFill>
              </a:rPr>
              <a:t>2- </a:t>
            </a:r>
            <a:r>
              <a:rPr lang="en-US" sz="3100" dirty="0" err="1" smtClean="0">
                <a:solidFill>
                  <a:srgbClr val="C00000"/>
                </a:solidFill>
              </a:rPr>
              <a:t>Xanthines</a:t>
            </a:r>
            <a:r>
              <a:rPr lang="en-US" sz="3100" dirty="0" smtClean="0">
                <a:solidFill>
                  <a:srgbClr val="C00000"/>
                </a:solidFill>
              </a:rPr>
              <a:t> inhibit adenosine receptors. This action is responsible for their Bronchodilator effect.</a:t>
            </a:r>
            <a:r>
              <a:rPr lang="en-US" sz="3100" dirty="0" smtClean="0"/>
              <a:t/>
            </a:r>
            <a:br>
              <a:rPr lang="en-US" sz="3100" dirty="0" smtClean="0"/>
            </a:br>
            <a:r>
              <a:rPr lang="en-GB" sz="3100" dirty="0" smtClean="0"/>
              <a:t> </a:t>
            </a:r>
            <a:r>
              <a:rPr lang="en-US" dirty="0" smtClean="0"/>
              <a:t/>
            </a:r>
            <a:br>
              <a:rPr lang="en-US" dirty="0" smtClean="0"/>
            </a:br>
            <a:r>
              <a:rPr lang="en-US" b="1"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ctrTitle"/>
          </p:nvPr>
        </p:nvSpPr>
        <p:spPr>
          <a:xfrm>
            <a:off x="457200" y="228600"/>
            <a:ext cx="4953000" cy="6400800"/>
          </a:xfrm>
        </p:spPr>
        <p:txBody>
          <a:bodyPr>
            <a:normAutofit/>
          </a:bodyPr>
          <a:lstStyle/>
          <a:p>
            <a:pPr lvl="1">
              <a:lnSpc>
                <a:spcPct val="90000"/>
              </a:lnSpc>
            </a:pPr>
            <a:r>
              <a:rPr lang="en-US" sz="2400" b="1" dirty="0" smtClean="0">
                <a:solidFill>
                  <a:srgbClr val="FF0000"/>
                </a:solidFill>
              </a:rPr>
              <a:t>Mechanisms of action : </a:t>
            </a:r>
            <a:br>
              <a:rPr lang="en-US" sz="2400" b="1" dirty="0" smtClean="0">
                <a:solidFill>
                  <a:srgbClr val="FF0000"/>
                </a:solidFill>
              </a:rPr>
            </a:br>
            <a:r>
              <a:rPr lang="en-US" sz="2400" b="1" dirty="0">
                <a:solidFill>
                  <a:srgbClr val="FF0000"/>
                </a:solidFill>
              </a:rPr>
              <a:t/>
            </a:r>
            <a:br>
              <a:rPr lang="en-US" sz="2400" b="1" dirty="0">
                <a:solidFill>
                  <a:srgbClr val="FF0000"/>
                </a:solidFill>
              </a:rPr>
            </a:br>
            <a:r>
              <a:rPr lang="en-US" sz="2400" dirty="0" smtClean="0"/>
              <a:t>competitive nonselective</a:t>
            </a:r>
            <a:r>
              <a:rPr lang="en-US" sz="2400" dirty="0" smtClean="0">
                <a:latin typeface="Verdana" pitchFamily="34" charset="0"/>
              </a:rPr>
              <a:t> Inhibition </a:t>
            </a:r>
            <a:br>
              <a:rPr lang="en-US" sz="2400" dirty="0" smtClean="0">
                <a:latin typeface="Verdana" pitchFamily="34" charset="0"/>
              </a:rPr>
            </a:br>
            <a:r>
              <a:rPr lang="en-US" sz="2400" dirty="0" smtClean="0">
                <a:latin typeface="Verdana" pitchFamily="34" charset="0"/>
              </a:rPr>
              <a:t>of </a:t>
            </a:r>
            <a:r>
              <a:rPr lang="en-US" sz="2400" dirty="0" err="1" smtClean="0">
                <a:latin typeface="Verdana" pitchFamily="34" charset="0"/>
              </a:rPr>
              <a:t>phosphodiesterase</a:t>
            </a:r>
            <a:r>
              <a:rPr lang="en-US" sz="2400" dirty="0" smtClean="0">
                <a:latin typeface="Verdana" pitchFamily="34" charset="0"/>
              </a:rPr>
              <a:t> (PDE), </a:t>
            </a:r>
            <a:br>
              <a:rPr lang="en-US" sz="2400" dirty="0" smtClean="0">
                <a:latin typeface="Verdana" pitchFamily="34" charset="0"/>
              </a:rPr>
            </a:br>
            <a:r>
              <a:rPr lang="en-US" sz="2400" dirty="0" smtClean="0">
                <a:latin typeface="Verdana" pitchFamily="34" charset="0"/>
              </a:rPr>
              <a:t>the enzyme that degrades </a:t>
            </a:r>
            <a:br>
              <a:rPr lang="en-US" sz="2400" dirty="0" smtClean="0">
                <a:latin typeface="Verdana" pitchFamily="34" charset="0"/>
              </a:rPr>
            </a:br>
            <a:r>
              <a:rPr lang="en-US" sz="2400" dirty="0" err="1" smtClean="0">
                <a:latin typeface="Verdana" pitchFamily="34" charset="0"/>
              </a:rPr>
              <a:t>cAMP</a:t>
            </a:r>
            <a:r>
              <a:rPr lang="en-US" sz="2400" dirty="0" smtClean="0">
                <a:latin typeface="Verdana" pitchFamily="34" charset="0"/>
              </a:rPr>
              <a:t> to AMP, thus increases</a:t>
            </a:r>
            <a:br>
              <a:rPr lang="en-US" sz="2400" dirty="0" smtClean="0">
                <a:latin typeface="Verdana" pitchFamily="34" charset="0"/>
              </a:rPr>
            </a:br>
            <a:r>
              <a:rPr lang="en-US" sz="2400" dirty="0" smtClean="0">
                <a:latin typeface="Verdana" pitchFamily="34" charset="0"/>
              </a:rPr>
              <a:t> </a:t>
            </a:r>
            <a:r>
              <a:rPr lang="en-US" sz="2400" dirty="0" err="1" smtClean="0">
                <a:latin typeface="Verdana" pitchFamily="34" charset="0"/>
              </a:rPr>
              <a:t>cAMP</a:t>
            </a:r>
            <a:r>
              <a:rPr lang="en-US" sz="2400" dirty="0" smtClean="0">
                <a:latin typeface="Verdana" pitchFamily="34" charset="0"/>
              </a:rPr>
              <a:t> and </a:t>
            </a:r>
            <a:r>
              <a:rPr lang="en-US" sz="2400" dirty="0" err="1" smtClean="0">
                <a:latin typeface="Verdana" pitchFamily="34" charset="0"/>
              </a:rPr>
              <a:t>cGMP</a:t>
            </a:r>
            <a:r>
              <a:rPr lang="en-US" sz="2400" dirty="0" smtClean="0">
                <a:latin typeface="Verdana" pitchFamily="34" charset="0"/>
              </a:rPr>
              <a:t> in tissues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2400" dirty="0" smtClean="0">
                <a:solidFill>
                  <a:srgbClr val="FF6600"/>
                </a:solidFill>
                <a:latin typeface="Verdana" pitchFamily="34" charset="0"/>
              </a:rPr>
              <a:t>Anti-PDE</a:t>
            </a:r>
            <a:r>
              <a:rPr lang="en-US" sz="2400" dirty="0" smtClean="0">
                <a:latin typeface="Verdana" pitchFamily="34" charset="0"/>
              </a:rPr>
              <a:t> effect requires high </a:t>
            </a:r>
            <a:br>
              <a:rPr lang="en-US" sz="2400" dirty="0" smtClean="0">
                <a:latin typeface="Verdana" pitchFamily="34" charset="0"/>
              </a:rPr>
            </a:br>
            <a:r>
              <a:rPr lang="en-US" sz="2400" dirty="0" smtClean="0">
                <a:latin typeface="Verdana" pitchFamily="34" charset="0"/>
              </a:rPr>
              <a:t>concentration of the drug</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2400" dirty="0" smtClean="0"/>
              <a:t>nonselective adenosine receptor antagonists . Mainly at A2 receptors.</a:t>
            </a:r>
            <a:r>
              <a:rPr lang="en-US" sz="2400" dirty="0" smtClean="0">
                <a:latin typeface="Verdana" pitchFamily="34" charset="0"/>
              </a:rPr>
              <a:t/>
            </a:r>
            <a:br>
              <a:rPr lang="en-US" sz="2400" dirty="0" smtClean="0">
                <a:latin typeface="Verdana" pitchFamily="34" charset="0"/>
              </a:rPr>
            </a:br>
            <a:r>
              <a:rPr lang="en-US" sz="2200" dirty="0" smtClean="0">
                <a:latin typeface="Verdana" pitchFamily="34" charset="0"/>
              </a:rPr>
              <a:t/>
            </a:r>
            <a:br>
              <a:rPr lang="en-US" sz="2200" dirty="0" smtClean="0">
                <a:latin typeface="Verdana" pitchFamily="34" charset="0"/>
              </a:rPr>
            </a:br>
            <a:endParaRPr lang="en-US" sz="2400" dirty="0" smtClean="0">
              <a:latin typeface="Verdana" pitchFamily="34" charset="0"/>
            </a:endParaRPr>
          </a:p>
          <a:p>
            <a:pPr>
              <a:lnSpc>
                <a:spcPct val="90000"/>
              </a:lnSpc>
            </a:pPr>
            <a:endParaRPr lang="en-US" dirty="0" smtClean="0"/>
          </a:p>
        </p:txBody>
      </p:sp>
      <p:pic>
        <p:nvPicPr>
          <p:cNvPr id="5" name="Picture 6" descr="c:\windows\TEMP\\msotw9_temp0.bmp"/>
          <p:cNvPicPr>
            <a:picLocks noChangeAspect="1" noChangeArrowheads="1"/>
          </p:cNvPicPr>
          <p:nvPr/>
        </p:nvPicPr>
        <p:blipFill>
          <a:blip r:embed="rId2" cstate="print"/>
          <a:srcRect/>
          <a:stretch>
            <a:fillRect/>
          </a:stretch>
        </p:blipFill>
        <p:spPr bwMode="auto">
          <a:xfrm>
            <a:off x="5257800" y="457200"/>
            <a:ext cx="3657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85799"/>
          </a:xfrm>
        </p:spPr>
        <p:txBody>
          <a:bodyPr>
            <a:normAutofit fontScale="90000"/>
          </a:bodyPr>
          <a:lstStyle/>
          <a:p>
            <a:pPr algn="l"/>
            <a:r>
              <a:rPr lang="en-GB" b="1" dirty="0" smtClean="0">
                <a:solidFill>
                  <a:srgbClr val="FF0000"/>
                </a:solidFill>
              </a:rPr>
              <a:t>Pharmacological actions :</a:t>
            </a:r>
            <a:endParaRPr lang="en-US" dirty="0">
              <a:solidFill>
                <a:srgbClr val="FF0000"/>
              </a:solidFill>
            </a:endParaRPr>
          </a:p>
        </p:txBody>
      </p:sp>
      <p:sp>
        <p:nvSpPr>
          <p:cNvPr id="3" name="Subtitle 2"/>
          <p:cNvSpPr>
            <a:spLocks noGrp="1"/>
          </p:cNvSpPr>
          <p:nvPr>
            <p:ph type="subTitle" idx="1"/>
          </p:nvPr>
        </p:nvSpPr>
        <p:spPr>
          <a:xfrm>
            <a:off x="228600" y="990600"/>
            <a:ext cx="8534400" cy="5867400"/>
          </a:xfrm>
        </p:spPr>
        <p:txBody>
          <a:bodyPr>
            <a:noAutofit/>
          </a:bodyPr>
          <a:lstStyle/>
          <a:p>
            <a:pPr algn="l"/>
            <a:r>
              <a:rPr lang="en-US" sz="2000" b="1" dirty="0" smtClean="0">
                <a:solidFill>
                  <a:srgbClr val="FF0000"/>
                </a:solidFill>
              </a:rPr>
              <a:t>Smooth muscle:  </a:t>
            </a:r>
            <a:r>
              <a:rPr lang="en-US" sz="2000" b="1" dirty="0" smtClean="0">
                <a:solidFill>
                  <a:schemeClr val="tx1"/>
                </a:solidFill>
              </a:rPr>
              <a:t>direct relaxation and </a:t>
            </a:r>
            <a:r>
              <a:rPr lang="en-US" sz="2000" b="1" dirty="0" err="1" smtClean="0">
                <a:solidFill>
                  <a:schemeClr val="tx1"/>
                </a:solidFill>
              </a:rPr>
              <a:t>spasmolytic</a:t>
            </a:r>
            <a:r>
              <a:rPr lang="en-US" sz="2000" b="1" dirty="0" smtClean="0">
                <a:solidFill>
                  <a:schemeClr val="tx1"/>
                </a:solidFill>
              </a:rPr>
              <a:t> action (especially bronchi and </a:t>
            </a:r>
            <a:r>
              <a:rPr lang="en-US" sz="2000" b="1" dirty="0" err="1" smtClean="0">
                <a:solidFill>
                  <a:schemeClr val="tx1"/>
                </a:solidFill>
              </a:rPr>
              <a:t>Biliary</a:t>
            </a:r>
            <a:r>
              <a:rPr lang="en-US" sz="2000" b="1" dirty="0" smtClean="0">
                <a:solidFill>
                  <a:schemeClr val="tx1"/>
                </a:solidFill>
              </a:rPr>
              <a:t> tract) </a:t>
            </a:r>
            <a:r>
              <a:rPr lang="en-US" sz="2000" b="1" dirty="0" err="1" smtClean="0">
                <a:solidFill>
                  <a:schemeClr val="tx1"/>
                </a:solidFill>
              </a:rPr>
              <a:t>Theophylline</a:t>
            </a:r>
            <a:r>
              <a:rPr lang="en-US" sz="2000" b="1" dirty="0" smtClean="0">
                <a:solidFill>
                  <a:schemeClr val="tx1"/>
                </a:solidFill>
              </a:rPr>
              <a:t> most effective.</a:t>
            </a:r>
          </a:p>
          <a:p>
            <a:pPr lvl="0" algn="l"/>
            <a:endParaRPr lang="en-US" sz="2000" b="1" dirty="0" smtClean="0">
              <a:solidFill>
                <a:schemeClr val="tx1"/>
              </a:solidFill>
            </a:endParaRPr>
          </a:p>
          <a:p>
            <a:pPr lvl="0" algn="l"/>
            <a:r>
              <a:rPr lang="en-US" sz="2000" b="1" dirty="0" smtClean="0">
                <a:solidFill>
                  <a:srgbClr val="FF0000"/>
                </a:solidFill>
              </a:rPr>
              <a:t>CNS: </a:t>
            </a:r>
          </a:p>
          <a:p>
            <a:pPr lvl="0" algn="l"/>
            <a:r>
              <a:rPr lang="en-US" sz="2000" dirty="0" smtClean="0">
                <a:solidFill>
                  <a:schemeClr val="tx1"/>
                </a:solidFill>
              </a:rPr>
              <a:t>	</a:t>
            </a:r>
            <a:r>
              <a:rPr lang="en-US" sz="2000" b="1" dirty="0" smtClean="0">
                <a:solidFill>
                  <a:schemeClr val="tx1"/>
                </a:solidFill>
              </a:rPr>
              <a:t>Cerebral Cortex </a:t>
            </a:r>
            <a:r>
              <a:rPr lang="en-US" sz="2000" b="1" dirty="0" err="1" smtClean="0">
                <a:solidFill>
                  <a:schemeClr val="tx1"/>
                </a:solidFill>
              </a:rPr>
              <a:t>stimulatin</a:t>
            </a:r>
            <a:r>
              <a:rPr lang="en-US" sz="2000" b="1" dirty="0" smtClean="0">
                <a:solidFill>
                  <a:schemeClr val="tx1"/>
                </a:solidFill>
              </a:rPr>
              <a:t> (caffeine &gt; </a:t>
            </a:r>
            <a:r>
              <a:rPr lang="en-US" sz="2000" b="1" dirty="0" err="1" smtClean="0">
                <a:solidFill>
                  <a:schemeClr val="tx1"/>
                </a:solidFill>
              </a:rPr>
              <a:t>theophylline</a:t>
            </a:r>
            <a:r>
              <a:rPr lang="en-US" sz="2000" b="1" dirty="0" smtClean="0">
                <a:solidFill>
                  <a:schemeClr val="tx1"/>
                </a:solidFill>
              </a:rPr>
              <a:t> &gt; </a:t>
            </a:r>
            <a:r>
              <a:rPr lang="en-US" sz="2000" b="1" dirty="0" err="1" smtClean="0">
                <a:solidFill>
                  <a:schemeClr val="tx1"/>
                </a:solidFill>
              </a:rPr>
              <a:t>theobromine</a:t>
            </a:r>
            <a:r>
              <a:rPr lang="en-US" sz="2000" b="1" dirty="0" smtClean="0">
                <a:solidFill>
                  <a:schemeClr val="tx1"/>
                </a:solidFill>
              </a:rPr>
              <a:t>) </a:t>
            </a:r>
          </a:p>
          <a:p>
            <a:pPr lvl="0" algn="l"/>
            <a:r>
              <a:rPr lang="en-US" sz="2000" b="1" dirty="0" smtClean="0">
                <a:solidFill>
                  <a:schemeClr val="tx1"/>
                </a:solidFill>
              </a:rPr>
              <a:t>	Descending stimulation of CNS</a:t>
            </a:r>
          </a:p>
          <a:p>
            <a:pPr lvl="0" algn="l"/>
            <a:r>
              <a:rPr lang="en-US" sz="2000" b="1" dirty="0" smtClean="0">
                <a:solidFill>
                  <a:schemeClr val="tx1"/>
                </a:solidFill>
              </a:rPr>
              <a:t>	Increase Motor activity</a:t>
            </a:r>
          </a:p>
          <a:p>
            <a:pPr lvl="0" algn="l"/>
            <a:r>
              <a:rPr lang="en-US" sz="2000" b="1" dirty="0" smtClean="0">
                <a:solidFill>
                  <a:schemeClr val="tx1"/>
                </a:solidFill>
              </a:rPr>
              <a:t>	Increase mental activity</a:t>
            </a:r>
          </a:p>
          <a:p>
            <a:pPr lvl="0" algn="l"/>
            <a:r>
              <a:rPr lang="en-US" sz="2000" b="1" dirty="0" smtClean="0">
                <a:solidFill>
                  <a:schemeClr val="tx1"/>
                </a:solidFill>
              </a:rPr>
              <a:t>	Relief Fatigue</a:t>
            </a:r>
          </a:p>
          <a:p>
            <a:pPr lvl="0" algn="l"/>
            <a:r>
              <a:rPr lang="en-US" sz="2000" b="1" dirty="0" smtClean="0">
                <a:solidFill>
                  <a:schemeClr val="tx1"/>
                </a:solidFill>
              </a:rPr>
              <a:t>	Prolonged consumption leads to Anxiety, Insomnia and tremors.</a:t>
            </a:r>
          </a:p>
          <a:p>
            <a:pPr lvl="0" algn="l"/>
            <a:r>
              <a:rPr lang="en-US" sz="2000" b="1" dirty="0" smtClean="0">
                <a:solidFill>
                  <a:srgbClr val="FF0000"/>
                </a:solidFill>
              </a:rPr>
              <a:t>Cardiovascular: </a:t>
            </a:r>
            <a:r>
              <a:rPr lang="en-US" sz="2000" b="1" dirty="0" smtClean="0">
                <a:solidFill>
                  <a:schemeClr val="tx1"/>
                </a:solidFill>
              </a:rPr>
              <a:t>Two opposite effects</a:t>
            </a:r>
          </a:p>
          <a:p>
            <a:pPr lvl="0" algn="l"/>
            <a:r>
              <a:rPr lang="en-US" sz="2000" b="1" dirty="0" smtClean="0">
                <a:solidFill>
                  <a:schemeClr val="tx1"/>
                </a:solidFill>
              </a:rPr>
              <a:t>	- </a:t>
            </a:r>
            <a:r>
              <a:rPr lang="en-US" sz="2000" b="1" dirty="0" err="1" smtClean="0">
                <a:solidFill>
                  <a:schemeClr val="tx1"/>
                </a:solidFill>
              </a:rPr>
              <a:t>Bradycardia</a:t>
            </a:r>
            <a:r>
              <a:rPr lang="en-US" sz="2000" b="1" dirty="0" smtClean="0">
                <a:solidFill>
                  <a:schemeClr val="tx1"/>
                </a:solidFill>
              </a:rPr>
              <a:t>----</a:t>
            </a:r>
            <a:r>
              <a:rPr lang="en-US" sz="2000" b="1" dirty="0" err="1" smtClean="0">
                <a:solidFill>
                  <a:schemeClr val="tx1"/>
                </a:solidFill>
              </a:rPr>
              <a:t>cental</a:t>
            </a:r>
            <a:r>
              <a:rPr lang="en-US" sz="2000" b="1" dirty="0" smtClean="0">
                <a:solidFill>
                  <a:schemeClr val="tx1"/>
                </a:solidFill>
              </a:rPr>
              <a:t> effect---</a:t>
            </a:r>
            <a:r>
              <a:rPr lang="en-US" sz="2000" b="1" dirty="0" err="1" smtClean="0">
                <a:solidFill>
                  <a:schemeClr val="tx1"/>
                </a:solidFill>
              </a:rPr>
              <a:t>Vagal</a:t>
            </a:r>
            <a:r>
              <a:rPr lang="en-US" sz="2000" b="1" dirty="0" smtClean="0">
                <a:solidFill>
                  <a:schemeClr val="tx1"/>
                </a:solidFill>
              </a:rPr>
              <a:t> center</a:t>
            </a:r>
          </a:p>
          <a:p>
            <a:pPr lvl="0" algn="l"/>
            <a:r>
              <a:rPr lang="en-US" sz="2000" b="1" dirty="0" smtClean="0">
                <a:solidFill>
                  <a:schemeClr val="tx1"/>
                </a:solidFill>
              </a:rPr>
              <a:t>	- Tachycardia----peripheral effect---direct myocardium stimulant action</a:t>
            </a:r>
          </a:p>
          <a:p>
            <a:pPr lvl="0" algn="l"/>
            <a:r>
              <a:rPr lang="en-US" sz="2000" b="1" dirty="0" smtClean="0">
                <a:solidFill>
                  <a:schemeClr val="tx1"/>
                </a:solidFill>
              </a:rPr>
              <a:t>	- No change in Heart Rate</a:t>
            </a:r>
          </a:p>
          <a:p>
            <a:pPr lvl="0" algn="l"/>
            <a:r>
              <a:rPr lang="en-US" sz="2000" dirty="0" smtClean="0">
                <a:solidFill>
                  <a:schemeClr val="tx1"/>
                </a:solidFill>
              </a:rPr>
              <a:t>- </a:t>
            </a:r>
            <a:r>
              <a:rPr lang="en-US" sz="2000" b="1" dirty="0" smtClean="0">
                <a:solidFill>
                  <a:schemeClr val="tx1"/>
                </a:solidFill>
              </a:rPr>
              <a:t>After large dose of caffeine, the direct stimulant action on the myocardium predominates and a definite tachycardia is observed</a:t>
            </a:r>
          </a:p>
          <a:p>
            <a:pPr algn="l"/>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
            <a:ext cx="8077200" cy="6019800"/>
          </a:xfrm>
        </p:spPr>
        <p:txBody>
          <a:bodyPr>
            <a:normAutofit fontScale="25000" lnSpcReduction="20000"/>
          </a:bodyPr>
          <a:lstStyle/>
          <a:p>
            <a:r>
              <a:rPr lang="en-GB" sz="6400" b="1" dirty="0" smtClean="0">
                <a:solidFill>
                  <a:schemeClr val="tx1"/>
                </a:solidFill>
              </a:rPr>
              <a:t> </a:t>
            </a:r>
            <a:endParaRPr lang="en-US" sz="6400" dirty="0" smtClean="0">
              <a:solidFill>
                <a:schemeClr val="tx1"/>
              </a:solidFill>
            </a:endParaRPr>
          </a:p>
          <a:p>
            <a:r>
              <a:rPr lang="en-GB" sz="12800" b="1" dirty="0" smtClean="0">
                <a:solidFill>
                  <a:srgbClr val="FF0000"/>
                </a:solidFill>
              </a:rPr>
              <a:t>Amphetamine and amphetamine-like drugs</a:t>
            </a:r>
            <a:endParaRPr lang="en-US" sz="12800" dirty="0" smtClean="0">
              <a:solidFill>
                <a:srgbClr val="FF0000"/>
              </a:solidFill>
            </a:endParaRPr>
          </a:p>
          <a:p>
            <a:pPr algn="l"/>
            <a:r>
              <a:rPr lang="en-GB" sz="7400" b="1" dirty="0" smtClean="0">
                <a:solidFill>
                  <a:schemeClr val="tx1"/>
                </a:solidFill>
              </a:rPr>
              <a:t> </a:t>
            </a:r>
            <a:endParaRPr lang="en-US" sz="7400" dirty="0" smtClean="0">
              <a:solidFill>
                <a:schemeClr val="tx1"/>
              </a:solidFill>
            </a:endParaRPr>
          </a:p>
          <a:p>
            <a:pPr algn="l"/>
            <a:r>
              <a:rPr lang="en-GB" sz="7400" b="1" dirty="0" smtClean="0">
                <a:solidFill>
                  <a:srgbClr val="0000CC"/>
                </a:solidFill>
              </a:rPr>
              <a:t>Amphetamine</a:t>
            </a:r>
            <a:r>
              <a:rPr lang="en-GB" sz="7400" b="1" dirty="0" smtClean="0">
                <a:solidFill>
                  <a:schemeClr val="tx1"/>
                </a:solidFill>
              </a:rPr>
              <a:t> and </a:t>
            </a:r>
            <a:r>
              <a:rPr lang="en-GB" sz="7400" b="1" dirty="0" err="1" smtClean="0">
                <a:solidFill>
                  <a:srgbClr val="0000CC"/>
                </a:solidFill>
              </a:rPr>
              <a:t>dextroamphetamine</a:t>
            </a:r>
            <a:r>
              <a:rPr lang="en-GB" sz="7400" b="1" dirty="0" smtClean="0">
                <a:solidFill>
                  <a:schemeClr val="tx1"/>
                </a:solidFill>
              </a:rPr>
              <a:t>, together with </a:t>
            </a:r>
            <a:r>
              <a:rPr lang="en-GB" sz="7400" b="1" dirty="0" smtClean="0">
                <a:solidFill>
                  <a:srgbClr val="0000CC"/>
                </a:solidFill>
              </a:rPr>
              <a:t>methamphetamine </a:t>
            </a:r>
            <a:r>
              <a:rPr lang="en-GB" sz="7400" b="1" dirty="0" smtClean="0">
                <a:solidFill>
                  <a:schemeClr val="tx1"/>
                </a:solidFill>
              </a:rPr>
              <a:t>and </a:t>
            </a:r>
            <a:r>
              <a:rPr lang="en-GB" sz="7400" b="1" dirty="0" smtClean="0">
                <a:solidFill>
                  <a:srgbClr val="0000CC"/>
                </a:solidFill>
              </a:rPr>
              <a:t>methylphenidate</a:t>
            </a:r>
            <a:r>
              <a:rPr lang="en-GB" sz="7400" b="1" dirty="0" smtClean="0">
                <a:solidFill>
                  <a:schemeClr val="tx1"/>
                </a:solidFill>
              </a:rPr>
              <a:t>, comprise a group of drugs with very similar pharmacological properties. </a:t>
            </a:r>
          </a:p>
          <a:p>
            <a:pPr algn="l"/>
            <a:endParaRPr lang="en-GB" sz="7400" b="1" dirty="0" smtClean="0">
              <a:solidFill>
                <a:schemeClr val="tx1"/>
              </a:solidFill>
            </a:endParaRPr>
          </a:p>
          <a:p>
            <a:pPr algn="l"/>
            <a:r>
              <a:rPr lang="en-GB" sz="7400" b="1" dirty="0" smtClean="0">
                <a:solidFill>
                  <a:schemeClr val="tx1"/>
                </a:solidFill>
              </a:rPr>
              <a:t>They are substrates for the neuronal uptake transporters for </a:t>
            </a:r>
            <a:r>
              <a:rPr lang="en-GB" sz="7400" b="1" dirty="0" err="1" smtClean="0">
                <a:solidFill>
                  <a:schemeClr val="tx1"/>
                </a:solidFill>
              </a:rPr>
              <a:t>noradrenaline</a:t>
            </a:r>
            <a:r>
              <a:rPr lang="en-GB" sz="7400" b="1" dirty="0" smtClean="0">
                <a:solidFill>
                  <a:schemeClr val="tx1"/>
                </a:solidFill>
              </a:rPr>
              <a:t>, serotonin and dopamine, and cause release of these mediators producing the acute effects described below. </a:t>
            </a:r>
          </a:p>
          <a:p>
            <a:pPr algn="l"/>
            <a:endParaRPr lang="en-GB" sz="7400" b="1" dirty="0" smtClean="0">
              <a:solidFill>
                <a:schemeClr val="tx1"/>
              </a:solidFill>
            </a:endParaRPr>
          </a:p>
          <a:p>
            <a:pPr algn="l"/>
            <a:r>
              <a:rPr lang="en-GB" sz="7400" b="1" dirty="0" smtClean="0">
                <a:solidFill>
                  <a:schemeClr val="tx1"/>
                </a:solidFill>
              </a:rPr>
              <a:t>With prolonged use, they are </a:t>
            </a:r>
            <a:r>
              <a:rPr lang="en-GB" sz="7400" b="1" dirty="0" err="1" smtClean="0">
                <a:solidFill>
                  <a:schemeClr val="tx1"/>
                </a:solidFill>
              </a:rPr>
              <a:t>neurotoxic</a:t>
            </a:r>
            <a:r>
              <a:rPr lang="en-GB" sz="7400" b="1" dirty="0" smtClean="0">
                <a:solidFill>
                  <a:schemeClr val="tx1"/>
                </a:solidFill>
              </a:rPr>
              <a:t>, causing degeneration of amine-containing nerve terminals and eventually cell death. </a:t>
            </a:r>
          </a:p>
          <a:p>
            <a:pPr algn="l"/>
            <a:r>
              <a:rPr lang="en-GB" sz="7400" b="1" dirty="0" smtClean="0">
                <a:solidFill>
                  <a:schemeClr val="tx1"/>
                </a:solidFill>
              </a:rPr>
              <a:t>Amphetamine, and related drugs such as </a:t>
            </a:r>
            <a:r>
              <a:rPr lang="en-GB" sz="7400" b="1" u="sng" dirty="0" smtClean="0">
                <a:solidFill>
                  <a:schemeClr val="tx1"/>
                </a:solidFill>
                <a:hlinkClick r:id="rId2" tooltip="Methamphetamine"/>
              </a:rPr>
              <a:t>methamphetamine</a:t>
            </a:r>
            <a:r>
              <a:rPr lang="en-GB" sz="7400" b="1" dirty="0" smtClean="0">
                <a:solidFill>
                  <a:schemeClr val="tx1"/>
                </a:solidFill>
              </a:rPr>
              <a:t> are a group of drugs that act by increasing levels of </a:t>
            </a:r>
            <a:r>
              <a:rPr lang="en-GB" sz="7400" b="1" u="sng" dirty="0" err="1" smtClean="0">
                <a:solidFill>
                  <a:schemeClr val="tx1"/>
                </a:solidFill>
                <a:hlinkClick r:id="rId3" tooltip="Norepinephrine"/>
              </a:rPr>
              <a:t>norepinephrine</a:t>
            </a:r>
            <a:r>
              <a:rPr lang="en-GB" sz="7400" b="1" dirty="0" smtClean="0">
                <a:solidFill>
                  <a:schemeClr val="tx1"/>
                </a:solidFill>
              </a:rPr>
              <a:t>, </a:t>
            </a:r>
            <a:r>
              <a:rPr lang="en-GB" sz="7400" b="1" u="sng" dirty="0" smtClean="0">
                <a:solidFill>
                  <a:schemeClr val="tx1"/>
                </a:solidFill>
                <a:hlinkClick r:id="rId4" tooltip="Serotonin"/>
              </a:rPr>
              <a:t>serotonin</a:t>
            </a:r>
            <a:r>
              <a:rPr lang="en-GB" sz="7400" b="1" dirty="0" smtClean="0">
                <a:solidFill>
                  <a:schemeClr val="tx1"/>
                </a:solidFill>
              </a:rPr>
              <a:t>, and </a:t>
            </a:r>
            <a:r>
              <a:rPr lang="en-GB" sz="7400" b="1" u="sng" dirty="0" smtClean="0">
                <a:solidFill>
                  <a:schemeClr val="tx1"/>
                </a:solidFill>
                <a:hlinkClick r:id="rId5" tooltip="Dopamine"/>
              </a:rPr>
              <a:t>dopamine</a:t>
            </a:r>
            <a:r>
              <a:rPr lang="en-GB" sz="7400" b="1" dirty="0" smtClean="0">
                <a:solidFill>
                  <a:schemeClr val="tx1"/>
                </a:solidFill>
              </a:rPr>
              <a:t> in the brain. </a:t>
            </a:r>
          </a:p>
          <a:p>
            <a:pPr algn="l"/>
            <a:endParaRPr lang="en-GB" sz="7400" b="1" dirty="0" smtClean="0">
              <a:solidFill>
                <a:schemeClr val="tx1"/>
              </a:solidFill>
            </a:endParaRPr>
          </a:p>
          <a:p>
            <a:pPr algn="l"/>
            <a:r>
              <a:rPr lang="en-GB" sz="7400" b="1" dirty="0" smtClean="0">
                <a:solidFill>
                  <a:schemeClr val="tx1"/>
                </a:solidFill>
              </a:rPr>
              <a:t>It includes prescription </a:t>
            </a:r>
            <a:r>
              <a:rPr lang="en-GB" sz="7400" b="1" u="sng" dirty="0" smtClean="0">
                <a:solidFill>
                  <a:schemeClr val="tx1"/>
                </a:solidFill>
                <a:hlinkClick r:id="rId6" tooltip="Central nervous system"/>
              </a:rPr>
              <a:t>CNS</a:t>
            </a:r>
            <a:r>
              <a:rPr lang="en-GB" sz="7400" b="1" dirty="0" smtClean="0">
                <a:solidFill>
                  <a:schemeClr val="tx1"/>
                </a:solidFill>
              </a:rPr>
              <a:t> drugs commonly used to treat </a:t>
            </a:r>
            <a:r>
              <a:rPr lang="en-GB" sz="7400" b="1" u="sng" dirty="0" smtClean="0">
                <a:solidFill>
                  <a:schemeClr val="tx1"/>
                </a:solidFill>
                <a:hlinkClick r:id="rId7" tooltip="Attention-deficit hyperactivity disorder"/>
              </a:rPr>
              <a:t>attention-deficit hyperactivity disorder</a:t>
            </a:r>
            <a:r>
              <a:rPr lang="en-GB" sz="7400" b="1" dirty="0" smtClean="0">
                <a:solidFill>
                  <a:schemeClr val="tx1"/>
                </a:solidFill>
              </a:rPr>
              <a:t> (ADHD) in adults and children, </a:t>
            </a:r>
            <a:r>
              <a:rPr lang="en-GB" sz="7400" b="1" u="sng" dirty="0" smtClean="0">
                <a:solidFill>
                  <a:schemeClr val="tx1"/>
                </a:solidFill>
                <a:hlinkClick r:id="rId8" tooltip="Narcolepsy"/>
              </a:rPr>
              <a:t>narcolepsy</a:t>
            </a:r>
            <a:r>
              <a:rPr lang="en-GB" sz="7400" b="1" dirty="0" smtClean="0">
                <a:solidFill>
                  <a:schemeClr val="tx1"/>
                </a:solidFill>
              </a:rPr>
              <a:t> and </a:t>
            </a:r>
            <a:r>
              <a:rPr lang="en-GB" sz="7400" b="1" u="sng" dirty="0" smtClean="0">
                <a:solidFill>
                  <a:schemeClr val="tx1"/>
                </a:solidFill>
                <a:hlinkClick r:id="rId9" tooltip="Chronic fatigue syndrome"/>
              </a:rPr>
              <a:t>chronic fatigue syndrome</a:t>
            </a:r>
            <a:r>
              <a:rPr lang="en-GB" sz="7400" b="1" dirty="0" smtClean="0">
                <a:solidFill>
                  <a:schemeClr val="tx1"/>
                </a:solidFill>
              </a:rPr>
              <a:t>. </a:t>
            </a:r>
          </a:p>
          <a:p>
            <a:pPr algn="l"/>
            <a:endParaRPr lang="en-GB" sz="7400" b="1" dirty="0" smtClean="0">
              <a:solidFill>
                <a:schemeClr val="tx1"/>
              </a:solidFill>
            </a:endParaRPr>
          </a:p>
          <a:p>
            <a:pPr algn="l"/>
            <a:r>
              <a:rPr lang="en-GB" sz="7400" b="1" dirty="0" smtClean="0">
                <a:solidFill>
                  <a:schemeClr val="tx1"/>
                </a:solidFill>
              </a:rPr>
              <a:t>Initially it was more popularly used to </a:t>
            </a:r>
            <a:r>
              <a:rPr lang="en-GB" sz="7400" b="1" u="sng" dirty="0" smtClean="0">
                <a:solidFill>
                  <a:schemeClr val="tx1"/>
                </a:solidFill>
                <a:hlinkClick r:id="rId10" tooltip="Anorectic"/>
              </a:rPr>
              <a:t>diminish the appetite</a:t>
            </a:r>
            <a:r>
              <a:rPr lang="en-GB" sz="7400" b="1" dirty="0" smtClean="0">
                <a:solidFill>
                  <a:schemeClr val="tx1"/>
                </a:solidFill>
              </a:rPr>
              <a:t> and to control weight.</a:t>
            </a:r>
            <a:endParaRPr lang="en-US" sz="7400" dirty="0" smtClean="0">
              <a:solidFill>
                <a:schemeClr val="tx1"/>
              </a:solidFill>
            </a:endParaRPr>
          </a:p>
          <a:p>
            <a:pPr algn="l"/>
            <a:r>
              <a:rPr lang="en-GB" sz="7400" b="1" dirty="0" smtClean="0">
                <a:solidFill>
                  <a:schemeClr val="tx1"/>
                </a:solidFill>
              </a:rPr>
              <a:t> </a:t>
            </a:r>
            <a:endParaRPr lang="en-US" sz="7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8610600" cy="6019800"/>
          </a:xfrm>
        </p:spPr>
        <p:txBody>
          <a:bodyPr>
            <a:normAutofit fontScale="90000"/>
          </a:bodyPr>
          <a:lstStyle/>
          <a:p>
            <a:pPr lvl="0" algn="l"/>
            <a:r>
              <a:rPr lang="en-US" sz="2700" b="1" dirty="0" smtClean="0">
                <a:solidFill>
                  <a:srgbClr val="FF0000"/>
                </a:solidFill>
              </a:rPr>
              <a:t>Systemic and coronary blood vessels</a:t>
            </a:r>
            <a:r>
              <a:rPr lang="en-US" sz="2700" dirty="0" smtClean="0"/>
              <a:t>: </a:t>
            </a:r>
            <a:r>
              <a:rPr lang="en-US" sz="2700" dirty="0" err="1" smtClean="0"/>
              <a:t>Vasodilation</a:t>
            </a:r>
            <a:r>
              <a:rPr lang="en-US" sz="2700" dirty="0" smtClean="0"/>
              <a:t/>
            </a:r>
            <a:br>
              <a:rPr lang="en-US" sz="2700" dirty="0" smtClean="0"/>
            </a:br>
            <a:r>
              <a:rPr lang="en-US" sz="2700" dirty="0" smtClean="0"/>
              <a:t> </a:t>
            </a:r>
            <a:br>
              <a:rPr lang="en-US" sz="2700" dirty="0" smtClean="0"/>
            </a:br>
            <a:r>
              <a:rPr lang="en-US" sz="2700" b="1" dirty="0" smtClean="0">
                <a:solidFill>
                  <a:srgbClr val="FF0000"/>
                </a:solidFill>
              </a:rPr>
              <a:t>Cerebral Blood vessels:</a:t>
            </a:r>
            <a:r>
              <a:rPr lang="en-US" sz="2700" dirty="0" smtClean="0">
                <a:solidFill>
                  <a:srgbClr val="FF0000"/>
                </a:solidFill>
              </a:rPr>
              <a:t> </a:t>
            </a:r>
            <a:r>
              <a:rPr lang="en-US" sz="2700" dirty="0" err="1" smtClean="0"/>
              <a:t>Vasocontriction</a:t>
            </a:r>
            <a:r>
              <a:rPr lang="en-US" sz="2700" dirty="0" smtClean="0"/>
              <a:t> due to </a:t>
            </a:r>
            <a:br>
              <a:rPr lang="en-US" sz="2700" dirty="0" smtClean="0"/>
            </a:br>
            <a:r>
              <a:rPr lang="en-GB" sz="2700" dirty="0" smtClean="0"/>
              <a:t>     </a:t>
            </a:r>
            <a:r>
              <a:rPr lang="en-US" sz="2700" dirty="0" smtClean="0"/>
              <a:t>    Central stimulant action of xanthenes on Vasomotor</a:t>
            </a:r>
            <a:br>
              <a:rPr lang="en-US" sz="2700" dirty="0" smtClean="0"/>
            </a:br>
            <a:r>
              <a:rPr lang="en-US" sz="2700" dirty="0" smtClean="0"/>
              <a:t>         Center resulting in decrease in cerebral blood flow</a:t>
            </a:r>
            <a:br>
              <a:rPr lang="en-US" sz="2700" dirty="0" smtClean="0"/>
            </a:br>
            <a:r>
              <a:rPr lang="en-US" sz="2700" dirty="0" smtClean="0"/>
              <a:t>        (Relief hypertensive headache)</a:t>
            </a:r>
            <a:br>
              <a:rPr lang="en-US" sz="2700" dirty="0" smtClean="0"/>
            </a:br>
            <a:r>
              <a:rPr lang="en-US" sz="2700" dirty="0" smtClean="0"/>
              <a:t> </a:t>
            </a:r>
            <a:br>
              <a:rPr lang="en-US" sz="2700" dirty="0" smtClean="0"/>
            </a:br>
            <a:r>
              <a:rPr lang="en-GB" sz="2700" b="1" dirty="0" smtClean="0">
                <a:solidFill>
                  <a:srgbClr val="FF0000"/>
                </a:solidFill>
              </a:rPr>
              <a:t>Diuretic action:</a:t>
            </a:r>
            <a:r>
              <a:rPr lang="en-GB" sz="2700" dirty="0" smtClean="0">
                <a:solidFill>
                  <a:srgbClr val="FF0000"/>
                </a:solidFill>
              </a:rPr>
              <a:t>  </a:t>
            </a:r>
            <a:r>
              <a:rPr lang="en-GB" sz="2700" dirty="0" smtClean="0"/>
              <a:t>Mild dieresis due to  inhibition of  Na </a:t>
            </a:r>
            <a:r>
              <a:rPr lang="en-GB" sz="2700" dirty="0" err="1" smtClean="0"/>
              <a:t>reabsorption</a:t>
            </a:r>
            <a:r>
              <a:rPr lang="en-US" sz="2700" dirty="0" smtClean="0"/>
              <a:t/>
            </a:r>
            <a:br>
              <a:rPr lang="en-US" sz="2700" dirty="0" smtClean="0"/>
            </a:br>
            <a:r>
              <a:rPr lang="en-US" sz="2700" dirty="0" smtClean="0"/>
              <a:t/>
            </a:r>
            <a:br>
              <a:rPr lang="en-US" sz="2700" dirty="0" smtClean="0"/>
            </a:br>
            <a:r>
              <a:rPr lang="en-GB" sz="2700" b="1" dirty="0" smtClean="0">
                <a:solidFill>
                  <a:srgbClr val="FF0000"/>
                </a:solidFill>
              </a:rPr>
              <a:t>Skeletal muscle:</a:t>
            </a:r>
            <a:r>
              <a:rPr lang="en-GB" sz="2700" dirty="0" smtClean="0">
                <a:solidFill>
                  <a:srgbClr val="FF0000"/>
                </a:solidFill>
              </a:rPr>
              <a:t>  </a:t>
            </a:r>
            <a:r>
              <a:rPr lang="en-GB" sz="2700" dirty="0" smtClean="0"/>
              <a:t>Increase in physical and muscular activity</a:t>
            </a:r>
            <a:br>
              <a:rPr lang="en-GB" sz="2700" dirty="0" smtClean="0"/>
            </a:br>
            <a:r>
              <a:rPr lang="en-GB" sz="2700" dirty="0" smtClean="0"/>
              <a:t> </a:t>
            </a:r>
            <a:r>
              <a:rPr lang="en-US" sz="2700" dirty="0" smtClean="0"/>
              <a:t/>
            </a:r>
            <a:br>
              <a:rPr lang="en-US" sz="2700" dirty="0" smtClean="0"/>
            </a:br>
            <a:r>
              <a:rPr lang="en-GB" sz="2700" b="1" dirty="0" smtClean="0">
                <a:solidFill>
                  <a:srgbClr val="FF0000"/>
                </a:solidFill>
              </a:rPr>
              <a:t>Gastric Secretion:</a:t>
            </a:r>
            <a:r>
              <a:rPr lang="en-GB" sz="2700" dirty="0" smtClean="0">
                <a:solidFill>
                  <a:srgbClr val="FF0000"/>
                </a:solidFill>
              </a:rPr>
              <a:t>  </a:t>
            </a:r>
            <a:r>
              <a:rPr lang="en-GB" sz="2700" dirty="0" smtClean="0"/>
              <a:t>Increase in gastric acid secretion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
            <a:ext cx="8077200" cy="5334000"/>
          </a:xfrm>
        </p:spPr>
        <p:txBody>
          <a:bodyPr>
            <a:normAutofit fontScale="47500" lnSpcReduction="20000"/>
          </a:bodyPr>
          <a:lstStyle/>
          <a:p>
            <a:pPr algn="l"/>
            <a:r>
              <a:rPr lang="en-US" sz="4000" dirty="0" smtClean="0">
                <a:solidFill>
                  <a:schemeClr val="tx1"/>
                </a:solidFill>
              </a:rPr>
              <a:t> </a:t>
            </a:r>
          </a:p>
          <a:p>
            <a:pPr algn="l"/>
            <a:r>
              <a:rPr lang="en-US" sz="6700" b="1" u="sng" dirty="0" smtClean="0">
                <a:solidFill>
                  <a:srgbClr val="FF0000"/>
                </a:solidFill>
              </a:rPr>
              <a:t>Clinical uses :</a:t>
            </a:r>
          </a:p>
          <a:p>
            <a:pPr algn="l"/>
            <a:endParaRPr lang="en-US" sz="6700" dirty="0" smtClean="0">
              <a:solidFill>
                <a:srgbClr val="FF0000"/>
              </a:solidFill>
            </a:endParaRPr>
          </a:p>
          <a:p>
            <a:pPr algn="l"/>
            <a:r>
              <a:rPr lang="en-US" sz="4000" dirty="0" smtClean="0">
                <a:solidFill>
                  <a:schemeClr val="tx1"/>
                </a:solidFill>
              </a:rPr>
              <a:t> </a:t>
            </a:r>
          </a:p>
          <a:p>
            <a:pPr algn="l"/>
            <a:r>
              <a:rPr lang="en-US" sz="4000" b="1" dirty="0" smtClean="0">
                <a:solidFill>
                  <a:srgbClr val="0000CC"/>
                </a:solidFill>
              </a:rPr>
              <a:t>1- Bronchial asthma: </a:t>
            </a:r>
            <a:r>
              <a:rPr lang="en-US" sz="4000" b="1" dirty="0" err="1" smtClean="0">
                <a:solidFill>
                  <a:srgbClr val="0000CC"/>
                </a:solidFill>
              </a:rPr>
              <a:t>Theophylline</a:t>
            </a:r>
            <a:endParaRPr lang="en-US" sz="4000" b="1" dirty="0" smtClean="0">
              <a:solidFill>
                <a:srgbClr val="0000CC"/>
              </a:solidFill>
            </a:endParaRPr>
          </a:p>
          <a:p>
            <a:pPr algn="l"/>
            <a:r>
              <a:rPr lang="en-US" sz="4000" b="1" dirty="0" smtClean="0">
                <a:solidFill>
                  <a:srgbClr val="0000CC"/>
                </a:solidFill>
              </a:rPr>
              <a:t>	</a:t>
            </a:r>
            <a:r>
              <a:rPr lang="en-US" sz="4000" b="1" dirty="0" err="1" smtClean="0">
                <a:solidFill>
                  <a:srgbClr val="0000CC"/>
                </a:solidFill>
              </a:rPr>
              <a:t>Aminophylline</a:t>
            </a:r>
            <a:r>
              <a:rPr lang="en-US" sz="4000" b="1" dirty="0" smtClean="0">
                <a:solidFill>
                  <a:srgbClr val="0000CC"/>
                </a:solidFill>
              </a:rPr>
              <a:t> (</a:t>
            </a:r>
            <a:r>
              <a:rPr lang="en-US" sz="4000" b="1" dirty="0" err="1" smtClean="0">
                <a:solidFill>
                  <a:srgbClr val="0000CC"/>
                </a:solidFill>
              </a:rPr>
              <a:t>theophylline</a:t>
            </a:r>
            <a:r>
              <a:rPr lang="en-US" sz="4000" b="1" dirty="0" smtClean="0">
                <a:solidFill>
                  <a:srgbClr val="0000CC"/>
                </a:solidFill>
              </a:rPr>
              <a:t> + ethylene </a:t>
            </a:r>
            <a:r>
              <a:rPr lang="en-US" sz="4000" b="1" dirty="0" err="1" smtClean="0">
                <a:solidFill>
                  <a:srgbClr val="0000CC"/>
                </a:solidFill>
              </a:rPr>
              <a:t>diamine</a:t>
            </a:r>
            <a:r>
              <a:rPr lang="en-US" sz="4000" b="1" dirty="0" smtClean="0">
                <a:solidFill>
                  <a:srgbClr val="0000CC"/>
                </a:solidFill>
              </a:rPr>
              <a:t>) used in asthma</a:t>
            </a:r>
          </a:p>
          <a:p>
            <a:pPr algn="l"/>
            <a:endParaRPr lang="en-US" sz="4000" b="1" dirty="0" smtClean="0">
              <a:solidFill>
                <a:srgbClr val="0000CC"/>
              </a:solidFill>
            </a:endParaRPr>
          </a:p>
          <a:p>
            <a:pPr algn="l"/>
            <a:r>
              <a:rPr lang="en-US" sz="4000" b="1" dirty="0" smtClean="0">
                <a:solidFill>
                  <a:srgbClr val="0000CC"/>
                </a:solidFill>
              </a:rPr>
              <a:t>2- </a:t>
            </a:r>
            <a:r>
              <a:rPr lang="en-US" sz="4000" b="1" dirty="0" err="1" smtClean="0">
                <a:solidFill>
                  <a:srgbClr val="0000CC"/>
                </a:solidFill>
              </a:rPr>
              <a:t>Billary</a:t>
            </a:r>
            <a:r>
              <a:rPr lang="en-US" sz="4000" b="1" dirty="0" smtClean="0">
                <a:solidFill>
                  <a:srgbClr val="0000CC"/>
                </a:solidFill>
              </a:rPr>
              <a:t> colic</a:t>
            </a:r>
          </a:p>
          <a:p>
            <a:pPr algn="l"/>
            <a:endParaRPr lang="en-US" sz="4000" b="1" dirty="0" smtClean="0">
              <a:solidFill>
                <a:srgbClr val="0000CC"/>
              </a:solidFill>
            </a:endParaRPr>
          </a:p>
          <a:p>
            <a:pPr algn="l"/>
            <a:r>
              <a:rPr lang="en-US" sz="4000" b="1" dirty="0" smtClean="0">
                <a:solidFill>
                  <a:srgbClr val="0000CC"/>
                </a:solidFill>
              </a:rPr>
              <a:t>3- </a:t>
            </a:r>
            <a:r>
              <a:rPr lang="en-US" sz="4000" b="1" dirty="0" err="1" smtClean="0">
                <a:solidFill>
                  <a:srgbClr val="0000CC"/>
                </a:solidFill>
              </a:rPr>
              <a:t>Migrain</a:t>
            </a:r>
            <a:r>
              <a:rPr lang="en-US" sz="4000" b="1" dirty="0" smtClean="0">
                <a:solidFill>
                  <a:srgbClr val="0000CC"/>
                </a:solidFill>
              </a:rPr>
              <a:t>: Caffeine headache</a:t>
            </a:r>
          </a:p>
          <a:p>
            <a:pPr algn="l"/>
            <a:r>
              <a:rPr lang="en-US" sz="4000" b="1" dirty="0" smtClean="0">
                <a:solidFill>
                  <a:srgbClr val="0000CC"/>
                </a:solidFill>
              </a:rPr>
              <a:t>	Caffeine + ergot alkaloids migraine</a:t>
            </a:r>
          </a:p>
          <a:p>
            <a:pPr algn="l"/>
            <a:endParaRPr lang="en-US" sz="4000" b="1" dirty="0" smtClean="0">
              <a:solidFill>
                <a:srgbClr val="0000CC"/>
              </a:solidFill>
            </a:endParaRPr>
          </a:p>
          <a:p>
            <a:pPr algn="l"/>
            <a:r>
              <a:rPr lang="en-US" sz="4000" b="1" dirty="0" smtClean="0">
                <a:solidFill>
                  <a:srgbClr val="0000CC"/>
                </a:solidFill>
              </a:rPr>
              <a:t>4. Fatigue</a:t>
            </a:r>
          </a:p>
          <a:p>
            <a:pPr algn="l"/>
            <a:r>
              <a:rPr lang="en-US" sz="4000" b="1" dirty="0" smtClean="0">
                <a:solidFill>
                  <a:srgbClr val="0000CC"/>
                </a:solidFill>
              </a:rPr>
              <a:t> </a:t>
            </a:r>
          </a:p>
          <a:p>
            <a:pPr algn="l"/>
            <a:r>
              <a:rPr lang="en-US" sz="4000" b="1" dirty="0" smtClean="0">
                <a:solidFill>
                  <a:srgbClr val="0000CC"/>
                </a:solidFill>
              </a:rPr>
              <a:t> </a:t>
            </a:r>
          </a:p>
          <a:p>
            <a:pPr algn="l"/>
            <a:r>
              <a:rPr lang="en-GB" sz="4000" b="1" dirty="0" smtClean="0">
                <a:solidFill>
                  <a:srgbClr val="0000CC"/>
                </a:solidFill>
              </a:rPr>
              <a:t>5. CNS depression states caused by tranquilizers, sedatives and antihistamines.</a:t>
            </a:r>
            <a:endParaRPr lang="en-US" sz="4000" b="1" dirty="0" smtClean="0">
              <a:solidFill>
                <a:srgbClr val="0000CC"/>
              </a:solidFill>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2800" b="1" dirty="0" smtClean="0">
                <a:solidFill>
                  <a:srgbClr val="FF0000"/>
                </a:solidFill>
              </a:rPr>
              <a:t>Medical problems related to </a:t>
            </a:r>
            <a:r>
              <a:rPr lang="en-US" sz="2800" b="1" dirty="0" err="1" smtClean="0">
                <a:solidFill>
                  <a:srgbClr val="FF0000"/>
                </a:solidFill>
              </a:rPr>
              <a:t>xanthine</a:t>
            </a:r>
            <a:r>
              <a:rPr lang="en-US" sz="2800" b="1" dirty="0" smtClean="0">
                <a:solidFill>
                  <a:srgbClr val="FF0000"/>
                </a:solidFill>
              </a:rPr>
              <a:t> beverage</a:t>
            </a:r>
            <a:endParaRPr lang="en-US" sz="2800" b="1" dirty="0">
              <a:solidFill>
                <a:srgbClr val="FF0000"/>
              </a:solidFill>
            </a:endParaRPr>
          </a:p>
        </p:txBody>
      </p:sp>
      <p:sp>
        <p:nvSpPr>
          <p:cNvPr id="3" name="Subtitle 2"/>
          <p:cNvSpPr>
            <a:spLocks noGrp="1"/>
          </p:cNvSpPr>
          <p:nvPr>
            <p:ph type="subTitle" idx="1"/>
          </p:nvPr>
        </p:nvSpPr>
        <p:spPr>
          <a:xfrm>
            <a:off x="685800" y="1295400"/>
            <a:ext cx="7772400" cy="4343400"/>
          </a:xfrm>
        </p:spPr>
        <p:txBody>
          <a:bodyPr>
            <a:normAutofit fontScale="85000" lnSpcReduction="20000"/>
          </a:bodyPr>
          <a:lstStyle/>
          <a:p>
            <a:pPr algn="l"/>
            <a:r>
              <a:rPr lang="en-US" sz="2400" b="1" dirty="0" smtClean="0">
                <a:solidFill>
                  <a:srgbClr val="0000CC"/>
                </a:solidFill>
              </a:rPr>
              <a:t>1- children are more susceptible than adults to the excitation by </a:t>
            </a:r>
            <a:r>
              <a:rPr lang="en-US" sz="2400" b="1" dirty="0" err="1" smtClean="0">
                <a:solidFill>
                  <a:srgbClr val="0000CC"/>
                </a:solidFill>
              </a:rPr>
              <a:t>xanthins</a:t>
            </a:r>
            <a:endParaRPr lang="en-US" sz="2400" b="1" dirty="0" smtClean="0">
              <a:solidFill>
                <a:srgbClr val="0000CC"/>
              </a:solidFill>
            </a:endParaRPr>
          </a:p>
          <a:p>
            <a:pPr algn="l"/>
            <a:endParaRPr lang="en-US" sz="2400" b="1" dirty="0" smtClean="0">
              <a:solidFill>
                <a:srgbClr val="0000CC"/>
              </a:solidFill>
            </a:endParaRPr>
          </a:p>
          <a:p>
            <a:pPr algn="l"/>
            <a:r>
              <a:rPr lang="en-US" sz="2400" b="1" dirty="0" smtClean="0">
                <a:solidFill>
                  <a:srgbClr val="0000CC"/>
                </a:solidFill>
              </a:rPr>
              <a:t>2- Over consumption of </a:t>
            </a:r>
            <a:r>
              <a:rPr lang="en-US" sz="2400" b="1" dirty="0" err="1" smtClean="0">
                <a:solidFill>
                  <a:srgbClr val="0000CC"/>
                </a:solidFill>
              </a:rPr>
              <a:t>xanthinees</a:t>
            </a:r>
            <a:r>
              <a:rPr lang="en-US" sz="2400" b="1" dirty="0" smtClean="0">
                <a:solidFill>
                  <a:srgbClr val="0000CC"/>
                </a:solidFill>
              </a:rPr>
              <a:t> my lead to restlessness, anxiety, tremors, insomnia, palpitation and tachycardia</a:t>
            </a:r>
          </a:p>
          <a:p>
            <a:pPr algn="l"/>
            <a:endParaRPr lang="en-US" sz="2400" b="1" dirty="0" smtClean="0">
              <a:solidFill>
                <a:srgbClr val="0000CC"/>
              </a:solidFill>
            </a:endParaRPr>
          </a:p>
          <a:p>
            <a:pPr algn="l"/>
            <a:r>
              <a:rPr lang="en-US" sz="2400" b="1" dirty="0" smtClean="0">
                <a:solidFill>
                  <a:srgbClr val="0000CC"/>
                </a:solidFill>
              </a:rPr>
              <a:t>3- Peptic ulcer patients should abstain from </a:t>
            </a:r>
            <a:r>
              <a:rPr lang="en-US" sz="2400" b="1" dirty="0" err="1" smtClean="0">
                <a:solidFill>
                  <a:srgbClr val="0000CC"/>
                </a:solidFill>
              </a:rPr>
              <a:t>xanthine</a:t>
            </a:r>
            <a:r>
              <a:rPr lang="en-US" sz="2400" b="1" dirty="0" smtClean="0">
                <a:solidFill>
                  <a:srgbClr val="0000CC"/>
                </a:solidFill>
              </a:rPr>
              <a:t> </a:t>
            </a:r>
            <a:r>
              <a:rPr lang="en-US" sz="2400" b="1" dirty="0" err="1" smtClean="0">
                <a:solidFill>
                  <a:srgbClr val="0000CC"/>
                </a:solidFill>
              </a:rPr>
              <a:t>beaverage</a:t>
            </a:r>
            <a:r>
              <a:rPr lang="en-US" sz="2400" b="1" dirty="0" smtClean="0">
                <a:solidFill>
                  <a:srgbClr val="0000CC"/>
                </a:solidFill>
              </a:rPr>
              <a:t> to avoid their irritant action on the gastric mucosa and their stimulant action on gastric secretion</a:t>
            </a:r>
          </a:p>
          <a:p>
            <a:pPr algn="l"/>
            <a:endParaRPr lang="en-US" sz="2400" b="1" dirty="0" smtClean="0">
              <a:solidFill>
                <a:srgbClr val="0000CC"/>
              </a:solidFill>
            </a:endParaRPr>
          </a:p>
          <a:p>
            <a:pPr algn="l"/>
            <a:r>
              <a:rPr lang="en-US" sz="2400" b="1" dirty="0" smtClean="0">
                <a:solidFill>
                  <a:srgbClr val="0000CC"/>
                </a:solidFill>
              </a:rPr>
              <a:t>4- Tea causes constipation due to its high tannin content</a:t>
            </a:r>
          </a:p>
          <a:p>
            <a:pPr algn="l"/>
            <a:endParaRPr lang="en-US" sz="2400" b="1" dirty="0" smtClean="0">
              <a:solidFill>
                <a:srgbClr val="0000CC"/>
              </a:solidFill>
            </a:endParaRPr>
          </a:p>
          <a:p>
            <a:pPr algn="l"/>
            <a:r>
              <a:rPr lang="en-US" sz="2400" b="1" dirty="0" smtClean="0">
                <a:solidFill>
                  <a:srgbClr val="0000CC"/>
                </a:solidFill>
              </a:rPr>
              <a:t>5- Hypertensive patients should control their intake of coffee and tea to avoid CNS stimulation</a:t>
            </a:r>
            <a:endParaRPr lang="en-US" sz="2400" b="1" dirty="0">
              <a:solidFill>
                <a:srgbClr val="0000CC"/>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458200" cy="6781800"/>
          </a:xfrm>
        </p:spPr>
        <p:txBody>
          <a:bodyPr>
            <a:normAutofit fontScale="90000"/>
          </a:bodyPr>
          <a:lstStyle/>
          <a:p>
            <a:pPr algn="l"/>
            <a:r>
              <a:rPr lang="en-US" sz="2700" b="1" dirty="0" smtClean="0">
                <a:solidFill>
                  <a:srgbClr val="FF0000"/>
                </a:solidFill>
              </a:rPr>
              <a:t>                                    </a:t>
            </a:r>
            <a:br>
              <a:rPr lang="en-US" sz="2700" b="1" dirty="0" smtClean="0">
                <a:solidFill>
                  <a:srgbClr val="FF0000"/>
                </a:solidFill>
              </a:rPr>
            </a:br>
            <a:r>
              <a:rPr lang="en-US" sz="2700" b="1" dirty="0" smtClean="0">
                <a:solidFill>
                  <a:srgbClr val="FF0000"/>
                </a:solidFill>
              </a:rPr>
              <a:t>	</a:t>
            </a:r>
            <a:r>
              <a:rPr lang="en-US" sz="3100" b="1" dirty="0" smtClean="0">
                <a:solidFill>
                  <a:srgbClr val="FF0000"/>
                </a:solidFill>
              </a:rPr>
              <a:t>	2- Brainstem Stimulants (analeptics)</a:t>
            </a:r>
            <a:r>
              <a:rPr lang="en-US" sz="2700" dirty="0" smtClean="0">
                <a:solidFill>
                  <a:srgbClr val="FF0000"/>
                </a:solidFill>
              </a:rPr>
              <a:t/>
            </a:r>
            <a:br>
              <a:rPr lang="en-US" sz="2700" dirty="0" smtClean="0">
                <a:solidFill>
                  <a:srgbClr val="FF0000"/>
                </a:solidFill>
              </a:rPr>
            </a:br>
            <a:r>
              <a:rPr lang="en-US" sz="2700" dirty="0" smtClean="0">
                <a:solidFill>
                  <a:srgbClr val="FF0000"/>
                </a:solidFill>
              </a:rPr>
              <a:t> </a:t>
            </a:r>
            <a:r>
              <a:rPr lang="en-US" sz="2000" dirty="0" smtClean="0"/>
              <a:t/>
            </a:r>
            <a:br>
              <a:rPr lang="en-US" sz="2000" dirty="0" smtClean="0"/>
            </a:br>
            <a:r>
              <a:rPr lang="en-US" sz="2000" dirty="0" smtClean="0"/>
              <a:t>They have been used as respiratory stimulants to treat acute overdose with CNS depressants. In large dose, they produce </a:t>
            </a:r>
            <a:r>
              <a:rPr lang="en-US" sz="2000" dirty="0" err="1" smtClean="0"/>
              <a:t>Clonic</a:t>
            </a:r>
            <a:r>
              <a:rPr lang="en-US" sz="2000" dirty="0" smtClean="0"/>
              <a:t> convulsion</a:t>
            </a:r>
            <a:br>
              <a:rPr lang="en-US" sz="2000" dirty="0" smtClean="0"/>
            </a:br>
            <a:r>
              <a:rPr lang="en-US" sz="2000" dirty="0" smtClean="0"/>
              <a:t> </a:t>
            </a:r>
            <a:br>
              <a:rPr lang="en-US" sz="2000" dirty="0" smtClean="0"/>
            </a:br>
            <a:r>
              <a:rPr lang="en-US" sz="2000" b="1" dirty="0" smtClean="0">
                <a:solidFill>
                  <a:srgbClr val="FF0000"/>
                </a:solidFill>
              </a:rPr>
              <a:t>1- </a:t>
            </a:r>
            <a:r>
              <a:rPr lang="en-US" sz="2000" b="1" dirty="0" err="1" smtClean="0">
                <a:solidFill>
                  <a:srgbClr val="FF0000"/>
                </a:solidFill>
              </a:rPr>
              <a:t>Picrotoxin</a:t>
            </a:r>
            <a:r>
              <a:rPr lang="en-US" sz="2000" b="1" dirty="0" smtClean="0">
                <a:solidFill>
                  <a:srgbClr val="FF0000"/>
                </a:solidFill>
              </a:rPr>
              <a:t> </a:t>
            </a:r>
            <a:r>
              <a:rPr lang="en-US" sz="2000" b="1" dirty="0" smtClean="0">
                <a:solidFill>
                  <a:srgbClr val="0000CC"/>
                </a:solidFill>
              </a:rPr>
              <a:t>: </a:t>
            </a:r>
            <a:r>
              <a:rPr lang="en-US" sz="2000" b="1" dirty="0" err="1" smtClean="0">
                <a:solidFill>
                  <a:srgbClr val="0000CC"/>
                </a:solidFill>
              </a:rPr>
              <a:t>Clonic</a:t>
            </a:r>
            <a:r>
              <a:rPr lang="en-US" sz="2000" b="1" dirty="0" smtClean="0">
                <a:solidFill>
                  <a:srgbClr val="0000CC"/>
                </a:solidFill>
              </a:rPr>
              <a:t>  convulsions</a:t>
            </a:r>
            <a:r>
              <a:rPr lang="en-US" sz="2000" dirty="0" smtClean="0"/>
              <a:t/>
            </a:r>
            <a:br>
              <a:rPr lang="en-US" sz="2000" dirty="0" smtClean="0"/>
            </a:br>
            <a:r>
              <a:rPr lang="en-US" sz="2000" dirty="0" smtClean="0"/>
              <a:t>				Asymmetric</a:t>
            </a:r>
            <a:br>
              <a:rPr lang="en-US" sz="2000" dirty="0" smtClean="0"/>
            </a:br>
            <a:r>
              <a:rPr lang="en-US" sz="2000" dirty="0" smtClean="0"/>
              <a:t>				Coordinated</a:t>
            </a:r>
            <a:br>
              <a:rPr lang="en-US" sz="2000" dirty="0" smtClean="0"/>
            </a:br>
            <a:r>
              <a:rPr lang="en-US" sz="2000" dirty="0" smtClean="0"/>
              <a:t>				Spontaneous in origin</a:t>
            </a:r>
            <a:br>
              <a:rPr lang="en-US" sz="2000" dirty="0" smtClean="0"/>
            </a:br>
            <a:r>
              <a:rPr lang="en-US" sz="2000" dirty="0" smtClean="0"/>
              <a:t>				intermitted </a:t>
            </a:r>
            <a:br>
              <a:rPr lang="en-US" sz="2000" dirty="0" smtClean="0"/>
            </a:br>
            <a:r>
              <a:rPr lang="en-US" sz="2000" b="1" dirty="0" smtClean="0">
                <a:solidFill>
                  <a:srgbClr val="0000CC"/>
                </a:solidFill>
              </a:rPr>
              <a:t>Mechanism: </a:t>
            </a:r>
            <a:r>
              <a:rPr lang="en-US" sz="2000" dirty="0" smtClean="0"/>
              <a:t>GABA A receptors Antagonist .</a:t>
            </a:r>
            <a:br>
              <a:rPr lang="en-US" sz="2000" dirty="0" smtClean="0"/>
            </a:br>
            <a:r>
              <a:rPr lang="en-US" sz="2000" b="1" dirty="0" smtClean="0"/>
              <a:t>Now obsolete</a:t>
            </a:r>
            <a:r>
              <a:rPr lang="en-US" sz="2000" dirty="0" smtClean="0"/>
              <a:t/>
            </a:r>
            <a:br>
              <a:rPr lang="en-US" sz="2000" dirty="0" smtClean="0"/>
            </a:br>
            <a:r>
              <a:rPr lang="en-US" sz="2000" dirty="0" smtClean="0"/>
              <a:t/>
            </a:r>
            <a:br>
              <a:rPr lang="en-US" sz="2000" dirty="0" smtClean="0"/>
            </a:br>
            <a:r>
              <a:rPr lang="en-US" sz="2000" b="1" dirty="0" smtClean="0"/>
              <a:t>2- </a:t>
            </a:r>
            <a:r>
              <a:rPr lang="en-US" sz="2000" b="1" dirty="0" err="1" smtClean="0"/>
              <a:t>Pentylenetetrazole</a:t>
            </a:r>
            <a:r>
              <a:rPr lang="en-US" sz="2000" b="1" dirty="0" smtClean="0"/>
              <a:t> :</a:t>
            </a:r>
            <a:r>
              <a:rPr lang="en-US" sz="2000" dirty="0" smtClean="0"/>
              <a:t/>
            </a:r>
            <a:br>
              <a:rPr lang="en-US" sz="2000" dirty="0" smtClean="0"/>
            </a:br>
            <a:r>
              <a:rPr lang="en-US" sz="2000" dirty="0" smtClean="0"/>
              <a:t>	induces convulsions</a:t>
            </a:r>
            <a:br>
              <a:rPr lang="en-US" sz="2000" dirty="0" smtClean="0"/>
            </a:br>
            <a:r>
              <a:rPr lang="en-US" sz="2000" dirty="0" smtClean="0"/>
              <a:t>	Mechanism not clear</a:t>
            </a:r>
            <a:br>
              <a:rPr lang="en-US" sz="2000" dirty="0" smtClean="0"/>
            </a:br>
            <a:r>
              <a:rPr lang="en-US" sz="2000" dirty="0" smtClean="0"/>
              <a:t>	Respiratory stimulant</a:t>
            </a:r>
            <a:br>
              <a:rPr lang="en-US" sz="2000" dirty="0" smtClean="0"/>
            </a:br>
            <a:r>
              <a:rPr lang="en-US" sz="2000" dirty="0" smtClean="0"/>
              <a:t/>
            </a:r>
            <a:br>
              <a:rPr lang="en-US" sz="2000" dirty="0" smtClean="0"/>
            </a:br>
            <a:r>
              <a:rPr lang="en-US" sz="2000" b="1" dirty="0" smtClean="0"/>
              <a:t>3- </a:t>
            </a:r>
            <a:r>
              <a:rPr lang="en-US" sz="2000" b="1" dirty="0" err="1" smtClean="0"/>
              <a:t>Doxapram</a:t>
            </a:r>
            <a:r>
              <a:rPr lang="en-US" sz="2000" b="1" dirty="0" smtClean="0"/>
              <a:t> :</a:t>
            </a:r>
            <a:r>
              <a:rPr lang="en-US" sz="2000" dirty="0" smtClean="0"/>
              <a:t/>
            </a:r>
            <a:br>
              <a:rPr lang="en-US" sz="2000" dirty="0" smtClean="0"/>
            </a:br>
            <a:r>
              <a:rPr lang="en-US" sz="2000" dirty="0" smtClean="0"/>
              <a:t>	- Respiratory stimulant </a:t>
            </a:r>
            <a:br>
              <a:rPr lang="en-US" sz="2000" dirty="0" smtClean="0"/>
            </a:br>
            <a:r>
              <a:rPr lang="en-US" sz="2000" dirty="0" smtClean="0"/>
              <a:t>	- Induces convulsions at high dose</a:t>
            </a:r>
            <a:br>
              <a:rPr lang="en-US" sz="2000" dirty="0" smtClean="0"/>
            </a:br>
            <a:r>
              <a:rPr lang="en-US" sz="2000" dirty="0" smtClean="0"/>
              <a:t>	- Used in recovery from general </a:t>
            </a:r>
            <a:r>
              <a:rPr lang="en-US" sz="2000" dirty="0" err="1" smtClean="0"/>
              <a:t>anaesthesia</a:t>
            </a:r>
            <a:r>
              <a:rPr lang="en-US" sz="2000" b="1" dirty="0" smtClean="0"/>
              <a:t>.</a:t>
            </a:r>
            <a:r>
              <a:rPr lang="en-US" sz="2000" dirty="0" smtClean="0"/>
              <a:t/>
            </a:r>
            <a:br>
              <a:rPr lang="en-US" sz="20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295399"/>
          </a:xfrm>
        </p:spPr>
        <p:txBody>
          <a:bodyPr>
            <a:normAutofit fontScale="90000"/>
          </a:bodyPr>
          <a:lstStyle/>
          <a:p>
            <a:r>
              <a:rPr lang="en-US" b="1" dirty="0" smtClean="0"/>
              <a:t> </a:t>
            </a:r>
            <a:r>
              <a:rPr lang="en-US" dirty="0" smtClean="0"/>
              <a:t/>
            </a:r>
            <a:br>
              <a:rPr lang="en-US" dirty="0" smtClean="0"/>
            </a:br>
            <a:r>
              <a:rPr lang="en-US" b="1" dirty="0" smtClean="0">
                <a:solidFill>
                  <a:srgbClr val="FF0000"/>
                </a:solidFill>
              </a:rPr>
              <a:t>3- Spinal cord stimulants</a:t>
            </a:r>
            <a:r>
              <a:rPr lang="en-US" dirty="0" smtClean="0"/>
              <a:t/>
            </a:r>
            <a:br>
              <a:rPr lang="en-US" dirty="0" smtClean="0"/>
            </a:b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609600" y="1371600"/>
            <a:ext cx="7162800" cy="5105400"/>
          </a:xfrm>
        </p:spPr>
        <p:txBody>
          <a:bodyPr>
            <a:normAutofit fontScale="70000" lnSpcReduction="20000"/>
          </a:bodyPr>
          <a:lstStyle/>
          <a:p>
            <a:r>
              <a:rPr lang="en-US" b="1" dirty="0" smtClean="0"/>
              <a:t> </a:t>
            </a:r>
            <a:endParaRPr lang="en-US" dirty="0" smtClean="0"/>
          </a:p>
          <a:p>
            <a:pPr algn="l"/>
            <a:r>
              <a:rPr lang="en-US" b="1" dirty="0" smtClean="0">
                <a:solidFill>
                  <a:schemeClr val="tx1"/>
                </a:solidFill>
              </a:rPr>
              <a:t>1- Strychnine </a:t>
            </a:r>
          </a:p>
          <a:p>
            <a:pPr algn="l"/>
            <a:r>
              <a:rPr lang="en-US" dirty="0" smtClean="0">
                <a:solidFill>
                  <a:schemeClr val="tx1"/>
                </a:solidFill>
              </a:rPr>
              <a:t>	- Natural poison </a:t>
            </a:r>
          </a:p>
          <a:p>
            <a:pPr algn="l"/>
            <a:r>
              <a:rPr lang="en-US" dirty="0" smtClean="0">
                <a:solidFill>
                  <a:schemeClr val="tx1"/>
                </a:solidFill>
              </a:rPr>
              <a:t>	- Causes tonic convulsions</a:t>
            </a:r>
          </a:p>
          <a:p>
            <a:pPr algn="l"/>
            <a:r>
              <a:rPr lang="en-US" dirty="0" smtClean="0">
                <a:solidFill>
                  <a:schemeClr val="tx1"/>
                </a:solidFill>
              </a:rPr>
              <a:t>				symmetric</a:t>
            </a:r>
          </a:p>
          <a:p>
            <a:pPr algn="l"/>
            <a:r>
              <a:rPr lang="en-US" dirty="0" smtClean="0">
                <a:solidFill>
                  <a:schemeClr val="tx1"/>
                </a:solidFill>
              </a:rPr>
              <a:t>				uncoordinated</a:t>
            </a:r>
          </a:p>
          <a:p>
            <a:pPr algn="l"/>
            <a:r>
              <a:rPr lang="en-US" dirty="0" smtClean="0">
                <a:solidFill>
                  <a:schemeClr val="tx1"/>
                </a:solidFill>
              </a:rPr>
              <a:t>				reflex in origin</a:t>
            </a:r>
          </a:p>
          <a:p>
            <a:pPr algn="l"/>
            <a:r>
              <a:rPr lang="en-US" dirty="0" smtClean="0">
                <a:solidFill>
                  <a:schemeClr val="tx1"/>
                </a:solidFill>
              </a:rPr>
              <a:t>				continuous</a:t>
            </a:r>
          </a:p>
          <a:p>
            <a:pPr algn="l"/>
            <a:r>
              <a:rPr lang="en-US" dirty="0" smtClean="0">
                <a:solidFill>
                  <a:schemeClr val="tx1"/>
                </a:solidFill>
              </a:rPr>
              <a:t>During convulsion, the body is arched in hyperextension, a posture described as OPISTHOTONUS.</a:t>
            </a:r>
          </a:p>
          <a:p>
            <a:pPr algn="l"/>
            <a:endParaRPr lang="en-US" dirty="0" smtClean="0">
              <a:solidFill>
                <a:schemeClr val="tx1"/>
              </a:solidFill>
            </a:endParaRPr>
          </a:p>
          <a:p>
            <a:pPr algn="l"/>
            <a:r>
              <a:rPr lang="en-US" b="1" dirty="0" smtClean="0">
                <a:solidFill>
                  <a:srgbClr val="0000CC"/>
                </a:solidFill>
              </a:rPr>
              <a:t>Mechanism: </a:t>
            </a:r>
            <a:r>
              <a:rPr lang="en-US" dirty="0" smtClean="0">
                <a:solidFill>
                  <a:schemeClr val="tx1"/>
                </a:solidFill>
              </a:rPr>
              <a:t>Competitive antagonism for </a:t>
            </a:r>
            <a:r>
              <a:rPr lang="en-US" dirty="0" err="1" smtClean="0">
                <a:solidFill>
                  <a:schemeClr val="tx1"/>
                </a:solidFill>
              </a:rPr>
              <a:t>glycine</a:t>
            </a:r>
            <a:r>
              <a:rPr lang="en-US" dirty="0" smtClean="0">
                <a:solidFill>
                  <a:schemeClr val="tx1"/>
                </a:solidFill>
              </a:rPr>
              <a:t> receptors </a:t>
            </a:r>
          </a:p>
          <a:p>
            <a:r>
              <a:rPr lang="en-US" b="1" dirty="0" smtClean="0"/>
              <a:t> </a:t>
            </a:r>
            <a:endParaRPr lang="en-US" dirty="0" smtClean="0"/>
          </a:p>
          <a:p>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077200" cy="6324600"/>
          </a:xfrm>
        </p:spPr>
        <p:txBody>
          <a:bodyPr>
            <a:normAutofit fontScale="90000"/>
          </a:bodyPr>
          <a:lstStyle/>
          <a:p>
            <a:pPr algn="l"/>
            <a:r>
              <a:rPr lang="en-US" b="1" dirty="0" smtClean="0">
                <a:solidFill>
                  <a:srgbClr val="0000CC"/>
                </a:solidFill>
              </a:rPr>
              <a:t>Mechanism of action:</a:t>
            </a:r>
            <a:br>
              <a:rPr lang="en-US" b="1" dirty="0" smtClean="0">
                <a:solidFill>
                  <a:srgbClr val="0000CC"/>
                </a:solidFill>
              </a:rPr>
            </a:br>
            <a:r>
              <a:rPr lang="en-US" b="1" dirty="0" smtClean="0"/>
              <a:t/>
            </a:r>
            <a:br>
              <a:rPr lang="en-US" b="1" dirty="0" smtClean="0"/>
            </a:br>
            <a:r>
              <a:rPr lang="en-US" dirty="0" smtClean="0"/>
              <a:t>- Indirectly acting </a:t>
            </a:r>
            <a:r>
              <a:rPr lang="en-US" dirty="0" err="1" smtClean="0"/>
              <a:t>sympathomimetics</a:t>
            </a:r>
            <a:r>
              <a:rPr lang="en-US" dirty="0" smtClean="0"/>
              <a:t/>
            </a:r>
            <a:br>
              <a:rPr lang="en-US" dirty="0" smtClean="0"/>
            </a:br>
            <a:r>
              <a:rPr lang="en-US" dirty="0" smtClean="0"/>
              <a:t>- Action in CNS and periphery</a:t>
            </a:r>
            <a:br>
              <a:rPr lang="en-US" dirty="0" smtClean="0"/>
            </a:br>
            <a:r>
              <a:rPr lang="en-US" dirty="0" smtClean="0"/>
              <a:t>-Taken up by Noradrenergic neurons and </a:t>
            </a:r>
            <a:r>
              <a:rPr lang="en-US" dirty="0" smtClean="0">
                <a:solidFill>
                  <a:srgbClr val="FF0000"/>
                </a:solidFill>
              </a:rPr>
              <a:t>cause release of NA </a:t>
            </a:r>
            <a:r>
              <a:rPr lang="en-US" dirty="0" smtClean="0"/>
              <a:t>(</a:t>
            </a:r>
            <a:r>
              <a:rPr lang="en-US" dirty="0" smtClean="0">
                <a:solidFill>
                  <a:srgbClr val="0000CC"/>
                </a:solidFill>
              </a:rPr>
              <a:t>Also cause release of dopamine and serotonin in the brain by similar mechanisms ).</a:t>
            </a:r>
            <a:r>
              <a:rPr lang="en-US" dirty="0" smtClean="0"/>
              <a:t/>
            </a:r>
            <a:br>
              <a:rPr lang="en-US" dirty="0" smtClean="0"/>
            </a:br>
            <a:r>
              <a:rPr lang="en-US" dirty="0" smtClean="0">
                <a:solidFill>
                  <a:srgbClr val="FF0000"/>
                </a:solidFill>
              </a:rPr>
              <a:t>- Blocks NA reuptake.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p:txBody>
          <a:bodyPr/>
          <a:lstStyle/>
          <a:p>
            <a:r>
              <a:rPr lang="en-GB" sz="3200" dirty="0">
                <a:solidFill>
                  <a:srgbClr val="FF0000"/>
                </a:solidFill>
                <a:latin typeface="Arial" pitchFamily="34" charset="0"/>
              </a:rPr>
              <a:t>Facilitated vesicular </a:t>
            </a:r>
            <a:r>
              <a:rPr lang="en-GB" sz="3200" dirty="0" err="1">
                <a:solidFill>
                  <a:srgbClr val="FF0000"/>
                </a:solidFill>
                <a:latin typeface="Arial" pitchFamily="34" charset="0"/>
              </a:rPr>
              <a:t>noradrenaline</a:t>
            </a:r>
            <a:r>
              <a:rPr lang="en-GB" sz="3200" dirty="0">
                <a:solidFill>
                  <a:srgbClr val="FF0000"/>
                </a:solidFill>
                <a:latin typeface="Arial" pitchFamily="34" charset="0"/>
              </a:rPr>
              <a:t> release by amphetamine</a:t>
            </a:r>
          </a:p>
        </p:txBody>
      </p:sp>
      <p:pic>
        <p:nvPicPr>
          <p:cNvPr id="164868" name="Picture 4" descr="F71454-011-f009"/>
          <p:cNvPicPr>
            <a:picLocks noGrp="1" noChangeAspect="1" noChangeArrowheads="1"/>
          </p:cNvPicPr>
          <p:nvPr>
            <p:ph type="body" idx="1"/>
          </p:nvPr>
        </p:nvPicPr>
        <p:blipFill>
          <a:blip r:embed="rId2" cstate="print"/>
          <a:srcRect/>
          <a:stretch>
            <a:fillRect/>
          </a:stretch>
        </p:blipFill>
        <p:spPr>
          <a:xfrm>
            <a:off x="1676400" y="1676400"/>
            <a:ext cx="6172200" cy="5029200"/>
          </a:xfrm>
          <a:noFill/>
          <a:ln>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86800" cy="838199"/>
          </a:xfrm>
        </p:spPr>
        <p:txBody>
          <a:bodyPr>
            <a:normAutofit/>
          </a:bodyPr>
          <a:lstStyle/>
          <a:p>
            <a:pPr algn="l"/>
            <a:r>
              <a:rPr lang="en-GB" sz="2800" b="1" dirty="0" smtClean="0">
                <a:solidFill>
                  <a:srgbClr val="FF0000"/>
                </a:solidFill>
              </a:rPr>
              <a:t>The main central effects of amphetamine-like drugs are:</a:t>
            </a:r>
            <a:endParaRPr lang="en-US" sz="2800" dirty="0">
              <a:solidFill>
                <a:srgbClr val="FF0000"/>
              </a:solidFill>
            </a:endParaRPr>
          </a:p>
        </p:txBody>
      </p:sp>
      <p:sp>
        <p:nvSpPr>
          <p:cNvPr id="3" name="Subtitle 2"/>
          <p:cNvSpPr>
            <a:spLocks noGrp="1"/>
          </p:cNvSpPr>
          <p:nvPr>
            <p:ph type="subTitle" idx="1"/>
          </p:nvPr>
        </p:nvSpPr>
        <p:spPr>
          <a:xfrm>
            <a:off x="533400" y="1371600"/>
            <a:ext cx="8001000" cy="5257800"/>
          </a:xfrm>
        </p:spPr>
        <p:txBody>
          <a:bodyPr>
            <a:noAutofit/>
          </a:bodyPr>
          <a:lstStyle/>
          <a:p>
            <a:pPr lvl="0" algn="l"/>
            <a:r>
              <a:rPr lang="en-GB" sz="2400" b="1" dirty="0" smtClean="0">
                <a:solidFill>
                  <a:schemeClr val="tx1"/>
                </a:solidFill>
              </a:rPr>
              <a:t>- </a:t>
            </a:r>
            <a:r>
              <a:rPr lang="en-GB" sz="2400" b="1" dirty="0" err="1" smtClean="0">
                <a:solidFill>
                  <a:srgbClr val="0000CC"/>
                </a:solidFill>
              </a:rPr>
              <a:t>Locomotor</a:t>
            </a:r>
            <a:r>
              <a:rPr lang="en-GB" sz="2400" b="1" dirty="0" smtClean="0">
                <a:solidFill>
                  <a:srgbClr val="0000CC"/>
                </a:solidFill>
              </a:rPr>
              <a:t> stimulation </a:t>
            </a:r>
            <a:endParaRPr lang="en-US" sz="2400" b="1" dirty="0" smtClean="0">
              <a:solidFill>
                <a:srgbClr val="0000CC"/>
              </a:solidFill>
            </a:endParaRPr>
          </a:p>
          <a:p>
            <a:pPr lvl="0" algn="l"/>
            <a:r>
              <a:rPr lang="en-GB" sz="2400" b="1" dirty="0" smtClean="0">
                <a:solidFill>
                  <a:srgbClr val="0000CC"/>
                </a:solidFill>
              </a:rPr>
              <a:t>- Euphoria and excitement </a:t>
            </a:r>
            <a:endParaRPr lang="en-US" sz="2400" b="1" dirty="0" smtClean="0">
              <a:solidFill>
                <a:srgbClr val="0000CC"/>
              </a:solidFill>
            </a:endParaRPr>
          </a:p>
          <a:p>
            <a:pPr lvl="0" algn="l"/>
            <a:r>
              <a:rPr lang="en-GB" sz="2400" b="1" dirty="0" smtClean="0">
                <a:solidFill>
                  <a:srgbClr val="0000CC"/>
                </a:solidFill>
              </a:rPr>
              <a:t>- Stereotyped behaviour </a:t>
            </a:r>
            <a:endParaRPr lang="en-US" sz="2400" b="1" dirty="0" smtClean="0">
              <a:solidFill>
                <a:srgbClr val="0000CC"/>
              </a:solidFill>
            </a:endParaRPr>
          </a:p>
          <a:p>
            <a:pPr algn="l"/>
            <a:r>
              <a:rPr lang="en-GB" sz="2400" b="1" dirty="0" smtClean="0">
                <a:solidFill>
                  <a:srgbClr val="0000CC"/>
                </a:solidFill>
              </a:rPr>
              <a:t>- Anorexia ( decrease </a:t>
            </a:r>
            <a:r>
              <a:rPr lang="en-US" sz="2400" b="1" dirty="0" smtClean="0">
                <a:solidFill>
                  <a:srgbClr val="0000CC"/>
                </a:solidFill>
              </a:rPr>
              <a:t>appetite causing loss of weight )</a:t>
            </a:r>
          </a:p>
          <a:p>
            <a:pPr algn="l"/>
            <a:r>
              <a:rPr lang="en-US" sz="2400" b="1" dirty="0" smtClean="0">
                <a:solidFill>
                  <a:srgbClr val="0000CC"/>
                </a:solidFill>
              </a:rPr>
              <a:t>- Increase wakefulness</a:t>
            </a:r>
          </a:p>
          <a:p>
            <a:pPr algn="l"/>
            <a:r>
              <a:rPr lang="en-US" sz="2400" b="1" dirty="0" smtClean="0">
                <a:solidFill>
                  <a:srgbClr val="0000CC"/>
                </a:solidFill>
              </a:rPr>
              <a:t>- Increase Alertness</a:t>
            </a:r>
          </a:p>
          <a:p>
            <a:pPr algn="l"/>
            <a:r>
              <a:rPr lang="en-US" sz="2400" b="1" dirty="0" smtClean="0">
                <a:solidFill>
                  <a:srgbClr val="0000CC"/>
                </a:solidFill>
              </a:rPr>
              <a:t>- Decrease fatigue</a:t>
            </a:r>
          </a:p>
          <a:p>
            <a:pPr algn="l"/>
            <a:r>
              <a:rPr lang="en-US" sz="2400" b="1" dirty="0" smtClean="0">
                <a:solidFill>
                  <a:srgbClr val="0000CC"/>
                </a:solidFill>
              </a:rPr>
              <a:t>- Increase physical performance</a:t>
            </a:r>
          </a:p>
          <a:p>
            <a:pPr algn="l">
              <a:buFontTx/>
              <a:buChar char="-"/>
            </a:pPr>
            <a:r>
              <a:rPr lang="en-US" sz="2400" b="1" dirty="0" smtClean="0">
                <a:solidFill>
                  <a:srgbClr val="0000CC"/>
                </a:solidFill>
              </a:rPr>
              <a:t> Hallucinations followed by depression and fatigue after    	large doses</a:t>
            </a:r>
          </a:p>
          <a:p>
            <a:pPr algn="l">
              <a:buFontTx/>
              <a:buChar char="-"/>
            </a:pPr>
            <a:r>
              <a:rPr lang="en-US" sz="2400" b="1" dirty="0" smtClean="0">
                <a:solidFill>
                  <a:srgbClr val="0000CC"/>
                </a:solidFill>
              </a:rPr>
              <a:t> Tolerance and psychic dependence </a:t>
            </a:r>
            <a:endParaRPr lang="en-US" sz="2400" b="1" dirty="0">
              <a:solidFill>
                <a:srgbClr val="0000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410200"/>
          </a:xfrm>
        </p:spPr>
        <p:txBody>
          <a:bodyPr>
            <a:normAutofit/>
          </a:bodyPr>
          <a:lstStyle/>
          <a:p>
            <a:pPr algn="l"/>
            <a:r>
              <a:rPr lang="en-GB" b="1" dirty="0" smtClean="0">
                <a:solidFill>
                  <a:srgbClr val="0000CC"/>
                </a:solidFill>
              </a:rPr>
              <a:t>In addition, amphetamines have peripheral </a:t>
            </a:r>
            <a:r>
              <a:rPr lang="en-GB" b="1" dirty="0" err="1" smtClean="0">
                <a:solidFill>
                  <a:srgbClr val="0000CC"/>
                </a:solidFill>
              </a:rPr>
              <a:t>sympathomimetic</a:t>
            </a:r>
            <a:r>
              <a:rPr lang="en-GB" b="1" dirty="0" smtClean="0">
                <a:solidFill>
                  <a:srgbClr val="0000CC"/>
                </a:solidFill>
              </a:rPr>
              <a:t> actions such as:</a:t>
            </a:r>
            <a:r>
              <a:rPr lang="en-US" dirty="0" smtClean="0"/>
              <a:t/>
            </a:r>
            <a:br>
              <a:rPr lang="en-US" dirty="0" smtClean="0"/>
            </a:br>
            <a:r>
              <a:rPr lang="en-GB" b="1" dirty="0" smtClean="0"/>
              <a:t>   </a:t>
            </a:r>
            <a:br>
              <a:rPr lang="en-GB" b="1" dirty="0" smtClean="0"/>
            </a:br>
            <a:r>
              <a:rPr lang="en-GB" sz="3600" b="1" dirty="0" smtClean="0"/>
              <a:t>producing a rise in blood pressure.</a:t>
            </a:r>
            <a:br>
              <a:rPr lang="en-GB" sz="3600" b="1" dirty="0" smtClean="0"/>
            </a:br>
            <a:r>
              <a:rPr lang="en-GB" sz="3600" b="1" dirty="0" smtClean="0"/>
              <a:t> </a:t>
            </a:r>
            <a:r>
              <a:rPr lang="en-US" sz="3600" dirty="0" smtClean="0"/>
              <a:t/>
            </a:r>
            <a:br>
              <a:rPr lang="en-US" sz="3600" dirty="0" smtClean="0"/>
            </a:br>
            <a:r>
              <a:rPr lang="en-GB" sz="3600" b="1" dirty="0" smtClean="0"/>
              <a:t>Inhibition of gastrointestinal motility.</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172199"/>
          </a:xfrm>
        </p:spPr>
        <p:txBody>
          <a:bodyPr>
            <a:noAutofit/>
          </a:bodyPr>
          <a:lstStyle/>
          <a:p>
            <a:pPr algn="l"/>
            <a:r>
              <a:rPr lang="en-GB" sz="2000" b="1" dirty="0" smtClean="0"/>
              <a:t>In experimental animals, amphetamines </a:t>
            </a:r>
            <a:r>
              <a:rPr lang="en-GB" sz="2000" b="1" dirty="0" smtClean="0">
                <a:solidFill>
                  <a:srgbClr val="FF0000"/>
                </a:solidFill>
              </a:rPr>
              <a:t>cause increased alertness and </a:t>
            </a:r>
            <a:r>
              <a:rPr lang="en-GB" sz="2000" b="1" dirty="0" err="1" smtClean="0">
                <a:solidFill>
                  <a:srgbClr val="FF0000"/>
                </a:solidFill>
              </a:rPr>
              <a:t>locomotor</a:t>
            </a:r>
            <a:r>
              <a:rPr lang="en-GB" sz="2000" b="1" dirty="0" smtClean="0">
                <a:solidFill>
                  <a:srgbClr val="FF0000"/>
                </a:solidFill>
              </a:rPr>
              <a:t> activity, and increased grooming; they also increase aggressive behaviour. </a:t>
            </a:r>
            <a:r>
              <a:rPr lang="en-GB" sz="2000" b="1" dirty="0" smtClean="0"/>
              <a:t/>
            </a:r>
            <a:br>
              <a:rPr lang="en-GB" sz="2000" b="1" dirty="0" smtClean="0"/>
            </a:br>
            <a:r>
              <a:rPr lang="en-GB" sz="2000" b="1" dirty="0" smtClean="0"/>
              <a:t>With large doses of amphetamines, </a:t>
            </a:r>
            <a:r>
              <a:rPr lang="en-GB" sz="2000" b="1" dirty="0" smtClean="0">
                <a:solidFill>
                  <a:srgbClr val="0000CC"/>
                </a:solidFill>
              </a:rPr>
              <a:t>stereotyped behaviour occurs. </a:t>
            </a:r>
            <a:r>
              <a:rPr lang="en-GB" sz="2000" b="1" dirty="0" smtClean="0"/>
              <a:t>This </a:t>
            </a:r>
            <a:r>
              <a:rPr lang="en-GB" sz="2000" b="1" dirty="0" smtClean="0">
                <a:solidFill>
                  <a:schemeClr val="accent2">
                    <a:lumMod val="75000"/>
                  </a:schemeClr>
                </a:solidFill>
              </a:rPr>
              <a:t>consists of repeated actions, such as licking, gnawing, rearing or repeated movements of the head and limbs</a:t>
            </a:r>
            <a:r>
              <a:rPr lang="en-GB" sz="2000" b="1" dirty="0" smtClean="0"/>
              <a:t>. These behavioural effects are evidently produced by the release of </a:t>
            </a:r>
            <a:r>
              <a:rPr lang="en-GB" sz="2000" b="1" dirty="0" err="1" smtClean="0"/>
              <a:t>catecholamines</a:t>
            </a:r>
            <a:r>
              <a:rPr lang="en-GB" sz="2000" b="1" dirty="0" smtClean="0"/>
              <a:t> in the brain, because </a:t>
            </a:r>
            <a:r>
              <a:rPr lang="en-GB" sz="2000" b="1" dirty="0" err="1" smtClean="0"/>
              <a:t>pretreatment</a:t>
            </a:r>
            <a:r>
              <a:rPr lang="en-GB" sz="2000" b="1" dirty="0" smtClean="0"/>
              <a:t> with 6-hydroxydopamine, which depletes the brain of both </a:t>
            </a:r>
            <a:r>
              <a:rPr lang="en-GB" sz="2000" b="1" dirty="0" err="1" smtClean="0"/>
              <a:t>noradrenaline</a:t>
            </a:r>
            <a:r>
              <a:rPr lang="en-GB" sz="2000" b="1" dirty="0" smtClean="0"/>
              <a:t> and dopamine, abolishes the effect of amphetamine, as does </a:t>
            </a:r>
            <a:r>
              <a:rPr lang="en-GB" sz="2000" b="1" dirty="0" err="1" smtClean="0"/>
              <a:t>pretreatment</a:t>
            </a:r>
            <a:r>
              <a:rPr lang="en-GB" sz="2000" b="1" dirty="0" smtClean="0"/>
              <a:t> with α-</a:t>
            </a:r>
            <a:r>
              <a:rPr lang="en-GB" sz="2000" b="1" dirty="0" err="1" smtClean="0"/>
              <a:t>methyltyrosine</a:t>
            </a:r>
            <a:r>
              <a:rPr lang="en-GB" sz="2000" b="1" dirty="0" smtClean="0"/>
              <a:t>, an inhibitor of catecholamine biosynthesis. </a:t>
            </a:r>
            <a:br>
              <a:rPr lang="en-GB" sz="2000" b="1" dirty="0" smtClean="0"/>
            </a:br>
            <a:r>
              <a:rPr lang="en-GB" sz="2000" b="1" dirty="0" smtClean="0"/>
              <a:t/>
            </a:r>
            <a:br>
              <a:rPr lang="en-GB" sz="2000" b="1" dirty="0" smtClean="0"/>
            </a:br>
            <a:r>
              <a:rPr lang="en-GB" sz="2000" b="1" dirty="0" smtClean="0">
                <a:solidFill>
                  <a:srgbClr val="0000CC"/>
                </a:solidFill>
              </a:rPr>
              <a:t>Similarly, </a:t>
            </a:r>
            <a:r>
              <a:rPr lang="en-GB" sz="2000" b="1" dirty="0" err="1" smtClean="0">
                <a:solidFill>
                  <a:srgbClr val="0000CC"/>
                </a:solidFill>
              </a:rPr>
              <a:t>tricyclic</a:t>
            </a:r>
            <a:r>
              <a:rPr lang="en-GB" sz="2000" b="1" dirty="0" smtClean="0">
                <a:solidFill>
                  <a:srgbClr val="0000CC"/>
                </a:solidFill>
              </a:rPr>
              <a:t> antidepressants and monoamine </a:t>
            </a:r>
            <a:r>
              <a:rPr lang="en-GB" sz="2000" b="1" dirty="0" err="1" smtClean="0">
                <a:solidFill>
                  <a:srgbClr val="0000CC"/>
                </a:solidFill>
              </a:rPr>
              <a:t>oxidase</a:t>
            </a:r>
            <a:r>
              <a:rPr lang="en-GB" sz="2000" b="1" dirty="0" smtClean="0">
                <a:solidFill>
                  <a:srgbClr val="0000CC"/>
                </a:solidFill>
              </a:rPr>
              <a:t> inhibitors potentiate the effects of amphetamine, presumably by blocking amine reuptake or metabolism. </a:t>
            </a:r>
            <a:r>
              <a:rPr lang="en-GB" sz="2000" b="1" dirty="0" smtClean="0"/>
              <a:t/>
            </a:r>
            <a:br>
              <a:rPr lang="en-GB" sz="2000" b="1" dirty="0" smtClean="0"/>
            </a:br>
            <a:r>
              <a:rPr lang="en-GB" sz="2000" b="1" dirty="0" smtClean="0"/>
              <a:t/>
            </a:r>
            <a:br>
              <a:rPr lang="en-GB" sz="2000" b="1" dirty="0" smtClean="0"/>
            </a:br>
            <a:r>
              <a:rPr lang="en-GB" sz="2000" b="1" dirty="0" smtClean="0">
                <a:solidFill>
                  <a:srgbClr val="FF0000"/>
                </a:solidFill>
              </a:rPr>
              <a:t> In humans, amphetamine causes euphoria; </a:t>
            </a:r>
            <a:r>
              <a:rPr lang="en-GB" sz="2000" b="1" dirty="0" smtClean="0"/>
              <a:t>with </a:t>
            </a:r>
            <a:r>
              <a:rPr lang="en-US" sz="2000" b="1" dirty="0" smtClean="0"/>
              <a:t> </a:t>
            </a:r>
            <a:r>
              <a:rPr lang="en-GB" sz="2000" b="1" dirty="0" smtClean="0"/>
              <a:t>intravenous injection, this can be so intense as to be </a:t>
            </a:r>
            <a:r>
              <a:rPr lang="en-US" sz="2000" b="1" dirty="0" smtClean="0"/>
              <a:t> </a:t>
            </a:r>
            <a:r>
              <a:rPr lang="en-GB" sz="2000" b="1" dirty="0" smtClean="0"/>
              <a:t>Described as 'orgasmic'. Subjects become confident, hyperactive and talkative, and sex drive is said to be </a:t>
            </a:r>
            <a:r>
              <a:rPr lang="en-US" sz="2000" dirty="0" smtClean="0"/>
              <a:t/>
            </a:r>
            <a:br>
              <a:rPr lang="en-US" sz="2000" dirty="0" smtClean="0"/>
            </a:br>
            <a:r>
              <a:rPr lang="en-GB" sz="2000" b="1" dirty="0" smtClean="0"/>
              <a:t>Enhanced. </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458200" cy="6400800"/>
          </a:xfrm>
        </p:spPr>
        <p:txBody>
          <a:bodyPr>
            <a:noAutofit/>
          </a:bodyPr>
          <a:lstStyle/>
          <a:p>
            <a:pPr algn="l"/>
            <a:r>
              <a:rPr lang="en-GB" sz="2400" b="1" dirty="0" smtClean="0">
                <a:solidFill>
                  <a:srgbClr val="FF0000"/>
                </a:solidFill>
              </a:rPr>
              <a:t>Fatigue, both physical and mental, is </a:t>
            </a:r>
            <a:r>
              <a:rPr lang="en-US" sz="2400" b="1" dirty="0" smtClean="0">
                <a:solidFill>
                  <a:srgbClr val="FF0000"/>
                </a:solidFill>
              </a:rPr>
              <a:t> </a:t>
            </a:r>
            <a:r>
              <a:rPr lang="en-GB" sz="2400" b="1" dirty="0" smtClean="0">
                <a:solidFill>
                  <a:srgbClr val="FF0000"/>
                </a:solidFill>
              </a:rPr>
              <a:t>reduced by amphetamine, </a:t>
            </a:r>
            <a:r>
              <a:rPr lang="en-GB" sz="2400" b="1" dirty="0" smtClean="0"/>
              <a:t>and many studies have </a:t>
            </a:r>
            <a:r>
              <a:rPr lang="en-US" sz="2400" b="1" dirty="0" smtClean="0"/>
              <a:t> </a:t>
            </a:r>
            <a:r>
              <a:rPr lang="en-GB" sz="2400" b="1" dirty="0" smtClean="0"/>
              <a:t>shown improvement of both mental and physical performance in fatigued, although not in well-rested, </a:t>
            </a:r>
            <a:r>
              <a:rPr lang="en-US" sz="2400" dirty="0" smtClean="0"/>
              <a:t/>
            </a:r>
            <a:br>
              <a:rPr lang="en-US" sz="2400" dirty="0" smtClean="0"/>
            </a:br>
            <a:r>
              <a:rPr lang="en-GB" sz="2400" b="1" dirty="0" smtClean="0"/>
              <a:t>subjects. Mental performance is improved for simple </a:t>
            </a:r>
            <a:r>
              <a:rPr lang="en-US" sz="2400" b="1" dirty="0" smtClean="0"/>
              <a:t> </a:t>
            </a:r>
            <a:r>
              <a:rPr lang="en-GB" sz="2400" b="1" dirty="0" smtClean="0"/>
              <a:t>tedious tasks much more than for difficult tasks, and </a:t>
            </a:r>
            <a:r>
              <a:rPr lang="en-US" sz="2400" dirty="0" smtClean="0"/>
              <a:t/>
            </a:r>
            <a:br>
              <a:rPr lang="en-US" sz="2400" dirty="0" smtClean="0"/>
            </a:br>
            <a:r>
              <a:rPr lang="en-GB" sz="2400" b="1" dirty="0" smtClean="0"/>
              <a:t> </a:t>
            </a:r>
            <a:r>
              <a:rPr lang="en-US" sz="2400" dirty="0" smtClean="0"/>
              <a:t/>
            </a:r>
            <a:br>
              <a:rPr lang="en-US" sz="2400" dirty="0" smtClean="0"/>
            </a:br>
            <a:r>
              <a:rPr lang="en-GB" sz="2400" b="1" dirty="0" smtClean="0">
                <a:solidFill>
                  <a:schemeClr val="accent2">
                    <a:lumMod val="75000"/>
                  </a:schemeClr>
                </a:solidFill>
              </a:rPr>
              <a:t>Amphetamines have been used to improve the </a:t>
            </a:r>
            <a:r>
              <a:rPr lang="en-US" sz="2400" b="1" dirty="0" smtClean="0">
                <a:solidFill>
                  <a:schemeClr val="accent2">
                    <a:lumMod val="75000"/>
                  </a:schemeClr>
                </a:solidFill>
              </a:rPr>
              <a:t> </a:t>
            </a:r>
            <a:r>
              <a:rPr lang="en-GB" sz="2400" b="1" dirty="0" smtClean="0">
                <a:solidFill>
                  <a:schemeClr val="accent2">
                    <a:lumMod val="75000"/>
                  </a:schemeClr>
                </a:solidFill>
              </a:rPr>
              <a:t>performance of soldiers, military pilots and others who </a:t>
            </a:r>
            <a:r>
              <a:rPr lang="en-US" sz="2400" b="1" dirty="0" smtClean="0">
                <a:solidFill>
                  <a:schemeClr val="accent2">
                    <a:lumMod val="75000"/>
                  </a:schemeClr>
                </a:solidFill>
              </a:rPr>
              <a:t> </a:t>
            </a:r>
            <a:r>
              <a:rPr lang="en-GB" sz="2400" b="1" dirty="0" smtClean="0">
                <a:solidFill>
                  <a:schemeClr val="accent2">
                    <a:lumMod val="75000"/>
                  </a:schemeClr>
                </a:solidFill>
              </a:rPr>
              <a:t>need to remain alert under extremely fatiguing conditions.</a:t>
            </a:r>
            <a:r>
              <a:rPr lang="en-US" sz="2400" dirty="0" smtClean="0">
                <a:solidFill>
                  <a:schemeClr val="accent2">
                    <a:lumMod val="75000"/>
                  </a:schemeClr>
                </a:solidFill>
              </a:rPr>
              <a:t/>
            </a:r>
            <a:br>
              <a:rPr lang="en-US" sz="2400" dirty="0" smtClean="0">
                <a:solidFill>
                  <a:schemeClr val="accent2">
                    <a:lumMod val="75000"/>
                  </a:schemeClr>
                </a:solidFill>
              </a:rPr>
            </a:br>
            <a:r>
              <a:rPr lang="en-GB" sz="2400" b="1" dirty="0" smtClean="0">
                <a:solidFill>
                  <a:schemeClr val="accent2">
                    <a:lumMod val="75000"/>
                  </a:schemeClr>
                </a:solidFill>
              </a:rPr>
              <a:t> </a:t>
            </a:r>
            <a:r>
              <a:rPr lang="en-US" sz="2400" dirty="0" smtClean="0"/>
              <a:t/>
            </a:r>
            <a:br>
              <a:rPr lang="en-US" sz="2400" dirty="0" smtClean="0"/>
            </a:br>
            <a:r>
              <a:rPr lang="en-GB" sz="2400" b="1" dirty="0" smtClean="0">
                <a:solidFill>
                  <a:srgbClr val="0000CC"/>
                </a:solidFill>
              </a:rPr>
              <a:t>It has also been in vogue as a means of helping students </a:t>
            </a:r>
            <a:r>
              <a:rPr lang="en-US" sz="2400" b="1" dirty="0" smtClean="0">
                <a:solidFill>
                  <a:srgbClr val="0000CC"/>
                </a:solidFill>
              </a:rPr>
              <a:t> </a:t>
            </a:r>
            <a:r>
              <a:rPr lang="en-GB" sz="2400" b="1" dirty="0" smtClean="0">
                <a:solidFill>
                  <a:srgbClr val="0000CC"/>
                </a:solidFill>
              </a:rPr>
              <a:t>to concentrate before and during examinations, but </a:t>
            </a:r>
            <a:r>
              <a:rPr lang="en-US" sz="2400" b="1" dirty="0" smtClean="0">
                <a:solidFill>
                  <a:srgbClr val="0000CC"/>
                </a:solidFill>
              </a:rPr>
              <a:t> </a:t>
            </a:r>
            <a:r>
              <a:rPr lang="en-GB" sz="2400" b="1" dirty="0" smtClean="0">
                <a:solidFill>
                  <a:srgbClr val="0000CC"/>
                </a:solidFill>
              </a:rPr>
              <a:t>the improvement caused by reduction of fatigue can be </a:t>
            </a:r>
            <a:r>
              <a:rPr lang="en-US" sz="2400" b="1" dirty="0" smtClean="0">
                <a:solidFill>
                  <a:srgbClr val="0000CC"/>
                </a:solidFill>
              </a:rPr>
              <a:t> </a:t>
            </a:r>
            <a:r>
              <a:rPr lang="en-GB" sz="2400" b="1" dirty="0" smtClean="0">
                <a:solidFill>
                  <a:srgbClr val="0000CC"/>
                </a:solidFill>
              </a:rPr>
              <a:t>Offset by the mistakes of overconfidence.</a:t>
            </a:r>
            <a:br>
              <a:rPr lang="en-GB" sz="2400" b="1" dirty="0" smtClean="0">
                <a:solidFill>
                  <a:srgbClr val="0000CC"/>
                </a:solidFill>
              </a:rPr>
            </a:br>
            <a:r>
              <a:rPr lang="en-GB" sz="2400" b="1" dirty="0" smtClean="0"/>
              <a:t/>
            </a:r>
            <a:br>
              <a:rPr lang="en-GB" sz="2400" b="1" dirty="0" smtClean="0"/>
            </a:br>
            <a:r>
              <a:rPr lang="en-GB" sz="2400" b="1" dirty="0" smtClean="0"/>
              <a:t> </a:t>
            </a:r>
            <a:r>
              <a:rPr lang="en-GB" sz="2400" b="1" dirty="0" smtClean="0">
                <a:solidFill>
                  <a:srgbClr val="FF0000"/>
                </a:solidFill>
              </a:rPr>
              <a:t>Amphetamine-like drugs cause marked anorexia</a:t>
            </a:r>
            <a:r>
              <a:rPr lang="en-GB" sz="2400" b="1" dirty="0" smtClean="0"/>
              <a:t>, but with continued administration this effect wears off in a few days and food intake returns to normal.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38199"/>
          </a:xfrm>
        </p:spPr>
        <p:txBody>
          <a:bodyPr>
            <a:normAutofit fontScale="90000"/>
          </a:bodyPr>
          <a:lstStyle/>
          <a:p>
            <a:r>
              <a:rPr lang="en-GB" b="1" dirty="0" smtClean="0">
                <a:solidFill>
                  <a:srgbClr val="0000CC"/>
                </a:solidFill>
              </a:rPr>
              <a:t>Clinical uses</a:t>
            </a:r>
            <a:r>
              <a:rPr lang="en-US" dirty="0" smtClean="0"/>
              <a:t/>
            </a:r>
            <a:br>
              <a:rPr lang="en-US" dirty="0" smtClean="0"/>
            </a:br>
            <a:endParaRPr lang="en-US" dirty="0"/>
          </a:p>
        </p:txBody>
      </p:sp>
      <p:sp>
        <p:nvSpPr>
          <p:cNvPr id="3" name="Subtitle 2"/>
          <p:cNvSpPr>
            <a:spLocks noGrp="1"/>
          </p:cNvSpPr>
          <p:nvPr>
            <p:ph type="subTitle" idx="1"/>
          </p:nvPr>
        </p:nvSpPr>
        <p:spPr>
          <a:xfrm>
            <a:off x="533400" y="1219200"/>
            <a:ext cx="8153400" cy="5638800"/>
          </a:xfrm>
        </p:spPr>
        <p:txBody>
          <a:bodyPr>
            <a:normAutofit fontScale="40000" lnSpcReduction="20000"/>
          </a:bodyPr>
          <a:lstStyle/>
          <a:p>
            <a:pPr algn="l"/>
            <a:r>
              <a:rPr lang="en-GB" sz="4200" b="1" u="sng" dirty="0" smtClean="0">
                <a:solidFill>
                  <a:srgbClr val="FF0000"/>
                </a:solidFill>
              </a:rPr>
              <a:t>1- Appetite suppressant</a:t>
            </a:r>
            <a:endParaRPr lang="en-US" sz="4200" b="1" u="sng" dirty="0" smtClean="0">
              <a:solidFill>
                <a:srgbClr val="FF0000"/>
              </a:solidFill>
            </a:endParaRPr>
          </a:p>
          <a:p>
            <a:pPr lvl="0" algn="l"/>
            <a:r>
              <a:rPr lang="en-GB" sz="4200" b="1" u="sng" dirty="0" smtClean="0">
                <a:solidFill>
                  <a:srgbClr val="FF0000"/>
                </a:solidFill>
              </a:rPr>
              <a:t>2- ADHD </a:t>
            </a:r>
            <a:endParaRPr lang="en-US" sz="4200" b="1" u="sng" dirty="0" smtClean="0">
              <a:solidFill>
                <a:srgbClr val="FF0000"/>
              </a:solidFill>
            </a:endParaRPr>
          </a:p>
          <a:p>
            <a:pPr lvl="0" algn="l"/>
            <a:r>
              <a:rPr lang="en-GB" sz="4200" b="1" u="sng" dirty="0" smtClean="0">
                <a:solidFill>
                  <a:srgbClr val="FF0000"/>
                </a:solidFill>
              </a:rPr>
              <a:t>3- Narcolepsy and chronic fatigue syndrome</a:t>
            </a:r>
            <a:endParaRPr lang="en-US" sz="4200" b="1" u="sng" dirty="0" smtClean="0">
              <a:solidFill>
                <a:srgbClr val="FF0000"/>
              </a:solidFill>
            </a:endParaRPr>
          </a:p>
          <a:p>
            <a:pPr algn="l"/>
            <a:r>
              <a:rPr lang="en-GB" sz="4200" b="1" u="sng" dirty="0" smtClean="0">
                <a:solidFill>
                  <a:srgbClr val="FF0000"/>
                </a:solidFill>
              </a:rPr>
              <a:t>4- Treatment-resistant depression</a:t>
            </a:r>
          </a:p>
          <a:p>
            <a:pPr algn="l"/>
            <a:endParaRPr lang="en-GB" sz="4200" b="1" dirty="0" smtClean="0">
              <a:solidFill>
                <a:schemeClr val="tx1"/>
              </a:solidFill>
            </a:endParaRPr>
          </a:p>
          <a:p>
            <a:pPr algn="l"/>
            <a:r>
              <a:rPr lang="en-GB" sz="4200" b="1" dirty="0" smtClean="0">
                <a:solidFill>
                  <a:schemeClr val="tx1"/>
                </a:solidFill>
              </a:rPr>
              <a:t>Along with </a:t>
            </a:r>
            <a:r>
              <a:rPr lang="en-GB" sz="4200" b="1" u="sng" dirty="0" smtClean="0">
                <a:solidFill>
                  <a:schemeClr val="tx1"/>
                </a:solidFill>
                <a:hlinkClick r:id="rId2" tooltip="Methylphenidate"/>
              </a:rPr>
              <a:t>methylphenidate</a:t>
            </a:r>
            <a:r>
              <a:rPr lang="en-GB" sz="4200" b="1" dirty="0" smtClean="0">
                <a:solidFill>
                  <a:schemeClr val="tx1"/>
                </a:solidFill>
              </a:rPr>
              <a:t>, amphetamine is one of the standard treatments for </a:t>
            </a:r>
            <a:r>
              <a:rPr lang="en-GB" sz="4200" b="1" u="sng" dirty="0" smtClean="0">
                <a:solidFill>
                  <a:schemeClr val="tx1"/>
                </a:solidFill>
                <a:hlinkClick r:id="rId3" tooltip="ADHD"/>
              </a:rPr>
              <a:t>ADHD</a:t>
            </a:r>
            <a:r>
              <a:rPr lang="en-GB" sz="4200" b="1" dirty="0" smtClean="0">
                <a:solidFill>
                  <a:schemeClr val="tx1"/>
                </a:solidFill>
              </a:rPr>
              <a:t>. </a:t>
            </a:r>
            <a:r>
              <a:rPr lang="en-GB" sz="4200" b="1" dirty="0" smtClean="0">
                <a:solidFill>
                  <a:srgbClr val="FF0000"/>
                </a:solidFill>
              </a:rPr>
              <a:t>Beneficial effects for ADHD can include:</a:t>
            </a:r>
            <a:endParaRPr lang="en-US" sz="4200" b="1" dirty="0" smtClean="0">
              <a:solidFill>
                <a:srgbClr val="FF0000"/>
              </a:solidFill>
            </a:endParaRPr>
          </a:p>
          <a:p>
            <a:pPr algn="l"/>
            <a:r>
              <a:rPr lang="en-GB" sz="4200" b="1" dirty="0" smtClean="0">
                <a:solidFill>
                  <a:schemeClr val="tx1"/>
                </a:solidFill>
              </a:rPr>
              <a:t> 	</a:t>
            </a:r>
            <a:r>
              <a:rPr lang="en-GB" sz="4200" b="1" dirty="0" smtClean="0">
                <a:solidFill>
                  <a:srgbClr val="0000CC"/>
                </a:solidFill>
              </a:rPr>
              <a:t>Improved impulse control</a:t>
            </a:r>
            <a:endParaRPr lang="en-US" sz="4200" b="1" dirty="0" smtClean="0">
              <a:solidFill>
                <a:srgbClr val="0000CC"/>
              </a:solidFill>
            </a:endParaRPr>
          </a:p>
          <a:p>
            <a:pPr algn="l"/>
            <a:r>
              <a:rPr lang="en-GB" sz="4200" b="1" dirty="0" smtClean="0">
                <a:solidFill>
                  <a:srgbClr val="0000CC"/>
                </a:solidFill>
              </a:rPr>
              <a:t> 	Improved concentration</a:t>
            </a:r>
            <a:endParaRPr lang="en-US" sz="4200" b="1" dirty="0" smtClean="0">
              <a:solidFill>
                <a:srgbClr val="0000CC"/>
              </a:solidFill>
            </a:endParaRPr>
          </a:p>
          <a:p>
            <a:pPr algn="l"/>
            <a:r>
              <a:rPr lang="en-GB" sz="4200" b="1" dirty="0" smtClean="0">
                <a:solidFill>
                  <a:srgbClr val="0000CC"/>
                </a:solidFill>
              </a:rPr>
              <a:t>	Decreased sensory over stimulation</a:t>
            </a:r>
            <a:endParaRPr lang="en-US" sz="4200" b="1" dirty="0" smtClean="0">
              <a:solidFill>
                <a:srgbClr val="0000CC"/>
              </a:solidFill>
            </a:endParaRPr>
          </a:p>
          <a:p>
            <a:pPr algn="l"/>
            <a:r>
              <a:rPr lang="en-GB" sz="4200" b="1" dirty="0" smtClean="0">
                <a:solidFill>
                  <a:srgbClr val="0000CC"/>
                </a:solidFill>
              </a:rPr>
              <a:t>	Decreased irritability and decreased anxiety.</a:t>
            </a:r>
          </a:p>
          <a:p>
            <a:pPr algn="l"/>
            <a:endParaRPr lang="en-GB" sz="4200" b="1" dirty="0" smtClean="0">
              <a:solidFill>
                <a:schemeClr val="tx1"/>
              </a:solidFill>
            </a:endParaRPr>
          </a:p>
          <a:p>
            <a:pPr algn="l"/>
            <a:r>
              <a:rPr lang="en-GB" sz="4200" b="1" dirty="0" smtClean="0">
                <a:solidFill>
                  <a:schemeClr val="tx1"/>
                </a:solidFill>
              </a:rPr>
              <a:t>Amphetamines are sometimes used to augment anti-depressant therapy in treatment-resistant depression.</a:t>
            </a:r>
            <a:endParaRPr lang="en-US" sz="4200" b="1" dirty="0" smtClean="0">
              <a:solidFill>
                <a:schemeClr val="tx1"/>
              </a:solidFill>
            </a:endParaRPr>
          </a:p>
          <a:p>
            <a:pPr algn="l"/>
            <a:r>
              <a:rPr lang="en-GB" sz="4200" b="1" dirty="0" smtClean="0">
                <a:solidFill>
                  <a:schemeClr val="tx1"/>
                </a:solidFill>
              </a:rPr>
              <a:t> </a:t>
            </a:r>
            <a:endParaRPr lang="en-US" sz="4200" b="1" dirty="0" smtClean="0">
              <a:solidFill>
                <a:schemeClr val="tx1"/>
              </a:solidFill>
            </a:endParaRPr>
          </a:p>
          <a:p>
            <a:pPr algn="l"/>
            <a:r>
              <a:rPr lang="en-GB" sz="4200" b="1" dirty="0" smtClean="0">
                <a:solidFill>
                  <a:schemeClr val="tx1"/>
                </a:solidFill>
              </a:rPr>
              <a:t> </a:t>
            </a:r>
            <a:endParaRPr lang="en-US" sz="4200" b="1" dirty="0" smtClean="0">
              <a:solidFill>
                <a:schemeClr val="tx1"/>
              </a:solidFill>
            </a:endParaRPr>
          </a:p>
          <a:p>
            <a:pPr algn="l"/>
            <a:r>
              <a:rPr lang="en-GB" sz="4200" b="1" dirty="0" smtClean="0">
                <a:solidFill>
                  <a:srgbClr val="FF0000"/>
                </a:solidFill>
              </a:rPr>
              <a:t>As appetite suppressants </a:t>
            </a:r>
            <a:r>
              <a:rPr lang="en-GB" sz="4200" b="1" dirty="0" smtClean="0">
                <a:solidFill>
                  <a:schemeClr val="tx1"/>
                </a:solidFill>
              </a:rPr>
              <a:t>in humans and weight loss is still approved in some countries, but is regarded as obsolete and dangerous in others because of its tendency to cause pulmonary hypertension, which can be so severe as to necessitate heart-lung transplantation.</a:t>
            </a:r>
            <a:endParaRPr lang="en-US" sz="4200" b="1" dirty="0" smtClean="0">
              <a:solidFill>
                <a:schemeClr val="tx1"/>
              </a:solidFill>
            </a:endParaRPr>
          </a:p>
          <a:p>
            <a:pPr algn="l"/>
            <a:r>
              <a:rPr lang="en-GB" sz="1800" b="1" dirty="0" smtClean="0">
                <a:solidFill>
                  <a:schemeClr val="tx1"/>
                </a:solidFill>
              </a:rPr>
              <a:t> </a:t>
            </a:r>
            <a:endParaRPr lang="en-US" sz="1800" dirty="0" smtClean="0">
              <a:solidFill>
                <a:schemeClr val="tx1"/>
              </a:solidFill>
            </a:endParaRPr>
          </a:p>
          <a:p>
            <a:pPr algn="l"/>
            <a:endParaRPr lang="en-US"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495</Words>
  <Application>Microsoft Office PowerPoint</Application>
  <PresentationFormat>On-screen Show (4:3)</PresentationFormat>
  <Paragraphs>200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Mechanism of action:  - Indirectly acting sympathomimetics - Action in CNS and periphery -Taken up by Noradrenergic neurons and cause release of NA (Also cause release of dopamine and serotonin in the brain by similar mechanisms ). - Blocks NA reuptake.</vt:lpstr>
      <vt:lpstr>Facilitated vesicular noradrenaline release by amphetamine</vt:lpstr>
      <vt:lpstr>The main central effects of amphetamine-like drugs are:</vt:lpstr>
      <vt:lpstr>In addition, amphetamines have peripheral sympathomimetic actions such as:     producing a rise in blood pressure.   Inhibition of gastrointestinal motility.</vt:lpstr>
      <vt:lpstr>In experimental animals, amphetamines cause increased alertness and locomotor activity, and increased grooming; they also increase aggressive behaviour.  With large doses of amphetamines, stereotyped behaviour occurs. This consists of repeated actions, such as licking, gnawing, rearing or repeated movements of the head and limbs. These behavioural effects are evidently produced by the release of catecholamines in the brain, because pretreatment with 6-hydroxydopamine, which depletes the brain of both noradrenaline and dopamine, abolishes the effect of amphetamine, as does pretreatment with α-methyltyrosine, an inhibitor of catecholamine biosynthesis.   Similarly, tricyclic antidepressants and monoamine oxidase inhibitors potentiate the effects of amphetamine, presumably by blocking amine reuptake or metabolism.    In humans, amphetamine causes euphoria; with  intravenous injection, this can be so intense as to be  Described as 'orgasmic'. Subjects become confident, hyperactive and talkative, and sex drive is said to be  Enhanced.  </vt:lpstr>
      <vt:lpstr>Fatigue, both physical and mental, is  reduced by amphetamine, and many studies have  shown improvement of both mental and physical performance in fatigued, although not in well-rested,  subjects. Mental performance is improved for simple  tedious tasks much more than for difficult tasks, and    Amphetamines have been used to improve the  performance of soldiers, military pilots and others who  need to remain alert under extremely fatiguing conditions.   It has also been in vogue as a means of helping students  to concentrate before and during examinations, but  the improvement caused by reduction of fatigue can be  Offset by the mistakes of overconfidence.   Amphetamine-like drugs cause marked anorexia, but with continued administration this effect wears off in a few days and food intake returns to normal. </vt:lpstr>
      <vt:lpstr>Clinical uses </vt:lpstr>
      <vt:lpstr>Adverse effects  </vt:lpstr>
      <vt:lpstr>Contraindications </vt:lpstr>
      <vt:lpstr>Cocaine HCl </vt:lpstr>
      <vt:lpstr> Hallucinogens  </vt:lpstr>
      <vt:lpstr>Piracetam  </vt:lpstr>
      <vt:lpstr>                Methylxanthines   1- Caffeine (1,3,7-trimethylxanthines)  2- Theophylline (1,3-trimethylxanthines)  3- Theobromine (3,7-trimethylxanthines)  Alkaloids: Occurs  naturally in plants, tea, coffee and cola  Absorption and Fate: - Absorbed from GIT, Rectum and Parentral  - Metabolized in liver by partial demethylation followed by oxidation and the methyl derivatives are excreted by the kidney. 10 % of alkaloids is excreted unchanged  - Since demethylation of xanthines is only partial and not complete, the formation and excretion of uric acid is not increased, therefore, Xanthines are not contraindicated in GOUT.    </vt:lpstr>
      <vt:lpstr>Slide 16</vt:lpstr>
      <vt:lpstr>Mechanisms of action :  1- Methylxantines inhibit phosphodiesterase enzyme which convert 3,5 cyclic AMP to the inactive 5-AMP, thus increasing concentration of cyclic AMP and cyclic GMP in the tissues.  It should be remembered that catecholamines also increase the concentration of cyclic AMP in many tissues but by a different mechanism, mainly, through stimulation of synthesis of cyclic AMP via activation of adenyl cyclase enzyme.  2- Xanthines inhibit adenosine receptors. This action is responsible for their Bronchodilator effect.     </vt:lpstr>
      <vt:lpstr>Mechanisms of action :   competitive nonselective Inhibition  of phosphodiesterase (PDE),  the enzyme that degrades  cAMP to AMP, thus increases  cAMP and cGMP in tissues .  Anti-PDE effect requires high  concentration of the drug  nonselective adenosine receptor antagonists . Mainly at A2 receptors.   </vt:lpstr>
      <vt:lpstr>Pharmacological actions :</vt:lpstr>
      <vt:lpstr>Systemic and coronary blood vessels: Vasodilation   Cerebral Blood vessels: Vasocontriction due to           Central stimulant action of xanthenes on Vasomotor          Center resulting in decrease in cerebral blood flow         (Relief hypertensive headache)   Diuretic action:  Mild dieresis due to  inhibition of  Na reabsorption  Skeletal muscle:  Increase in physical and muscular activity   Gastric Secretion:  Increase in gastric acid secretion </vt:lpstr>
      <vt:lpstr>Slide 21</vt:lpstr>
      <vt:lpstr>Medical problems related to xanthine beverage</vt:lpstr>
      <vt:lpstr>                                       2- Brainstem Stimulants (analeptics)   They have been used as respiratory stimulants to treat acute overdose with CNS depressants. In large dose, they produce Clonic convulsion   1- Picrotoxin : Clonic  convulsions     Asymmetric     Coordinated     Spontaneous in origin     intermitted  Mechanism: GABA A receptors Antagonist . Now obsolete  2- Pentylenetetrazole :  induces convulsions  Mechanism not clear  Respiratory stimulant  3- Doxapram :  - Respiratory stimulant   - Induces convulsions at high dose  - Used in recovery from general anaesthesia.  </vt:lpstr>
      <vt:lpstr>  3- Spinal cord stimulants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25</cp:revision>
  <dcterms:created xsi:type="dcterms:W3CDTF">2006-08-16T00:00:00Z</dcterms:created>
  <dcterms:modified xsi:type="dcterms:W3CDTF">2014-03-18T04:56:51Z</dcterms:modified>
</cp:coreProperties>
</file>