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r:id="rId1"/>
  </p:sldMasterIdLst>
  <p:notesMasterIdLst>
    <p:notesMasterId r:id="rId30"/>
  </p:notesMasterIdLst>
  <p:sldIdLst>
    <p:sldId id="256" r:id="rId2"/>
    <p:sldId id="274" r:id="rId3"/>
    <p:sldId id="275" r:id="rId4"/>
    <p:sldId id="276" r:id="rId5"/>
    <p:sldId id="277" r:id="rId6"/>
    <p:sldId id="278" r:id="rId7"/>
    <p:sldId id="280" r:id="rId8"/>
    <p:sldId id="283" r:id="rId9"/>
    <p:sldId id="284" r:id="rId10"/>
    <p:sldId id="281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59" r:id="rId19"/>
    <p:sldId id="262" r:id="rId20"/>
    <p:sldId id="263" r:id="rId21"/>
    <p:sldId id="264" r:id="rId22"/>
    <p:sldId id="265" r:id="rId23"/>
    <p:sldId id="266" r:id="rId24"/>
    <p:sldId id="291" r:id="rId25"/>
    <p:sldId id="292" r:id="rId26"/>
    <p:sldId id="293" r:id="rId27"/>
    <p:sldId id="294" r:id="rId28"/>
    <p:sldId id="271" r:id="rId29"/>
  </p:sldIdLst>
  <p:sldSz cx="9144000" cy="5715000" type="screen16x10"/>
  <p:notesSz cx="6858000" cy="9144000"/>
  <p:defaultTextStyle>
    <a:defPPr>
      <a:defRPr lang="en-P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FFFF00"/>
    <a:srgbClr val="006600"/>
    <a:srgbClr val="FFFFFF"/>
    <a:srgbClr val="00FFFF"/>
    <a:srgbClr val="003399"/>
    <a:srgbClr val="0099FF"/>
    <a:srgbClr val="339933"/>
    <a:srgbClr val="99CC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0813" autoAdjust="0"/>
    <p:restoredTop sz="86341" autoAdjust="0"/>
  </p:normalViewPr>
  <p:slideViewPr>
    <p:cSldViewPr>
      <p:cViewPr>
        <p:scale>
          <a:sx n="67" d="100"/>
          <a:sy n="67" d="100"/>
        </p:scale>
        <p:origin x="-3216" y="-17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EB69-62DC-C148-BF6C-4AC94391B792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AC81E-1EED-0546-B967-EE60E9750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465A9-0440-F04E-9DFC-607C0A9386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3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1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3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3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8" y="14567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90500"/>
            <a:ext cx="2057400" cy="16992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7" y="1654969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7" y="3470804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E3A0-7A6A-4B79-8B3D-3459580E419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6589-2644-4277-B552-458A8A63BA52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9" y="190500"/>
            <a:ext cx="3451225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143128"/>
            <a:ext cx="3255264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82" y="227542"/>
            <a:ext cx="4597399" cy="48775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111500"/>
            <a:ext cx="3255264" cy="1993636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91"/>
            <a:ext cx="1537447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12" y="5352991"/>
            <a:ext cx="3316941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>
            <a:off x="424898" y="14567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603500"/>
            <a:ext cx="3898272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0500"/>
            <a:ext cx="3460658" cy="5287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329782"/>
            <a:ext cx="3898272" cy="17899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91"/>
            <a:ext cx="1537447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91"/>
            <a:ext cx="3005138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E54-6F47-4F47-8BE4-8D41D361BB9E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3990110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12" y="3686738"/>
            <a:ext cx="6191157" cy="694765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12" y="190500"/>
            <a:ext cx="637838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12" y="4381499"/>
            <a:ext cx="6191157" cy="73818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386066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81" y="190500"/>
            <a:ext cx="6387167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61" y="2143128"/>
            <a:ext cx="6181611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6179566" cy="1993636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5196343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02" y="5196343"/>
            <a:ext cx="46481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>
            <a:off x="424898" y="14567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79117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77952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0500"/>
            <a:ext cx="423545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143128"/>
            <a:ext cx="4016633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4015304" cy="1993636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5196343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02" y="5196343"/>
            <a:ext cx="25907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>
            <a:off x="424898" y="14567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3778938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984719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984718"/>
            <a:ext cx="2057400" cy="34899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603500"/>
            <a:ext cx="3108960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12" y="1971040"/>
            <a:ext cx="424011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329782"/>
            <a:ext cx="3108960" cy="17899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91"/>
            <a:ext cx="1537447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91"/>
            <a:ext cx="3005138" cy="304271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10" name="TextBox 9"/>
          <p:cNvSpPr txBox="1"/>
          <p:nvPr/>
        </p:nvSpPr>
        <p:spPr>
          <a:xfrm>
            <a:off x="4750361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EB02-32DE-46DD-9F3D-EC2F942BDD36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7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EE42-4E39-43E5-9E87-BABA0EB2602C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95619"/>
            <a:ext cx="681318" cy="4309518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98966"/>
            <a:ext cx="6858000" cy="43207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163B-ADAB-421D-BAD7-91BDA93BBC38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14857" y="144891"/>
            <a:ext cx="2174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x-none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7F32-9F70-4D35-8952-BB728FF3D210}" type="datetimeFigureOut">
              <a:rPr lang="x-none" smtClean="0"/>
              <a:pPr/>
              <a:t>2/5/15</a:t>
            </a:fld>
            <a:endParaRPr lang="x-non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76C6C-28DD-4228-9277-FE5A395AC43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انقر لتحرير أنماط النص الرئيسي</a:t>
            </a:r>
          </a:p>
          <a:p>
            <a:pPr lvl="1" eaLnBrk="1" latinLnBrk="0" hangingPunct="1"/>
            <a:r>
              <a:rPr lang="x-none" smtClean="0"/>
              <a:t>المستوى الثاني</a:t>
            </a:r>
          </a:p>
          <a:p>
            <a:pPr lvl="2" eaLnBrk="1" latinLnBrk="0" hangingPunct="1"/>
            <a:r>
              <a:rPr lang="x-none" smtClean="0"/>
              <a:t>المستوى الثالث</a:t>
            </a:r>
          </a:p>
          <a:p>
            <a:pPr lvl="3" eaLnBrk="1" latinLnBrk="0" hangingPunct="1"/>
            <a:r>
              <a:rPr lang="x-none" smtClean="0"/>
              <a:t>المستوى الرابع</a:t>
            </a:r>
          </a:p>
          <a:p>
            <a:pPr lvl="4" eaLnBrk="1" latinLnBrk="0" hangingPunct="1"/>
            <a:r>
              <a:rPr lang="x-none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81" y="112059"/>
            <a:ext cx="7556313" cy="82923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9" name="TextBox 8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941294"/>
            <a:ext cx="7558960" cy="645583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3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1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3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3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812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482912"/>
            <a:ext cx="3086100" cy="1700754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8" y="14567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90500"/>
            <a:ext cx="820093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603500"/>
            <a:ext cx="5638800" cy="1135063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46500"/>
            <a:ext cx="5638800" cy="1250156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5207315"/>
            <a:ext cx="1474694" cy="30427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5207315"/>
            <a:ext cx="56388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5207315"/>
            <a:ext cx="554038" cy="304271"/>
          </a:xfrm>
        </p:spPr>
        <p:txBody>
          <a:bodyPr/>
          <a:lstStyle/>
          <a:p>
            <a:fld id="{A67701A3-EC85-4B62-8321-186B584C35C0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8" name="TextBox 7"/>
          <p:cNvSpPr txBox="1"/>
          <p:nvPr/>
        </p:nvSpPr>
        <p:spPr>
          <a:xfrm>
            <a:off x="2003619" y="2592295"/>
            <a:ext cx="260909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7" y="190500"/>
            <a:ext cx="212725" cy="52876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7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54972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654972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5954-766D-4462-8CA9-C158A1CADBAE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D923-5428-4878-BB14-A6D44498B9FC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725709"/>
            <a:ext cx="3657600" cy="268941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725709"/>
            <a:ext cx="3657600" cy="2689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24" y="1654969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24" y="3470804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01865"/>
            <a:ext cx="554038" cy="304271"/>
          </a:xfrm>
        </p:spPr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92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654972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81" y="403412"/>
            <a:ext cx="7556313" cy="9300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81" y="1651000"/>
            <a:ext cx="7556313" cy="345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535299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5352991"/>
            <a:ext cx="612289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01865"/>
            <a:ext cx="55403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506837D-C379-4BF2-8BAF-964085BDC454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  <p:sldLayoutId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6.jpeg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PH" altLang="zh-CN" sz="5400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a typeface="宋体" charset="-122"/>
              </a:rPr>
              <a:t>Specimen Collection</a:t>
            </a:r>
            <a:endParaRPr lang="zh-CN" altLang="en-US" sz="5400" b="1" dirty="0">
              <a:ln>
                <a:solidFill>
                  <a:schemeClr val="tx1"/>
                </a:solidFill>
              </a:ln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>
                <a:ln>
                  <a:solidFill>
                    <a:schemeClr val="bg2"/>
                  </a:solidFill>
                </a:ln>
                <a:solidFill>
                  <a:srgbClr val="FFFF00"/>
                </a:solidFill>
                <a:ea typeface="宋体" charset="-122"/>
              </a:rPr>
              <a:t>Mrs. </a:t>
            </a:r>
            <a:r>
              <a:rPr lang="en-US" altLang="zh-CN" b="1" dirty="0" err="1" smtClean="0">
                <a:ln>
                  <a:solidFill>
                    <a:schemeClr val="bg2"/>
                  </a:solidFill>
                </a:ln>
                <a:solidFill>
                  <a:srgbClr val="FFFF00"/>
                </a:solidFill>
                <a:ea typeface="宋体" charset="-122"/>
              </a:rPr>
              <a:t>Basmah</a:t>
            </a:r>
            <a:r>
              <a:rPr lang="en-US" altLang="zh-CN" b="1" smtClean="0">
                <a:ln>
                  <a:solidFill>
                    <a:schemeClr val="bg2"/>
                  </a:solidFill>
                </a:ln>
                <a:solidFill>
                  <a:srgbClr val="FFFF00"/>
                </a:solidFill>
                <a:ea typeface="宋体" charset="-122"/>
              </a:rPr>
              <a:t>Almaarik</a:t>
            </a:r>
            <a:endParaRPr lang="zh-CN" altLang="en-US" b="1" dirty="0">
              <a:ln>
                <a:solidFill>
                  <a:schemeClr val="bg2"/>
                </a:solidFill>
              </a:ln>
              <a:solidFill>
                <a:srgbClr val="FFFF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ole-of-specimen-collection-9-72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92275" y="1333500"/>
            <a:ext cx="5994400" cy="37465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rejecting samples.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181100"/>
            <a:ext cx="8074152" cy="4191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Mismatch of information on the label and the request.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Inappropriate transport temperature.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Excessive delay in transportation.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Inappropriate transport medium.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Specimen received in a fixative.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Dry specimen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Sample with questionable relevance.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Insufficient quantity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Leakage.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Duplicate specimens on the same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Specimen  sent for anaerobic culture from a site known to have anaerobes as NF (mouth, stool)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Sometimes we have to do the best possible job on a less than optimal specimen </a:t>
            </a:r>
          </a:p>
          <a:p>
            <a:pPr algn="ctr">
              <a:buNone/>
            </a:pPr>
            <a:r>
              <a:rPr lang="en-US" dirty="0" smtClean="0">
                <a:solidFill>
                  <a:srgbClr val="772399"/>
                </a:solidFill>
              </a:rPr>
              <a:t>Like when we deal with irreplaceable specimens such as CSF, surgical specimens, etc.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Always indicate in the final report a note regarding the improper collection of the sample.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1550"/>
            <a:ext cx="3500430" cy="1571636"/>
          </a:xfrm>
        </p:spPr>
        <p:txBody>
          <a:bodyPr anchor="b"/>
          <a:lstStyle/>
          <a:p>
            <a:pPr algn="ctr"/>
            <a:r>
              <a:rPr lang="en-US" dirty="0" smtClean="0"/>
              <a:t>Always use biohazard label</a:t>
            </a:r>
            <a:endParaRPr lang="en-US" dirty="0"/>
          </a:p>
        </p:txBody>
      </p:sp>
      <p:pic>
        <p:nvPicPr>
          <p:cNvPr id="7" name="Content Placeholder 6" descr="Screen Shot 2015-01-28 at 12.10.25 PM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2844" t="-1368" b="2743"/>
          <a:stretch>
            <a:fillRect/>
          </a:stretch>
        </p:blipFill>
        <p:spPr>
          <a:xfrm>
            <a:off x="0" y="4071946"/>
            <a:ext cx="5214942" cy="1455091"/>
          </a:xfrm>
        </p:spPr>
      </p:pic>
      <p:sp>
        <p:nvSpPr>
          <p:cNvPr id="16386" name="AutoShape 2" descr="https://mail.ksu.edu.sa/OWA/service.svc/s/GetFileAttachment?id=AAMkAGFlNDU2MTZhLWRkZTUtNDUwNy1hMGFiLTNiYjIwZmU0NmI0NwBGAAAAAAAjGiIVcOucQak2xyacEeYLBwAdBsmHijzNRK8%2FBNbad2flAW0GoAHmAADTax4p6YDIRZZYLzEo0w48AAHNV32KAAABEgAQAIKl9KcRLMhEg7Wx8AL3Q4c%3D&amp;isImagePreview=True&amp;X-OWA-CANARY=eAV8bj-wlku4N0PyCSTPfwz_e52UCdIIktXYZrGO9vlHgB9rP4RRdZFZYwu31xewYLJjfhZ_UT0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6388" name="AutoShape 4" descr="https://mail.ksu.edu.sa/OWA/service.svc/s/GetFileAttachment?id=AAMkAGFlNDU2MTZhLWRkZTUtNDUwNy1hMGFiLTNiYjIwZmU0NmI0NwBGAAAAAAAjGiIVcOucQak2xyacEeYLBwAdBsmHijzNRK8%2FBNbad2flAW0GoAHmAADTax4p6YDIRZZYLzEo0w48AAHNV32KAAABEgAQAIKl9KcRLMhEg7Wx8AL3Q4c%3D&amp;isImagePreview=True&amp;X-OWA-CANARY=eAV8bj-wlku4N0PyCSTPfwz_e52UCdIIktXYZrGO9vlHgB9rP4RRdZFZYwu31xewYLJjfhZ_UT0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6390" name="AutoShape 6" descr="https://mail.ksu.edu.sa/OWA/service.svc/s/GetFileAttachment?id=AAMkAGFlNDU2MTZhLWRkZTUtNDUwNy1hMGFiLTNiYjIwZmU0NmI0NwBGAAAAAAAjGiIVcOucQak2xyacEeYLBwAdBsmHijzNRK8%2FBNbad2flAW0GoAHmAADTax4p6YDIRZZYLzEo0w48AAHNV32KAAABEgAQAIKl9KcRLMhEg7Wx8AL3Q4c%3D&amp;isImagePreview=True&amp;X-OWA-CANARY=eAV8bj-wlku4N0PyCSTPfwz_e52UCdIIktXYZrGO9vlHgB9rP4RRdZFZYwu31xewYLJjfhZ_UT0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16391" name="Picture 7" descr="C:\Users\user\Desktop\Screen Shot 2015-01-28 at 12.47.51 P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3957" y="285732"/>
            <a:ext cx="5620043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226552" cy="1143000"/>
          </a:xfrm>
        </p:spPr>
        <p:txBody>
          <a:bodyPr/>
          <a:lstStyle/>
          <a:p>
            <a:pPr algn="ctr"/>
            <a:r>
              <a:rPr lang="en-US" dirty="0" smtClean="0"/>
              <a:t>General Consideration in Specimen Transport and Storage.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0352" cy="3365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Sputum, lower respiratory specimens, stool and urine are kept in the Fridge 4° C tell the time of processing.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All specimen for Viral culture are kept in the fridge at 4° C 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Upper respiratory swabs are all kept at R.T.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Never refrigerate CSF specimen.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Any specimen for </a:t>
            </a:r>
            <a:r>
              <a:rPr lang="en-US" dirty="0" err="1" smtClean="0">
                <a:solidFill>
                  <a:srgbClr val="000000"/>
                </a:solidFill>
              </a:rPr>
              <a:t>anaerboic</a:t>
            </a:r>
            <a:r>
              <a:rPr lang="en-US" dirty="0" smtClean="0">
                <a:solidFill>
                  <a:srgbClr val="000000"/>
                </a:solidFill>
              </a:rPr>
              <a:t> culture should be kept at R.T.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Gastric aspirate must be neutralized with sodium bicarbonate within 1 hr of collection.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0352" cy="1219200"/>
          </a:xfrm>
        </p:spPr>
        <p:txBody>
          <a:bodyPr/>
          <a:lstStyle/>
          <a:p>
            <a:pPr algn="ctr"/>
            <a:r>
              <a:rPr lang="en-US" dirty="0" smtClean="0"/>
              <a:t>Wound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81100"/>
            <a:ext cx="3276600" cy="45339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Superficial wound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wipe area with sterile saline or 70% alcohol, swab along leading edge of wound. (</a:t>
            </a:r>
            <a:r>
              <a:rPr lang="en-PH" dirty="0" smtClean="0">
                <a:solidFill>
                  <a:srgbClr val="000000"/>
                </a:solidFill>
              </a:rPr>
              <a:t>collect as much exudate as possible from the advancing margin of the lesion)</a:t>
            </a:r>
            <a:r>
              <a:rPr lang="en-PH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Avoid swabbing surrounding skin.</a:t>
            </a: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endParaRPr lang="en-US" dirty="0" smtClean="0">
              <a:solidFill>
                <a:srgbClr val="000000"/>
              </a:solidFill>
              <a:sym typeface="Wingdings"/>
            </a:endParaRPr>
          </a:p>
        </p:txBody>
      </p:sp>
      <p:pic>
        <p:nvPicPr>
          <p:cNvPr id="4" name="Picture 3" descr="e26_CultureTechniquesLegWound.jpg"/>
          <p:cNvPicPr>
            <a:picLocks noChangeAspect="1"/>
          </p:cNvPicPr>
          <p:nvPr/>
        </p:nvPicPr>
        <p:blipFill>
          <a:blip r:embed="rId2" cstate="print"/>
          <a:srcRect t="13461" r="67157" b="13460"/>
          <a:stretch>
            <a:fillRect/>
          </a:stretch>
        </p:blipFill>
        <p:spPr>
          <a:xfrm>
            <a:off x="6400802" y="1257300"/>
            <a:ext cx="2374349" cy="3962400"/>
          </a:xfrm>
          <a:prstGeom prst="rect">
            <a:avLst/>
          </a:prstGeom>
        </p:spPr>
      </p:pic>
      <p:pic>
        <p:nvPicPr>
          <p:cNvPr id="5" name="Picture 4" descr="Swabs.jpg"/>
          <p:cNvPicPr>
            <a:picLocks noChangeAspect="1"/>
          </p:cNvPicPr>
          <p:nvPr/>
        </p:nvPicPr>
        <p:blipFill>
          <a:blip r:embed="rId3"/>
          <a:srcRect r="51948" b="8077"/>
          <a:stretch>
            <a:fillRect/>
          </a:stretch>
        </p:blipFill>
        <p:spPr>
          <a:xfrm>
            <a:off x="3810000" y="1333500"/>
            <a:ext cx="2286000" cy="35054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3578352" cy="3886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Deep wound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wipe area with sterile saline or 70% alcohol and aspirate material from wall or excise tissue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Should cover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anaerobs</a:t>
            </a:r>
            <a:endParaRPr lang="en-US" dirty="0"/>
          </a:p>
        </p:txBody>
      </p:sp>
      <p:pic>
        <p:nvPicPr>
          <p:cNvPr id="7" name="Picture 6" descr="Screen Shot 2015-01-28 at 1.03.31 PM.png"/>
          <p:cNvPicPr>
            <a:picLocks noChangeAspect="1"/>
          </p:cNvPicPr>
          <p:nvPr/>
        </p:nvPicPr>
        <p:blipFill>
          <a:blip r:embed="rId2"/>
          <a:srcRect t="10573" r="3901"/>
          <a:stretch>
            <a:fillRect/>
          </a:stretch>
        </p:blipFill>
        <p:spPr>
          <a:xfrm>
            <a:off x="3429000" y="3162300"/>
            <a:ext cx="3264108" cy="2552700"/>
          </a:xfrm>
          <a:prstGeom prst="rect">
            <a:avLst/>
          </a:prstGeom>
        </p:spPr>
      </p:pic>
      <p:pic>
        <p:nvPicPr>
          <p:cNvPr id="8" name="Picture 7" descr="Screen Shot 2015-01-28 at 1.04.3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42901"/>
            <a:ext cx="3276600" cy="254846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8 at 12.59.5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71500"/>
            <a:ext cx="5867400" cy="44472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4200" y="2019301"/>
            <a:ext cx="1447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wound specimens are kept at R.T.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772399"/>
                </a:solidFill>
              </a:rPr>
              <a:t>Blood Culture </a:t>
            </a:r>
            <a:endParaRPr lang="en-PH" dirty="0">
              <a:solidFill>
                <a:srgbClr val="772399"/>
              </a:solidFill>
            </a:endParaRPr>
          </a:p>
        </p:txBody>
      </p:sp>
      <p:pic>
        <p:nvPicPr>
          <p:cNvPr id="5" name="Content Placeholder 4" descr="Screen Shot 2015-01-28 at 1.13.0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9968" r="-19968"/>
          <a:stretch>
            <a:fillRect/>
          </a:stretch>
        </p:blipFill>
        <p:spPr>
          <a:xfrm>
            <a:off x="609600" y="1181100"/>
            <a:ext cx="8229600" cy="3975100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3381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772399"/>
                </a:solidFill>
              </a:rPr>
              <a:t>Urine Culture</a:t>
            </a:r>
            <a:endParaRPr lang="en-PH" dirty="0">
              <a:solidFill>
                <a:srgbClr val="772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308"/>
            <a:ext cx="5554960" cy="3975828"/>
          </a:xfrm>
        </p:spPr>
        <p:txBody>
          <a:bodyPr>
            <a:normAutofit fontScale="92500" lnSpcReduction="10000"/>
          </a:bodyPr>
          <a:lstStyle/>
          <a:p>
            <a:pPr algn="l" rtl="0"/>
            <a:endParaRPr lang="en-PH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PH" sz="2400" dirty="0" smtClean="0">
                <a:solidFill>
                  <a:srgbClr val="000000"/>
                </a:solidFill>
              </a:rPr>
              <a:t>Normally </a:t>
            </a:r>
            <a:r>
              <a:rPr lang="en-PH" sz="2400" dirty="0">
                <a:solidFill>
                  <a:srgbClr val="000000"/>
                </a:solidFill>
              </a:rPr>
              <a:t>a sterile body fluid.</a:t>
            </a:r>
          </a:p>
          <a:p>
            <a:pPr algn="l" rtl="0"/>
            <a:r>
              <a:rPr lang="en-PH" sz="2400" dirty="0">
                <a:solidFill>
                  <a:srgbClr val="000000"/>
                </a:solidFill>
              </a:rPr>
              <a:t>A clean-catch midstream urine collection provides the best </a:t>
            </a:r>
            <a:r>
              <a:rPr lang="en-PH" sz="2400" dirty="0" smtClean="0">
                <a:solidFill>
                  <a:srgbClr val="000000"/>
                </a:solidFill>
              </a:rPr>
              <a:t>method.</a:t>
            </a:r>
          </a:p>
          <a:p>
            <a:pPr algn="l" rtl="0"/>
            <a:r>
              <a:rPr lang="en-PH" sz="2400" dirty="0" smtClean="0">
                <a:solidFill>
                  <a:srgbClr val="000000"/>
                </a:solidFill>
              </a:rPr>
              <a:t>Collected in a sterile countainer with screw cap. </a:t>
            </a:r>
          </a:p>
          <a:p>
            <a:pPr algn="l" rtl="0"/>
            <a:r>
              <a:rPr lang="en-PH" sz="2400" dirty="0" smtClean="0">
                <a:solidFill>
                  <a:srgbClr val="000000"/>
                </a:solidFill>
              </a:rPr>
              <a:t>Always give a written instruction for the patient to avoid contamination during collection. </a:t>
            </a:r>
          </a:p>
        </p:txBody>
      </p:sp>
      <p:pic>
        <p:nvPicPr>
          <p:cNvPr id="12290" name="Picture 2" descr="http://www.redrockdrugtesting.com/images/urine-sample-can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17340"/>
            <a:ext cx="2857500" cy="3257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818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3250"/>
            <a:ext cx="5257800" cy="984250"/>
          </a:xfrm>
        </p:spPr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032000"/>
            <a:ext cx="52578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Collection &amp; transportation of GOOD quality specimen for microbiological examination is </a:t>
            </a:r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crucial.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Urine Culture</a:t>
            </a: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57300"/>
            <a:ext cx="7749992" cy="3847836"/>
          </a:xfrm>
        </p:spPr>
        <p:txBody>
          <a:bodyPr>
            <a:normAutofit/>
          </a:bodyPr>
          <a:lstStyle/>
          <a:p>
            <a:endParaRPr lang="en-PH" dirty="0" smtClean="0"/>
          </a:p>
          <a:p>
            <a:r>
              <a:rPr lang="en-PH" dirty="0" smtClean="0">
                <a:solidFill>
                  <a:srgbClr val="000000"/>
                </a:solidFill>
              </a:rPr>
              <a:t>Send to the lab maxiumum within 2 hours, and stored in fridge.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Other types of urine specimens may be collected, such as a straight in-and-out catheter specimen or suprapubic bladder drainage.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Patients who are catheterized should have the specimen withdrawn using a sterile syringe from the catheter sampling port .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1651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772399"/>
                </a:solidFill>
              </a:rPr>
              <a:t>Stool Culture</a:t>
            </a:r>
            <a:endParaRPr lang="en-PH" dirty="0">
              <a:solidFill>
                <a:srgbClr val="772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9308"/>
            <a:ext cx="6192688" cy="397582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Clean leak proof contianer is used.</a:t>
            </a:r>
          </a:p>
          <a:p>
            <a:pPr>
              <a:spcBef>
                <a:spcPts val="12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Patient </a:t>
            </a:r>
            <a:r>
              <a:rPr lang="en-PH" sz="2400" dirty="0">
                <a:solidFill>
                  <a:schemeClr val="tx1"/>
                </a:solidFill>
              </a:rPr>
              <a:t>should defecate into a sterilized container or bedpan. Stool specimens should not contain urine or water from the toilet bowl.</a:t>
            </a:r>
          </a:p>
          <a:p>
            <a:pPr>
              <a:spcBef>
                <a:spcPts val="1200"/>
              </a:spcBef>
            </a:pPr>
            <a:r>
              <a:rPr lang="en-PH" sz="2400" dirty="0">
                <a:solidFill>
                  <a:schemeClr val="tx1"/>
                </a:solidFill>
              </a:rPr>
              <a:t>Stool specimens can also be obtained directly from the rectum using a sterile swab</a:t>
            </a:r>
            <a:r>
              <a:rPr lang="en-PH" sz="24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Specimen are stored in Fridge. </a:t>
            </a:r>
            <a:endParaRPr lang="en-PH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image.made-in-china.com/2f0j00WKSEPsBCrYkM/60ml-Stool-Specimen-Container-27110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561356"/>
            <a:ext cx="2343150" cy="3362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39077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Sputu</a:t>
            </a:r>
            <a:r>
              <a:rPr lang="en-PH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m</a:t>
            </a:r>
            <a:r>
              <a:rPr lang="en-PH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Culture</a:t>
            </a:r>
            <a:endParaRPr lang="en-PH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9308"/>
            <a:ext cx="5616624" cy="397582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Specimen </a:t>
            </a:r>
            <a:r>
              <a:rPr lang="en-PH" sz="2400" dirty="0">
                <a:solidFill>
                  <a:schemeClr val="tx1"/>
                </a:solidFill>
              </a:rPr>
              <a:t>needs to be from the lower respiratory tract, not </a:t>
            </a:r>
            <a:r>
              <a:rPr lang="en-PH" sz="2400" dirty="0" err="1">
                <a:solidFill>
                  <a:schemeClr val="tx1"/>
                </a:solidFill>
              </a:rPr>
              <a:t>oropharyngeal</a:t>
            </a:r>
            <a:r>
              <a:rPr lang="en-PH" sz="2400" dirty="0">
                <a:solidFill>
                  <a:schemeClr val="tx1"/>
                </a:solidFill>
              </a:rPr>
              <a:t> secretions. </a:t>
            </a:r>
            <a:endParaRPr lang="en-PH" sz="24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The </a:t>
            </a:r>
            <a:r>
              <a:rPr lang="en-PH" sz="2400" dirty="0">
                <a:solidFill>
                  <a:schemeClr val="tx1"/>
                </a:solidFill>
              </a:rPr>
              <a:t>laboratory will perform a Gram stain on all sputum specimens to determine if they are representative of </a:t>
            </a:r>
            <a:r>
              <a:rPr lang="en-PH" sz="2400" dirty="0" smtClean="0">
                <a:solidFill>
                  <a:schemeClr val="tx1"/>
                </a:solidFill>
              </a:rPr>
              <a:t>pulmonary </a:t>
            </a:r>
            <a:r>
              <a:rPr lang="en-PH" sz="2400" dirty="0">
                <a:solidFill>
                  <a:schemeClr val="tx1"/>
                </a:solidFill>
              </a:rPr>
              <a:t>secretions. </a:t>
            </a:r>
            <a:endParaRPr lang="en-PH" sz="24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en-PH" sz="2400" dirty="0" smtClean="0">
                <a:solidFill>
                  <a:schemeClr val="tx1"/>
                </a:solidFill>
              </a:rPr>
              <a:t>Sputum specimens are stored in firdge. </a:t>
            </a:r>
          </a:p>
          <a:p>
            <a:pPr>
              <a:spcBef>
                <a:spcPts val="1800"/>
              </a:spcBef>
            </a:pPr>
            <a:endParaRPr lang="en-PH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18" name="AutoShape 2" descr="data:image/jpeg;base64,/9j/4AAQSkZJRgABAQAAAQABAAD/2wCEAAkGBxISEA8PEBAPEA8QDwwPDxAPDw8PDQ8PFREWFhQRFBQYHCggGBomHBQVIT0hJSk3Oi8uFx8/ODMsNygtLisBCgoKDg0OFBAQGywcFRw3NywsLCwsLCssLCwrKywrNywsKyssKyssLCssLCwrNywsKywsKywsLCwrKysrKysrK//AABEIAIAAoAMBIgACEQEDEQH/xAAcAAACAgMBAQAAAAAAAAAAAAACAwEEAAUHBgj/xAA7EAACAQMBBQUFBgMJAAAAAAABAgADBBESBSExQVEGBxMyYSIzcYGhQlKRksHRFGLCFyMkNFNUY4Ki/8QAGQEAAgMBAAAAAAAAAAAAAAAAAQIAAwQF/8QAIhEAAgICAwABBQAAAAAAAAAAAAECEQMSBCExQRMUIlFh/9oADAMBAAIRAxEAPwDkpqxbVvSG9H0geEec7DcjP0ELkdJDXXQYkFIOiBuROjDWJ4tF5HUxhpekLwIjsPQndCUwzQm97M9ir2+/y1LKA4NV/YpA9NXM/CI5a+h9NDx5wtM69s3uPPG5vhn7tvS/rc/pN/R7nNnjzNc1PU1NOfkIn3EA6M4IpIhrU6md9qd0OzT9m4HwrNNZe9ytofdXNzSPLUEqD9IVyYk0OLmoTuEZRptxPCe+2r3PX1EFre4oXA+6VajU/Akj6zn+1bO6t38K4pvRfiA4IyOqnmPhLI54MVwY6riV9WOcrAVDGC2Y8Wlm9+IFE1LjqYg1hLK2A5wDRGrAivZh6F6TjOIGGPATYqm6ZkdIXD+gsYqyTTzGGAzTRQglqSyN3IRhEArBqiAtIRgeMZpgaIrQT13dp2aS+vAlX3NJfFqgfaHAL8zPo2jQVFVEUIigKqqMKAOAAnFO4o6a943/AB24+Wpp26m4PCczlP8AOv0X4/DWvtRFITUKtRnKotJcZO86SSSM4HWWaF2jHRqUVMElAwZgBx4SvtTYyVQmk+FUp+7dR5RzXAI4zT2ewqtFAHFOoKZYlqbulSomScMdJPyHHAlKqhrZ6jTIKTSB2NQ0qTVVRvdsi6lRsb/E1jI39JvKAbSuvGvA1afLnnj0gaCAUlHbOx6F1SNG5prUQ9RvU9VPIzZxdVwBknEF0Q+Ze2HZtrG6e3LFlwHpudxZDwJ9ZpAs9/3yXGu9pEcBQAH52ngHPKdbE9oJszy6YNRoukvOExxI1RxQmaKLSGaLiOQS+rSSIgNGq802KZMgkwwYLICcQsSDMzIQ6H3NVQK12ueNOiR8mb951+nUI4T5v7P7YezrrXp78bmUnCuh4qZ3jZW1UrKjIcFlVtB8wBH1nL5kGpbfDL8b6o9Al4fQxwvBzE1Yq9YXiiYyw2f8YvrAa/A5Ga5qg6xNSqISF2ttM8gBNXc3DNksYurcTTbZ2xToIalVsDko87fAQqLbJdHPe8qrqu1H3aSgfmJnj6idJd23tI3NZ6zDGrcB91RwE15E7OOOsUmZpduzPCivDPpGaZBWFogBpyDSHWMIi3TMXUlhNB1STAIlwoxWhxSGOzAiAsTB1RmIBWQJHiYnbdkUkqUKCVAA3hoUPDV7I8p6ziLLO2dlLunWoJRIDeHSpaw2CNRHD5DB+cx8vxFuL1jr+tc2qa1q+IgIGmqAxHTfNRV7w3RtL2yNuByrsv0IMu7WDmhcZaoqU6/hqjkMGXcQwY7+fDM57tQ4qHdyAzMuKKk+x5uj239pKf7Z/lVX9oit3in7FqP+9U/oJ4LMnM0fRgV7s9Pe9s7mpuUpSB/019r8TPNbQrs2pnZmYnezEkmCWiL1vZHqRLIRSaoVtlFmmBop2hY3Zl9ijC0gGKYwXO6Bsg8mQ7YgI8y45CS+iEtAMtVKUSyy5oWxYMNDAZZCtF8CWRIIgq0kwNoIDPOtdiAadOkrcaqCrnkCwxj14CckYTsfZaqpo2wG9lp01PUezMPJboth6bHbDZtrkdKo/p4zmm1vOR65+k6RtlsW1y2NxqAg5GG8u8TnN2NbFsTNidMafhrGgluUtVLYxNaiczV9RFeoqVNqNgKPUn6S4FlXag3oPQx4u2CigHzjMYWgeGJDU5dYAjBqLnEHSZmqKQJhMyecNHhhoUiFoxbCET+EyaisSVinpywRIZIjjYUypvEMPDKQWWV6tDWCxnV+yFlUxa1lINM0V17zqDYAG7puz8pycidg7vr8Na0qZ3Oi4x1HUTHyeki3GWb0f4e7G8+7O/0Zh+k8kU3T2t6v9xdbiOWM5yAcgjd/NPJ6JzckqZckVBTkfw4PKXRRhmnK92GjTXFpjlunndqj2wOgnsa6ZnkNr++YdMD6TocWTk6ZTkRSBklpOqZkToUVGBoWgGYMQgIUgA+AJBoesbiTiMALEICSBMUb5ehSNMnTDCyYQCGWLZZaxFssDQbKrJPTdnrwKqLnB+yc43zQlIyg+ncRlTy4EeomTkYN40WQnTOmrtZ2ptTYhgwxk7mEpm3xznk7S9qLjQwqj7rbnlxe0GNzpUUjjwM4mTBkT7RqjNM9CtPHSBWHU/hNG3aFP5/yytU20758Omx9WOAPwiRwzb8DtE2l5cBVJ4CeKuzqdj1OZeurpm87am5KvlX1lIJOrxOPKPb+TPkmn0I0SSI4rBKzdRVYqTJIgyUQMGZqgiTJRC2sJEhKsmXpCNmESMGEILNCAEwTMVt8x3ithRGJOJghmJdjAlDDF3UAADtgcAd4HwzBFSTkGBxT9JZjXz54/wDkQXrFvMS3xO6CyxZWLql8BsIzIIzCzGAYYBMkmRpksADQI0p6wTSMAwIEKCUMzf1gZD//2Q=="/>
          <p:cNvSpPr>
            <a:spLocks noChangeAspect="1" noChangeArrowheads="1"/>
          </p:cNvSpPr>
          <p:nvPr/>
        </p:nvSpPr>
        <p:spPr bwMode="auto">
          <a:xfrm>
            <a:off x="8923338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5" name="Picture 4" descr="sputum s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2168" y="1129310"/>
            <a:ext cx="2761200" cy="1944216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530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Sputum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PH" dirty="0" smtClean="0">
                <a:solidFill>
                  <a:srgbClr val="000000"/>
                </a:solidFill>
              </a:rPr>
              <a:t>Specimen are collected in a sterile screw cap container. 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Its always better to have patient brush teeth and then rinse or gargle with wter before collection. 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The most common method of collection is expectoration from a cooperative patient with a productive cough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Early morning is the optimal time to collect sputum specimens.</a:t>
            </a:r>
          </a:p>
          <a:p>
            <a:r>
              <a:rPr lang="en-PH" dirty="0" smtClean="0">
                <a:solidFill>
                  <a:srgbClr val="000000"/>
                </a:solidFill>
              </a:rPr>
              <a:t>A sputum specimen can be collected in a sputum trap from patients who have artificial airways and require suctioning</a:t>
            </a:r>
            <a:r>
              <a:rPr lang="en-PH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0244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81" y="403412"/>
            <a:ext cx="7578721" cy="1234888"/>
          </a:xfrm>
        </p:spPr>
        <p:txBody>
          <a:bodyPr/>
          <a:lstStyle/>
          <a:p>
            <a:r>
              <a:rPr lang="en-US" dirty="0" smtClean="0"/>
              <a:t>Other Lower Respiratory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81" y="1943100"/>
            <a:ext cx="7502521" cy="3162036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>
                <a:solidFill>
                  <a:srgbClr val="000000"/>
                </a:solidFill>
              </a:rPr>
              <a:t>AL or BW can also be collected in sterile container, and should be stored in fridge.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Respiratory Specimens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Those are usually collected in a swab.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They include: </a:t>
            </a:r>
            <a:r>
              <a:rPr lang="en-US" dirty="0" err="1" smtClean="0">
                <a:solidFill>
                  <a:srgbClr val="000000"/>
                </a:solidFill>
              </a:rPr>
              <a:t>nasopharynx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pahrynx</a:t>
            </a:r>
            <a:r>
              <a:rPr lang="en-US" dirty="0" smtClean="0">
                <a:solidFill>
                  <a:srgbClr val="000000"/>
                </a:solidFill>
              </a:rPr>
              <a:t> (throat), ear, and eye.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They should be stored at R.T.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950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571500"/>
            <a:ext cx="2995912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3162300"/>
            <a:ext cx="5486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PH" sz="2400" dirty="0" smtClean="0">
                <a:solidFill>
                  <a:srgbClr val="000000"/>
                </a:solidFill>
              </a:rPr>
              <a:t>Carefully yet firmly rub swab over areas of exudate or over the tonsils and posterior pharynx, avoiding the cheeks, teeth, and gums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Throat Swab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swabs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81100"/>
            <a:ext cx="4876800" cy="4267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Culture the lower and upper lids by passing the swab over the lid margins several times.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Routinely culture both eyes by this procedure even though involvement is only in one eye.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Be sure to use a separate swab for each eye. And to label them “L” &amp; “R”</a:t>
            </a:r>
          </a:p>
        </p:txBody>
      </p:sp>
      <p:pic>
        <p:nvPicPr>
          <p:cNvPr id="8" name="Picture 7" descr="bleph-lower-270x1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132417"/>
            <a:ext cx="3429000" cy="1915583"/>
          </a:xfrm>
          <a:prstGeom prst="rect">
            <a:avLst/>
          </a:prstGeom>
        </p:spPr>
      </p:pic>
      <p:pic>
        <p:nvPicPr>
          <p:cNvPr id="9" name="Picture 8" descr="bleph-upper-270x1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048000"/>
            <a:ext cx="3429000" cy="191558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8733" y="2395835"/>
            <a:ext cx="55065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72761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508000"/>
            <a:ext cx="8153400" cy="825500"/>
          </a:xfrm>
        </p:spPr>
        <p:txBody>
          <a:bodyPr/>
          <a:lstStyle/>
          <a:p>
            <a:r>
              <a:rPr lang="en-US" dirty="0" smtClean="0"/>
              <a:t>Some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Laboratory investigation should start as early as possible.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Specimens obtained early, preferably prior to antimicrobial treatment likely to yield the infective pathogen.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Before doing anything, explain the procedure to patient and relatives.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When collecting the specimen, avoid contamination.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Take a sufficient quantity of material.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Follow the appropriate precautions for safety.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Collect the Earliest Specimen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66900"/>
            <a:ext cx="7997952" cy="32131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Start collection of specimens for all cultures before starting an antibiotic.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The advice is ideal but may not be possible, as many prescribe antibiotics before considering the microbiological diagnostic options. </a:t>
            </a: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 before collecting a specimen.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5900"/>
            <a:ext cx="8150352" cy="35941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Are you suspecting an infection?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so what is the nature of infection, </a:t>
            </a:r>
            <a:r>
              <a:rPr lang="en-US" dirty="0" err="1" smtClean="0">
                <a:solidFill>
                  <a:srgbClr val="000000"/>
                </a:solidFill>
              </a:rPr>
              <a:t>eg</a:t>
            </a:r>
            <a:r>
              <a:rPr lang="en-US" dirty="0" smtClean="0">
                <a:solidFill>
                  <a:srgbClr val="000000"/>
                </a:solidFill>
              </a:rPr>
              <a:t>. bacterial, viral mycological or parasitological.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Which tests are your priority?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When to collect the specimen?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to collect the specimen?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Am I choosing the correct container?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Should I send the specimen promptly?! If I can’t do that , what shall I do??!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17500"/>
            <a:ext cx="8153400" cy="825500"/>
          </a:xfrm>
        </p:spPr>
        <p:txBody>
          <a:bodyPr/>
          <a:lstStyle/>
          <a:p>
            <a:r>
              <a:rPr lang="en-US" dirty="0" smtClean="0"/>
              <a:t>Request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302752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Very important to have all the information on the request form.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hospital has it’s own request form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should contain the following</a:t>
            </a:r>
            <a:r>
              <a:rPr lang="en-US" dirty="0" smtClean="0"/>
              <a:t>:</a:t>
            </a:r>
          </a:p>
          <a:p>
            <a:pPr>
              <a:buNone/>
            </a:pPr>
            <a:endParaRPr/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Name 		Age			Sex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MRN (hospital number)	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Date			Time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Ward 	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Nature of specimen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Investigation needed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Current antimicrobial therapy.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Doctor/Staff signature and contact no.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Must be leak proof.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Must be sterile.</a:t>
            </a:r>
          </a:p>
          <a:p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Microbiology specimens should never be sent in formalin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a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96253"/>
            <a:ext cx="5867400" cy="470332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609600" y="222250"/>
            <a:ext cx="7315200" cy="1206500"/>
          </a:xfrm>
        </p:spPr>
        <p:txBody>
          <a:bodyPr/>
          <a:lstStyle/>
          <a:p>
            <a:r>
              <a:rPr lang="en-US" dirty="0" smtClean="0"/>
              <a:t>Swabs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Swabs</a:t>
            </a:r>
            <a:endParaRPr lang="en-US" dirty="0"/>
          </a:p>
        </p:txBody>
      </p:sp>
      <p:pic>
        <p:nvPicPr>
          <p:cNvPr id="4" name="Picture 3" descr="3059-62-66_o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7" y="1460501"/>
            <a:ext cx="7093585" cy="39299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216</TotalTime>
  <Words>981</Words>
  <Application>Microsoft Macintosh PowerPoint</Application>
  <PresentationFormat>On-screen Show (16:10)</PresentationFormat>
  <Paragraphs>114</Paragraphs>
  <Slides>28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Advantage</vt:lpstr>
      <vt:lpstr>Specimen Collection</vt:lpstr>
      <vt:lpstr>Specimen Collection</vt:lpstr>
      <vt:lpstr>Some tips</vt:lpstr>
      <vt:lpstr>When to Collect the Earliest Specimen</vt:lpstr>
      <vt:lpstr>Important questions before collecting a specimen. </vt:lpstr>
      <vt:lpstr>Request Form</vt:lpstr>
      <vt:lpstr>Containers</vt:lpstr>
      <vt:lpstr>Swabs</vt:lpstr>
      <vt:lpstr>Swabs</vt:lpstr>
      <vt:lpstr>Slide 10</vt:lpstr>
      <vt:lpstr>Criteria for rejecting samples. </vt:lpstr>
      <vt:lpstr>Slide 12</vt:lpstr>
      <vt:lpstr>Always use biohazard label</vt:lpstr>
      <vt:lpstr>General Consideration in Specimen Transport and Storage.</vt:lpstr>
      <vt:lpstr>Wound Culture</vt:lpstr>
      <vt:lpstr>Wound Culture</vt:lpstr>
      <vt:lpstr>Slide 17</vt:lpstr>
      <vt:lpstr>Blood Culture </vt:lpstr>
      <vt:lpstr>Urine Culture</vt:lpstr>
      <vt:lpstr>Urine Culture</vt:lpstr>
      <vt:lpstr>Stool Culture</vt:lpstr>
      <vt:lpstr>Sputum Culture</vt:lpstr>
      <vt:lpstr>Sputum Culture</vt:lpstr>
      <vt:lpstr>Other Lower Respiratory Specimens</vt:lpstr>
      <vt:lpstr>Upper Respiratory Specimens </vt:lpstr>
      <vt:lpstr>Throat Swab</vt:lpstr>
      <vt:lpstr>Eye swabs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Collection</dc:title>
  <dc:creator>reynel dan</dc:creator>
  <cp:lastModifiedBy>TNE Friend</cp:lastModifiedBy>
  <cp:revision>33</cp:revision>
  <cp:lastPrinted>1601-01-01T00:00:00Z</cp:lastPrinted>
  <dcterms:created xsi:type="dcterms:W3CDTF">2015-02-05T02:50:34Z</dcterms:created>
  <dcterms:modified xsi:type="dcterms:W3CDTF">2015-02-05T02:51:29Z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TC010596872052</vt:lpwstr>
  </property>
</Properties>
</file>