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3D845-1536-4498-91FE-BB13DF3E15C6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79C5E-9774-4F6A-92FB-8B7B2A0D5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7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steurellacea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genus Pseudomonas belongs to the family </a:t>
            </a:r>
            <a:r>
              <a:rPr lang="en-US" baseline="0" dirty="0" err="1" smtClean="0"/>
              <a:t>Pseudomonadacea</a:t>
            </a:r>
            <a:endParaRPr lang="en-US" baseline="0" dirty="0" smtClean="0"/>
          </a:p>
          <a:p>
            <a:r>
              <a:rPr lang="en-US" dirty="0" smtClean="0"/>
              <a:t>The Genus </a:t>
            </a:r>
            <a:r>
              <a:rPr lang="en-US" dirty="0" err="1" smtClean="0"/>
              <a:t>hemophilus</a:t>
            </a:r>
            <a:r>
              <a:rPr lang="en-US" dirty="0" smtClean="0"/>
              <a:t> belongs to family </a:t>
            </a:r>
            <a:r>
              <a:rPr lang="en-US" u="sng" dirty="0" err="1" smtClean="0">
                <a:solidFill>
                  <a:srgbClr val="0B0080"/>
                </a:solidFill>
                <a:effectLst/>
                <a:hlinkClick r:id="rId3" tooltip="Pasteurellaceae"/>
              </a:rPr>
              <a:t>Pasteurellaceae</a:t>
            </a:r>
            <a:endParaRPr lang="en-US" u="sng" dirty="0" smtClean="0">
              <a:solidFill>
                <a:srgbClr val="0B008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9C5E-9774-4F6A-92FB-8B7B2A0D55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6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9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0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1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82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18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2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9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2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7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9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9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0C70C8-2A0A-4333-AC9A-8E5E8D26B817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93AA-F0AA-42F7-803B-90317BE8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00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1788405"/>
            <a:ext cx="9144000" cy="26142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Course Overview and Introduction</a:t>
            </a:r>
            <a:br>
              <a:rPr lang="en-US" b="1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dirty="0">
                <a:solidFill>
                  <a:prstClr val="black"/>
                </a:solidFill>
              </a:rPr>
              <a:t>Clinical Bacteriology II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CLS 413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62932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Mrs. </a:t>
            </a:r>
            <a:r>
              <a:rPr lang="en-US" dirty="0" err="1" smtClean="0"/>
              <a:t>Deemah</a:t>
            </a:r>
            <a:r>
              <a:rPr lang="en-US" dirty="0" smtClean="0"/>
              <a:t> </a:t>
            </a:r>
            <a:r>
              <a:rPr lang="en-US" dirty="0" err="1" smtClean="0"/>
              <a:t>Dabbagh</a:t>
            </a:r>
            <a:endParaRPr lang="en-US" dirty="0" smtClean="0"/>
          </a:p>
          <a:p>
            <a:r>
              <a:rPr lang="en-US" dirty="0" smtClean="0"/>
              <a:t>CLS Department</a:t>
            </a:r>
          </a:p>
          <a:p>
            <a:r>
              <a:rPr lang="en-US" dirty="0" smtClean="0"/>
              <a:t>College of Applied Medical Sciences</a:t>
            </a:r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To do: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1088688" cy="4195481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Prepare a bacterial smear from the culture plate given to you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Stain the smear using the gram stain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Examine slide under microscope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04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Should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185" y="1853248"/>
            <a:ext cx="10724511" cy="45000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name</a:t>
            </a:r>
          </a:p>
          <a:p>
            <a:r>
              <a:rPr lang="en-US" sz="2400" dirty="0" smtClean="0"/>
              <a:t>Practical </a:t>
            </a:r>
            <a:r>
              <a:rPr lang="en-US" sz="2400" smtClean="0"/>
              <a:t>Title </a:t>
            </a:r>
          </a:p>
          <a:p>
            <a:r>
              <a:rPr lang="en-US" sz="2400" smtClean="0"/>
              <a:t>Principle </a:t>
            </a:r>
            <a:r>
              <a:rPr lang="en-US" sz="2400" dirty="0" smtClean="0"/>
              <a:t>of the test performed</a:t>
            </a:r>
          </a:p>
          <a:p>
            <a:r>
              <a:rPr lang="en-US" sz="2400" dirty="0"/>
              <a:t>Organism used for </a:t>
            </a:r>
            <a:r>
              <a:rPr lang="en-US" sz="2400" dirty="0" smtClean="0"/>
              <a:t>experiment</a:t>
            </a:r>
          </a:p>
          <a:p>
            <a:r>
              <a:rPr lang="en-US" sz="2400" dirty="0" smtClean="0"/>
              <a:t>Materials and reagents used (include not just gram stain materials, </a:t>
            </a:r>
            <a:r>
              <a:rPr lang="en-US" sz="2400" u="sng" dirty="0" smtClean="0"/>
              <a:t>but also </a:t>
            </a:r>
            <a:r>
              <a:rPr lang="en-US" sz="2400" dirty="0" smtClean="0"/>
              <a:t>the materials you used to make the bacterial smear)</a:t>
            </a:r>
          </a:p>
          <a:p>
            <a:r>
              <a:rPr lang="en-US" sz="2400" dirty="0" smtClean="0"/>
              <a:t>Procedures (must include procedure of both bacterial smear preparation and gram stain)</a:t>
            </a:r>
          </a:p>
          <a:p>
            <a:r>
              <a:rPr lang="en-US" sz="2400" dirty="0" smtClean="0"/>
              <a:t>Result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714" y="2267901"/>
            <a:ext cx="5067758" cy="41957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Enterobacteriacae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400" i="1" dirty="0" smtClean="0">
                <a:solidFill>
                  <a:srgbClr val="FFFF00"/>
                </a:solidFill>
              </a:rPr>
              <a:t>Lactose Fermenters:</a:t>
            </a:r>
          </a:p>
          <a:p>
            <a:pPr lvl="2"/>
            <a:r>
              <a:rPr lang="en-US" sz="2000" i="1" dirty="0" smtClean="0"/>
              <a:t>Escherichia coli</a:t>
            </a:r>
          </a:p>
          <a:p>
            <a:pPr lvl="2"/>
            <a:r>
              <a:rPr lang="en-US" sz="2000" i="1" dirty="0" err="1" smtClean="0"/>
              <a:t>Klebsiella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Pneumoniae</a:t>
            </a:r>
            <a:endParaRPr lang="en-US" sz="2000" i="1" dirty="0" smtClean="0"/>
          </a:p>
          <a:p>
            <a:pPr lvl="1"/>
            <a:r>
              <a:rPr lang="en-US" sz="2400" i="1" dirty="0" smtClean="0">
                <a:solidFill>
                  <a:srgbClr val="FFFF00"/>
                </a:solidFill>
              </a:rPr>
              <a:t>Lactose Non Fermenters</a:t>
            </a:r>
          </a:p>
          <a:p>
            <a:pPr lvl="2"/>
            <a:r>
              <a:rPr lang="en-US" sz="2000" dirty="0" smtClean="0"/>
              <a:t>Salmonella</a:t>
            </a:r>
          </a:p>
          <a:p>
            <a:pPr lvl="2"/>
            <a:r>
              <a:rPr lang="en-US" sz="2000" dirty="0" err="1" smtClean="0"/>
              <a:t>Shigella</a:t>
            </a:r>
            <a:endParaRPr lang="en-US" sz="2000" dirty="0" smtClean="0"/>
          </a:p>
          <a:p>
            <a:pPr lvl="2"/>
            <a:r>
              <a:rPr lang="en-US" sz="2000" dirty="0" smtClean="0"/>
              <a:t>Proteus</a:t>
            </a:r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94918" y="2267901"/>
            <a:ext cx="6197082" cy="44030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ther gram –</a:t>
            </a:r>
            <a:r>
              <a:rPr lang="en-US" sz="2400" dirty="0" err="1" smtClean="0">
                <a:solidFill>
                  <a:srgbClr val="FF0000"/>
                </a:solidFill>
              </a:rPr>
              <a:t>ve</a:t>
            </a:r>
            <a:r>
              <a:rPr lang="en-US" sz="2400" dirty="0" smtClean="0">
                <a:solidFill>
                  <a:srgbClr val="FF0000"/>
                </a:solidFill>
              </a:rPr>
              <a:t> bacteria</a:t>
            </a:r>
          </a:p>
          <a:p>
            <a:pPr lvl="1"/>
            <a:r>
              <a:rPr lang="en-US" sz="2200" dirty="0" smtClean="0"/>
              <a:t>Pseudomonas, </a:t>
            </a:r>
            <a:r>
              <a:rPr lang="en-US" sz="2200" dirty="0" err="1" smtClean="0"/>
              <a:t>Hemophilus</a:t>
            </a:r>
            <a:r>
              <a:rPr lang="en-US" sz="2200" dirty="0" smtClean="0"/>
              <a:t>, Vibrio, </a:t>
            </a:r>
            <a:r>
              <a:rPr lang="en-US" sz="2200" dirty="0" smtClean="0"/>
              <a:t>Campylobacter 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marL="514350" indent="-457200">
              <a:buFont typeface="+mj-lt"/>
              <a:buAutoNum type="arabicPeriod" startAt="2"/>
            </a:pPr>
            <a:r>
              <a:rPr lang="en-US" sz="2400" dirty="0" smtClean="0">
                <a:solidFill>
                  <a:srgbClr val="FF0000"/>
                </a:solidFill>
              </a:rPr>
              <a:t>Spirochetes</a:t>
            </a:r>
          </a:p>
          <a:p>
            <a:pPr marL="514350" indent="-457200">
              <a:buFont typeface="+mj-lt"/>
              <a:buAutoNum type="arabicPeriod" startAt="2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514350" indent="-457200">
              <a:buFont typeface="+mj-lt"/>
              <a:buAutoNum type="arabicPeriod" startAt="2"/>
            </a:pPr>
            <a:r>
              <a:rPr lang="en-US" sz="2400" dirty="0" smtClean="0">
                <a:solidFill>
                  <a:srgbClr val="FF0000"/>
                </a:solidFill>
              </a:rPr>
              <a:t>Anaerobes</a:t>
            </a:r>
          </a:p>
          <a:p>
            <a:pPr marL="914400" lvl="1" indent="-457200"/>
            <a:r>
              <a:rPr lang="en-US" sz="2200" dirty="0" smtClean="0"/>
              <a:t>Clostridia and </a:t>
            </a:r>
            <a:r>
              <a:rPr lang="en-US" sz="2200" dirty="0" err="1" smtClean="0"/>
              <a:t>Bacteroides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897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233" y="1625406"/>
            <a:ext cx="10528569" cy="4763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Enterobacteriaciae</a:t>
            </a:r>
            <a:r>
              <a:rPr lang="en-US" dirty="0"/>
              <a:t>  </a:t>
            </a:r>
            <a:r>
              <a:rPr lang="en-US" dirty="0" smtClean="0"/>
              <a:t>are </a:t>
            </a:r>
            <a:r>
              <a:rPr lang="en-US" dirty="0"/>
              <a:t>a large family of </a:t>
            </a:r>
            <a:r>
              <a:rPr lang="en-US" dirty="0" smtClean="0"/>
              <a:t>Gram-negative rod-shaped </a:t>
            </a:r>
            <a:r>
              <a:rPr lang="en-US" dirty="0"/>
              <a:t>bacteria that includes, along with many harmless </a:t>
            </a:r>
            <a:r>
              <a:rPr lang="en-US" dirty="0" smtClean="0"/>
              <a:t>normal flora, </a:t>
            </a:r>
            <a:r>
              <a:rPr lang="en-US" dirty="0"/>
              <a:t>many of the </a:t>
            </a:r>
            <a:r>
              <a:rPr lang="en-US" dirty="0" smtClean="0"/>
              <a:t>medically significant pathogens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General Characteristics of </a:t>
            </a:r>
            <a:r>
              <a:rPr lang="en-US" dirty="0" err="1" smtClean="0">
                <a:solidFill>
                  <a:srgbClr val="FFFF00"/>
                </a:solidFill>
              </a:rPr>
              <a:t>Enterobacteriacea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en-US" dirty="0"/>
              <a:t>Rod shaped</a:t>
            </a:r>
          </a:p>
          <a:p>
            <a:pPr lvl="1"/>
            <a:r>
              <a:rPr lang="en-US" dirty="0"/>
              <a:t>Gram </a:t>
            </a:r>
            <a:r>
              <a:rPr lang="en-US" dirty="0" smtClean="0"/>
              <a:t>negative</a:t>
            </a:r>
          </a:p>
          <a:p>
            <a:pPr lvl="1"/>
            <a:r>
              <a:rPr lang="en-US" dirty="0" smtClean="0"/>
              <a:t>Catalase positive</a:t>
            </a:r>
            <a:endParaRPr lang="en-US" dirty="0"/>
          </a:p>
          <a:p>
            <a:pPr lvl="1"/>
            <a:r>
              <a:rPr lang="en-US" dirty="0"/>
              <a:t>Oxidase negative</a:t>
            </a:r>
          </a:p>
          <a:p>
            <a:pPr lvl="1"/>
            <a:r>
              <a:rPr lang="en-US" dirty="0"/>
              <a:t>Facultative anaerobes</a:t>
            </a:r>
          </a:p>
          <a:p>
            <a:pPr lvl="1"/>
            <a:r>
              <a:rPr lang="en-US" dirty="0"/>
              <a:t>Most ferment glucose, some are LF</a:t>
            </a:r>
          </a:p>
          <a:p>
            <a:pPr lvl="1"/>
            <a:r>
              <a:rPr lang="en-US" dirty="0"/>
              <a:t>Most reduce nitrate to nitrite</a:t>
            </a: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29" y="1186020"/>
            <a:ext cx="11235150" cy="5072276"/>
          </a:xfrm>
        </p:spPr>
        <p:txBody>
          <a:bodyPr/>
          <a:lstStyle/>
          <a:p>
            <a:r>
              <a:rPr lang="en-US" dirty="0" smtClean="0"/>
              <a:t>Oxidase test</a:t>
            </a:r>
            <a:r>
              <a:rPr lang="en-US" dirty="0"/>
              <a:t>: </a:t>
            </a:r>
          </a:p>
          <a:p>
            <a:pPr marL="857250" lvl="2" indent="0">
              <a:buNone/>
            </a:pPr>
            <a:r>
              <a:rPr lang="en-US" sz="1800" dirty="0" smtClean="0"/>
              <a:t>identifies </a:t>
            </a:r>
            <a:r>
              <a:rPr lang="en-US" sz="1800" dirty="0"/>
              <a:t>organisms that produce the enzyme cytochrome </a:t>
            </a:r>
            <a:r>
              <a:rPr lang="en-US" sz="1800" dirty="0" smtClean="0"/>
              <a:t>oxidase, which participates </a:t>
            </a:r>
            <a:r>
              <a:rPr lang="en-US" sz="1800" dirty="0"/>
              <a:t>in the electron transport chain by transferring </a:t>
            </a:r>
            <a:r>
              <a:rPr lang="en-US" sz="1800" dirty="0" smtClean="0"/>
              <a:t>electrons </a:t>
            </a:r>
            <a:r>
              <a:rPr lang="en-US" sz="1800" dirty="0"/>
              <a:t>from a donor molecule to oxygen. </a:t>
            </a:r>
            <a:r>
              <a:rPr lang="en-US" sz="1800" dirty="0" smtClean="0"/>
              <a:t>The reagent </a:t>
            </a:r>
            <a:r>
              <a:rPr lang="en-US" sz="1800" dirty="0"/>
              <a:t>contains a chromogenic reducing </a:t>
            </a:r>
            <a:r>
              <a:rPr lang="en-US" sz="1800" dirty="0" smtClean="0"/>
              <a:t>agent (a </a:t>
            </a:r>
            <a:r>
              <a:rPr lang="en-US" sz="1800" dirty="0"/>
              <a:t>compound that changes color when it becomes </a:t>
            </a:r>
            <a:r>
              <a:rPr lang="en-US" sz="1800" dirty="0" smtClean="0"/>
              <a:t>oxidized).  </a:t>
            </a:r>
            <a:r>
              <a:rPr lang="en-US" sz="1800" dirty="0"/>
              <a:t>If the test organism produces cytochrome oxidase, the oxidase reagent will turn blue or purple within 15 seconds</a:t>
            </a:r>
            <a:r>
              <a:rPr lang="en-US" sz="1800" dirty="0" smtClean="0"/>
              <a:t>. </a:t>
            </a:r>
          </a:p>
          <a:p>
            <a:pPr marL="857250" lvl="2" indent="0">
              <a:buNone/>
            </a:pPr>
            <a:endParaRPr lang="en-US" sz="1800" dirty="0" smtClean="0"/>
          </a:p>
          <a:p>
            <a:pPr marL="857250" lvl="2" indent="0">
              <a:buNone/>
            </a:pPr>
            <a:endParaRPr lang="en-US" dirty="0" smtClean="0"/>
          </a:p>
          <a:p>
            <a:r>
              <a:rPr lang="en-US" dirty="0" smtClean="0"/>
              <a:t>Catalase test:</a:t>
            </a:r>
          </a:p>
          <a:p>
            <a:pPr marL="457200" lvl="1" indent="0">
              <a:buNone/>
            </a:pPr>
            <a:r>
              <a:rPr lang="en-US" dirty="0" smtClean="0"/>
              <a:t>  Catalase </a:t>
            </a:r>
            <a:r>
              <a:rPr lang="en-US" dirty="0"/>
              <a:t>is the enzyme that breaks hydrogen peroxide (H2O2) into H2O and O2. </a:t>
            </a:r>
            <a:r>
              <a:rPr lang="en-US" dirty="0" smtClean="0"/>
              <a:t>If the test organism produces catalase, it will lead to the formation of bubbles when added to a drop of H2O2 on a glass slide. (bubbles form due to the release of O2)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49" y="357716"/>
            <a:ext cx="9404723" cy="1400530"/>
          </a:xfrm>
        </p:spPr>
        <p:txBody>
          <a:bodyPr/>
          <a:lstStyle/>
          <a:p>
            <a:r>
              <a:rPr lang="en-US" dirty="0" smtClean="0"/>
              <a:t>Gram Stain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408" y="1399775"/>
            <a:ext cx="11139167" cy="5286033"/>
          </a:xfrm>
        </p:spPr>
        <p:txBody>
          <a:bodyPr>
            <a:normAutofit/>
          </a:bodyPr>
          <a:lstStyle/>
          <a:p>
            <a:r>
              <a:rPr lang="en-US" dirty="0" smtClean="0"/>
              <a:t>Differential stain used to differentiate between gram negative and gram positive bacteria</a:t>
            </a:r>
          </a:p>
          <a:p>
            <a:endParaRPr lang="en-US" dirty="0" smtClean="0"/>
          </a:p>
          <a:p>
            <a:r>
              <a:rPr lang="en-US" dirty="0" smtClean="0"/>
              <a:t>The difference in staining results from differences in the cell walls of gram – and gram + bacteria</a:t>
            </a:r>
          </a:p>
          <a:p>
            <a:endParaRPr lang="en-US" dirty="0"/>
          </a:p>
          <a:p>
            <a:r>
              <a:rPr lang="en-US" dirty="0" smtClean="0"/>
              <a:t>Four Step Process</a:t>
            </a:r>
          </a:p>
          <a:p>
            <a:pPr lvl="1"/>
            <a:r>
              <a:rPr lang="en-US" dirty="0" smtClean="0"/>
              <a:t>Crystal </a:t>
            </a:r>
            <a:r>
              <a:rPr lang="en-US" dirty="0"/>
              <a:t>violet, the primary stain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odine</a:t>
            </a:r>
            <a:r>
              <a:rPr lang="en-US" dirty="0"/>
              <a:t>, the mordant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decolorizer made of acetone and alcohol 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afranin</a:t>
            </a:r>
            <a:r>
              <a:rPr lang="en-US" dirty="0"/>
              <a:t>, the counterstain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2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99" y="381466"/>
            <a:ext cx="9404723" cy="1400530"/>
          </a:xfrm>
        </p:spPr>
        <p:txBody>
          <a:bodyPr/>
          <a:lstStyle/>
          <a:p>
            <a:r>
              <a:rPr lang="en-US" dirty="0" smtClean="0"/>
              <a:t>Gram Stain </a:t>
            </a:r>
            <a:r>
              <a:rPr lang="en-US" dirty="0" smtClean="0"/>
              <a:t>Cont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72" y="1781996"/>
            <a:ext cx="11361821" cy="5119778"/>
          </a:xfrm>
        </p:spPr>
        <p:txBody>
          <a:bodyPr>
            <a:normAutofit/>
          </a:bodyPr>
          <a:lstStyle/>
          <a:p>
            <a:r>
              <a:rPr lang="en-US" sz="2400" dirty="0"/>
              <a:t>Gram positive </a:t>
            </a:r>
            <a:r>
              <a:rPr lang="en-US" sz="2400" dirty="0" smtClean="0"/>
              <a:t>cells: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take up crystal violet, which is then fixed in the cell with the iodine mordant. </a:t>
            </a:r>
            <a:endParaRPr lang="en-US" sz="2000" dirty="0" smtClean="0"/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crystal-violet iodine </a:t>
            </a:r>
            <a:r>
              <a:rPr lang="en-US" sz="2000" dirty="0" smtClean="0"/>
              <a:t>complex is formed </a:t>
            </a:r>
            <a:r>
              <a:rPr lang="en-US" sz="2000" dirty="0"/>
              <a:t>which remains in the cell even after decolorizing.  </a:t>
            </a:r>
            <a:endParaRPr lang="en-US" sz="2000" dirty="0" smtClean="0"/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happens because the cell walls of gram positive organisms include a thick layer of peptidoglycans (protein-sugar complexes).  This layer makes up 60-90% of the gram + cell wall. </a:t>
            </a:r>
            <a:endParaRPr lang="en-US" sz="2000" dirty="0" smtClean="0"/>
          </a:p>
          <a:p>
            <a:pPr lvl="1"/>
            <a:r>
              <a:rPr lang="en-US" sz="2000" dirty="0" smtClean="0"/>
              <a:t>Decolorizing </a:t>
            </a:r>
            <a:r>
              <a:rPr lang="en-US" sz="2000" dirty="0"/>
              <a:t>the cell causes this thick cell wall to shrink, which closes the pores in the wall and prevents the stain from exiting the cell.  </a:t>
            </a:r>
            <a:endParaRPr lang="en-US" sz="2000" dirty="0" smtClean="0"/>
          </a:p>
          <a:p>
            <a:pPr lvl="1"/>
            <a:r>
              <a:rPr lang="en-US" sz="2000" dirty="0" smtClean="0"/>
              <a:t>At </a:t>
            </a:r>
            <a:r>
              <a:rPr lang="en-US" sz="2000" dirty="0"/>
              <a:t>the end of the gram staining procedure, gram positive cells will be stained a purplish-blue color.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99" y="238962"/>
            <a:ext cx="9404723" cy="1400530"/>
          </a:xfrm>
        </p:spPr>
        <p:txBody>
          <a:bodyPr/>
          <a:lstStyle/>
          <a:p>
            <a:r>
              <a:rPr lang="en-US" dirty="0"/>
              <a:t>Gram Stain </a:t>
            </a:r>
            <a:r>
              <a:rPr lang="en-US" dirty="0" smtClean="0"/>
              <a:t>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781" y="1530402"/>
            <a:ext cx="11281671" cy="5143529"/>
          </a:xfrm>
        </p:spPr>
        <p:txBody>
          <a:bodyPr/>
          <a:lstStyle/>
          <a:p>
            <a:r>
              <a:rPr lang="en-US" sz="2400" dirty="0"/>
              <a:t>Gram negative </a:t>
            </a:r>
            <a:r>
              <a:rPr lang="en-US" sz="2400" dirty="0" smtClean="0"/>
              <a:t>cells: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lso </a:t>
            </a:r>
            <a:r>
              <a:rPr lang="en-US" dirty="0"/>
              <a:t>take up crystal violet, and the iodine forms a crystal violet-iodine complex. </a:t>
            </a:r>
            <a:endParaRPr lang="en-US" dirty="0" smtClean="0"/>
          </a:p>
          <a:p>
            <a:pPr lvl="1"/>
            <a:r>
              <a:rPr lang="en-US" dirty="0" smtClean="0"/>
              <a:t>However</a:t>
            </a:r>
            <a:r>
              <a:rPr lang="en-US" dirty="0"/>
              <a:t>, the cell walls of gram negative organisms do not retain this complex when </a:t>
            </a:r>
            <a:r>
              <a:rPr lang="en-US" dirty="0" smtClean="0"/>
              <a:t>decolorized because peptidoglycans </a:t>
            </a:r>
            <a:r>
              <a:rPr lang="en-US" dirty="0"/>
              <a:t>are present in small amounts (only 10-20% of the cell wall).  </a:t>
            </a:r>
            <a:endParaRPr lang="en-US" dirty="0" smtClean="0"/>
          </a:p>
          <a:p>
            <a:pPr lvl="1"/>
            <a:r>
              <a:rPr lang="en-US" dirty="0" smtClean="0"/>
              <a:t>Gram </a:t>
            </a:r>
            <a:r>
              <a:rPr lang="en-US" dirty="0"/>
              <a:t>negative cells </a:t>
            </a:r>
            <a:r>
              <a:rPr lang="en-US" dirty="0" smtClean="0"/>
              <a:t>have </a:t>
            </a:r>
            <a:r>
              <a:rPr lang="en-US" dirty="0"/>
              <a:t>an outer layer which gram positive organisms do not have; this layer contains high content of lipids. </a:t>
            </a:r>
            <a:endParaRPr lang="en-US" dirty="0" smtClean="0"/>
          </a:p>
          <a:p>
            <a:pPr lvl="1"/>
            <a:r>
              <a:rPr lang="en-US" dirty="0" smtClean="0"/>
              <a:t>Exposing </a:t>
            </a:r>
            <a:r>
              <a:rPr lang="en-US" dirty="0"/>
              <a:t>gram negative cells to the decolorizer dissolves the lipids in the cell walls, allowing the crystal violet to leach out of the cells.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allows the cells to subsequently be stained with </a:t>
            </a:r>
            <a:r>
              <a:rPr lang="en-US" dirty="0" err="1"/>
              <a:t>safranin</a:t>
            </a:r>
            <a:r>
              <a:rPr lang="en-US" dirty="0"/>
              <a:t>.  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the end of the gram staining procedure, gram negative cells will be stained a reddish-pink color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27" y="310214"/>
            <a:ext cx="9404723" cy="1400530"/>
          </a:xfrm>
        </p:spPr>
        <p:txBody>
          <a:bodyPr/>
          <a:lstStyle/>
          <a:p>
            <a:r>
              <a:rPr lang="en-US" dirty="0" smtClean="0"/>
              <a:t>How To Report a Gram Stain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409" y="1710744"/>
            <a:ext cx="11115417" cy="51472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reporting a gram stain, you need to describe 2 things: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Whether the cells are gram positive or negative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u="sng" dirty="0" smtClean="0"/>
              <a:t>shape</a:t>
            </a:r>
            <a:r>
              <a:rPr lang="en-US" sz="2400" dirty="0" smtClean="0"/>
              <a:t> and </a:t>
            </a:r>
            <a:r>
              <a:rPr lang="en-US" sz="2400" u="sng" dirty="0" smtClean="0"/>
              <a:t>arrangement</a:t>
            </a:r>
            <a:r>
              <a:rPr lang="en-US" sz="2400" dirty="0" smtClean="0"/>
              <a:t> of the cells </a:t>
            </a:r>
          </a:p>
          <a:p>
            <a:pPr lvl="2"/>
            <a:r>
              <a:rPr lang="en-US" sz="2000" dirty="0" smtClean="0"/>
              <a:t>Shapes can be (bacilli, cocci, coccobacilli, </a:t>
            </a:r>
            <a:r>
              <a:rPr lang="en-US" sz="2000" dirty="0" err="1" smtClean="0"/>
              <a:t>spirohetes</a:t>
            </a:r>
            <a:r>
              <a:rPr lang="en-US" sz="2000" dirty="0" smtClean="0"/>
              <a:t> …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 Arrangements can be (in chains, in clusters, in pairs (diplococci)..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r>
              <a:rPr lang="en-US" sz="2400" u="sng" dirty="0" smtClean="0"/>
              <a:t>NEVER mention </a:t>
            </a:r>
            <a:r>
              <a:rPr lang="en-US" sz="2400" dirty="0" smtClean="0"/>
              <a:t>the name of an organisms when you are asked to comment on a gram stain under the microscope. </a:t>
            </a:r>
            <a:r>
              <a:rPr lang="en-US" sz="2400" dirty="0"/>
              <a:t>T</a:t>
            </a:r>
            <a:r>
              <a:rPr lang="en-US" sz="2400" dirty="0" smtClean="0"/>
              <a:t>he gram stain by itself is insufficient to identify an organism. Identification can only be made after doing cultures and biochemical tests</a:t>
            </a:r>
          </a:p>
        </p:txBody>
      </p:sp>
    </p:spTree>
    <p:extLst>
      <p:ext uri="{BB962C8B-B14F-4D97-AF65-F5344CB8AC3E}">
        <p14:creationId xmlns:p14="http://schemas.microsoft.com/office/powerpoint/2010/main" val="16254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36" y="166254"/>
            <a:ext cx="4669972" cy="2873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64" y="3488398"/>
            <a:ext cx="4669972" cy="288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916" y="166254"/>
            <a:ext cx="3954483" cy="2873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162" y="3319593"/>
            <a:ext cx="4833010" cy="322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</TotalTime>
  <Words>744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Course Overview and Introduction  Clinical Bacteriology II CLS 413</vt:lpstr>
      <vt:lpstr>Course Content</vt:lpstr>
      <vt:lpstr>Introduction</vt:lpstr>
      <vt:lpstr>PowerPoint Presentation</vt:lpstr>
      <vt:lpstr>Gram Stain</vt:lpstr>
      <vt:lpstr>Gram Stain Cont.</vt:lpstr>
      <vt:lpstr>Gram Stain Cont.</vt:lpstr>
      <vt:lpstr>How To Report a Gram Stain</vt:lpstr>
      <vt:lpstr>PowerPoint Presentation</vt:lpstr>
      <vt:lpstr>To do:</vt:lpstr>
      <vt:lpstr>Reports Should Include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 and Introduction  Clinical Bacteriology II CLS 413</dc:title>
  <dc:creator>deemah dabbagh</dc:creator>
  <cp:lastModifiedBy>deemah dabbagh</cp:lastModifiedBy>
  <cp:revision>27</cp:revision>
  <dcterms:created xsi:type="dcterms:W3CDTF">2015-02-01T21:36:47Z</dcterms:created>
  <dcterms:modified xsi:type="dcterms:W3CDTF">2015-02-02T17:25:51Z</dcterms:modified>
</cp:coreProperties>
</file>