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B7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10" autoAdjust="0"/>
  </p:normalViewPr>
  <p:slideViewPr>
    <p:cSldViewPr snapToGrid="0" snapToObjects="1">
      <p:cViewPr varScale="1">
        <p:scale>
          <a:sx n="78" d="100"/>
          <a:sy n="78" d="100"/>
        </p:scale>
        <p:origin x="117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2T23:33:26.2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104 128 17503 0 0,'-17'-22'1560'0'0,"-2"-3"-1248"0"0,2 3-248 0 0,2 5-64 0 0,0 7-1888 0 0,6-3-391 0 0,3 4-81 0 0,1-1-8 0 0,5 10 1888 0 0,0 0 384 0 0,0 0 96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7CC8B8-4657-413D-98D7-8E56A81F95A9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7CAD6A-EB7C-46DE-A148-B04E20A28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1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73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34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3,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November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November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November 3,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November 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November 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November 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November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3,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D5DFE02-81DD-40F9-9AE5-255BA530579C}"/>
              </a:ext>
            </a:extLst>
          </p:cNvPr>
          <p:cNvSpPr txBox="1"/>
          <p:nvPr/>
        </p:nvSpPr>
        <p:spPr>
          <a:xfrm>
            <a:off x="1261641" y="520861"/>
            <a:ext cx="112082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Lab# 8</a:t>
            </a:r>
          </a:p>
          <a:p>
            <a:r>
              <a:rPr lang="en-US" dirty="0"/>
              <a:t>BCH 220</a:t>
            </a:r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F8CF8E33-DA48-4831-8319-F412FB95E389}"/>
                  </a:ext>
                </a:extLst>
              </p14:cNvPr>
              <p14:cNvContentPartPr/>
              <p14:nvPr/>
            </p14:nvContentPartPr>
            <p14:xfrm>
              <a:off x="10966999" y="5110448"/>
              <a:ext cx="37800" cy="4644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F8CF8E33-DA48-4831-8319-F412FB95E3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8359" y="5101448"/>
                <a:ext cx="55440" cy="64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مربع نص 7">
            <a:extLst>
              <a:ext uri="{FF2B5EF4-FFF2-40B4-BE49-F238E27FC236}">
                <a16:creationId xmlns:a16="http://schemas.microsoft.com/office/drawing/2014/main" id="{29A87706-742F-48C4-9542-CAAA50B5B74F}"/>
              </a:ext>
            </a:extLst>
          </p:cNvPr>
          <p:cNvSpPr txBox="1"/>
          <p:nvPr/>
        </p:nvSpPr>
        <p:spPr>
          <a:xfrm>
            <a:off x="2589778" y="2706378"/>
            <a:ext cx="38015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Coagulation Profile </a:t>
            </a:r>
            <a:endParaRPr lang="ar-SA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0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8EAE8ED-E7D0-48F8-A236-004C7FD9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988840"/>
            <a:ext cx="309634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2" descr="images.jpeg">
            <a:extLst>
              <a:ext uri="{FF2B5EF4-FFF2-40B4-BE49-F238E27FC236}">
                <a16:creationId xmlns:a16="http://schemas.microsoft.com/office/drawing/2014/main" id="{D3FF23D5-EF14-4962-9135-8BB32D740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058543" cy="1964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3" descr="download.jpeg">
            <a:extLst>
              <a:ext uri="{FF2B5EF4-FFF2-40B4-BE49-F238E27FC236}">
                <a16:creationId xmlns:a16="http://schemas.microsoft.com/office/drawing/2014/main" id="{995409D5-D9C0-4AB1-A277-411B557C4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04" y="4437112"/>
            <a:ext cx="3577208" cy="2108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F318A72-0F34-44C4-A90B-A6F958EC67CB}"/>
              </a:ext>
            </a:extLst>
          </p:cNvPr>
          <p:cNvSpPr/>
          <p:nvPr/>
        </p:nvSpPr>
        <p:spPr>
          <a:xfrm>
            <a:off x="2411760" y="492467"/>
            <a:ext cx="4909549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Clotting time - capillary method</a:t>
            </a:r>
          </a:p>
        </p:txBody>
      </p:sp>
    </p:spTree>
    <p:extLst>
      <p:ext uri="{BB962C8B-B14F-4D97-AF65-F5344CB8AC3E}">
        <p14:creationId xmlns:p14="http://schemas.microsoft.com/office/powerpoint/2010/main" val="346587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CF4658E-56A0-4304-B05A-2F7A79F2F525}"/>
              </a:ext>
            </a:extLst>
          </p:cNvPr>
          <p:cNvSpPr/>
          <p:nvPr/>
        </p:nvSpPr>
        <p:spPr>
          <a:xfrm>
            <a:off x="128871" y="846893"/>
            <a:ext cx="88187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 TIME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assessment of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platelet count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function</a:t>
            </a:r>
          </a:p>
          <a:p>
            <a:pPr algn="just"/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Method: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determined by noting time at which blood coming out a small cut, no longer forms a spot on a piece of filter paper placed in contact with cut surface. 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normal range from 2-4 min 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" descr="images (1).jpeg">
            <a:extLst>
              <a:ext uri="{FF2B5EF4-FFF2-40B4-BE49-F238E27FC236}">
                <a16:creationId xmlns:a16="http://schemas.microsoft.com/office/drawing/2014/main" id="{47DDC612-EB4C-46C2-9435-0BD733723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18" y="3988278"/>
            <a:ext cx="3713329" cy="27444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9841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7D28B70-E129-4910-8814-630E57E2F053}"/>
              </a:ext>
            </a:extLst>
          </p:cNvPr>
          <p:cNvSpPr/>
          <p:nvPr/>
        </p:nvSpPr>
        <p:spPr>
          <a:xfrm>
            <a:off x="67506" y="554355"/>
            <a:ext cx="8726689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accent2">
                  <a:lumMod val="75000"/>
                  <a:lumOff val="25000"/>
                </a:schemeClr>
              </a:buClr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PROTHROMBIN TIME (PT)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Method:</a:t>
            </a:r>
          </a:p>
          <a:p>
            <a:pPr marL="914400" lvl="1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 excess of tissue factor and Ca2+ ions are added to diluted plasma containing citrate (anticoagulant) and then the time taken for the mixture to clot is measured </a:t>
            </a:r>
          </a:p>
          <a:p>
            <a:pPr marL="457200" indent="-45720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b="1" u="sng" dirty="0">
                <a:solidFill>
                  <a:srgbClr val="772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Normal value</a:t>
            </a:r>
            <a:r>
              <a:rPr lang="en-US" sz="2000" b="1" dirty="0">
                <a:solidFill>
                  <a:srgbClr val="772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10-15 secs</a:t>
            </a: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PT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levels of thrombin.</a:t>
            </a: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Results from liver disease due to deficiency of prothrombin, fibrinogen, V, VII and X factors </a:t>
            </a:r>
          </a:p>
        </p:txBody>
      </p:sp>
    </p:spTree>
    <p:extLst>
      <p:ext uri="{BB962C8B-B14F-4D97-AF65-F5344CB8AC3E}">
        <p14:creationId xmlns:p14="http://schemas.microsoft.com/office/powerpoint/2010/main" val="276258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A5ED8DB-0C1A-4F65-AC86-034285937DA7}"/>
              </a:ext>
            </a:extLst>
          </p:cNvPr>
          <p:cNvSpPr/>
          <p:nvPr/>
        </p:nvSpPr>
        <p:spPr>
          <a:xfrm>
            <a:off x="185195" y="671333"/>
            <a:ext cx="8773610" cy="341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Objectives: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To estimate </a:t>
            </a:r>
            <a:r>
              <a:rPr lang="en-US" b="1" dirty="0"/>
              <a:t>Clotting time, Bleeding time, and Prothrombin time  </a:t>
            </a:r>
          </a:p>
          <a:p>
            <a:pPr algn="just"/>
            <a:r>
              <a:rPr lang="en-US" dirty="0"/>
              <a:t>.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0205786-EAA8-4C03-B1DA-956524654A0E}"/>
              </a:ext>
            </a:extLst>
          </p:cNvPr>
          <p:cNvSpPr/>
          <p:nvPr/>
        </p:nvSpPr>
        <p:spPr>
          <a:xfrm>
            <a:off x="92054" y="1301026"/>
            <a:ext cx="8781922" cy="196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Coagulation</a:t>
            </a: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 is a complex process by which blood forms clots. 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It is an important part of </a:t>
            </a:r>
            <a:r>
              <a:rPr lang="en-US" b="1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hemostasis</a:t>
            </a: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 (the cessation of blood loss from a damaged vessel).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 Disorders of coagulation can lead to an increased risk of bleeding (hemorrhage) or clotting (thrombosis). 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D8A9217-0FAF-4459-A8DD-3F6C9F9DF17B}"/>
              </a:ext>
            </a:extLst>
          </p:cNvPr>
          <p:cNvSpPr/>
          <p:nvPr/>
        </p:nvSpPr>
        <p:spPr>
          <a:xfrm>
            <a:off x="235823" y="470449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dobe Caslon Pro"/>
                <a:ea typeface="Majalla UI"/>
                <a:cs typeface="Adobe Caslon Pro"/>
              </a:rPr>
              <a:t>Coagulation:</a:t>
            </a:r>
            <a:endParaRPr lang="ar-SA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8449C22-8DED-44F5-AF77-510B91FCF313}"/>
              </a:ext>
            </a:extLst>
          </p:cNvPr>
          <p:cNvSpPr/>
          <p:nvPr/>
        </p:nvSpPr>
        <p:spPr>
          <a:xfrm>
            <a:off x="236271" y="442416"/>
            <a:ext cx="794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Adobe Caslon Pro"/>
              </a:rPr>
              <a:t>Hemostasis is maintained in the body via three mechanisms</a:t>
            </a:r>
            <a:r>
              <a:rPr lang="ar-sa" sz="2000" b="1" dirty="0">
                <a:solidFill>
                  <a:schemeClr val="tx2"/>
                </a:solidFill>
                <a:cs typeface="Adobe Caslon Pro"/>
              </a:rPr>
              <a:t>: </a:t>
            </a:r>
            <a:endParaRPr lang="ar-SA" sz="2000" dirty="0">
              <a:solidFill>
                <a:schemeClr val="tx2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699762D-FF99-46B7-A94C-FBB3BCD678C8}"/>
              </a:ext>
            </a:extLst>
          </p:cNvPr>
          <p:cNvSpPr txBox="1">
            <a:spLocks noChangeArrowheads="1"/>
          </p:cNvSpPr>
          <p:nvPr/>
        </p:nvSpPr>
        <p:spPr>
          <a:xfrm>
            <a:off x="165697" y="1534504"/>
            <a:ext cx="5762561" cy="43894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0" i="1" dirty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n-US" sz="2800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Vascular spasm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,  Damaged blood vessels constrict.</a:t>
            </a:r>
          </a:p>
          <a:p>
            <a:pPr>
              <a:lnSpc>
                <a:spcPct val="150000"/>
              </a:lnSpc>
            </a:pPr>
            <a:r>
              <a:rPr lang="en-US" sz="2800" b="0" i="1" dirty="0"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sz="2800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Platelet plug formation, 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Platelets adhere to damaged endothelium to form platelet plug (</a:t>
            </a:r>
            <a:r>
              <a:rPr lang="en-US" sz="2800" b="0" i="1" dirty="0">
                <a:latin typeface="Calibri" panose="020F0502020204030204" pitchFamily="34" charset="0"/>
                <a:cs typeface="Calibri" panose="020F0502020204030204" pitchFamily="34" charset="0"/>
              </a:rPr>
              <a:t>primary hemostasis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2800" b="0" i="1" dirty="0">
                <a:latin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en-US" sz="2800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 Coagulation, 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Clots form upon the conversion of fibrinogen to Fibrin (</a:t>
            </a:r>
            <a:r>
              <a:rPr lang="en-US" sz="2800" b="0" i="1" dirty="0">
                <a:latin typeface="Calibri" panose="020F0502020204030204" pitchFamily="34" charset="0"/>
                <a:cs typeface="Calibri" panose="020F0502020204030204" pitchFamily="34" charset="0"/>
              </a:rPr>
              <a:t>secondary hemostasis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" descr="blood-clotting-4-638.jpg">
            <a:extLst>
              <a:ext uri="{FF2B5EF4-FFF2-40B4-BE49-F238E27FC236}">
                <a16:creationId xmlns:a16="http://schemas.microsoft.com/office/drawing/2014/main" id="{816FB02A-927E-498E-930B-63A2C7616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/>
        </p:blipFill>
        <p:spPr>
          <a:xfrm>
            <a:off x="5929921" y="1483977"/>
            <a:ext cx="2946400" cy="44644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559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87A337C-E222-4894-85E1-3F4C3A0A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1" t="73784" r="22684" b="8196"/>
          <a:stretch/>
        </p:blipFill>
        <p:spPr>
          <a:xfrm>
            <a:off x="987767" y="2135646"/>
            <a:ext cx="7168465" cy="16201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083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3F46EAF-1B29-493E-B6FC-071E98300B30}"/>
              </a:ext>
            </a:extLst>
          </p:cNvPr>
          <p:cNvSpPr/>
          <p:nvPr/>
        </p:nvSpPr>
        <p:spPr>
          <a:xfrm>
            <a:off x="361386" y="445902"/>
            <a:ext cx="2645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Clotting</a:t>
            </a:r>
            <a:r>
              <a:rPr lang="en-US" sz="2800" b="1" dirty="0">
                <a:solidFill>
                  <a:srgbClr val="772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Cascade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E01290-C8AA-4E71-808B-9E8935FCE3F5}"/>
              </a:ext>
            </a:extLst>
          </p:cNvPr>
          <p:cNvSpPr/>
          <p:nvPr/>
        </p:nvSpPr>
        <p:spPr>
          <a:xfrm>
            <a:off x="170718" y="1244455"/>
            <a:ext cx="8697121" cy="459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cascade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mechanism in which enzymes activate other enzymes sequentially usually leading to an amplification of an initial signal.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Pathways </a:t>
            </a:r>
          </a:p>
          <a:p>
            <a:pPr algn="just" rtl="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Extrinsic</a:t>
            </a:r>
          </a:p>
          <a:p>
            <a:pPr marL="914400" lvl="1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Intrinsic</a:t>
            </a:r>
          </a:p>
          <a:p>
            <a:pPr marL="457200" indent="-457200" algn="just" rtl="0"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pathways leads to the conversion of factor X (inactive) to factor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(active)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C2302D7-049C-4D34-ADBD-C6B4FC578BE7}"/>
              </a:ext>
            </a:extLst>
          </p:cNvPr>
          <p:cNvSpPr/>
          <p:nvPr/>
        </p:nvSpPr>
        <p:spPr>
          <a:xfrm>
            <a:off x="2461684" y="3527980"/>
            <a:ext cx="432048" cy="6480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89577A9-03B9-4BA7-82B5-B06B2B205469}"/>
              </a:ext>
            </a:extLst>
          </p:cNvPr>
          <p:cNvSpPr txBox="1"/>
          <p:nvPr/>
        </p:nvSpPr>
        <p:spPr>
          <a:xfrm>
            <a:off x="3125252" y="327026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Initially independent, then they converge on common pathway leading to the formation of a fibrin clot </a:t>
            </a:r>
          </a:p>
        </p:txBody>
      </p:sp>
    </p:spTree>
    <p:extLst>
      <p:ext uri="{BB962C8B-B14F-4D97-AF65-F5344CB8AC3E}">
        <p14:creationId xmlns:p14="http://schemas.microsoft.com/office/powerpoint/2010/main" val="18380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reen Shot 2015-11-15 at 12.20.42 PM.png">
            <a:extLst>
              <a:ext uri="{FF2B5EF4-FFF2-40B4-BE49-F238E27FC236}">
                <a16:creationId xmlns:a16="http://schemas.microsoft.com/office/drawing/2014/main" id="{6948B85A-D349-4B18-81CC-9AA39F3DF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2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0FB2B50-F510-4C18-A0F3-C423F45BA03E}"/>
              </a:ext>
            </a:extLst>
          </p:cNvPr>
          <p:cNvSpPr/>
          <p:nvPr/>
        </p:nvSpPr>
        <p:spPr>
          <a:xfrm>
            <a:off x="55232" y="490954"/>
            <a:ext cx="90887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triggers extrinsic and intrinsic pathways: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Extrinsic—Release of biochemicals from broken blood vessels/damaged tissue. 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Intrinsic—No tissue damage, blood contacts damaged endothelial layer of blood vessel walls. </a:t>
            </a:r>
          </a:p>
        </p:txBody>
      </p:sp>
    </p:spTree>
    <p:extLst>
      <p:ext uri="{BB962C8B-B14F-4D97-AF65-F5344CB8AC3E}">
        <p14:creationId xmlns:p14="http://schemas.microsoft.com/office/powerpoint/2010/main" val="306067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8A2C428-88FF-41D5-8517-BA6175D9536C}"/>
              </a:ext>
            </a:extLst>
          </p:cNvPr>
          <p:cNvSpPr/>
          <p:nvPr/>
        </p:nvSpPr>
        <p:spPr>
          <a:xfrm>
            <a:off x="119669" y="907091"/>
            <a:ext cx="8904661" cy="3959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Simple test but takes time and rarely done now.</a:t>
            </a:r>
          </a:p>
          <a:p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Method: 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Venous blood is taken and placed on glass test tube at 37°C and it observed at time intervals until clotting occurs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Normal blood takes 5-10min to clot 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Longer periods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Coagulation defects (e.g. Hemophilia)</a:t>
            </a:r>
          </a:p>
          <a:p>
            <a:pPr>
              <a:lnSpc>
                <a:spcPct val="1400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707541A-005B-4544-82B7-FABC4CB8B6D7}"/>
              </a:ext>
            </a:extLst>
          </p:cNvPr>
          <p:cNvSpPr/>
          <p:nvPr/>
        </p:nvSpPr>
        <p:spPr>
          <a:xfrm>
            <a:off x="534055" y="176383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Clotting time</a:t>
            </a:r>
            <a:endParaRPr lang="ar-S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28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مخصص 6">
      <a:dk1>
        <a:sysClr val="windowText" lastClr="000000"/>
      </a:dk1>
      <a:lt1>
        <a:sysClr val="window" lastClr="FFFFFF"/>
      </a:lt1>
      <a:dk2>
        <a:srgbClr val="A5300F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2504</TotalTime>
  <Words>413</Words>
  <Application>Microsoft Office PowerPoint</Application>
  <PresentationFormat>عرض على الشاشة (4:3)</PresentationFormat>
  <Paragraphs>66</Paragraphs>
  <Slides>12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Adobe Caslon Pro</vt:lpstr>
      <vt:lpstr>Arial</vt:lpstr>
      <vt:lpstr>Arial Black</vt:lpstr>
      <vt:lpstr>Calibri</vt:lpstr>
      <vt:lpstr>Wingdings</vt:lpstr>
      <vt:lpstr>Wingdings 2</vt:lpstr>
      <vt:lpstr>Essential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Mac</dc:creator>
  <cp:lastModifiedBy>ls s</cp:lastModifiedBy>
  <cp:revision>98</cp:revision>
  <dcterms:created xsi:type="dcterms:W3CDTF">2014-10-11T17:15:44Z</dcterms:created>
  <dcterms:modified xsi:type="dcterms:W3CDTF">2019-11-03T16:54:55Z</dcterms:modified>
</cp:coreProperties>
</file>