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4" r:id="rId13"/>
    <p:sldId id="278" r:id="rId14"/>
    <p:sldId id="279" r:id="rId15"/>
    <p:sldId id="280" r:id="rId16"/>
    <p:sldId id="281" r:id="rId17"/>
    <p:sldId id="267" r:id="rId18"/>
    <p:sldId id="282" r:id="rId19"/>
    <p:sldId id="276" r:id="rId20"/>
    <p:sldId id="283" r:id="rId21"/>
    <p:sldId id="275" r:id="rId22"/>
    <p:sldId id="277" r:id="rId23"/>
    <p:sldId id="268" r:id="rId24"/>
    <p:sldId id="269" r:id="rId25"/>
    <p:sldId id="284" r:id="rId26"/>
    <p:sldId id="285" r:id="rId27"/>
    <p:sldId id="270" r:id="rId28"/>
    <p:sldId id="271" r:id="rId29"/>
    <p:sldId id="272" r:id="rId30"/>
    <p:sldId id="273" r:id="rId31"/>
    <p:sldId id="288" r:id="rId32"/>
    <p:sldId id="286" r:id="rId33"/>
    <p:sldId id="289" r:id="rId34"/>
    <p:sldId id="303" r:id="rId35"/>
    <p:sldId id="304" r:id="rId36"/>
    <p:sldId id="305" r:id="rId37"/>
    <p:sldId id="297" r:id="rId38"/>
    <p:sldId id="294" r:id="rId39"/>
    <p:sldId id="295" r:id="rId40"/>
    <p:sldId id="306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3B86"/>
    <a:srgbClr val="F30D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>
        <p:scale>
          <a:sx n="70" d="100"/>
          <a:sy n="70" d="100"/>
        </p:scale>
        <p:origin x="-5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D62D-1344-4732-9980-33BF0DCEC4CA}" type="datetimeFigureOut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A0B46-6328-468A-93C5-59827235E4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28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D09DA-B5C2-4EBE-902D-DE836D7E8DAE}" type="datetimeFigureOut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A987-3628-4E7A-BA9E-C27E1DE8F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1266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045359-DB79-4FD5-8707-531F8CCEAD06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557A-5FDD-4768-BD26-B65A89A7D51C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6E2-E772-4E30-9BD7-DA3AA9986776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E99407-545B-4CCB-85E0-2AFD0B53DE4F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6D16A9-4A0F-48E4-97FF-249C68CCE37F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803A64-3EC6-4D2B-932B-816F03490FCD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665B03-02BB-48D1-8BEF-141616054F1C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70F5-C9FD-4B3C-9CB4-E8487CC99258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6BF55B-2DC4-4DE9-9485-216CB4824813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AE1206-AEEA-4658-8DE6-46E074052BBF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D8464B-A96F-459C-A6E7-D21483CE1088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B055E7-A516-47D8-AD99-E698B41195D2}" type="datetime1">
              <a:rPr lang="en-GB" smtClean="0"/>
              <a:pPr/>
              <a:t>12/10/2014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141012/covalent-bon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819400"/>
            <a:ext cx="8062912" cy="101282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CLINICAL ENZYMOLOGY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CLS 431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eaLnBrk="0" hangingPunc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this model, the active site of the unbound enzyme is complementary in shape to the substrate.</a:t>
            </a:r>
          </a:p>
          <a:p>
            <a:pPr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26-274B-4B32-942E-AE3D658435A5}" type="slidenum">
              <a:rPr lang="ar-SA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76800" cy="32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&amp; Key Model of Enzyme-Substrate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4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Induced-Fit Model of Enzyme-Substrate Binding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model, the enzyme changes shape on substrate binding.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site forms a shape complementary to the substrate only after the substrate has been bound.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3383447"/>
            <a:ext cx="4800600" cy="3169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18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454788" cy="50763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 general, there are four distinct types of specificity: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Absolute specificity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catalyze only one reaction. </a:t>
            </a:r>
          </a:p>
          <a:p>
            <a:pPr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Group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only on molecules that have specific functional groups, such as amino, phosphate and methyl groups.</a:t>
            </a:r>
          </a:p>
          <a:p>
            <a:pPr>
              <a:buNone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Linkage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type of chemical bond regardless of the rest of the molecular structure.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Stereo chemical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steric or optical isomer.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Absolute 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Is the highest degree of specificity.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active site is recognized by a single substrate.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  <a:r>
              <a:rPr lang="en-US" sz="2800" dirty="0" err="1" smtClean="0"/>
              <a:t>Glucokinase</a:t>
            </a:r>
            <a:r>
              <a:rPr lang="en-US" sz="2800" dirty="0" smtClean="0"/>
              <a:t> catalyzes the conversion of glucose to glucose -6-phosphate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Group</a:t>
            </a:r>
            <a:r>
              <a:rPr lang="en-US" sz="4400" b="1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active site can recognize many substrates , all belonging to same group of compounds.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Trypsin</a:t>
            </a:r>
            <a:r>
              <a:rPr lang="en-US" sz="2800" dirty="0" smtClean="0"/>
              <a:t> catalyzes the hydrolysis of peptide bond in several proteins.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Hexokinases</a:t>
            </a:r>
            <a:r>
              <a:rPr lang="en-US" sz="2800" dirty="0" smtClean="0"/>
              <a:t> act on six carbon sugars.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Reaction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catalyzes only one type of reaction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Oxidoreductases</a:t>
            </a:r>
            <a:r>
              <a:rPr lang="en-US" sz="2800" dirty="0" smtClean="0"/>
              <a:t> catalyze oxidation –reduction reactions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582557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is stereospecific.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Is capable to differentiate between L- and D- isomers of a compound.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L amino acid </a:t>
            </a:r>
            <a:r>
              <a:rPr lang="en-US" sz="2400" dirty="0" err="1" smtClean="0"/>
              <a:t>oxidase</a:t>
            </a:r>
            <a:r>
              <a:rPr lang="en-US" sz="2400" dirty="0" smtClean="0"/>
              <a:t> acts only on L-amino acid.</a:t>
            </a:r>
          </a:p>
          <a:p>
            <a:pPr lvl="1"/>
            <a:r>
              <a:rPr lang="el-GR" sz="2400" dirty="0" smtClean="0"/>
              <a:t>α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which are present in starch and glycogen.</a:t>
            </a:r>
          </a:p>
          <a:p>
            <a:pPr lvl="1"/>
            <a:r>
              <a:rPr lang="el-GR" sz="2400" dirty="0" smtClean="0"/>
              <a:t>β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β 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that are present in cellulose.</a:t>
            </a:r>
          </a:p>
          <a:p>
            <a:pPr lvl="1">
              <a:buNone/>
            </a:pPr>
            <a:r>
              <a:rPr lang="en-US" sz="2400" dirty="0" smtClean="0"/>
              <a:t>(think)*** 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enzymes catalyze?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19934"/>
          </a:xfrm>
        </p:spPr>
        <p:txBody>
          <a:bodyPr>
            <a:normAutofit fontScale="92500"/>
          </a:bodyPr>
          <a:lstStyle/>
          <a:p>
            <a:pPr marL="53975" indent="0">
              <a:buNone/>
            </a:pPr>
            <a:r>
              <a:rPr lang="en-US" sz="2800" dirty="0" smtClean="0"/>
              <a:t>The basic enzymatic reaction can be represented as follows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</a:t>
            </a:r>
            <a:r>
              <a:rPr lang="en-US" sz="2800" dirty="0" smtClean="0">
                <a:solidFill>
                  <a:schemeClr val="bg1"/>
                </a:solidFill>
              </a:rPr>
              <a:t>ES complex      EX complex</a:t>
            </a:r>
          </a:p>
          <a:p>
            <a:pP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http://www.wiley.com/college/pratt/0471393878/instructor/animations/enzyme_kinetics/index.html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</a:t>
            </a:r>
            <a:r>
              <a:rPr lang="en-GB" dirty="0" err="1" smtClean="0"/>
              <a:t>Alrashed</a:t>
            </a:r>
            <a:r>
              <a:rPr lang="en-GB" dirty="0" smtClean="0"/>
              <a:t>. PhD</a:t>
            </a:r>
            <a:endParaRPr lang="en-GB" dirty="0"/>
          </a:p>
        </p:txBody>
      </p:sp>
      <p:pic>
        <p:nvPicPr>
          <p:cNvPr id="6" name="Picture 5" descr="enzyme mechan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48" y="2657911"/>
            <a:ext cx="6934200" cy="2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enzymes increase the rate of reaction?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Enzymes increase reaction rates by decreasing the amount of energy required to form a complex of reactants that is competent to produce reaction products.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This complex is known as the activated state or transition state complex for the reaction.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Enzymes and other catalysts accelerate reactions by lowering the energy of the transition state. 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Stabilization of the Transition 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15"/>
            <a:ext cx="8229600" cy="502179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catalytic role of an enzyme is to reduce the energy barrier between substrate and transition state.  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This is accomplished through the formation of an enzyme-substrate complex (ES).  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This complex is converted to product by passing through a transition state (EX</a:t>
            </a:r>
            <a:r>
              <a:rPr lang="en-GB" sz="2800" baseline="30000" dirty="0" smtClean="0"/>
              <a:t>‡</a:t>
            </a:r>
            <a:r>
              <a:rPr lang="en-GB" sz="2800" dirty="0" smtClean="0"/>
              <a:t>).  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/>
              <a:t>The energy of EX  is lower than for X . Therefore, this decrease in energy partially explains the enzymes ability to accelerate the reaction rate.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properties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84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protein catalyst that increase the velocity of a chemical reaction.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not consumed during the reaction they catalyzed.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 the exception of catalytic RNA molecules, or ribozymes, enzymes are proteins.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being highly efficient, enzymes are also extremely selective catalysts.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4" name="Picture 3" descr="figure enzyme re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639" y="868297"/>
            <a:ext cx="7276707" cy="519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46"/>
            <a:ext cx="8229600" cy="1399032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624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combination formed by an enzyme and its substrates is called the enzyme–substrate complex. </a:t>
            </a:r>
          </a:p>
          <a:p>
            <a:pPr>
              <a:buNone/>
            </a:pPr>
            <a:endParaRPr lang="en-GB" sz="9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When two substrates and one enzyme are involved, the complex is called a ternary complex;</a:t>
            </a:r>
          </a:p>
          <a:p>
            <a:pPr>
              <a:buNone/>
            </a:pPr>
            <a:endParaRPr lang="en-GB" sz="8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one substrate and one enzyme are called a binary complex.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substrates are attracted to the active site by electrostatic and hydrophobic forces, which are called noncovalent bonds because they are physical attractions and not </a:t>
            </a:r>
            <a:r>
              <a:rPr lang="en-GB" sz="2400" dirty="0" smtClean="0">
                <a:hlinkClick r:id="rId2"/>
              </a:rPr>
              <a:t>chemical bonds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0" y="2429077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The mechanism of action of enzymes can be explained by two perspectives</a:t>
            </a:r>
          </a:p>
          <a:p>
            <a:pPr>
              <a:buNone/>
            </a:pPr>
            <a:endParaRPr lang="en-US" sz="2800" dirty="0" smtClean="0"/>
          </a:p>
          <a:p>
            <a:pPr lvl="3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smtClean="0"/>
              <a:t>Thermodynamic changes</a:t>
            </a:r>
          </a:p>
          <a:p>
            <a:pPr lvl="3">
              <a:buClr>
                <a:schemeClr val="accent2"/>
              </a:buClr>
            </a:pPr>
            <a:r>
              <a:rPr lang="en-US" sz="2800" dirty="0" smtClean="0"/>
              <a:t> </a:t>
            </a:r>
          </a:p>
          <a:p>
            <a:pPr lvl="3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smtClean="0"/>
              <a:t>Processes at the active site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Thermodynamic changes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accelerate reactions by lowering the free energy of activation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do this by binding the </a:t>
            </a:r>
            <a:r>
              <a:rPr lang="en-US" dirty="0" smtClean="0">
                <a:solidFill>
                  <a:srgbClr val="FF3399"/>
                </a:solidFill>
              </a:rPr>
              <a:t>transition state</a:t>
            </a:r>
            <a:r>
              <a:rPr lang="en-US" dirty="0" smtClean="0">
                <a:solidFill>
                  <a:srgbClr val="FFFFFF"/>
                </a:solidFill>
              </a:rPr>
              <a:t> of the reaction better than the substrate </a:t>
            </a:r>
          </a:p>
          <a:p>
            <a:pPr marL="341313" indent="-276225">
              <a:buFont typeface="Wingdings" pitchFamily="2" charset="2"/>
              <a:buChar char="Ø"/>
            </a:pPr>
            <a:r>
              <a:rPr lang="en-US" dirty="0" smtClean="0"/>
              <a:t>The lower activation energy means that more molecules have the required energy to reach the transition state. 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4039" y="1801504"/>
            <a:ext cx="7946836" cy="423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Free energy change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348854"/>
            <a:ext cx="9144000" cy="3291386"/>
          </a:xfrm>
          <a:prstGeom prst="rect">
            <a:avLst/>
          </a:prstGeom>
        </p:spPr>
        <p:txBody>
          <a:bodyPr/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# :(Standard free energy change (Gibbs free energy)→it is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under standard state conditions.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Standard free energy change (Gibbs free energy) It is energy difference in free energy between substrate and product.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= G product – G substrate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ΔG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 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o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charset="0"/>
              </a:rPr>
              <a:t>expresses the amount of energy capable of doing work during a reaction at constant temp. and pressure.</a:t>
            </a:r>
          </a:p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US" sz="2800" dirty="0" smtClean="0"/>
              <a:t>If free energy of substrate and product is same then </a:t>
            </a:r>
            <a:r>
              <a:rPr lang="en-US" sz="2800" dirty="0" err="1" smtClean="0"/>
              <a:t>ΔG</a:t>
            </a:r>
            <a:r>
              <a:rPr lang="en-US" sz="2800" dirty="0" smtClean="0"/>
              <a:t>° is zero. The reaction is said to be at </a:t>
            </a:r>
            <a:r>
              <a:rPr lang="en-US" sz="2800" dirty="0" err="1" smtClean="0"/>
              <a:t>equlibrium</a:t>
            </a:r>
            <a:r>
              <a:rPr lang="en-US" sz="2800" dirty="0" smtClean="0"/>
              <a:t>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</p:spPr>
        <p:txBody>
          <a:bodyPr/>
          <a:lstStyle/>
          <a:p>
            <a:fld id="{9D10A9DF-7116-4DD8-B7F1-34E94B3067D3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785" y="1228299"/>
            <a:ext cx="840702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The relationship between </a:t>
            </a: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err="1" smtClean="0">
                <a:cs typeface="Arial" charset="0"/>
              </a:rPr>
              <a:t>ΔG</a:t>
            </a:r>
            <a:r>
              <a:rPr lang="en-US" sz="2800" baseline="30000" dirty="0" err="1" smtClean="0">
                <a:cs typeface="Arial" charset="0"/>
              </a:rPr>
              <a:t>o</a:t>
            </a:r>
            <a:r>
              <a:rPr lang="en-US" sz="2800" baseline="30000" dirty="0" smtClean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:-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Arial" charset="0"/>
              </a:rPr>
              <a:t>ΔG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baseline="30000" dirty="0" smtClean="0">
                <a:cs typeface="Arial" charset="0"/>
              </a:rPr>
              <a:t>o </a:t>
            </a:r>
            <a:r>
              <a:rPr lang="en-US" sz="2800" dirty="0" smtClean="0">
                <a:cs typeface="Arial" charset="0"/>
              </a:rPr>
              <a:t>= -</a:t>
            </a:r>
            <a:r>
              <a:rPr lang="en-US" sz="2800" dirty="0" err="1" smtClean="0">
                <a:cs typeface="Arial" charset="0"/>
              </a:rPr>
              <a:t>RT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ln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R : gas constant , </a:t>
            </a:r>
            <a:r>
              <a:rPr lang="el-GR" sz="2800" dirty="0" smtClean="0">
                <a:cs typeface="Arial" charset="0"/>
              </a:rPr>
              <a:t>Δ</a:t>
            </a:r>
            <a:r>
              <a:rPr lang="en-US" sz="2800" dirty="0" smtClean="0">
                <a:cs typeface="Arial" charset="0"/>
              </a:rPr>
              <a:t>G°= -2.303 </a:t>
            </a:r>
            <a:r>
              <a:rPr lang="en-US" sz="2800" dirty="0" err="1" smtClean="0">
                <a:cs typeface="Arial" charset="0"/>
              </a:rPr>
              <a:t>RT</a:t>
            </a:r>
            <a:r>
              <a:rPr lang="en-US" sz="2800" dirty="0" smtClean="0">
                <a:cs typeface="Arial" charset="0"/>
              </a:rPr>
              <a:t> log  </a:t>
            </a:r>
            <a:r>
              <a:rPr lang="en-US" sz="2800" dirty="0" err="1" smtClean="0">
                <a:cs typeface="Arial" charset="0"/>
              </a:rPr>
              <a:t>Keq</a:t>
            </a:r>
            <a:endParaRPr lang="en-US" sz="2800" dirty="0" smtClean="0">
              <a:cs typeface="Arial" charset="0"/>
            </a:endParaRP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T : absolute Temp (t + 273) →298k(c°)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= [P][S]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Both </a:t>
            </a:r>
            <a:r>
              <a:rPr lang="el-GR" sz="2800" dirty="0" smtClean="0">
                <a:cs typeface="Arial" charset="0"/>
              </a:rPr>
              <a:t>Δ</a:t>
            </a:r>
            <a:r>
              <a:rPr lang="en-US" sz="2800" dirty="0" err="1" smtClean="0">
                <a:cs typeface="Arial" charset="0"/>
              </a:rPr>
              <a:t>G°and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Keq</a:t>
            </a:r>
            <a:r>
              <a:rPr lang="en-US" sz="2800" dirty="0" smtClean="0">
                <a:cs typeface="Arial" charset="0"/>
              </a:rPr>
              <a:t> tell in which direction and how for a reaction will proceed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 smtClean="0">
                <a:cs typeface="Arial" charset="0"/>
              </a:rPr>
              <a:t>when all substrates and products are 1M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11" descr="FG06_08"/>
          <p:cNvPicPr>
            <a:picLocks noChangeAspect="1" noChangeArrowheads="1"/>
          </p:cNvPicPr>
          <p:nvPr/>
        </p:nvPicPr>
        <p:blipFill>
          <a:blip r:embed="rId2" cstate="print"/>
          <a:srcRect b="58728"/>
          <a:stretch>
            <a:fillRect/>
          </a:stretch>
        </p:blipFill>
        <p:spPr bwMode="auto">
          <a:xfrm>
            <a:off x="742950" y="1295400"/>
            <a:ext cx="7410450" cy="2438400"/>
          </a:xfrm>
          <a:prstGeom prst="rect">
            <a:avLst/>
          </a:prstGeom>
          <a:noFill/>
        </p:spPr>
      </p:pic>
      <p:pic>
        <p:nvPicPr>
          <p:cNvPr id="4" name="Picture 12" descr="FG06_08"/>
          <p:cNvPicPr>
            <a:picLocks noChangeAspect="1" noChangeArrowheads="1"/>
          </p:cNvPicPr>
          <p:nvPr/>
        </p:nvPicPr>
        <p:blipFill>
          <a:blip r:embed="rId2" cstate="print"/>
          <a:srcRect t="53654" b="6664"/>
          <a:stretch>
            <a:fillRect/>
          </a:stretch>
        </p:blipFill>
        <p:spPr bwMode="auto">
          <a:xfrm>
            <a:off x="762000" y="3927475"/>
            <a:ext cx="7410450" cy="2930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8740" y="286603"/>
            <a:ext cx="7574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Effect of a Catalyst (enzymes) on Activation Energy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399032"/>
          </a:xfrm>
        </p:spPr>
        <p:txBody>
          <a:bodyPr/>
          <a:lstStyle/>
          <a:p>
            <a:r>
              <a:rPr lang="en-US" dirty="0" smtClean="0"/>
              <a:t>2) Processes at the active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Catalysis by proximity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800" dirty="0" smtClean="0"/>
              <a:t>When an enzyme binds substrate molecules at its active site, it creates a region of high local substrate concentration. Enzyme-substrate interactions orient reactive groups and bring them into proximity with one another.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</a:rPr>
              <a:t>Acid base catalysis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the </a:t>
            </a:r>
            <a:r>
              <a:rPr lang="en-US" sz="2800" dirty="0" err="1" smtClean="0"/>
              <a:t>ionizable</a:t>
            </a:r>
            <a:r>
              <a:rPr lang="en-US" sz="2800" dirty="0" smtClean="0"/>
              <a:t> functional groups of </a:t>
            </a:r>
            <a:r>
              <a:rPr lang="en-US" sz="2800" dirty="0" err="1" smtClean="0"/>
              <a:t>aminoacyl</a:t>
            </a:r>
            <a:r>
              <a:rPr lang="en-US" sz="2800" dirty="0" smtClean="0"/>
              <a:t> side chains of prosthetic groups contribute to catalysis by acting as acids or bases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Catalysis by strain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Enzymes that catalyze the </a:t>
            </a:r>
            <a:r>
              <a:rPr lang="en-US" dirty="0" err="1" smtClean="0"/>
              <a:t>lytic</a:t>
            </a:r>
            <a:r>
              <a:rPr lang="en-US" dirty="0" smtClean="0"/>
              <a:t> reactions involve breaking a covalent bond typically bind their substrates in a configuration slightly unfavorable for the bond that will undergo cleavage .</a:t>
            </a:r>
          </a:p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Covalent Catalysis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Involves the formation of a covalent bond between the enzyme and one or more substrates which introduces a new reaction pathway whose activation energy is lower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Coenzymes and Cofactors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can be subdivided into two groups: metals and small organic molecules.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that are small organic molecules are called coenzymes.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common cofactor are also metal ions.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tightly bound, the cofactors are called prosthetic groups.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Loosely bound Cofactors serve functions similar to those of prosthetic groups but bind in a transient, dissociable manner either to the enzyme or to a substrate.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Catalysis-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02_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23"/>
          <a:stretch>
            <a:fillRect/>
          </a:stretch>
        </p:blipFill>
        <p:spPr bwMode="auto">
          <a:xfrm>
            <a:off x="558800" y="1524000"/>
            <a:ext cx="787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3988" y="304800"/>
            <a:ext cx="5036024" cy="579438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Enzyme Kinetics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68008" y="3276600"/>
            <a:ext cx="4648200" cy="3276600"/>
          </a:xfrm>
          <a:noFill/>
          <a:ln/>
        </p:spPr>
        <p:txBody>
          <a:bodyPr lIns="90488" tIns="44450" rIns="90488" bIns="44450"/>
          <a:lstStyle/>
          <a:p>
            <a:pPr>
              <a:buNone/>
            </a:pPr>
            <a:r>
              <a:rPr lang="en-US" sz="2800" i="1" dirty="0"/>
              <a:t>Several terms to know: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rate or velocity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rate constant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rate law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order of a reaction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7200" y="1295400"/>
            <a:ext cx="82296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Ø"/>
            </a:pPr>
            <a:r>
              <a:rPr lang="en-US" sz="2800" dirty="0"/>
              <a:t>Enzymes accelerate reactions by lowering the free energy of activation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Ø"/>
            </a:pPr>
            <a:r>
              <a:rPr lang="en-US" sz="2800" dirty="0"/>
              <a:t>Enzymes do this by binding the transition state of the reaction better than the substrate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67838" y="1308550"/>
            <a:ext cx="8062912" cy="1470025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-128"/>
              </a:rPr>
              <a:t>Michaelis Menten </a:t>
            </a:r>
            <a:r>
              <a:rPr lang="en-US" dirty="0" smtClean="0">
                <a:ea typeface="ＭＳ Ｐゴシック" charset="-128"/>
              </a:rPr>
              <a:t>Kinetics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6408" y="2703417"/>
            <a:ext cx="8612875" cy="3997636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Assumes </a:t>
            </a:r>
            <a:r>
              <a:rPr lang="en-US" sz="2800" dirty="0"/>
              <a:t>the formation of an enzyme-substrate complex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assumes that the ES complex is in rapid equilibrium with free enzyme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Breakdown of ES to form products is assumed to be slower than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(1) formation of ES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	(2) breakdown of ES to </a:t>
            </a:r>
            <a:r>
              <a:rPr lang="en-US" sz="2800" dirty="0" smtClean="0"/>
              <a:t>reform </a:t>
            </a:r>
            <a:r>
              <a:rPr lang="en-US" sz="2800" dirty="0"/>
              <a:t>E and S </a:t>
            </a:r>
          </a:p>
        </p:txBody>
      </p:sp>
      <p:pic>
        <p:nvPicPr>
          <p:cNvPr id="6" name="Picture 1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116" y="0"/>
            <a:ext cx="3452884" cy="25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199" y="417622"/>
            <a:ext cx="4947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E13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Leonor Michaelis and Maude Menten's theory </a:t>
            </a:r>
            <a:endParaRPr lang="en-US" sz="4000" dirty="0">
              <a:solidFill>
                <a:srgbClr val="E13B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2"/>
            <a:ext cx="8229600" cy="1399032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Michaelis Menten </a:t>
            </a:r>
            <a:r>
              <a:rPr lang="en-US" dirty="0" smtClean="0">
                <a:ea typeface="ＭＳ Ｐゴシック" charset="-128"/>
              </a:rPr>
              <a:t>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59"/>
            <a:ext cx="8229600" cy="26346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ea typeface="ＭＳ Ｐゴシック" charset="-128"/>
              </a:rPr>
              <a:t>Michaelis </a:t>
            </a:r>
            <a:r>
              <a:rPr lang="en-US" sz="2800" dirty="0" smtClean="0">
                <a:ea typeface="ＭＳ Ｐゴシック" charset="-128"/>
              </a:rPr>
              <a:t>and Menten proposed that the enzyme reversibly combines with its substrate to form an ES complex.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ea typeface="ＭＳ Ｐゴシック" charset="-128"/>
              </a:rPr>
              <a:t>This complex subsequently breaks down to product, regenerating the free enzyme E.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64768" y="3540437"/>
            <a:ext cx="7086600" cy="1631950"/>
            <a:chOff x="1828800" y="3854341"/>
            <a:chExt cx="7086600" cy="163195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828800" y="3854341"/>
              <a:ext cx="5638800" cy="1631950"/>
              <a:chOff x="1152" y="399"/>
              <a:chExt cx="3552" cy="1028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1152" y="672"/>
                <a:ext cx="3552" cy="327"/>
                <a:chOff x="1152" y="672"/>
                <a:chExt cx="3552" cy="327"/>
              </a:xfrm>
            </p:grpSpPr>
            <p:sp>
              <p:nvSpPr>
                <p:cNvPr id="8" name="Rectangle 4"/>
                <p:cNvSpPr>
                  <a:spLocks noChangeArrowheads="1"/>
                </p:cNvSpPr>
                <p:nvPr/>
              </p:nvSpPr>
              <p:spPr bwMode="auto">
                <a:xfrm flipH="1">
                  <a:off x="1152" y="672"/>
                  <a:ext cx="35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sz="2800" dirty="0">
                      <a:solidFill>
                        <a:srgbClr val="FFFF00"/>
                      </a:solidFill>
                      <a:latin typeface="Helvetica" pitchFamily="34" charset="0"/>
                    </a:rPr>
                    <a:t>E + S         ES            E + P</a:t>
                  </a:r>
                  <a:r>
                    <a:rPr lang="en-US" sz="2400" dirty="0">
                      <a:solidFill>
                        <a:srgbClr val="FFFF00"/>
                      </a:solidFill>
                      <a:latin typeface="Helvetica" pitchFamily="34" charset="0"/>
                    </a:rPr>
                    <a:t> </a:t>
                  </a:r>
                </a:p>
              </p:txBody>
            </p:sp>
            <p:grpSp>
              <p:nvGrpSpPr>
                <p:cNvPr id="9" name="Group 8"/>
                <p:cNvGrpSpPr>
                  <a:grpSpLocks/>
                </p:cNvGrpSpPr>
                <p:nvPr/>
              </p:nvGrpSpPr>
              <p:grpSpPr bwMode="auto">
                <a:xfrm>
                  <a:off x="1824" y="768"/>
                  <a:ext cx="272" cy="90"/>
                  <a:chOff x="2061" y="1624"/>
                  <a:chExt cx="360" cy="180"/>
                </a:xfrm>
              </p:grpSpPr>
              <p:sp>
                <p:nvSpPr>
                  <p:cNvPr id="1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1624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1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1804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/>
                  </a:ln>
                </p:spPr>
                <p:txBody>
                  <a:bodyPr/>
                  <a:lstStyle/>
                  <a:p>
                    <a:endParaRPr lang="en-GB">
                      <a:solidFill>
                        <a:srgbClr val="FFFF00"/>
                      </a:solidFill>
                    </a:endParaRPr>
                  </a:p>
                </p:txBody>
              </p:sp>
            </p:grpSp>
          </p:grp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814" y="399"/>
                <a:ext cx="302" cy="1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dirty="0">
                    <a:solidFill>
                      <a:srgbClr val="FFFF00"/>
                    </a:solidFill>
                    <a:latin typeface="Helvetica" pitchFamily="34" charset="0"/>
                  </a:rPr>
                  <a:t>k</a:t>
                </a:r>
                <a:r>
                  <a:rPr lang="en-US" sz="2000" baseline="-25000" dirty="0">
                    <a:solidFill>
                      <a:srgbClr val="FFFF00"/>
                    </a:solidFill>
                    <a:latin typeface="Helvetica" pitchFamily="34" charset="0"/>
                  </a:rPr>
                  <a:t>1</a:t>
                </a:r>
              </a:p>
              <a:p>
                <a:pPr eaLnBrk="0" hangingPunct="0"/>
                <a:endParaRPr lang="en-US" sz="2000" dirty="0">
                  <a:solidFill>
                    <a:srgbClr val="FFFF00"/>
                  </a:solidFill>
                  <a:latin typeface="Helvetica" pitchFamily="34" charset="0"/>
                </a:endParaRPr>
              </a:p>
              <a:p>
                <a:pPr eaLnBrk="0" hangingPunct="0"/>
                <a:endParaRPr lang="en-US" sz="2000" dirty="0">
                  <a:solidFill>
                    <a:srgbClr val="FFFF00"/>
                  </a:solidFill>
                  <a:latin typeface="Helvetica" pitchFamily="34" charset="0"/>
                </a:endParaRPr>
              </a:p>
              <a:p>
                <a:pPr eaLnBrk="0" hangingPunct="0"/>
                <a:r>
                  <a:rPr lang="en-US" sz="2000" dirty="0">
                    <a:solidFill>
                      <a:srgbClr val="FFFF00"/>
                    </a:solidFill>
                    <a:latin typeface="Helvetica" pitchFamily="34" charset="0"/>
                  </a:rPr>
                  <a:t>k</a:t>
                </a:r>
                <a:r>
                  <a:rPr lang="en-US" sz="2000" baseline="-25000" dirty="0">
                    <a:solidFill>
                      <a:srgbClr val="FFFF00"/>
                    </a:solidFill>
                    <a:latin typeface="Helvetica" pitchFamily="34" charset="0"/>
                  </a:rPr>
                  <a:t>-1</a:t>
                </a:r>
                <a:endParaRPr lang="en-US" sz="2000" dirty="0">
                  <a:solidFill>
                    <a:srgbClr val="FFFF00"/>
                  </a:solidFill>
                  <a:latin typeface="Helvetica" pitchFamily="34" charset="0"/>
                </a:endParaRPr>
              </a:p>
              <a:p>
                <a:pPr eaLnBrk="0" hangingPunct="0"/>
                <a:endParaRPr lang="en-US" sz="2000" dirty="0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495800" y="4426480"/>
              <a:ext cx="431800" cy="142875"/>
              <a:chOff x="2061" y="1624"/>
              <a:chExt cx="360" cy="180"/>
            </a:xfrm>
          </p:grpSpPr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2061" y="162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2061" y="1804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4724400" y="473128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257800" y="4883680"/>
              <a:ext cx="3657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dirty="0">
                  <a:solidFill>
                    <a:srgbClr val="FFFF00"/>
                  </a:solidFill>
                  <a:latin typeface="Helvetica" pitchFamily="34" charset="0"/>
                </a:rPr>
                <a:t>(</a:t>
              </a:r>
              <a:r>
                <a:rPr lang="en-US" sz="2000" dirty="0">
                  <a:solidFill>
                    <a:srgbClr val="FFFF00"/>
                  </a:solidFill>
                  <a:latin typeface="Helvetica" pitchFamily="34" charset="0"/>
                </a:rPr>
                <a:t>k</a:t>
              </a:r>
              <a:r>
                <a:rPr lang="en-US" sz="2000" baseline="-25000" dirty="0">
                  <a:solidFill>
                    <a:srgbClr val="FFFF00"/>
                  </a:solidFill>
                  <a:latin typeface="Helvetica" pitchFamily="34" charset="0"/>
                </a:rPr>
                <a:t>-2 </a:t>
              </a:r>
              <a:r>
                <a:rPr lang="en-US" sz="1400" dirty="0">
                  <a:solidFill>
                    <a:srgbClr val="FFFF00"/>
                  </a:solidFill>
                  <a:latin typeface="Helvetica" pitchFamily="34" charset="0"/>
                </a:rPr>
                <a:t> is insignificant early in </a:t>
              </a:r>
              <a:r>
                <a:rPr lang="en-US" sz="1400" dirty="0" smtClean="0">
                  <a:solidFill>
                    <a:srgbClr val="FFFF00"/>
                  </a:solidFill>
                  <a:latin typeface="Helvetica" pitchFamily="34" charset="0"/>
                </a:rPr>
                <a:t>the reaction)</a:t>
              </a:r>
              <a:endParaRPr lang="en-US" sz="1400" dirty="0">
                <a:solidFill>
                  <a:srgbClr val="FFFF00"/>
                </a:solidFill>
                <a:latin typeface="Helvetic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12945" y="5059485"/>
            <a:ext cx="6712094" cy="1672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 smtClean="0">
                <a:solidFill>
                  <a:srgbClr val="FFFF00"/>
                </a:solidFill>
                <a:latin typeface="Helvetica" pitchFamily="34" charset="0"/>
              </a:rPr>
              <a:t>K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1 is the rate constant of ES formation</a:t>
            </a:r>
          </a:p>
          <a:p>
            <a:pPr eaLnBrk="0" hangingPunct="0"/>
            <a:r>
              <a:rPr lang="en-US" sz="2800" dirty="0" smtClean="0">
                <a:solidFill>
                  <a:srgbClr val="FFFF00"/>
                </a:solidFill>
                <a:latin typeface="Helvetica" pitchFamily="34" charset="0"/>
              </a:rPr>
              <a:t>k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-1 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is the rate constant of 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dissociation of ES  back to E and S</a:t>
            </a:r>
          </a:p>
          <a:p>
            <a:pPr eaLnBrk="0" hangingPunct="0"/>
            <a:r>
              <a:rPr lang="en-US" sz="2800" dirty="0" smtClean="0">
                <a:solidFill>
                  <a:srgbClr val="FFFF00"/>
                </a:solidFill>
                <a:latin typeface="Helvetica" pitchFamily="34" charset="0"/>
              </a:rPr>
              <a:t>K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2 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is the rate constant of dissociation of ES  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to 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E </a:t>
            </a:r>
            <a:r>
              <a:rPr lang="en-US" sz="2800" baseline="-25000" dirty="0" smtClean="0">
                <a:solidFill>
                  <a:srgbClr val="FFFF00"/>
                </a:solidFill>
                <a:latin typeface="Helvetica" pitchFamily="34" charset="0"/>
              </a:rPr>
              <a:t>and P</a:t>
            </a:r>
            <a:endParaRPr lang="en-US" sz="2800" dirty="0" smtClean="0">
              <a:solidFill>
                <a:srgbClr val="FFFF00"/>
              </a:solidFill>
              <a:latin typeface="Helvetica" pitchFamily="34" charset="0"/>
            </a:endParaRPr>
          </a:p>
          <a:p>
            <a:pPr eaLnBrk="0" hangingPunct="0"/>
            <a:endParaRPr lang="en-US" sz="2800" baseline="-25000" dirty="0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38285" y="3585528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FFFF00"/>
                </a:solidFill>
                <a:latin typeface="Helvetica" pitchFamily="34" charset="0"/>
              </a:rPr>
              <a:t>k</a:t>
            </a:r>
            <a:r>
              <a:rPr lang="en-US" baseline="-25000" dirty="0" smtClean="0">
                <a:solidFill>
                  <a:srgbClr val="FFFF00"/>
                </a:solidFill>
                <a:latin typeface="Helvetica" pitchFamily="34" charset="0"/>
              </a:rPr>
              <a:t>2</a:t>
            </a:r>
            <a:endParaRPr lang="en-US" baseline="-25000" dirty="0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8955" y="6557169"/>
            <a:ext cx="4260056" cy="300831"/>
          </a:xfrm>
        </p:spPr>
        <p:txBody>
          <a:bodyPr/>
          <a:lstStyle/>
          <a:p>
            <a:pPr algn="ctr"/>
            <a:r>
              <a:rPr lang="en-GB" dirty="0" smtClean="0"/>
              <a:t>May </a:t>
            </a:r>
            <a:r>
              <a:rPr lang="en-GB" dirty="0" err="1" smtClean="0"/>
              <a:t>Alrashed</a:t>
            </a:r>
            <a:r>
              <a:rPr lang="en-GB" dirty="0" smtClean="0"/>
              <a:t>. PhD</a:t>
            </a:r>
            <a:endParaRPr lang="en-GB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042592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Rate of ES formation  = 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k</a:t>
            </a:r>
            <a:r>
              <a:rPr lang="en-US" sz="2000" baseline="-25000" dirty="0">
                <a:solidFill>
                  <a:srgbClr val="FFFF00"/>
                </a:solidFill>
              </a:rPr>
              <a:t>1</a:t>
            </a:r>
            <a:r>
              <a:rPr lang="en-US" sz="2000" baseline="-25000" dirty="0">
                <a:solidFill>
                  <a:schemeClr val="bg2"/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[E]</a:t>
            </a:r>
            <a:r>
              <a:rPr lang="en-US" sz="2400" dirty="0"/>
              <a:t>[S] = </a:t>
            </a:r>
            <a:r>
              <a:rPr lang="en-US" sz="2000" dirty="0">
                <a:solidFill>
                  <a:srgbClr val="FFFF00"/>
                </a:solidFill>
              </a:rPr>
              <a:t>k</a:t>
            </a:r>
            <a:r>
              <a:rPr lang="en-US" sz="2000" baseline="-25000" dirty="0">
                <a:solidFill>
                  <a:srgbClr val="FFFF00"/>
                </a:solidFill>
              </a:rPr>
              <a:t>1</a:t>
            </a:r>
            <a:r>
              <a:rPr lang="en-US" sz="2000" baseline="-25000" dirty="0">
                <a:solidFill>
                  <a:schemeClr val="bg2"/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([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total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] - [ES]) </a:t>
            </a:r>
            <a:r>
              <a:rPr lang="en-US" sz="2400" dirty="0"/>
              <a:t>[S]</a:t>
            </a:r>
          </a:p>
          <a:p>
            <a:pPr eaLnBrk="0" hangingPunct="0"/>
            <a:endParaRPr lang="en-US" sz="2400" dirty="0">
              <a:solidFill>
                <a:schemeClr val="bg2"/>
              </a:solidFill>
            </a:endParaRPr>
          </a:p>
          <a:p>
            <a:pPr eaLnBrk="0" hangingPunct="0"/>
            <a:r>
              <a:rPr lang="en-US" sz="2400" dirty="0"/>
              <a:t>Rate of ES breakdown  = </a:t>
            </a:r>
            <a:r>
              <a:rPr lang="en-US" sz="2400" dirty="0">
                <a:solidFill>
                  <a:schemeClr val="bg2"/>
                </a:solidFill>
              </a:rPr>
              <a:t> 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0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000" baseline="-25000" dirty="0">
                <a:solidFill>
                  <a:schemeClr val="bg2"/>
                </a:solidFill>
              </a:rPr>
              <a:t> </a:t>
            </a:r>
            <a:r>
              <a:rPr lang="en-US" sz="2400" dirty="0"/>
              <a:t>[ES]  + 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baseline="-25000" dirty="0">
                <a:solidFill>
                  <a:schemeClr val="bg2"/>
                </a:solidFill>
              </a:rPr>
              <a:t> </a:t>
            </a:r>
            <a:r>
              <a:rPr lang="en-US" sz="2400" dirty="0"/>
              <a:t>[ES]</a:t>
            </a:r>
          </a:p>
          <a:p>
            <a:pPr eaLnBrk="0" hangingPunct="0"/>
            <a:endParaRPr lang="en-US" sz="2400" dirty="0">
              <a:solidFill>
                <a:schemeClr val="bg2"/>
              </a:solidFill>
            </a:endParaRPr>
          </a:p>
          <a:p>
            <a:pPr algn="ctr" eaLnBrk="0" hangingPunct="0"/>
            <a:r>
              <a:rPr lang="en-US" sz="2000" dirty="0">
                <a:solidFill>
                  <a:srgbClr val="FFFF00"/>
                </a:solidFill>
              </a:rPr>
              <a:t>k</a:t>
            </a:r>
            <a:r>
              <a:rPr lang="en-US" sz="2000" baseline="-25000" dirty="0">
                <a:solidFill>
                  <a:srgbClr val="FFFF00"/>
                </a:solidFill>
              </a:rPr>
              <a:t>1</a:t>
            </a:r>
            <a:r>
              <a:rPr lang="en-US" sz="2000" baseline="-25000" dirty="0">
                <a:solidFill>
                  <a:schemeClr val="bg2"/>
                </a:solidFill>
              </a:rPr>
              <a:t> 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([</a:t>
            </a:r>
            <a:r>
              <a:rPr lang="en-US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000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total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] - [ES]) </a:t>
            </a:r>
            <a:r>
              <a:rPr lang="en-US" sz="2400" dirty="0"/>
              <a:t>[S]  = 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0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000" baseline="-25000" dirty="0">
                <a:solidFill>
                  <a:schemeClr val="bg2"/>
                </a:solidFill>
              </a:rPr>
              <a:t> </a:t>
            </a:r>
            <a:r>
              <a:rPr lang="en-US" sz="2400" dirty="0"/>
              <a:t>[ES] +  </a:t>
            </a:r>
            <a:r>
              <a:rPr lang="en-US" sz="2000" dirty="0">
                <a:solidFill>
                  <a:srgbClr val="FF0000"/>
                </a:solidFill>
              </a:rPr>
              <a:t>k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baseline="-25000" dirty="0">
                <a:solidFill>
                  <a:schemeClr val="bg2"/>
                </a:solidFill>
              </a:rPr>
              <a:t> </a:t>
            </a:r>
            <a:r>
              <a:rPr lang="en-US" sz="2400" dirty="0"/>
              <a:t>[ES]</a:t>
            </a:r>
          </a:p>
          <a:p>
            <a:pPr algn="ctr" eaLnBrk="0" hangingPunct="0"/>
            <a:r>
              <a:rPr lang="en-US" sz="2400" dirty="0"/>
              <a:t>(steady state assumption)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87597" y="278619"/>
            <a:ext cx="7086600" cy="1631950"/>
            <a:chOff x="1487597" y="278619"/>
            <a:chExt cx="7086600" cy="1631950"/>
          </a:xfrm>
        </p:grpSpPr>
        <p:grpSp>
          <p:nvGrpSpPr>
            <p:cNvPr id="7" name="Group 6"/>
            <p:cNvGrpSpPr/>
            <p:nvPr/>
          </p:nvGrpSpPr>
          <p:grpSpPr>
            <a:xfrm>
              <a:off x="1487597" y="278619"/>
              <a:ext cx="7086600" cy="1631950"/>
              <a:chOff x="1828800" y="3854341"/>
              <a:chExt cx="7086600" cy="163195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828800" y="3854341"/>
                <a:ext cx="5638800" cy="1631950"/>
                <a:chOff x="1152" y="399"/>
                <a:chExt cx="3552" cy="1028"/>
              </a:xfrm>
            </p:grpSpPr>
            <p:grpSp>
              <p:nvGrpSpPr>
                <p:cNvPr id="14" name="Group 3"/>
                <p:cNvGrpSpPr>
                  <a:grpSpLocks/>
                </p:cNvGrpSpPr>
                <p:nvPr/>
              </p:nvGrpSpPr>
              <p:grpSpPr bwMode="auto">
                <a:xfrm>
                  <a:off x="1152" y="672"/>
                  <a:ext cx="3552" cy="327"/>
                  <a:chOff x="1152" y="672"/>
                  <a:chExt cx="3552" cy="327"/>
                </a:xfrm>
              </p:grpSpPr>
              <p:sp>
                <p:nvSpPr>
                  <p:cNvPr id="16" name="Rectangle 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152" y="672"/>
                    <a:ext cx="3552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n-US" sz="2800" dirty="0">
                        <a:solidFill>
                          <a:srgbClr val="FFFF00"/>
                        </a:solidFill>
                        <a:latin typeface="Helvetica" pitchFamily="34" charset="0"/>
                      </a:rPr>
                      <a:t>E + S         ES            E + P</a:t>
                    </a:r>
                    <a:r>
                      <a:rPr lang="en-US" sz="2400" dirty="0">
                        <a:solidFill>
                          <a:srgbClr val="FFFF00"/>
                        </a:solidFill>
                        <a:latin typeface="Helvetica" pitchFamily="34" charset="0"/>
                      </a:rPr>
                      <a:t> </a:t>
                    </a:r>
                  </a:p>
                </p:txBody>
              </p:sp>
              <p:grpSp>
                <p:nvGrpSpPr>
                  <p:cNvPr id="1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824" y="768"/>
                    <a:ext cx="272" cy="90"/>
                    <a:chOff x="2061" y="1624"/>
                    <a:chExt cx="360" cy="180"/>
                  </a:xfrm>
                </p:grpSpPr>
                <p:sp>
                  <p:nvSpPr>
                    <p:cNvPr id="18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1624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arrow" w="med" len="med"/>
                    </a:ln>
                  </p:spPr>
                  <p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19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1804"/>
                      <a:ext cx="3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arrow" w="med" len="med"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814" y="399"/>
                  <a:ext cx="302" cy="10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solidFill>
                        <a:srgbClr val="FFFF00"/>
                      </a:solidFill>
                      <a:latin typeface="Helvetica" pitchFamily="34" charset="0"/>
                    </a:rPr>
                    <a:t>k</a:t>
                  </a:r>
                  <a:r>
                    <a:rPr lang="en-US" sz="2000" baseline="-25000" dirty="0">
                      <a:solidFill>
                        <a:srgbClr val="FFFF00"/>
                      </a:solidFill>
                      <a:latin typeface="Helvetica" pitchFamily="34" charset="0"/>
                    </a:rPr>
                    <a:t>1</a:t>
                  </a:r>
                </a:p>
                <a:p>
                  <a:pPr eaLnBrk="0" hangingPunct="0"/>
                  <a:endParaRPr lang="en-US" sz="2000" dirty="0">
                    <a:solidFill>
                      <a:srgbClr val="FFFF00"/>
                    </a:solidFill>
                    <a:latin typeface="Helvetica" pitchFamily="34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FF00"/>
                    </a:solidFill>
                    <a:latin typeface="Helvetica" pitchFamily="34" charset="0"/>
                  </a:endParaRPr>
                </a:p>
                <a:p>
                  <a:pPr eaLnBrk="0" hangingPunct="0"/>
                  <a:r>
                    <a:rPr lang="en-US" sz="2000" dirty="0">
                      <a:solidFill>
                        <a:srgbClr val="FFFF00"/>
                      </a:solidFill>
                      <a:latin typeface="Helvetica" pitchFamily="34" charset="0"/>
                    </a:rPr>
                    <a:t>k</a:t>
                  </a:r>
                  <a:r>
                    <a:rPr lang="en-US" sz="2000" baseline="-25000" dirty="0">
                      <a:solidFill>
                        <a:srgbClr val="FFFF00"/>
                      </a:solidFill>
                      <a:latin typeface="Helvetica" pitchFamily="34" charset="0"/>
                    </a:rPr>
                    <a:t>-1</a:t>
                  </a:r>
                  <a:endParaRPr lang="en-US" sz="2000" dirty="0">
                    <a:solidFill>
                      <a:srgbClr val="FFFF00"/>
                    </a:solidFill>
                    <a:latin typeface="Helvetica" pitchFamily="34" charset="0"/>
                  </a:endParaRPr>
                </a:p>
                <a:p>
                  <a:pPr eaLnBrk="0" hangingPunct="0"/>
                  <a:endParaRPr lang="en-US" sz="2000" dirty="0">
                    <a:solidFill>
                      <a:srgbClr val="FFFF00"/>
                    </a:solidFill>
                    <a:latin typeface="Helvetica" pitchFamily="34" charset="0"/>
                  </a:endParaRPr>
                </a:p>
              </p:txBody>
            </p:sp>
          </p:grp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4495800" y="4426480"/>
                <a:ext cx="431800" cy="142875"/>
                <a:chOff x="2061" y="1624"/>
                <a:chExt cx="360" cy="180"/>
              </a:xfrm>
            </p:grpSpPr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2061" y="1624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2061" y="1804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H="1" flipV="1">
                <a:off x="4724400" y="4731280"/>
                <a:ext cx="4572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Text Box 17"/>
              <p:cNvSpPr txBox="1">
                <a:spLocks noChangeArrowheads="1"/>
              </p:cNvSpPr>
              <p:nvPr/>
            </p:nvSpPr>
            <p:spPr bwMode="auto">
              <a:xfrm>
                <a:off x="5257800" y="4883680"/>
                <a:ext cx="36576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FF00"/>
                    </a:solidFill>
                    <a:latin typeface="Helvetica" pitchFamily="34" charset="0"/>
                  </a:rPr>
                  <a:t>(</a:t>
                </a:r>
                <a:r>
                  <a:rPr lang="en-US" sz="2000" dirty="0">
                    <a:solidFill>
                      <a:srgbClr val="FFFF00"/>
                    </a:solidFill>
                    <a:latin typeface="Helvetica" pitchFamily="34" charset="0"/>
                  </a:rPr>
                  <a:t>k</a:t>
                </a:r>
                <a:r>
                  <a:rPr lang="en-US" sz="2000" baseline="-25000" dirty="0">
                    <a:solidFill>
                      <a:srgbClr val="FFFF00"/>
                    </a:solidFill>
                    <a:latin typeface="Helvetica" pitchFamily="34" charset="0"/>
                  </a:rPr>
                  <a:t>-2 </a:t>
                </a:r>
                <a:r>
                  <a:rPr lang="en-US" sz="1400" dirty="0">
                    <a:solidFill>
                      <a:srgbClr val="FFFF00"/>
                    </a:solidFill>
                    <a:latin typeface="Helvetica" pitchFamily="34" charset="0"/>
                  </a:rPr>
                  <a:t> is insignificant early in </a:t>
                </a:r>
                <a:r>
                  <a:rPr lang="en-US" sz="1400" dirty="0" smtClean="0">
                    <a:solidFill>
                      <a:srgbClr val="FFFF00"/>
                    </a:solidFill>
                    <a:latin typeface="Helvetica" pitchFamily="34" charset="0"/>
                  </a:rPr>
                  <a:t>the reaction)</a:t>
                </a:r>
                <a:endParaRPr lang="en-US" sz="1400" dirty="0">
                  <a:solidFill>
                    <a:srgbClr val="FFFF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174763" y="310062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srgbClr val="FFFF00"/>
                  </a:solidFill>
                  <a:latin typeface="Helvetica" pitchFamily="34" charset="0"/>
                </a:rPr>
                <a:t>k</a:t>
              </a:r>
              <a:r>
                <a:rPr lang="en-US" baseline="-25000" dirty="0" smtClean="0">
                  <a:solidFill>
                    <a:srgbClr val="FFFF00"/>
                  </a:solidFill>
                  <a:latin typeface="Helvetica" pitchFamily="34" charset="0"/>
                </a:rPr>
                <a:t>2</a:t>
              </a:r>
              <a:endParaRPr lang="en-US" baseline="-25000" dirty="0">
                <a:solidFill>
                  <a:srgbClr val="FFFF00"/>
                </a:solidFill>
                <a:latin typeface="Helvetica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47803" y="4295189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Rate of ES formation  </a:t>
            </a:r>
            <a:r>
              <a:rPr lang="en-US" sz="2800" dirty="0" smtClean="0">
                <a:solidFill>
                  <a:srgbClr val="FFFF00"/>
                </a:solidFill>
              </a:rPr>
              <a:t>=</a:t>
            </a:r>
            <a:r>
              <a:rPr lang="en-US" sz="2800" dirty="0" smtClean="0">
                <a:solidFill>
                  <a:srgbClr val="FFFF00"/>
                </a:solidFill>
              </a:rPr>
              <a:t> Rate of ES breakdown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" y="0"/>
            <a:ext cx="8229600" cy="1151873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Michaelis Menten equation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45911" y="1733276"/>
            <a:ext cx="8188656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7338"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 smtClean="0">
                <a:ea typeface="ＭＳ Ｐゴシック" charset="-128"/>
              </a:rPr>
              <a:t>Michaelis Menten </a:t>
            </a:r>
            <a:r>
              <a:rPr lang="en-US" sz="2400" dirty="0" smtClean="0">
                <a:ea typeface="ＭＳ Ｐゴシック" charset="-128"/>
              </a:rPr>
              <a:t>equation describes how reaction    velocity varies with substrate concentration</a:t>
            </a: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/>
              <a:t>V</a:t>
            </a:r>
            <a:r>
              <a:rPr lang="en-US" sz="2000" baseline="-25000" dirty="0" smtClean="0"/>
              <a:t>o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: Initial reaction velocity.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V</a:t>
            </a:r>
            <a:r>
              <a:rPr lang="en-US" sz="2000" baseline="-25000" dirty="0" err="1" smtClean="0"/>
              <a:t>max</a:t>
            </a:r>
            <a:r>
              <a:rPr lang="en-US" sz="2000" baseline="-25000" dirty="0" smtClean="0"/>
              <a:t>  :  </a:t>
            </a:r>
            <a:r>
              <a:rPr lang="en-US" sz="2000" dirty="0" smtClean="0"/>
              <a:t>Maximum velocity</a:t>
            </a:r>
            <a:r>
              <a:rPr lang="en-US" sz="2000" baseline="-25000" dirty="0" smtClean="0"/>
              <a:t>                                                     </a:t>
            </a:r>
            <a:endParaRPr lang="en-US" sz="2000" dirty="0" smtClean="0"/>
          </a:p>
          <a:p>
            <a:pPr eaLnBrk="0" hangingPunct="0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[S</a:t>
            </a:r>
            <a:r>
              <a:rPr lang="en-US" sz="2000" dirty="0" smtClean="0"/>
              <a:t>] : Substrate concentration.</a:t>
            </a:r>
            <a:endParaRPr lang="en-US" sz="2000" dirty="0" smtClean="0">
              <a:solidFill>
                <a:srgbClr val="FF0000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M </a:t>
            </a:r>
            <a:r>
              <a:rPr lang="en-US" sz="2000" dirty="0" smtClean="0"/>
              <a:t>: </a:t>
            </a:r>
            <a:r>
              <a:rPr lang="en-US" sz="2000" dirty="0" smtClean="0">
                <a:ea typeface="ＭＳ Ｐゴシック" charset="-128"/>
              </a:rPr>
              <a:t>Michaelis constant = </a:t>
            </a:r>
            <a:r>
              <a:rPr lang="en-US" sz="2000" dirty="0" smtClean="0"/>
              <a:t>(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+ k</a:t>
            </a:r>
            <a:r>
              <a:rPr lang="en-US" sz="2000" baseline="-25000" dirty="0" smtClean="0"/>
              <a:t>-1 </a:t>
            </a:r>
            <a:r>
              <a:rPr lang="en-US" sz="2000" dirty="0" smtClean="0"/>
              <a:t>)</a:t>
            </a:r>
          </a:p>
          <a:p>
            <a:pPr eaLnBrk="0" hangingPunct="0"/>
            <a:r>
              <a:rPr lang="en-US" sz="2000" baseline="30000" dirty="0" smtClean="0"/>
              <a:t>                   </a:t>
            </a:r>
            <a:r>
              <a:rPr lang="en-US" sz="2000" baseline="30000" dirty="0" smtClean="0"/>
              <a:t>                                        ___________</a:t>
            </a:r>
            <a:endParaRPr lang="en-US" sz="2000" baseline="30000" dirty="0" smtClean="0"/>
          </a:p>
          <a:p>
            <a:pPr eaLnBrk="0" hangingPunct="0"/>
            <a:r>
              <a:rPr lang="en-US" sz="2000" baseline="30000" dirty="0" smtClean="0"/>
              <a:t>                            </a:t>
            </a:r>
            <a:r>
              <a:rPr lang="en-US" sz="2000" baseline="30000" dirty="0" smtClean="0"/>
              <a:t>                                        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endParaRPr lang="en-US" sz="2400" dirty="0" smtClean="0"/>
          </a:p>
          <a:p>
            <a:pPr indent="231775">
              <a:buClr>
                <a:schemeClr val="accent1"/>
              </a:buClr>
              <a:buSzPct val="90000"/>
              <a:buFont typeface="Wingdings" pitchFamily="2" charset="2"/>
              <a:buChar char="Ø"/>
            </a:pPr>
            <a:r>
              <a:rPr lang="en-US" sz="2400" dirty="0" smtClean="0"/>
              <a:t>At saturation </a:t>
            </a:r>
            <a:r>
              <a:rPr lang="en-US" sz="2400" dirty="0" smtClean="0"/>
              <a:t>when  [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total</a:t>
            </a:r>
            <a:r>
              <a:rPr lang="en-US" sz="2400" dirty="0" smtClean="0"/>
              <a:t>] = [ES] </a:t>
            </a:r>
            <a:r>
              <a:rPr lang="en-US" sz="2400" dirty="0" smtClean="0"/>
              <a:t>------</a:t>
            </a:r>
            <a:r>
              <a:rPr lang="en-US" sz="2400" dirty="0" smtClean="0">
                <a:sym typeface="Wingdings" pitchFamily="2" charset="2"/>
              </a:rPr>
              <a:t> 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max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470848" y="4800245"/>
            <a:ext cx="44497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 dirty="0" smtClean="0">
                <a:latin typeface="Helvetica" pitchFamily="34" charset="0"/>
              </a:rPr>
              <a:t>                                  </a:t>
            </a:r>
            <a:endParaRPr lang="en-US" sz="2000" b="1" dirty="0">
              <a:latin typeface="Helvetic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18914" y="5773021"/>
            <a:ext cx="1514901" cy="6414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2" name="Group 41"/>
          <p:cNvGrpSpPr/>
          <p:nvPr/>
        </p:nvGrpSpPr>
        <p:grpSpPr>
          <a:xfrm>
            <a:off x="3127399" y="2713718"/>
            <a:ext cx="1989218" cy="913070"/>
            <a:chOff x="3195638" y="4719931"/>
            <a:chExt cx="1989218" cy="913070"/>
          </a:xfrm>
        </p:grpSpPr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3195638" y="4931068"/>
              <a:ext cx="7889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/>
                <a:t>V</a:t>
              </a:r>
              <a:r>
                <a:rPr lang="en-US" sz="2000" baseline="-25000" dirty="0"/>
                <a:t>o </a:t>
              </a:r>
              <a:r>
                <a:rPr lang="en-US" sz="2000" dirty="0"/>
                <a:t> = </a:t>
              </a: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3591150" y="4719931"/>
              <a:ext cx="1593706" cy="913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/>
                <a:t>      </a:t>
              </a:r>
              <a:r>
                <a:rPr lang="en-US" sz="2000" dirty="0" err="1"/>
                <a:t>V</a:t>
              </a:r>
              <a:r>
                <a:rPr lang="en-US" sz="2000" baseline="-25000" dirty="0" err="1"/>
                <a:t>max</a:t>
              </a:r>
              <a:r>
                <a:rPr lang="en-US" sz="2000" dirty="0"/>
                <a:t>[S]</a:t>
              </a:r>
            </a:p>
            <a:p>
              <a:pPr eaLnBrk="0" hangingPunct="0"/>
              <a:r>
                <a:rPr lang="en-US" sz="2000" baseline="30000" dirty="0"/>
                <a:t>    ____________</a:t>
              </a:r>
            </a:p>
            <a:p>
              <a:pPr eaLnBrk="0" hangingPunct="0"/>
              <a:r>
                <a:rPr lang="en-US" sz="2000" dirty="0"/>
                <a:t>     K</a:t>
              </a:r>
              <a:r>
                <a:rPr lang="en-US" sz="2000" baseline="-25000" dirty="0"/>
                <a:t>M  </a:t>
              </a:r>
              <a:r>
                <a:rPr lang="en-US" sz="2000" dirty="0"/>
                <a:t>+  [S]</a:t>
              </a:r>
            </a:p>
          </p:txBody>
        </p:sp>
      </p:grpSp>
      <p:pic>
        <p:nvPicPr>
          <p:cNvPr id="43" name="Picture 1028"/>
          <p:cNvPicPr>
            <a:picLocks noChangeAspect="1" noChangeArrowheads="1"/>
          </p:cNvPicPr>
          <p:nvPr/>
        </p:nvPicPr>
        <p:blipFill>
          <a:blip r:embed="rId2" cstate="print"/>
          <a:srcRect b="71815"/>
          <a:stretch>
            <a:fillRect/>
          </a:stretch>
        </p:blipFill>
        <p:spPr bwMode="auto">
          <a:xfrm>
            <a:off x="1822474" y="976977"/>
            <a:ext cx="4373609" cy="75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 lIns="90488" tIns="44450" rIns="90488" bIns="44450"/>
          <a:lstStyle/>
          <a:p>
            <a:pPr algn="ctr"/>
            <a:r>
              <a:rPr lang="en-US" dirty="0">
                <a:solidFill>
                  <a:srgbClr val="E13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K</a:t>
            </a:r>
            <a:r>
              <a:rPr lang="en-US" baseline="-25000" dirty="0">
                <a:solidFill>
                  <a:srgbClr val="E13B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0251" y="1040641"/>
            <a:ext cx="8679976" cy="5646761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K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 </a:t>
            </a:r>
            <a:r>
              <a:rPr lang="en-US" sz="2800" dirty="0"/>
              <a:t>is a constant </a:t>
            </a:r>
            <a:r>
              <a:rPr lang="en-US" sz="2800" dirty="0" smtClean="0"/>
              <a:t> that is characteristic of an enzyme and its particular substrate.</a:t>
            </a:r>
          </a:p>
          <a:p>
            <a:pPr>
              <a:buNone/>
            </a:pPr>
            <a:endParaRPr lang="en-US" sz="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K</a:t>
            </a:r>
            <a:r>
              <a:rPr lang="en-US" sz="2800" baseline="-25000" dirty="0"/>
              <a:t>m</a:t>
            </a:r>
            <a:r>
              <a:rPr lang="en-US" sz="2800" dirty="0"/>
              <a:t> </a:t>
            </a:r>
            <a:r>
              <a:rPr lang="en-US" sz="2800" dirty="0" smtClean="0"/>
              <a:t>reflects the affinity (</a:t>
            </a:r>
            <a:r>
              <a:rPr lang="en-US" sz="2800" dirty="0" smtClean="0"/>
              <a:t>estimate of the dissociation </a:t>
            </a:r>
            <a:r>
              <a:rPr lang="en-US" sz="2800" dirty="0" smtClean="0"/>
              <a:t>constant) of </a:t>
            </a:r>
            <a:r>
              <a:rPr lang="en-US" sz="2800" dirty="0" smtClean="0"/>
              <a:t>E from </a:t>
            </a:r>
            <a:r>
              <a:rPr lang="en-US" sz="2800" dirty="0" smtClean="0"/>
              <a:t>S.</a:t>
            </a:r>
          </a:p>
          <a:p>
            <a:pPr>
              <a:buNone/>
            </a:pPr>
            <a:endParaRPr lang="en-US" sz="9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K</a:t>
            </a:r>
            <a:r>
              <a:rPr lang="en-US" sz="2800" baseline="-25000" dirty="0"/>
              <a:t>m</a:t>
            </a:r>
            <a:r>
              <a:rPr lang="en-US" sz="2800" dirty="0"/>
              <a:t> </a:t>
            </a:r>
            <a:r>
              <a:rPr lang="en-US" sz="2800" dirty="0" smtClean="0"/>
              <a:t>is numerically equal to the substrate concentration at which the reaction velocity is equal to ½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max</a:t>
            </a:r>
            <a:r>
              <a:rPr lang="en-US" sz="2800" baseline="-25000" dirty="0" smtClean="0"/>
              <a:t>.</a:t>
            </a:r>
            <a:endParaRPr lang="en-US" sz="2800" baseline="-25000" dirty="0" smtClean="0"/>
          </a:p>
          <a:p>
            <a:pPr>
              <a:buNone/>
            </a:pPr>
            <a:endParaRPr lang="en-US" sz="900" baseline="-250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K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 </a:t>
            </a:r>
            <a:r>
              <a:rPr lang="en-US" sz="2800" dirty="0" smtClean="0"/>
              <a:t>dose not vary with the concentration of enzyme. “think”</a:t>
            </a:r>
          </a:p>
          <a:p>
            <a:pPr>
              <a:buNone/>
            </a:pPr>
            <a:endParaRPr lang="en-US" sz="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Small K</a:t>
            </a:r>
            <a:r>
              <a:rPr lang="en-US" sz="2800" baseline="-25000" dirty="0"/>
              <a:t>m</a:t>
            </a:r>
            <a:r>
              <a:rPr lang="en-US" sz="2800" dirty="0"/>
              <a:t> means tight binding; high K</a:t>
            </a:r>
            <a:r>
              <a:rPr lang="en-US" sz="2800" baseline="-25000" dirty="0"/>
              <a:t>m</a:t>
            </a:r>
            <a:r>
              <a:rPr lang="en-US" sz="2800" dirty="0"/>
              <a:t> means weak binding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5791200" y="1371600"/>
            <a:ext cx="2784475" cy="1200329"/>
          </a:xfrm>
          <a:prstGeom prst="rect">
            <a:avLst/>
          </a:prstGeom>
          <a:noFill/>
          <a:ln w="76200">
            <a:solidFill>
              <a:srgbClr val="E16B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              </a:t>
            </a:r>
            <a:r>
              <a:rPr lang="en-US" sz="2400" dirty="0" err="1"/>
              <a:t>V</a:t>
            </a:r>
            <a:r>
              <a:rPr lang="en-US" sz="2400" baseline="-25000" dirty="0" err="1"/>
              <a:t>max</a:t>
            </a:r>
            <a:r>
              <a:rPr lang="en-US" sz="2400" dirty="0"/>
              <a:t>[S]</a:t>
            </a:r>
          </a:p>
          <a:p>
            <a:pPr eaLnBrk="0" hangingPunct="0"/>
            <a:r>
              <a:rPr lang="en-US" sz="2400" dirty="0"/>
              <a:t>V</a:t>
            </a:r>
            <a:r>
              <a:rPr lang="en-US" sz="2400" baseline="-25000" dirty="0"/>
              <a:t>o </a:t>
            </a:r>
            <a:r>
              <a:rPr lang="en-US" sz="2400" dirty="0"/>
              <a:t> =</a:t>
            </a:r>
            <a:r>
              <a:rPr lang="en-US" sz="2400" baseline="30000" dirty="0"/>
              <a:t>      ____________</a:t>
            </a:r>
          </a:p>
          <a:p>
            <a:pPr eaLnBrk="0" hangingPunct="0"/>
            <a:r>
              <a:rPr lang="en-US" sz="2400" dirty="0"/>
              <a:t>             K</a:t>
            </a:r>
            <a:r>
              <a:rPr lang="en-US" sz="2400" baseline="-25000" dirty="0"/>
              <a:t>M  </a:t>
            </a:r>
            <a:r>
              <a:rPr lang="en-US" sz="2400" dirty="0"/>
              <a:t>+  [S]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5410200" y="26670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2"/>
                </a:solidFill>
              </a:rPr>
              <a:t>  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629400" y="2667000"/>
            <a:ext cx="116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2"/>
                </a:solidFill>
              </a:rPr>
              <a:t>         </a:t>
            </a:r>
            <a:r>
              <a:rPr lang="en-US" sz="2400" baseline="30000">
                <a:solidFill>
                  <a:schemeClr val="bg2"/>
                </a:solidFill>
              </a:rPr>
              <a:t>    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791200" y="3276600"/>
            <a:ext cx="2895600" cy="2238375"/>
          </a:xfrm>
          <a:prstGeom prst="rect">
            <a:avLst/>
          </a:prstGeom>
          <a:noFill/>
          <a:ln w="76200">
            <a:solidFill>
              <a:srgbClr val="E16B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  <a:p>
            <a:pPr eaLnBrk="0" hangingPunct="0"/>
            <a:r>
              <a:rPr lang="en-US" sz="2400"/>
              <a:t>K</a:t>
            </a:r>
            <a:r>
              <a:rPr lang="en-US" sz="2400" baseline="-25000"/>
              <a:t>M  </a:t>
            </a:r>
            <a:r>
              <a:rPr lang="en-US" sz="2400"/>
              <a:t>=  [S]</a:t>
            </a:r>
          </a:p>
          <a:p>
            <a:pPr eaLnBrk="0" hangingPunct="0"/>
            <a:endParaRPr lang="en-US" sz="2400"/>
          </a:p>
          <a:p>
            <a:pPr eaLnBrk="0" hangingPunct="0"/>
            <a:r>
              <a:rPr lang="en-US" sz="2400"/>
              <a:t> when V</a:t>
            </a:r>
            <a:r>
              <a:rPr lang="en-US" sz="2400" baseline="-25000"/>
              <a:t>o </a:t>
            </a:r>
            <a:r>
              <a:rPr lang="en-US" sz="2400"/>
              <a:t> =    V</a:t>
            </a:r>
            <a:r>
              <a:rPr lang="en-US" sz="2400" baseline="-25000"/>
              <a:t>max</a:t>
            </a:r>
          </a:p>
          <a:p>
            <a:pPr eaLnBrk="0" hangingPunct="0"/>
            <a:r>
              <a:rPr lang="en-US" sz="2400" baseline="-25000"/>
              <a:t>                                  </a:t>
            </a:r>
            <a:r>
              <a:rPr lang="en-US" sz="2400" baseline="30000"/>
              <a:t>_____</a:t>
            </a:r>
          </a:p>
          <a:p>
            <a:pPr eaLnBrk="0" hangingPunct="0"/>
            <a:r>
              <a:rPr lang="en-US" sz="2400" baseline="-25000"/>
              <a:t>                                    </a:t>
            </a:r>
            <a:r>
              <a:rPr lang="en-US" sz="2400"/>
              <a:t>2</a:t>
            </a:r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029200" cy="4140200"/>
          </a:xfrm>
          <a:prstGeom prst="rect">
            <a:avLst/>
          </a:prstGeom>
          <a:noFill/>
          <a:ln w="76200">
            <a:solidFill>
              <a:srgbClr val="E16BC0"/>
            </a:solidFill>
            <a:miter lim="800000"/>
            <a:headEnd/>
            <a:tailEnd/>
          </a:ln>
        </p:spPr>
      </p:pic>
      <p:sp>
        <p:nvSpPr>
          <p:cNvPr id="144391" name="Line 7"/>
          <p:cNvSpPr>
            <a:spLocks noChangeShapeType="1"/>
          </p:cNvSpPr>
          <p:nvPr/>
        </p:nvSpPr>
        <p:spPr bwMode="auto">
          <a:xfrm flipV="1">
            <a:off x="1219200" y="3505200"/>
            <a:ext cx="0" cy="457200"/>
          </a:xfrm>
          <a:prstGeom prst="line">
            <a:avLst/>
          </a:prstGeom>
          <a:noFill/>
          <a:ln w="57150">
            <a:solidFill>
              <a:srgbClr val="6C18B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822325" y="358775"/>
            <a:ext cx="6798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30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Kinetics: Michaelis-</a:t>
            </a:r>
            <a:r>
              <a:rPr lang="en-US" sz="2400" b="1" dirty="0" err="1">
                <a:solidFill>
                  <a:srgbClr val="F30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Menton</a:t>
            </a:r>
            <a:r>
              <a:rPr lang="en-US" sz="2400" b="1" dirty="0">
                <a:solidFill>
                  <a:srgbClr val="F30D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Equation</a:t>
            </a:r>
          </a:p>
          <a:p>
            <a:pPr eaLnBrk="0" hangingPunct="0"/>
            <a:endParaRPr lang="en-US" sz="2400" dirty="0">
              <a:solidFill>
                <a:srgbClr val="F30D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 flipV="1">
            <a:off x="1219200" y="5257800"/>
            <a:ext cx="0" cy="457200"/>
          </a:xfrm>
          <a:prstGeom prst="line">
            <a:avLst/>
          </a:prstGeom>
          <a:noFill/>
          <a:ln w="57150">
            <a:solidFill>
              <a:srgbClr val="6C18B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2743200" y="5562600"/>
            <a:ext cx="0" cy="457200"/>
          </a:xfrm>
          <a:prstGeom prst="line">
            <a:avLst/>
          </a:prstGeom>
          <a:noFill/>
          <a:ln w="57150">
            <a:solidFill>
              <a:srgbClr val="6C18B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V="1">
            <a:off x="4572000" y="2133600"/>
            <a:ext cx="0" cy="457200"/>
          </a:xfrm>
          <a:prstGeom prst="line">
            <a:avLst/>
          </a:prstGeom>
          <a:noFill/>
          <a:ln w="57150">
            <a:solidFill>
              <a:srgbClr val="6C18B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7315200" y="6384925"/>
            <a:ext cx="1648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chemeClr val="bg2"/>
                </a:solidFill>
              </a:rPr>
              <a:t>From Lehninger</a:t>
            </a:r>
          </a:p>
          <a:p>
            <a:pPr eaLnBrk="0" hangingPunct="0"/>
            <a:r>
              <a:rPr lang="en-US" sz="1000">
                <a:solidFill>
                  <a:schemeClr val="bg2"/>
                </a:solidFill>
              </a:rPr>
              <a:t>Principles of Biochemistry</a:t>
            </a:r>
            <a:endParaRPr lang="en-US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04800" y="457200"/>
            <a:ext cx="7924800" cy="393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47663" algn="r"/>
              </a:tabLst>
            </a:pPr>
            <a:r>
              <a:rPr lang="en-US" dirty="0"/>
              <a:t>The following data were obtained in a study of an enzyme known to follow Michaelis Menten kinetics: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	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	            Substrate added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(</a:t>
            </a:r>
            <a:r>
              <a:rPr lang="en-US" dirty="0" err="1"/>
              <a:t>mmol</a:t>
            </a:r>
            <a:r>
              <a:rPr lang="en-US" dirty="0"/>
              <a:t>/min)	(</a:t>
            </a:r>
            <a:r>
              <a:rPr lang="en-US" dirty="0" err="1"/>
              <a:t>mmol</a:t>
            </a:r>
            <a:r>
              <a:rPr lang="en-US" dirty="0"/>
              <a:t>/L)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	—————————————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                               216	     0.9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                               323	        2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                435	       4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	 489	      6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	    647	    2,000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	—————————————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</a:t>
            </a:r>
          </a:p>
          <a:p>
            <a:pPr algn="ctr">
              <a:tabLst>
                <a:tab pos="347663" algn="r"/>
              </a:tabLst>
            </a:pPr>
            <a:r>
              <a:rPr lang="en-US" dirty="0"/>
              <a:t>		Calculate the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n-US" dirty="0"/>
              <a:t> for this enzyme.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57200" y="4800600"/>
            <a:ext cx="3055645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30D5F"/>
                </a:solidFill>
              </a:rPr>
              <a:t>Without graphing</a:t>
            </a:r>
          </a:p>
          <a:p>
            <a:r>
              <a:rPr lang="en-US" sz="2000" b="1" dirty="0" err="1">
                <a:solidFill>
                  <a:srgbClr val="F30D5F"/>
                </a:solidFill>
              </a:rPr>
              <a:t>V</a:t>
            </a:r>
            <a:r>
              <a:rPr lang="en-US" sz="2000" b="1" baseline="-25000" dirty="0" err="1">
                <a:solidFill>
                  <a:srgbClr val="F30D5F"/>
                </a:solidFill>
              </a:rPr>
              <a:t>max</a:t>
            </a:r>
            <a:r>
              <a:rPr lang="en-US" sz="2000" b="1" dirty="0">
                <a:solidFill>
                  <a:srgbClr val="F30D5F"/>
                </a:solidFill>
              </a:rPr>
              <a:t> =  647</a:t>
            </a:r>
          </a:p>
          <a:p>
            <a:endParaRPr lang="en-US" sz="2000" b="1" dirty="0">
              <a:solidFill>
                <a:srgbClr val="F30D5F"/>
              </a:solidFill>
            </a:endParaRPr>
          </a:p>
          <a:p>
            <a:r>
              <a:rPr lang="en-US" sz="2000" b="1" dirty="0" err="1">
                <a:solidFill>
                  <a:srgbClr val="F30D5F"/>
                </a:solidFill>
              </a:rPr>
              <a:t>V</a:t>
            </a:r>
            <a:r>
              <a:rPr lang="en-US" sz="2000" b="1" baseline="-25000" dirty="0" err="1">
                <a:solidFill>
                  <a:srgbClr val="F30D5F"/>
                </a:solidFill>
              </a:rPr>
              <a:t>max</a:t>
            </a:r>
            <a:r>
              <a:rPr lang="en-US" sz="2000" b="1" dirty="0">
                <a:solidFill>
                  <a:srgbClr val="F30D5F"/>
                </a:solidFill>
              </a:rPr>
              <a:t> /2  = 647 / 2 = 323.5</a:t>
            </a:r>
          </a:p>
          <a:p>
            <a:endParaRPr lang="en-US" sz="2000" b="1" dirty="0">
              <a:solidFill>
                <a:srgbClr val="F30D5F"/>
              </a:solidFill>
            </a:endParaRPr>
          </a:p>
          <a:p>
            <a:r>
              <a:rPr lang="en-US" sz="2000" b="1" dirty="0">
                <a:solidFill>
                  <a:srgbClr val="F30D5F"/>
                </a:solidFill>
              </a:rPr>
              <a:t>K</a:t>
            </a:r>
            <a:r>
              <a:rPr lang="en-US" sz="2000" b="1" baseline="-25000" dirty="0">
                <a:solidFill>
                  <a:srgbClr val="F30D5F"/>
                </a:solidFill>
              </a:rPr>
              <a:t>m</a:t>
            </a:r>
            <a:r>
              <a:rPr lang="en-US" sz="2000" b="1" dirty="0">
                <a:solidFill>
                  <a:srgbClr val="F30D5F"/>
                </a:solidFill>
              </a:rPr>
              <a:t> = 2 </a:t>
            </a:r>
            <a:r>
              <a:rPr lang="en-US" sz="2000" b="1" dirty="0" err="1">
                <a:solidFill>
                  <a:srgbClr val="F30D5F"/>
                </a:solidFill>
              </a:rPr>
              <a:t>mmol</a:t>
            </a:r>
            <a:r>
              <a:rPr lang="en-US" sz="2000" b="1" dirty="0">
                <a:solidFill>
                  <a:srgbClr val="F30D5F"/>
                </a:solidFill>
              </a:rPr>
              <a:t>/L</a:t>
            </a:r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3657600" y="2438400"/>
            <a:ext cx="3733800" cy="304800"/>
          </a:xfrm>
          <a:prstGeom prst="ellipse">
            <a:avLst/>
          </a:prstGeom>
          <a:noFill/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12725" y="1941513"/>
            <a:ext cx="3216275" cy="135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/>
              <a:t> is the substrate concentration that corresponds to   V</a:t>
            </a:r>
            <a:r>
              <a:rPr lang="en-US" baseline="-25000"/>
              <a:t>max </a:t>
            </a:r>
          </a:p>
          <a:p>
            <a:r>
              <a:rPr lang="en-US" baseline="-25000"/>
              <a:t>                                         </a:t>
            </a:r>
            <a:r>
              <a:rPr lang="en-US" sz="2800" baseline="-25000"/>
              <a:t>2</a:t>
            </a:r>
            <a:endParaRPr lang="en-US" sz="2800"/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1905000" y="3048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Coenzymes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49" y="1600200"/>
            <a:ext cx="79639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184275"/>
            <a:ext cx="8535987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1194" y="1201003"/>
            <a:ext cx="1965278" cy="5186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pPr algn="ctr"/>
            <a:r>
              <a:rPr lang="en-US" dirty="0"/>
              <a:t>Understanding </a:t>
            </a:r>
            <a:r>
              <a:rPr lang="en-US" dirty="0" err="1"/>
              <a:t>V</a:t>
            </a:r>
            <a:r>
              <a:rPr lang="en-US" baseline="-25000" dirty="0" err="1"/>
              <a:t>max</a:t>
            </a:r>
            <a:endParaRPr lang="en-US" baseline="-25000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10437"/>
            <a:ext cx="8150225" cy="4512552"/>
          </a:xfrm>
          <a:noFill/>
          <a:ln/>
        </p:spPr>
        <p:txBody>
          <a:bodyPr lIns="90488" tIns="44450" rIns="90488" bIns="44450"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n-US" sz="2400" i="1" dirty="0"/>
              <a:t>The theoretical maximal velocity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err="1"/>
              <a:t>V</a:t>
            </a:r>
            <a:r>
              <a:rPr lang="en-US" sz="2400" baseline="-25000" dirty="0" err="1"/>
              <a:t>max</a:t>
            </a:r>
            <a:r>
              <a:rPr lang="en-US" sz="2400" dirty="0"/>
              <a:t> is a constant </a:t>
            </a:r>
            <a:endParaRPr lang="en-U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err="1"/>
              <a:t>V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is the theoretical maximal rate of the reaction - but it is NEVER achieved in reality </a:t>
            </a:r>
            <a:endParaRPr lang="en-US" sz="2400" dirty="0" smtClean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endParaRPr lang="en-US" sz="24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/>
              <a:t>To reach </a:t>
            </a:r>
            <a:r>
              <a:rPr lang="en-US" sz="2400" dirty="0" err="1"/>
              <a:t>V</a:t>
            </a:r>
            <a:r>
              <a:rPr lang="en-US" sz="2400" baseline="-25000" dirty="0" err="1"/>
              <a:t>max</a:t>
            </a:r>
            <a:r>
              <a:rPr lang="en-US" sz="2400" dirty="0"/>
              <a:t> would require that ALL enzyme molecules are tightly bound with </a:t>
            </a:r>
            <a:r>
              <a:rPr lang="en-US" sz="2400" dirty="0" smtClean="0"/>
              <a:t>substrate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err="1"/>
              <a:t>V</a:t>
            </a:r>
            <a:r>
              <a:rPr lang="en-US" sz="2400" baseline="-25000" dirty="0" err="1"/>
              <a:t>max</a:t>
            </a:r>
            <a:r>
              <a:rPr lang="en-US" sz="2400" dirty="0"/>
              <a:t> is asymptotically approached as </a:t>
            </a:r>
            <a:r>
              <a:rPr lang="en-US" sz="2400" dirty="0" smtClean="0"/>
              <a:t>substrate </a:t>
            </a:r>
            <a:r>
              <a:rPr lang="en-US" sz="2400" dirty="0"/>
              <a:t>is increased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68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Prosthetic group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Metals are the most common prosthetic groups.</a:t>
            </a:r>
          </a:p>
          <a:p>
            <a:pPr marL="64008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Tightly integrated into the enzyme structure by covalent or non-covalent forces. e.g;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Pyridoxal phosphate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mononucleotide( FMN)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adenine dinucleotide(FAD)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Thiamin pyrophosphate (TPP)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Biotin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– Co, Cu, Mg, Mn, Zn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metal 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contain tightly bound metal ions are termed –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Metalloenzymes.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require metal ions as loosely bound cofactors are termed as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metal-activated 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facilitate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Binding and orientation of the substrate.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Formation of covalent bonds with reaction intermediates.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Interact with substrate to render them more electrophilic or nucleophilic. 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Alrashed. PhD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7461"/>
          <a:stretch/>
        </p:blipFill>
        <p:spPr bwMode="auto">
          <a:xfrm>
            <a:off x="1279525" y="896471"/>
            <a:ext cx="6584950" cy="55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4724400" cy="13990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8227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site is a region in the enzyme that                 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binds substrates and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cofactors.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form of a cleft or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pocket.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Takes up a relatively small part of the total volume of an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enzyme.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Substrates are bound to enzymes by multiple weak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attractions.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specificity of binding depends on the precisely defined arrangement of atoms in an active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</a:p>
          <a:p>
            <a:pPr marL="64008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active sites of multimeric enzymes are located at the interface between subunits and recruit residues from more than one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monomer.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trypsin-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75" y="13447"/>
            <a:ext cx="2778589" cy="26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96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Two models have been proposed to explain how an enzyme binds its substrate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4008" indent="0">
              <a:buNone/>
            </a:pP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lock-and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–key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Induced-fit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5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37862</TotalTime>
  <Words>1724</Words>
  <Application>Microsoft Office PowerPoint</Application>
  <PresentationFormat>On-screen Show (4:3)</PresentationFormat>
  <Paragraphs>319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Verve</vt:lpstr>
      <vt:lpstr>CLINICAL ENZYMOLOGY </vt:lpstr>
      <vt:lpstr>General properties</vt:lpstr>
      <vt:lpstr>Coenzymes and Cofactors</vt:lpstr>
      <vt:lpstr>Coenzymes</vt:lpstr>
      <vt:lpstr>Prosthetic group </vt:lpstr>
      <vt:lpstr>Role of metal ions</vt:lpstr>
      <vt:lpstr>Slide 7</vt:lpstr>
      <vt:lpstr>Active Site</vt:lpstr>
      <vt:lpstr>Active Site</vt:lpstr>
      <vt:lpstr>Lock &amp; Key Model of Enzyme-Substrate Binding</vt:lpstr>
      <vt:lpstr>Induced-Fit Model of Enzyme-Substrate Binding</vt:lpstr>
      <vt:lpstr>Enzyme Specificity</vt:lpstr>
      <vt:lpstr>Absolute specificity </vt:lpstr>
      <vt:lpstr>Group specificity </vt:lpstr>
      <vt:lpstr>Reaction specificity</vt:lpstr>
      <vt:lpstr>Optical specificity</vt:lpstr>
      <vt:lpstr>Mechanism of Action of Enzymes How do enzymes catalyze?</vt:lpstr>
      <vt:lpstr>How do enzymes increase the rate of reaction?</vt:lpstr>
      <vt:lpstr>Stabilization of the Transition State </vt:lpstr>
      <vt:lpstr>Slide 20</vt:lpstr>
      <vt:lpstr>Mechanism of Action of Enzymes</vt:lpstr>
      <vt:lpstr>Slide 22</vt:lpstr>
      <vt:lpstr>1) Thermodynamic changes </vt:lpstr>
      <vt:lpstr>Slide 24</vt:lpstr>
      <vt:lpstr>Slide 25</vt:lpstr>
      <vt:lpstr>Slide 26</vt:lpstr>
      <vt:lpstr>Slide 27</vt:lpstr>
      <vt:lpstr>2) Processes at the active site</vt:lpstr>
      <vt:lpstr>Slide 29</vt:lpstr>
      <vt:lpstr>Enzyme Catalysis- overview</vt:lpstr>
      <vt:lpstr>Enzyme Kinetics</vt:lpstr>
      <vt:lpstr>Michaelis Menten Kinetics</vt:lpstr>
      <vt:lpstr>Slide 33</vt:lpstr>
      <vt:lpstr>Michaelis Menten equation</vt:lpstr>
      <vt:lpstr>Slide 35</vt:lpstr>
      <vt:lpstr>Michaelis Menten equation</vt:lpstr>
      <vt:lpstr>Understanding Km</vt:lpstr>
      <vt:lpstr>Slide 38</vt:lpstr>
      <vt:lpstr>Slide 39</vt:lpstr>
      <vt:lpstr>Slide 40</vt:lpstr>
      <vt:lpstr>Understanding Vmax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ENZYMOLOGY</dc:title>
  <dc:creator>may alrashed</dc:creator>
  <cp:lastModifiedBy>may alrashed</cp:lastModifiedBy>
  <cp:revision>27</cp:revision>
  <dcterms:created xsi:type="dcterms:W3CDTF">2014-09-06T13:19:34Z</dcterms:created>
  <dcterms:modified xsi:type="dcterms:W3CDTF">2014-10-12T20:38:44Z</dcterms:modified>
</cp:coreProperties>
</file>