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687" r:id="rId4"/>
    <p:sldMasterId id="2147483701" r:id="rId5"/>
  </p:sldMasterIdLst>
  <p:sldIdLst>
    <p:sldId id="287" r:id="rId6"/>
    <p:sldId id="288" r:id="rId7"/>
    <p:sldId id="289" r:id="rId8"/>
    <p:sldId id="259" r:id="rId9"/>
    <p:sldId id="262" r:id="rId10"/>
    <p:sldId id="294" r:id="rId11"/>
    <p:sldId id="307" r:id="rId12"/>
    <p:sldId id="308" r:id="rId13"/>
    <p:sldId id="309" r:id="rId14"/>
    <p:sldId id="310" r:id="rId15"/>
    <p:sldId id="319" r:id="rId16"/>
    <p:sldId id="320" r:id="rId17"/>
    <p:sldId id="296" r:id="rId18"/>
    <p:sldId id="314" r:id="rId19"/>
    <p:sldId id="315" r:id="rId20"/>
    <p:sldId id="316" r:id="rId21"/>
    <p:sldId id="317" r:id="rId22"/>
    <p:sldId id="318" r:id="rId23"/>
    <p:sldId id="297" r:id="rId24"/>
    <p:sldId id="311" r:id="rId25"/>
    <p:sldId id="300" r:id="rId26"/>
    <p:sldId id="313" r:id="rId27"/>
    <p:sldId id="312" r:id="rId28"/>
    <p:sldId id="301" r:id="rId29"/>
    <p:sldId id="321" r:id="rId30"/>
    <p:sldId id="291"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873821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55488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658434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F52006-8B44-4DDD-9E09-A077D8EC66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206415"/>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6039E4-9A6F-4391-ADCE-DE7650FD7D0E}"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41ACF0-D40E-4359-A892-AAEFC13456E5}"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9384312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CF7102-5F60-4A2E-8A40-2CBA6CCA40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84A3E48-6410-4EB2-8E9B-8EDDD7707AB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7927162"/>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91B136-5FCA-4339-8008-50D6F59402DB}"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2702B86-CB87-4BCF-951D-98D4790C06A4}"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98101033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24E782-E161-4202-A96B-4CA11D2B5D8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9864-D86A-4B27-95E9-769B10042E4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0279184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CA1AF8-E49B-4550-AAA5-27D25F43CC98}"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A1B03-44F5-436B-B4AB-04135DF07D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73487031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C61698-93A6-4020-8A95-6D95E9AC459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8C47FF-BC9C-4755-BBE7-B95CBA18C9A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680684195"/>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DEF42B-68F3-460F-9B88-260AFA86EC3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243998-A89A-4B06-9C62-A51E529373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46594188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76704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325081-4041-4F6C-9FFD-B0A4222830A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D56E9D-0AED-4E92-B601-4B9FB0F96804}"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523467715"/>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A0D1D3-C956-4580-93E2-1F60C11DCC2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F6B6A6A-B3BA-47F2-AA34-09CFE1B6F16A}"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2149348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4417E7F-87F2-46C5-A8E0-736CB34E76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A1930-0CD2-433A-BFF7-DA14CFCC21F3}"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61336880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D8A0B80-6EA6-4797-B3A3-E32CB0E87C9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024CFE-B833-409B-9B66-F777087C36E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088138370"/>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132508-4EAE-47BB-85CB-D97CED86CBF0}"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50870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36C1D5A-B521-4F7F-8FEC-EC21028939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761684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D22126-AB09-4559-B80B-8912A4F1D80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290688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272995F-CE40-4E47-8334-958ACFEB7CE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3992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B42F24-6961-4D26-843D-F290331D0924}"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715603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1CD1FD3-A4E0-4C2C-8541-9F0AC31026E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2276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4F8E9-E3C4-4168-BF1D-C634EE44015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3317986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A93B34-CD02-4687-8B74-B522417E690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736125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6E65C2B-EAEE-4BC3-990E-E1DAA0DE33C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034984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32300A5-62B0-43D2-A2FD-4D0BE1FFD53A}"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93545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0501EA8-C1D5-47BD-A63A-072D05FE0F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6195337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701BB28-A9E9-4725-BCD0-E246B958E80F}"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995813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44A514-C289-4506-8F56-9EB67BBFF60B}"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167637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9F265A-E11B-4985-B2DA-DB612740DD92}"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191964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0E61A1E-C8FC-418D-8D06-328107B7DBB9}"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9A3B74C-9DF2-4751-91F6-C750424A2FA0}"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356229031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6A704CA-CF6C-444E-B54B-6D21F9ABDE1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705ED5-D575-4AB3-9555-268FE534DA7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341406381"/>
      </p:ext>
    </p:extLst>
  </p:cSld>
  <p:clrMapOvr>
    <a:masterClrMapping/>
  </p:clrMapOvr>
  <p:transition>
    <p:wedg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B36F6B-1DCE-44BA-88DA-657DD82B3E5C}"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71F424-F208-46E6-997C-02B585FF05BC}"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244835871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4F8E9-E3C4-4168-BF1D-C634EE44015B}"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9937520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0055CB8-751C-4D46-B054-08AFE330AE5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06FA191-F131-4821-931B-19FCB28BD468}"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0605439"/>
      </p:ext>
    </p:extLst>
  </p:cSld>
  <p:clrMapOvr>
    <a:masterClrMapping/>
  </p:clrMapOvr>
  <p:transition>
    <p:wedg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94BB93-6D7E-4B9D-B554-B3A0AC005376}"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EA11DB0-1C20-44B0-A098-1697C7BA59B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224195926"/>
      </p:ext>
    </p:extLst>
  </p:cSld>
  <p:clrMapOvr>
    <a:masterClrMapping/>
  </p:clrMapOvr>
  <p:transition>
    <p:wedg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502DE22-16BB-4891-8E0C-A3CF49D28F0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E933AE9-2B7B-4981-93E9-0406968D7DD5}"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653158495"/>
      </p:ext>
    </p:extLst>
  </p:cSld>
  <p:clrMapOvr>
    <a:masterClrMapping/>
  </p:clrMapOvr>
  <p:transition>
    <p:wedg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C221644-FA01-4379-AB68-E1756C579F4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8B936B9-67FE-4CA7-B58D-D7EA18FFAC1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959659177"/>
      </p:ext>
    </p:extLst>
  </p:cSld>
  <p:clrMapOvr>
    <a:masterClrMapping/>
  </p:clrMapOvr>
  <p:transition>
    <p:wedg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B8C28F1-B2D3-4167-9FE4-82E2509AAB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8E373E-1733-4943-8483-0C916CF684D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887121971"/>
      </p:ext>
    </p:extLst>
  </p:cSld>
  <p:clrMapOvr>
    <a:masterClrMapping/>
  </p:clrMapOvr>
  <p:transition>
    <p:wedg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0945AD-DD8C-4CB3-97EB-60A2D5D466AA}"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EEE259A-48C1-4C65-82A9-6218EFF38365}"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580362007"/>
      </p:ext>
    </p:extLst>
  </p:cSld>
  <p:clrMapOvr>
    <a:masterClrMapping/>
  </p:clrMapOvr>
  <p:transition>
    <p:wedg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9822586-E60C-4091-9ABE-20A008EBB61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C83463-2E6D-431B-AC33-C402ED6EA50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044896780"/>
      </p:ext>
    </p:extLst>
  </p:cSld>
  <p:clrMapOvr>
    <a:masterClrMapping/>
  </p:clrMapOvr>
  <p:transition>
    <p:wedg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211AC0-EB90-453C-B934-F302763933E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BED1FE-3F15-44A6-8018-59773E6D8D7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544326784"/>
      </p:ext>
    </p:extLst>
  </p:cSld>
  <p:clrMapOvr>
    <a:masterClrMapping/>
  </p:clrMapOvr>
  <p:transition>
    <p:wedg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248090-90E8-4E5B-9CCF-7C105E0477B9}"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2273760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AF56410-672B-44E3-B86E-67D4B80B873C}"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69673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4F8E9-E3C4-4168-BF1D-C634EE44015B}"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7241872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6039E4-9A6F-4391-ADCE-DE7650FD7D0E}"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41ACF0-D40E-4359-A892-AAEFC13456E5}"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3981974955"/>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CF7102-5F60-4A2E-8A40-2CBA6CCA40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84A3E48-6410-4EB2-8E9B-8EDDD7707AB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51193187"/>
      </p:ext>
    </p:extLst>
  </p:cSld>
  <p:clrMapOvr>
    <a:masterClrMapping/>
  </p:clrMapOvr>
  <p:transition>
    <p:wedg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91B136-5FCA-4339-8008-50D6F59402DB}"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2702B86-CB87-4BCF-951D-98D4790C06A4}"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898170761"/>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24E782-E161-4202-A96B-4CA11D2B5D8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9864-D86A-4B27-95E9-769B10042E4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4131919879"/>
      </p:ext>
    </p:extLst>
  </p:cSld>
  <p:clrMapOvr>
    <a:masterClrMapping/>
  </p:clrMapOvr>
  <p:transition>
    <p:wedg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CA1AF8-E49B-4550-AAA5-27D25F43CC98}"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A1B03-44F5-436B-B4AB-04135DF07D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214585306"/>
      </p:ext>
    </p:extLst>
  </p:cSld>
  <p:clrMapOvr>
    <a:masterClrMapping/>
  </p:clrMapOvr>
  <p:transition>
    <p:wedg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C61698-93A6-4020-8A95-6D95E9AC459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8C47FF-BC9C-4755-BBE7-B95CBA18C9A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682689713"/>
      </p:ext>
    </p:extLst>
  </p:cSld>
  <p:clrMapOvr>
    <a:masterClrMapping/>
  </p:clrMapOvr>
  <p:transition>
    <p:wedg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DEF42B-68F3-460F-9B88-260AFA86EC3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243998-A89A-4B06-9C62-A51E529373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524628814"/>
      </p:ext>
    </p:extLst>
  </p:cSld>
  <p:clrMapOvr>
    <a:masterClrMapping/>
  </p:clrMapOvr>
  <p:transition>
    <p:wedg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325081-4041-4F6C-9FFD-B0A4222830A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D56E9D-0AED-4E92-B601-4B9FB0F96804}"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838784206"/>
      </p:ext>
    </p:extLst>
  </p:cSld>
  <p:clrMapOvr>
    <a:masterClrMapping/>
  </p:clrMapOvr>
  <p:transition>
    <p:wedg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A0D1D3-C956-4580-93E2-1F60C11DCC2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F6B6A6A-B3BA-47F2-AA34-09CFE1B6F16A}"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430599505"/>
      </p:ext>
    </p:extLst>
  </p:cSld>
  <p:clrMapOvr>
    <a:masterClrMapping/>
  </p:clrMapOvr>
  <p:transition>
    <p:wedg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4417E7F-87F2-46C5-A8E0-736CB34E76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A1930-0CD2-433A-BFF7-DA14CFCC21F3}"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5290134"/>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4F8E9-E3C4-4168-BF1D-C634EE44015B}"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1468223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D8A0B80-6EA6-4797-B3A3-E32CB0E87C9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024CFE-B833-409B-9B66-F777087C36E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193463141"/>
      </p:ext>
    </p:extLst>
  </p:cSld>
  <p:clrMapOvr>
    <a:masterClrMapping/>
  </p:clrMapOvr>
  <p:transition>
    <p:wedg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132508-4EAE-47BB-85CB-D97CED86CBF0}"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479627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4F8E9-E3C4-4168-BF1D-C634EE44015B}"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21422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4F8E9-E3C4-4168-BF1D-C634EE44015B}"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91355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4F8E9-E3C4-4168-BF1D-C634EE44015B}"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2551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4F8E9-E3C4-4168-BF1D-C634EE44015B}" type="datetimeFigureOut">
              <a:rPr lang="en-US" smtClean="0"/>
              <a:t>3/22/2021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53350-E6D9-4D2F-B342-62F7A08593AE}" type="slidenum">
              <a:rPr lang="en-US" smtClean="0"/>
              <a:t>‹#›</a:t>
            </a:fld>
            <a:endParaRPr lang="en-US"/>
          </a:p>
        </p:txBody>
      </p:sp>
    </p:spTree>
    <p:extLst>
      <p:ext uri="{BB962C8B-B14F-4D97-AF65-F5344CB8AC3E}">
        <p14:creationId xmlns:p14="http://schemas.microsoft.com/office/powerpoint/2010/main" val="2573589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2CE90B5-8748-481D-8E9C-CB8A70BC738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4A44E7-3999-4C40-A7E2-A8FA26B4BC57}"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40144862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11"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11" charset="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1634359-E9D7-4449-B659-88523C65281C}"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22943765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1" charset="-128"/>
        </a:defRPr>
      </a:lvl1pPr>
      <a:lvl2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2pPr>
      <a:lvl3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3pPr>
      <a:lvl4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4pPr>
      <a:lvl5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5pPr>
      <a:lvl6pPr marL="457200" algn="ctr" rtl="0" fontAlgn="base">
        <a:spcBef>
          <a:spcPct val="0"/>
        </a:spcBef>
        <a:spcAft>
          <a:spcPct val="0"/>
        </a:spcAft>
        <a:defRPr sz="4400">
          <a:solidFill>
            <a:schemeClr val="tx2"/>
          </a:solidFill>
          <a:latin typeface="Times New Roman" pitchFamily="-111" charset="0"/>
        </a:defRPr>
      </a:lvl6pPr>
      <a:lvl7pPr marL="914400" algn="ctr" rtl="0" fontAlgn="base">
        <a:spcBef>
          <a:spcPct val="0"/>
        </a:spcBef>
        <a:spcAft>
          <a:spcPct val="0"/>
        </a:spcAft>
        <a:defRPr sz="4400">
          <a:solidFill>
            <a:schemeClr val="tx2"/>
          </a:solidFill>
          <a:latin typeface="Times New Roman" pitchFamily="-111" charset="0"/>
        </a:defRPr>
      </a:lvl7pPr>
      <a:lvl8pPr marL="1371600" algn="ctr" rtl="0" fontAlgn="base">
        <a:spcBef>
          <a:spcPct val="0"/>
        </a:spcBef>
        <a:spcAft>
          <a:spcPct val="0"/>
        </a:spcAft>
        <a:defRPr sz="4400">
          <a:solidFill>
            <a:schemeClr val="tx2"/>
          </a:solidFill>
          <a:latin typeface="Times New Roman" pitchFamily="-111" charset="0"/>
        </a:defRPr>
      </a:lvl8pPr>
      <a:lvl9pPr marL="1828800" algn="ctr" rtl="0" fontAlgn="base">
        <a:spcBef>
          <a:spcPct val="0"/>
        </a:spcBef>
        <a:spcAft>
          <a:spcPct val="0"/>
        </a:spcAft>
        <a:defRPr sz="4400">
          <a:solidFill>
            <a:schemeClr val="tx2"/>
          </a:solidFill>
          <a:latin typeface="Times New Roman"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26E2592-2E91-4DA0-9270-1C1B26F5813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9E60EE0-37B5-4A26-A6D7-3F60DD6F1D40}"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369664448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2CE90B5-8748-481D-8E9C-CB8A70BC738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4A44E7-3999-4C40-A7E2-A8FA26B4BC57}"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2894705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81200" y="990600"/>
            <a:ext cx="4953000" cy="3657600"/>
          </a:xfrm>
          <a:prstGeom prst="rect">
            <a:avLst/>
          </a:prstGeom>
        </p:spPr>
        <p:txBody>
          <a:bodyPr wrap="none" fromWordArt="1">
            <a:prstTxWarp prst="textPlain">
              <a:avLst>
                <a:gd name="adj" fmla="val 50000"/>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Times New Roman"/>
                <a:ea typeface="ＭＳ Ｐゴシック" pitchFamily="-111" charset="-128"/>
                <a:cs typeface="Simplified Arabic" pitchFamily="18" charset="-78"/>
              </a:rPr>
              <a:t>   </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التغير </a:t>
            </a:r>
            <a:r>
              <a:rPr kumimoji="0" lang="ar-EG"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المناخ</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ي</a:t>
            </a:r>
            <a:r>
              <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 </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Constantia"/>
                <a:ea typeface="ＭＳ Ｐゴシック" pitchFamily="-111" charset="-128"/>
                <a:cs typeface="Arial" pitchFamily="34" charset="0"/>
              </a:rPr>
              <a:t>Climate Change</a:t>
            </a:r>
            <a:endParaRPr kumimoji="0" lang="en-US" sz="3600" b="0" i="0" u="none" strike="noStrike" kern="10" cap="none" spc="0" normalizeH="0" baseline="0" noProof="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Constantia"/>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Arial" pitchFamily="34" charset="0"/>
              </a:rPr>
              <a:t>Pro. </a:t>
            </a:r>
            <a:r>
              <a:rPr kumimoji="0" lang="en-US" sz="3600" b="0" i="0" u="none" strike="noStrike" kern="10" cap="none" spc="0" normalizeH="0" baseline="0" noProof="0" dirty="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Arial" pitchFamily="34" charset="0"/>
              </a:rPr>
              <a:t>Mohamed Hafez</a:t>
            </a:r>
          </a:p>
        </p:txBody>
      </p:sp>
    </p:spTree>
    <p:extLst>
      <p:ext uri="{BB962C8B-B14F-4D97-AF65-F5344CB8AC3E}">
        <p14:creationId xmlns:p14="http://schemas.microsoft.com/office/powerpoint/2010/main" val="415498943"/>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610644"/>
            <a:ext cx="8229600" cy="609600"/>
          </a:xfrm>
        </p:spPr>
        <p:txBody>
          <a:bodyPr/>
          <a:lstStyle/>
          <a:p>
            <a:pPr algn="ctr" rtl="1"/>
            <a:r>
              <a:rPr lang="ar-EG" altLang="en-US" sz="3600" b="1" dirty="0"/>
              <a:t>محاكاة التدفق العالمي للتربة </a:t>
            </a:r>
            <a:r>
              <a:rPr lang="ar-EG" altLang="en-US" sz="3600" b="1" dirty="0" smtClean="0"/>
              <a:t>واستجابته </a:t>
            </a:r>
            <a:r>
              <a:rPr lang="ar-EG" altLang="en-US" sz="3600" b="1" dirty="0"/>
              <a:t>لتغير المناخ</a:t>
            </a:r>
            <a:endParaRPr lang="en-US" altLang="en-US" sz="3600" b="1" dirty="0" smtClean="0"/>
          </a:p>
        </p:txBody>
      </p:sp>
      <p:sp>
        <p:nvSpPr>
          <p:cNvPr id="17411" name="Content Placeholder 2"/>
          <p:cNvSpPr>
            <a:spLocks noGrp="1"/>
          </p:cNvSpPr>
          <p:nvPr>
            <p:ph idx="1"/>
          </p:nvPr>
        </p:nvSpPr>
        <p:spPr>
          <a:xfrm>
            <a:off x="115367" y="1236945"/>
            <a:ext cx="8534400" cy="5638800"/>
          </a:xfrm>
        </p:spPr>
        <p:txBody>
          <a:bodyPr/>
          <a:lstStyle/>
          <a:p>
            <a:pPr algn="just" rtl="1">
              <a:lnSpc>
                <a:spcPct val="150000"/>
              </a:lnSpc>
            </a:pPr>
            <a:r>
              <a:rPr lang="ar-SA" sz="2400" b="1" dirty="0" smtClean="0">
                <a:ea typeface="Majalla UI"/>
                <a:cs typeface="+mj-cs"/>
              </a:rPr>
              <a:t>ومع استخدام </a:t>
            </a:r>
            <a:r>
              <a:rPr lang="ar-SA" sz="2400" b="1" dirty="0">
                <a:ea typeface="Majalla UI"/>
                <a:cs typeface="+mj-cs"/>
              </a:rPr>
              <a:t>توقعات تغير المناخ من أربعة نماذج </a:t>
            </a:r>
            <a:r>
              <a:rPr lang="ar-SA" sz="2400" b="1" dirty="0" smtClean="0">
                <a:ea typeface="Majalla UI"/>
                <a:cs typeface="+mj-cs"/>
              </a:rPr>
              <a:t>دوران </a:t>
            </a:r>
            <a:r>
              <a:rPr lang="ar-SA" sz="2400" b="1" dirty="0">
                <a:ea typeface="Majalla UI"/>
                <a:cs typeface="+mj-cs"/>
              </a:rPr>
              <a:t>عالمية، </a:t>
            </a:r>
            <a:r>
              <a:rPr lang="ar-SA" sz="2400" b="1" dirty="0" smtClean="0">
                <a:ea typeface="Majalla UI"/>
                <a:cs typeface="+mj-cs"/>
              </a:rPr>
              <a:t>وجد تتطابق </a:t>
            </a:r>
            <a:r>
              <a:rPr lang="ar-SA" sz="2400" b="1" dirty="0">
                <a:ea typeface="Majalla UI"/>
                <a:cs typeface="+mj-cs"/>
              </a:rPr>
              <a:t>كل منها مع مضاعفة </a:t>
            </a:r>
            <a:r>
              <a:rPr lang="ar-SA" sz="2400" b="1" dirty="0" smtClean="0">
                <a:ea typeface="Majalla UI"/>
                <a:cs typeface="+mj-cs"/>
              </a:rPr>
              <a:t>التوازن المستنتجة.</a:t>
            </a:r>
          </a:p>
          <a:p>
            <a:pPr algn="just" rtl="1">
              <a:lnSpc>
                <a:spcPct val="150000"/>
              </a:lnSpc>
            </a:pPr>
            <a:r>
              <a:rPr lang="ar-SA" sz="2400" b="1" dirty="0" smtClean="0">
                <a:ea typeface="Majalla UI"/>
                <a:cs typeface="+mj-cs"/>
              </a:rPr>
              <a:t>وتشير النتئج إلى أن </a:t>
            </a:r>
            <a:r>
              <a:rPr lang="ar-SA" sz="2400" b="1" dirty="0">
                <a:ea typeface="Majalla UI"/>
                <a:cs typeface="+mj-cs"/>
              </a:rPr>
              <a:t>أكبر الزيادات في تدفقات التربة </a:t>
            </a:r>
            <a:r>
              <a:rPr lang="ar-SA" sz="2400" b="1" dirty="0" smtClean="0">
                <a:ea typeface="Majalla UI"/>
                <a:cs typeface="+mj-cs"/>
              </a:rPr>
              <a:t>كانت </a:t>
            </a:r>
            <a:r>
              <a:rPr lang="ar-SA" sz="2400" b="1" dirty="0">
                <a:ea typeface="Majalla UI"/>
                <a:cs typeface="+mj-cs"/>
              </a:rPr>
              <a:t>مرتبطة بالمناطق الشمالية </a:t>
            </a:r>
            <a:r>
              <a:rPr lang="ar-SA" sz="2400" b="1" dirty="0" smtClean="0">
                <a:ea typeface="Majalla UI"/>
                <a:cs typeface="+mj-cs"/>
              </a:rPr>
              <a:t>ومناطق التندرا.</a:t>
            </a:r>
          </a:p>
          <a:p>
            <a:pPr algn="just" rtl="1">
              <a:lnSpc>
                <a:spcPct val="150000"/>
              </a:lnSpc>
            </a:pPr>
            <a:r>
              <a:rPr lang="ar-SA" sz="2400" b="1" dirty="0" smtClean="0">
                <a:ea typeface="Majalla UI"/>
                <a:cs typeface="+mj-cs"/>
              </a:rPr>
              <a:t> ذلك ويقدر </a:t>
            </a:r>
            <a:r>
              <a:rPr lang="ar-SA" sz="2400" b="1" dirty="0">
                <a:ea typeface="Majalla UI"/>
                <a:cs typeface="+mj-cs"/>
              </a:rPr>
              <a:t>أن متوسطات تدفق التربة </a:t>
            </a:r>
            <a:r>
              <a:rPr lang="ar-SA" sz="2400" b="1" dirty="0" smtClean="0">
                <a:ea typeface="Majalla UI"/>
                <a:cs typeface="+mj-cs"/>
              </a:rPr>
              <a:t>على </a:t>
            </a:r>
            <a:r>
              <a:rPr lang="ar-SA" sz="2400" b="1" dirty="0">
                <a:ea typeface="Majalla UI"/>
                <a:cs typeface="+mj-cs"/>
              </a:rPr>
              <a:t>الصعيد </a:t>
            </a:r>
            <a:r>
              <a:rPr lang="ar-SA" sz="2400" b="1" dirty="0" smtClean="0">
                <a:ea typeface="Majalla UI"/>
                <a:cs typeface="+mj-cs"/>
              </a:rPr>
              <a:t>العالمي، </a:t>
            </a:r>
            <a:r>
              <a:rPr lang="ar-SA" sz="2400" b="1" dirty="0">
                <a:ea typeface="Majalla UI"/>
                <a:cs typeface="+mj-cs"/>
              </a:rPr>
              <a:t>تزداد بنحو </a:t>
            </a:r>
            <a:r>
              <a:rPr lang="ar-SA" sz="2000" b="1" dirty="0">
                <a:ea typeface="Majalla UI"/>
                <a:cs typeface="+mj-cs"/>
              </a:rPr>
              <a:t>35</a:t>
            </a:r>
            <a:r>
              <a:rPr lang="ar-SA" sz="2400" b="1" dirty="0">
                <a:ea typeface="Majalla UI"/>
                <a:cs typeface="+mj-cs"/>
              </a:rPr>
              <a:t>٪ فوق القيم الحالية، مما يوفر تغذية مرتدة إيجابية لتأثير الاحتباس الحراري</a:t>
            </a:r>
            <a:r>
              <a:rPr lang="ar-SA" sz="2400" b="1" dirty="0" smtClean="0">
                <a:ea typeface="Majalla UI"/>
                <a:cs typeface="+mj-cs"/>
              </a:rPr>
              <a:t>.</a:t>
            </a:r>
          </a:p>
          <a:p>
            <a:pPr algn="just" rtl="1">
              <a:lnSpc>
                <a:spcPct val="150000"/>
              </a:lnSpc>
            </a:pPr>
            <a:endParaRPr lang="ar-SA" sz="2400" b="1" dirty="0">
              <a:ea typeface="Majalla UI"/>
              <a:cs typeface="+mj-cs"/>
            </a:endParaRPr>
          </a:p>
          <a:p>
            <a:pPr marL="0" indent="0" algn="just" rtl="1">
              <a:lnSpc>
                <a:spcPct val="150000"/>
              </a:lnSpc>
              <a:buNone/>
            </a:pPr>
            <a:endParaRPr lang="ar-SA" sz="2400" b="1" dirty="0" smtClean="0">
              <a:ea typeface="Majalla UI"/>
              <a:cs typeface="+mj-cs"/>
            </a:endParaRPr>
          </a:p>
          <a:p>
            <a:pPr algn="just" rtl="1">
              <a:lnSpc>
                <a:spcPct val="150000"/>
              </a:lnSpc>
            </a:pPr>
            <a:endParaRPr lang="ar-SA" sz="2400" b="1" dirty="0">
              <a:ea typeface="Majalla UI"/>
              <a:cs typeface="+mj-cs"/>
            </a:endParaRPr>
          </a:p>
          <a:p>
            <a:pPr marL="0" indent="0" algn="ctr" rtl="1">
              <a:lnSpc>
                <a:spcPct val="150000"/>
              </a:lnSpc>
              <a:buNone/>
            </a:pPr>
            <a:r>
              <a:rPr lang="en-US" sz="2000" b="1" dirty="0">
                <a:latin typeface="Times New Roman" panose="02020603050405020304" pitchFamily="18" charset="0"/>
                <a:ea typeface="Majalla UI"/>
                <a:cs typeface="Times New Roman" panose="02020603050405020304" pitchFamily="18" charset="0"/>
              </a:rPr>
              <a:t>Soil </a:t>
            </a:r>
            <a:r>
              <a:rPr lang="en-US" sz="2000" b="1" dirty="0" smtClean="0">
                <a:latin typeface="Times New Roman" panose="02020603050405020304" pitchFamily="18" charset="0"/>
                <a:ea typeface="Majalla UI"/>
                <a:cs typeface="Times New Roman" panose="02020603050405020304" pitchFamily="18" charset="0"/>
              </a:rPr>
              <a:t>Flux System                                                                     </a:t>
            </a:r>
            <a:endParaRPr lang="ar-SA" sz="2000" b="1" dirty="0" smtClean="0">
              <a:latin typeface="Times New Roman" panose="02020603050405020304" pitchFamily="18" charset="0"/>
              <a:ea typeface="Majalla UI"/>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657600"/>
            <a:ext cx="3108960" cy="23095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64927619"/>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610644"/>
            <a:ext cx="8229600" cy="609600"/>
          </a:xfrm>
        </p:spPr>
        <p:txBody>
          <a:bodyPr/>
          <a:lstStyle/>
          <a:p>
            <a:pPr algn="ctr" rtl="1"/>
            <a:r>
              <a:rPr lang="ar-SA" altLang="en-US" sz="3600" b="1" dirty="0" smtClean="0"/>
              <a:t>ا</a:t>
            </a:r>
            <a:r>
              <a:rPr lang="ar-EG" altLang="en-US" sz="3600" b="1" dirty="0" smtClean="0"/>
              <a:t>لتغير المناخ</a:t>
            </a:r>
            <a:r>
              <a:rPr lang="ar-SA" altLang="en-US" sz="3600" b="1" dirty="0" smtClean="0"/>
              <a:t> والتربة</a:t>
            </a:r>
            <a:endParaRPr lang="en-US" altLang="en-US" sz="3600" b="1" dirty="0" smtClean="0"/>
          </a:p>
        </p:txBody>
      </p:sp>
      <p:sp>
        <p:nvSpPr>
          <p:cNvPr id="17411" name="Content Placeholder 2"/>
          <p:cNvSpPr>
            <a:spLocks noGrp="1"/>
          </p:cNvSpPr>
          <p:nvPr>
            <p:ph idx="1"/>
          </p:nvPr>
        </p:nvSpPr>
        <p:spPr>
          <a:xfrm>
            <a:off x="115367" y="1185608"/>
            <a:ext cx="8534400" cy="5638800"/>
          </a:xfrm>
        </p:spPr>
        <p:txBody>
          <a:bodyPr/>
          <a:lstStyle/>
          <a:p>
            <a:pPr algn="just" rtl="1">
              <a:lnSpc>
                <a:spcPct val="150000"/>
              </a:lnSpc>
            </a:pPr>
            <a:r>
              <a:rPr lang="ar-SA" sz="2400" b="1" dirty="0" smtClean="0">
                <a:ea typeface="Majalla UI"/>
                <a:cs typeface="+mj-cs"/>
              </a:rPr>
              <a:t>من دراسات التغیر </a:t>
            </a:r>
            <a:r>
              <a:rPr lang="ar-SA" sz="2400" b="1" dirty="0">
                <a:ea typeface="Majalla UI"/>
                <a:cs typeface="+mj-cs"/>
              </a:rPr>
              <a:t>المناخي الإقلیمي </a:t>
            </a:r>
            <a:r>
              <a:rPr lang="ar-SA" sz="2400" b="1" dirty="0" smtClean="0">
                <a:ea typeface="Majalla UI"/>
                <a:cs typeface="+mj-cs"/>
              </a:rPr>
              <a:t>محاكاة </a:t>
            </a:r>
            <a:r>
              <a:rPr lang="ar-SA" sz="2400" b="1" dirty="0">
                <a:ea typeface="Majalla UI"/>
                <a:cs typeface="+mj-cs"/>
              </a:rPr>
              <a:t>نموذج تفاعلي للغلاف الجوي والتربة </a:t>
            </a:r>
            <a:r>
              <a:rPr lang="ar-SA" sz="2400" b="1" dirty="0" smtClean="0">
                <a:ea typeface="Majalla UI"/>
                <a:cs typeface="+mj-cs"/>
              </a:rPr>
              <a:t>النباتیة؛ حيث استخدم </a:t>
            </a:r>
            <a:r>
              <a:rPr lang="ar-SA" sz="2400" b="1" dirty="0">
                <a:ea typeface="Majalla UI"/>
                <a:cs typeface="+mj-cs"/>
              </a:rPr>
              <a:t>نموذج إقليمي مرتبط بالتربة والغطاء النباتي والغلاف الجوي لدراسة </a:t>
            </a:r>
            <a:r>
              <a:rPr lang="ar-SA" sz="2400" b="1" dirty="0" smtClean="0">
                <a:ea typeface="Majalla UI"/>
                <a:cs typeface="+mj-cs"/>
              </a:rPr>
              <a:t>التغيرات </a:t>
            </a:r>
            <a:r>
              <a:rPr lang="ar-SA" sz="2400" b="1" dirty="0">
                <a:ea typeface="Majalla UI"/>
                <a:cs typeface="+mj-cs"/>
              </a:rPr>
              <a:t>والتفاعلات بين المناخ والنظام الإيكولوجي في شرق </a:t>
            </a:r>
            <a:r>
              <a:rPr lang="ar-SA" sz="2400" b="1" dirty="0" smtClean="0">
                <a:ea typeface="Majalla UI"/>
                <a:cs typeface="+mj-cs"/>
              </a:rPr>
              <a:t>آسيا؛ </a:t>
            </a:r>
            <a:r>
              <a:rPr lang="ar-SA" sz="2400" b="1" dirty="0">
                <a:ea typeface="Majalla UI"/>
                <a:cs typeface="+mj-cs"/>
              </a:rPr>
              <a:t>بسبب زيادة ثاني أكسيد الكربون في الغلاف </a:t>
            </a:r>
            <a:r>
              <a:rPr lang="ar-SA" sz="2400" b="1" dirty="0" smtClean="0">
                <a:ea typeface="Majalla UI"/>
                <a:cs typeface="+mj-cs"/>
              </a:rPr>
              <a:t>الجوي.</a:t>
            </a:r>
          </a:p>
          <a:p>
            <a:pPr algn="just" rtl="1">
              <a:lnSpc>
                <a:spcPct val="150000"/>
              </a:lnSpc>
            </a:pPr>
            <a:r>
              <a:rPr lang="ar-SA" sz="2400" b="1" dirty="0" smtClean="0">
                <a:ea typeface="Majalla UI"/>
                <a:cs typeface="+mj-cs"/>
              </a:rPr>
              <a:t>وتعزى </a:t>
            </a:r>
            <a:r>
              <a:rPr lang="ar-SA" sz="2400" b="1" dirty="0">
                <a:ea typeface="Majalla UI"/>
                <a:cs typeface="+mj-cs"/>
              </a:rPr>
              <a:t>أكبر التغيرات المناخية المحاكاة إلى التأثير </a:t>
            </a:r>
            <a:r>
              <a:rPr lang="ar-SA" sz="2400" b="1" dirty="0" smtClean="0">
                <a:ea typeface="Majalla UI"/>
                <a:cs typeface="+mj-cs"/>
              </a:rPr>
              <a:t>الإشعاعي، والمعدلة </a:t>
            </a:r>
            <a:r>
              <a:rPr lang="ar-SA" sz="2400" b="1" dirty="0">
                <a:ea typeface="Majalla UI"/>
                <a:cs typeface="+mj-cs"/>
              </a:rPr>
              <a:t>قليلا من خلال التغذية </a:t>
            </a:r>
            <a:r>
              <a:rPr lang="ar-SA" sz="2400" b="1" dirty="0" smtClean="0">
                <a:ea typeface="Majalla UI"/>
                <a:cs typeface="+mj-cs"/>
              </a:rPr>
              <a:t>النباتية، إلى  زيادة </a:t>
            </a:r>
            <a:r>
              <a:rPr lang="ar-SA" sz="2400" b="1" dirty="0">
                <a:ea typeface="Majalla UI"/>
                <a:cs typeface="+mj-cs"/>
              </a:rPr>
              <a:t>الأمطار السنوية بنحو </a:t>
            </a:r>
            <a:r>
              <a:rPr lang="ar-SA" sz="2000" b="1" dirty="0" smtClean="0">
                <a:ea typeface="Majalla UI"/>
                <a:cs typeface="+mj-cs"/>
              </a:rPr>
              <a:t>20% </a:t>
            </a:r>
            <a:r>
              <a:rPr lang="ar-SA" sz="2400" b="1" dirty="0" smtClean="0">
                <a:ea typeface="Majalla UI"/>
                <a:cs typeface="+mj-cs"/>
              </a:rPr>
              <a:t>في </a:t>
            </a:r>
            <a:r>
              <a:rPr lang="ar-SA" sz="2400" b="1" dirty="0">
                <a:ea typeface="Majalla UI"/>
                <a:cs typeface="+mj-cs"/>
              </a:rPr>
              <a:t>المناطق الساحلية في شمال الصين وفي وسط الصين، ولكن بنسبة </a:t>
            </a:r>
            <a:r>
              <a:rPr lang="ar-SA" sz="2000" b="1" dirty="0" smtClean="0">
                <a:ea typeface="Majalla UI"/>
                <a:cs typeface="+mj-cs"/>
              </a:rPr>
              <a:t>8% </a:t>
            </a:r>
            <a:r>
              <a:rPr lang="ar-SA" sz="2400" b="1" dirty="0" smtClean="0">
                <a:ea typeface="Majalla UI"/>
                <a:cs typeface="+mj-cs"/>
              </a:rPr>
              <a:t>فقط </a:t>
            </a:r>
            <a:r>
              <a:rPr lang="ar-SA" sz="2400" b="1" dirty="0">
                <a:ea typeface="Majalla UI"/>
                <a:cs typeface="+mj-cs"/>
              </a:rPr>
              <a:t>في جنوب الصين. </a:t>
            </a:r>
            <a:endParaRPr lang="ar-SA" sz="2400" b="1" dirty="0" smtClean="0">
              <a:ea typeface="Majalla UI"/>
              <a:cs typeface="+mj-cs"/>
            </a:endParaRPr>
          </a:p>
          <a:p>
            <a:pPr algn="just" rtl="1">
              <a:lnSpc>
                <a:spcPct val="150000"/>
              </a:lnSpc>
            </a:pPr>
            <a:r>
              <a:rPr lang="ar-SA" sz="2400" b="1" dirty="0" smtClean="0">
                <a:ea typeface="Majalla UI"/>
                <a:cs typeface="+mj-cs"/>
              </a:rPr>
              <a:t>ويحدث </a:t>
            </a:r>
            <a:r>
              <a:rPr lang="ar-SA" sz="2400" b="1" dirty="0">
                <a:ea typeface="Majalla UI"/>
                <a:cs typeface="+mj-cs"/>
              </a:rPr>
              <a:t>أقوى درجات حرارة تصل إلى </a:t>
            </a:r>
            <a:r>
              <a:rPr lang="ar-SA" sz="2000" b="1" dirty="0" smtClean="0">
                <a:ea typeface="Majalla UI"/>
                <a:cs typeface="+mj-cs"/>
              </a:rPr>
              <a:t>4 درجات مئوية</a:t>
            </a:r>
            <a:r>
              <a:rPr lang="ar-SA" sz="2400" b="1" dirty="0" smtClean="0">
                <a:ea typeface="Majalla UI"/>
                <a:cs typeface="+mj-cs"/>
              </a:rPr>
              <a:t> في </a:t>
            </a:r>
            <a:r>
              <a:rPr lang="ar-SA" sz="2400" b="1" dirty="0">
                <a:ea typeface="Majalla UI"/>
                <a:cs typeface="+mj-cs"/>
              </a:rPr>
              <a:t>الصيف في شمال الصين. </a:t>
            </a:r>
            <a:r>
              <a:rPr lang="ar-SA" sz="2400" b="1" dirty="0" smtClean="0">
                <a:ea typeface="Majalla UI"/>
                <a:cs typeface="+mj-cs"/>
              </a:rPr>
              <a:t>وفي العموم، </a:t>
            </a:r>
            <a:r>
              <a:rPr lang="ar-SA" sz="2400" b="1" dirty="0">
                <a:ea typeface="Majalla UI"/>
                <a:cs typeface="+mj-cs"/>
              </a:rPr>
              <a:t>فإن المناخ يميل إلى أن يكون أكثر </a:t>
            </a:r>
            <a:r>
              <a:rPr lang="ar-SA" sz="2400" b="1" dirty="0" smtClean="0">
                <a:ea typeface="Majalla UI"/>
                <a:cs typeface="+mj-cs"/>
              </a:rPr>
              <a:t>دفئا، </a:t>
            </a:r>
            <a:r>
              <a:rPr lang="ar-SA" sz="2400" b="1" dirty="0">
                <a:ea typeface="Majalla UI"/>
                <a:cs typeface="+mj-cs"/>
              </a:rPr>
              <a:t>وأقل رطوبة في ظل مضاعفة ثاني أكسيد </a:t>
            </a:r>
            <a:r>
              <a:rPr lang="ar-SA" sz="2400" b="1" dirty="0" smtClean="0">
                <a:ea typeface="Majalla UI"/>
                <a:cs typeface="+mj-cs"/>
              </a:rPr>
              <a:t>الكربون، باستثناء </a:t>
            </a:r>
            <a:r>
              <a:rPr lang="ar-SA" sz="2400" b="1" dirty="0">
                <a:ea typeface="Majalla UI"/>
                <a:cs typeface="+mj-cs"/>
              </a:rPr>
              <a:t>المناطق الداخلية في شمال </a:t>
            </a:r>
            <a:r>
              <a:rPr lang="ar-SA" sz="2400" b="1" dirty="0" smtClean="0">
                <a:ea typeface="Majalla UI"/>
                <a:cs typeface="+mj-cs"/>
              </a:rPr>
              <a:t>الصين؛ </a:t>
            </a:r>
            <a:r>
              <a:rPr lang="ar-SA" sz="2400" b="1" dirty="0">
                <a:ea typeface="Majalla UI"/>
                <a:cs typeface="+mj-cs"/>
              </a:rPr>
              <a:t>حيث يصبح أكثر دفئا وجفافا. ترتبط معظم </a:t>
            </a:r>
            <a:r>
              <a:rPr lang="ar-SA" sz="2400" b="1" dirty="0" smtClean="0">
                <a:ea typeface="Majalla UI"/>
                <a:cs typeface="+mj-cs"/>
              </a:rPr>
              <a:t>النتائج </a:t>
            </a:r>
            <a:r>
              <a:rPr lang="ar-SA" sz="2400" b="1" dirty="0">
                <a:ea typeface="Majalla UI"/>
                <a:cs typeface="+mj-cs"/>
              </a:rPr>
              <a:t>بالتغيرات في الرياح الموسمية في شرق آسيا، والتي يتم تكثيفها تحت ثاني أكسيد الكربون </a:t>
            </a:r>
            <a:r>
              <a:rPr lang="ar-SA" sz="2400" b="1" dirty="0" smtClean="0">
                <a:ea typeface="Majalla UI"/>
                <a:cs typeface="+mj-cs"/>
              </a:rPr>
              <a:t>المزدوج.</a:t>
            </a:r>
            <a:endParaRPr lang="ar-SA" sz="2400" b="1" dirty="0" smtClean="0">
              <a:ea typeface="Majalla UI"/>
              <a:cs typeface="+mj-cs"/>
            </a:endParaRPr>
          </a:p>
        </p:txBody>
      </p:sp>
    </p:spTree>
    <p:extLst>
      <p:ext uri="{BB962C8B-B14F-4D97-AF65-F5344CB8AC3E}">
        <p14:creationId xmlns:p14="http://schemas.microsoft.com/office/powerpoint/2010/main" val="2347246618"/>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610644"/>
            <a:ext cx="8229600" cy="609600"/>
          </a:xfrm>
        </p:spPr>
        <p:txBody>
          <a:bodyPr/>
          <a:lstStyle/>
          <a:p>
            <a:pPr algn="ctr" rtl="1"/>
            <a:r>
              <a:rPr lang="ar-EG" altLang="en-US" sz="3600" b="1" dirty="0"/>
              <a:t>التغير المناخ والتربة</a:t>
            </a:r>
            <a:endParaRPr lang="en-US" altLang="en-US" sz="3600" b="1" dirty="0" smtClean="0"/>
          </a:p>
        </p:txBody>
      </p:sp>
      <p:sp>
        <p:nvSpPr>
          <p:cNvPr id="17411" name="Content Placeholder 2"/>
          <p:cNvSpPr>
            <a:spLocks noGrp="1"/>
          </p:cNvSpPr>
          <p:nvPr>
            <p:ph idx="1"/>
          </p:nvPr>
        </p:nvSpPr>
        <p:spPr>
          <a:xfrm>
            <a:off x="115367" y="1236945"/>
            <a:ext cx="8534400" cy="5638800"/>
          </a:xfrm>
        </p:spPr>
        <p:txBody>
          <a:bodyPr/>
          <a:lstStyle/>
          <a:p>
            <a:pPr algn="just" rtl="1">
              <a:lnSpc>
                <a:spcPct val="150000"/>
              </a:lnSpc>
            </a:pPr>
            <a:r>
              <a:rPr lang="ar-SA" sz="2400" b="1" dirty="0" smtClean="0">
                <a:ea typeface="Majalla UI"/>
                <a:cs typeface="+mj-cs"/>
              </a:rPr>
              <a:t>ذلك وتحدث </a:t>
            </a:r>
            <a:r>
              <a:rPr lang="ar-SA" sz="2400" b="1" dirty="0">
                <a:ea typeface="Majalla UI"/>
                <a:cs typeface="+mj-cs"/>
              </a:rPr>
              <a:t>أكبر التغيرات والتغذية المرتدة بين الغطاء النباتي والمناخ في شمال </a:t>
            </a:r>
            <a:r>
              <a:rPr lang="ar-SA" sz="2400" b="1" dirty="0" smtClean="0">
                <a:ea typeface="Majalla UI"/>
                <a:cs typeface="+mj-cs"/>
              </a:rPr>
              <a:t>الصين، </a:t>
            </a:r>
            <a:r>
              <a:rPr lang="ar-SA" sz="2400" b="1" dirty="0">
                <a:ea typeface="Majalla UI"/>
                <a:cs typeface="+mj-cs"/>
              </a:rPr>
              <a:t>في بعض المناطق الساحلية والمركزية </a:t>
            </a:r>
            <a:r>
              <a:rPr lang="ar-SA" sz="2400" b="1" dirty="0" smtClean="0">
                <a:ea typeface="Majalla UI"/>
                <a:cs typeface="+mj-cs"/>
              </a:rPr>
              <a:t>حول دائرة عرض </a:t>
            </a:r>
            <a:r>
              <a:rPr lang="ar-SA" sz="2000" b="1" dirty="0">
                <a:ea typeface="Majalla UI"/>
                <a:cs typeface="+mj-cs"/>
              </a:rPr>
              <a:t>40</a:t>
            </a:r>
            <a:r>
              <a:rPr lang="ar-SA" sz="2400" b="1" dirty="0">
                <a:ea typeface="Majalla UI"/>
                <a:cs typeface="+mj-cs"/>
              </a:rPr>
              <a:t> درجة </a:t>
            </a:r>
            <a:r>
              <a:rPr lang="ar-SA" sz="2400" b="1" dirty="0" smtClean="0">
                <a:ea typeface="Majalla UI"/>
                <a:cs typeface="+mj-cs"/>
              </a:rPr>
              <a:t>شمالا؛ حيث </a:t>
            </a:r>
            <a:r>
              <a:rPr lang="ar-SA" sz="2400" b="1" dirty="0">
                <a:ea typeface="Majalla UI"/>
                <a:cs typeface="+mj-cs"/>
              </a:rPr>
              <a:t>تتوسع الغابات النفضية المعتدلة شمالا، لتحل محل المراعي بسبب مناخ أكثر دفئا ورطوبة. </a:t>
            </a:r>
            <a:endParaRPr lang="ar-SA" sz="2400" b="1" dirty="0" smtClean="0">
              <a:ea typeface="Majalla UI"/>
              <a:cs typeface="+mj-cs"/>
            </a:endParaRPr>
          </a:p>
          <a:p>
            <a:pPr algn="just" rtl="1">
              <a:lnSpc>
                <a:spcPct val="150000"/>
              </a:lnSpc>
            </a:pPr>
            <a:r>
              <a:rPr lang="ar-SA" sz="2400" b="1" dirty="0" smtClean="0">
                <a:ea typeface="Majalla UI"/>
                <a:cs typeface="+mj-cs"/>
              </a:rPr>
              <a:t>أما في </a:t>
            </a:r>
            <a:r>
              <a:rPr lang="ar-SA" sz="2400" b="1" dirty="0">
                <a:ea typeface="Majalla UI"/>
                <a:cs typeface="+mj-cs"/>
              </a:rPr>
              <a:t>المناطق </a:t>
            </a:r>
            <a:r>
              <a:rPr lang="ar-SA" sz="2400" b="1" dirty="0" smtClean="0">
                <a:ea typeface="Majalla UI"/>
                <a:cs typeface="+mj-cs"/>
              </a:rPr>
              <a:t>الساحلية شمال شرق الصين، لوحظ ف </a:t>
            </a:r>
            <a:r>
              <a:rPr lang="ar-SA" sz="2400" b="1" dirty="0">
                <a:ea typeface="Majalla UI"/>
                <a:cs typeface="+mj-cs"/>
              </a:rPr>
              <a:t>ردود فعل إضافية </a:t>
            </a:r>
            <a:r>
              <a:rPr lang="ar-SA" sz="2400" b="1" dirty="0" smtClean="0">
                <a:ea typeface="Majalla UI"/>
                <a:cs typeface="+mj-cs"/>
              </a:rPr>
              <a:t>نحو التبريد؛ </a:t>
            </a:r>
            <a:r>
              <a:rPr lang="ar-SA" sz="2400" b="1" dirty="0">
                <a:ea typeface="Majalla UI"/>
                <a:cs typeface="+mj-cs"/>
              </a:rPr>
              <a:t>بسبب أقل </a:t>
            </a:r>
            <a:r>
              <a:rPr lang="ar-SA" sz="2400" b="1" dirty="0" smtClean="0">
                <a:ea typeface="Majalla UI"/>
                <a:cs typeface="+mj-cs"/>
              </a:rPr>
              <a:t>قلة ذبوبان </a:t>
            </a:r>
            <a:r>
              <a:rPr lang="ar-SA" sz="2400" b="1" dirty="0">
                <a:ea typeface="Majalla UI"/>
                <a:cs typeface="+mj-cs"/>
              </a:rPr>
              <a:t>الثلوج. </a:t>
            </a:r>
            <a:endParaRPr lang="ar-SA" sz="2400" b="1" dirty="0" smtClean="0">
              <a:ea typeface="Majalla UI"/>
              <a:cs typeface="+mj-cs"/>
            </a:endParaRPr>
          </a:p>
          <a:p>
            <a:pPr algn="just" rtl="1">
              <a:lnSpc>
                <a:spcPct val="150000"/>
              </a:lnSpc>
            </a:pPr>
            <a:r>
              <a:rPr lang="ar-SA" sz="2400" b="1" dirty="0">
                <a:ea typeface="Majalla UI"/>
                <a:cs typeface="+mj-cs"/>
              </a:rPr>
              <a:t>وتحدث التغيرات </a:t>
            </a:r>
            <a:r>
              <a:rPr lang="ar-SA" sz="2400" b="1" dirty="0" smtClean="0">
                <a:ea typeface="Majalla UI"/>
                <a:cs typeface="+mj-cs"/>
              </a:rPr>
              <a:t>بصورة أكبر في </a:t>
            </a:r>
            <a:r>
              <a:rPr lang="ar-SA" sz="2400" b="1" dirty="0">
                <a:ea typeface="Majalla UI"/>
                <a:cs typeface="+mj-cs"/>
              </a:rPr>
              <a:t>المناطق الداخلية الواسعة </a:t>
            </a:r>
            <a:r>
              <a:rPr lang="ar-SA" sz="2400" b="1" dirty="0" smtClean="0">
                <a:ea typeface="Majalla UI"/>
                <a:cs typeface="+mj-cs"/>
              </a:rPr>
              <a:t>شمالا من دائرة عرض </a:t>
            </a:r>
            <a:r>
              <a:rPr lang="ar-SA" sz="2400" b="1" dirty="0">
                <a:ea typeface="Majalla UI"/>
                <a:cs typeface="+mj-cs"/>
              </a:rPr>
              <a:t>40 درجة </a:t>
            </a:r>
            <a:r>
              <a:rPr lang="ar-SA" sz="2400" b="1" dirty="0" smtClean="0">
                <a:ea typeface="Majalla UI"/>
                <a:cs typeface="+mj-cs"/>
              </a:rPr>
              <a:t>شمالا؛ </a:t>
            </a:r>
            <a:r>
              <a:rPr lang="ar-SA" sz="2400" b="1" dirty="0">
                <a:ea typeface="Majalla UI"/>
                <a:cs typeface="+mj-cs"/>
              </a:rPr>
              <a:t>حيث تتوسع الأراضي </a:t>
            </a:r>
            <a:r>
              <a:rPr lang="ar-SA" sz="2400" b="1" dirty="0" smtClean="0">
                <a:ea typeface="Majalla UI"/>
                <a:cs typeface="+mj-cs"/>
              </a:rPr>
              <a:t>الصحراويةوالأشجار </a:t>
            </a:r>
            <a:r>
              <a:rPr lang="ar-SA" sz="2400" b="1" dirty="0">
                <a:ea typeface="Majalla UI"/>
                <a:cs typeface="+mj-cs"/>
              </a:rPr>
              <a:t>بسبب الظروف الأكثر دفئا </a:t>
            </a:r>
            <a:r>
              <a:rPr lang="ar-SA" sz="2400" b="1" dirty="0" smtClean="0">
                <a:ea typeface="Majalla UI"/>
                <a:cs typeface="+mj-cs"/>
              </a:rPr>
              <a:t>وجفافا؛ </a:t>
            </a:r>
            <a:r>
              <a:rPr lang="ar-SA" sz="2400" b="1" dirty="0">
                <a:ea typeface="Majalla UI"/>
                <a:cs typeface="+mj-cs"/>
              </a:rPr>
              <a:t>حيث</a:t>
            </a:r>
            <a:r>
              <a:rPr lang="ar-SA" sz="2400" b="1" dirty="0">
                <a:ea typeface="Majalla UI"/>
                <a:cs typeface="+mj-cs"/>
              </a:rPr>
              <a:t> </a:t>
            </a:r>
            <a:r>
              <a:rPr lang="ar-SA" sz="2400" b="1" dirty="0" smtClean="0">
                <a:ea typeface="Majalla UI"/>
                <a:cs typeface="+mj-cs"/>
              </a:rPr>
              <a:t>تمثل إمدادات </a:t>
            </a:r>
            <a:r>
              <a:rPr lang="ar-SA" sz="2400" b="1" dirty="0">
                <a:ea typeface="Majalla UI"/>
                <a:cs typeface="+mj-cs"/>
              </a:rPr>
              <a:t>المياه عاملا حاسما بالنسبة للغطاء النباتي. </a:t>
            </a:r>
            <a:r>
              <a:rPr lang="ar-SA" sz="2400" b="1" dirty="0" smtClean="0">
                <a:ea typeface="Majalla UI"/>
                <a:cs typeface="+mj-cs"/>
              </a:rPr>
              <a:t>وعليه تتعرض النظم </a:t>
            </a:r>
            <a:r>
              <a:rPr lang="ar-SA" sz="2400" b="1" dirty="0">
                <a:ea typeface="Majalla UI"/>
                <a:cs typeface="+mj-cs"/>
              </a:rPr>
              <a:t>الإيكولوجية الداخلية في الشمال لتدهور كبير وتصحر، مما يدل على حساسية واضحة وقابلية للتأثر بالتغير المناخي.</a:t>
            </a:r>
            <a:endParaRPr lang="ar-SA" sz="2400" b="1" dirty="0" smtClean="0">
              <a:ea typeface="Majalla UI"/>
              <a:cs typeface="+mj-cs"/>
            </a:endParaRPr>
          </a:p>
        </p:txBody>
      </p:sp>
    </p:spTree>
    <p:extLst>
      <p:ext uri="{BB962C8B-B14F-4D97-AF65-F5344CB8AC3E}">
        <p14:creationId xmlns:p14="http://schemas.microsoft.com/office/powerpoint/2010/main" val="1700805460"/>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smtClean="0"/>
              <a:t>والغابات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في دراسة لتقييم </a:t>
            </a:r>
            <a:r>
              <a:rPr lang="ar-SA" sz="2400" b="1" dirty="0">
                <a:ea typeface="Majalla UI"/>
                <a:cs typeface="+mj-cs"/>
              </a:rPr>
              <a:t>حساسية خطوط الأشجار </a:t>
            </a:r>
            <a:r>
              <a:rPr lang="ar-SA" sz="2400" b="1" dirty="0" smtClean="0">
                <a:ea typeface="Majalla UI"/>
                <a:cs typeface="+mj-cs"/>
              </a:rPr>
              <a:t>في نيوزيلندا </a:t>
            </a:r>
            <a:r>
              <a:rPr lang="ar-SA" sz="2400" b="1" dirty="0">
                <a:ea typeface="Majalla UI"/>
                <a:cs typeface="+mj-cs"/>
              </a:rPr>
              <a:t>إلى الاحترار </a:t>
            </a:r>
            <a:r>
              <a:rPr lang="ar-SA" sz="2400" b="1" dirty="0" smtClean="0">
                <a:ea typeface="Majalla UI"/>
                <a:cs typeface="+mj-cs"/>
              </a:rPr>
              <a:t>المناخي من خلال </a:t>
            </a:r>
            <a:r>
              <a:rPr lang="ar-SA" sz="2400" b="1" dirty="0">
                <a:ea typeface="Majalla UI"/>
                <a:cs typeface="+mj-cs"/>
              </a:rPr>
              <a:t>مقارنة بين خصائص نمو حلقة </a:t>
            </a:r>
            <a:r>
              <a:rPr lang="ar-SA" sz="2400" b="1" dirty="0" smtClean="0">
                <a:ea typeface="Majalla UI"/>
                <a:cs typeface="+mj-cs"/>
              </a:rPr>
              <a:t>اشجار الزان وعلاقاتها بدرجة الحرارة؛ تبين أن السيطرة </a:t>
            </a:r>
            <a:r>
              <a:rPr lang="ar-SA" sz="2400" b="1" dirty="0">
                <a:ea typeface="Majalla UI"/>
                <a:cs typeface="+mj-cs"/>
              </a:rPr>
              <a:t>المناخية الرئيسية على نمو الأشجار كانت درجات الحرارة في </a:t>
            </a:r>
            <a:r>
              <a:rPr lang="ar-SA" sz="2400" b="1" dirty="0" smtClean="0">
                <a:ea typeface="Majalla UI"/>
                <a:cs typeface="+mj-cs"/>
              </a:rPr>
              <a:t>الصيف. </a:t>
            </a:r>
          </a:p>
          <a:p>
            <a:pPr algn="just" rtl="1">
              <a:lnSpc>
                <a:spcPct val="150000"/>
              </a:lnSpc>
            </a:pPr>
            <a:r>
              <a:rPr lang="ar-SA" sz="2400" b="1" dirty="0" smtClean="0">
                <a:ea typeface="Majalla UI"/>
                <a:cs typeface="+mj-cs"/>
              </a:rPr>
              <a:t>وأشارت </a:t>
            </a:r>
            <a:r>
              <a:rPr lang="ar-SA" sz="2400" b="1" dirty="0">
                <a:ea typeface="Majalla UI"/>
                <a:cs typeface="+mj-cs"/>
              </a:rPr>
              <a:t>إلى علاقة معقدة بين النمو </a:t>
            </a:r>
            <a:r>
              <a:rPr lang="ar-SA" sz="2400" b="1" dirty="0" smtClean="0">
                <a:ea typeface="Majalla UI"/>
                <a:cs typeface="+mj-cs"/>
              </a:rPr>
              <a:t>الشعاعي </a:t>
            </a:r>
            <a:r>
              <a:rPr lang="ar-SA" sz="2400" b="1" dirty="0">
                <a:ea typeface="Majalla UI"/>
                <a:cs typeface="+mj-cs"/>
              </a:rPr>
              <a:t>والمناخ في خط </a:t>
            </a:r>
            <a:r>
              <a:rPr lang="ar-SA" sz="2400" b="1" dirty="0" smtClean="0">
                <a:ea typeface="Majalla UI"/>
                <a:cs typeface="+mj-cs"/>
              </a:rPr>
              <a:t>شجرة؛ حيث لوحظ  تشابه </a:t>
            </a:r>
            <a:r>
              <a:rPr lang="ar-SA" sz="2400" b="1" dirty="0">
                <a:ea typeface="Majalla UI"/>
                <a:cs typeface="+mj-cs"/>
              </a:rPr>
              <a:t>في النمو </a:t>
            </a:r>
            <a:r>
              <a:rPr lang="ar-SA" sz="2400" b="1" dirty="0" smtClean="0">
                <a:ea typeface="Majalla UI"/>
                <a:cs typeface="+mj-cs"/>
              </a:rPr>
              <a:t>وعلاقته بدرجة </a:t>
            </a:r>
            <a:r>
              <a:rPr lang="ar-SA" sz="2400" b="1" dirty="0">
                <a:ea typeface="Majalla UI"/>
                <a:cs typeface="+mj-cs"/>
              </a:rPr>
              <a:t>الحرارة للأشجار في </a:t>
            </a:r>
            <a:r>
              <a:rPr lang="ar-SA" sz="2400" b="1" dirty="0" smtClean="0">
                <a:ea typeface="Majalla UI"/>
                <a:cs typeface="+mj-cs"/>
              </a:rPr>
              <a:t>مستويين من الارتفاعات، وينبغي </a:t>
            </a:r>
            <a:r>
              <a:rPr lang="ar-SA" sz="2400" b="1" dirty="0">
                <a:ea typeface="Majalla UI"/>
                <a:cs typeface="+mj-cs"/>
              </a:rPr>
              <a:t>أن تكون </a:t>
            </a:r>
            <a:r>
              <a:rPr lang="ar-SA" sz="2400" b="1" dirty="0" smtClean="0">
                <a:ea typeface="Majalla UI"/>
                <a:cs typeface="+mj-cs"/>
              </a:rPr>
              <a:t>النتائج مفيدة </a:t>
            </a:r>
            <a:r>
              <a:rPr lang="ar-SA" sz="2400" b="1" dirty="0">
                <a:ea typeface="Majalla UI"/>
                <a:cs typeface="+mj-cs"/>
              </a:rPr>
              <a:t>لدراسة تأثير الاحترار المناخي على نمو الأشجار؛ </a:t>
            </a:r>
            <a:r>
              <a:rPr lang="ar-SA" sz="2400" b="1" dirty="0" smtClean="0">
                <a:ea typeface="Majalla UI"/>
                <a:cs typeface="+mj-cs"/>
              </a:rPr>
              <a:t>لأن مستوى </a:t>
            </a:r>
            <a:r>
              <a:rPr lang="ar-SA" sz="2400" b="1" dirty="0">
                <a:ea typeface="Majalla UI"/>
                <a:cs typeface="+mj-cs"/>
              </a:rPr>
              <a:t>الاختلاف في النمو المشترك </a:t>
            </a:r>
            <a:r>
              <a:rPr lang="ar-SA" sz="2400" b="1" dirty="0" smtClean="0">
                <a:ea typeface="Majalla UI"/>
                <a:cs typeface="+mj-cs"/>
              </a:rPr>
              <a:t>كان </a:t>
            </a:r>
            <a:r>
              <a:rPr lang="ar-SA" sz="2400" b="1" dirty="0">
                <a:ea typeface="Majalla UI"/>
                <a:cs typeface="+mj-cs"/>
              </a:rPr>
              <a:t>أكبر في التسلسل الزمني لخطوط </a:t>
            </a:r>
            <a:r>
              <a:rPr lang="ar-SA" sz="2400" b="1" dirty="0" smtClean="0">
                <a:ea typeface="Majalla UI"/>
                <a:cs typeface="+mj-cs"/>
              </a:rPr>
              <a:t>الأشجار.</a:t>
            </a:r>
          </a:p>
          <a:p>
            <a:pPr algn="just" rtl="1">
              <a:lnSpc>
                <a:spcPct val="150000"/>
              </a:lnSpc>
            </a:pPr>
            <a:r>
              <a:rPr lang="ar-SA" sz="2400" b="1" dirty="0" smtClean="0">
                <a:ea typeface="Majalla UI"/>
                <a:cs typeface="+mj-cs"/>
              </a:rPr>
              <a:t>مما </a:t>
            </a:r>
            <a:r>
              <a:rPr lang="ar-SA" sz="2400" b="1" dirty="0">
                <a:ea typeface="Majalla UI"/>
                <a:cs typeface="+mj-cs"/>
              </a:rPr>
              <a:t>يشير إلى </a:t>
            </a:r>
            <a:r>
              <a:rPr lang="ar-SA" sz="2400" b="1" dirty="0" smtClean="0">
                <a:ea typeface="Majalla UI"/>
                <a:cs typeface="+mj-cs"/>
              </a:rPr>
              <a:t>أهمية </a:t>
            </a:r>
            <a:r>
              <a:rPr lang="ar-SA" sz="2400" b="1" dirty="0">
                <a:ea typeface="Majalla UI"/>
                <a:cs typeface="+mj-cs"/>
              </a:rPr>
              <a:t>درجات الحرارة الصيفية لنمو </a:t>
            </a:r>
            <a:r>
              <a:rPr lang="ar-SA" sz="2400" b="1" dirty="0" smtClean="0">
                <a:ea typeface="Majalla UI"/>
                <a:cs typeface="+mj-cs"/>
              </a:rPr>
              <a:t>الأشجار، وأن الزيادة في </a:t>
            </a:r>
            <a:r>
              <a:rPr lang="ar-SA" sz="2400" b="1" dirty="0">
                <a:ea typeface="Majalla UI"/>
                <a:cs typeface="+mj-cs"/>
              </a:rPr>
              <a:t>درجات الحرارة الصيفية </a:t>
            </a:r>
            <a:r>
              <a:rPr lang="ar-SA" sz="2400" b="1" dirty="0" smtClean="0">
                <a:ea typeface="Majalla UI"/>
                <a:cs typeface="+mj-cs"/>
              </a:rPr>
              <a:t>في </a:t>
            </a:r>
            <a:r>
              <a:rPr lang="ar-SA" sz="2400" b="1" dirty="0">
                <a:ea typeface="Majalla UI"/>
                <a:cs typeface="+mj-cs"/>
              </a:rPr>
              <a:t>نيوزيلندا، </a:t>
            </a:r>
            <a:r>
              <a:rPr lang="ar-SA" sz="2400" b="1" dirty="0" smtClean="0">
                <a:ea typeface="Majalla UI"/>
                <a:cs typeface="+mj-cs"/>
              </a:rPr>
              <a:t>تدعو للضرورة دراسة مدى استجابة نمو الأشجار،  </a:t>
            </a:r>
            <a:r>
              <a:rPr lang="ar-SA" sz="2400" b="1" dirty="0">
                <a:ea typeface="Majalla UI"/>
                <a:cs typeface="+mj-cs"/>
              </a:rPr>
              <a:t>للكشف عن الاحترار المناخي..</a:t>
            </a:r>
            <a:endParaRPr lang="ar-SA" sz="2400" b="1" dirty="0" smtClean="0">
              <a:ea typeface="Majalla UI"/>
              <a:cs typeface="+mj-cs"/>
            </a:endParaRPr>
          </a:p>
        </p:txBody>
      </p:sp>
    </p:spTree>
    <p:extLst>
      <p:ext uri="{BB962C8B-B14F-4D97-AF65-F5344CB8AC3E}">
        <p14:creationId xmlns:p14="http://schemas.microsoft.com/office/powerpoint/2010/main" val="3874434543"/>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smtClean="0"/>
              <a:t>والغابات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ومن الدراسات لفهم مخاطر </a:t>
            </a:r>
            <a:r>
              <a:rPr lang="ar-SA" sz="2400" b="1" dirty="0">
                <a:ea typeface="Majalla UI"/>
                <a:cs typeface="+mj-cs"/>
              </a:rPr>
              <a:t>تغير المناخ </a:t>
            </a:r>
            <a:r>
              <a:rPr lang="ar-SA" sz="2400" b="1" dirty="0" smtClean="0">
                <a:ea typeface="Majalla UI"/>
                <a:cs typeface="+mj-cs"/>
              </a:rPr>
              <a:t> </a:t>
            </a:r>
            <a:r>
              <a:rPr lang="ar-SA" sz="2400" b="1" dirty="0">
                <a:ea typeface="Majalla UI"/>
                <a:cs typeface="+mj-cs"/>
              </a:rPr>
              <a:t>في المجتمعات المحلية القائمة على </a:t>
            </a:r>
            <a:r>
              <a:rPr lang="ar-SA" sz="2400" b="1" dirty="0" smtClean="0">
                <a:ea typeface="Majalla UI"/>
                <a:cs typeface="+mj-cs"/>
              </a:rPr>
              <a:t>الغابات، ركز </a:t>
            </a:r>
            <a:r>
              <a:rPr lang="ar-SA" sz="2400" b="1" dirty="0">
                <a:ea typeface="Majalla UI"/>
                <a:cs typeface="+mj-cs"/>
              </a:rPr>
              <a:t>الكثير من الاهتمام البحثي فيما يتعلق بتغير المناخ على الخصائص الفيزيائية الكيمائية، وإلى حد أقل، السمات الاجتماعية الاجتماعية لهذه الظاهرة. </a:t>
            </a:r>
            <a:endParaRPr lang="ar-SA" sz="2400" b="1" dirty="0" smtClean="0">
              <a:ea typeface="Majalla UI"/>
              <a:cs typeface="+mj-cs"/>
            </a:endParaRPr>
          </a:p>
          <a:p>
            <a:pPr algn="just" rtl="1">
              <a:lnSpc>
                <a:spcPct val="150000"/>
              </a:lnSpc>
            </a:pPr>
            <a:r>
              <a:rPr lang="ar-SA" sz="2400" b="1" dirty="0" smtClean="0">
                <a:ea typeface="Majalla UI"/>
                <a:cs typeface="+mj-cs"/>
              </a:rPr>
              <a:t>وتتمثل </a:t>
            </a:r>
            <a:r>
              <a:rPr lang="ar-SA" sz="2400" b="1" dirty="0">
                <a:ea typeface="Majalla UI"/>
                <a:cs typeface="+mj-cs"/>
              </a:rPr>
              <a:t>إحدى الخطوات الهامة في التخفيف والتكيف في دراسة الطرق التي تظهر بها مخاطر تغير المناخ نفسها في المجتمعات الاجتماعية على وجه الخصوص. وقد تكون بعض الفئات الاجتماعية معرضة لمخاطر أكبر، ليس فقط بسبب موقعها الجغرافي في منطقة ذات حساسية مناخية </a:t>
            </a:r>
            <a:r>
              <a:rPr lang="ar-SA" sz="2400" b="1" dirty="0" smtClean="0">
                <a:ea typeface="Majalla UI"/>
                <a:cs typeface="+mj-cs"/>
              </a:rPr>
              <a:t>عالية، </a:t>
            </a:r>
            <a:r>
              <a:rPr lang="ar-SA" sz="2400" b="1" dirty="0">
                <a:ea typeface="Majalla UI"/>
                <a:cs typeface="+mj-cs"/>
              </a:rPr>
              <a:t>ولكن أيضا بسبب الخصائص الاقتصادية والسياسية والثقافية. </a:t>
            </a:r>
            <a:endParaRPr lang="ar-SA" sz="2400" b="1" dirty="0" smtClean="0">
              <a:ea typeface="Majalla UI"/>
              <a:cs typeface="+mj-cs"/>
            </a:endParaRPr>
          </a:p>
          <a:p>
            <a:pPr algn="just" rtl="1">
              <a:lnSpc>
                <a:spcPct val="150000"/>
              </a:lnSpc>
            </a:pPr>
            <a:r>
              <a:rPr lang="ar-SA" sz="2400" b="1" dirty="0" smtClean="0">
                <a:ea typeface="Majalla UI"/>
                <a:cs typeface="+mj-cs"/>
              </a:rPr>
              <a:t>ويعد الجمع </a:t>
            </a:r>
            <a:r>
              <a:rPr lang="ar-SA" sz="2400" b="1" dirty="0">
                <a:ea typeface="Majalla UI"/>
                <a:cs typeface="+mj-cs"/>
              </a:rPr>
              <a:t>بين رؤى الاقتصاد وعلم الاجتماع، </a:t>
            </a:r>
            <a:r>
              <a:rPr lang="ar-SA" sz="2400" b="1" dirty="0" smtClean="0">
                <a:ea typeface="Majalla UI"/>
                <a:cs typeface="+mj-cs"/>
              </a:rPr>
              <a:t>نموذجا </a:t>
            </a:r>
            <a:r>
              <a:rPr lang="ar-SA" sz="2400" b="1" dirty="0">
                <a:ea typeface="Majalla UI"/>
                <a:cs typeface="+mj-cs"/>
              </a:rPr>
              <a:t>من الطراز المثالي للمجتمعات التي تعتمد على </a:t>
            </a:r>
            <a:r>
              <a:rPr lang="ar-SA" sz="2400" b="1" dirty="0" smtClean="0">
                <a:ea typeface="Majalla UI"/>
                <a:cs typeface="+mj-cs"/>
              </a:rPr>
              <a:t>الغابات؛ حيث تشير </a:t>
            </a:r>
            <a:r>
              <a:rPr lang="ar-SA" sz="2400" b="1" dirty="0">
                <a:ea typeface="Majalla UI"/>
                <a:cs typeface="+mj-cs"/>
              </a:rPr>
              <a:t>إلى أن هذه المجتمعات قد تمثل سياق اجتماعي معين فيما يتعلق بتغير المناخ. </a:t>
            </a:r>
            <a:endParaRPr lang="ar-SA" sz="2400" b="1" dirty="0" smtClean="0">
              <a:ea typeface="Majalla UI"/>
              <a:cs typeface="+mj-cs"/>
            </a:endParaRPr>
          </a:p>
        </p:txBody>
      </p:sp>
    </p:spTree>
    <p:extLst>
      <p:ext uri="{BB962C8B-B14F-4D97-AF65-F5344CB8AC3E}">
        <p14:creationId xmlns:p14="http://schemas.microsoft.com/office/powerpoint/2010/main" val="1925367811"/>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smtClean="0"/>
              <a:t>والغابات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وعلى </a:t>
            </a:r>
            <a:r>
              <a:rPr lang="ar-SA" sz="2400" b="1" dirty="0">
                <a:ea typeface="Majalla UI"/>
                <a:cs typeface="+mj-cs"/>
              </a:rPr>
              <a:t>الرغم من أن البحوث العلمية تشير إلى أن النظم الإيكولوجية للغابات الشمالية هي من بين المناطق الأكثر تعرضا لآثار تغير المناخ، فإن الأبعاد الاجتماعية لهذه المجتمعات تشير إلى قدرة مجتمعية محدودة وإمكانية محدودة لإدراك تغير المناخ على أنه قضية خطر بارزة تستدعي اتخاذ </a:t>
            </a:r>
            <a:r>
              <a:rPr lang="ar-SA" sz="2400" b="1" dirty="0" smtClean="0">
                <a:ea typeface="Majalla UI"/>
                <a:cs typeface="+mj-cs"/>
              </a:rPr>
              <a:t>إجراء. </a:t>
            </a:r>
          </a:p>
          <a:p>
            <a:pPr algn="just" rtl="1">
              <a:lnSpc>
                <a:spcPct val="150000"/>
              </a:lnSpc>
            </a:pPr>
            <a:r>
              <a:rPr lang="ar-SA" sz="2400" b="1" dirty="0" smtClean="0">
                <a:ea typeface="Majalla UI"/>
                <a:cs typeface="+mj-cs"/>
              </a:rPr>
              <a:t>وتصف </a:t>
            </a:r>
            <a:r>
              <a:rPr lang="ar-SA" sz="2400" b="1" dirty="0">
                <a:ea typeface="Majalla UI"/>
                <a:cs typeface="+mj-cs"/>
              </a:rPr>
              <a:t>خمس سمات للمجتمعات المحلية القائمة على الغابات </a:t>
            </a:r>
            <a:r>
              <a:rPr lang="ar-SA" sz="2400" b="1" dirty="0" smtClean="0">
                <a:ea typeface="Majalla UI"/>
                <a:cs typeface="+mj-cs"/>
              </a:rPr>
              <a:t>ف هذا </a:t>
            </a:r>
            <a:r>
              <a:rPr lang="ar-SA" sz="2400" b="1" dirty="0">
                <a:ea typeface="Majalla UI"/>
                <a:cs typeface="+mj-cs"/>
              </a:rPr>
              <a:t>السياق </a:t>
            </a:r>
            <a:r>
              <a:rPr lang="ar-SA" sz="2400" b="1" dirty="0" smtClean="0">
                <a:ea typeface="Majalla UI"/>
                <a:cs typeface="+mj-cs"/>
              </a:rPr>
              <a:t>منها: </a:t>
            </a:r>
            <a:r>
              <a:rPr lang="ar-SA" sz="2400" b="1" dirty="0">
                <a:ea typeface="Majalla UI"/>
                <a:cs typeface="+mj-cs"/>
              </a:rPr>
              <a:t>(1) القيود المفروضة على القدرة على التكيف في المجتمعات الريفية المعتمدة على الموارد للاستجابة للمخاطر بطريقة استباقية؛ (2) التحديد الوطني والدولي لإزالة الغابات كمركز مركزي وآلية السببية في الساحة السياسية؛ </a:t>
            </a:r>
            <a:r>
              <a:rPr lang="ar-SA" sz="2400" b="1" dirty="0" smtClean="0">
                <a:ea typeface="Majalla UI"/>
                <a:cs typeface="+mj-cs"/>
              </a:rPr>
              <a:t>و(3</a:t>
            </a:r>
            <a:r>
              <a:rPr lang="ar-SA" sz="2400" b="1" dirty="0">
                <a:ea typeface="Majalla UI"/>
                <a:cs typeface="+mj-cs"/>
              </a:rPr>
              <a:t>) طبيعة التخطيط الاستثماري التجاري للحراجة وإدارة صنع القرار؛ (4) إمكانيات أعضاء هذه المجتمعات للتقليل من المخاطر المرتبطة بتغير المناخ؛ (5) </a:t>
            </a:r>
            <a:r>
              <a:rPr lang="ar-SA" sz="2400" b="1" dirty="0" smtClean="0">
                <a:ea typeface="Majalla UI"/>
                <a:cs typeface="+mj-cs"/>
              </a:rPr>
              <a:t>تغير المناخ من العوامل الخطرة </a:t>
            </a:r>
            <a:r>
              <a:rPr lang="ar-SA" sz="2400" b="1" dirty="0">
                <a:ea typeface="Majalla UI"/>
                <a:cs typeface="+mj-cs"/>
              </a:rPr>
              <a:t>في المجتمعات القائمة على </a:t>
            </a:r>
            <a:r>
              <a:rPr lang="ar-SA" sz="2400" b="1" dirty="0" smtClean="0">
                <a:ea typeface="Majalla UI"/>
                <a:cs typeface="+mj-cs"/>
              </a:rPr>
              <a:t>الغابات.</a:t>
            </a:r>
          </a:p>
        </p:txBody>
      </p:sp>
    </p:spTree>
    <p:extLst>
      <p:ext uri="{BB962C8B-B14F-4D97-AF65-F5344CB8AC3E}">
        <p14:creationId xmlns:p14="http://schemas.microsoft.com/office/powerpoint/2010/main" val="3309733575"/>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a:t>و</a:t>
            </a:r>
            <a:r>
              <a:rPr lang="ar-SA" sz="3600" b="1" dirty="0"/>
              <a:t>السافانا</a:t>
            </a:r>
            <a:endParaRPr lang="en-US" altLang="en-US" sz="3600" b="1" dirty="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تعد نمذجة </a:t>
            </a:r>
            <a:r>
              <a:rPr lang="ar-SA" sz="2400" b="1" dirty="0">
                <a:ea typeface="Majalla UI"/>
                <a:cs typeface="+mj-cs"/>
              </a:rPr>
              <a:t>تأثير تغير المناخ على </a:t>
            </a:r>
            <a:r>
              <a:rPr lang="ar-SA" sz="2400" b="1" dirty="0" smtClean="0">
                <a:ea typeface="Majalla UI"/>
                <a:cs typeface="+mj-cs"/>
              </a:rPr>
              <a:t>ديناميكيات </a:t>
            </a:r>
            <a:r>
              <a:rPr lang="ar-SA" sz="2400" b="1" dirty="0">
                <a:ea typeface="Majalla UI"/>
                <a:cs typeface="+mj-cs"/>
              </a:rPr>
              <a:t>سكان النباتات الخشبية في السافانا في جنوب أفريقيا. </a:t>
            </a:r>
            <a:r>
              <a:rPr lang="ar-SA" sz="2400" b="1" dirty="0" smtClean="0">
                <a:ea typeface="Majalla UI"/>
                <a:cs typeface="+mj-cs"/>
              </a:rPr>
              <a:t>من الدراسات المميزة؛ حيث تم </a:t>
            </a:r>
            <a:r>
              <a:rPr lang="ar-SA" sz="2400" b="1" dirty="0">
                <a:ea typeface="Majalla UI"/>
                <a:cs typeface="+mj-cs"/>
              </a:rPr>
              <a:t>اقتراح تغير المناخ في السافانا </a:t>
            </a:r>
            <a:r>
              <a:rPr lang="ar-SA" sz="2400" b="1" dirty="0" smtClean="0">
                <a:ea typeface="Majalla UI"/>
                <a:cs typeface="+mj-cs"/>
              </a:rPr>
              <a:t>تبعا لتغير كميات الأمطار</a:t>
            </a:r>
            <a:r>
              <a:rPr lang="ar-SA" sz="2400" b="1" dirty="0">
                <a:ea typeface="Majalla UI"/>
                <a:cs typeface="+mj-cs"/>
              </a:rPr>
              <a:t>، </a:t>
            </a:r>
            <a:r>
              <a:rPr lang="ar-SA" sz="2400" b="1" dirty="0" smtClean="0">
                <a:ea typeface="Majalla UI"/>
                <a:cs typeface="+mj-cs"/>
              </a:rPr>
              <a:t>والتي يعد أهم </a:t>
            </a:r>
            <a:r>
              <a:rPr lang="ar-SA" sz="2400" b="1" dirty="0">
                <a:ea typeface="Majalla UI"/>
                <a:cs typeface="+mj-cs"/>
              </a:rPr>
              <a:t>محرك بيئي للنباتات الخشبية. </a:t>
            </a:r>
            <a:endParaRPr lang="ar-SA" sz="2400" b="1" dirty="0" smtClean="0">
              <a:ea typeface="Majalla UI"/>
              <a:cs typeface="+mj-cs"/>
            </a:endParaRPr>
          </a:p>
          <a:p>
            <a:pPr algn="just" rtl="1">
              <a:lnSpc>
                <a:spcPct val="150000"/>
              </a:lnSpc>
            </a:pPr>
            <a:r>
              <a:rPr lang="ar-SA" sz="2400" b="1" dirty="0" smtClean="0">
                <a:ea typeface="Majalla UI"/>
                <a:cs typeface="+mj-cs"/>
              </a:rPr>
              <a:t>فمن المعروف أن النباتات </a:t>
            </a:r>
            <a:r>
              <a:rPr lang="ar-SA" sz="2400" b="1" dirty="0">
                <a:ea typeface="Majalla UI"/>
                <a:cs typeface="+mj-cs"/>
              </a:rPr>
              <a:t>الخشبية </a:t>
            </a:r>
            <a:r>
              <a:rPr lang="ar-SA" sz="2400" b="1" dirty="0" smtClean="0">
                <a:ea typeface="Majalla UI"/>
                <a:cs typeface="+mj-cs"/>
              </a:rPr>
              <a:t>تشكل عنصرا </a:t>
            </a:r>
            <a:r>
              <a:rPr lang="ar-SA" sz="2400" b="1" dirty="0">
                <a:ea typeface="Majalla UI"/>
                <a:cs typeface="+mj-cs"/>
              </a:rPr>
              <a:t>رئيسيا في نباتات السافانا التي تحدد حالة المراعي والتنوع البيولوجي. </a:t>
            </a:r>
            <a:endParaRPr lang="ar-SA" sz="2400" b="1" dirty="0" smtClean="0">
              <a:ea typeface="Majalla UI"/>
              <a:cs typeface="+mj-cs"/>
            </a:endParaRPr>
          </a:p>
          <a:p>
            <a:pPr algn="just" rtl="1">
              <a:lnSpc>
                <a:spcPct val="150000"/>
              </a:lnSpc>
            </a:pPr>
            <a:r>
              <a:rPr lang="ar-SA" sz="2400" b="1" dirty="0">
                <a:ea typeface="Majalla UI"/>
                <a:cs typeface="+mj-cs"/>
              </a:rPr>
              <a:t>هذه </a:t>
            </a:r>
            <a:r>
              <a:rPr lang="ar-SA" sz="2400" b="1" dirty="0" smtClean="0">
                <a:ea typeface="Majalla UI"/>
                <a:cs typeface="+mj-cs"/>
              </a:rPr>
              <a:t>واستخدم في الدراسة </a:t>
            </a:r>
            <a:r>
              <a:rPr lang="ar-SA" sz="2400" b="1" dirty="0">
                <a:ea typeface="Majalla UI"/>
                <a:cs typeface="+mj-cs"/>
              </a:rPr>
              <a:t>نموذج </a:t>
            </a:r>
            <a:r>
              <a:rPr lang="ar-SA" sz="2400" b="1" dirty="0" smtClean="0">
                <a:ea typeface="Majalla UI"/>
                <a:cs typeface="+mj-cs"/>
              </a:rPr>
              <a:t>مكاني صريح</a:t>
            </a:r>
            <a:r>
              <a:rPr lang="ar-SA" sz="2400" b="1" dirty="0">
                <a:ea typeface="Majalla UI"/>
                <a:cs typeface="+mj-cs"/>
              </a:rPr>
              <a:t> </a:t>
            </a:r>
            <a:r>
              <a:rPr lang="ar-SA" sz="2400" b="1" dirty="0" smtClean="0">
                <a:ea typeface="Majalla UI"/>
                <a:cs typeface="+mj-cs"/>
              </a:rPr>
              <a:t>قائم على العشوائية </a:t>
            </a:r>
            <a:r>
              <a:rPr lang="ar-SA" sz="2400" b="1" dirty="0">
                <a:ea typeface="Majalla UI"/>
                <a:cs typeface="+mj-cs"/>
              </a:rPr>
              <a:t>لتقييم تأثير تغير المناخ على </a:t>
            </a:r>
            <a:r>
              <a:rPr lang="ar-SA" sz="2400" b="1" dirty="0" smtClean="0">
                <a:ea typeface="Majalla UI"/>
                <a:cs typeface="+mj-cs"/>
              </a:rPr>
              <a:t>ديناميكيات السكان في </a:t>
            </a:r>
            <a:r>
              <a:rPr lang="ar-SA" sz="2400" b="1" dirty="0">
                <a:ea typeface="Majalla UI"/>
                <a:cs typeface="+mj-cs"/>
              </a:rPr>
              <a:t>جنوب </a:t>
            </a:r>
            <a:r>
              <a:rPr lang="ar-SA" sz="2400" b="1" dirty="0" smtClean="0">
                <a:ea typeface="Majalla UI"/>
                <a:cs typeface="+mj-cs"/>
              </a:rPr>
              <a:t>كالاهاري؛ حيث </a:t>
            </a:r>
            <a:r>
              <a:rPr lang="ar-SA" sz="2400" b="1" dirty="0">
                <a:ea typeface="Majalla UI"/>
                <a:cs typeface="+mj-cs"/>
              </a:rPr>
              <a:t>إن </a:t>
            </a:r>
            <a:r>
              <a:rPr lang="ar-SA" sz="2400" b="1" dirty="0" smtClean="0">
                <a:ea typeface="Majalla UI"/>
                <a:cs typeface="+mj-cs"/>
              </a:rPr>
              <a:t>فهمها مهم للغاية، </a:t>
            </a:r>
            <a:r>
              <a:rPr lang="ar-SA" sz="2400" b="1" dirty="0">
                <a:ea typeface="Majalla UI"/>
                <a:cs typeface="+mj-cs"/>
              </a:rPr>
              <a:t>لأنها تشارك على نطاق واسع في عملية التعدي على </a:t>
            </a:r>
            <a:r>
              <a:rPr lang="ar-SA" sz="2400" b="1" dirty="0" smtClean="0">
                <a:ea typeface="Majalla UI"/>
                <a:cs typeface="+mj-cs"/>
              </a:rPr>
              <a:t>الشجيرات، والتي هي </a:t>
            </a:r>
            <a:r>
              <a:rPr lang="ar-SA" sz="2400" b="1" dirty="0">
                <a:ea typeface="Majalla UI"/>
                <a:cs typeface="+mj-cs"/>
              </a:rPr>
              <a:t>مصدر قلق كبير لإدارة </a:t>
            </a:r>
            <a:r>
              <a:rPr lang="ar-SA" sz="2400" b="1" dirty="0" smtClean="0">
                <a:ea typeface="Majalla UI"/>
                <a:cs typeface="+mj-cs"/>
              </a:rPr>
              <a:t>المراعي؛ </a:t>
            </a:r>
            <a:r>
              <a:rPr lang="ar-SA" sz="2400" b="1" dirty="0">
                <a:ea typeface="Majalla UI"/>
                <a:cs typeface="+mj-cs"/>
              </a:rPr>
              <a:t>نظرا لتأثيرها السلبي على القدرة الاستيعابية للماشية والتنوع البيولوجي. </a:t>
            </a:r>
            <a:endParaRPr lang="ar-SA" sz="2400" b="1" dirty="0" smtClean="0">
              <a:ea typeface="Majalla UI"/>
              <a:cs typeface="+mj-cs"/>
            </a:endParaRPr>
          </a:p>
        </p:txBody>
      </p:sp>
    </p:spTree>
    <p:extLst>
      <p:ext uri="{BB962C8B-B14F-4D97-AF65-F5344CB8AC3E}">
        <p14:creationId xmlns:p14="http://schemas.microsoft.com/office/powerpoint/2010/main" val="1185110020"/>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a:t>و</a:t>
            </a:r>
            <a:r>
              <a:rPr lang="ar-SA" sz="3600" b="1" dirty="0"/>
              <a:t>السافانا</a:t>
            </a:r>
            <a:endParaRPr lang="en-US" altLang="en-US" sz="3600" b="1" dirty="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النتائج</a:t>
            </a:r>
            <a:r>
              <a:rPr lang="ar-SA" sz="2400" b="1" dirty="0">
                <a:ea typeface="Majalla UI"/>
                <a:cs typeface="+mj-cs"/>
              </a:rPr>
              <a:t>: </a:t>
            </a:r>
            <a:r>
              <a:rPr lang="ar-SA" sz="2400" b="1" dirty="0" smtClean="0">
                <a:ea typeface="Majalla UI"/>
                <a:cs typeface="+mj-cs"/>
              </a:rPr>
              <a:t>ووفق أربعة </a:t>
            </a:r>
            <a:r>
              <a:rPr lang="ar-SA" sz="2400" b="1" dirty="0">
                <a:ea typeface="Majalla UI"/>
                <a:cs typeface="+mj-cs"/>
              </a:rPr>
              <a:t>سيناريوهات تغير المناخ التي تم اقتراحها </a:t>
            </a:r>
            <a:r>
              <a:rPr lang="ar-SA" sz="2400" b="1" dirty="0" smtClean="0">
                <a:ea typeface="Majalla UI"/>
                <a:cs typeface="+mj-cs"/>
              </a:rPr>
              <a:t>لكالاهاري </a:t>
            </a:r>
            <a:r>
              <a:rPr lang="ar-SA" sz="2400" b="1" dirty="0">
                <a:ea typeface="Majalla UI"/>
                <a:cs typeface="+mj-cs"/>
              </a:rPr>
              <a:t>الجنوبية للعقود </a:t>
            </a:r>
            <a:r>
              <a:rPr lang="ar-SA" sz="2400" b="1" dirty="0" smtClean="0">
                <a:ea typeface="Majalla UI"/>
                <a:cs typeface="+mj-cs"/>
              </a:rPr>
              <a:t>القادمة جاءت النتائج كالآتي: </a:t>
            </a:r>
          </a:p>
          <a:p>
            <a:pPr algn="just" rtl="1">
              <a:lnSpc>
                <a:spcPct val="150000"/>
              </a:lnSpc>
            </a:pPr>
            <a:r>
              <a:rPr lang="ar-SA" sz="2400" b="1" dirty="0" smtClean="0">
                <a:ea typeface="Majalla UI"/>
                <a:cs typeface="+mj-cs"/>
              </a:rPr>
              <a:t>(</a:t>
            </a:r>
            <a:r>
              <a:rPr lang="ar-SA" sz="2400" b="1" dirty="0">
                <a:ea typeface="Majalla UI"/>
                <a:cs typeface="+mj-cs"/>
              </a:rPr>
              <a:t>1) زيادة في هطول الأمطار </a:t>
            </a:r>
            <a:r>
              <a:rPr lang="ar-SA" sz="2400" b="1" dirty="0" smtClean="0">
                <a:ea typeface="Majalla UI"/>
                <a:cs typeface="+mj-cs"/>
              </a:rPr>
              <a:t>السنوية </a:t>
            </a:r>
            <a:r>
              <a:rPr lang="ar-SA" sz="2400" b="1" dirty="0">
                <a:ea typeface="Majalla UI"/>
                <a:cs typeface="+mj-cs"/>
              </a:rPr>
              <a:t>بنسبة </a:t>
            </a:r>
            <a:r>
              <a:rPr lang="ar-SA" sz="1800" b="1" dirty="0">
                <a:ea typeface="Majalla UI"/>
                <a:cs typeface="+mj-cs"/>
              </a:rPr>
              <a:t>30-40٪، </a:t>
            </a:r>
            <a:r>
              <a:rPr lang="ar-SA" sz="2400" b="1" dirty="0">
                <a:ea typeface="Majalla UI"/>
                <a:cs typeface="+mj-cs"/>
              </a:rPr>
              <a:t>(2) انخفاض بنسبة </a:t>
            </a:r>
            <a:r>
              <a:rPr lang="ar-SA" sz="2000" b="1" dirty="0">
                <a:ea typeface="Majalla UI"/>
                <a:cs typeface="+mj-cs"/>
              </a:rPr>
              <a:t>5-15٪، </a:t>
            </a:r>
            <a:r>
              <a:rPr lang="ar-SA" sz="2400" b="1" dirty="0" smtClean="0">
                <a:ea typeface="Majalla UI"/>
                <a:cs typeface="+mj-cs"/>
              </a:rPr>
              <a:t>(3</a:t>
            </a:r>
            <a:r>
              <a:rPr lang="ar-SA" sz="2400" b="1" dirty="0">
                <a:ea typeface="Majalla UI"/>
                <a:cs typeface="+mj-cs"/>
              </a:rPr>
              <a:t>) زيادة في تباين سنوات هطول الأمطار المتطرفة بنسبة </a:t>
            </a:r>
            <a:r>
              <a:rPr lang="ar-SA" sz="2000" b="1" dirty="0">
                <a:ea typeface="Majalla UI"/>
                <a:cs typeface="+mj-cs"/>
              </a:rPr>
              <a:t>10-20٪، </a:t>
            </a:r>
            <a:r>
              <a:rPr lang="ar-SA" sz="2400" b="1" dirty="0">
                <a:ea typeface="Majalla UI"/>
                <a:cs typeface="+mj-cs"/>
              </a:rPr>
              <a:t>(4) </a:t>
            </a:r>
            <a:r>
              <a:rPr lang="ar-SA" sz="2400" b="1" dirty="0" smtClean="0">
                <a:ea typeface="Majalla UI"/>
                <a:cs typeface="+mj-cs"/>
              </a:rPr>
              <a:t>زيادة </a:t>
            </a:r>
            <a:r>
              <a:rPr lang="ar-SA" sz="2400" b="1" dirty="0">
                <a:ea typeface="Majalla UI"/>
                <a:cs typeface="+mj-cs"/>
              </a:rPr>
              <a:t>الترابط التلقائي الزمني، أي زيادة طول وتغير التذبذبات الدورية في هطول الأمطار المتعلقة بظاهرة النينيو / </a:t>
            </a:r>
            <a:r>
              <a:rPr lang="ar-SA" sz="2400" b="1" dirty="0" smtClean="0">
                <a:ea typeface="Majalla UI"/>
                <a:cs typeface="+mj-cs"/>
              </a:rPr>
              <a:t>اللانينيا</a:t>
            </a:r>
            <a:r>
              <a:rPr lang="ar-SA" sz="2400" b="1" dirty="0">
                <a:ea typeface="Majalla UI"/>
                <a:cs typeface="+mj-cs"/>
              </a:rPr>
              <a:t>. </a:t>
            </a:r>
            <a:endParaRPr lang="ar-SA" sz="2400" b="1" dirty="0" smtClean="0">
              <a:ea typeface="Majalla UI"/>
              <a:cs typeface="+mj-cs"/>
            </a:endParaRPr>
          </a:p>
          <a:p>
            <a:pPr algn="just" rtl="1">
              <a:lnSpc>
                <a:spcPct val="150000"/>
              </a:lnSpc>
            </a:pPr>
            <a:r>
              <a:rPr lang="ar-SA" sz="2400" b="1" dirty="0" smtClean="0">
                <a:ea typeface="Majalla UI"/>
                <a:cs typeface="+mj-cs"/>
              </a:rPr>
              <a:t>ومن تقييم الانحدار الخطي للعلاقة بين الكثافة </a:t>
            </a:r>
            <a:r>
              <a:rPr lang="ar-SA" sz="2400" b="1" dirty="0">
                <a:ea typeface="Majalla UI"/>
                <a:cs typeface="+mj-cs"/>
              </a:rPr>
              <a:t>الزمنية </a:t>
            </a:r>
            <a:r>
              <a:rPr lang="ar-SA" sz="2400" b="1" dirty="0" smtClean="0">
                <a:ea typeface="Majalla UI"/>
                <a:cs typeface="+mj-cs"/>
              </a:rPr>
              <a:t>للشجيرة </a:t>
            </a:r>
            <a:r>
              <a:rPr lang="ar-SA" sz="2400" b="1" dirty="0">
                <a:ea typeface="Majalla UI"/>
                <a:cs typeface="+mj-cs"/>
              </a:rPr>
              <a:t>لتحديد الاتجاه </a:t>
            </a:r>
            <a:r>
              <a:rPr lang="ar-SA" sz="2400" b="1" dirty="0" smtClean="0">
                <a:ea typeface="Majalla UI"/>
                <a:cs typeface="+mj-cs"/>
              </a:rPr>
              <a:t>السكاني، في </a:t>
            </a:r>
            <a:r>
              <a:rPr lang="ar-SA" sz="2400" b="1" dirty="0">
                <a:ea typeface="Majalla UI"/>
                <a:cs typeface="+mj-cs"/>
              </a:rPr>
              <a:t>كل سيناريو تغير المناخ، </a:t>
            </a:r>
            <a:r>
              <a:rPr lang="ar-SA" sz="2400" b="1" dirty="0" smtClean="0">
                <a:ea typeface="Majalla UI"/>
                <a:cs typeface="+mj-cs"/>
              </a:rPr>
              <a:t>مقارنة بلظروف </a:t>
            </a:r>
            <a:r>
              <a:rPr lang="ar-SA" sz="2400" b="1" dirty="0">
                <a:ea typeface="Majalla UI"/>
                <a:cs typeface="+mj-cs"/>
              </a:rPr>
              <a:t>المناخية الحالية. واستنادا إلى تجارب المحاكاة، </a:t>
            </a:r>
            <a:r>
              <a:rPr lang="ar-SA" sz="2400" b="1" dirty="0" smtClean="0">
                <a:ea typeface="Majalla UI"/>
                <a:cs typeface="+mj-cs"/>
              </a:rPr>
              <a:t>تبين </a:t>
            </a:r>
            <a:r>
              <a:rPr lang="ar-SA" sz="2400" b="1" dirty="0">
                <a:ea typeface="Majalla UI"/>
                <a:cs typeface="+mj-cs"/>
              </a:rPr>
              <a:t>وجود اتجاه إيجابي للسكان في السيناريو (1) واتجاه سلبي للسيناريو (2). أما من حيث </a:t>
            </a:r>
            <a:r>
              <a:rPr lang="ar-SA" sz="2400" b="1" dirty="0" smtClean="0">
                <a:ea typeface="Majalla UI"/>
                <a:cs typeface="+mj-cs"/>
              </a:rPr>
              <a:t>المعدلات </a:t>
            </a:r>
            <a:r>
              <a:rPr lang="ar-SA" sz="2400" b="1" dirty="0">
                <a:ea typeface="Majalla UI"/>
                <a:cs typeface="+mj-cs"/>
              </a:rPr>
              <a:t>المتوقعة لتغير األمطار بالنسبة </a:t>
            </a:r>
            <a:r>
              <a:rPr lang="ar-SA" sz="2400" b="1" dirty="0" smtClean="0">
                <a:ea typeface="Majalla UI"/>
                <a:cs typeface="+mj-cs"/>
              </a:rPr>
              <a:t>للسيناريو (3) و (4) فقد </a:t>
            </a:r>
            <a:r>
              <a:rPr lang="ar-SA" sz="2400" b="1" dirty="0">
                <a:ea typeface="Majalla UI"/>
                <a:cs typeface="+mj-cs"/>
              </a:rPr>
              <a:t>وجد أن الديناميات السكانية مستقرة نسبيا. </a:t>
            </a:r>
            <a:endParaRPr lang="ar-SA" sz="2400" b="1" dirty="0" smtClean="0">
              <a:ea typeface="Majalla UI"/>
              <a:cs typeface="+mj-cs"/>
            </a:endParaRPr>
          </a:p>
        </p:txBody>
      </p:sp>
    </p:spTree>
    <p:extLst>
      <p:ext uri="{BB962C8B-B14F-4D97-AF65-F5344CB8AC3E}">
        <p14:creationId xmlns:p14="http://schemas.microsoft.com/office/powerpoint/2010/main" val="3515347070"/>
      </p:ext>
    </p:extLst>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a:t>و</a:t>
            </a:r>
            <a:r>
              <a:rPr lang="ar-SA" sz="3600" b="1" dirty="0"/>
              <a:t>السافانا</a:t>
            </a:r>
            <a:endParaRPr lang="en-US" altLang="en-US" sz="3600" b="1" dirty="0"/>
          </a:p>
        </p:txBody>
      </p:sp>
      <p:sp>
        <p:nvSpPr>
          <p:cNvPr id="17411" name="Content Placeholder 2"/>
          <p:cNvSpPr>
            <a:spLocks noGrp="1"/>
          </p:cNvSpPr>
          <p:nvPr>
            <p:ph idx="1"/>
          </p:nvPr>
        </p:nvSpPr>
        <p:spPr>
          <a:xfrm>
            <a:off x="271670" y="1295400"/>
            <a:ext cx="8503920" cy="5334000"/>
          </a:xfrm>
        </p:spPr>
        <p:txBody>
          <a:bodyPr/>
          <a:lstStyle/>
          <a:p>
            <a:pPr algn="just" rtl="1">
              <a:lnSpc>
                <a:spcPct val="150000"/>
              </a:lnSpc>
            </a:pPr>
            <a:r>
              <a:rPr lang="ar-SA" sz="2400" b="1" dirty="0" smtClean="0">
                <a:ea typeface="Majalla UI"/>
                <a:cs typeface="+mj-cs"/>
              </a:rPr>
              <a:t>ومع </a:t>
            </a:r>
            <a:r>
              <a:rPr lang="ar-SA" sz="2400" b="1" dirty="0">
                <a:ea typeface="Majalla UI"/>
                <a:cs typeface="+mj-cs"/>
              </a:rPr>
              <a:t>ذلك، </a:t>
            </a:r>
            <a:r>
              <a:rPr lang="ar-SA" sz="2400" b="1" dirty="0" smtClean="0">
                <a:ea typeface="Majalla UI"/>
                <a:cs typeface="+mj-cs"/>
              </a:rPr>
              <a:t>يعد الاتجاهات السلبية هي الأعم ، </a:t>
            </a:r>
            <a:r>
              <a:rPr lang="ar-SA" sz="2400" b="1" dirty="0">
                <a:ea typeface="Majalla UI"/>
                <a:cs typeface="+mj-cs"/>
              </a:rPr>
              <a:t>لأن سنوات هطول الأمطار المواتية كان لها أثر إيجابي محدود بسبب القدرة المحدودة على التحضير للشجيرات. </a:t>
            </a:r>
            <a:endParaRPr lang="ar-SA" sz="2400" b="1" dirty="0" smtClean="0">
              <a:ea typeface="Majalla UI"/>
              <a:cs typeface="+mj-cs"/>
            </a:endParaRPr>
          </a:p>
          <a:p>
            <a:pPr algn="just" rtl="1">
              <a:lnSpc>
                <a:spcPct val="150000"/>
              </a:lnSpc>
            </a:pPr>
            <a:r>
              <a:rPr lang="ar-SA" sz="2400" b="1" dirty="0" smtClean="0">
                <a:ea typeface="Majalla UI"/>
                <a:cs typeface="+mj-cs"/>
              </a:rPr>
              <a:t>الخلاصة: أن إي زيادة </a:t>
            </a:r>
            <a:r>
              <a:rPr lang="ar-SA" sz="2400" b="1" dirty="0">
                <a:ea typeface="Majalla UI"/>
                <a:cs typeface="+mj-cs"/>
              </a:rPr>
              <a:t>محتملة في </a:t>
            </a:r>
            <a:r>
              <a:rPr lang="ar-SA" sz="2400" b="1" dirty="0" smtClean="0">
                <a:ea typeface="Majalla UI"/>
                <a:cs typeface="+mj-cs"/>
              </a:rPr>
              <a:t>الأمطار </a:t>
            </a:r>
            <a:r>
              <a:rPr lang="ar-SA" sz="2400" b="1" dirty="0">
                <a:ea typeface="Majalla UI"/>
                <a:cs typeface="+mj-cs"/>
              </a:rPr>
              <a:t>سوف تسهل بشدة تعدي الشجيرات الذي يهدد ظروف </a:t>
            </a:r>
            <a:r>
              <a:rPr lang="ar-SA" sz="2400" b="1" dirty="0" smtClean="0">
                <a:ea typeface="Majalla UI"/>
                <a:cs typeface="+mj-cs"/>
              </a:rPr>
              <a:t>مراعي السافانا </a:t>
            </a:r>
            <a:r>
              <a:rPr lang="ar-SA" sz="2400" b="1" dirty="0">
                <a:ea typeface="Majalla UI"/>
                <a:cs typeface="+mj-cs"/>
              </a:rPr>
              <a:t>والتنوع البيولوجي الإقليمي. </a:t>
            </a:r>
            <a:r>
              <a:rPr lang="ar-SA" sz="2400" b="1" dirty="0" smtClean="0">
                <a:ea typeface="Majalla UI"/>
                <a:cs typeface="+mj-cs"/>
              </a:rPr>
              <a:t>بالإضافة إلى </a:t>
            </a:r>
            <a:r>
              <a:rPr lang="ar-SA" sz="2400" b="1" dirty="0">
                <a:ea typeface="Majalla UI"/>
                <a:cs typeface="+mj-cs"/>
              </a:rPr>
              <a:t>ذلك، فإن الآثار السلبية </a:t>
            </a:r>
            <a:r>
              <a:rPr lang="ar-SA" sz="2400" b="1" dirty="0" smtClean="0">
                <a:ea typeface="Majalla UI"/>
                <a:cs typeface="+mj-cs"/>
              </a:rPr>
              <a:t>تدعم </a:t>
            </a:r>
            <a:r>
              <a:rPr lang="ar-SA" sz="2400" b="1" dirty="0">
                <a:ea typeface="Majalla UI"/>
                <a:cs typeface="+mj-cs"/>
              </a:rPr>
              <a:t>النظرية الإيكولوجية الحالية التي تفيد بأن البيئات المتقلبة بشكل </a:t>
            </a:r>
            <a:r>
              <a:rPr lang="ar-SA" sz="2400" b="1" dirty="0" smtClean="0">
                <a:ea typeface="Majalla UI"/>
                <a:cs typeface="+mj-cs"/>
              </a:rPr>
              <a:t>دوري، </a:t>
            </a:r>
            <a:r>
              <a:rPr lang="ar-SA" sz="2400" b="1" dirty="0">
                <a:ea typeface="Majalla UI"/>
                <a:cs typeface="+mj-cs"/>
              </a:rPr>
              <a:t>يمكن أن تقلل من قابلية السكان لأن الأنواع تعاني بشكل غير متناسب </a:t>
            </a:r>
            <a:endParaRPr lang="ar-SA" sz="2400" b="1" dirty="0" smtClean="0">
              <a:ea typeface="Majalla UI"/>
              <a:cs typeface="+mj-cs"/>
            </a:endParaRPr>
          </a:p>
          <a:p>
            <a:pPr marL="0" indent="0" algn="just" rtl="1">
              <a:lnSpc>
                <a:spcPct val="150000"/>
              </a:lnSpc>
              <a:buNone/>
            </a:pPr>
            <a:r>
              <a:rPr lang="ar-SA" sz="2400" b="1" dirty="0">
                <a:ea typeface="Majalla UI"/>
                <a:cs typeface="+mj-cs"/>
              </a:rPr>
              <a:t> </a:t>
            </a:r>
            <a:r>
              <a:rPr lang="ar-SA" sz="2400" b="1" dirty="0" smtClean="0">
                <a:ea typeface="Majalla UI"/>
                <a:cs typeface="+mj-cs"/>
              </a:rPr>
              <a:t>   من </a:t>
            </a:r>
            <a:r>
              <a:rPr lang="ar-SA" sz="2400" b="1" dirty="0">
                <a:ea typeface="Majalla UI"/>
                <a:cs typeface="+mj-cs"/>
              </a:rPr>
              <a:t>الظروف البيئية السيئة</a:t>
            </a:r>
            <a:r>
              <a:rPr lang="ar-SA" sz="2400" b="1" dirty="0" smtClean="0">
                <a:ea typeface="Majalla UI"/>
                <a:cs typeface="+mj-cs"/>
              </a:rPr>
              <a:t>.</a:t>
            </a:r>
          </a:p>
          <a:p>
            <a:pPr marL="0" indent="0" algn="just" rtl="1">
              <a:lnSpc>
                <a:spcPct val="150000"/>
              </a:lnSpc>
              <a:buNone/>
            </a:pPr>
            <a:endParaRPr lang="ar-SA" sz="2400" b="1" dirty="0" smtClean="0">
              <a:ea typeface="Majalla UI"/>
              <a:cs typeface="+mj-cs"/>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790" y="4267200"/>
            <a:ext cx="3291840" cy="2309197"/>
          </a:xfrm>
          <a:prstGeom prst="rect">
            <a:avLst/>
          </a:prstGeom>
          <a:ln w="12700">
            <a:solidFill>
              <a:schemeClr val="accent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2575764"/>
      </p:ext>
    </p:extLst>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a:t>والمتنزهات </a:t>
            </a:r>
            <a:r>
              <a:rPr lang="ar-EG" altLang="en-US" sz="3600" b="1" dirty="0" smtClean="0"/>
              <a:t>الوطنية </a:t>
            </a:r>
            <a:r>
              <a:rPr lang="ar-EG" altLang="en-US" sz="3600" b="1" dirty="0"/>
              <a:t>الكندية </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لتقييم </a:t>
            </a:r>
            <a:r>
              <a:rPr lang="ar-SA" sz="2400" b="1" dirty="0">
                <a:ea typeface="Majalla UI"/>
                <a:cs typeface="+mj-cs"/>
              </a:rPr>
              <a:t>آثار تغير المناخ على نظام </a:t>
            </a:r>
            <a:r>
              <a:rPr lang="ar-SA" sz="2400" b="1" dirty="0" smtClean="0">
                <a:ea typeface="Majalla UI"/>
                <a:cs typeface="+mj-cs"/>
              </a:rPr>
              <a:t>المنتزهات الوطنية </a:t>
            </a:r>
            <a:r>
              <a:rPr lang="ar-SA" sz="2400" b="1" dirty="0">
                <a:ea typeface="Majalla UI"/>
                <a:cs typeface="+mj-cs"/>
              </a:rPr>
              <a:t>في </a:t>
            </a:r>
            <a:r>
              <a:rPr lang="ar-SA" sz="2400" b="1" dirty="0" smtClean="0">
                <a:ea typeface="Majalla UI"/>
                <a:cs typeface="+mj-cs"/>
              </a:rPr>
              <a:t>كندا، تم تقدير </a:t>
            </a:r>
            <a:r>
              <a:rPr lang="ar-SA" sz="2400" b="1" dirty="0">
                <a:ea typeface="Majalla UI"/>
                <a:cs typeface="+mj-cs"/>
              </a:rPr>
              <a:t>حجم التغير المناخي المتوقع في 38 من الحدائق الوطنية الكندية واحتياطات المتنزهات، </a:t>
            </a:r>
            <a:r>
              <a:rPr lang="ar-SA" sz="2400" b="1" dirty="0" smtClean="0">
                <a:ea typeface="Majalla UI"/>
                <a:cs typeface="+mj-cs"/>
              </a:rPr>
              <a:t>من خلال </a:t>
            </a:r>
            <a:r>
              <a:rPr lang="ar-SA" sz="2400" b="1" dirty="0">
                <a:ea typeface="Majalla UI"/>
                <a:cs typeface="+mj-cs"/>
              </a:rPr>
              <a:t>بناء سيناريوهات درجات الحرارة الموسمية وهطول الأمطار لعامي </a:t>
            </a:r>
            <a:r>
              <a:rPr lang="ar-SA" sz="2000" b="1" dirty="0">
                <a:ea typeface="Majalla UI"/>
                <a:cs typeface="+mj-cs"/>
              </a:rPr>
              <a:t>2050</a:t>
            </a:r>
            <a:r>
              <a:rPr lang="ar-SA" sz="2400" b="1" dirty="0">
                <a:ea typeface="Majalla UI"/>
                <a:cs typeface="+mj-cs"/>
              </a:rPr>
              <a:t> و </a:t>
            </a:r>
            <a:r>
              <a:rPr lang="ar-SA" sz="2000" b="1" dirty="0" smtClean="0">
                <a:ea typeface="Majalla UI"/>
                <a:cs typeface="+mj-cs"/>
              </a:rPr>
              <a:t>2090،</a:t>
            </a:r>
            <a:r>
              <a:rPr lang="ar-SA" sz="2400" b="1" dirty="0" smtClean="0">
                <a:ea typeface="Majalla UI"/>
                <a:cs typeface="+mj-cs"/>
              </a:rPr>
              <a:t> </a:t>
            </a:r>
            <a:r>
              <a:rPr lang="ar-SA" sz="2400" b="1" dirty="0">
                <a:ea typeface="Majalla UI"/>
                <a:cs typeface="+mj-cs"/>
              </a:rPr>
              <a:t>باستخدام نموذج المركز الكندي لنمذجة المناخ </a:t>
            </a:r>
            <a:r>
              <a:rPr lang="ar-SA" sz="2400" b="1" dirty="0" smtClean="0">
                <a:ea typeface="Majalla UI"/>
                <a:cs typeface="+mj-cs"/>
              </a:rPr>
              <a:t>وتحليله </a:t>
            </a:r>
            <a:r>
              <a:rPr lang="en-US" sz="2000" b="1" dirty="0" smtClean="0">
                <a:latin typeface="Times New Roman" panose="02020603050405020304" pitchFamily="18" charset="0"/>
                <a:ea typeface="Majalla UI"/>
                <a:cs typeface="Times New Roman" panose="02020603050405020304" pitchFamily="18" charset="0"/>
              </a:rPr>
              <a:t>CGCM1</a:t>
            </a:r>
            <a:r>
              <a:rPr lang="ar-SA" sz="2400" b="1" dirty="0" smtClean="0">
                <a:ea typeface="Majalla UI"/>
                <a:cs typeface="+mj-cs"/>
              </a:rPr>
              <a:t>، وفيه تم تقييم </a:t>
            </a:r>
            <a:r>
              <a:rPr lang="ar-SA" sz="2400" b="1" dirty="0">
                <a:ea typeface="Majalla UI"/>
                <a:cs typeface="+mj-cs"/>
              </a:rPr>
              <a:t>الآثار على النظم الفيزيائية والأنواع والنظم </a:t>
            </a:r>
            <a:r>
              <a:rPr lang="ar-SA" sz="2400" b="1" dirty="0" smtClean="0">
                <a:ea typeface="Majalla UI"/>
                <a:cs typeface="+mj-cs"/>
              </a:rPr>
              <a:t>الإيكولوجية والناس. </a:t>
            </a:r>
          </a:p>
          <a:p>
            <a:pPr algn="just" rtl="1">
              <a:lnSpc>
                <a:spcPct val="150000"/>
              </a:lnSpc>
            </a:pPr>
            <a:r>
              <a:rPr lang="ar-SA" sz="2400" b="1" dirty="0" smtClean="0">
                <a:ea typeface="Majalla UI"/>
                <a:cs typeface="+mj-cs"/>
              </a:rPr>
              <a:t>وتتعلق </a:t>
            </a:r>
            <a:r>
              <a:rPr lang="ar-SA" sz="2400" b="1" dirty="0">
                <a:ea typeface="Majalla UI"/>
                <a:cs typeface="+mj-cs"/>
              </a:rPr>
              <a:t>التغيرات الهامة والواسعة النطاق بالهيدرولوجيا البحرية والمياه العذبة، والتوازن الجليدي، والتجمد المتجمد، وزيادة الاضطراب الطبيعي، وموسم الجليد الأقصر، والأنواع الطولية الشمالية والارتفاع، والتحولات الأحيائية، وتغيير أنماط الزيارات. </a:t>
            </a:r>
            <a:r>
              <a:rPr lang="ar-SA" sz="2400" b="1" dirty="0" smtClean="0">
                <a:ea typeface="Majalla UI"/>
                <a:cs typeface="+mj-cs"/>
              </a:rPr>
              <a:t>بالإضافة إلى </a:t>
            </a:r>
            <a:r>
              <a:rPr lang="ar-SA" sz="2400" b="1" dirty="0">
                <a:ea typeface="Majalla UI"/>
                <a:cs typeface="+mj-cs"/>
              </a:rPr>
              <a:t>تغيرات إقليمية </a:t>
            </a:r>
            <a:r>
              <a:rPr lang="ar-SA" sz="2400" b="1" dirty="0" smtClean="0">
                <a:ea typeface="Majalla UI"/>
                <a:cs typeface="+mj-cs"/>
              </a:rPr>
              <a:t>أخرى على </a:t>
            </a:r>
            <a:r>
              <a:rPr lang="ar-SA" sz="2400" b="1" dirty="0">
                <a:ea typeface="Majalla UI"/>
                <a:cs typeface="+mj-cs"/>
              </a:rPr>
              <a:t>سبيل </a:t>
            </a:r>
            <a:r>
              <a:rPr lang="ar-SA" sz="2400" b="1" dirty="0" smtClean="0">
                <a:ea typeface="Majalla UI"/>
                <a:cs typeface="+mj-cs"/>
              </a:rPr>
              <a:t>المثال: </a:t>
            </a:r>
            <a:r>
              <a:rPr lang="ar-SA" sz="2400" b="1" dirty="0">
                <a:ea typeface="Majalla UI"/>
                <a:cs typeface="+mj-cs"/>
              </a:rPr>
              <a:t>هبوط الساحل </a:t>
            </a:r>
            <a:r>
              <a:rPr lang="ar-SA" sz="2400" b="1" dirty="0" smtClean="0">
                <a:ea typeface="Majalla UI"/>
                <a:cs typeface="+mj-cs"/>
              </a:rPr>
              <a:t>الشرقي، </a:t>
            </a:r>
            <a:r>
              <a:rPr lang="ar-SA" sz="2400" b="1" dirty="0">
                <a:ea typeface="Majalla UI"/>
                <a:cs typeface="+mj-cs"/>
              </a:rPr>
              <a:t>وارتفاع مستوى سطح </a:t>
            </a:r>
            <a:r>
              <a:rPr lang="ar-SA" sz="2400" b="1" dirty="0" smtClean="0">
                <a:ea typeface="Majalla UI"/>
                <a:cs typeface="+mj-cs"/>
              </a:rPr>
              <a:t>البحر، وتعرية </a:t>
            </a:r>
            <a:r>
              <a:rPr lang="ar-SA" sz="2400" b="1" dirty="0">
                <a:ea typeface="Majalla UI"/>
                <a:cs typeface="+mj-cs"/>
              </a:rPr>
              <a:t>السواحل وترسبها، </a:t>
            </a:r>
            <a:r>
              <a:rPr lang="ar-SA" sz="2400" b="1" dirty="0" smtClean="0">
                <a:ea typeface="Majalla UI"/>
                <a:cs typeface="+mj-cs"/>
              </a:rPr>
              <a:t>على الرغم من أن الرفع </a:t>
            </a:r>
            <a:r>
              <a:rPr lang="ar-SA" sz="2400" b="1" dirty="0">
                <a:ea typeface="Majalla UI"/>
                <a:cs typeface="+mj-cs"/>
              </a:rPr>
              <a:t>التكتوني ينفي ارتفاع سطح البحر على ساحل المحيط </a:t>
            </a:r>
            <a:r>
              <a:rPr lang="ar-SA" sz="2400" b="1" dirty="0" smtClean="0">
                <a:ea typeface="Majalla UI"/>
                <a:cs typeface="+mj-cs"/>
              </a:rPr>
              <a:t>الهادئ. </a:t>
            </a:r>
          </a:p>
        </p:txBody>
      </p:sp>
    </p:spTree>
    <p:extLst>
      <p:ext uri="{BB962C8B-B14F-4D97-AF65-F5344CB8AC3E}">
        <p14:creationId xmlns:p14="http://schemas.microsoft.com/office/powerpoint/2010/main" val="2569508855"/>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45571"/>
            <a:ext cx="5562600" cy="2789135"/>
          </a:xfrm>
        </p:spPr>
      </p:pic>
    </p:spTree>
    <p:extLst>
      <p:ext uri="{BB962C8B-B14F-4D97-AF65-F5344CB8AC3E}">
        <p14:creationId xmlns:p14="http://schemas.microsoft.com/office/powerpoint/2010/main" val="2763605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smtClean="0"/>
              <a:t>و</a:t>
            </a:r>
            <a:r>
              <a:rPr lang="ar-EG" altLang="en-US" sz="3600" b="1" dirty="0" smtClean="0"/>
              <a:t>ال</a:t>
            </a:r>
            <a:r>
              <a:rPr lang="ar-SA" altLang="en-US" sz="3600" b="1" dirty="0" smtClean="0"/>
              <a:t>متنزهات</a:t>
            </a:r>
            <a:r>
              <a:rPr lang="ar-EG" altLang="en-US" sz="3600" b="1" dirty="0" smtClean="0"/>
              <a:t> </a:t>
            </a:r>
            <a:r>
              <a:rPr lang="ar-EG" altLang="en-US" sz="3600" b="1" dirty="0"/>
              <a:t>الوطنية الكندية </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وتعد الفجوات المعرفية في هذه الدراسة هي أهم النتائج. على سبيل المثال: لم نتمكن من تشكيل استنتاجات حول توازن الكتلة الجليدية، أو آثارها على الأنهار والمضايق. </a:t>
            </a:r>
          </a:p>
          <a:p>
            <a:pPr algn="just" rtl="1">
              <a:lnSpc>
                <a:spcPct val="150000"/>
              </a:lnSpc>
            </a:pPr>
            <a:r>
              <a:rPr lang="ar-SA" sz="2400" b="1" dirty="0" smtClean="0">
                <a:ea typeface="Majalla UI"/>
                <a:cs typeface="+mj-cs"/>
              </a:rPr>
              <a:t>وبالمثل، بالنسبة لبابرادور الساحل الشرقي الحالي لم نتمكن من تقدير درجة الحرارة وآثار الملوحة من تكوين فيض إضافي، كذلك لا مزيد من الآثار على سلاسل الأغذية البحرية، والطيور البحرية. </a:t>
            </a:r>
          </a:p>
          <a:p>
            <a:pPr algn="just" rtl="1">
              <a:lnSpc>
                <a:spcPct val="150000"/>
              </a:lnSpc>
            </a:pPr>
            <a:r>
              <a:rPr lang="ar-SA" sz="2400" b="1" dirty="0" smtClean="0">
                <a:ea typeface="Majalla UI"/>
                <a:cs typeface="+mj-cs"/>
              </a:rPr>
              <a:t>ومن التوصيات: البحث في فجوات المعرفة الكبيرة المحددة؛ وضرورة تبادل المعلومات المتعلقة بتغير المناخ مع وكالات المناطق المحمية؛ و إدراج عدم اليقين بشأن المناخ في خطط الحدائق والإدارة. </a:t>
            </a:r>
          </a:p>
          <a:p>
            <a:pPr algn="just" rtl="1">
              <a:lnSpc>
                <a:spcPct val="150000"/>
              </a:lnSpc>
            </a:pPr>
            <a:r>
              <a:rPr lang="ar-SA" sz="2400" b="1" dirty="0" smtClean="0">
                <a:ea typeface="Majalla UI"/>
                <a:cs typeface="+mj-cs"/>
              </a:rPr>
              <a:t>وفي الأخير من الأهمية بمكان مناقشة حلول وخيارات لفلسفة إدارة الحدائق الجديدة في مواجهة التغير المناخي، وعدم اليقين.</a:t>
            </a:r>
          </a:p>
        </p:txBody>
      </p:sp>
    </p:spTree>
    <p:extLst>
      <p:ext uri="{BB962C8B-B14F-4D97-AF65-F5344CB8AC3E}">
        <p14:creationId xmlns:p14="http://schemas.microsoft.com/office/powerpoint/2010/main" val="1532266081"/>
      </p:ext>
    </p:extLst>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a:t>تغير المناخ </a:t>
            </a:r>
            <a:r>
              <a:rPr lang="ar-SA" altLang="en-US" sz="3600" b="1" dirty="0" smtClean="0"/>
              <a:t>والبيئة </a:t>
            </a:r>
            <a:r>
              <a:rPr lang="ar-SA" altLang="en-US" sz="3600" b="1" dirty="0"/>
              <a:t>الإيكولوجية  </a:t>
            </a:r>
            <a:r>
              <a:rPr lang="ar-SA" altLang="en-US" sz="3600" b="1" dirty="0" smtClean="0"/>
              <a:t>ب</a:t>
            </a:r>
            <a:r>
              <a:rPr lang="ar-EG" altLang="en-US" sz="3600" b="1" dirty="0" smtClean="0"/>
              <a:t>هضبة أوردو</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من دراسات خصائص </a:t>
            </a:r>
            <a:r>
              <a:rPr lang="ar-SA" sz="2400" b="1" dirty="0">
                <a:ea typeface="Majalla UI"/>
                <a:cs typeface="+mj-cs"/>
              </a:rPr>
              <a:t>تغير المناخ الإقليمي </a:t>
            </a:r>
            <a:r>
              <a:rPr lang="ar-SA" sz="2400" b="1" dirty="0" smtClean="0">
                <a:ea typeface="Majalla UI"/>
                <a:cs typeface="+mj-cs"/>
              </a:rPr>
              <a:t>وربطها بالأنماط والنظم الأيكولوجية، تحليل خصائص درجة حرارة الهواء والتساقط المطري، وتحديد </a:t>
            </a:r>
            <a:r>
              <a:rPr lang="ar-SA" sz="2400" b="1" dirty="0">
                <a:ea typeface="Majalla UI"/>
                <a:cs typeface="+mj-cs"/>
              </a:rPr>
              <a:t>نمط البيئة الإيكولوجية الخاصة </a:t>
            </a:r>
            <a:r>
              <a:rPr lang="ar-SA" sz="2400" b="1" dirty="0" smtClean="0">
                <a:ea typeface="Majalla UI"/>
                <a:cs typeface="+mj-cs"/>
              </a:rPr>
              <a:t>في </a:t>
            </a:r>
            <a:r>
              <a:rPr lang="ar-SA" sz="2400" b="1" dirty="0">
                <a:ea typeface="Majalla UI"/>
                <a:cs typeface="+mj-cs"/>
              </a:rPr>
              <a:t>هضبة </a:t>
            </a:r>
            <a:r>
              <a:rPr lang="ar-SA" sz="2400" b="1" dirty="0" smtClean="0">
                <a:ea typeface="Majalla UI"/>
                <a:cs typeface="+mj-cs"/>
              </a:rPr>
              <a:t>أوردو. </a:t>
            </a:r>
          </a:p>
          <a:p>
            <a:pPr algn="just" rtl="1">
              <a:lnSpc>
                <a:spcPct val="150000"/>
              </a:lnSpc>
            </a:pPr>
            <a:r>
              <a:rPr lang="ar-SA" sz="2400" b="1" dirty="0" smtClean="0">
                <a:ea typeface="Majalla UI"/>
                <a:cs typeface="+mj-cs"/>
              </a:rPr>
              <a:t>بهدف تحليل </a:t>
            </a:r>
            <a:r>
              <a:rPr lang="ar-SA" sz="2400" b="1" dirty="0">
                <a:ea typeface="Majalla UI"/>
                <a:cs typeface="+mj-cs"/>
              </a:rPr>
              <a:t>خصائص اتجاه التطور لفهم عملية </a:t>
            </a:r>
            <a:r>
              <a:rPr lang="ar-SA" sz="2400" b="1" dirty="0" smtClean="0">
                <a:ea typeface="Majalla UI"/>
                <a:cs typeface="+mj-cs"/>
              </a:rPr>
              <a:t>التطورية </a:t>
            </a:r>
            <a:r>
              <a:rPr lang="ar-SA" sz="2400" b="1" dirty="0">
                <a:ea typeface="Majalla UI"/>
                <a:cs typeface="+mj-cs"/>
              </a:rPr>
              <a:t>للبيئة الإيكولوجية من هضبة </a:t>
            </a:r>
            <a:r>
              <a:rPr lang="ar-SA" sz="2400" b="1" dirty="0" smtClean="0">
                <a:ea typeface="Majalla UI"/>
                <a:cs typeface="+mj-cs"/>
              </a:rPr>
              <a:t>أوردو، والتي لها </a:t>
            </a:r>
            <a:r>
              <a:rPr lang="ar-SA" sz="2400" b="1" dirty="0">
                <a:ea typeface="Majalla UI"/>
                <a:cs typeface="+mj-cs"/>
              </a:rPr>
              <a:t>أهمية </a:t>
            </a:r>
            <a:r>
              <a:rPr lang="ar-SA" sz="2400" b="1" dirty="0" smtClean="0">
                <a:ea typeface="Majalla UI"/>
                <a:cs typeface="+mj-cs"/>
              </a:rPr>
              <a:t>عملية </a:t>
            </a:r>
            <a:r>
              <a:rPr lang="ar-SA" sz="2400" b="1" dirty="0">
                <a:ea typeface="Majalla UI"/>
                <a:cs typeface="+mj-cs"/>
              </a:rPr>
              <a:t>حاسمة على البحوث </a:t>
            </a:r>
            <a:r>
              <a:rPr lang="ar-SA" sz="2400" b="1" dirty="0" smtClean="0">
                <a:ea typeface="Majalla UI"/>
                <a:cs typeface="+mj-cs"/>
              </a:rPr>
              <a:t>لاستعادة </a:t>
            </a:r>
            <a:r>
              <a:rPr lang="ar-SA" sz="2400" b="1" dirty="0">
                <a:ea typeface="Majalla UI"/>
                <a:cs typeface="+mj-cs"/>
              </a:rPr>
              <a:t>البيئة </a:t>
            </a:r>
            <a:r>
              <a:rPr lang="ar-SA" sz="2400" b="1" dirty="0" smtClean="0">
                <a:ea typeface="Majalla UI"/>
                <a:cs typeface="+mj-cs"/>
              </a:rPr>
              <a:t>والنظم الطبيعية. </a:t>
            </a:r>
          </a:p>
          <a:p>
            <a:pPr algn="just" rtl="1">
              <a:lnSpc>
                <a:spcPct val="150000"/>
              </a:lnSpc>
            </a:pPr>
            <a:r>
              <a:rPr lang="ar-SA" sz="2400" b="1" dirty="0" smtClean="0">
                <a:ea typeface="Majalla UI"/>
                <a:cs typeface="+mj-cs"/>
              </a:rPr>
              <a:t>وفيها تم </a:t>
            </a:r>
            <a:r>
              <a:rPr lang="ar-SA" sz="2400" b="1" dirty="0">
                <a:ea typeface="Majalla UI"/>
                <a:cs typeface="+mj-cs"/>
              </a:rPr>
              <a:t>اعتماد أربعة جداول زمنية، </a:t>
            </a:r>
            <a:r>
              <a:rPr lang="ar-SA" sz="2400" b="1" dirty="0" smtClean="0">
                <a:ea typeface="Majalla UI"/>
                <a:cs typeface="+mj-cs"/>
              </a:rPr>
              <a:t>وترتيبها: </a:t>
            </a:r>
            <a:r>
              <a:rPr lang="ar-SA" sz="2400" b="1" dirty="0">
                <a:ea typeface="Majalla UI"/>
                <a:cs typeface="+mj-cs"/>
              </a:rPr>
              <a:t>من عشرة أيام، </a:t>
            </a:r>
            <a:r>
              <a:rPr lang="ar-SA" sz="2400" b="1" dirty="0" smtClean="0">
                <a:ea typeface="Majalla UI"/>
                <a:cs typeface="+mj-cs"/>
              </a:rPr>
              <a:t>لشهر </a:t>
            </a:r>
            <a:r>
              <a:rPr lang="ar-SA" sz="2400" b="1" dirty="0">
                <a:ea typeface="Majalla UI"/>
                <a:cs typeface="+mj-cs"/>
              </a:rPr>
              <a:t>واحد، </a:t>
            </a:r>
            <a:r>
              <a:rPr lang="ar-SA" sz="2400" b="1" dirty="0" smtClean="0">
                <a:ea typeface="Majalla UI"/>
                <a:cs typeface="+mj-cs"/>
              </a:rPr>
              <a:t>لموسم </a:t>
            </a:r>
            <a:r>
              <a:rPr lang="ar-SA" sz="2400" b="1" dirty="0">
                <a:ea typeface="Majalla UI"/>
                <a:cs typeface="+mj-cs"/>
              </a:rPr>
              <a:t>واحد (موسم النمو المتناقض مع موسم غير المتزايد</a:t>
            </a:r>
            <a:r>
              <a:rPr lang="ar-SA" sz="2400" b="1" dirty="0" smtClean="0">
                <a:ea typeface="Majalla UI"/>
                <a:cs typeface="+mj-cs"/>
              </a:rPr>
              <a:t>)، لسنة واحدة. </a:t>
            </a:r>
          </a:p>
          <a:p>
            <a:pPr algn="just" rtl="1">
              <a:lnSpc>
                <a:spcPct val="150000"/>
              </a:lnSpc>
            </a:pPr>
            <a:r>
              <a:rPr lang="ar-SA" sz="2400" b="1" dirty="0" smtClean="0">
                <a:ea typeface="Majalla UI"/>
                <a:cs typeface="+mj-cs"/>
              </a:rPr>
              <a:t>وشمل التحليل </a:t>
            </a:r>
            <a:r>
              <a:rPr lang="ar-SA" sz="2400" b="1" dirty="0">
                <a:ea typeface="Majalla UI"/>
                <a:cs typeface="+mj-cs"/>
              </a:rPr>
              <a:t>البيانات المناخية </a:t>
            </a:r>
            <a:r>
              <a:rPr lang="ar-SA" sz="2400" b="1" dirty="0" smtClean="0">
                <a:ea typeface="Majalla UI"/>
                <a:cs typeface="+mj-cs"/>
              </a:rPr>
              <a:t>لدورة مناخية مداها </a:t>
            </a:r>
            <a:r>
              <a:rPr lang="ar-SA" sz="2400" b="1" dirty="0">
                <a:ea typeface="Majalla UI"/>
                <a:cs typeface="+mj-cs"/>
              </a:rPr>
              <a:t>30 عاما، والتي تم جمعها من قبل ثمانية محطات </a:t>
            </a:r>
            <a:r>
              <a:rPr lang="ar-SA" sz="2400" b="1" dirty="0" smtClean="0">
                <a:ea typeface="Majalla UI"/>
                <a:cs typeface="+mj-cs"/>
              </a:rPr>
              <a:t>الرصد الجوي </a:t>
            </a:r>
            <a:r>
              <a:rPr lang="ar-SA" sz="2400" b="1" dirty="0">
                <a:ea typeface="Majalla UI"/>
                <a:cs typeface="+mj-cs"/>
              </a:rPr>
              <a:t>على هضبة </a:t>
            </a:r>
            <a:r>
              <a:rPr lang="ar-SA" sz="2400" b="1" dirty="0" smtClean="0">
                <a:ea typeface="Majalla UI"/>
                <a:cs typeface="+mj-cs"/>
              </a:rPr>
              <a:t>أوردو. </a:t>
            </a:r>
          </a:p>
        </p:txBody>
      </p:sp>
    </p:spTree>
    <p:extLst>
      <p:ext uri="{BB962C8B-B14F-4D97-AF65-F5344CB8AC3E}">
        <p14:creationId xmlns:p14="http://schemas.microsoft.com/office/powerpoint/2010/main" val="1016552236"/>
      </p:ext>
    </p:extLst>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a:t>تغير المناخ </a:t>
            </a:r>
            <a:r>
              <a:rPr lang="ar-SA" altLang="en-US" sz="3600" b="1" dirty="0" smtClean="0"/>
              <a:t>والبيئة </a:t>
            </a:r>
            <a:r>
              <a:rPr lang="ar-SA" altLang="en-US" sz="3600" b="1" dirty="0"/>
              <a:t>الإيكولوجية  </a:t>
            </a:r>
            <a:r>
              <a:rPr lang="ar-SA" altLang="en-US" sz="3600" b="1" dirty="0" smtClean="0"/>
              <a:t>ب</a:t>
            </a:r>
            <a:r>
              <a:rPr lang="ar-EG" altLang="en-US" sz="3600" b="1" dirty="0" smtClean="0"/>
              <a:t>هضبة أوردو</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ومن الجدير بالذكر استخدام </a:t>
            </a:r>
            <a:r>
              <a:rPr lang="ar-SA" sz="2400" b="1" dirty="0">
                <a:ea typeface="Majalla UI"/>
                <a:cs typeface="+mj-cs"/>
              </a:rPr>
              <a:t>بعض العوامل المرتبطة ارتباطا وثيقا </a:t>
            </a:r>
            <a:r>
              <a:rPr lang="ar-SA" sz="2400" b="1" dirty="0" smtClean="0">
                <a:ea typeface="Majalla UI"/>
                <a:cs typeface="+mj-cs"/>
              </a:rPr>
              <a:t>بالنظم </a:t>
            </a:r>
            <a:r>
              <a:rPr lang="ar-SA" sz="2400" b="1" dirty="0">
                <a:ea typeface="Majalla UI"/>
                <a:cs typeface="+mj-cs"/>
              </a:rPr>
              <a:t>النباتية </a:t>
            </a:r>
            <a:r>
              <a:rPr lang="ar-SA" sz="2400" b="1" dirty="0" smtClean="0">
                <a:ea typeface="Majalla UI"/>
                <a:cs typeface="+mj-cs"/>
              </a:rPr>
              <a:t>مثل: </a:t>
            </a:r>
            <a:r>
              <a:rPr lang="ar-SA" sz="2400" b="1" dirty="0">
                <a:ea typeface="Majalla UI"/>
                <a:cs typeface="+mj-cs"/>
              </a:rPr>
              <a:t>متوسط درجة الحرارة السنوية، </a:t>
            </a:r>
            <a:r>
              <a:rPr lang="ar-SA" sz="2400" b="1" dirty="0" smtClean="0">
                <a:ea typeface="Majalla UI"/>
                <a:cs typeface="+mj-cs"/>
              </a:rPr>
              <a:t>ومتوسط كميات </a:t>
            </a:r>
            <a:r>
              <a:rPr lang="ar-SA" sz="2400" b="1" dirty="0">
                <a:ea typeface="Majalla UI"/>
                <a:cs typeface="+mj-cs"/>
              </a:rPr>
              <a:t>الأمطار </a:t>
            </a:r>
            <a:r>
              <a:rPr lang="ar-SA" sz="2400" b="1" dirty="0" smtClean="0">
                <a:ea typeface="Majalla UI"/>
                <a:cs typeface="+mj-cs"/>
              </a:rPr>
              <a:t>السنوية ونمط التوزيع، ومتوسط </a:t>
            </a:r>
            <a:r>
              <a:rPr lang="ar-SA" sz="2400" b="1" dirty="0">
                <a:ea typeface="Majalla UI"/>
                <a:cs typeface="+mj-cs"/>
              </a:rPr>
              <a:t>درجة الحرارة </a:t>
            </a:r>
            <a:r>
              <a:rPr lang="ar-SA" sz="2400" b="1" dirty="0" smtClean="0">
                <a:ea typeface="Majalla UI"/>
                <a:cs typeface="+mj-cs"/>
              </a:rPr>
              <a:t>لأكثر الشهور برودة</a:t>
            </a:r>
            <a:r>
              <a:rPr lang="ar-SA" sz="2400" b="1" dirty="0">
                <a:ea typeface="Majalla UI"/>
                <a:cs typeface="+mj-cs"/>
              </a:rPr>
              <a:t>، </a:t>
            </a:r>
            <a:r>
              <a:rPr lang="ar-SA" sz="2400" b="1" dirty="0" smtClean="0">
                <a:ea typeface="Majalla UI"/>
                <a:cs typeface="+mj-cs"/>
              </a:rPr>
              <a:t>ومتوسط </a:t>
            </a:r>
            <a:r>
              <a:rPr lang="ar-SA" sz="2400" b="1" dirty="0">
                <a:ea typeface="Majalla UI"/>
                <a:cs typeface="+mj-cs"/>
              </a:rPr>
              <a:t>درجة الحرارة </a:t>
            </a:r>
            <a:r>
              <a:rPr lang="ar-SA" sz="2400" b="1" dirty="0" smtClean="0">
                <a:ea typeface="Majalla UI"/>
                <a:cs typeface="+mj-cs"/>
              </a:rPr>
              <a:t>لأكثر الشهور دفئا</a:t>
            </a:r>
            <a:r>
              <a:rPr lang="ar-SA" sz="2400" b="1" dirty="0">
                <a:ea typeface="Majalla UI"/>
                <a:cs typeface="+mj-cs"/>
              </a:rPr>
              <a:t>، </a:t>
            </a:r>
            <a:r>
              <a:rPr lang="ar-SA" sz="2400" b="1" dirty="0" smtClean="0">
                <a:ea typeface="Majalla UI"/>
                <a:cs typeface="+mj-cs"/>
              </a:rPr>
              <a:t>ومتوسط </a:t>
            </a:r>
            <a:r>
              <a:rPr lang="ar-SA" sz="2400" b="1" dirty="0">
                <a:ea typeface="Majalla UI"/>
                <a:cs typeface="+mj-cs"/>
              </a:rPr>
              <a:t>درجة حرارة موسم النمو، </a:t>
            </a:r>
            <a:r>
              <a:rPr lang="ar-SA" sz="2400" b="1" dirty="0" smtClean="0">
                <a:ea typeface="Majalla UI"/>
                <a:cs typeface="+mj-cs"/>
              </a:rPr>
              <a:t>كميات </a:t>
            </a:r>
            <a:r>
              <a:rPr lang="ar-SA" sz="2400" b="1" dirty="0">
                <a:ea typeface="Majalla UI"/>
                <a:cs typeface="+mj-cs"/>
              </a:rPr>
              <a:t>الأمطار </a:t>
            </a:r>
            <a:r>
              <a:rPr lang="ar-SA" sz="2400" b="1" dirty="0" smtClean="0">
                <a:ea typeface="Majalla UI"/>
                <a:cs typeface="+mj-cs"/>
              </a:rPr>
              <a:t>في </a:t>
            </a:r>
            <a:r>
              <a:rPr lang="ar-SA" sz="2400" b="1" dirty="0">
                <a:ea typeface="Majalla UI"/>
                <a:cs typeface="+mj-cs"/>
              </a:rPr>
              <a:t>موسم النمو، </a:t>
            </a:r>
            <a:r>
              <a:rPr lang="ar-SA" sz="2400" b="1" dirty="0" smtClean="0">
                <a:ea typeface="Majalla UI"/>
                <a:cs typeface="+mj-cs"/>
              </a:rPr>
              <a:t>والبخر المحتمل، ومؤشر </a:t>
            </a:r>
            <a:r>
              <a:rPr lang="ar-SA" sz="2400" b="1" dirty="0">
                <a:ea typeface="Majalla UI"/>
                <a:cs typeface="+mj-cs"/>
              </a:rPr>
              <a:t>الجفاف </a:t>
            </a:r>
            <a:r>
              <a:rPr lang="ar-SA" sz="2400" b="1" dirty="0" smtClean="0">
                <a:ea typeface="Majalla UI"/>
                <a:cs typeface="+mj-cs"/>
              </a:rPr>
              <a:t>الإشعاعي.</a:t>
            </a:r>
          </a:p>
          <a:p>
            <a:pPr algn="just" rtl="1">
              <a:lnSpc>
                <a:spcPct val="150000"/>
              </a:lnSpc>
            </a:pPr>
            <a:endParaRPr lang="ar-SA" sz="2400" b="1" dirty="0">
              <a:ea typeface="Majalla UI"/>
              <a:cs typeface="+mj-cs"/>
            </a:endParaRPr>
          </a:p>
          <a:p>
            <a:pPr algn="just" rtl="1">
              <a:lnSpc>
                <a:spcPct val="150000"/>
              </a:lnSpc>
            </a:pPr>
            <a:endParaRPr lang="ar-SA" sz="2400" b="1" dirty="0" smtClean="0">
              <a:ea typeface="Majalla UI"/>
              <a:cs typeface="+mj-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9800" y="3657600"/>
            <a:ext cx="3749040" cy="2811780"/>
          </a:xfrm>
          <a:prstGeom prst="rect">
            <a:avLst/>
          </a:prstGeom>
          <a:ln w="12700">
            <a:solidFill>
              <a:schemeClr val="accent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2631585"/>
      </p:ext>
    </p:extLst>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6447" y="616527"/>
            <a:ext cx="8229600" cy="609600"/>
          </a:xfrm>
        </p:spPr>
        <p:txBody>
          <a:bodyPr/>
          <a:lstStyle/>
          <a:p>
            <a:pPr algn="ctr" rtl="1"/>
            <a:r>
              <a:rPr lang="ar-EG" altLang="en-US" sz="3600" b="1" dirty="0"/>
              <a:t>تغير المناخ </a:t>
            </a:r>
            <a:r>
              <a:rPr lang="ar-SA" altLang="en-US" sz="3600" b="1" dirty="0" smtClean="0"/>
              <a:t>والبيئة </a:t>
            </a:r>
            <a:r>
              <a:rPr lang="ar-SA" altLang="en-US" sz="3600" b="1" dirty="0"/>
              <a:t>الإيكولوجية  </a:t>
            </a:r>
            <a:r>
              <a:rPr lang="ar-SA" altLang="en-US" sz="3600" b="1" dirty="0" smtClean="0"/>
              <a:t>ب</a:t>
            </a:r>
            <a:r>
              <a:rPr lang="ar-EG" altLang="en-US" sz="3600" b="1" dirty="0" smtClean="0"/>
              <a:t>هضبة أوردو</a:t>
            </a:r>
            <a:endParaRPr lang="en-US" altLang="en-US" sz="3600" b="1" dirty="0" smtClean="0"/>
          </a:p>
        </p:txBody>
      </p:sp>
      <p:sp>
        <p:nvSpPr>
          <p:cNvPr id="17411" name="Content Placeholder 2"/>
          <p:cNvSpPr>
            <a:spLocks noGrp="1"/>
          </p:cNvSpPr>
          <p:nvPr>
            <p:ph idx="1"/>
          </p:nvPr>
        </p:nvSpPr>
        <p:spPr>
          <a:xfrm>
            <a:off x="271769" y="1219200"/>
            <a:ext cx="8534400" cy="5562600"/>
          </a:xfrm>
        </p:spPr>
        <p:txBody>
          <a:bodyPr/>
          <a:lstStyle/>
          <a:p>
            <a:pPr algn="just" rtl="1">
              <a:lnSpc>
                <a:spcPct val="150000"/>
              </a:lnSpc>
            </a:pPr>
            <a:r>
              <a:rPr lang="ar-SA" sz="2400" b="1" dirty="0">
                <a:ea typeface="Majalla UI"/>
                <a:cs typeface="+mj-cs"/>
              </a:rPr>
              <a:t>وأشارت النتائج إلى أن متوسط درجة الحرارة السنوية ومتوسط درجة الحرارة الشهرية لشهر فبراير وسبتمبر وديسمبر، قد ازداد بشكل ملحوظ خلال </a:t>
            </a:r>
            <a:r>
              <a:rPr lang="ar-SA" sz="2000" b="1" dirty="0">
                <a:ea typeface="Majalla UI"/>
                <a:cs typeface="+mj-cs"/>
              </a:rPr>
              <a:t>30</a:t>
            </a:r>
            <a:r>
              <a:rPr lang="ar-SA" sz="2400" b="1" dirty="0">
                <a:ea typeface="Majalla UI"/>
                <a:cs typeface="+mj-cs"/>
              </a:rPr>
              <a:t> عاما</a:t>
            </a:r>
            <a:r>
              <a:rPr lang="ar-SA" sz="2400" b="1" dirty="0">
                <a:ea typeface="Majalla UI"/>
              </a:rPr>
              <a:t>.</a:t>
            </a:r>
            <a:endParaRPr lang="ar-SA" sz="2400" b="1" dirty="0" smtClean="0">
              <a:ea typeface="Majalla UI"/>
              <a:cs typeface="+mj-cs"/>
            </a:endParaRPr>
          </a:p>
          <a:p>
            <a:pPr algn="just" rtl="1">
              <a:lnSpc>
                <a:spcPct val="150000"/>
              </a:lnSpc>
            </a:pPr>
            <a:r>
              <a:rPr lang="ar-SA" sz="2400" b="1" dirty="0" smtClean="0">
                <a:ea typeface="Majalla UI"/>
                <a:cs typeface="+mj-cs"/>
              </a:rPr>
              <a:t>أما بالنسبة إلى الأمطار، فلم </a:t>
            </a:r>
            <a:r>
              <a:rPr lang="ar-SA" sz="2400" b="1" dirty="0">
                <a:ea typeface="Majalla UI"/>
                <a:cs typeface="+mj-cs"/>
              </a:rPr>
              <a:t>يظهر </a:t>
            </a:r>
            <a:r>
              <a:rPr lang="ar-SA" sz="2400" b="1" dirty="0" smtClean="0">
                <a:ea typeface="Majalla UI"/>
                <a:cs typeface="+mj-cs"/>
              </a:rPr>
              <a:t>في هطول </a:t>
            </a:r>
            <a:r>
              <a:rPr lang="ar-SA" sz="2400" b="1" dirty="0">
                <a:ea typeface="Majalla UI"/>
                <a:cs typeface="+mj-cs"/>
              </a:rPr>
              <a:t>الأمطار السنوي تغييرات كبيرة، ولكن نمط التوزيع قد تغير بشكل </a:t>
            </a:r>
            <a:r>
              <a:rPr lang="ar-SA" sz="2400" b="1" dirty="0" smtClean="0">
                <a:ea typeface="Majalla UI"/>
                <a:cs typeface="+mj-cs"/>
              </a:rPr>
              <a:t>واضح؛ حيث زادت </a:t>
            </a:r>
            <a:r>
              <a:rPr lang="ar-SA" sz="2400" b="1" dirty="0">
                <a:ea typeface="Majalla UI"/>
                <a:cs typeface="+mj-cs"/>
              </a:rPr>
              <a:t>نسبة </a:t>
            </a:r>
            <a:r>
              <a:rPr lang="ar-SA" sz="2400" b="1" dirty="0" smtClean="0">
                <a:ea typeface="Majalla UI"/>
                <a:cs typeface="+mj-cs"/>
              </a:rPr>
              <a:t>كميات </a:t>
            </a:r>
            <a:r>
              <a:rPr lang="ar-SA" sz="2400" b="1" dirty="0">
                <a:ea typeface="Majalla UI"/>
                <a:cs typeface="+mj-cs"/>
              </a:rPr>
              <a:t>الأمطار في موسم النمو الرئيسي </a:t>
            </a:r>
            <a:r>
              <a:rPr lang="ar-SA" sz="2400" b="1" dirty="0" smtClean="0">
                <a:ea typeface="Majalla UI"/>
                <a:cs typeface="+mj-cs"/>
              </a:rPr>
              <a:t>(مايو </a:t>
            </a:r>
            <a:r>
              <a:rPr lang="ar-SA" sz="2400" b="1" dirty="0">
                <a:ea typeface="Majalla UI"/>
                <a:cs typeface="+mj-cs"/>
              </a:rPr>
              <a:t>- </a:t>
            </a:r>
            <a:r>
              <a:rPr lang="ar-SA" sz="2400" b="1" dirty="0" smtClean="0">
                <a:ea typeface="Majalla UI"/>
                <a:cs typeface="+mj-cs"/>
              </a:rPr>
              <a:t>أكتوبر</a:t>
            </a:r>
            <a:r>
              <a:rPr lang="ar-SA" sz="2400" b="1" dirty="0">
                <a:ea typeface="Majalla UI"/>
                <a:cs typeface="+mj-cs"/>
              </a:rPr>
              <a:t>) </a:t>
            </a:r>
            <a:r>
              <a:rPr lang="ar-SA" sz="2400" b="1" dirty="0" smtClean="0">
                <a:ea typeface="Majalla UI"/>
                <a:cs typeface="+mj-cs"/>
              </a:rPr>
              <a:t>مقارنة بكميات </a:t>
            </a:r>
            <a:r>
              <a:rPr lang="ar-SA" sz="2400" b="1" dirty="0">
                <a:ea typeface="Majalla UI"/>
                <a:cs typeface="+mj-cs"/>
              </a:rPr>
              <a:t>الأمطار </a:t>
            </a:r>
            <a:r>
              <a:rPr lang="ar-SA" sz="2400" b="1" dirty="0" smtClean="0">
                <a:ea typeface="Majalla UI"/>
                <a:cs typeface="+mj-cs"/>
              </a:rPr>
              <a:t>السنوية </a:t>
            </a:r>
            <a:r>
              <a:rPr lang="ar-SA" sz="2400" b="1" dirty="0">
                <a:ea typeface="Majalla UI"/>
                <a:cs typeface="+mj-cs"/>
              </a:rPr>
              <a:t>بشكل </a:t>
            </a:r>
            <a:r>
              <a:rPr lang="ar-SA" sz="2400" b="1" dirty="0" smtClean="0">
                <a:ea typeface="Majalla UI"/>
                <a:cs typeface="+mj-cs"/>
              </a:rPr>
              <a:t>مميز، وانخفضت </a:t>
            </a:r>
            <a:r>
              <a:rPr lang="ar-SA" sz="2400" b="1" dirty="0">
                <a:ea typeface="Majalla UI"/>
                <a:cs typeface="+mj-cs"/>
              </a:rPr>
              <a:t>نسبة </a:t>
            </a:r>
            <a:r>
              <a:rPr lang="ar-SA" sz="2400" b="1" dirty="0" smtClean="0">
                <a:ea typeface="Majalla UI"/>
                <a:cs typeface="+mj-cs"/>
              </a:rPr>
              <a:t>الأمطار </a:t>
            </a:r>
            <a:r>
              <a:rPr lang="ar-SA" sz="2400" b="1" dirty="0">
                <a:ea typeface="Majalla UI"/>
                <a:cs typeface="+mj-cs"/>
              </a:rPr>
              <a:t>في موسم النمو الأخير (سبتمبر) </a:t>
            </a:r>
            <a:r>
              <a:rPr lang="ar-SA" sz="2400" b="1" dirty="0" smtClean="0">
                <a:ea typeface="Majalla UI"/>
                <a:cs typeface="+mj-cs"/>
              </a:rPr>
              <a:t>في </a:t>
            </a:r>
            <a:r>
              <a:rPr lang="ar-SA" sz="2400" b="1" dirty="0">
                <a:ea typeface="Majalla UI"/>
                <a:cs typeface="+mj-cs"/>
              </a:rPr>
              <a:t>سنة واحدة بشكل </a:t>
            </a:r>
            <a:r>
              <a:rPr lang="ar-SA" sz="2400" b="1" dirty="0" smtClean="0">
                <a:ea typeface="Majalla UI"/>
                <a:cs typeface="+mj-cs"/>
              </a:rPr>
              <a:t>ملحوظ، </a:t>
            </a:r>
            <a:r>
              <a:rPr lang="ar-SA" sz="2400" b="1" dirty="0">
                <a:ea typeface="Majalla UI"/>
                <a:cs typeface="+mj-cs"/>
              </a:rPr>
              <a:t>في حين أن نسبة </a:t>
            </a:r>
            <a:r>
              <a:rPr lang="ar-SA" sz="2400" b="1" dirty="0" smtClean="0">
                <a:ea typeface="Majalla UI"/>
                <a:cs typeface="+mj-cs"/>
              </a:rPr>
              <a:t>الأمطار في موسم (</a:t>
            </a:r>
            <a:r>
              <a:rPr lang="ar-SA" sz="2400" b="1" dirty="0">
                <a:ea typeface="Majalla UI"/>
                <a:cs typeface="+mj-cs"/>
              </a:rPr>
              <a:t>نوفمبر - </a:t>
            </a:r>
            <a:r>
              <a:rPr lang="ar-SA" sz="2400" b="1" dirty="0" smtClean="0">
                <a:ea typeface="Majalla UI"/>
                <a:cs typeface="+mj-cs"/>
              </a:rPr>
              <a:t>أبريل) في نفس السنة الواحدة </a:t>
            </a:r>
            <a:r>
              <a:rPr lang="ar-SA" sz="2400" b="1" dirty="0">
                <a:ea typeface="Majalla UI"/>
                <a:cs typeface="+mj-cs"/>
              </a:rPr>
              <a:t>تغيرت بشكل كبير. </a:t>
            </a:r>
            <a:endParaRPr lang="ar-SA" sz="2400" b="1" dirty="0" smtClean="0">
              <a:ea typeface="Majalla UI"/>
              <a:cs typeface="+mj-cs"/>
            </a:endParaRPr>
          </a:p>
          <a:p>
            <a:pPr algn="just" rtl="1">
              <a:lnSpc>
                <a:spcPct val="150000"/>
              </a:lnSpc>
            </a:pPr>
            <a:r>
              <a:rPr lang="ar-SA" sz="2400" b="1" dirty="0" smtClean="0">
                <a:ea typeface="Majalla UI"/>
                <a:cs typeface="+mj-cs"/>
              </a:rPr>
              <a:t>وخلصت </a:t>
            </a:r>
            <a:r>
              <a:rPr lang="ar-SA" sz="2400" b="1" dirty="0">
                <a:ea typeface="Majalla UI"/>
                <a:cs typeface="+mj-cs"/>
              </a:rPr>
              <a:t>النتائج أنه ربما كان التفاعل بين زيادة درجة الحرارة المتوسطة، والتغير غير الهام في هطول الأمطار في موسم عدم النمو أحد الأسباب التي أدت إلى تدهور التصحر في المنطقة في السنوات الأخيرة.</a:t>
            </a: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4283522942"/>
      </p:ext>
    </p:extLst>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التغير المناخي </a:t>
            </a:r>
            <a:r>
              <a:rPr lang="ar-SA" altLang="en-US" sz="3600" b="1" dirty="0" smtClean="0"/>
              <a:t>في البيئة القطبية الشمالية</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a:ea typeface="Majalla UI"/>
                <a:cs typeface="+mj-cs"/>
              </a:rPr>
              <a:t>تغير المناخ هو الواقع اليومي للإنويت </a:t>
            </a:r>
            <a:r>
              <a:rPr lang="en-US" sz="2400" dirty="0">
                <a:latin typeface="Calibri" panose="020F0502020204030204" pitchFamily="34" charset="0"/>
                <a:ea typeface="Calibri" panose="020F0502020204030204" pitchFamily="34" charset="0"/>
                <a:cs typeface="Arial" panose="020B0604020202020204" pitchFamily="34" charset="0"/>
              </a:rPr>
              <a:t>Inuit </a:t>
            </a:r>
            <a:r>
              <a:rPr lang="ar-SA" sz="2400" dirty="0" smtClean="0">
                <a:latin typeface="Calibri" panose="020F0502020204030204" pitchFamily="34" charset="0"/>
                <a:ea typeface="Calibri" panose="020F0502020204030204" pitchFamily="34" charset="0"/>
                <a:cs typeface="Arial" panose="020B0604020202020204" pitchFamily="34" charset="0"/>
              </a:rPr>
              <a:t>؛ حيث </a:t>
            </a:r>
            <a:r>
              <a:rPr lang="ar-SA" sz="2400" b="1" dirty="0">
                <a:ea typeface="Majalla UI"/>
                <a:cs typeface="+mj-cs"/>
              </a:rPr>
              <a:t>تتعلق حياة الإنويت بتأثير تغير المناخ </a:t>
            </a:r>
            <a:r>
              <a:rPr lang="ar-SA" sz="2400" b="1" dirty="0" smtClean="0">
                <a:ea typeface="Majalla UI"/>
                <a:cs typeface="+mj-cs"/>
              </a:rPr>
              <a:t>في </a:t>
            </a:r>
            <a:r>
              <a:rPr lang="ar-SA" sz="2400" b="1" dirty="0">
                <a:ea typeface="Majalla UI"/>
                <a:cs typeface="+mj-cs"/>
              </a:rPr>
              <a:t>المنطقة القطبية الشمالية. و</a:t>
            </a:r>
            <a:r>
              <a:rPr lang="ar-SA" sz="2400" b="1" dirty="0" smtClean="0">
                <a:ea typeface="Majalla UI"/>
                <a:cs typeface="+mj-cs"/>
              </a:rPr>
              <a:t>بسبب </a:t>
            </a:r>
            <a:r>
              <a:rPr lang="ar-SA" sz="2400" b="1" dirty="0">
                <a:ea typeface="Majalla UI"/>
                <a:cs typeface="+mj-cs"/>
              </a:rPr>
              <a:t>تقلص الغطاء الجليدي القطبي، </a:t>
            </a:r>
            <a:r>
              <a:rPr lang="ar-SA" sz="2400" b="1" dirty="0" smtClean="0">
                <a:ea typeface="Majalla UI"/>
                <a:cs typeface="+mj-cs"/>
              </a:rPr>
              <a:t>الناتج عن استمررية ارتفاع متوسط </a:t>
            </a:r>
            <a:r>
              <a:rPr lang="ar-SA" sz="2400" b="1" dirty="0">
                <a:ea typeface="Majalla UI"/>
                <a:cs typeface="+mj-cs"/>
              </a:rPr>
              <a:t>درجات </a:t>
            </a:r>
            <a:r>
              <a:rPr lang="ar-SA" sz="2400" b="1" dirty="0" smtClean="0">
                <a:ea typeface="Majalla UI"/>
                <a:cs typeface="+mj-cs"/>
              </a:rPr>
              <a:t>الحرارة. فإن تغير </a:t>
            </a:r>
            <a:r>
              <a:rPr lang="ar-SA" sz="2400" b="1" dirty="0">
                <a:ea typeface="Majalla UI"/>
                <a:cs typeface="+mj-cs"/>
              </a:rPr>
              <a:t>المناخ هو الواقع </a:t>
            </a:r>
            <a:r>
              <a:rPr lang="ar-SA" sz="2400" b="1" dirty="0" smtClean="0">
                <a:ea typeface="Majalla UI"/>
                <a:cs typeface="+mj-cs"/>
              </a:rPr>
              <a:t>للإنويت يوما </a:t>
            </a:r>
            <a:r>
              <a:rPr lang="ar-SA" sz="2400" b="1" dirty="0">
                <a:ea typeface="Majalla UI"/>
                <a:cs typeface="+mj-cs"/>
              </a:rPr>
              <a:t>بعد يوم، مما يؤثر على حياتهم بشكل سلبي </a:t>
            </a:r>
            <a:r>
              <a:rPr lang="ar-SA" sz="2400" b="1" dirty="0" smtClean="0">
                <a:ea typeface="Majalla UI"/>
                <a:cs typeface="+mj-cs"/>
              </a:rPr>
              <a:t>للغاية. ومن </a:t>
            </a:r>
            <a:r>
              <a:rPr lang="ar-SA" sz="2400" b="1" dirty="0">
                <a:ea typeface="Majalla UI"/>
                <a:cs typeface="+mj-cs"/>
              </a:rPr>
              <a:t>المرجح أن يؤدي الاحترار إلى تعطل </a:t>
            </a:r>
            <a:r>
              <a:rPr lang="ar-SA" sz="2400" b="1" dirty="0" smtClean="0">
                <a:ea typeface="Majalla UI"/>
                <a:cs typeface="+mj-cs"/>
              </a:rPr>
              <a:t>أو </a:t>
            </a:r>
            <a:r>
              <a:rPr lang="ar-SA" sz="2400" b="1" dirty="0">
                <a:ea typeface="Majalla UI"/>
                <a:cs typeface="+mj-cs"/>
              </a:rPr>
              <a:t>تدمير ثقافة الصيد وتقاسم </a:t>
            </a:r>
            <a:r>
              <a:rPr lang="ar-SA" sz="2400" b="1" dirty="0" smtClean="0">
                <a:ea typeface="Majalla UI"/>
                <a:cs typeface="+mj-cs"/>
              </a:rPr>
              <a:t>الأغذية للإنويت.</a:t>
            </a:r>
          </a:p>
          <a:p>
            <a:pPr algn="just" rtl="1">
              <a:lnSpc>
                <a:spcPct val="150000"/>
              </a:lnSpc>
            </a:pPr>
            <a:r>
              <a:rPr lang="ar-SA" sz="2400" b="1" dirty="0" smtClean="0">
                <a:ea typeface="Majalla UI"/>
                <a:cs typeface="+mj-cs"/>
              </a:rPr>
              <a:t>وتعدد </a:t>
            </a:r>
            <a:r>
              <a:rPr lang="ar-SA" sz="2400" b="1" dirty="0">
                <a:ea typeface="Majalla UI"/>
                <a:cs typeface="+mj-cs"/>
              </a:rPr>
              <a:t>حالات الاستشهاد </a:t>
            </a:r>
            <a:r>
              <a:rPr lang="ar-SA" sz="2400" b="1" dirty="0" smtClean="0">
                <a:ea typeface="Majalla UI"/>
                <a:cs typeface="+mj-cs"/>
              </a:rPr>
              <a:t>في </a:t>
            </a:r>
            <a:r>
              <a:rPr lang="ar-SA" sz="2400" b="1" dirty="0">
                <a:ea typeface="Majalla UI"/>
                <a:cs typeface="+mj-cs"/>
              </a:rPr>
              <a:t>حلقات العمل المعنية بتغير المناخ في العديد من مجتمعات الإنويت الشمالية في كندا البالغ عددها 53 مجتمعا تثير الجزع. </a:t>
            </a:r>
            <a:r>
              <a:rPr lang="ar-SA" sz="2400" b="1" dirty="0" smtClean="0">
                <a:ea typeface="Majalla UI"/>
                <a:cs typeface="+mj-cs"/>
              </a:rPr>
              <a:t>فبسبب </a:t>
            </a:r>
            <a:r>
              <a:rPr lang="ar-SA" sz="2400" b="1" dirty="0">
                <a:ea typeface="Majalla UI"/>
                <a:cs typeface="+mj-cs"/>
              </a:rPr>
              <a:t>الاحترار العالمي الناس في المنطقة القطبية الشمالية لا يحصلون على ما يكفي من الثلوج لجعل </a:t>
            </a:r>
            <a:r>
              <a:rPr lang="ar-SA" sz="2400" b="1" dirty="0" smtClean="0">
                <a:ea typeface="Majalla UI"/>
                <a:cs typeface="+mj-cs"/>
              </a:rPr>
              <a:t>صيد الغزلان </a:t>
            </a:r>
            <a:r>
              <a:rPr lang="ar-SA" sz="2400" b="1" dirty="0">
                <a:ea typeface="Majalla UI"/>
                <a:cs typeface="+mj-cs"/>
              </a:rPr>
              <a:t>خلال </a:t>
            </a:r>
            <a:r>
              <a:rPr lang="ar-SA" sz="2400" b="1" dirty="0" smtClean="0">
                <a:ea typeface="Majalla UI"/>
                <a:cs typeface="+mj-cs"/>
              </a:rPr>
              <a:t>الشتاء ممكنا.</a:t>
            </a:r>
          </a:p>
          <a:p>
            <a:pPr algn="just" rtl="1">
              <a:lnSpc>
                <a:spcPct val="150000"/>
              </a:lnSpc>
            </a:pPr>
            <a:r>
              <a:rPr lang="ar-SA" sz="2400" b="1" dirty="0" smtClean="0">
                <a:ea typeface="Majalla UI"/>
                <a:cs typeface="+mj-cs"/>
              </a:rPr>
              <a:t> كما تمثل </a:t>
            </a:r>
            <a:r>
              <a:rPr lang="ar-SA" sz="2400" b="1" dirty="0">
                <a:ea typeface="Majalla UI"/>
                <a:cs typeface="+mj-cs"/>
              </a:rPr>
              <a:t>طبقات الجليد الرقيقة والمياه المفتوحة حديثا العديد من العقبات أمام </a:t>
            </a:r>
            <a:r>
              <a:rPr lang="ar-SA" sz="2400" b="1" dirty="0" smtClean="0">
                <a:ea typeface="Majalla UI"/>
                <a:cs typeface="+mj-cs"/>
              </a:rPr>
              <a:t>السفر، بالإضافة إلى </a:t>
            </a:r>
            <a:r>
              <a:rPr lang="ar-SA" sz="2400" b="1" dirty="0">
                <a:ea typeface="Majalla UI"/>
                <a:cs typeface="+mj-cs"/>
              </a:rPr>
              <a:t>ظهور الطيور والحشرات </a:t>
            </a:r>
            <a:r>
              <a:rPr lang="ar-SA" sz="2400" b="1" dirty="0" smtClean="0">
                <a:ea typeface="Majalla UI"/>
                <a:cs typeface="+mj-cs"/>
              </a:rPr>
              <a:t>كظاهرة </a:t>
            </a:r>
            <a:r>
              <a:rPr lang="ar-SA" sz="2400" b="1" dirty="0">
                <a:ea typeface="Majalla UI"/>
                <a:cs typeface="+mj-cs"/>
              </a:rPr>
              <a:t>جديدة في </a:t>
            </a:r>
            <a:r>
              <a:rPr lang="ar-SA" sz="2400" b="1" dirty="0" smtClean="0">
                <a:ea typeface="Majalla UI"/>
                <a:cs typeface="+mj-cs"/>
              </a:rPr>
              <a:t>المنطقة، لم </a:t>
            </a:r>
            <a:r>
              <a:rPr lang="ar-SA" sz="2400" b="1" dirty="0">
                <a:ea typeface="Majalla UI"/>
                <a:cs typeface="+mj-cs"/>
              </a:rPr>
              <a:t>يسبق له مثيل من قبل. </a:t>
            </a:r>
            <a:endParaRPr lang="ar-SA" sz="2400" b="1" dirty="0" smtClean="0">
              <a:ea typeface="Majalla UI"/>
              <a:cs typeface="+mj-cs"/>
            </a:endParaRPr>
          </a:p>
        </p:txBody>
      </p:sp>
    </p:spTree>
    <p:extLst>
      <p:ext uri="{BB962C8B-B14F-4D97-AF65-F5344CB8AC3E}">
        <p14:creationId xmlns:p14="http://schemas.microsoft.com/office/powerpoint/2010/main" val="2989940194"/>
      </p:ext>
    </p:extLst>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1670" y="533400"/>
            <a:ext cx="8229600" cy="609600"/>
          </a:xfrm>
        </p:spPr>
        <p:txBody>
          <a:bodyPr/>
          <a:lstStyle/>
          <a:p>
            <a:pPr algn="ctr" rtl="1"/>
            <a:r>
              <a:rPr lang="ar-EG" altLang="en-US" sz="3600" b="1" dirty="0" smtClean="0"/>
              <a:t>التغير المناخي </a:t>
            </a:r>
            <a:r>
              <a:rPr lang="ar-SA" altLang="en-US" sz="3600" b="1" dirty="0" smtClean="0"/>
              <a:t>في البيئة القطبية الشمالية</a:t>
            </a:r>
            <a:endParaRPr lang="en-US" altLang="en-US" sz="3600" b="1" dirty="0" smtClean="0"/>
          </a:p>
        </p:txBody>
      </p:sp>
      <p:sp>
        <p:nvSpPr>
          <p:cNvPr id="17411" name="Content Placeholder 2"/>
          <p:cNvSpPr>
            <a:spLocks noGrp="1"/>
          </p:cNvSpPr>
          <p:nvPr>
            <p:ph idx="1"/>
          </p:nvPr>
        </p:nvSpPr>
        <p:spPr>
          <a:xfrm>
            <a:off x="271670" y="1143000"/>
            <a:ext cx="8534400" cy="5562600"/>
          </a:xfrm>
        </p:spPr>
        <p:txBody>
          <a:bodyPr/>
          <a:lstStyle/>
          <a:p>
            <a:pPr algn="just" rtl="1">
              <a:lnSpc>
                <a:spcPct val="150000"/>
              </a:lnSpc>
            </a:pPr>
            <a:r>
              <a:rPr lang="ar-SA" sz="2400" b="1" dirty="0" smtClean="0">
                <a:ea typeface="Majalla UI"/>
                <a:cs typeface="+mj-cs"/>
              </a:rPr>
              <a:t>وفي </a:t>
            </a:r>
            <a:r>
              <a:rPr lang="ar-SA" sz="2400" b="1" dirty="0">
                <a:ea typeface="Majalla UI"/>
                <a:cs typeface="+mj-cs"/>
              </a:rPr>
              <a:t>حين أن الدورات </a:t>
            </a:r>
            <a:r>
              <a:rPr lang="ar-SA" sz="2400" b="1" dirty="0" smtClean="0">
                <a:ea typeface="Majalla UI"/>
                <a:cs typeface="+mj-cs"/>
              </a:rPr>
              <a:t>البيئية المنتشرة </a:t>
            </a:r>
            <a:r>
              <a:rPr lang="ar-SA" sz="2400" b="1" dirty="0">
                <a:ea typeface="Majalla UI"/>
                <a:cs typeface="+mj-cs"/>
              </a:rPr>
              <a:t>جغرافيا، فإن التندرا في القطب الشمالي تبدو أن </a:t>
            </a:r>
            <a:r>
              <a:rPr lang="ar-SA" sz="2400" b="1" dirty="0" smtClean="0">
                <a:ea typeface="Majalla UI"/>
                <a:cs typeface="+mj-cs"/>
              </a:rPr>
              <a:t>دورات </a:t>
            </a:r>
            <a:r>
              <a:rPr lang="ar-SA" sz="2400" b="1" dirty="0">
                <a:ea typeface="Majalla UI"/>
                <a:cs typeface="+mj-cs"/>
              </a:rPr>
              <a:t>التفاعل </a:t>
            </a:r>
            <a:r>
              <a:rPr lang="ar-SA" sz="2400" b="1" dirty="0" smtClean="0">
                <a:ea typeface="Majalla UI"/>
                <a:cs typeface="+mj-cs"/>
              </a:rPr>
              <a:t>الغذائي هي </a:t>
            </a:r>
            <a:r>
              <a:rPr lang="ar-SA" sz="2400" b="1" dirty="0">
                <a:ea typeface="Majalla UI"/>
                <a:cs typeface="+mj-cs"/>
              </a:rPr>
              <a:t>الأكثر تأثيرا على أداء النظم الإيكولوجية بأكمله. </a:t>
            </a:r>
            <a:endParaRPr lang="ar-SA" sz="2400" b="1" dirty="0" smtClean="0">
              <a:ea typeface="Majalla UI"/>
              <a:cs typeface="+mj-cs"/>
            </a:endParaRPr>
          </a:p>
          <a:p>
            <a:pPr algn="just" rtl="1">
              <a:lnSpc>
                <a:spcPct val="150000"/>
              </a:lnSpc>
            </a:pPr>
            <a:r>
              <a:rPr lang="ar-SA" sz="2400" b="1" dirty="0" smtClean="0">
                <a:ea typeface="Majalla UI"/>
                <a:cs typeface="+mj-cs"/>
              </a:rPr>
              <a:t>فعن أنواع </a:t>
            </a:r>
            <a:r>
              <a:rPr lang="ar-SA" sz="2400" b="1" dirty="0">
                <a:ea typeface="Majalla UI"/>
                <a:cs typeface="+mj-cs"/>
              </a:rPr>
              <a:t>التندرا التي تظهر دورات ت</a:t>
            </a:r>
            <a:r>
              <a:rPr lang="ar-SA" sz="2400" b="1" dirty="0" smtClean="0">
                <a:ea typeface="Majalla UI"/>
                <a:cs typeface="+mj-cs"/>
              </a:rPr>
              <a:t>وصف على مايعتقد </a:t>
            </a:r>
            <a:r>
              <a:rPr lang="ar-SA" sz="2400" b="1" dirty="0">
                <a:ea typeface="Majalla UI"/>
                <a:cs typeface="+mj-cs"/>
              </a:rPr>
              <a:t>حاليا </a:t>
            </a:r>
            <a:r>
              <a:rPr lang="ar-SA" sz="2400" b="1" dirty="0" smtClean="0">
                <a:ea typeface="Majalla UI"/>
                <a:cs typeface="+mj-cs"/>
              </a:rPr>
              <a:t>انه </a:t>
            </a:r>
            <a:r>
              <a:rPr lang="ar-SA" sz="2400" b="1" dirty="0">
                <a:ea typeface="Majalla UI"/>
                <a:cs typeface="+mj-cs"/>
              </a:rPr>
              <a:t>الآليات </a:t>
            </a:r>
            <a:r>
              <a:rPr lang="ar-SA" sz="2400" b="1" dirty="0" smtClean="0">
                <a:ea typeface="Majalla UI"/>
                <a:cs typeface="+mj-cs"/>
              </a:rPr>
              <a:t>السببية؛ </a:t>
            </a:r>
            <a:r>
              <a:rPr lang="ar-SA" sz="2400" b="1" dirty="0">
                <a:ea typeface="Majalla UI"/>
                <a:cs typeface="+mj-cs"/>
              </a:rPr>
              <a:t>حيث </a:t>
            </a:r>
            <a:r>
              <a:rPr lang="ar-SA" sz="2400" b="1" dirty="0" smtClean="0">
                <a:ea typeface="Majalla UI"/>
                <a:cs typeface="+mj-cs"/>
              </a:rPr>
              <a:t>تنشأ الدورات على </a:t>
            </a:r>
            <a:r>
              <a:rPr lang="ar-SA" sz="2400" b="1" dirty="0">
                <a:ea typeface="Majalla UI"/>
                <a:cs typeface="+mj-cs"/>
              </a:rPr>
              <a:t>الأرجح </a:t>
            </a:r>
            <a:r>
              <a:rPr lang="ar-SA" sz="2400" b="1" dirty="0" smtClean="0">
                <a:ea typeface="Majalla UI"/>
                <a:cs typeface="+mj-cs"/>
              </a:rPr>
              <a:t>من </a:t>
            </a:r>
            <a:r>
              <a:rPr lang="ar-SA" sz="2400" b="1" dirty="0">
                <a:ea typeface="Majalla UI"/>
                <a:cs typeface="+mj-cs"/>
              </a:rPr>
              <a:t>التفاعلات الغذائية داخل شبكة الغذاء </a:t>
            </a:r>
            <a:r>
              <a:rPr lang="ar-SA" sz="2400" b="1" dirty="0" smtClean="0">
                <a:ea typeface="Majalla UI"/>
                <a:cs typeface="+mj-cs"/>
              </a:rPr>
              <a:t>بالتندرا </a:t>
            </a:r>
            <a:r>
              <a:rPr lang="ar-SA" sz="2400" b="1" dirty="0">
                <a:ea typeface="Majalla UI"/>
                <a:cs typeface="+mj-cs"/>
              </a:rPr>
              <a:t>القائمة على </a:t>
            </a:r>
            <a:r>
              <a:rPr lang="ar-SA" sz="2400" b="1" dirty="0" smtClean="0">
                <a:ea typeface="Majalla UI"/>
                <a:cs typeface="+mj-cs"/>
              </a:rPr>
              <a:t>النباتات؛ </a:t>
            </a:r>
            <a:r>
              <a:rPr lang="ar-SA" sz="2400" b="1" dirty="0">
                <a:ea typeface="Majalla UI"/>
                <a:cs typeface="+mj-cs"/>
              </a:rPr>
              <a:t>حيث تلعب القوارض، سواء كانت فريسة للحيوانات </a:t>
            </a:r>
            <a:r>
              <a:rPr lang="ar-SA" sz="2400" b="1" dirty="0" smtClean="0">
                <a:ea typeface="Majalla UI"/>
                <a:cs typeface="+mj-cs"/>
              </a:rPr>
              <a:t>أو </a:t>
            </a:r>
            <a:r>
              <a:rPr lang="ar-SA" sz="2400" b="1" dirty="0">
                <a:ea typeface="Majalla UI"/>
                <a:cs typeface="+mj-cs"/>
              </a:rPr>
              <a:t>كمستهلكين للنباتات، دورا رئيسيا. </a:t>
            </a:r>
            <a:endParaRPr lang="ar-SA" sz="2400" b="1" dirty="0" smtClean="0">
              <a:ea typeface="Majalla UI"/>
              <a:cs typeface="+mj-cs"/>
            </a:endParaRPr>
          </a:p>
          <a:p>
            <a:pPr algn="just" rtl="1">
              <a:lnSpc>
                <a:spcPct val="150000"/>
              </a:lnSpc>
            </a:pPr>
            <a:r>
              <a:rPr lang="ar-SA" sz="2400" b="1" dirty="0" smtClean="0">
                <a:ea typeface="Majalla UI"/>
                <a:cs typeface="+mj-cs"/>
              </a:rPr>
              <a:t>ذلك وترتبط هيمنة </a:t>
            </a:r>
            <a:r>
              <a:rPr lang="ar-SA" sz="2400" b="1" dirty="0">
                <a:ea typeface="Majalla UI"/>
                <a:cs typeface="+mj-cs"/>
              </a:rPr>
              <a:t>دورات التفاعل </a:t>
            </a:r>
            <a:r>
              <a:rPr lang="ar-SA" sz="2400" b="1" dirty="0" smtClean="0">
                <a:ea typeface="Majalla UI"/>
                <a:cs typeface="+mj-cs"/>
              </a:rPr>
              <a:t>الغذائي </a:t>
            </a:r>
            <a:r>
              <a:rPr lang="ar-SA" sz="2400" b="1" dirty="0">
                <a:ea typeface="Majalla UI"/>
                <a:cs typeface="+mj-cs"/>
              </a:rPr>
              <a:t>في </a:t>
            </a:r>
            <a:r>
              <a:rPr lang="ar-SA" sz="2400" b="1" dirty="0" smtClean="0">
                <a:ea typeface="Majalla UI"/>
                <a:cs typeface="+mj-cs"/>
              </a:rPr>
              <a:t>دوائر </a:t>
            </a:r>
            <a:r>
              <a:rPr lang="ar-SA" sz="2400" b="1" dirty="0">
                <a:ea typeface="Majalla UI"/>
                <a:cs typeface="+mj-cs"/>
              </a:rPr>
              <a:t>العرض الشمالية </a:t>
            </a:r>
            <a:r>
              <a:rPr lang="ar-SA" sz="2400" b="1" dirty="0" smtClean="0">
                <a:ea typeface="Majalla UI"/>
                <a:cs typeface="+mj-cs"/>
              </a:rPr>
              <a:t>في </a:t>
            </a:r>
            <a:r>
              <a:rPr lang="ar-SA" sz="2400" b="1" dirty="0">
                <a:ea typeface="Majalla UI"/>
                <a:cs typeface="+mj-cs"/>
              </a:rPr>
              <a:t>نهاية المطاف بالمناخ، ولذلك ينبغي أن تكون هذه الدورات معرضة لتغير المناخ. وتشير الأدلة الأخيرة إلى حدوث تغيرات بالفعل في </a:t>
            </a:r>
            <a:r>
              <a:rPr lang="ar-SA" sz="2400" b="1" dirty="0" smtClean="0">
                <a:ea typeface="Majalla UI"/>
                <a:cs typeface="+mj-cs"/>
              </a:rPr>
              <a:t>ديناميكية </a:t>
            </a:r>
            <a:r>
              <a:rPr lang="ar-SA" sz="2400" b="1" dirty="0">
                <a:ea typeface="Majalla UI"/>
                <a:cs typeface="+mj-cs"/>
              </a:rPr>
              <a:t>بعض الحيوانات العاشبة الرئيسية والحيوانات المفترسة لها، بما يتفق مع الآثار المتوقعة لتغير المناخ. </a:t>
            </a:r>
            <a:r>
              <a:rPr lang="ar-SA" sz="2400" b="1" dirty="0" smtClean="0">
                <a:ea typeface="Majalla UI"/>
                <a:cs typeface="+mj-cs"/>
              </a:rPr>
              <a:t>ويعكس ذلك </a:t>
            </a:r>
            <a:r>
              <a:rPr lang="ar-SA" sz="2400" b="1" dirty="0">
                <a:ea typeface="Majalla UI"/>
                <a:cs typeface="+mj-cs"/>
              </a:rPr>
              <a:t>حاجة ماسة </a:t>
            </a:r>
            <a:r>
              <a:rPr lang="ar-SA" sz="2400" b="1" dirty="0" smtClean="0">
                <a:ea typeface="Majalla UI"/>
                <a:cs typeface="+mj-cs"/>
              </a:rPr>
              <a:t>رصد </a:t>
            </a:r>
            <a:r>
              <a:rPr lang="ar-SA" sz="2400" b="1" dirty="0">
                <a:ea typeface="Majalla UI"/>
                <a:cs typeface="+mj-cs"/>
              </a:rPr>
              <a:t>وبحوث متكاملة على نطاق واسع لتوثيق هذه التغيرات وعواقبها على النظم الإيكولوجية</a:t>
            </a:r>
            <a:r>
              <a:rPr lang="ar-SA" sz="2400" b="1" dirty="0" smtClean="0">
                <a:ea typeface="Majalla UI"/>
                <a:cs typeface="+mj-cs"/>
              </a:rPr>
              <a:t>. </a:t>
            </a:r>
            <a:endParaRPr lang="ar-SA" sz="2400" b="1" dirty="0" smtClean="0">
              <a:ea typeface="Majalla UI"/>
              <a:cs typeface="+mj-cs"/>
            </a:endParaRPr>
          </a:p>
        </p:txBody>
      </p:sp>
    </p:spTree>
    <p:extLst>
      <p:ext uri="{BB962C8B-B14F-4D97-AF65-F5344CB8AC3E}">
        <p14:creationId xmlns:p14="http://schemas.microsoft.com/office/powerpoint/2010/main" val="99830385"/>
      </p:ext>
    </p:extLst>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9"/>
          <p:cNvSpPr>
            <a:spLocks noGrp="1" noChangeArrowheads="1"/>
          </p:cNvSpPr>
          <p:nvPr>
            <p:ph type="body" idx="1"/>
          </p:nvPr>
        </p:nvSpPr>
        <p:spPr>
          <a:xfrm>
            <a:off x="152400" y="152400"/>
            <a:ext cx="8991600" cy="4267200"/>
          </a:xfrm>
        </p:spPr>
        <p:txBody>
          <a:bodyPr>
            <a:normAutofit/>
          </a:bodyPr>
          <a:lstStyle/>
          <a:p>
            <a:pPr algn="just" rtl="1">
              <a:lnSpc>
                <a:spcPct val="150000"/>
              </a:lnSpc>
            </a:pPr>
            <a:r>
              <a:rPr lang="ar-EG" sz="3600" b="1" dirty="0">
                <a:solidFill>
                  <a:srgbClr val="660066"/>
                </a:solidFill>
                <a:latin typeface="Tempus Sans ITC" pitchFamily="82" charset="0"/>
              </a:rPr>
              <a:t>وإذا استمرت الاتجاهات الحالية، فإن الأنشطة البشرية ستغير جذريا معظم النظم الإيكولوجية الطبيعية المتبقية للكوكب وكائناتها المركبة في غضون بضعة </a:t>
            </a:r>
            <a:r>
              <a:rPr lang="ar-EG" sz="3600" b="1" dirty="0" smtClean="0">
                <a:solidFill>
                  <a:srgbClr val="660066"/>
                </a:solidFill>
                <a:latin typeface="Tempus Sans ITC" pitchFamily="82" charset="0"/>
              </a:rPr>
              <a:t>عقود</a:t>
            </a:r>
            <a:r>
              <a:rPr lang="ar-SA" sz="3600" b="1" dirty="0" smtClean="0">
                <a:solidFill>
                  <a:srgbClr val="660066"/>
                </a:solidFill>
                <a:latin typeface="Tempus Sans ITC" pitchFamily="82" charset="0"/>
              </a:rPr>
              <a:t>؛ حيث</a:t>
            </a:r>
            <a:r>
              <a:rPr lang="ar-EG" sz="3600" b="1" dirty="0" smtClean="0">
                <a:solidFill>
                  <a:srgbClr val="660066"/>
                </a:solidFill>
                <a:latin typeface="Tempus Sans ITC" pitchFamily="82" charset="0"/>
              </a:rPr>
              <a:t> يضاعف </a:t>
            </a:r>
            <a:r>
              <a:rPr lang="ar-EG" sz="3600" b="1" dirty="0">
                <a:solidFill>
                  <a:srgbClr val="660066"/>
                </a:solidFill>
                <a:latin typeface="Tempus Sans ITC" pitchFamily="82" charset="0"/>
              </a:rPr>
              <a:t>من آثار التنوع البيولوجي على الممارسات الإدارية الضارة تقلب المناخ وتغيره. </a:t>
            </a:r>
            <a:endParaRPr lang="ar-EG" sz="3600" b="1" dirty="0" smtClean="0">
              <a:solidFill>
                <a:srgbClr val="660066"/>
              </a:solidFill>
              <a:latin typeface="Tempus Sans ITC" pitchFamily="82" charset="0"/>
            </a:endParaRPr>
          </a:p>
        </p:txBody>
      </p:sp>
      <p:pic>
        <p:nvPicPr>
          <p:cNvPr id="78851" name="Picture 5" descr="crystalball2"/>
          <p:cNvPicPr>
            <a:picLocks noGrp="1" noChangeAspect="1" noChangeArrowheads="1"/>
          </p:cNvPicPr>
          <p:nvPr>
            <p:ph idx="4294967295"/>
          </p:nvPr>
        </p:nvPicPr>
        <p:blipFill>
          <a:blip r:embed="rId2">
            <a:clrChange>
              <a:clrFrom>
                <a:srgbClr val="8C857F"/>
              </a:clrFrom>
              <a:clrTo>
                <a:srgbClr val="8C857F">
                  <a:alpha val="0"/>
                </a:srgbClr>
              </a:clrTo>
            </a:clrChange>
            <a:extLst>
              <a:ext uri="{28A0092B-C50C-407E-A947-70E740481C1C}">
                <a14:useLocalDpi xmlns:a14="http://schemas.microsoft.com/office/drawing/2010/main" val="0"/>
              </a:ext>
            </a:extLst>
          </a:blip>
          <a:srcRect t="13191"/>
          <a:stretch>
            <a:fillRect/>
          </a:stretch>
        </p:blipFill>
        <p:spPr>
          <a:xfrm>
            <a:off x="0" y="4495800"/>
            <a:ext cx="2895600" cy="2362200"/>
          </a:xfrm>
          <a:noFill/>
        </p:spPr>
      </p:pic>
      <p:sp>
        <p:nvSpPr>
          <p:cNvPr id="78852" name="WordArt 10"/>
          <p:cNvSpPr>
            <a:spLocks noChangeArrowheads="1" noChangeShapeType="1" noTextEdit="1"/>
          </p:cNvSpPr>
          <p:nvPr/>
        </p:nvSpPr>
        <p:spPr bwMode="auto">
          <a:xfrm>
            <a:off x="2971800" y="4724400"/>
            <a:ext cx="5943600" cy="1905000"/>
          </a:xfrm>
          <a:prstGeom prst="rect">
            <a:avLst/>
          </a:prstGeom>
        </p:spPr>
        <p:txBody>
          <a:bodyPr wrap="none" fromWordArt="1">
            <a:prstTxWarp prst="textSlantUp">
              <a:avLst>
                <a:gd name="adj" fmla="val 32056"/>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EG" sz="3600" b="0" i="0" u="none" strike="noStrike" kern="10" cap="none" spc="0" normalizeH="0" baseline="0" noProof="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uLnTx/>
                <a:uFillTx/>
                <a:latin typeface="Calibri"/>
                <a:ea typeface="MS PGothic" pitchFamily="34" charset="-128"/>
                <a:cs typeface="Arial" panose="020B0604020202020204" pitchFamily="34" charset="0"/>
              </a:rPr>
              <a:t>التأثيرات المحتملة في المستقبل</a:t>
            </a:r>
            <a:endParaRPr kumimoji="0" lang="en-US" sz="3600" b="0" i="0" u="none" strike="noStrike" kern="10" cap="none" spc="0" normalizeH="0" baseline="0" noProof="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uLnTx/>
              <a:uFillTx/>
              <a:latin typeface="Calibri"/>
              <a:ea typeface="MS PGothic" pitchFamily="34" charset="-128"/>
              <a:cs typeface="+mn-cs"/>
            </a:endParaRPr>
          </a:p>
        </p:txBody>
      </p:sp>
      <p:sp>
        <p:nvSpPr>
          <p:cNvPr id="78853" name="Line 11"/>
          <p:cNvSpPr>
            <a:spLocks noChangeShapeType="1"/>
          </p:cNvSpPr>
          <p:nvPr/>
        </p:nvSpPr>
        <p:spPr bwMode="auto">
          <a:xfrm>
            <a:off x="0" y="4495800"/>
            <a:ext cx="9144000" cy="0"/>
          </a:xfrm>
          <a:prstGeom prst="line">
            <a:avLst/>
          </a:prstGeom>
          <a:noFill/>
          <a:ln w="76200">
            <a:solidFill>
              <a:srgbClr val="80008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000000"/>
              </a:solidFill>
              <a:effectLst/>
              <a:uLnTx/>
              <a:uFillTx/>
              <a:latin typeface="Calibri"/>
              <a:ea typeface="MS PGothic" pitchFamily="34" charset="-128"/>
              <a:cs typeface="+mn-cs"/>
            </a:endParaRPr>
          </a:p>
        </p:txBody>
      </p:sp>
    </p:spTree>
    <p:extLst>
      <p:ext uri="{BB962C8B-B14F-4D97-AF65-F5344CB8AC3E}">
        <p14:creationId xmlns:p14="http://schemas.microsoft.com/office/powerpoint/2010/main" val="2886786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uLnTx/>
                <a:uFillTx/>
                <a:latin typeface="Constantia"/>
                <a:ea typeface="+mn-ea"/>
                <a:cs typeface="+mn-cs"/>
              </a:rPr>
              <a:t>To Be Continued</a:t>
            </a:r>
          </a:p>
        </p:txBody>
      </p:sp>
    </p:spTree>
    <p:extLst>
      <p:ext uri="{BB962C8B-B14F-4D97-AF65-F5344CB8AC3E}">
        <p14:creationId xmlns:p14="http://schemas.microsoft.com/office/powerpoint/2010/main" val="141971627"/>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3340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790700" y="2514600"/>
            <a:ext cx="5486400" cy="1485900"/>
          </a:xfrm>
          <a:prstGeom prst="rect">
            <a:avLst/>
          </a:prstGeom>
        </p:spPr>
        <p:txBody>
          <a:bodyPr wrap="none" fromWordArt="1">
            <a:prstTxWarp prst="textPlain">
              <a:avLst>
                <a:gd name="adj" fmla="val 50000"/>
              </a:avLst>
            </a:prstTxWarp>
          </a:bodyPr>
          <a:lstStyle/>
          <a:p>
            <a:pPr lvl="0"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التغيرات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المناخية </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endParaRPr>
          </a:p>
          <a:p>
            <a:pPr lvl="0" algn="ctr" rtl="1" fontAlgn="base">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والنظم الإيكولوجية</a:t>
            </a:r>
            <a:endPar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Impact" panose="020B0806030902050204" pitchFamily="34" charset="0"/>
              <a:ea typeface="MS PGothic" panose="020B0600070205080204" pitchFamily="34" charset="-128"/>
              <a:cs typeface="+mn-cs"/>
            </a:endParaRPr>
          </a:p>
        </p:txBody>
      </p:sp>
    </p:spTree>
    <p:extLst>
      <p:ext uri="{BB962C8B-B14F-4D97-AF65-F5344CB8AC3E}">
        <p14:creationId xmlns:p14="http://schemas.microsoft.com/office/powerpoint/2010/main" val="118778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5" descr="atmosphe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54275" name="Rectangle 2"/>
          <p:cNvSpPr>
            <a:spLocks noGrp="1" noRot="1" noChangeArrowheads="1"/>
          </p:cNvSpPr>
          <p:nvPr>
            <p:ph type="title"/>
          </p:nvPr>
        </p:nvSpPr>
        <p:spPr>
          <a:xfrm>
            <a:off x="685800" y="244475"/>
            <a:ext cx="7848600" cy="898525"/>
          </a:xfrm>
        </p:spPr>
        <p:txBody>
          <a:bodyPr/>
          <a:lstStyle/>
          <a:p>
            <a:pPr rtl="1" eaLnBrk="1" hangingPunct="1"/>
            <a:r>
              <a:rPr lang="ar-SA" b="1" dirty="0" smtClean="0">
                <a:solidFill>
                  <a:schemeClr val="bg1"/>
                </a:solidFill>
              </a:rPr>
              <a:t>مقدمة</a:t>
            </a:r>
            <a:endParaRPr lang="en-US" b="1" dirty="0" smtClean="0">
              <a:solidFill>
                <a:schemeClr val="bg1"/>
              </a:solidFill>
            </a:endParaRPr>
          </a:p>
        </p:txBody>
      </p:sp>
      <p:sp>
        <p:nvSpPr>
          <p:cNvPr id="15363" name="Rectangle 3"/>
          <p:cNvSpPr>
            <a:spLocks noGrp="1" noRot="1" noChangeArrowheads="1"/>
          </p:cNvSpPr>
          <p:nvPr>
            <p:ph type="body" sz="half" idx="1"/>
          </p:nvPr>
        </p:nvSpPr>
        <p:spPr>
          <a:xfrm>
            <a:off x="228600" y="1219200"/>
            <a:ext cx="8610600" cy="5257800"/>
          </a:xfrm>
        </p:spPr>
        <p:txBody>
          <a:bodyPr>
            <a:normAutofit lnSpcReduction="10000"/>
          </a:bodyPr>
          <a:lstStyle/>
          <a:p>
            <a:pPr marL="0" indent="0" algn="just" rtl="1">
              <a:lnSpc>
                <a:spcPct val="120000"/>
              </a:lnSpc>
              <a:buNone/>
            </a:pPr>
            <a:r>
              <a:rPr lang="ar-SA" sz="3600" b="1" dirty="0" smtClean="0">
                <a:solidFill>
                  <a:schemeClr val="bg1"/>
                </a:solidFill>
              </a:rPr>
              <a:t>من المؤكد إ</a:t>
            </a:r>
            <a:r>
              <a:rPr lang="ar-EG" sz="3600" b="1" dirty="0" smtClean="0">
                <a:solidFill>
                  <a:schemeClr val="bg1"/>
                </a:solidFill>
              </a:rPr>
              <a:t>ن تعديل </a:t>
            </a:r>
            <a:r>
              <a:rPr lang="ar-EG" sz="3600" b="1" dirty="0">
                <a:solidFill>
                  <a:schemeClr val="bg1"/>
                </a:solidFill>
              </a:rPr>
              <a:t>دورة النيتروجين </a:t>
            </a:r>
            <a:r>
              <a:rPr lang="ar-EG" sz="3600" b="1" dirty="0" smtClean="0">
                <a:solidFill>
                  <a:schemeClr val="bg1"/>
                </a:solidFill>
              </a:rPr>
              <a:t>وتوازن</a:t>
            </a:r>
            <a:r>
              <a:rPr lang="ar-SA" sz="3600" b="1" dirty="0" smtClean="0">
                <a:solidFill>
                  <a:schemeClr val="bg1"/>
                </a:solidFill>
              </a:rPr>
              <a:t>ها</a:t>
            </a:r>
            <a:r>
              <a:rPr lang="ar-EG" sz="3600" b="1" dirty="0" smtClean="0">
                <a:solidFill>
                  <a:schemeClr val="bg1"/>
                </a:solidFill>
              </a:rPr>
              <a:t> </a:t>
            </a:r>
            <a:r>
              <a:rPr lang="en-US" sz="3600" b="1" dirty="0">
                <a:solidFill>
                  <a:schemeClr val="bg1"/>
                </a:solidFill>
              </a:rPr>
              <a:t>N </a:t>
            </a:r>
            <a:r>
              <a:rPr lang="ar-SA" sz="3600" b="1" dirty="0" smtClean="0">
                <a:solidFill>
                  <a:schemeClr val="bg1"/>
                </a:solidFill>
              </a:rPr>
              <a:t> </a:t>
            </a:r>
            <a:r>
              <a:rPr lang="ar-EG" sz="3600" b="1" dirty="0" smtClean="0">
                <a:solidFill>
                  <a:schemeClr val="bg1"/>
                </a:solidFill>
              </a:rPr>
              <a:t>بشكل </a:t>
            </a:r>
            <a:r>
              <a:rPr lang="ar-EG" sz="3600" b="1" dirty="0">
                <a:solidFill>
                  <a:schemeClr val="bg1"/>
                </a:solidFill>
              </a:rPr>
              <a:t>أساسي من خلال الأنشطة البشرية والتغيرات البيئية على مختلف المستويات، بما في ذلك الفرد البيولوجي، والنظام الإيكولوجي، والمناظر الطبيعية المحلية، والمنطقة القارية، والعالمية. </a:t>
            </a:r>
            <a:endParaRPr lang="ar-SA" sz="3600" b="1" dirty="0" smtClean="0">
              <a:solidFill>
                <a:schemeClr val="bg1"/>
              </a:solidFill>
            </a:endParaRPr>
          </a:p>
          <a:p>
            <a:pPr marL="0" indent="0" algn="just" rtl="1">
              <a:lnSpc>
                <a:spcPct val="120000"/>
              </a:lnSpc>
              <a:buNone/>
            </a:pPr>
            <a:r>
              <a:rPr lang="ar-EG" sz="3600" b="1" dirty="0" smtClean="0">
                <a:solidFill>
                  <a:srgbClr val="FF0000"/>
                </a:solidFill>
              </a:rPr>
              <a:t>قد </a:t>
            </a:r>
            <a:r>
              <a:rPr lang="ar-EG" sz="3600" b="1" dirty="0">
                <a:solidFill>
                  <a:srgbClr val="FF0000"/>
                </a:solidFill>
              </a:rPr>
              <a:t>أثرت </a:t>
            </a:r>
            <a:r>
              <a:rPr lang="ar-EG" sz="3600" b="1" dirty="0" smtClean="0">
                <a:solidFill>
                  <a:srgbClr val="FF0000"/>
                </a:solidFill>
              </a:rPr>
              <a:t>تأثيرا </a:t>
            </a:r>
            <a:r>
              <a:rPr lang="ar-EG" sz="3600" b="1" dirty="0">
                <a:solidFill>
                  <a:srgbClr val="FF0000"/>
                </a:solidFill>
              </a:rPr>
              <a:t>شديدا على </a:t>
            </a:r>
            <a:r>
              <a:rPr lang="ar-EG" sz="3600" b="1" dirty="0" smtClean="0">
                <a:solidFill>
                  <a:srgbClr val="FF0000"/>
                </a:solidFill>
              </a:rPr>
              <a:t>هياكل ووظائف </a:t>
            </a:r>
            <a:r>
              <a:rPr lang="ar-EG" sz="3600" b="1" dirty="0">
                <a:solidFill>
                  <a:srgbClr val="FF0000"/>
                </a:solidFill>
              </a:rPr>
              <a:t>النظم الإيكولوجية الطبيعية والزراعية في المناطق البرية </a:t>
            </a:r>
            <a:r>
              <a:rPr lang="ar-EG" sz="3600" b="1" dirty="0" smtClean="0">
                <a:solidFill>
                  <a:srgbClr val="FF0000"/>
                </a:solidFill>
              </a:rPr>
              <a:t>والمائية.</a:t>
            </a:r>
            <a:endParaRPr lang="ar-SA" sz="3600" b="1" dirty="0" smtClean="0">
              <a:solidFill>
                <a:srgbClr val="FF0000"/>
              </a:solidFill>
            </a:endParaRPr>
          </a:p>
          <a:p>
            <a:pPr algn="r" rtl="1" eaLnBrk="1" hangingPunct="1">
              <a:lnSpc>
                <a:spcPct val="90000"/>
              </a:lnSpc>
            </a:pPr>
            <a:endParaRPr lang="en-US" sz="2000" dirty="0" smtClean="0"/>
          </a:p>
          <a:p>
            <a:pPr eaLnBrk="1" hangingPunct="1">
              <a:lnSpc>
                <a:spcPct val="90000"/>
              </a:lnSpc>
            </a:pPr>
            <a:endParaRPr lang="en-US" sz="2800" dirty="0" smtClean="0">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1714271536"/>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7" descr="magnifying-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44958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Rectangle 4"/>
          <p:cNvSpPr>
            <a:spLocks noGrp="1" noChangeArrowheads="1"/>
          </p:cNvSpPr>
          <p:nvPr>
            <p:ph type="ctrTitle"/>
          </p:nvPr>
        </p:nvSpPr>
        <p:spPr>
          <a:xfrm>
            <a:off x="3276600" y="2971800"/>
            <a:ext cx="5791200" cy="3733800"/>
          </a:xfrm>
        </p:spPr>
        <p:txBody>
          <a:bodyPr/>
          <a:lstStyle/>
          <a:p>
            <a:pPr rtl="1" eaLnBrk="1" hangingPunct="1"/>
            <a:r>
              <a:rPr lang="en-US" sz="5400" dirty="0" smtClean="0">
                <a:latin typeface="Agency FB" panose="020B0503020202020204" pitchFamily="34" charset="0"/>
              </a:rPr>
              <a:t>Observed</a:t>
            </a:r>
            <a:br>
              <a:rPr lang="en-US" sz="5400" dirty="0" smtClean="0">
                <a:latin typeface="Agency FB" panose="020B0503020202020204" pitchFamily="34" charset="0"/>
              </a:rPr>
            </a:br>
            <a:r>
              <a:rPr lang="en-US" sz="5400" dirty="0" smtClean="0">
                <a:latin typeface="Agency FB" panose="020B0503020202020204" pitchFamily="34" charset="0"/>
              </a:rPr>
              <a:t>Changes and Effects</a:t>
            </a:r>
            <a:r>
              <a:rPr lang="en-US" sz="5400" dirty="0" smtClean="0"/>
              <a:t/>
            </a:r>
            <a:br>
              <a:rPr lang="en-US" sz="5400" dirty="0" smtClean="0"/>
            </a:br>
            <a:r>
              <a:rPr lang="ar-SA" sz="3000" b="1" dirty="0">
                <a:solidFill>
                  <a:srgbClr val="000000"/>
                </a:solidFill>
                <a:latin typeface="+mn-lt"/>
                <a:ea typeface="+mn-ea"/>
                <a:cs typeface="+mn-cs"/>
              </a:rPr>
              <a:t>آثار</a:t>
            </a:r>
            <a:r>
              <a:rPr lang="ar-EG" sz="3000" b="1" dirty="0">
                <a:solidFill>
                  <a:srgbClr val="000000"/>
                </a:solidFill>
                <a:latin typeface="+mn-lt"/>
                <a:ea typeface="+mn-ea"/>
                <a:cs typeface="+mn-cs"/>
              </a:rPr>
              <a:t>التغير</a:t>
            </a:r>
            <a:r>
              <a:rPr lang="en-US" sz="3000" b="1" dirty="0">
                <a:solidFill>
                  <a:srgbClr val="000000"/>
                </a:solidFill>
                <a:latin typeface="+mn-lt"/>
                <a:ea typeface="+mn-ea"/>
                <a:cs typeface="+mn-cs"/>
              </a:rPr>
              <a:t> </a:t>
            </a:r>
            <a:r>
              <a:rPr lang="ar-EG" sz="3000" b="1" dirty="0">
                <a:solidFill>
                  <a:srgbClr val="000000"/>
                </a:solidFill>
                <a:latin typeface="+mn-lt"/>
                <a:ea typeface="+mn-ea"/>
                <a:cs typeface="+mn-cs"/>
              </a:rPr>
              <a:t>المناخي الملحوظة</a:t>
            </a:r>
            <a:r>
              <a:rPr lang="ar-EG" sz="4000" dirty="0" smtClean="0">
                <a:latin typeface="Agency FB" panose="020B0503020202020204" pitchFamily="34" charset="0"/>
              </a:rPr>
              <a:t>؟</a:t>
            </a:r>
            <a:endParaRPr lang="en-US" sz="4000" dirty="0" smtClean="0">
              <a:latin typeface="Agency FB" panose="020B0503020202020204" pitchFamily="34" charset="0"/>
            </a:endParaRPr>
          </a:p>
        </p:txBody>
      </p:sp>
    </p:spTree>
    <p:extLst>
      <p:ext uri="{BB962C8B-B14F-4D97-AF65-F5344CB8AC3E}">
        <p14:creationId xmlns:p14="http://schemas.microsoft.com/office/powerpoint/2010/main" val="405413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smtClean="0"/>
              <a:t>التغير المناخي </a:t>
            </a:r>
            <a:r>
              <a:rPr lang="ar-SA" altLang="en-US" sz="3600" b="1" dirty="0" smtClean="0"/>
              <a:t>البشري و</a:t>
            </a:r>
            <a:r>
              <a:rPr lang="ar-EG" altLang="en-US" sz="3600" b="1" dirty="0" smtClean="0"/>
              <a:t>النظم </a:t>
            </a:r>
            <a:r>
              <a:rPr lang="ar-EG" altLang="en-US" sz="3600" b="1" dirty="0"/>
              <a:t>الإيكولوجية </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sz="2400" b="1" dirty="0">
                <a:ea typeface="Majalla UI"/>
                <a:cs typeface="+mj-cs"/>
              </a:rPr>
              <a:t>خلص الفريق الحكومي الدولي المعني بتغير المناخ مؤخرا إلى أن هناك أدلة كثيرة تشير إلى أن تغير المناخ من المرجح أن يسفر عن آثار كبيرة على التنوع البيولوجي. </a:t>
            </a:r>
            <a:endParaRPr lang="ar-SA" sz="2400" b="1" dirty="0" smtClean="0">
              <a:ea typeface="Majalla UI"/>
              <a:cs typeface="+mj-cs"/>
            </a:endParaRPr>
          </a:p>
          <a:p>
            <a:pPr algn="just" rtl="1">
              <a:lnSpc>
                <a:spcPct val="150000"/>
              </a:lnSpc>
            </a:pPr>
            <a:r>
              <a:rPr lang="ar-SA" sz="2400" b="1" dirty="0" smtClean="0">
                <a:ea typeface="Majalla UI"/>
                <a:cs typeface="+mj-cs"/>
              </a:rPr>
              <a:t>ومن </a:t>
            </a:r>
            <a:r>
              <a:rPr lang="ar-SA" sz="2400" b="1" dirty="0">
                <a:ea typeface="Majalla UI"/>
                <a:cs typeface="+mj-cs"/>
              </a:rPr>
              <a:t>المرجح أن </a:t>
            </a:r>
            <a:r>
              <a:rPr lang="ar-SA" sz="2400" b="1" dirty="0" smtClean="0">
                <a:ea typeface="Majalla UI"/>
                <a:cs typeface="+mj-cs"/>
              </a:rPr>
              <a:t>يتفاقم هذا التأثير </a:t>
            </a:r>
            <a:r>
              <a:rPr lang="ar-SA" sz="2400" b="1" dirty="0">
                <a:ea typeface="Majalla UI"/>
                <a:cs typeface="+mj-cs"/>
              </a:rPr>
              <a:t>بسبب </a:t>
            </a:r>
            <a:r>
              <a:rPr lang="ar-SA" sz="2400" b="1" dirty="0" smtClean="0">
                <a:ea typeface="Majalla UI"/>
                <a:cs typeface="+mj-cs"/>
              </a:rPr>
              <a:t>التأثيرات </a:t>
            </a:r>
            <a:r>
              <a:rPr lang="ar-SA" sz="2400" b="1" dirty="0">
                <a:ea typeface="Majalla UI"/>
                <a:cs typeface="+mj-cs"/>
              </a:rPr>
              <a:t>الثانوية لتغير المناخ </a:t>
            </a:r>
            <a:r>
              <a:rPr lang="ar-SA" sz="2400" b="1" dirty="0" smtClean="0">
                <a:ea typeface="Majalla UI"/>
                <a:cs typeface="+mj-cs"/>
              </a:rPr>
              <a:t>مثل: </a:t>
            </a:r>
            <a:r>
              <a:rPr lang="ar-SA" sz="2400" b="1" dirty="0">
                <a:ea typeface="Majalla UI"/>
                <a:cs typeface="+mj-cs"/>
              </a:rPr>
              <a:t>التغيرات في حرائق الغابات، وتفشي الحشرات، </a:t>
            </a:r>
            <a:r>
              <a:rPr lang="ar-SA" sz="2400" b="1" dirty="0" smtClean="0">
                <a:ea typeface="Majalla UI"/>
                <a:cs typeface="+mj-cs"/>
              </a:rPr>
              <a:t>والاضطرابات </a:t>
            </a:r>
            <a:r>
              <a:rPr lang="ar-SA" sz="2400" b="1" dirty="0">
                <a:ea typeface="Majalla UI"/>
                <a:cs typeface="+mj-cs"/>
              </a:rPr>
              <a:t>المماثلة. </a:t>
            </a:r>
            <a:endParaRPr lang="ar-SA" sz="2400" b="1" dirty="0" smtClean="0">
              <a:ea typeface="Majalla UI"/>
              <a:cs typeface="+mj-cs"/>
            </a:endParaRPr>
          </a:p>
          <a:p>
            <a:pPr algn="just" rtl="1">
              <a:lnSpc>
                <a:spcPct val="150000"/>
              </a:lnSpc>
            </a:pPr>
            <a:r>
              <a:rPr lang="ar-SA" sz="2400" b="1" dirty="0" smtClean="0">
                <a:ea typeface="Majalla UI"/>
                <a:cs typeface="+mj-cs"/>
              </a:rPr>
              <a:t>وتختلف </a:t>
            </a:r>
            <a:r>
              <a:rPr lang="ar-SA" sz="2400" b="1" dirty="0">
                <a:ea typeface="Majalla UI"/>
                <a:cs typeface="+mj-cs"/>
              </a:rPr>
              <a:t>التغيرات الحالية في المناخ اختلافا شديدا عن تغيرات الماضي بسبب معدلها وحجمها، والآثار المباشرة لزيادة تركيزات ثاني أكسيد الكربون في الغلاف الجوي، ولأن المناظر الطبيعية التي تم تعديلها بدرجة </a:t>
            </a:r>
            <a:r>
              <a:rPr lang="ar-SA" sz="2400" b="1" dirty="0" smtClean="0">
                <a:ea typeface="Majalla UI"/>
                <a:cs typeface="+mj-cs"/>
              </a:rPr>
              <a:t>عالية، </a:t>
            </a:r>
            <a:r>
              <a:rPr lang="ar-SA" sz="2400" b="1" dirty="0">
                <a:ea typeface="Majalla UI"/>
                <a:cs typeface="+mj-cs"/>
              </a:rPr>
              <a:t>ومجموعة من العمليات </a:t>
            </a:r>
            <a:r>
              <a:rPr lang="ar-SA" sz="2400" b="1" dirty="0" smtClean="0">
                <a:ea typeface="Majalla UI"/>
                <a:cs typeface="+mj-cs"/>
              </a:rPr>
              <a:t>المهددة </a:t>
            </a:r>
            <a:r>
              <a:rPr lang="ar-SA" sz="2400" b="1" dirty="0">
                <a:ea typeface="Majalla UI"/>
                <a:cs typeface="+mj-cs"/>
              </a:rPr>
              <a:t>تحد من قدرة النظم الإيكولوجية البرية والأنواع على الاستجابة للتغير الظروف. </a:t>
            </a:r>
            <a:endParaRPr lang="ar-SA" sz="2400" b="1" dirty="0" smtClean="0">
              <a:ea typeface="Majalla UI"/>
              <a:cs typeface="+mj-cs"/>
            </a:endParaRPr>
          </a:p>
          <a:p>
            <a:pPr algn="just" rtl="1">
              <a:lnSpc>
                <a:spcPct val="150000"/>
              </a:lnSpc>
            </a:pPr>
            <a:r>
              <a:rPr lang="ar-SA" sz="2400" b="1" dirty="0" smtClean="0">
                <a:ea typeface="Majalla UI"/>
                <a:cs typeface="+mj-cs"/>
              </a:rPr>
              <a:t>ويعد </a:t>
            </a:r>
            <a:r>
              <a:rPr lang="ar-SA" sz="2400" b="1" dirty="0">
                <a:ea typeface="Majalla UI"/>
                <a:cs typeface="+mj-cs"/>
              </a:rPr>
              <a:t>أحد خيارات التكيف البشري الأساسية لحفظ التنوع البيولوجي </a:t>
            </a:r>
            <a:r>
              <a:rPr lang="ar-SA" sz="2400" b="1" dirty="0" smtClean="0">
                <a:ea typeface="Majalla UI"/>
                <a:cs typeface="+mj-cs"/>
              </a:rPr>
              <a:t>التوجه للإدارة البيئية المستدامة. </a:t>
            </a:r>
          </a:p>
        </p:txBody>
      </p:sp>
    </p:spTree>
    <p:extLst>
      <p:ext uri="{BB962C8B-B14F-4D97-AF65-F5344CB8AC3E}">
        <p14:creationId xmlns:p14="http://schemas.microsoft.com/office/powerpoint/2010/main" val="1731411022"/>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smtClean="0"/>
              <a:t>التغير المناخي </a:t>
            </a:r>
            <a:r>
              <a:rPr lang="ar-SA" altLang="en-US" sz="3600" b="1" dirty="0" smtClean="0"/>
              <a:t>البشري و</a:t>
            </a:r>
            <a:r>
              <a:rPr lang="ar-EG" altLang="en-US" sz="3600" b="1" dirty="0" smtClean="0"/>
              <a:t>النظم </a:t>
            </a:r>
            <a:r>
              <a:rPr lang="ar-EG" altLang="en-US" sz="3600" b="1" dirty="0"/>
              <a:t>الإيكولوجية </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sz="2400" b="1" dirty="0" smtClean="0">
                <a:ea typeface="Majalla UI"/>
                <a:cs typeface="+mj-cs"/>
              </a:rPr>
              <a:t>تؤكد </a:t>
            </a:r>
            <a:r>
              <a:rPr lang="ar-SA" sz="2400" b="1" dirty="0">
                <a:ea typeface="Majalla UI"/>
                <a:cs typeface="+mj-cs"/>
              </a:rPr>
              <a:t>الطبيعة المعقدة والشاملة لقضايا تغير المناخ على الحاجة إلى تعزيز التعاون بين العلماء وصانعي السياسات </a:t>
            </a:r>
            <a:r>
              <a:rPr lang="ar-SA" sz="2400" b="1" dirty="0" smtClean="0">
                <a:ea typeface="Majalla UI"/>
                <a:cs typeface="+mj-cs"/>
              </a:rPr>
              <a:t>والمجتمع </a:t>
            </a:r>
            <a:r>
              <a:rPr lang="ar-SA" sz="2400" b="1" dirty="0">
                <a:ea typeface="Majalla UI"/>
                <a:cs typeface="+mj-cs"/>
              </a:rPr>
              <a:t>المحلي من أجل فهم أفضل للتفاعلات الرئيسية وتحديد خيارات التكيف. </a:t>
            </a:r>
          </a:p>
          <a:p>
            <a:pPr algn="just" rtl="1">
              <a:lnSpc>
                <a:spcPct val="150000"/>
              </a:lnSpc>
            </a:pPr>
            <a:r>
              <a:rPr lang="ar-SA" sz="2400" b="1" dirty="0">
                <a:ea typeface="Majalla UI"/>
                <a:cs typeface="+mj-cs"/>
              </a:rPr>
              <a:t>ويتمثل أحد التحديات الرئيسية في تحديد الفرص التي تسهل التنمية المستدامة من خلال الاستفادة من التكنولوجيات </a:t>
            </a:r>
            <a:r>
              <a:rPr lang="ar-SA" sz="2400" b="1" dirty="0" smtClean="0">
                <a:ea typeface="Majalla UI"/>
                <a:cs typeface="+mj-cs"/>
              </a:rPr>
              <a:t>القائمة، </a:t>
            </a:r>
            <a:r>
              <a:rPr lang="ar-SA" sz="2400" b="1" dirty="0">
                <a:ea typeface="Majalla UI"/>
                <a:cs typeface="+mj-cs"/>
              </a:rPr>
              <a:t>ووضع السياسات التي تعزز مرونة القطاعات الحساسة للمناخ. </a:t>
            </a:r>
            <a:endParaRPr lang="ar-SA" sz="2400" b="1" dirty="0" smtClean="0">
              <a:ea typeface="Majalla UI"/>
              <a:cs typeface="+mj-cs"/>
            </a:endParaRPr>
          </a:p>
          <a:p>
            <a:pPr algn="just" rtl="1">
              <a:lnSpc>
                <a:spcPct val="150000"/>
              </a:lnSpc>
            </a:pPr>
            <a:r>
              <a:rPr lang="ar-SA" sz="2400" b="1" dirty="0" smtClean="0">
                <a:ea typeface="Majalla UI"/>
                <a:cs typeface="+mj-cs"/>
              </a:rPr>
              <a:t>ومن الضروري بمكان اتخاذ </a:t>
            </a:r>
            <a:r>
              <a:rPr lang="ar-SA" sz="2400" b="1" dirty="0">
                <a:ea typeface="Majalla UI"/>
                <a:cs typeface="+mj-cs"/>
              </a:rPr>
              <a:t>تدابير لتعزيز قدرة التنوع البيولوجي على الصمود في جميع هذه الأنشطة إذا ما أريد استدامة العديد من خدمات النظم الإيكولوجية الضرورية للبشرية. </a:t>
            </a:r>
            <a:endParaRPr lang="ar-SA" sz="2400" b="1" dirty="0" smtClean="0">
              <a:ea typeface="Majalla UI"/>
              <a:cs typeface="+mj-cs"/>
            </a:endParaRPr>
          </a:p>
          <a:p>
            <a:pPr algn="just" rtl="1">
              <a:lnSpc>
                <a:spcPct val="150000"/>
              </a:lnSpc>
            </a:pPr>
            <a:r>
              <a:rPr lang="ar-SA" sz="2400" b="1" dirty="0" smtClean="0">
                <a:ea typeface="Majalla UI"/>
                <a:cs typeface="+mj-cs"/>
              </a:rPr>
              <a:t>ويبدو كذلك أنه </a:t>
            </a:r>
            <a:r>
              <a:rPr lang="ar-SA" sz="2400" b="1" dirty="0">
                <a:ea typeface="Majalla UI"/>
                <a:cs typeface="+mj-cs"/>
              </a:rPr>
              <a:t>من الضروري </a:t>
            </a:r>
            <a:r>
              <a:rPr lang="ar-SA" sz="2400" b="1" dirty="0" smtClean="0">
                <a:ea typeface="Majalla UI"/>
                <a:cs typeface="+mj-cs"/>
              </a:rPr>
              <a:t>وضع </a:t>
            </a:r>
            <a:r>
              <a:rPr lang="ar-SA" sz="2400" b="1" dirty="0">
                <a:ea typeface="Majalla UI"/>
                <a:cs typeface="+mj-cs"/>
              </a:rPr>
              <a:t>ترتيبات مؤسسية جديدة على الصعيدين الإقليمي والوطني لكفالة أن تكون مبادرات السياسات والبحوث الموجهة إلى تقييم وتخفيف هشاشة التنوع البيولوجي إزاء تغير المناخ </a:t>
            </a:r>
            <a:r>
              <a:rPr lang="ar-SA" sz="2400" b="1" dirty="0" smtClean="0">
                <a:ea typeface="Majalla UI"/>
                <a:cs typeface="+mj-cs"/>
              </a:rPr>
              <a:t>تكميلية، </a:t>
            </a:r>
            <a:r>
              <a:rPr lang="ar-SA" sz="2400" b="1" dirty="0">
                <a:ea typeface="Majalla UI"/>
                <a:cs typeface="+mj-cs"/>
              </a:rPr>
              <a:t>وأن تنفذ على نحو استراتيجي وفعال من حيث </a:t>
            </a:r>
            <a:r>
              <a:rPr lang="ar-SA" sz="2400" b="1" dirty="0" smtClean="0">
                <a:ea typeface="Majalla UI"/>
                <a:cs typeface="+mj-cs"/>
              </a:rPr>
              <a:t>التكلفة. </a:t>
            </a:r>
          </a:p>
        </p:txBody>
      </p:sp>
    </p:spTree>
    <p:extLst>
      <p:ext uri="{BB962C8B-B14F-4D97-AF65-F5344CB8AC3E}">
        <p14:creationId xmlns:p14="http://schemas.microsoft.com/office/powerpoint/2010/main" val="4106339072"/>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smtClean="0"/>
              <a:t>التغير المناخي </a:t>
            </a:r>
            <a:r>
              <a:rPr lang="ar-SA" altLang="en-US" sz="3600" b="1" dirty="0" smtClean="0"/>
              <a:t>البشري و</a:t>
            </a:r>
            <a:r>
              <a:rPr lang="ar-EG" altLang="en-US" sz="3600" b="1" dirty="0" smtClean="0"/>
              <a:t>النظم </a:t>
            </a:r>
            <a:r>
              <a:rPr lang="ar-EG" altLang="en-US" sz="3600" b="1" dirty="0"/>
              <a:t>الإيكولوجية </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sz="2400" b="1" dirty="0" smtClean="0">
                <a:ea typeface="Majalla UI"/>
                <a:cs typeface="+mj-cs"/>
              </a:rPr>
              <a:t>والجدير بالذكر أن تنفيذ </a:t>
            </a:r>
            <a:r>
              <a:rPr lang="ar-SA" sz="2400" b="1" dirty="0">
                <a:ea typeface="Majalla UI"/>
                <a:cs typeface="+mj-cs"/>
              </a:rPr>
              <a:t>السياسات على الصعيد الوطني </a:t>
            </a:r>
            <a:r>
              <a:rPr lang="ar-SA" sz="2400" b="1" dirty="0" smtClean="0">
                <a:ea typeface="Majalla UI"/>
                <a:cs typeface="+mj-cs"/>
              </a:rPr>
              <a:t>يتطلب الوفاء </a:t>
            </a:r>
            <a:r>
              <a:rPr lang="ar-SA" sz="2400" b="1" dirty="0">
                <a:ea typeface="Majalla UI"/>
                <a:cs typeface="+mj-cs"/>
              </a:rPr>
              <a:t>بالمسؤوليات الناشئة عن اتفاقية الأمم المتحدة الإطارية بشأن تغير المناخ </a:t>
            </a:r>
            <a:r>
              <a:rPr lang="ar-SA" sz="2400" b="1" dirty="0" smtClean="0">
                <a:ea typeface="Majalla UI"/>
                <a:cs typeface="+mj-cs"/>
              </a:rPr>
              <a:t>مثل: </a:t>
            </a:r>
            <a:r>
              <a:rPr lang="ar-SA" sz="2400" b="1" dirty="0">
                <a:ea typeface="Majalla UI"/>
                <a:cs typeface="+mj-cs"/>
              </a:rPr>
              <a:t>بروتوكول </a:t>
            </a:r>
            <a:r>
              <a:rPr lang="ar-SA" sz="2400" b="1" dirty="0" smtClean="0">
                <a:ea typeface="Majalla UI"/>
                <a:cs typeface="+mj-cs"/>
              </a:rPr>
              <a:t>كيوتو، </a:t>
            </a:r>
            <a:r>
              <a:rPr lang="ar-SA" sz="2400" b="1" dirty="0">
                <a:ea typeface="Majalla UI"/>
                <a:cs typeface="+mj-cs"/>
              </a:rPr>
              <a:t>واتفاقية الأمم المتحدة للتنوع </a:t>
            </a:r>
            <a:r>
              <a:rPr lang="ar-SA" sz="2400" b="1" dirty="0" smtClean="0">
                <a:ea typeface="Majalla UI"/>
                <a:cs typeface="+mj-cs"/>
              </a:rPr>
              <a:t>البيولوجي.</a:t>
            </a:r>
          </a:p>
          <a:p>
            <a:pPr algn="just" rtl="1">
              <a:lnSpc>
                <a:spcPct val="150000"/>
              </a:lnSpc>
            </a:pPr>
            <a:r>
              <a:rPr lang="ar-SA" sz="2400" b="1" dirty="0" smtClean="0">
                <a:ea typeface="Majalla UI"/>
                <a:cs typeface="+mj-cs"/>
              </a:rPr>
              <a:t> ووجود مزيد </a:t>
            </a:r>
            <a:r>
              <a:rPr lang="ar-SA" sz="2400" b="1" dirty="0">
                <a:ea typeface="Majalla UI"/>
                <a:cs typeface="+mj-cs"/>
              </a:rPr>
              <a:t>من التنسيق والتكامل بين القطاعات الاقتصادية، نظرا لأن العديد من الدوافع الرئيسية لفقدان التنوع </a:t>
            </a:r>
            <a:r>
              <a:rPr lang="ar-SA" sz="2400" b="1" dirty="0" smtClean="0">
                <a:ea typeface="Majalla UI"/>
                <a:cs typeface="+mj-cs"/>
              </a:rPr>
              <a:t>البيولوجي، </a:t>
            </a:r>
            <a:r>
              <a:rPr lang="ar-SA" sz="2400" b="1" dirty="0">
                <a:ea typeface="Majalla UI"/>
                <a:cs typeface="+mj-cs"/>
              </a:rPr>
              <a:t>وقابلية التأثر به تتأثر بهذا </a:t>
            </a:r>
            <a:r>
              <a:rPr lang="ar-SA" sz="2400" b="1" dirty="0" smtClean="0">
                <a:ea typeface="Majalla UI"/>
                <a:cs typeface="+mj-cs"/>
              </a:rPr>
              <a:t>المستوى. ذلك وتوضيح القضايا الرئيسية، </a:t>
            </a:r>
            <a:r>
              <a:rPr lang="ar-SA" sz="2400" b="1" dirty="0">
                <a:ea typeface="Majalla UI"/>
                <a:cs typeface="+mj-cs"/>
              </a:rPr>
              <a:t>ومناقشة أساس للإصلاح، بما في ذلك </a:t>
            </a:r>
            <a:r>
              <a:rPr lang="ar-SA" sz="2400" b="1" dirty="0" smtClean="0">
                <a:ea typeface="Majalla UI"/>
                <a:cs typeface="+mj-cs"/>
              </a:rPr>
              <a:t>الوصول لتوصيات </a:t>
            </a:r>
            <a:r>
              <a:rPr lang="ar-SA" sz="2400" b="1" dirty="0">
                <a:ea typeface="Majalla UI"/>
                <a:cs typeface="+mj-cs"/>
              </a:rPr>
              <a:t>لتيسير التكيف مع تقلبية </a:t>
            </a:r>
            <a:r>
              <a:rPr lang="ar-SA" sz="2400" b="1" dirty="0" smtClean="0">
                <a:ea typeface="Majalla UI"/>
                <a:cs typeface="+mj-cs"/>
              </a:rPr>
              <a:t>المناخ </a:t>
            </a:r>
            <a:r>
              <a:rPr lang="ar-SA" sz="2400" b="1" dirty="0">
                <a:ea typeface="Majalla UI"/>
                <a:cs typeface="+mj-cs"/>
              </a:rPr>
              <a:t>وتغيره</a:t>
            </a:r>
            <a:r>
              <a:rPr lang="ar-SA" sz="2400" b="1" dirty="0" smtClean="0">
                <a:ea typeface="Majalla UI"/>
                <a:cs typeface="+mj-cs"/>
              </a:rPr>
              <a:t>.</a:t>
            </a:r>
          </a:p>
          <a:p>
            <a:pPr marL="0" indent="0" algn="just" rtl="1">
              <a:lnSpc>
                <a:spcPct val="150000"/>
              </a:lnSpc>
              <a:buNone/>
            </a:pPr>
            <a:endParaRPr lang="ar-SA" sz="2400" b="1" dirty="0" smtClean="0">
              <a:ea typeface="Majalla UI"/>
              <a:cs typeface="+mj-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4576762"/>
            <a:ext cx="1833563" cy="18335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46816855"/>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610644"/>
            <a:ext cx="8229600" cy="609600"/>
          </a:xfrm>
        </p:spPr>
        <p:txBody>
          <a:bodyPr/>
          <a:lstStyle/>
          <a:p>
            <a:pPr algn="ctr" rtl="1"/>
            <a:r>
              <a:rPr lang="ar-EG" altLang="en-US" sz="3600" b="1" dirty="0"/>
              <a:t>محاكاة التدفق العالمي للتربة </a:t>
            </a:r>
            <a:r>
              <a:rPr lang="ar-EG" altLang="en-US" sz="3600" b="1" dirty="0" smtClean="0"/>
              <a:t>واستجابته </a:t>
            </a:r>
            <a:r>
              <a:rPr lang="ar-EG" altLang="en-US" sz="3600" b="1" dirty="0"/>
              <a:t>لتغير المناخ</a:t>
            </a:r>
            <a:endParaRPr lang="en-US" altLang="en-US" sz="3600" b="1" dirty="0" smtClean="0"/>
          </a:p>
        </p:txBody>
      </p:sp>
      <p:sp>
        <p:nvSpPr>
          <p:cNvPr id="17411" name="Content Placeholder 2"/>
          <p:cNvSpPr>
            <a:spLocks noGrp="1"/>
          </p:cNvSpPr>
          <p:nvPr>
            <p:ph idx="1"/>
          </p:nvPr>
        </p:nvSpPr>
        <p:spPr>
          <a:xfrm>
            <a:off x="115367" y="1236945"/>
            <a:ext cx="8534400" cy="5638800"/>
          </a:xfrm>
        </p:spPr>
        <p:txBody>
          <a:bodyPr/>
          <a:lstStyle/>
          <a:p>
            <a:pPr algn="just" rtl="1">
              <a:lnSpc>
                <a:spcPct val="150000"/>
              </a:lnSpc>
            </a:pPr>
            <a:r>
              <a:rPr lang="ar-SA" sz="2400" b="1" dirty="0" smtClean="0">
                <a:ea typeface="Majalla UI"/>
                <a:cs typeface="+mj-cs"/>
              </a:rPr>
              <a:t>من </a:t>
            </a:r>
            <a:r>
              <a:rPr lang="ar-SA" sz="2400" b="1" dirty="0">
                <a:ea typeface="Majalla UI"/>
                <a:cs typeface="+mj-cs"/>
              </a:rPr>
              <a:t>المحتمل في حالة الاحترار </a:t>
            </a:r>
            <a:r>
              <a:rPr lang="ar-SA" sz="2400" b="1" dirty="0" smtClean="0">
                <a:ea typeface="Majalla UI"/>
                <a:cs typeface="+mj-cs"/>
              </a:rPr>
              <a:t>العالمي؛ إن تصبح التربة مصدرا </a:t>
            </a:r>
            <a:r>
              <a:rPr lang="ar-SA" sz="2400" b="1" dirty="0">
                <a:ea typeface="Majalla UI"/>
                <a:cs typeface="+mj-cs"/>
              </a:rPr>
              <a:t>رئيسيا لزيادة ثاني أكسيد </a:t>
            </a:r>
            <a:r>
              <a:rPr lang="ar-SA" sz="2400" b="1" dirty="0" smtClean="0">
                <a:ea typeface="Majalla UI"/>
                <a:cs typeface="+mj-cs"/>
              </a:rPr>
              <a:t>الكربون في الغلاف الجوي. </a:t>
            </a:r>
          </a:p>
          <a:p>
            <a:pPr algn="just" rtl="1">
              <a:lnSpc>
                <a:spcPct val="150000"/>
              </a:lnSpc>
            </a:pPr>
            <a:r>
              <a:rPr lang="ar-SA" sz="2400" b="1" dirty="0" smtClean="0">
                <a:ea typeface="Majalla UI"/>
                <a:cs typeface="+mj-cs"/>
              </a:rPr>
              <a:t>وفي هذا الصدد تم </a:t>
            </a:r>
            <a:r>
              <a:rPr lang="ar-SA" sz="2400" b="1" dirty="0">
                <a:ea typeface="Majalla UI"/>
                <a:cs typeface="+mj-cs"/>
              </a:rPr>
              <a:t>تطوير نماذج إحصائية بسيطة استنادا إلى قاعدة بيانات جغرافية مع درجة حرارة </a:t>
            </a:r>
            <a:r>
              <a:rPr lang="ar-SA" sz="2400" b="1" dirty="0" smtClean="0">
                <a:ea typeface="Majalla UI"/>
                <a:cs typeface="+mj-cs"/>
              </a:rPr>
              <a:t>دقتها  0.5 درجة على  دوائر العرض لمحاكاة </a:t>
            </a:r>
            <a:r>
              <a:rPr lang="ar-SA" sz="2400" b="1" dirty="0">
                <a:ea typeface="Majalla UI"/>
                <a:cs typeface="+mj-cs"/>
              </a:rPr>
              <a:t>تدفقات التربة </a:t>
            </a:r>
            <a:r>
              <a:rPr lang="ar-SA" sz="2400" b="1" dirty="0" smtClean="0">
                <a:ea typeface="Majalla UI"/>
                <a:cs typeface="+mj-cs"/>
              </a:rPr>
              <a:t>العالمية، بهدف التحقق </a:t>
            </a:r>
            <a:r>
              <a:rPr lang="ar-SA" sz="2400" b="1" dirty="0">
                <a:ea typeface="Majalla UI"/>
                <a:cs typeface="+mj-cs"/>
              </a:rPr>
              <a:t>في </a:t>
            </a:r>
            <a:r>
              <a:rPr lang="ar-SA" sz="2400" b="1" dirty="0" smtClean="0">
                <a:ea typeface="Majalla UI"/>
                <a:cs typeface="+mj-cs"/>
              </a:rPr>
              <a:t>التأثيرات </a:t>
            </a:r>
            <a:r>
              <a:rPr lang="ar-SA" sz="2400" b="1" dirty="0">
                <a:ea typeface="Majalla UI"/>
                <a:cs typeface="+mj-cs"/>
              </a:rPr>
              <a:t>المناخية على </a:t>
            </a:r>
            <a:r>
              <a:rPr lang="ar-SA" sz="2400" b="1" dirty="0" smtClean="0">
                <a:ea typeface="Majalla UI"/>
                <a:cs typeface="+mj-cs"/>
              </a:rPr>
              <a:t>تدفقات التربة باستخدام </a:t>
            </a:r>
            <a:r>
              <a:rPr lang="ar-SA" sz="2400" b="1" dirty="0">
                <a:ea typeface="Majalla UI"/>
                <a:cs typeface="+mj-cs"/>
              </a:rPr>
              <a:t>تجارب الحساسية، وتقييم الردود </a:t>
            </a:r>
            <a:r>
              <a:rPr lang="ar-SA" sz="2400" b="1" dirty="0" smtClean="0">
                <a:ea typeface="Majalla UI"/>
                <a:cs typeface="+mj-cs"/>
              </a:rPr>
              <a:t>المحتملة، طبقا إلى </a:t>
            </a:r>
            <a:r>
              <a:rPr lang="ar-SA" sz="2400" b="1" dirty="0">
                <a:ea typeface="Majalla UI"/>
                <a:cs typeface="+mj-cs"/>
              </a:rPr>
              <a:t>مختلف سيناريوهات تغير المناخ. </a:t>
            </a:r>
            <a:endParaRPr lang="ar-SA" sz="2400" b="1" dirty="0" smtClean="0">
              <a:ea typeface="Majalla UI"/>
              <a:cs typeface="+mj-cs"/>
            </a:endParaRPr>
          </a:p>
          <a:p>
            <a:pPr algn="just" rtl="1">
              <a:lnSpc>
                <a:spcPct val="150000"/>
              </a:lnSpc>
            </a:pPr>
            <a:r>
              <a:rPr lang="ar-SA" sz="2400" b="1" dirty="0" smtClean="0">
                <a:ea typeface="Majalla UI"/>
                <a:cs typeface="+mj-cs"/>
              </a:rPr>
              <a:t>أكدت </a:t>
            </a:r>
            <a:r>
              <a:rPr lang="ar-SA" sz="2400" b="1" dirty="0">
                <a:ea typeface="Majalla UI"/>
                <a:cs typeface="+mj-cs"/>
              </a:rPr>
              <a:t>تجارب الحساسية أن التدفقات تتجاوب مع التغيرات في درجات الحرارة وهطول الأمطار والتبخر الفعلي، ولكن الزيادات في درجة الحرارة والتبخر </a:t>
            </a:r>
            <a:r>
              <a:rPr lang="ar-SA" sz="2400" b="1" dirty="0" smtClean="0">
                <a:ea typeface="Majalla UI"/>
                <a:cs typeface="+mj-cs"/>
              </a:rPr>
              <a:t>الفعلي؛ </a:t>
            </a:r>
            <a:r>
              <a:rPr lang="ar-SA" sz="2400" b="1" dirty="0">
                <a:ea typeface="Majalla UI"/>
                <a:cs typeface="+mj-cs"/>
              </a:rPr>
              <a:t>يؤثر على تدفق التربة </a:t>
            </a:r>
            <a:r>
              <a:rPr lang="ar-SA" sz="2400" b="1" dirty="0" smtClean="0">
                <a:ea typeface="Majalla UI"/>
                <a:cs typeface="+mj-cs"/>
              </a:rPr>
              <a:t>أكثر من الزيادة </a:t>
            </a:r>
            <a:r>
              <a:rPr lang="ar-SA" sz="2400" b="1" dirty="0">
                <a:ea typeface="Majalla UI"/>
                <a:cs typeface="+mj-cs"/>
              </a:rPr>
              <a:t>في الهطول. </a:t>
            </a:r>
            <a:endParaRPr lang="ar-SA" sz="2400" b="1" dirty="0" smtClean="0">
              <a:ea typeface="Majalla UI"/>
              <a:cs typeface="+mj-cs"/>
            </a:endParaRPr>
          </a:p>
        </p:txBody>
      </p:sp>
    </p:spTree>
    <p:extLst>
      <p:ext uri="{BB962C8B-B14F-4D97-AF65-F5344CB8AC3E}">
        <p14:creationId xmlns:p14="http://schemas.microsoft.com/office/powerpoint/2010/main" val="314043365"/>
      </p:ext>
    </p:extLst>
  </p:cSld>
  <p:clrMapOvr>
    <a:masterClrMapping/>
  </p:clrMapOvr>
  <p:transition>
    <p:wedg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9900"/>
        </a:dk1>
        <a:lt1>
          <a:srgbClr val="FFFFFF"/>
        </a:lt1>
        <a:dk2>
          <a:srgbClr val="FF6600"/>
        </a:dk2>
        <a:lt2>
          <a:srgbClr val="FFFF00"/>
        </a:lt2>
        <a:accent1>
          <a:srgbClr val="DDDDDD"/>
        </a:accent1>
        <a:accent2>
          <a:srgbClr val="808080"/>
        </a:accent2>
        <a:accent3>
          <a:srgbClr val="FFFFFF"/>
        </a:accent3>
        <a:accent4>
          <a:srgbClr val="DA8200"/>
        </a:accent4>
        <a:accent5>
          <a:srgbClr val="EBEBEB"/>
        </a:accent5>
        <a:accent6>
          <a:srgbClr val="737373"/>
        </a:accent6>
        <a:hlink>
          <a:srgbClr val="C0C0C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332</TotalTime>
  <Words>2543</Words>
  <Application>Microsoft Office PowerPoint</Application>
  <PresentationFormat>On-screen Show (4:3)</PresentationFormat>
  <Paragraphs>95</Paragraphs>
  <Slides>27</Slides>
  <Notes>0</Notes>
  <HiddenSlides>0</HiddenSlides>
  <MMClips>0</MMClips>
  <ScaleCrop>false</ScaleCrop>
  <HeadingPairs>
    <vt:vector size="6" baseType="variant">
      <vt:variant>
        <vt:lpstr>Fonts Used</vt:lpstr>
      </vt:variant>
      <vt:variant>
        <vt:i4>15</vt:i4>
      </vt:variant>
      <vt:variant>
        <vt:lpstr>Theme</vt:lpstr>
      </vt:variant>
      <vt:variant>
        <vt:i4>5</vt:i4>
      </vt:variant>
      <vt:variant>
        <vt:lpstr>Slide Titles</vt:lpstr>
      </vt:variant>
      <vt:variant>
        <vt:i4>27</vt:i4>
      </vt:variant>
    </vt:vector>
  </HeadingPairs>
  <TitlesOfParts>
    <vt:vector size="47" baseType="lpstr">
      <vt:lpstr>MS PGothic</vt:lpstr>
      <vt:lpstr>MS PGothic</vt:lpstr>
      <vt:lpstr>Agency FB</vt:lpstr>
      <vt:lpstr>Andalus</vt:lpstr>
      <vt:lpstr>Arial</vt:lpstr>
      <vt:lpstr>Arial Black</vt:lpstr>
      <vt:lpstr>Calibri</vt:lpstr>
      <vt:lpstr>Constantia</vt:lpstr>
      <vt:lpstr>Impact</vt:lpstr>
      <vt:lpstr>Majalla UI</vt:lpstr>
      <vt:lpstr>Simplified Arabic</vt:lpstr>
      <vt:lpstr>Tempus Sans ITC</vt:lpstr>
      <vt:lpstr>Times New Roman</vt:lpstr>
      <vt:lpstr>Traditional Arabic</vt:lpstr>
      <vt:lpstr>Wingdings 2</vt:lpstr>
      <vt:lpstr>Office Theme</vt:lpstr>
      <vt:lpstr>Flow</vt:lpstr>
      <vt:lpstr>Default Design</vt:lpstr>
      <vt:lpstr>2_Flow</vt:lpstr>
      <vt:lpstr>1_Flow</vt:lpstr>
      <vt:lpstr>PowerPoint Presentation</vt:lpstr>
      <vt:lpstr>PowerPoint Presentation</vt:lpstr>
      <vt:lpstr>PowerPoint Presentation</vt:lpstr>
      <vt:lpstr>مقدمة</vt:lpstr>
      <vt:lpstr>Observed Changes and Effects آثارالتغير المناخي الملحوظة؟</vt:lpstr>
      <vt:lpstr>التغير المناخي البشري والنظم الإيكولوجية </vt:lpstr>
      <vt:lpstr>التغير المناخي البشري والنظم الإيكولوجية </vt:lpstr>
      <vt:lpstr>التغير المناخي البشري والنظم الإيكولوجية </vt:lpstr>
      <vt:lpstr>محاكاة التدفق العالمي للتربة واستجابته لتغير المناخ</vt:lpstr>
      <vt:lpstr>محاكاة التدفق العالمي للتربة واستجابته لتغير المناخ</vt:lpstr>
      <vt:lpstr>التغير المناخ والتربة</vt:lpstr>
      <vt:lpstr>التغير المناخ والتربة</vt:lpstr>
      <vt:lpstr>التغير المناخي والغابات</vt:lpstr>
      <vt:lpstr>التغير المناخي والغابات</vt:lpstr>
      <vt:lpstr>التغير المناخي والغابات</vt:lpstr>
      <vt:lpstr>التغير المناخي والسافانا</vt:lpstr>
      <vt:lpstr>التغير المناخي والسافانا</vt:lpstr>
      <vt:lpstr>التغير المناخي والسافانا</vt:lpstr>
      <vt:lpstr>التغير المناخي والمتنزهات الوطنية الكندية </vt:lpstr>
      <vt:lpstr>التغير المناخي والمتنزهات الوطنية الكندية </vt:lpstr>
      <vt:lpstr>تغير المناخ والبيئة الإيكولوجية  بهضبة أوردو</vt:lpstr>
      <vt:lpstr>تغير المناخ والبيئة الإيكولوجية  بهضبة أوردو</vt:lpstr>
      <vt:lpstr>تغير المناخ والبيئة الإيكولوجية  بهضبة أوردو</vt:lpstr>
      <vt:lpstr>التغير المناخي في البيئة القطبية الشمالية</vt:lpstr>
      <vt:lpstr>التغير المناخي في البيئة القطبية الشمالية</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2016-12-25T07:06:23Z</dcterms:created>
  <dcterms:modified xsi:type="dcterms:W3CDTF">2021-03-22T13:49:01Z</dcterms:modified>
</cp:coreProperties>
</file>