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8" r:id="rId2"/>
    <p:sldMasterId id="2147483702" r:id="rId3"/>
    <p:sldMasterId id="2147483743" r:id="rId4"/>
  </p:sldMasterIdLst>
  <p:notesMasterIdLst>
    <p:notesMasterId r:id="rId18"/>
  </p:notesMasterIdLst>
  <p:sldIdLst>
    <p:sldId id="257" r:id="rId5"/>
    <p:sldId id="280" r:id="rId6"/>
    <p:sldId id="284" r:id="rId7"/>
    <p:sldId id="261" r:id="rId8"/>
    <p:sldId id="352" r:id="rId9"/>
    <p:sldId id="359" r:id="rId10"/>
    <p:sldId id="353" r:id="rId11"/>
    <p:sldId id="354" r:id="rId12"/>
    <p:sldId id="355" r:id="rId13"/>
    <p:sldId id="356" r:id="rId14"/>
    <p:sldId id="357" r:id="rId15"/>
    <p:sldId id="358"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6" autoAdjust="0"/>
    <p:restoredTop sz="94660"/>
  </p:normalViewPr>
  <p:slideViewPr>
    <p:cSldViewPr>
      <p:cViewPr varScale="1">
        <p:scale>
          <a:sx n="58" d="100"/>
          <a:sy n="58" d="100"/>
        </p:scale>
        <p:origin x="58" y="6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E43293-F748-44A3-9F74-980D2732FC53}" type="datetimeFigureOut">
              <a:rPr lang="en-US" smtClean="0"/>
              <a:t>2/22/2021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2EEF4F-1B48-442C-B32B-79A620F75166}" type="slidenum">
              <a:rPr lang="en-US" smtClean="0"/>
              <a:t>‹#›</a:t>
            </a:fld>
            <a:endParaRPr lang="en-US"/>
          </a:p>
        </p:txBody>
      </p:sp>
    </p:spTree>
    <p:extLst>
      <p:ext uri="{BB962C8B-B14F-4D97-AF65-F5344CB8AC3E}">
        <p14:creationId xmlns:p14="http://schemas.microsoft.com/office/powerpoint/2010/main" val="2553024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A6039E4-9A6F-4391-ADCE-DE7650FD7D0E}" type="datetimeFigureOut">
              <a:rPr lang="en-US">
                <a:solidFill>
                  <a:srgbClr val="DBF5F9">
                    <a:shade val="90000"/>
                  </a:srgbClr>
                </a:solidFill>
              </a:rPr>
              <a:pPr>
                <a:defRPr/>
              </a:pPr>
              <a:t>2/22/2021</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8D41ACF0-D40E-4359-A892-AAEFC13456E5}" type="slidenum">
              <a:rPr lang="en-US"/>
              <a:pPr>
                <a:defRPr/>
              </a:pPr>
              <a:t>‹#›</a:t>
            </a:fld>
            <a:endParaRPr lang="en-US"/>
          </a:p>
        </p:txBody>
      </p:sp>
    </p:spTree>
    <p:extLst>
      <p:ext uri="{BB962C8B-B14F-4D97-AF65-F5344CB8AC3E}">
        <p14:creationId xmlns:p14="http://schemas.microsoft.com/office/powerpoint/2010/main" val="2362036408"/>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4417E7F-87F2-46C5-A8E0-736CB34E76A4}" type="datetimeFigureOut">
              <a:rPr lang="en-US">
                <a:solidFill>
                  <a:srgbClr val="04617B">
                    <a:shade val="90000"/>
                  </a:srgbClr>
                </a:solidFill>
              </a:rPr>
              <a:pPr>
                <a:defRPr/>
              </a:pPr>
              <a:t>2/22/2021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D7A1930-0CD2-433A-BFF7-DA14CFCC21F3}" type="slidenum">
              <a:rPr lang="en-US"/>
              <a:pPr>
                <a:defRPr/>
              </a:pPr>
              <a:t>‹#›</a:t>
            </a:fld>
            <a:endParaRPr lang="en-US"/>
          </a:p>
        </p:txBody>
      </p:sp>
    </p:spTree>
    <p:extLst>
      <p:ext uri="{BB962C8B-B14F-4D97-AF65-F5344CB8AC3E}">
        <p14:creationId xmlns:p14="http://schemas.microsoft.com/office/powerpoint/2010/main" val="3448191421"/>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D8A0B80-6EA6-4797-B3A3-E32CB0E87C90}" type="datetimeFigureOut">
              <a:rPr lang="en-US">
                <a:solidFill>
                  <a:srgbClr val="04617B">
                    <a:shade val="90000"/>
                  </a:srgbClr>
                </a:solidFill>
              </a:rPr>
              <a:pPr>
                <a:defRPr/>
              </a:pPr>
              <a:t>2/22/2021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024CFE-B833-409B-9B66-F777087C36EC}" type="slidenum">
              <a:rPr lang="en-US"/>
              <a:pPr>
                <a:defRPr/>
              </a:pPr>
              <a:t>‹#›</a:t>
            </a:fld>
            <a:endParaRPr lang="en-US"/>
          </a:p>
        </p:txBody>
      </p:sp>
    </p:spTree>
    <p:extLst>
      <p:ext uri="{BB962C8B-B14F-4D97-AF65-F5344CB8AC3E}">
        <p14:creationId xmlns:p14="http://schemas.microsoft.com/office/powerpoint/2010/main" val="402422893"/>
      </p:ext>
    </p:extLst>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a:defRPr/>
            </a:pPr>
            <a:fld id="{20132508-4EAE-47BB-85CB-D97CED86CBF0}" type="slidenum">
              <a:rPr lang="ar-SA"/>
              <a:pPr>
                <a:defRPr/>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607784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0E61A1E-C8FC-418D-8D06-328107B7DBB9}" type="datetimeFigureOut">
              <a:rPr lang="en-US">
                <a:solidFill>
                  <a:srgbClr val="DBF5F9">
                    <a:shade val="90000"/>
                  </a:srgbClr>
                </a:solidFill>
              </a:rPr>
              <a:pPr>
                <a:defRPr/>
              </a:pPr>
              <a:t>2/22/2021</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D9A3B74C-9DF2-4751-91F6-C750424A2FA0}" type="slidenum">
              <a:rPr lang="en-US"/>
              <a:pPr/>
              <a:t>‹#›</a:t>
            </a:fld>
            <a:endParaRPr lang="en-US"/>
          </a:p>
        </p:txBody>
      </p:sp>
    </p:spTree>
    <p:extLst>
      <p:ext uri="{BB962C8B-B14F-4D97-AF65-F5344CB8AC3E}">
        <p14:creationId xmlns:p14="http://schemas.microsoft.com/office/powerpoint/2010/main" val="1066128546"/>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6A704CA-CF6C-444E-B54B-6D21F9ABDE12}" type="datetimeFigureOut">
              <a:rPr lang="en-US">
                <a:solidFill>
                  <a:srgbClr val="04617B">
                    <a:shade val="90000"/>
                  </a:srgbClr>
                </a:solidFill>
              </a:rPr>
              <a:pPr>
                <a:defRPr/>
              </a:pPr>
              <a:t>2/22/2021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E4705ED5-D575-4AB3-9555-268FE534DA7E}" type="slidenum">
              <a:rPr lang="en-US"/>
              <a:pPr/>
              <a:t>‹#›</a:t>
            </a:fld>
            <a:endParaRPr lang="en-US"/>
          </a:p>
        </p:txBody>
      </p:sp>
    </p:spTree>
    <p:extLst>
      <p:ext uri="{BB962C8B-B14F-4D97-AF65-F5344CB8AC3E}">
        <p14:creationId xmlns:p14="http://schemas.microsoft.com/office/powerpoint/2010/main" val="1964263016"/>
      </p:ext>
    </p:extLst>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CB36F6B-1DCE-44BA-88DA-657DD82B3E5C}" type="datetimeFigureOut">
              <a:rPr lang="en-US">
                <a:solidFill>
                  <a:srgbClr val="DBF5F9">
                    <a:shade val="90000"/>
                  </a:srgbClr>
                </a:solidFill>
              </a:rPr>
              <a:pPr>
                <a:defRPr/>
              </a:pPr>
              <a:t>2/22/2021</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4671F424-F208-46E6-997C-02B585FF05BC}" type="slidenum">
              <a:rPr lang="en-US"/>
              <a:pPr/>
              <a:t>‹#›</a:t>
            </a:fld>
            <a:endParaRPr lang="en-US"/>
          </a:p>
        </p:txBody>
      </p:sp>
    </p:spTree>
    <p:extLst>
      <p:ext uri="{BB962C8B-B14F-4D97-AF65-F5344CB8AC3E}">
        <p14:creationId xmlns:p14="http://schemas.microsoft.com/office/powerpoint/2010/main" val="496104954"/>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055CB8-751C-4D46-B054-08AFE330AE57}" type="datetimeFigureOut">
              <a:rPr lang="en-US">
                <a:solidFill>
                  <a:srgbClr val="04617B">
                    <a:shade val="90000"/>
                  </a:srgbClr>
                </a:solidFill>
              </a:rPr>
              <a:pPr>
                <a:defRPr/>
              </a:pPr>
              <a:t>2/22/2021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606FA191-F131-4821-931B-19FCB28BD468}" type="slidenum">
              <a:rPr lang="en-US"/>
              <a:pPr/>
              <a:t>‹#›</a:t>
            </a:fld>
            <a:endParaRPr lang="en-US"/>
          </a:p>
        </p:txBody>
      </p:sp>
    </p:spTree>
    <p:extLst>
      <p:ext uri="{BB962C8B-B14F-4D97-AF65-F5344CB8AC3E}">
        <p14:creationId xmlns:p14="http://schemas.microsoft.com/office/powerpoint/2010/main" val="497494353"/>
      </p:ext>
    </p:extLst>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094BB93-6D7E-4B9D-B554-B3A0AC005376}" type="datetimeFigureOut">
              <a:rPr lang="en-US">
                <a:solidFill>
                  <a:srgbClr val="04617B">
                    <a:shade val="90000"/>
                  </a:srgbClr>
                </a:solidFill>
              </a:rPr>
              <a:pPr>
                <a:defRPr/>
              </a:pPr>
              <a:t>2/22/2021</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DEA11DB0-1C20-44B0-A098-1697C7BA59BC}" type="slidenum">
              <a:rPr lang="en-US"/>
              <a:pPr/>
              <a:t>‹#›</a:t>
            </a:fld>
            <a:endParaRPr lang="en-US"/>
          </a:p>
        </p:txBody>
      </p:sp>
    </p:spTree>
    <p:extLst>
      <p:ext uri="{BB962C8B-B14F-4D97-AF65-F5344CB8AC3E}">
        <p14:creationId xmlns:p14="http://schemas.microsoft.com/office/powerpoint/2010/main" val="1284253210"/>
      </p:ext>
    </p:extLst>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02DE22-16BB-4891-8E0C-A3CF49D28F0B}" type="datetimeFigureOut">
              <a:rPr lang="en-US">
                <a:solidFill>
                  <a:srgbClr val="04617B">
                    <a:shade val="90000"/>
                  </a:srgbClr>
                </a:solidFill>
              </a:rPr>
              <a:pPr>
                <a:defRPr/>
              </a:pPr>
              <a:t>2/22/2021</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FE933AE9-2B7B-4981-93E9-0406968D7DD5}" type="slidenum">
              <a:rPr lang="en-US"/>
              <a:pPr/>
              <a:t>‹#›</a:t>
            </a:fld>
            <a:endParaRPr lang="en-US"/>
          </a:p>
        </p:txBody>
      </p:sp>
    </p:spTree>
    <p:extLst>
      <p:ext uri="{BB962C8B-B14F-4D97-AF65-F5344CB8AC3E}">
        <p14:creationId xmlns:p14="http://schemas.microsoft.com/office/powerpoint/2010/main" val="2440302633"/>
      </p:ext>
    </p:extLst>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C221644-FA01-4379-AB68-E1756C579F44}" type="datetimeFigureOut">
              <a:rPr lang="en-US">
                <a:solidFill>
                  <a:srgbClr val="04617B">
                    <a:shade val="90000"/>
                  </a:srgbClr>
                </a:solidFill>
              </a:rPr>
              <a:pPr>
                <a:defRPr/>
              </a:pPr>
              <a:t>2/22/2021</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A8B936B9-67FE-4CA7-B58D-D7EA18FFAC16}" type="slidenum">
              <a:rPr lang="en-US"/>
              <a:pPr/>
              <a:t>‹#›</a:t>
            </a:fld>
            <a:endParaRPr lang="en-US"/>
          </a:p>
        </p:txBody>
      </p:sp>
    </p:spTree>
    <p:extLst>
      <p:ext uri="{BB962C8B-B14F-4D97-AF65-F5344CB8AC3E}">
        <p14:creationId xmlns:p14="http://schemas.microsoft.com/office/powerpoint/2010/main" val="1143113"/>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2CF7102-5F60-4A2E-8A40-2CBA6CCA4033}" type="datetimeFigureOut">
              <a:rPr lang="en-US">
                <a:solidFill>
                  <a:srgbClr val="04617B">
                    <a:shade val="90000"/>
                  </a:srgbClr>
                </a:solidFill>
              </a:rPr>
              <a:pPr>
                <a:defRPr/>
              </a:pPr>
              <a:t>2/22/2021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584A3E48-6410-4EB2-8E9B-8EDDD7707AB0}" type="slidenum">
              <a:rPr lang="en-US"/>
              <a:pPr>
                <a:defRPr/>
              </a:pPr>
              <a:t>‹#›</a:t>
            </a:fld>
            <a:endParaRPr lang="en-US"/>
          </a:p>
        </p:txBody>
      </p:sp>
    </p:spTree>
    <p:extLst>
      <p:ext uri="{BB962C8B-B14F-4D97-AF65-F5344CB8AC3E}">
        <p14:creationId xmlns:p14="http://schemas.microsoft.com/office/powerpoint/2010/main" val="2570554810"/>
      </p:ext>
    </p:extLst>
  </p:cSld>
  <p:clrMapOvr>
    <a:masterClrMapping/>
  </p:clrMapOvr>
  <p:transition>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B8C28F1-B2D3-4167-9FE4-82E2509AAB33}" type="datetimeFigureOut">
              <a:rPr lang="en-US">
                <a:solidFill>
                  <a:srgbClr val="04617B">
                    <a:shade val="90000"/>
                  </a:srgbClr>
                </a:solidFill>
              </a:rPr>
              <a:pPr>
                <a:defRPr/>
              </a:pPr>
              <a:t>2/22/2021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3F8E373E-1733-4943-8483-0C916CF684D0}" type="slidenum">
              <a:rPr lang="en-US"/>
              <a:pPr/>
              <a:t>‹#›</a:t>
            </a:fld>
            <a:endParaRPr lang="en-US"/>
          </a:p>
        </p:txBody>
      </p:sp>
    </p:spTree>
    <p:extLst>
      <p:ext uri="{BB962C8B-B14F-4D97-AF65-F5344CB8AC3E}">
        <p14:creationId xmlns:p14="http://schemas.microsoft.com/office/powerpoint/2010/main" val="1813036301"/>
      </p:ext>
    </p:extLst>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C0945AD-DD8C-4CB3-97EB-60A2D5D466AA}" type="datetimeFigureOut">
              <a:rPr lang="en-US">
                <a:solidFill>
                  <a:srgbClr val="04617B">
                    <a:shade val="90000"/>
                  </a:srgbClr>
                </a:solidFill>
              </a:rPr>
              <a:pPr>
                <a:defRPr/>
              </a:pPr>
              <a:t>2/22/2021</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BEEE259A-48C1-4C65-82A9-6218EFF38365}" type="slidenum">
              <a:rPr lang="en-US"/>
              <a:pPr/>
              <a:t>‹#›</a:t>
            </a:fld>
            <a:endParaRPr lang="en-US"/>
          </a:p>
        </p:txBody>
      </p:sp>
    </p:spTree>
    <p:extLst>
      <p:ext uri="{BB962C8B-B14F-4D97-AF65-F5344CB8AC3E}">
        <p14:creationId xmlns:p14="http://schemas.microsoft.com/office/powerpoint/2010/main" val="2545362921"/>
      </p:ext>
    </p:extLst>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9822586-E60C-4091-9ABE-20A008EBB610}" type="datetimeFigureOut">
              <a:rPr lang="en-US">
                <a:solidFill>
                  <a:srgbClr val="04617B">
                    <a:shade val="90000"/>
                  </a:srgbClr>
                </a:solidFill>
              </a:rPr>
              <a:pPr>
                <a:defRPr/>
              </a:pPr>
              <a:t>2/22/2021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F9C83463-2E6D-431B-AC33-C402ED6EA50F}" type="slidenum">
              <a:rPr lang="en-US"/>
              <a:pPr/>
              <a:t>‹#›</a:t>
            </a:fld>
            <a:endParaRPr lang="en-US"/>
          </a:p>
        </p:txBody>
      </p:sp>
    </p:spTree>
    <p:extLst>
      <p:ext uri="{BB962C8B-B14F-4D97-AF65-F5344CB8AC3E}">
        <p14:creationId xmlns:p14="http://schemas.microsoft.com/office/powerpoint/2010/main" val="261650584"/>
      </p:ext>
    </p:extLst>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4211AC0-EB90-453C-B934-F302763933E9}" type="datetimeFigureOut">
              <a:rPr lang="en-US">
                <a:solidFill>
                  <a:srgbClr val="04617B">
                    <a:shade val="90000"/>
                  </a:srgbClr>
                </a:solidFill>
              </a:rPr>
              <a:pPr>
                <a:defRPr/>
              </a:pPr>
              <a:t>2/22/2021</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33BED1FE-3F15-44A6-8018-59773E6D8D7E}" type="slidenum">
              <a:rPr lang="en-US"/>
              <a:pPr/>
              <a:t>‹#›</a:t>
            </a:fld>
            <a:endParaRPr lang="en-US"/>
          </a:p>
        </p:txBody>
      </p:sp>
    </p:spTree>
    <p:extLst>
      <p:ext uri="{BB962C8B-B14F-4D97-AF65-F5344CB8AC3E}">
        <p14:creationId xmlns:p14="http://schemas.microsoft.com/office/powerpoint/2010/main" val="323578575"/>
      </p:ext>
    </p:extLst>
  </p:cSld>
  <p:clrMapOvr>
    <a:masterClrMapping/>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fld id="{93248090-90E8-4E5B-9CCF-7C105E0477B9}" type="slidenum">
              <a:rPr lang="ar-SA"/>
              <a:pPr/>
              <a:t>‹#›</a:t>
            </a:fld>
            <a:endParaRPr lang="en-US"/>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3412809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fld id="{0AF56410-672B-44E3-B86E-67D4B80B873C}" type="slidenum">
              <a:rPr lang="ar-SA"/>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37810464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AC00A6B-1B9E-4409-8697-083589987F0A}"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2/22/2021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0DF408-FA7D-453C-8A8F-13C50FCB612C}" type="slidenum">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675948087"/>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B27E79E-EDB4-4E04-AB5F-091581D655E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FD08BF7-708E-43EF-BAE0-53D388BB5B4E}"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499705475"/>
      </p:ext>
    </p:extLst>
  </p:cSld>
  <p:clrMapOvr>
    <a:masterClrMapping/>
  </p:clrMapOvr>
  <p:transition>
    <p:wedg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C09FA2D-7D9C-4BC5-B278-58B079FE55D7}"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2/22/2021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1AFD7D7-31E4-4705-AECD-4240D991336B}" type="slidenum">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709509859"/>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64CAE70-B309-4B0D-A8B7-CA45450801B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16E8DFA-37CA-4394-BFF8-770A8725B480}"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2504671536"/>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91B136-5FCA-4339-8008-50D6F59402DB}" type="datetimeFigureOut">
              <a:rPr lang="en-US">
                <a:solidFill>
                  <a:srgbClr val="DBF5F9">
                    <a:shade val="90000"/>
                  </a:srgbClr>
                </a:solidFill>
              </a:rPr>
              <a:pPr>
                <a:defRPr/>
              </a:pPr>
              <a:t>2/22/2021</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D2702B86-CB87-4BCF-951D-98D4790C06A4}" type="slidenum">
              <a:rPr lang="en-US"/>
              <a:pPr>
                <a:defRPr/>
              </a:pPr>
              <a:t>‹#›</a:t>
            </a:fld>
            <a:endParaRPr lang="en-US"/>
          </a:p>
        </p:txBody>
      </p:sp>
    </p:spTree>
    <p:extLst>
      <p:ext uri="{BB962C8B-B14F-4D97-AF65-F5344CB8AC3E}">
        <p14:creationId xmlns:p14="http://schemas.microsoft.com/office/powerpoint/2010/main" val="333592323"/>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8F567F1-BDFC-4D93-B0C5-0D0217E5B501}"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8"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9"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33261BB-6080-4950-A70F-13E03B6C9BE4}"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848106646"/>
      </p:ext>
    </p:extLst>
  </p:cSld>
  <p:clrMapOvr>
    <a:masterClrMapping/>
  </p:clrMapOvr>
  <p:transition>
    <p:wedg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C9C093D-518C-45C0-B746-06EF1D94C77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F0080EA-53FE-46D1-A757-AD0A56C03D19}"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438134786"/>
      </p:ext>
    </p:extLst>
  </p:cSld>
  <p:clrMapOvr>
    <a:masterClrMapping/>
  </p:clrMapOvr>
  <p:transition>
    <p:wedg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04D9E13-4B4F-479D-8B8E-492C2319AF57}"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3"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FCC86A4-E3E1-47D0-BA4B-BBDFE7166996}"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452134980"/>
      </p:ext>
    </p:extLst>
  </p:cSld>
  <p:clrMapOvr>
    <a:masterClrMapping/>
  </p:clrMapOvr>
  <p:transition>
    <p:wedg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16143A1-C8F9-4FF9-871F-22B6A1967C0F}"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34AAF4B-EB31-4B37-A7D6-544BBB3AF2D3}"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896755026"/>
      </p:ext>
    </p:extLst>
  </p:cSld>
  <p:clrMapOvr>
    <a:masterClrMapping/>
  </p:clrMapOvr>
  <p:transition>
    <p:wedg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4B3BC94-6A83-4A95-A8E9-89FCD52C52EB}"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0"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11C29EF-3869-4E09-8061-0EE9B7693E1F}"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832912328"/>
      </p:ext>
    </p:extLst>
  </p:cSld>
  <p:clrMapOvr>
    <a:masterClrMapping/>
  </p:clrMapOvr>
  <p:transition>
    <p:wedg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8EFD165-4BEA-41DA-9CC2-5730D41D36F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8DA85D9-55A6-4BAF-B6EE-25852B36D7A7}"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4063026473"/>
      </p:ext>
    </p:extLst>
  </p:cSld>
  <p:clrMapOvr>
    <a:masterClrMapping/>
  </p:clrMapOvr>
  <p:transition>
    <p:wedg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E342379-0603-4083-A272-9ADBE98D253C}"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028AA07-F44E-42EC-8F00-F70EFE71BDB8}"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2893082806"/>
      </p:ext>
    </p:extLst>
  </p:cSld>
  <p:clrMapOvr>
    <a:masterClrMapping/>
  </p:clrMapOvr>
  <p:transition>
    <p:wedg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F6E5DD8-2930-4A98-9DFF-F961DAD79267}" type="slidenum">
              <a:rPr kumimoji="0" lang="ar-SA"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9436513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42E2B7C-F476-4DA4-8CAC-6EE10E518B9F}" type="slidenum">
              <a:rPr kumimoji="0" lang="ar-SA"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11920635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36C1D5A-B521-4F7F-8FEC-EC21028939C5}"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12431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C24E782-E161-4202-A96B-4CA11D2B5D89}" type="datetimeFigureOut">
              <a:rPr lang="en-US">
                <a:solidFill>
                  <a:srgbClr val="04617B">
                    <a:shade val="90000"/>
                  </a:srgbClr>
                </a:solidFill>
              </a:rPr>
              <a:pPr>
                <a:defRPr/>
              </a:pPr>
              <a:t>2/22/2021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B2B89864-D86A-4B27-95E9-769B10042E4F}" type="slidenum">
              <a:rPr lang="en-US"/>
              <a:pPr>
                <a:defRPr/>
              </a:pPr>
              <a:t>‹#›</a:t>
            </a:fld>
            <a:endParaRPr lang="en-US"/>
          </a:p>
        </p:txBody>
      </p:sp>
    </p:spTree>
    <p:extLst>
      <p:ext uri="{BB962C8B-B14F-4D97-AF65-F5344CB8AC3E}">
        <p14:creationId xmlns:p14="http://schemas.microsoft.com/office/powerpoint/2010/main" val="1917661343"/>
      </p:ext>
    </p:extLst>
  </p:cSld>
  <p:clrMapOvr>
    <a:masterClrMapping/>
  </p:clrMapOvr>
  <p:transition>
    <p:wedg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7D22126-AB09-4559-B80B-8912A4F1D807}"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4428612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272995F-CE40-4E47-8334-958ACFEB7CE9}"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1924348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1B42F24-6961-4D26-843D-F290331D0924}"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137800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1CD1FD3-A4E0-4C2C-8541-9F0AC31026E7}"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1846893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FA93B34-CD02-4687-8B74-B522417E6905}"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8207259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6E65C2B-EAEE-4BC3-990E-E1DAA0DE33C9}"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3285835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32300A5-62B0-43D2-A2FD-4D0BE1FFD53A}"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2685979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0501EA8-C1D5-47BD-A63A-072D05FE0FC5}"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1678589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701BB28-A9E9-4725-BCD0-E246B958E80F}"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82746467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44A514-C289-4506-8F56-9EB67BBFF60B}"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24284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FFCA1AF8-E49B-4550-AAA5-27D25F43CC98}" type="datetimeFigureOut">
              <a:rPr lang="en-US">
                <a:solidFill>
                  <a:srgbClr val="04617B">
                    <a:shade val="90000"/>
                  </a:srgbClr>
                </a:solidFill>
              </a:rPr>
              <a:pPr>
                <a:defRPr/>
              </a:pPr>
              <a:t>2/22/2021</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56AA1B03-44F5-436B-B4AB-04135DF07D6E}" type="slidenum">
              <a:rPr lang="en-US"/>
              <a:pPr>
                <a:defRPr/>
              </a:pPr>
              <a:t>‹#›</a:t>
            </a:fld>
            <a:endParaRPr lang="en-US"/>
          </a:p>
        </p:txBody>
      </p:sp>
    </p:spTree>
    <p:extLst>
      <p:ext uri="{BB962C8B-B14F-4D97-AF65-F5344CB8AC3E}">
        <p14:creationId xmlns:p14="http://schemas.microsoft.com/office/powerpoint/2010/main" val="3587879932"/>
      </p:ext>
    </p:extLst>
  </p:cSld>
  <p:clrMapOvr>
    <a:masterClrMapping/>
  </p:clrMapOvr>
  <p:transition>
    <p:wedg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9F265A-E11B-4985-B2DA-DB612740DD92}"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83081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CC61698-93A6-4020-8A95-6D95E9AC4592}" type="datetimeFigureOut">
              <a:rPr lang="en-US">
                <a:solidFill>
                  <a:srgbClr val="04617B">
                    <a:shade val="90000"/>
                  </a:srgbClr>
                </a:solidFill>
              </a:rPr>
              <a:pPr>
                <a:defRPr/>
              </a:pPr>
              <a:t>2/22/2021</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E28C47FF-BC9C-4755-BBE7-B95CBA18C9A6}" type="slidenum">
              <a:rPr lang="en-US"/>
              <a:pPr>
                <a:defRPr/>
              </a:pPr>
              <a:t>‹#›</a:t>
            </a:fld>
            <a:endParaRPr lang="en-US"/>
          </a:p>
        </p:txBody>
      </p:sp>
    </p:spTree>
    <p:extLst>
      <p:ext uri="{BB962C8B-B14F-4D97-AF65-F5344CB8AC3E}">
        <p14:creationId xmlns:p14="http://schemas.microsoft.com/office/powerpoint/2010/main" val="2934132213"/>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6DEF42B-68F3-460F-9B88-260AFA86EC37}" type="datetimeFigureOut">
              <a:rPr lang="en-US">
                <a:solidFill>
                  <a:srgbClr val="04617B">
                    <a:shade val="90000"/>
                  </a:srgbClr>
                </a:solidFill>
              </a:rPr>
              <a:pPr>
                <a:defRPr/>
              </a:pPr>
              <a:t>2/22/2021</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0B243998-A89A-4B06-9C62-A51E5293736E}" type="slidenum">
              <a:rPr lang="en-US"/>
              <a:pPr>
                <a:defRPr/>
              </a:pPr>
              <a:t>‹#›</a:t>
            </a:fld>
            <a:endParaRPr lang="en-US"/>
          </a:p>
        </p:txBody>
      </p:sp>
    </p:spTree>
    <p:extLst>
      <p:ext uri="{BB962C8B-B14F-4D97-AF65-F5344CB8AC3E}">
        <p14:creationId xmlns:p14="http://schemas.microsoft.com/office/powerpoint/2010/main" val="3668395747"/>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C325081-4041-4F6C-9FFD-B0A4222830AC}" type="datetimeFigureOut">
              <a:rPr lang="en-US">
                <a:solidFill>
                  <a:srgbClr val="04617B">
                    <a:shade val="90000"/>
                  </a:srgbClr>
                </a:solidFill>
              </a:rPr>
              <a:pPr>
                <a:defRPr/>
              </a:pPr>
              <a:t>2/22/2021</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32D56E9D-0AED-4E92-B601-4B9FB0F96804}" type="slidenum">
              <a:rPr lang="en-US"/>
              <a:pPr>
                <a:defRPr/>
              </a:pPr>
              <a:t>‹#›</a:t>
            </a:fld>
            <a:endParaRPr lang="en-US"/>
          </a:p>
        </p:txBody>
      </p:sp>
    </p:spTree>
    <p:extLst>
      <p:ext uri="{BB962C8B-B14F-4D97-AF65-F5344CB8AC3E}">
        <p14:creationId xmlns:p14="http://schemas.microsoft.com/office/powerpoint/2010/main" val="3473378725"/>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0A0D1D3-C956-4580-93E2-1F60C11DCC21}" type="datetimeFigureOut">
              <a:rPr lang="en-US">
                <a:solidFill>
                  <a:srgbClr val="04617B">
                    <a:shade val="90000"/>
                  </a:srgbClr>
                </a:solidFill>
              </a:rPr>
              <a:pPr>
                <a:defRPr/>
              </a:pPr>
              <a:t>2/22/2021</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2F6B6A6A-B3BA-47F2-AA34-09CFE1B6F16A}" type="slidenum">
              <a:rPr lang="en-US"/>
              <a:pPr>
                <a:defRPr/>
              </a:pPr>
              <a:t>‹#›</a:t>
            </a:fld>
            <a:endParaRPr lang="en-US"/>
          </a:p>
        </p:txBody>
      </p:sp>
    </p:spTree>
    <p:extLst>
      <p:ext uri="{BB962C8B-B14F-4D97-AF65-F5344CB8AC3E}">
        <p14:creationId xmlns:p14="http://schemas.microsoft.com/office/powerpoint/2010/main" val="2681238981"/>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4.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22CE90B5-8748-481D-8E9C-CB8A70BC738B}" type="datetimeFigureOut">
              <a:rPr lang="en-US">
                <a:solidFill>
                  <a:srgbClr val="04617B">
                    <a:shade val="90000"/>
                  </a:srgbClr>
                </a:solidFill>
              </a:rPr>
              <a:pPr fontAlgn="base">
                <a:spcBef>
                  <a:spcPct val="0"/>
                </a:spcBef>
                <a:spcAft>
                  <a:spcPct val="0"/>
                </a:spcAft>
                <a:defRPr/>
              </a:pPr>
              <a:t>2/22/2021</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fontAlgn="base">
              <a:spcBef>
                <a:spcPct val="0"/>
              </a:spcBef>
              <a:spcAft>
                <a:spcPct val="0"/>
              </a:spcAft>
              <a:defRPr/>
            </a:pPr>
            <a:fld id="{4C4A44E7-3999-4C40-A7E2-A8FA26B4BC57}" type="slidenum">
              <a:rPr lang="en-US">
                <a:latin typeface="Arial" pitchFamily="34" charset="0"/>
                <a:cs typeface="Arial" pitchFamily="34" charset="0"/>
              </a:rPr>
              <a:pPr fontAlgn="base">
                <a:spcBef>
                  <a:spcPct val="0"/>
                </a:spcBef>
                <a:spcAft>
                  <a:spcPct val="0"/>
                </a:spcAft>
                <a:defRPr/>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973839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626E2592-2E91-4DA0-9270-1C1B26F58131}" type="datetimeFigureOut">
              <a:rPr lang="en-US">
                <a:solidFill>
                  <a:srgbClr val="04617B">
                    <a:shade val="90000"/>
                  </a:srgbClr>
                </a:solidFill>
              </a:rPr>
              <a:pPr fontAlgn="base">
                <a:spcBef>
                  <a:spcPct val="0"/>
                </a:spcBef>
                <a:spcAft>
                  <a:spcPct val="0"/>
                </a:spcAft>
                <a:defRPr/>
              </a:pPr>
              <a:t>2/22/2021</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fontAlgn="base">
              <a:spcBef>
                <a:spcPct val="0"/>
              </a:spcBef>
              <a:spcAft>
                <a:spcPct val="0"/>
              </a:spcAft>
            </a:pPr>
            <a:fld id="{59E60EE0-37B5-4A26-A6D7-3F60DD6F1D40}" type="slidenum">
              <a:rPr lang="en-US">
                <a:latin typeface="Arial" pitchFamily="34" charset="0"/>
                <a:cs typeface="Arial" pitchFamily="34" charset="0"/>
              </a:rPr>
              <a:pPr fontAlgn="base">
                <a:spcBef>
                  <a:spcPct val="0"/>
                </a:spcBef>
                <a:spcAft>
                  <a:spcPct val="0"/>
                </a:spcAft>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41472266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052"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6D2C5AB-B73F-4917-97B2-6E7436292CA4}"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2/22/2021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rgbClr val="04617B">
                    <a:shade val="90000"/>
                  </a:srgbClr>
                </a:solidFill>
                <a:latin typeface="Arial" charset="0"/>
                <a:cs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F833D96-47F0-4547-AE18-56C11E0146C4}" type="slidenum">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grpSp>
    </p:spTree>
    <p:extLst>
      <p:ext uri="{BB962C8B-B14F-4D97-AF65-F5344CB8AC3E}">
        <p14:creationId xmlns:p14="http://schemas.microsoft.com/office/powerpoint/2010/main" val="19973822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11" charset="0"/>
                <a:ea typeface="+mn-ea"/>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11" charset="0"/>
                <a:ea typeface="+mn-ea"/>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1634359-E9D7-4449-B659-88523C65281C}"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46787330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pitchFamily="-111" charset="-128"/>
        </a:defRPr>
      </a:lvl1pPr>
      <a:lvl2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2pPr>
      <a:lvl3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3pPr>
      <a:lvl4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4pPr>
      <a:lvl5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5pPr>
      <a:lvl6pPr marL="457200" algn="ctr" rtl="0" fontAlgn="base">
        <a:spcBef>
          <a:spcPct val="0"/>
        </a:spcBef>
        <a:spcAft>
          <a:spcPct val="0"/>
        </a:spcAft>
        <a:defRPr sz="4400">
          <a:solidFill>
            <a:schemeClr val="tx2"/>
          </a:solidFill>
          <a:latin typeface="Times New Roman" pitchFamily="-111" charset="0"/>
        </a:defRPr>
      </a:lvl6pPr>
      <a:lvl7pPr marL="914400" algn="ctr" rtl="0" fontAlgn="base">
        <a:spcBef>
          <a:spcPct val="0"/>
        </a:spcBef>
        <a:spcAft>
          <a:spcPct val="0"/>
        </a:spcAft>
        <a:defRPr sz="4400">
          <a:solidFill>
            <a:schemeClr val="tx2"/>
          </a:solidFill>
          <a:latin typeface="Times New Roman" pitchFamily="-111" charset="0"/>
        </a:defRPr>
      </a:lvl7pPr>
      <a:lvl8pPr marL="1371600" algn="ctr" rtl="0" fontAlgn="base">
        <a:spcBef>
          <a:spcPct val="0"/>
        </a:spcBef>
        <a:spcAft>
          <a:spcPct val="0"/>
        </a:spcAft>
        <a:defRPr sz="4400">
          <a:solidFill>
            <a:schemeClr val="tx2"/>
          </a:solidFill>
          <a:latin typeface="Times New Roman" pitchFamily="-111" charset="0"/>
        </a:defRPr>
      </a:lvl8pPr>
      <a:lvl9pPr marL="1828800" algn="ctr" rtl="0" fontAlgn="base">
        <a:spcBef>
          <a:spcPct val="0"/>
        </a:spcBef>
        <a:spcAft>
          <a:spcPct val="0"/>
        </a:spcAft>
        <a:defRPr sz="4400">
          <a:solidFill>
            <a:schemeClr val="tx2"/>
          </a:solidFill>
          <a:latin typeface="Times New Roman" pitchFamily="-111"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pitchFamily="-111"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1"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1"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1"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full-20earth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600200" y="3810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6"/>
          <p:cNvSpPr>
            <a:spLocks noChangeArrowheads="1" noChangeShapeType="1" noTextEdit="1"/>
          </p:cNvSpPr>
          <p:nvPr/>
        </p:nvSpPr>
        <p:spPr bwMode="auto">
          <a:xfrm>
            <a:off x="1981200" y="990600"/>
            <a:ext cx="4953000" cy="3657600"/>
          </a:xfrm>
          <a:prstGeom prst="rect">
            <a:avLst/>
          </a:prstGeom>
        </p:spPr>
        <p:txBody>
          <a:bodyPr wrap="none" fromWordArt="1">
            <a:prstTxWarp prst="textPlain">
              <a:avLst>
                <a:gd name="adj" fmla="val 50000"/>
              </a:avLst>
            </a:prstTxWarp>
          </a:bodyPr>
          <a:lstStyle/>
          <a:p>
            <a:pPr algn="ctr" rtl="1" fontAlgn="base">
              <a:spcBef>
                <a:spcPct val="0"/>
              </a:spcBef>
              <a:spcAft>
                <a:spcPct val="0"/>
              </a:spcAft>
              <a:defRPr/>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   </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ndalus" panose="02020603050405020304" pitchFamily="18" charset="-78"/>
                <a:ea typeface="ＭＳ Ｐゴシック" pitchFamily="-111" charset="-128"/>
                <a:cs typeface="Andalus" panose="02020603050405020304" pitchFamily="18" charset="-78"/>
              </a:rPr>
              <a:t>التغير </a:t>
            </a:r>
            <a:r>
              <a:rPr lang="ar-EG"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ndalus" panose="02020603050405020304" pitchFamily="18" charset="-78"/>
                <a:ea typeface="ＭＳ Ｐゴシック" pitchFamily="-111" charset="-128"/>
                <a:cs typeface="Andalus" panose="02020603050405020304" pitchFamily="18" charset="-78"/>
              </a:rPr>
              <a:t>المناخ</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ndalus" panose="02020603050405020304" pitchFamily="18" charset="-78"/>
                <a:ea typeface="ＭＳ Ｐゴシック" pitchFamily="-111" charset="-128"/>
                <a:cs typeface="Andalus" panose="02020603050405020304" pitchFamily="18" charset="-78"/>
              </a:rPr>
              <a:t>ي</a:t>
            </a:r>
            <a:r>
              <a:rPr lang="en-US"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ndalus" panose="02020603050405020304" pitchFamily="18" charset="-78"/>
                <a:ea typeface="ＭＳ Ｐゴシック" pitchFamily="-111" charset="-128"/>
                <a:cs typeface="Andalus" panose="02020603050405020304" pitchFamily="18" charset="-78"/>
              </a:rPr>
              <a:t> </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ndalus" panose="02020603050405020304" pitchFamily="18" charset="-78"/>
                <a:ea typeface="ＭＳ Ｐゴシック" pitchFamily="-111" charset="-128"/>
                <a:cs typeface="Andalus" panose="02020603050405020304" pitchFamily="18" charset="-78"/>
              </a:rPr>
              <a:t> </a:t>
            </a:r>
          </a:p>
          <a:p>
            <a:pPr algn="ctr" rtl="1" fontAlgn="base">
              <a:spcBef>
                <a:spcPct val="0"/>
              </a:spcBef>
              <a:spcAft>
                <a:spcPct val="0"/>
              </a:spcAft>
              <a:defRPr/>
            </a:pPr>
            <a:r>
              <a:rPr lang="en-US"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ea typeface="ＭＳ Ｐゴシック" pitchFamily="-111" charset="-128"/>
                <a:cs typeface="Arial" pitchFamily="34" charset="0"/>
              </a:rPr>
              <a:t>Climate Change</a:t>
            </a:r>
            <a:endParaRPr lang="en-US"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ea typeface="ＭＳ Ｐゴシック" pitchFamily="-111" charset="-128"/>
              <a:cs typeface="Arial" pitchFamily="34" charset="0"/>
            </a:endParaRPr>
          </a:p>
        </p:txBody>
      </p:sp>
      <p:sp>
        <p:nvSpPr>
          <p:cNvPr id="13316" name="WordArt 7"/>
          <p:cNvSpPr>
            <a:spLocks noChangeArrowheads="1" noChangeShapeType="1" noTextEdit="1"/>
          </p:cNvSpPr>
          <p:nvPr/>
        </p:nvSpPr>
        <p:spPr bwMode="auto">
          <a:xfrm>
            <a:off x="3276600" y="5715000"/>
            <a:ext cx="2628900" cy="723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dirty="0" smtClean="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Pro. </a:t>
            </a:r>
            <a:r>
              <a:rPr lang="en-US" sz="3600" kern="10" dirty="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Mohamed Hafez</a:t>
            </a:r>
          </a:p>
        </p:txBody>
      </p:sp>
    </p:spTree>
    <p:extLst>
      <p:ext uri="{BB962C8B-B14F-4D97-AF65-F5344CB8AC3E}">
        <p14:creationId xmlns:p14="http://schemas.microsoft.com/office/powerpoint/2010/main" val="708060580"/>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09600"/>
            <a:ext cx="8229600" cy="609600"/>
          </a:xfrm>
        </p:spPr>
        <p:txBody>
          <a:bodyPr/>
          <a:lstStyle/>
          <a:p>
            <a:pPr algn="ctr" rtl="1"/>
            <a:r>
              <a:rPr lang="ar-EG" altLang="en-US" sz="4400" b="1" dirty="0"/>
              <a:t>ظاهرة </a:t>
            </a:r>
            <a:r>
              <a:rPr lang="ar-EG" altLang="en-US" sz="4400" b="1" dirty="0" smtClean="0"/>
              <a:t>النينو</a:t>
            </a:r>
            <a:r>
              <a:rPr lang="en-US" altLang="en-US" sz="4400" b="1" dirty="0" smtClean="0"/>
              <a:t> </a:t>
            </a:r>
            <a:r>
              <a:rPr lang="ar-SA" altLang="en-US" sz="4400" b="1" dirty="0" smtClean="0"/>
              <a:t>: </a:t>
            </a:r>
            <a:r>
              <a:rPr lang="ar-SA" altLang="en-US" sz="4000" b="1" dirty="0"/>
              <a:t>التأثير السلبي</a:t>
            </a:r>
            <a:endParaRPr lang="en-US" altLang="en-US" sz="4000" b="1" dirty="0" smtClean="0"/>
          </a:p>
        </p:txBody>
      </p:sp>
      <p:sp>
        <p:nvSpPr>
          <p:cNvPr id="17411" name="Content Placeholder 2"/>
          <p:cNvSpPr>
            <a:spLocks noGrp="1"/>
          </p:cNvSpPr>
          <p:nvPr>
            <p:ph idx="1"/>
          </p:nvPr>
        </p:nvSpPr>
        <p:spPr>
          <a:xfrm>
            <a:off x="304800" y="1066800"/>
            <a:ext cx="8534400" cy="5638800"/>
          </a:xfrm>
        </p:spPr>
        <p:txBody>
          <a:bodyPr/>
          <a:lstStyle/>
          <a:p>
            <a:pPr algn="just" rtl="1">
              <a:lnSpc>
                <a:spcPct val="150000"/>
              </a:lnSpc>
            </a:pPr>
            <a:r>
              <a:rPr lang="ar-SA" sz="2400" b="1" dirty="0" smtClean="0">
                <a:solidFill>
                  <a:srgbClr val="FF0000"/>
                </a:solidFill>
                <a:ea typeface="Majalla UI"/>
                <a:cs typeface="+mj-cs"/>
              </a:rPr>
              <a:t>ما </a:t>
            </a:r>
            <a:r>
              <a:rPr lang="ar-SA" sz="2400" b="1" dirty="0" smtClean="0">
                <a:solidFill>
                  <a:srgbClr val="FF0000"/>
                </a:solidFill>
                <a:ea typeface="Majalla UI"/>
                <a:cs typeface="+mj-cs"/>
              </a:rPr>
              <a:t>التأثيرات السلبية الناتجة عن حدوث </a:t>
            </a:r>
            <a:r>
              <a:rPr lang="ar-SA" sz="2400" b="1" dirty="0">
                <a:solidFill>
                  <a:srgbClr val="FF0000"/>
                </a:solidFill>
                <a:ea typeface="Majalla UI"/>
                <a:cs typeface="+mj-cs"/>
              </a:rPr>
              <a:t>ظاهرة </a:t>
            </a:r>
            <a:r>
              <a:rPr lang="ar-SA" sz="2400" b="1" dirty="0" smtClean="0">
                <a:solidFill>
                  <a:srgbClr val="FF0000"/>
                </a:solidFill>
                <a:ea typeface="Majalla UI"/>
                <a:cs typeface="+mj-cs"/>
              </a:rPr>
              <a:t>النينو؟</a:t>
            </a:r>
          </a:p>
          <a:p>
            <a:pPr algn="just" rtl="1">
              <a:lnSpc>
                <a:spcPct val="150000"/>
              </a:lnSpc>
            </a:pPr>
            <a:r>
              <a:rPr lang="ar-SA" sz="2400" b="1" dirty="0" smtClean="0">
                <a:ea typeface="Majalla UI"/>
                <a:cs typeface="+mj-cs"/>
              </a:rPr>
              <a:t> </a:t>
            </a:r>
            <a:r>
              <a:rPr lang="ar-SA" sz="2400" b="1" dirty="0">
                <a:ea typeface="Majalla UI"/>
                <a:cs typeface="+mj-cs"/>
              </a:rPr>
              <a:t>في عام </a:t>
            </a:r>
            <a:r>
              <a:rPr lang="ar-SA" sz="2000" b="1" dirty="0" smtClean="0">
                <a:ea typeface="Majalla UI"/>
                <a:cs typeface="+mj-cs"/>
              </a:rPr>
              <a:t>1982</a:t>
            </a:r>
            <a:r>
              <a:rPr lang="ar-SA" sz="2400" b="1" dirty="0" smtClean="0">
                <a:ea typeface="Majalla UI"/>
                <a:cs typeface="+mj-cs"/>
              </a:rPr>
              <a:t> </a:t>
            </a:r>
            <a:r>
              <a:rPr lang="ar-SA" sz="2400" b="1" dirty="0">
                <a:ea typeface="Majalla UI"/>
                <a:cs typeface="+mj-cs"/>
              </a:rPr>
              <a:t>حدثت أعنف وأشد ظاهرة نينو من نوعها على سواحل أمريكا اللاتينية، وكانت حينها درجة حرارة المياه في المحيط الهادي مرتفعة جداً، إذ بلغت حوالي مائة وخمسين درجة مئوية، وتسببت في أضرار </a:t>
            </a:r>
            <a:r>
              <a:rPr lang="ar-SA" sz="2400" b="1" dirty="0" smtClean="0">
                <a:ea typeface="Majalla UI"/>
                <a:cs typeface="+mj-cs"/>
              </a:rPr>
              <a:t>جسيمة.</a:t>
            </a:r>
          </a:p>
          <a:p>
            <a:pPr algn="just" rtl="1">
              <a:lnSpc>
                <a:spcPct val="150000"/>
              </a:lnSpc>
            </a:pPr>
            <a:r>
              <a:rPr lang="ar-SA" sz="2400" b="1" dirty="0" smtClean="0">
                <a:ea typeface="Majalla UI"/>
                <a:cs typeface="+mj-cs"/>
              </a:rPr>
              <a:t> </a:t>
            </a:r>
            <a:r>
              <a:rPr lang="ar-SA" sz="2400" b="1" dirty="0">
                <a:ea typeface="Majalla UI"/>
                <a:cs typeface="+mj-cs"/>
              </a:rPr>
              <a:t>كذلك تسببت ظاهرة نينو عندما حدثت بين عامي </a:t>
            </a:r>
            <a:r>
              <a:rPr lang="ar-SA" sz="2000" b="1" dirty="0">
                <a:ea typeface="Majalla UI"/>
                <a:cs typeface="+mj-cs"/>
              </a:rPr>
              <a:t>1997 </a:t>
            </a:r>
            <a:r>
              <a:rPr lang="ar-SA" sz="2400" b="1" dirty="0">
                <a:ea typeface="Majalla UI"/>
                <a:cs typeface="+mj-cs"/>
              </a:rPr>
              <a:t>و</a:t>
            </a:r>
            <a:r>
              <a:rPr lang="ar-SA" sz="2000" b="1" dirty="0">
                <a:ea typeface="Majalla UI"/>
                <a:cs typeface="+mj-cs"/>
              </a:rPr>
              <a:t>1998</a:t>
            </a:r>
            <a:r>
              <a:rPr lang="ar-SA" sz="2400" b="1" dirty="0">
                <a:ea typeface="Majalla UI"/>
                <a:cs typeface="+mj-cs"/>
              </a:rPr>
              <a:t> في حدوث موجة عالية من الجفاف، وانتشار الحرائق في العديد من المناطق في أستراليا، وإندونيسيا، ووقوع عددٍ كبير من الضحايا البشرية، والخسائر المالية، وهلاك الشُعب المرجانية</a:t>
            </a:r>
            <a:r>
              <a:rPr lang="ar-SA" sz="2400" b="1" dirty="0" smtClean="0">
                <a:ea typeface="Majalla UI"/>
                <a:cs typeface="+mj-cs"/>
              </a:rPr>
              <a:t>.</a:t>
            </a:r>
          </a:p>
          <a:p>
            <a:pPr algn="just" rtl="1">
              <a:lnSpc>
                <a:spcPct val="150000"/>
              </a:lnSpc>
            </a:pPr>
            <a:r>
              <a:rPr lang="ar-SA" sz="2400" b="1" dirty="0" smtClean="0">
                <a:ea typeface="Majalla UI"/>
                <a:cs typeface="+mj-cs"/>
              </a:rPr>
              <a:t> </a:t>
            </a:r>
            <a:r>
              <a:rPr lang="ar-SA" sz="2400" b="1" dirty="0">
                <a:ea typeface="Majalla UI"/>
                <a:cs typeface="+mj-cs"/>
              </a:rPr>
              <a:t>كما تسببت عندما حدثت فيما بين عامي </a:t>
            </a:r>
            <a:r>
              <a:rPr lang="ar-SA" sz="2000" b="1" dirty="0">
                <a:ea typeface="Majalla UI"/>
                <a:cs typeface="+mj-cs"/>
              </a:rPr>
              <a:t>2009 و2010</a:t>
            </a:r>
            <a:r>
              <a:rPr lang="ar-SA" sz="2400" b="1" dirty="0">
                <a:ea typeface="Majalla UI"/>
                <a:cs typeface="+mj-cs"/>
              </a:rPr>
              <a:t>، في حدوث جفاف هائل في الفلبين، وأستراليا، والإكوادور، وتساقط الأمطار بغزارة في جنوب شرق آسيا، كذلك الأمر </a:t>
            </a:r>
            <a:r>
              <a:rPr lang="ar-SA" sz="2400" b="1" dirty="0" smtClean="0">
                <a:ea typeface="Majalla UI"/>
                <a:cs typeface="+mj-cs"/>
              </a:rPr>
              <a:t>كان عام </a:t>
            </a:r>
            <a:r>
              <a:rPr lang="ar-SA" sz="2000" b="1" dirty="0">
                <a:ea typeface="Majalla UI"/>
                <a:cs typeface="+mj-cs"/>
              </a:rPr>
              <a:t>2015</a:t>
            </a:r>
            <a:r>
              <a:rPr lang="ar-SA" sz="2400" b="1" dirty="0" smtClean="0">
                <a:ea typeface="Majalla UI"/>
                <a:cs typeface="+mj-cs"/>
              </a:rPr>
              <a:t>.</a:t>
            </a:r>
            <a:endParaRPr lang="ar-SA" sz="2400" b="1" dirty="0">
              <a:ea typeface="Majalla UI"/>
              <a:cs typeface="+mj-cs"/>
            </a:endParaRPr>
          </a:p>
          <a:p>
            <a:pPr algn="just" rtl="1">
              <a:lnSpc>
                <a:spcPct val="150000"/>
              </a:lnSpc>
            </a:pPr>
            <a:endParaRPr lang="ar-SA" sz="2400" b="1" dirty="0" smtClean="0">
              <a:ea typeface="Majalla UI"/>
              <a:cs typeface="+mj-cs"/>
            </a:endParaRPr>
          </a:p>
        </p:txBody>
      </p:sp>
    </p:spTree>
    <p:extLst>
      <p:ext uri="{BB962C8B-B14F-4D97-AF65-F5344CB8AC3E}">
        <p14:creationId xmlns:p14="http://schemas.microsoft.com/office/powerpoint/2010/main" val="3683056250"/>
      </p:ext>
    </p:extLst>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09600"/>
            <a:ext cx="8229600" cy="609600"/>
          </a:xfrm>
        </p:spPr>
        <p:txBody>
          <a:bodyPr/>
          <a:lstStyle/>
          <a:p>
            <a:pPr algn="ctr" rtl="1"/>
            <a:r>
              <a:rPr lang="ar-EG" altLang="en-US" sz="4400" b="1" dirty="0"/>
              <a:t>ظاهرة </a:t>
            </a:r>
            <a:r>
              <a:rPr lang="ar-EG" altLang="en-US" sz="4400" b="1" dirty="0" smtClean="0"/>
              <a:t>النينو</a:t>
            </a:r>
            <a:r>
              <a:rPr lang="en-US" altLang="en-US" sz="4400" b="1" dirty="0" smtClean="0"/>
              <a:t> </a:t>
            </a:r>
            <a:r>
              <a:rPr lang="ar-SA" altLang="en-US" sz="4400" b="1" dirty="0" smtClean="0"/>
              <a:t>: </a:t>
            </a:r>
            <a:r>
              <a:rPr lang="ar-SA" altLang="en-US" sz="4000" b="1" dirty="0"/>
              <a:t>التأثير الايجابي</a:t>
            </a:r>
            <a:endParaRPr lang="en-US" altLang="en-US" sz="4000" b="1" dirty="0" smtClean="0"/>
          </a:p>
        </p:txBody>
      </p:sp>
      <p:sp>
        <p:nvSpPr>
          <p:cNvPr id="17411" name="Content Placeholder 2"/>
          <p:cNvSpPr>
            <a:spLocks noGrp="1"/>
          </p:cNvSpPr>
          <p:nvPr>
            <p:ph idx="1"/>
          </p:nvPr>
        </p:nvSpPr>
        <p:spPr>
          <a:xfrm>
            <a:off x="304800" y="1066800"/>
            <a:ext cx="8534400" cy="5638800"/>
          </a:xfrm>
        </p:spPr>
        <p:txBody>
          <a:bodyPr/>
          <a:lstStyle/>
          <a:p>
            <a:pPr algn="just" rtl="1">
              <a:lnSpc>
                <a:spcPct val="150000"/>
              </a:lnSpc>
            </a:pPr>
            <a:r>
              <a:rPr lang="ar-SA" sz="2400" b="1" dirty="0" smtClean="0">
                <a:solidFill>
                  <a:srgbClr val="FF0000"/>
                </a:solidFill>
                <a:ea typeface="Majalla UI"/>
                <a:cs typeface="+mj-cs"/>
              </a:rPr>
              <a:t>ما </a:t>
            </a:r>
            <a:r>
              <a:rPr lang="ar-SA" sz="2400" b="1" dirty="0" smtClean="0">
                <a:solidFill>
                  <a:srgbClr val="FF0000"/>
                </a:solidFill>
                <a:ea typeface="Majalla UI"/>
                <a:cs typeface="+mj-cs"/>
              </a:rPr>
              <a:t>التأثيرات الإيجابية الناتجة عن حدوث </a:t>
            </a:r>
            <a:r>
              <a:rPr lang="ar-SA" sz="2400" b="1" dirty="0">
                <a:solidFill>
                  <a:srgbClr val="FF0000"/>
                </a:solidFill>
                <a:ea typeface="Majalla UI"/>
                <a:cs typeface="+mj-cs"/>
              </a:rPr>
              <a:t>ظاهرة </a:t>
            </a:r>
            <a:r>
              <a:rPr lang="ar-SA" sz="2400" b="1" dirty="0" smtClean="0">
                <a:solidFill>
                  <a:srgbClr val="FF0000"/>
                </a:solidFill>
                <a:ea typeface="Majalla UI"/>
                <a:cs typeface="+mj-cs"/>
              </a:rPr>
              <a:t>النينو؟</a:t>
            </a:r>
          </a:p>
          <a:p>
            <a:pPr algn="just" rtl="1">
              <a:lnSpc>
                <a:spcPct val="150000"/>
              </a:lnSpc>
            </a:pPr>
            <a:r>
              <a:rPr lang="ar-SA" sz="2400" b="1" dirty="0" smtClean="0">
                <a:ea typeface="Majalla UI"/>
                <a:cs typeface="+mj-cs"/>
              </a:rPr>
              <a:t> </a:t>
            </a:r>
            <a:r>
              <a:rPr lang="ar-SA" sz="2400" b="1" dirty="0">
                <a:ea typeface="Majalla UI"/>
                <a:cs typeface="+mj-cs"/>
              </a:rPr>
              <a:t>من الإيجابيات التي تسببها ظاهرة النينو ارتفاع كميات الأمطار عن المتوسط في جنوب أفريقيا، والهند، وجنوب شرق آسيا، وأستراليا، وجزر المحيط الهادي، </a:t>
            </a:r>
            <a:r>
              <a:rPr lang="ar-SA" sz="2400" b="1" dirty="0" smtClean="0">
                <a:ea typeface="Majalla UI"/>
                <a:cs typeface="+mj-cs"/>
              </a:rPr>
              <a:t>ذلك وتصبح أيضا درجات </a:t>
            </a:r>
            <a:r>
              <a:rPr lang="ar-SA" sz="2400" b="1" dirty="0">
                <a:ea typeface="Majalla UI"/>
                <a:cs typeface="+mj-cs"/>
              </a:rPr>
              <a:t>الحرارة أقل من معدلها</a:t>
            </a:r>
            <a:r>
              <a:rPr lang="ar-SA" sz="2400" b="1" dirty="0" smtClean="0">
                <a:ea typeface="Majalla UI"/>
                <a:cs typeface="+mj-cs"/>
              </a:rPr>
              <a:t>.</a:t>
            </a:r>
            <a:endParaRPr lang="ar-SA" sz="2400" b="1" dirty="0">
              <a:ea typeface="Majalla UI"/>
              <a:cs typeface="+mj-cs"/>
            </a:endParaRPr>
          </a:p>
          <a:p>
            <a:pPr marL="0" indent="0" algn="just" rtl="1">
              <a:lnSpc>
                <a:spcPct val="150000"/>
              </a:lnSpc>
              <a:buNone/>
            </a:pPr>
            <a:endParaRPr lang="ar-SA" sz="2400" b="1" dirty="0" smtClean="0">
              <a:ea typeface="Majalla UI"/>
              <a:cs typeface="+mj-cs"/>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1840" y="2895600"/>
            <a:ext cx="2560320" cy="28743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412556110"/>
      </p:ext>
    </p:extLst>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09600"/>
            <a:ext cx="8229600" cy="609600"/>
          </a:xfrm>
        </p:spPr>
        <p:txBody>
          <a:bodyPr/>
          <a:lstStyle/>
          <a:p>
            <a:pPr algn="ctr" rtl="1"/>
            <a:r>
              <a:rPr lang="ar-EG" altLang="en-US" sz="4400" b="1" dirty="0"/>
              <a:t>ظاهرة </a:t>
            </a:r>
            <a:r>
              <a:rPr lang="ar-EG" altLang="en-US" sz="4400" b="1" dirty="0" smtClean="0"/>
              <a:t>النينو</a:t>
            </a:r>
            <a:r>
              <a:rPr lang="en-US" altLang="en-US" sz="4400" b="1" dirty="0" smtClean="0"/>
              <a:t> </a:t>
            </a:r>
            <a:r>
              <a:rPr lang="ar-SA" altLang="en-US" sz="4400" b="1" dirty="0" smtClean="0"/>
              <a:t>: </a:t>
            </a:r>
            <a:r>
              <a:rPr lang="ar-SA" altLang="en-US" sz="4000" b="1" dirty="0"/>
              <a:t>تأثيرها على السعودية</a:t>
            </a:r>
            <a:endParaRPr lang="en-US" altLang="en-US" sz="4000" b="1" dirty="0" smtClean="0"/>
          </a:p>
        </p:txBody>
      </p:sp>
      <p:sp>
        <p:nvSpPr>
          <p:cNvPr id="17411" name="Content Placeholder 2"/>
          <p:cNvSpPr>
            <a:spLocks noGrp="1"/>
          </p:cNvSpPr>
          <p:nvPr>
            <p:ph idx="1"/>
          </p:nvPr>
        </p:nvSpPr>
        <p:spPr>
          <a:xfrm>
            <a:off x="304800" y="1447800"/>
            <a:ext cx="8534400" cy="5105400"/>
          </a:xfrm>
        </p:spPr>
        <p:txBody>
          <a:bodyPr/>
          <a:lstStyle/>
          <a:p>
            <a:pPr algn="just" rtl="1">
              <a:lnSpc>
                <a:spcPct val="150000"/>
              </a:lnSpc>
            </a:pPr>
            <a:r>
              <a:rPr lang="ar-SA" sz="2400" b="1" dirty="0" smtClean="0">
                <a:solidFill>
                  <a:srgbClr val="FF0000"/>
                </a:solidFill>
                <a:ea typeface="Majalla UI"/>
                <a:cs typeface="+mj-cs"/>
              </a:rPr>
              <a:t>ما </a:t>
            </a:r>
            <a:r>
              <a:rPr lang="ar-SA" sz="2400" b="1" dirty="0" smtClean="0">
                <a:solidFill>
                  <a:srgbClr val="FF0000"/>
                </a:solidFill>
                <a:ea typeface="Majalla UI"/>
                <a:cs typeface="+mj-cs"/>
              </a:rPr>
              <a:t>هي التأثيرات الناتجة عن حدوث </a:t>
            </a:r>
            <a:r>
              <a:rPr lang="ar-SA" sz="2400" b="1" dirty="0">
                <a:solidFill>
                  <a:srgbClr val="FF0000"/>
                </a:solidFill>
                <a:ea typeface="Majalla UI"/>
                <a:cs typeface="+mj-cs"/>
              </a:rPr>
              <a:t>ظاهرة </a:t>
            </a:r>
            <a:r>
              <a:rPr lang="ar-SA" sz="2400" b="1" dirty="0" smtClean="0">
                <a:solidFill>
                  <a:srgbClr val="FF0000"/>
                </a:solidFill>
                <a:ea typeface="Majalla UI"/>
                <a:cs typeface="+mj-cs"/>
              </a:rPr>
              <a:t>النينو على المملكة العربية السعودية؟</a:t>
            </a:r>
            <a:endParaRPr lang="ar-SA" sz="2400" b="1" dirty="0" smtClean="0">
              <a:solidFill>
                <a:srgbClr val="FF0000"/>
              </a:solidFill>
              <a:ea typeface="Majalla UI"/>
              <a:cs typeface="+mj-cs"/>
            </a:endParaRPr>
          </a:p>
          <a:p>
            <a:pPr algn="just" rtl="1">
              <a:lnSpc>
                <a:spcPct val="150000"/>
              </a:lnSpc>
            </a:pPr>
            <a:r>
              <a:rPr lang="ar-SA" sz="2400" b="1" dirty="0" smtClean="0">
                <a:ea typeface="Majalla UI"/>
                <a:cs typeface="+mj-cs"/>
              </a:rPr>
              <a:t> </a:t>
            </a:r>
            <a:r>
              <a:rPr lang="ar-SA" sz="2400" b="1" dirty="0">
                <a:ea typeface="Majalla UI"/>
                <a:cs typeface="+mj-cs"/>
              </a:rPr>
              <a:t>ينحصر تأثير ظاهرة النينو على المملكة في زيادة كثافة كميات الأمطار؛ حيث </a:t>
            </a:r>
            <a:r>
              <a:rPr lang="ar-SA" sz="2400" b="1" dirty="0" smtClean="0">
                <a:ea typeface="Majalla UI"/>
                <a:cs typeface="+mj-cs"/>
              </a:rPr>
              <a:t>تشهد </a:t>
            </a:r>
            <a:r>
              <a:rPr lang="ar-SA" sz="2400" b="1" dirty="0">
                <a:ea typeface="Majalla UI"/>
                <a:cs typeface="+mj-cs"/>
              </a:rPr>
              <a:t>المملكة العربية السعودية أمطار ذات كثافة أعلى من معدلاتها السنوية خلال فترة حدوث </a:t>
            </a:r>
            <a:r>
              <a:rPr lang="ar-SA" sz="2400" b="1" dirty="0" smtClean="0">
                <a:ea typeface="Majalla UI"/>
                <a:cs typeface="+mj-cs"/>
              </a:rPr>
              <a:t>الظاهرة.</a:t>
            </a:r>
          </a:p>
          <a:p>
            <a:pPr algn="just" rtl="1">
              <a:lnSpc>
                <a:spcPct val="150000"/>
              </a:lnSpc>
            </a:pPr>
            <a:r>
              <a:rPr lang="ar-SA" sz="2400" b="1" dirty="0" smtClean="0">
                <a:ea typeface="Majalla UI"/>
                <a:cs typeface="+mj-cs"/>
              </a:rPr>
              <a:t> </a:t>
            </a:r>
            <a:r>
              <a:rPr lang="ar-SA" sz="2400" b="1" dirty="0">
                <a:ea typeface="Majalla UI"/>
                <a:cs typeface="+mj-cs"/>
              </a:rPr>
              <a:t>ويؤكد ذلك </a:t>
            </a:r>
            <a:r>
              <a:rPr lang="ar-SA" sz="2400" b="1" dirty="0" smtClean="0">
                <a:ea typeface="Majalla UI"/>
                <a:cs typeface="+mj-cs"/>
              </a:rPr>
              <a:t>الإخصائيين الجويين في تصريحاتهم ومنها</a:t>
            </a:r>
            <a:r>
              <a:rPr lang="ar-SA" sz="2400" b="1" dirty="0">
                <a:ea typeface="Majalla UI"/>
                <a:cs typeface="+mj-cs"/>
              </a:rPr>
              <a:t>: </a:t>
            </a:r>
            <a:r>
              <a:rPr lang="ar-SA" sz="2400" b="1" dirty="0">
                <a:ea typeface="Majalla UI"/>
                <a:cs typeface="+mj-cs"/>
              </a:rPr>
              <a:t>ما أشار إليه الراصد الجوي سامي عبيد الحربي في صحيفة «عاجل» السعودية يوم السبت الموافق </a:t>
            </a:r>
            <a:r>
              <a:rPr lang="ar-SA" sz="2000" b="1" dirty="0">
                <a:ea typeface="Majalla UI"/>
                <a:cs typeface="+mj-cs"/>
              </a:rPr>
              <a:t>25</a:t>
            </a:r>
            <a:r>
              <a:rPr lang="ar-SA" sz="2400" b="1" dirty="0">
                <a:ea typeface="Majalla UI"/>
                <a:cs typeface="+mj-cs"/>
              </a:rPr>
              <a:t> أغسطس </a:t>
            </a:r>
            <a:r>
              <a:rPr lang="ar-SA" sz="2000" b="1" dirty="0" smtClean="0">
                <a:ea typeface="Majalla UI"/>
                <a:cs typeface="+mj-cs"/>
              </a:rPr>
              <a:t>2018</a:t>
            </a:r>
            <a:r>
              <a:rPr lang="ar-SA" sz="2400" b="1" dirty="0" smtClean="0">
                <a:ea typeface="Majalla UI"/>
                <a:cs typeface="+mj-cs"/>
              </a:rPr>
              <a:t>، </a:t>
            </a:r>
            <a:r>
              <a:rPr lang="ar-SA" sz="2400" b="1" dirty="0">
                <a:ea typeface="Majalla UI"/>
                <a:cs typeface="+mj-cs"/>
              </a:rPr>
              <a:t>إلى أن السعودية </a:t>
            </a:r>
            <a:r>
              <a:rPr lang="ar-SA" sz="2400" b="1" dirty="0" smtClean="0">
                <a:ea typeface="Majalla UI"/>
                <a:cs typeface="+mj-cs"/>
              </a:rPr>
              <a:t>تتأثر </a:t>
            </a:r>
            <a:r>
              <a:rPr lang="ar-SA" sz="2400" b="1" dirty="0">
                <a:ea typeface="Majalla UI"/>
                <a:cs typeface="+mj-cs"/>
              </a:rPr>
              <a:t>خلال </a:t>
            </a:r>
            <a:r>
              <a:rPr lang="ar-SA" sz="2400" b="1" dirty="0">
                <a:ea typeface="Majalla UI"/>
                <a:cs typeface="+mj-cs"/>
              </a:rPr>
              <a:t>المواسم المطرية بظاهرة </a:t>
            </a:r>
            <a:r>
              <a:rPr lang="ar-SA" sz="2400" b="1" dirty="0">
                <a:ea typeface="Majalla UI"/>
                <a:cs typeface="+mj-cs"/>
              </a:rPr>
              <a:t>النينو </a:t>
            </a:r>
            <a:r>
              <a:rPr lang="ar-SA" sz="2400" b="1" dirty="0">
                <a:ea typeface="Majalla UI"/>
                <a:cs typeface="+mj-cs"/>
              </a:rPr>
              <a:t>عند حدوثها؛ مما </a:t>
            </a:r>
            <a:r>
              <a:rPr lang="ar-SA" sz="2400" b="1" dirty="0">
                <a:ea typeface="Majalla UI"/>
                <a:cs typeface="+mj-cs"/>
              </a:rPr>
              <a:t>يؤ</a:t>
            </a:r>
            <a:r>
              <a:rPr lang="ar-SA" sz="2400" b="1" dirty="0">
                <a:ea typeface="Majalla UI"/>
                <a:cs typeface="+mj-cs"/>
              </a:rPr>
              <a:t>دي إلى زيادة كميات الأمطار عن معدلاتها السنوية</a:t>
            </a:r>
            <a:r>
              <a:rPr lang="ar-SA" sz="2400" b="1" dirty="0" smtClean="0">
                <a:ea typeface="Majalla UI"/>
                <a:cs typeface="+mj-cs"/>
              </a:rPr>
              <a:t>.</a:t>
            </a:r>
            <a:endParaRPr lang="ar-SA" sz="2400" b="1" dirty="0">
              <a:ea typeface="Majalla UI"/>
              <a:cs typeface="+mj-cs"/>
            </a:endParaRPr>
          </a:p>
          <a:p>
            <a:pPr algn="just" rtl="1">
              <a:lnSpc>
                <a:spcPct val="150000"/>
              </a:lnSpc>
            </a:pPr>
            <a:endParaRPr lang="ar-SA" sz="2400" b="1" dirty="0" smtClean="0">
              <a:ea typeface="Majalla UI"/>
              <a:cs typeface="+mj-cs"/>
            </a:endParaRPr>
          </a:p>
        </p:txBody>
      </p:sp>
    </p:spTree>
    <p:extLst>
      <p:ext uri="{BB962C8B-B14F-4D97-AF65-F5344CB8AC3E}">
        <p14:creationId xmlns:p14="http://schemas.microsoft.com/office/powerpoint/2010/main" val="779953279"/>
      </p:ext>
    </p:extLst>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90391"/>
            <a:ext cx="4419600" cy="707886"/>
          </a:xfrm>
          <a:prstGeom prst="rect">
            <a:avLst/>
          </a:prstGeom>
        </p:spPr>
        <p:txBody>
          <a:bodyPr wrap="square">
            <a:spAutoFit/>
          </a:bodyPr>
          <a:lstStyle/>
          <a:p>
            <a:pPr algn="ctr"/>
            <a:r>
              <a:rPr lang="en-US" sz="4000" b="1" dirty="0">
                <a:ln w="31550" cmpd="sng">
                  <a:gradFill>
                    <a:gsLst>
                      <a:gs pos="25000">
                        <a:srgbClr val="0F6FC6">
                          <a:shade val="25000"/>
                          <a:satMod val="190000"/>
                        </a:srgbClr>
                      </a:gs>
                      <a:gs pos="80000">
                        <a:srgbClr val="0F6FC6">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rPr>
              <a:t>To Be Continued</a:t>
            </a:r>
          </a:p>
        </p:txBody>
      </p:sp>
    </p:spTree>
    <p:extLst>
      <p:ext uri="{BB962C8B-B14F-4D97-AF65-F5344CB8AC3E}">
        <p14:creationId xmlns:p14="http://schemas.microsoft.com/office/powerpoint/2010/main" val="2116328880"/>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143000" y="838200"/>
            <a:ext cx="6583680" cy="4937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62731505"/>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9" descr="full-20earth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676400" y="0"/>
            <a:ext cx="5715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6"/>
          <p:cNvSpPr>
            <a:spLocks noChangeArrowheads="1" noChangeShapeType="1" noTextEdit="1"/>
          </p:cNvSpPr>
          <p:nvPr/>
        </p:nvSpPr>
        <p:spPr bwMode="auto">
          <a:xfrm>
            <a:off x="762000" y="1905000"/>
            <a:ext cx="7696200" cy="2133600"/>
          </a:xfrm>
          <a:prstGeom prst="rect">
            <a:avLst/>
          </a:prstGeom>
        </p:spPr>
        <p:txBody>
          <a:bodyPr wrap="none" fromWordArt="1">
            <a:prstTxWarp prst="textPlain">
              <a:avLst>
                <a:gd name="adj" fmla="val 50000"/>
              </a:avLst>
            </a:prstTxWarp>
          </a:bodyPr>
          <a:lstStyle/>
          <a:p>
            <a:pPr lvl="0" algn="ctr" fontAlgn="base">
              <a:spcBef>
                <a:spcPct val="0"/>
              </a:spcBef>
              <a:spcAft>
                <a:spcPct val="0"/>
              </a:spcAft>
              <a:defRPr/>
            </a:pPr>
            <a:r>
              <a:rPr lang="en-US"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El Nino </a:t>
            </a:r>
            <a:r>
              <a:rPr lang="en-US"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&amp; La</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 </a:t>
            </a:r>
            <a:r>
              <a:rPr lang="en-US"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N</a:t>
            </a:r>
            <a:r>
              <a:rPr lang="en-US"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ina</a:t>
            </a:r>
            <a:endParaRPr kumimoji="0" lang="en-US"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Impact" panose="020B0806030902050204" pitchFamily="34" charset="0"/>
              <a:ea typeface="MS PGothic" panose="020B0600070205080204" pitchFamily="34" charset="-128"/>
              <a:cs typeface="+mn-cs"/>
            </a:endParaRPr>
          </a:p>
        </p:txBody>
      </p:sp>
      <p:sp>
        <p:nvSpPr>
          <p:cNvPr id="10244" name="WordArt 7"/>
          <p:cNvSpPr>
            <a:spLocks noChangeArrowheads="1" noChangeShapeType="1" noTextEdit="1"/>
          </p:cNvSpPr>
          <p:nvPr/>
        </p:nvSpPr>
        <p:spPr bwMode="auto">
          <a:xfrm>
            <a:off x="3276600" y="6019800"/>
            <a:ext cx="2628900"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0" cap="none" spc="0" normalizeH="0" baseline="0" noProof="0" dirty="0" smtClean="0">
                <a:ln>
                  <a:noFill/>
                </a:ln>
                <a:gradFill rotWithShape="1">
                  <a:gsLst>
                    <a:gs pos="0">
                      <a:srgbClr val="AAAAAA"/>
                    </a:gs>
                    <a:gs pos="100000">
                      <a:srgbClr val="FFFFFF"/>
                    </a:gs>
                  </a:gsLst>
                  <a:lin ang="5400000" scaled="1"/>
                </a:gradFill>
                <a:effectLst>
                  <a:outerShdw dist="45791" dir="3378596" algn="ctr" rotWithShape="0">
                    <a:srgbClr val="4D4D4D">
                      <a:alpha val="79999"/>
                    </a:srgbClr>
                  </a:outerShdw>
                </a:effectLst>
                <a:uLnTx/>
                <a:uFillTx/>
                <a:latin typeface="Arial Black" panose="020B0A04020102020204" pitchFamily="34" charset="0"/>
                <a:ea typeface="MS PGothic" panose="020B0600070205080204" pitchFamily="34" charset="-128"/>
                <a:cs typeface="+mn-cs"/>
              </a:rPr>
              <a:t>What </a:t>
            </a:r>
            <a:r>
              <a:rPr lang="en-US" sz="3600" kern="10" dirty="0" smtClean="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ea typeface="MS PGothic" panose="020B0600070205080204" pitchFamily="34" charset="-128"/>
              </a:rPr>
              <a:t>are</a:t>
            </a:r>
            <a:r>
              <a:rPr kumimoji="0" lang="en-US" sz="3600" b="0" i="0" u="none" strike="noStrike" kern="10" cap="none" spc="0" normalizeH="0" baseline="0" noProof="0" dirty="0" smtClean="0">
                <a:ln>
                  <a:noFill/>
                </a:ln>
                <a:gradFill rotWithShape="1">
                  <a:gsLst>
                    <a:gs pos="0">
                      <a:srgbClr val="AAAAAA"/>
                    </a:gs>
                    <a:gs pos="100000">
                      <a:srgbClr val="FFFFFF"/>
                    </a:gs>
                  </a:gsLst>
                  <a:lin ang="5400000" scaled="1"/>
                </a:gradFill>
                <a:effectLst>
                  <a:outerShdw dist="45791" dir="3378596" algn="ctr" rotWithShape="0">
                    <a:srgbClr val="4D4D4D">
                      <a:alpha val="79999"/>
                    </a:srgbClr>
                  </a:outerShdw>
                </a:effectLst>
                <a:uLnTx/>
                <a:uFillTx/>
                <a:latin typeface="Arial Black" panose="020B0A04020102020204" pitchFamily="34" charset="0"/>
                <a:ea typeface="MS PGothic" panose="020B0600070205080204" pitchFamily="34" charset="-128"/>
                <a:cs typeface="+mn-cs"/>
              </a:rPr>
              <a:t> its?</a:t>
            </a:r>
          </a:p>
        </p:txBody>
      </p:sp>
    </p:spTree>
    <p:extLst>
      <p:ext uri="{BB962C8B-B14F-4D97-AF65-F5344CB8AC3E}">
        <p14:creationId xmlns:p14="http://schemas.microsoft.com/office/powerpoint/2010/main" val="3478393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09600"/>
            <a:ext cx="8229600" cy="609600"/>
          </a:xfrm>
        </p:spPr>
        <p:txBody>
          <a:bodyPr/>
          <a:lstStyle/>
          <a:p>
            <a:pPr algn="ctr" rtl="1"/>
            <a:r>
              <a:rPr lang="ar-EG" altLang="en-US" sz="4400" b="1" dirty="0"/>
              <a:t>ظاهرة </a:t>
            </a:r>
            <a:r>
              <a:rPr lang="ar-EG" altLang="en-US" sz="4400" b="1" dirty="0" smtClean="0"/>
              <a:t>النينو</a:t>
            </a:r>
            <a:r>
              <a:rPr lang="en-US" altLang="en-US" sz="4400" b="1" dirty="0" smtClean="0"/>
              <a:t> </a:t>
            </a:r>
            <a:r>
              <a:rPr lang="en-US" altLang="en-US" sz="4000" b="1" dirty="0"/>
              <a:t>El </a:t>
            </a:r>
            <a:r>
              <a:rPr lang="en-US" altLang="en-US" sz="4000" b="1" dirty="0" smtClean="0"/>
              <a:t>Nino </a:t>
            </a:r>
          </a:p>
        </p:txBody>
      </p:sp>
      <p:sp>
        <p:nvSpPr>
          <p:cNvPr id="17411" name="Content Placeholder 2"/>
          <p:cNvSpPr>
            <a:spLocks noGrp="1"/>
          </p:cNvSpPr>
          <p:nvPr>
            <p:ph idx="1"/>
          </p:nvPr>
        </p:nvSpPr>
        <p:spPr>
          <a:xfrm>
            <a:off x="304800" y="1143000"/>
            <a:ext cx="8534400" cy="5562600"/>
          </a:xfrm>
        </p:spPr>
        <p:txBody>
          <a:bodyPr/>
          <a:lstStyle/>
          <a:p>
            <a:pPr algn="just" rtl="1">
              <a:lnSpc>
                <a:spcPct val="150000"/>
              </a:lnSpc>
            </a:pPr>
            <a:r>
              <a:rPr lang="ar-SA" sz="2400" b="1" dirty="0">
                <a:ea typeface="Majalla UI"/>
                <a:cs typeface="+mj-cs"/>
              </a:rPr>
              <a:t>تعد ظاهرة النينو المناخية من أقوى الظاهرات الطبيعية التي يتعرض لها العالم وفقاً للأرصاد </a:t>
            </a:r>
            <a:r>
              <a:rPr lang="ar-SA" sz="2400" b="1" dirty="0" smtClean="0">
                <a:ea typeface="Majalla UI"/>
                <a:cs typeface="+mj-cs"/>
              </a:rPr>
              <a:t>الجوية</a:t>
            </a:r>
            <a:r>
              <a:rPr lang="ar-SA" sz="2400" b="1" dirty="0">
                <a:ea typeface="Majalla UI"/>
                <a:cs typeface="+mj-cs"/>
              </a:rPr>
              <a:t>.</a:t>
            </a:r>
            <a:endParaRPr lang="en-US" sz="2400" b="1" dirty="0" smtClean="0">
              <a:ea typeface="Majalla UI"/>
              <a:cs typeface="+mj-cs"/>
            </a:endParaRPr>
          </a:p>
          <a:p>
            <a:pPr algn="just" rtl="1">
              <a:lnSpc>
                <a:spcPct val="150000"/>
              </a:lnSpc>
            </a:pPr>
            <a:r>
              <a:rPr lang="ar-SA" sz="2400" b="1" dirty="0" smtClean="0">
                <a:ea typeface="Majalla UI"/>
                <a:cs typeface="+mj-cs"/>
              </a:rPr>
              <a:t>وهي </a:t>
            </a:r>
            <a:r>
              <a:rPr lang="ar-SA" sz="2400" b="1" dirty="0">
                <a:ea typeface="Majalla UI"/>
                <a:cs typeface="+mj-cs"/>
              </a:rPr>
              <a:t>ظاهرة مناخية طبيعية تحدث كل ثلاث سنوات في المحيط الهادئ؛ حيث تؤدي لارتفاع درجة حرارة سطح المحيط </a:t>
            </a:r>
            <a:r>
              <a:rPr lang="ar-SA" sz="2000" b="1" dirty="0">
                <a:ea typeface="Majalla UI"/>
                <a:cs typeface="+mj-cs"/>
              </a:rPr>
              <a:t>0.5</a:t>
            </a:r>
            <a:r>
              <a:rPr lang="ar-SA" sz="2400" b="1" dirty="0">
                <a:ea typeface="Majalla UI"/>
                <a:cs typeface="+mj-cs"/>
              </a:rPr>
              <a:t> درجة </a:t>
            </a:r>
            <a:r>
              <a:rPr lang="ar-SA" sz="2400" b="1" dirty="0" smtClean="0">
                <a:ea typeface="Majalla UI"/>
                <a:cs typeface="+mj-cs"/>
              </a:rPr>
              <a:t>مئوية.</a:t>
            </a:r>
            <a:endParaRPr lang="en-US" sz="2400" b="1" dirty="0" smtClean="0">
              <a:ea typeface="Majalla UI"/>
              <a:cs typeface="+mj-cs"/>
            </a:endParaRPr>
          </a:p>
          <a:p>
            <a:pPr algn="just" rtl="1">
              <a:lnSpc>
                <a:spcPct val="150000"/>
              </a:lnSpc>
            </a:pPr>
            <a:r>
              <a:rPr lang="ar-SA" sz="2400" b="1" dirty="0" smtClean="0">
                <a:ea typeface="Majalla UI"/>
                <a:cs typeface="+mj-cs"/>
              </a:rPr>
              <a:t> </a:t>
            </a:r>
            <a:r>
              <a:rPr lang="ar-SA" sz="2400" b="1" dirty="0">
                <a:ea typeface="Majalla UI"/>
                <a:cs typeface="+mj-cs"/>
              </a:rPr>
              <a:t>وقد تستمر هذه الظاهرة لمدة خمس سنوات</a:t>
            </a:r>
            <a:r>
              <a:rPr lang="ar-SA" sz="2400" b="1" dirty="0" smtClean="0">
                <a:ea typeface="Majalla UI"/>
                <a:cs typeface="+mj-cs"/>
              </a:rPr>
              <a:t>،</a:t>
            </a:r>
          </a:p>
          <a:p>
            <a:pPr algn="just" rtl="1">
              <a:lnSpc>
                <a:spcPct val="150000"/>
              </a:lnSpc>
            </a:pPr>
            <a:r>
              <a:rPr lang="ar-SA" sz="2400" b="1" dirty="0" smtClean="0">
                <a:ea typeface="Majalla UI"/>
                <a:cs typeface="+mj-cs"/>
              </a:rPr>
              <a:t> </a:t>
            </a:r>
            <a:r>
              <a:rPr lang="ar-SA" sz="2400" b="1" dirty="0">
                <a:ea typeface="Majalla UI"/>
                <a:cs typeface="+mj-cs"/>
              </a:rPr>
              <a:t>نتيجة لتسخين القسم الشمالي من المحيط الهادئ</a:t>
            </a:r>
            <a:r>
              <a:rPr lang="ar-SA" sz="2400" b="1" dirty="0" smtClean="0">
                <a:ea typeface="Majalla UI"/>
                <a:cs typeface="+mj-cs"/>
              </a:rPr>
              <a:t>،</a:t>
            </a:r>
          </a:p>
          <a:p>
            <a:pPr algn="just" rtl="1">
              <a:lnSpc>
                <a:spcPct val="150000"/>
              </a:lnSpc>
            </a:pPr>
            <a:r>
              <a:rPr lang="ar-SA" sz="2400" b="1" dirty="0" smtClean="0">
                <a:ea typeface="Majalla UI"/>
                <a:cs typeface="+mj-cs"/>
              </a:rPr>
              <a:t> </a:t>
            </a:r>
            <a:r>
              <a:rPr lang="ar-SA" sz="2400" b="1" dirty="0">
                <a:ea typeface="Majalla UI"/>
                <a:cs typeface="+mj-cs"/>
              </a:rPr>
              <a:t>وتتسبب في </a:t>
            </a:r>
            <a:r>
              <a:rPr lang="ar-SA" sz="2400" b="1" dirty="0" smtClean="0">
                <a:ea typeface="Majalla UI"/>
                <a:cs typeface="+mj-cs"/>
              </a:rPr>
              <a:t>تقلبات </a:t>
            </a:r>
            <a:r>
              <a:rPr lang="ar-SA" sz="2400" b="1" dirty="0">
                <a:ea typeface="Majalla UI"/>
                <a:cs typeface="+mj-cs"/>
              </a:rPr>
              <a:t>مناخية في </a:t>
            </a:r>
            <a:r>
              <a:rPr lang="ar-SA" sz="2400" b="1" dirty="0" smtClean="0">
                <a:ea typeface="Majalla UI"/>
                <a:cs typeface="+mj-cs"/>
              </a:rPr>
              <a:t>جميع أنحاء الأرض،</a:t>
            </a:r>
          </a:p>
          <a:p>
            <a:pPr algn="just" rtl="1">
              <a:lnSpc>
                <a:spcPct val="150000"/>
              </a:lnSpc>
            </a:pPr>
            <a:r>
              <a:rPr lang="ar-SA" sz="2400" b="1" dirty="0" smtClean="0">
                <a:ea typeface="Majalla UI"/>
                <a:cs typeface="+mj-cs"/>
              </a:rPr>
              <a:t> </a:t>
            </a:r>
            <a:r>
              <a:rPr lang="ar-SA" sz="2400" b="1" dirty="0">
                <a:ea typeface="Majalla UI"/>
                <a:cs typeface="+mj-cs"/>
              </a:rPr>
              <a:t>تتمثل في الجفاف والفيضانات وتدمير المحاصيل </a:t>
            </a:r>
            <a:r>
              <a:rPr lang="ar-SA" sz="2400" b="1" dirty="0" smtClean="0">
                <a:ea typeface="Majalla UI"/>
                <a:cs typeface="+mj-cs"/>
              </a:rPr>
              <a:t>الزراعية.</a:t>
            </a:r>
          </a:p>
          <a:p>
            <a:pPr algn="just" rtl="1">
              <a:lnSpc>
                <a:spcPct val="150000"/>
              </a:lnSpc>
            </a:pPr>
            <a:r>
              <a:rPr lang="ar-SA" sz="2400" b="1" dirty="0" smtClean="0">
                <a:solidFill>
                  <a:srgbClr val="FF0000"/>
                </a:solidFill>
                <a:ea typeface="Majalla UI"/>
                <a:cs typeface="+mj-cs"/>
              </a:rPr>
              <a:t>السؤال: ماذا تعرف عن </a:t>
            </a:r>
            <a:r>
              <a:rPr lang="ar-SA" sz="2400" b="1" dirty="0">
                <a:solidFill>
                  <a:srgbClr val="FF0000"/>
                </a:solidFill>
                <a:ea typeface="Majalla UI"/>
                <a:cs typeface="+mj-cs"/>
              </a:rPr>
              <a:t>هذه </a:t>
            </a:r>
            <a:r>
              <a:rPr lang="ar-SA" sz="2400" b="1" dirty="0" smtClean="0">
                <a:solidFill>
                  <a:srgbClr val="FF0000"/>
                </a:solidFill>
                <a:ea typeface="Majalla UI"/>
                <a:cs typeface="+mj-cs"/>
              </a:rPr>
              <a:t>الظاهرة ؟ </a:t>
            </a:r>
            <a:endParaRPr lang="ar-EG" altLang="en-US" sz="2400" b="1" dirty="0">
              <a:solidFill>
                <a:srgbClr val="FF0000"/>
              </a:solidFill>
              <a:ea typeface="Majalla UI"/>
              <a:cs typeface="+mj-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362200"/>
            <a:ext cx="3200400" cy="3995163"/>
          </a:xfrm>
          <a:prstGeom prst="rect">
            <a:avLst/>
          </a:prstGeom>
        </p:spPr>
      </p:pic>
    </p:spTree>
    <p:extLst>
      <p:ext uri="{BB962C8B-B14F-4D97-AF65-F5344CB8AC3E}">
        <p14:creationId xmlns:p14="http://schemas.microsoft.com/office/powerpoint/2010/main" val="1381999987"/>
      </p:ext>
    </p:extLst>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09600"/>
            <a:ext cx="8229600" cy="609600"/>
          </a:xfrm>
        </p:spPr>
        <p:txBody>
          <a:bodyPr/>
          <a:lstStyle/>
          <a:p>
            <a:pPr algn="ctr" rtl="1"/>
            <a:r>
              <a:rPr lang="ar-EG" altLang="en-US" sz="4400" b="1" dirty="0"/>
              <a:t>ظاهرة </a:t>
            </a:r>
            <a:r>
              <a:rPr lang="ar-EG" altLang="en-US" sz="4400" b="1" dirty="0" smtClean="0"/>
              <a:t>النينو</a:t>
            </a:r>
            <a:r>
              <a:rPr lang="en-US" altLang="en-US" sz="4400" b="1" dirty="0" smtClean="0"/>
              <a:t> </a:t>
            </a:r>
            <a:r>
              <a:rPr lang="ar-SA" altLang="en-US" sz="4400" b="1" dirty="0" smtClean="0"/>
              <a:t>: </a:t>
            </a:r>
            <a:r>
              <a:rPr lang="ar-SA" altLang="en-US" sz="4000" b="1" dirty="0" smtClean="0"/>
              <a:t>المفهوم </a:t>
            </a:r>
            <a:r>
              <a:rPr lang="ar-SA" altLang="en-US" sz="4000" b="1" dirty="0"/>
              <a:t>والمصطلح </a:t>
            </a:r>
            <a:endParaRPr lang="en-US" altLang="en-US" sz="4000" b="1" dirty="0" smtClean="0"/>
          </a:p>
        </p:txBody>
      </p:sp>
      <p:sp>
        <p:nvSpPr>
          <p:cNvPr id="17411" name="Content Placeholder 2"/>
          <p:cNvSpPr>
            <a:spLocks noGrp="1"/>
          </p:cNvSpPr>
          <p:nvPr>
            <p:ph idx="1"/>
          </p:nvPr>
        </p:nvSpPr>
        <p:spPr>
          <a:xfrm>
            <a:off x="304800" y="1143000"/>
            <a:ext cx="8534400" cy="5562600"/>
          </a:xfrm>
        </p:spPr>
        <p:txBody>
          <a:bodyPr/>
          <a:lstStyle/>
          <a:p>
            <a:pPr algn="just" rtl="1">
              <a:lnSpc>
                <a:spcPct val="150000"/>
              </a:lnSpc>
            </a:pPr>
            <a:r>
              <a:rPr lang="ar-SA" sz="2400" b="1" dirty="0" smtClean="0">
                <a:ea typeface="Majalla UI"/>
              </a:rPr>
              <a:t>المفهوم: </a:t>
            </a:r>
            <a:r>
              <a:rPr lang="ar-SA" sz="2400" b="1" dirty="0" smtClean="0">
                <a:ea typeface="Majalla UI"/>
                <a:cs typeface="+mj-cs"/>
              </a:rPr>
              <a:t>ظاهرة </a:t>
            </a:r>
            <a:r>
              <a:rPr lang="ar-SA" sz="2400" b="1" dirty="0">
                <a:ea typeface="Majalla UI"/>
                <a:cs typeface="+mj-cs"/>
              </a:rPr>
              <a:t>النينو </a:t>
            </a:r>
            <a:r>
              <a:rPr lang="en-US" sz="2000" b="1" dirty="0">
                <a:latin typeface="+mj-lt"/>
                <a:ea typeface="Majalla UI"/>
                <a:cs typeface="+mj-cs"/>
              </a:rPr>
              <a:t>El </a:t>
            </a:r>
            <a:r>
              <a:rPr lang="en-US" sz="2000" b="1" dirty="0" smtClean="0">
                <a:latin typeface="+mj-lt"/>
                <a:ea typeface="Majalla UI"/>
                <a:cs typeface="+mj-cs"/>
              </a:rPr>
              <a:t>Nino </a:t>
            </a:r>
            <a:r>
              <a:rPr lang="ar-SA" sz="2000" b="1" dirty="0" smtClean="0">
                <a:latin typeface="+mj-lt"/>
                <a:ea typeface="Majalla UI"/>
                <a:cs typeface="+mj-cs"/>
              </a:rPr>
              <a:t> </a:t>
            </a:r>
            <a:r>
              <a:rPr lang="ar-SA" sz="2400" b="1" dirty="0" smtClean="0">
                <a:ea typeface="Majalla UI"/>
                <a:cs typeface="+mj-cs"/>
              </a:rPr>
              <a:t>من </a:t>
            </a:r>
            <a:r>
              <a:rPr lang="ar-SA" sz="2400" b="1" dirty="0">
                <a:ea typeface="Majalla UI"/>
                <a:cs typeface="+mj-cs"/>
              </a:rPr>
              <a:t>الظواهر الهيدرولوجية المناخية المؤثرة في أحوال المناخ العالمي؛ وتنشأ عن ذبذبات مناخية ترتبط بدرجات حرارة المياه السطحية </a:t>
            </a:r>
            <a:r>
              <a:rPr lang="ar-SA" sz="2400" b="1" dirty="0" smtClean="0">
                <a:ea typeface="Majalla UI"/>
                <a:cs typeface="+mj-cs"/>
              </a:rPr>
              <a:t>والتيارات </a:t>
            </a:r>
            <a:r>
              <a:rPr lang="ar-SA" sz="2400" b="1" dirty="0">
                <a:ea typeface="Majalla UI"/>
                <a:cs typeface="+mj-cs"/>
              </a:rPr>
              <a:t>المائية </a:t>
            </a:r>
            <a:r>
              <a:rPr lang="ar-SA" sz="2400" b="1" dirty="0" smtClean="0">
                <a:ea typeface="Majalla UI"/>
                <a:cs typeface="+mj-cs"/>
              </a:rPr>
              <a:t>الدافئة؛ حيث</a:t>
            </a:r>
            <a:r>
              <a:rPr lang="ar-SA" sz="2400" b="1" dirty="0">
                <a:ea typeface="Majalla UI"/>
                <a:cs typeface="+mj-cs"/>
              </a:rPr>
              <a:t> </a:t>
            </a:r>
            <a:r>
              <a:rPr lang="ar-SA" sz="2400" b="1" dirty="0" smtClean="0">
                <a:ea typeface="Majalla UI"/>
                <a:cs typeface="+mj-cs"/>
              </a:rPr>
              <a:t>تحدث بوجه </a:t>
            </a:r>
            <a:r>
              <a:rPr lang="ar-SA" sz="2400" b="1" dirty="0">
                <a:ea typeface="Majalla UI"/>
                <a:cs typeface="+mj-cs"/>
              </a:rPr>
              <a:t>عام عند تحرك وانتقال المياه الدافئة في المناطق المدارية بالمحيط الهادي، والتي تقع على الدائرة الاستوائية ما بين الساحل الغربي لقارة أمريكا الجنوبية والساحل الشرقي لقارة آسيا والشمالي الشرقي لقارة أستراليا، وفيها تتحرك المياه بالاتجاه الشرقي حتى تبلغ سواحل البيرو والاكوادور في أمريكا </a:t>
            </a:r>
            <a:r>
              <a:rPr lang="ar-SA" sz="2400" b="1" dirty="0" smtClean="0">
                <a:ea typeface="Majalla UI"/>
                <a:cs typeface="+mj-cs"/>
              </a:rPr>
              <a:t>الجنوبية.</a:t>
            </a:r>
          </a:p>
          <a:p>
            <a:pPr algn="just" rtl="1">
              <a:lnSpc>
                <a:spcPct val="150000"/>
              </a:lnSpc>
            </a:pPr>
            <a:r>
              <a:rPr lang="ar-SA" sz="2400" b="1" dirty="0">
                <a:ea typeface="Majalla UI"/>
              </a:rPr>
              <a:t>المصطلح: </a:t>
            </a:r>
            <a:r>
              <a:rPr lang="ar-SA" sz="2400" b="1" dirty="0" smtClean="0">
                <a:ea typeface="Majalla UI"/>
                <a:cs typeface="+mj-cs"/>
              </a:rPr>
              <a:t>تعني كلمة </a:t>
            </a:r>
            <a:r>
              <a:rPr lang="ar-SA" sz="2400" b="1" dirty="0">
                <a:ea typeface="Majalla UI"/>
                <a:cs typeface="+mj-cs"/>
              </a:rPr>
              <a:t>النينو </a:t>
            </a:r>
            <a:r>
              <a:rPr lang="ar-SA" sz="2400" b="1" dirty="0" smtClean="0">
                <a:ea typeface="Majalla UI"/>
                <a:cs typeface="+mj-cs"/>
              </a:rPr>
              <a:t>في </a:t>
            </a:r>
            <a:r>
              <a:rPr lang="ar-SA" sz="2400" b="1" dirty="0">
                <a:ea typeface="Majalla UI"/>
                <a:cs typeface="+mj-cs"/>
              </a:rPr>
              <a:t>الإسبانية</a:t>
            </a:r>
            <a:r>
              <a:rPr lang="ar-SA" sz="2400" b="1" dirty="0" smtClean="0">
                <a:ea typeface="Majalla UI"/>
              </a:rPr>
              <a:t> </a:t>
            </a:r>
            <a:r>
              <a:rPr lang="ar-SA" sz="2400" b="1" dirty="0">
                <a:ea typeface="Majalla UI"/>
                <a:cs typeface="+mj-cs"/>
              </a:rPr>
              <a:t>"</a:t>
            </a:r>
            <a:r>
              <a:rPr lang="ar-SA" sz="2400" b="1" dirty="0" smtClean="0">
                <a:ea typeface="Majalla UI"/>
                <a:cs typeface="+mj-cs"/>
              </a:rPr>
              <a:t>الطفل"، </a:t>
            </a:r>
            <a:r>
              <a:rPr lang="ar-SA" sz="2400" b="1" dirty="0">
                <a:ea typeface="Majalla UI"/>
                <a:cs typeface="+mj-cs"/>
              </a:rPr>
              <a:t>نسبة إلى الطفل المقدس «المسيح عليه السلام»، وهو مصطلح استخدمه الصيادون على سواحل بيرو والإكوادور للدلالة على تيار المحيط الهادي الدافئ وما يجلبه من أمطار غزيرة؛ حيث تحدث ظاهرة النينو في وقت أعياد الميلاد وتستمر لعدة شهور.</a:t>
            </a:r>
          </a:p>
          <a:p>
            <a:pPr algn="just" rtl="1">
              <a:lnSpc>
                <a:spcPct val="150000"/>
              </a:lnSpc>
            </a:pPr>
            <a:endParaRPr lang="ar-SA" sz="2400" b="1" dirty="0" smtClean="0">
              <a:ea typeface="Majalla UI"/>
              <a:cs typeface="+mj-cs"/>
            </a:endParaRPr>
          </a:p>
        </p:txBody>
      </p:sp>
    </p:spTree>
    <p:extLst>
      <p:ext uri="{BB962C8B-B14F-4D97-AF65-F5344CB8AC3E}">
        <p14:creationId xmlns:p14="http://schemas.microsoft.com/office/powerpoint/2010/main" val="1214025148"/>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09600"/>
            <a:ext cx="8229600" cy="609600"/>
          </a:xfrm>
        </p:spPr>
        <p:txBody>
          <a:bodyPr/>
          <a:lstStyle/>
          <a:p>
            <a:pPr algn="ctr" rtl="1"/>
            <a:r>
              <a:rPr lang="ar-EG" altLang="en-US" sz="4400" b="1" dirty="0"/>
              <a:t>ظاهرة </a:t>
            </a:r>
            <a:r>
              <a:rPr lang="ar-EG" altLang="en-US" sz="4400" b="1" dirty="0"/>
              <a:t>لا نينا</a:t>
            </a:r>
            <a:r>
              <a:rPr lang="en-US" altLang="en-US" sz="4400" b="1" dirty="0"/>
              <a:t> El Nina </a:t>
            </a:r>
            <a:endParaRPr lang="en-US" altLang="en-US" sz="4000" b="1" dirty="0" smtClean="0"/>
          </a:p>
        </p:txBody>
      </p:sp>
      <p:sp>
        <p:nvSpPr>
          <p:cNvPr id="17411" name="Content Placeholder 2"/>
          <p:cNvSpPr>
            <a:spLocks noGrp="1"/>
          </p:cNvSpPr>
          <p:nvPr>
            <p:ph idx="1"/>
          </p:nvPr>
        </p:nvSpPr>
        <p:spPr>
          <a:xfrm>
            <a:off x="304800" y="1143000"/>
            <a:ext cx="8534400" cy="5562600"/>
          </a:xfrm>
        </p:spPr>
        <p:txBody>
          <a:bodyPr/>
          <a:lstStyle/>
          <a:p>
            <a:pPr algn="just" rtl="1">
              <a:lnSpc>
                <a:spcPct val="150000"/>
              </a:lnSpc>
            </a:pPr>
            <a:r>
              <a:rPr lang="ar-SA" sz="2400" b="1" dirty="0" smtClean="0">
                <a:ea typeface="Majalla UI"/>
                <a:cs typeface="+mj-cs"/>
              </a:rPr>
              <a:t>ظاهرة </a:t>
            </a:r>
            <a:r>
              <a:rPr lang="ar-SA" sz="2400" b="1" dirty="0">
                <a:ea typeface="Majalla UI"/>
                <a:cs typeface="+mj-cs"/>
              </a:rPr>
              <a:t>لا نينا </a:t>
            </a:r>
            <a:r>
              <a:rPr lang="en-US" sz="2000" b="1" dirty="0">
                <a:latin typeface="+mj-lt"/>
                <a:ea typeface="Majalla UI"/>
                <a:cs typeface="+mj-cs"/>
              </a:rPr>
              <a:t>El </a:t>
            </a:r>
            <a:r>
              <a:rPr lang="en-US" sz="2000" b="1" dirty="0" smtClean="0">
                <a:latin typeface="+mj-lt"/>
                <a:ea typeface="Majalla UI"/>
                <a:cs typeface="+mj-cs"/>
              </a:rPr>
              <a:t>Nin</a:t>
            </a:r>
            <a:r>
              <a:rPr lang="en-US" sz="2000" b="1" dirty="0">
                <a:latin typeface="+mj-lt"/>
                <a:ea typeface="Majalla UI"/>
                <a:cs typeface="+mj-cs"/>
              </a:rPr>
              <a:t>a</a:t>
            </a:r>
            <a:r>
              <a:rPr lang="en-US" sz="2000" b="1" dirty="0" smtClean="0">
                <a:latin typeface="+mj-lt"/>
                <a:ea typeface="Majalla UI"/>
                <a:cs typeface="+mj-cs"/>
              </a:rPr>
              <a:t> </a:t>
            </a:r>
            <a:r>
              <a:rPr lang="ar-SA" sz="2000" b="1" dirty="0" smtClean="0">
                <a:latin typeface="+mj-lt"/>
                <a:ea typeface="Majalla UI"/>
                <a:cs typeface="+mj-cs"/>
              </a:rPr>
              <a:t> </a:t>
            </a:r>
            <a:r>
              <a:rPr lang="ar-SA" sz="2400" b="1" dirty="0" smtClean="0">
                <a:ea typeface="Majalla UI"/>
                <a:cs typeface="+mj-cs"/>
              </a:rPr>
              <a:t>من </a:t>
            </a:r>
            <a:r>
              <a:rPr lang="ar-SA" sz="2400" b="1" dirty="0">
                <a:ea typeface="Majalla UI"/>
                <a:cs typeface="+mj-cs"/>
              </a:rPr>
              <a:t>الظواهر الهيدرولوجية المناخية المؤثرة في أحوال المناخ العالمي؛ وتنشأ عن ذبذبات مناخية ترتبط بدرجات حرارة المياه السطحية </a:t>
            </a:r>
            <a:r>
              <a:rPr lang="ar-SA" sz="2400" b="1" dirty="0" smtClean="0">
                <a:ea typeface="Majalla UI"/>
                <a:cs typeface="+mj-cs"/>
              </a:rPr>
              <a:t>والتيارات </a:t>
            </a:r>
            <a:r>
              <a:rPr lang="ar-SA" sz="2400" b="1" dirty="0">
                <a:ea typeface="Majalla UI"/>
                <a:cs typeface="+mj-cs"/>
              </a:rPr>
              <a:t>المائية </a:t>
            </a:r>
            <a:r>
              <a:rPr lang="ar-SA" sz="2400" b="1" dirty="0" smtClean="0">
                <a:ea typeface="Majalla UI"/>
                <a:cs typeface="+mj-cs"/>
              </a:rPr>
              <a:t>الدافئة؛ حيث</a:t>
            </a:r>
            <a:r>
              <a:rPr lang="ar-SA" sz="2400" b="1" dirty="0">
                <a:ea typeface="Majalla UI"/>
                <a:cs typeface="+mj-cs"/>
              </a:rPr>
              <a:t> </a:t>
            </a:r>
            <a:r>
              <a:rPr lang="ar-SA" sz="2400" b="1" dirty="0" smtClean="0">
                <a:ea typeface="Majalla UI"/>
                <a:cs typeface="+mj-cs"/>
              </a:rPr>
              <a:t>تحدث بوجه </a:t>
            </a:r>
            <a:r>
              <a:rPr lang="ar-SA" sz="2400" b="1" dirty="0">
                <a:ea typeface="Majalla UI"/>
                <a:cs typeface="+mj-cs"/>
              </a:rPr>
              <a:t>عام عند تحرك وانتقال المياه الدافئة في المناطق المدارية بالمحيط الهادي، والتي تقع على الدائرة الاستوائية ما بين </a:t>
            </a:r>
            <a:r>
              <a:rPr lang="ar-SA" sz="2400" b="1" dirty="0" smtClean="0">
                <a:ea typeface="Majalla UI"/>
                <a:cs typeface="+mj-cs"/>
              </a:rPr>
              <a:t>الساحل </a:t>
            </a:r>
            <a:r>
              <a:rPr lang="ar-SA" sz="2400" b="1" dirty="0">
                <a:ea typeface="Majalla UI"/>
                <a:cs typeface="+mj-cs"/>
              </a:rPr>
              <a:t>الشرقي لقارة آسيا والشمالي الشرقي لقارة </a:t>
            </a:r>
            <a:r>
              <a:rPr lang="ar-SA" sz="2400" b="1" dirty="0" smtClean="0">
                <a:ea typeface="Majalla UI"/>
                <a:cs typeface="+mj-cs"/>
              </a:rPr>
              <a:t>أستراليا</a:t>
            </a:r>
            <a:r>
              <a:rPr lang="en-US" sz="2400" b="1" dirty="0" smtClean="0">
                <a:ea typeface="Majalla UI"/>
                <a:cs typeface="+mj-cs"/>
              </a:rPr>
              <a:t> </a:t>
            </a:r>
            <a:r>
              <a:rPr lang="ar-SA" sz="2400" b="1" dirty="0" smtClean="0">
                <a:ea typeface="Majalla UI"/>
                <a:cs typeface="+mj-cs"/>
              </a:rPr>
              <a:t>والساحل </a:t>
            </a:r>
            <a:r>
              <a:rPr lang="ar-SA" sz="2400" b="1" dirty="0">
                <a:ea typeface="Majalla UI"/>
                <a:cs typeface="+mj-cs"/>
              </a:rPr>
              <a:t>الغربي لقارة أمريكا الجنوبية والساحل الشرقي لقارة آسيا والشمالي الشرقي لقارة أستراليا، وفيها تتحرك المياه بالاتجاه </a:t>
            </a:r>
            <a:r>
              <a:rPr lang="ar-SA" sz="2400" b="1" dirty="0">
                <a:ea typeface="Majalla UI"/>
                <a:cs typeface="+mj-cs"/>
              </a:rPr>
              <a:t>االغربي </a:t>
            </a:r>
            <a:r>
              <a:rPr lang="ar-SA" sz="2400" b="1" dirty="0" smtClean="0">
                <a:ea typeface="Majalla UI"/>
                <a:cs typeface="+mj-cs"/>
              </a:rPr>
              <a:t>خلال مرحلة </a:t>
            </a:r>
            <a:r>
              <a:rPr lang="ar-SA" sz="2400" b="1" dirty="0">
                <a:ea typeface="Majalla UI"/>
                <a:cs typeface="+mj-cs"/>
              </a:rPr>
              <a:t>التبريد ل</a:t>
            </a:r>
            <a:r>
              <a:rPr lang="ar-SA" sz="2400" b="1" dirty="0" smtClean="0">
                <a:ea typeface="Majalla UI"/>
                <a:cs typeface="+mj-cs"/>
              </a:rPr>
              <a:t>لتذبذب </a:t>
            </a:r>
            <a:r>
              <a:rPr lang="ar-SA" sz="2400" b="1" dirty="0">
                <a:ea typeface="Majalla UI"/>
                <a:cs typeface="+mj-cs"/>
              </a:rPr>
              <a:t>الجنوبي </a:t>
            </a:r>
            <a:r>
              <a:rPr lang="ar-SA" sz="2400" b="1" dirty="0" smtClean="0">
                <a:ea typeface="Majalla UI"/>
                <a:cs typeface="+mj-cs"/>
              </a:rPr>
              <a:t>المكون </a:t>
            </a:r>
            <a:r>
              <a:rPr lang="ar-SA" sz="2400" b="1" dirty="0">
                <a:ea typeface="Majalla UI"/>
                <a:cs typeface="+mj-cs"/>
              </a:rPr>
              <a:t>الجوي المصاحب للتغير في درجة حرارة </a:t>
            </a:r>
            <a:r>
              <a:rPr lang="ar-SA" sz="2400" b="1" dirty="0" smtClean="0">
                <a:ea typeface="Majalla UI"/>
                <a:cs typeface="+mj-cs"/>
              </a:rPr>
              <a:t>المياه</a:t>
            </a:r>
            <a:r>
              <a:rPr lang="ar-SA" sz="2400" b="1" dirty="0">
                <a:ea typeface="Majalla UI"/>
                <a:cs typeface="+mj-cs"/>
              </a:rPr>
              <a:t>، </a:t>
            </a:r>
            <a:r>
              <a:rPr lang="ar-SA" sz="2400" b="1" dirty="0" smtClean="0">
                <a:ea typeface="Majalla UI"/>
                <a:cs typeface="+mj-cs"/>
              </a:rPr>
              <a:t>والذي يأتي مصحوبًا </a:t>
            </a:r>
            <a:r>
              <a:rPr lang="ar-SA" sz="2400" b="1" dirty="0">
                <a:ea typeface="Majalla UI"/>
                <a:cs typeface="+mj-cs"/>
              </a:rPr>
              <a:t>بضغط سطحي منخفض للهواء</a:t>
            </a:r>
            <a:r>
              <a:rPr lang="ar-SA" sz="2400" b="1" dirty="0">
                <a:ea typeface="Majalla UI"/>
                <a:cs typeface="+mj-cs"/>
              </a:rPr>
              <a:t>.</a:t>
            </a:r>
          </a:p>
          <a:p>
            <a:pPr algn="just" rtl="1">
              <a:lnSpc>
                <a:spcPct val="150000"/>
              </a:lnSpc>
            </a:pPr>
            <a:r>
              <a:rPr lang="ar-SA" sz="2400" b="1" dirty="0" smtClean="0">
                <a:ea typeface="Majalla UI"/>
                <a:cs typeface="+mj-cs"/>
              </a:rPr>
              <a:t>ويعد </a:t>
            </a:r>
            <a:r>
              <a:rPr lang="ar-SA" sz="2400" b="1" dirty="0">
                <a:ea typeface="Majalla UI"/>
                <a:cs typeface="+mj-cs"/>
              </a:rPr>
              <a:t>إل نينو - التذبذب الجنوبي ظاهرة مناخية فردية تتراوح دوريًا بين بين ثلاث مراحل: التعادل أو لا نينا أو إل نينو. </a:t>
            </a:r>
            <a:r>
              <a:rPr lang="ar-SA" sz="2400" b="1" dirty="0" smtClean="0">
                <a:ea typeface="Majalla UI"/>
                <a:cs typeface="+mj-cs"/>
              </a:rPr>
              <a:t>ويُعتبر </a:t>
            </a:r>
            <a:r>
              <a:rPr lang="ar-SA" sz="2400" b="1" dirty="0">
                <a:ea typeface="Majalla UI"/>
                <a:cs typeface="+mj-cs"/>
              </a:rPr>
              <a:t>إل نينو ولا نينا مرحلتين متضادتين يتطلبان تغيرات محددة تحدث في كل من المحيط والغلاف الجوي قبل </a:t>
            </a:r>
            <a:r>
              <a:rPr lang="ar-SA" sz="2400" b="1" dirty="0" smtClean="0">
                <a:ea typeface="Majalla UI"/>
                <a:cs typeface="+mj-cs"/>
              </a:rPr>
              <a:t>حدوثهما.</a:t>
            </a:r>
            <a:endParaRPr lang="ar-SA" sz="2400" b="1" dirty="0">
              <a:ea typeface="Majalla UI"/>
              <a:cs typeface="+mj-cs"/>
            </a:endParaRPr>
          </a:p>
          <a:p>
            <a:pPr algn="just" rtl="1">
              <a:lnSpc>
                <a:spcPct val="150000"/>
              </a:lnSpc>
            </a:pPr>
            <a:endParaRPr lang="ar-SA" sz="2400" b="1" dirty="0" smtClean="0">
              <a:ea typeface="Majalla UI"/>
              <a:cs typeface="+mj-cs"/>
            </a:endParaRPr>
          </a:p>
        </p:txBody>
      </p:sp>
    </p:spTree>
    <p:extLst>
      <p:ext uri="{BB962C8B-B14F-4D97-AF65-F5344CB8AC3E}">
        <p14:creationId xmlns:p14="http://schemas.microsoft.com/office/powerpoint/2010/main" val="1713651279"/>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09600"/>
            <a:ext cx="8229600" cy="609600"/>
          </a:xfrm>
        </p:spPr>
        <p:txBody>
          <a:bodyPr/>
          <a:lstStyle/>
          <a:p>
            <a:pPr algn="ctr" rtl="1"/>
            <a:r>
              <a:rPr lang="ar-EG" altLang="en-US" sz="4400" b="1" dirty="0"/>
              <a:t>ظاهرة </a:t>
            </a:r>
            <a:r>
              <a:rPr lang="ar-EG" altLang="en-US" sz="4400" b="1" dirty="0" smtClean="0"/>
              <a:t>النينو</a:t>
            </a:r>
            <a:r>
              <a:rPr lang="en-US" altLang="en-US" sz="4400" b="1" dirty="0" smtClean="0"/>
              <a:t> </a:t>
            </a:r>
            <a:r>
              <a:rPr lang="ar-SA" altLang="en-US" sz="4400" b="1" dirty="0" smtClean="0"/>
              <a:t>: </a:t>
            </a:r>
            <a:r>
              <a:rPr lang="ar-SA" altLang="en-US" sz="4000" b="1" dirty="0"/>
              <a:t>الأسباب</a:t>
            </a:r>
            <a:endParaRPr lang="en-US" altLang="en-US" sz="4000" b="1" dirty="0" smtClean="0"/>
          </a:p>
        </p:txBody>
      </p:sp>
      <p:sp>
        <p:nvSpPr>
          <p:cNvPr id="17411" name="Content Placeholder 2"/>
          <p:cNvSpPr>
            <a:spLocks noGrp="1"/>
          </p:cNvSpPr>
          <p:nvPr>
            <p:ph idx="1"/>
          </p:nvPr>
        </p:nvSpPr>
        <p:spPr>
          <a:xfrm>
            <a:off x="304800" y="1066800"/>
            <a:ext cx="8534400" cy="5562600"/>
          </a:xfrm>
        </p:spPr>
        <p:txBody>
          <a:bodyPr/>
          <a:lstStyle/>
          <a:p>
            <a:pPr algn="just" rtl="1">
              <a:lnSpc>
                <a:spcPct val="150000"/>
              </a:lnSpc>
            </a:pPr>
            <a:r>
              <a:rPr lang="ar-SA" sz="2400" b="1" dirty="0" smtClean="0">
                <a:solidFill>
                  <a:srgbClr val="FF0000"/>
                </a:solidFill>
                <a:ea typeface="Majalla UI"/>
                <a:cs typeface="+mj-cs"/>
              </a:rPr>
              <a:t>ما أسباب وكيفيّة </a:t>
            </a:r>
            <a:r>
              <a:rPr lang="ar-SA" sz="2400" b="1" dirty="0">
                <a:solidFill>
                  <a:srgbClr val="FF0000"/>
                </a:solidFill>
                <a:ea typeface="Majalla UI"/>
                <a:cs typeface="+mj-cs"/>
              </a:rPr>
              <a:t>حدوث ظاهرة </a:t>
            </a:r>
            <a:r>
              <a:rPr lang="ar-SA" sz="2400" b="1" dirty="0" smtClean="0">
                <a:solidFill>
                  <a:srgbClr val="FF0000"/>
                </a:solidFill>
                <a:ea typeface="Majalla UI"/>
                <a:cs typeface="+mj-cs"/>
              </a:rPr>
              <a:t>النينو؟</a:t>
            </a:r>
          </a:p>
          <a:p>
            <a:pPr algn="just" rtl="1">
              <a:lnSpc>
                <a:spcPct val="150000"/>
              </a:lnSpc>
            </a:pPr>
            <a:r>
              <a:rPr lang="ar-SA" sz="2400" b="1" dirty="0" smtClean="0">
                <a:ea typeface="Majalla UI"/>
                <a:cs typeface="+mj-cs"/>
              </a:rPr>
              <a:t> تحدث الظاهرة نتيجة </a:t>
            </a:r>
            <a:r>
              <a:rPr lang="ar-SA" sz="2400" b="1" dirty="0">
                <a:ea typeface="Majalla UI"/>
                <a:cs typeface="+mj-cs"/>
              </a:rPr>
              <a:t>تغيّر في قيم الضغط الجوي؛ فعندما تصبح المياه الساحلية أكثر دفئاً في المحيط الهادئ الاستوائي الشرقي؛ فإن الضغط الجوي ينخفض، وعليه تندفع الرياح التجارية بقوة غرباً عبر المحيط الهادئ المداري في المنطقة الواقعة ما بين مداري الجدي والسرطان، ثم تقوم الرياح بدفع المياه السطحية الدافئة نحو غرب المحيط الهادئ في المنطقة الواقعة بين آسيا </a:t>
            </a:r>
            <a:r>
              <a:rPr lang="ar-SA" sz="2400" b="1" dirty="0" smtClean="0">
                <a:ea typeface="Majalla UI"/>
                <a:cs typeface="+mj-cs"/>
              </a:rPr>
              <a:t>وأستراليا. وتتسبب الظاهرة في </a:t>
            </a:r>
            <a:r>
              <a:rPr lang="ar-SA" sz="2400" b="1" dirty="0">
                <a:ea typeface="Majalla UI"/>
                <a:cs typeface="+mj-cs"/>
              </a:rPr>
              <a:t>ارتفاع مستوى سطح البحر بمقدار </a:t>
            </a:r>
            <a:r>
              <a:rPr lang="ar-SA" sz="2400" b="1" dirty="0" smtClean="0">
                <a:ea typeface="Majalla UI"/>
                <a:cs typeface="+mj-cs"/>
              </a:rPr>
              <a:t>نصف </a:t>
            </a:r>
            <a:r>
              <a:rPr lang="ar-SA" sz="2400" b="1" dirty="0">
                <a:ea typeface="Majalla UI"/>
                <a:cs typeface="+mj-cs"/>
              </a:rPr>
              <a:t>متر تقريباً عن المستوى الطبيعي. </a:t>
            </a:r>
            <a:endParaRPr lang="ar-SA" sz="2400" b="1" dirty="0" smtClean="0">
              <a:ea typeface="Majalla UI"/>
              <a:cs typeface="+mj-cs"/>
            </a:endParaRPr>
          </a:p>
          <a:p>
            <a:pPr algn="just" rtl="1">
              <a:lnSpc>
                <a:spcPct val="150000"/>
              </a:lnSpc>
            </a:pPr>
            <a:r>
              <a:rPr lang="ar-SA" sz="2400" b="1" dirty="0" smtClean="0">
                <a:ea typeface="Majalla UI"/>
                <a:cs typeface="+mj-cs"/>
              </a:rPr>
              <a:t>وفي </a:t>
            </a:r>
            <a:r>
              <a:rPr lang="ar-SA" sz="2400" b="1" dirty="0">
                <a:ea typeface="Majalla UI"/>
                <a:cs typeface="+mj-cs"/>
              </a:rPr>
              <a:t>هذا الصدد كانت هناك مجموعة من النظريات والتفسيرات التي حددت العوامل والأسباب المؤدية لحدوث النينو، والتي تتضمن التفاعل ما بين المحيط والغلاف الجوي، وما ينتج عنه من تغير في حركة الرياح، وتحديداً في الجنوب الشرقي، كذلك الاختلال في طبقة الأرض المسماة بالأديم، والذي ينتج عنها كوارث طبيعية كالزلازل والبراكين</a:t>
            </a:r>
            <a:r>
              <a:rPr lang="ar-SA" sz="2400" b="1" dirty="0" smtClean="0">
                <a:ea typeface="Majalla UI"/>
                <a:cs typeface="+mj-cs"/>
              </a:rPr>
              <a:t>.</a:t>
            </a:r>
            <a:endParaRPr lang="ar-SA" sz="2400" b="1" dirty="0">
              <a:ea typeface="Majalla UI"/>
              <a:cs typeface="+mj-cs"/>
            </a:endParaRPr>
          </a:p>
          <a:p>
            <a:pPr algn="just" rtl="1">
              <a:lnSpc>
                <a:spcPct val="150000"/>
              </a:lnSpc>
            </a:pPr>
            <a:endParaRPr lang="ar-SA" sz="2400" b="1" dirty="0" smtClean="0">
              <a:ea typeface="Majalla UI"/>
              <a:cs typeface="+mj-cs"/>
            </a:endParaRPr>
          </a:p>
        </p:txBody>
      </p:sp>
    </p:spTree>
    <p:extLst>
      <p:ext uri="{BB962C8B-B14F-4D97-AF65-F5344CB8AC3E}">
        <p14:creationId xmlns:p14="http://schemas.microsoft.com/office/powerpoint/2010/main" val="3495541451"/>
      </p:ext>
    </p:extLst>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09600"/>
            <a:ext cx="8229600" cy="609600"/>
          </a:xfrm>
        </p:spPr>
        <p:txBody>
          <a:bodyPr/>
          <a:lstStyle/>
          <a:p>
            <a:pPr algn="ctr" rtl="1"/>
            <a:r>
              <a:rPr lang="ar-EG" altLang="en-US" sz="4400" b="1" dirty="0"/>
              <a:t>ظاهرة </a:t>
            </a:r>
            <a:r>
              <a:rPr lang="ar-EG" altLang="en-US" sz="4400" b="1" dirty="0" smtClean="0"/>
              <a:t>النينو</a:t>
            </a:r>
            <a:r>
              <a:rPr lang="en-US" altLang="en-US" sz="4400" b="1" dirty="0" smtClean="0"/>
              <a:t> </a:t>
            </a:r>
            <a:r>
              <a:rPr lang="ar-SA" altLang="en-US" sz="4400" b="1" dirty="0" smtClean="0"/>
              <a:t>: </a:t>
            </a:r>
            <a:r>
              <a:rPr lang="ar-SA" altLang="en-US" sz="4000" b="1" dirty="0"/>
              <a:t>رصدها والتنبؤ بها </a:t>
            </a:r>
            <a:endParaRPr lang="en-US" altLang="en-US" sz="4000" b="1" dirty="0" smtClean="0"/>
          </a:p>
        </p:txBody>
      </p:sp>
      <p:sp>
        <p:nvSpPr>
          <p:cNvPr id="17411" name="Content Placeholder 2"/>
          <p:cNvSpPr>
            <a:spLocks noGrp="1"/>
          </p:cNvSpPr>
          <p:nvPr>
            <p:ph idx="1"/>
          </p:nvPr>
        </p:nvSpPr>
        <p:spPr>
          <a:xfrm>
            <a:off x="304800" y="1143000"/>
            <a:ext cx="8534400" cy="5562600"/>
          </a:xfrm>
        </p:spPr>
        <p:txBody>
          <a:bodyPr/>
          <a:lstStyle/>
          <a:p>
            <a:pPr algn="just" rtl="1">
              <a:lnSpc>
                <a:spcPct val="150000"/>
              </a:lnSpc>
            </a:pPr>
            <a:r>
              <a:rPr lang="ar-SA" sz="2400" b="1" dirty="0" smtClean="0">
                <a:ea typeface="Majalla UI"/>
                <a:cs typeface="+mj-cs"/>
              </a:rPr>
              <a:t>وعلى الرغم </a:t>
            </a:r>
            <a:r>
              <a:rPr lang="ar-SA" sz="2400" b="1" dirty="0">
                <a:ea typeface="Majalla UI"/>
                <a:cs typeface="+mj-cs"/>
              </a:rPr>
              <a:t>أن العلماء لم يستطيعوا تحديد الأسباب الحقيقية، أو وضع مخطط يظهر كيفية تكرر حدوث دورات النينو، فقد تمكن علماء المناخ والأرصاد الجوية من فهم آلية ونشأة وتشكل الظاهرة، وإمكانية التنبؤ بمواعيد تحركاتها وظهور أحوالها المناخية وسيطرتها على دورة المحيط- الغلاف الجوي لمنطقة المحيط الهادي المداري.</a:t>
            </a:r>
          </a:p>
          <a:p>
            <a:pPr algn="just" rtl="1">
              <a:lnSpc>
                <a:spcPct val="150000"/>
              </a:lnSpc>
            </a:pPr>
            <a:r>
              <a:rPr lang="ar-SA" sz="2400" b="1" dirty="0" smtClean="0">
                <a:ea typeface="Majalla UI"/>
                <a:cs typeface="+mj-cs"/>
              </a:rPr>
              <a:t>من </a:t>
            </a:r>
            <a:r>
              <a:rPr lang="ar-SA" sz="2400" b="1" dirty="0">
                <a:ea typeface="Majalla UI"/>
                <a:cs typeface="+mj-cs"/>
              </a:rPr>
              <a:t>تتبع تاريخ حدوث ظاهرة النينو نجد أنه في عام </a:t>
            </a:r>
            <a:r>
              <a:rPr lang="ar-SA" sz="2000" b="1" dirty="0">
                <a:ea typeface="Majalla UI"/>
                <a:cs typeface="+mj-cs"/>
              </a:rPr>
              <a:t>1876م</a:t>
            </a:r>
            <a:r>
              <a:rPr lang="ar-SA" sz="2400" b="1" dirty="0">
                <a:ea typeface="Majalla UI"/>
                <a:cs typeface="+mj-cs"/>
              </a:rPr>
              <a:t> تم رصد أول ظاهرة مشابهة لظاهرة النينو، وتم تسجيل تأثيراتها، مع العلم أنّ البعض يشير إلى أن أول ظاهرة مسجلة تاريخياً ذات العلاقة كانت في منتصف القرن الخامس عشر للميلاد</a:t>
            </a:r>
            <a:r>
              <a:rPr lang="ar-SA" sz="2400" b="1" dirty="0" smtClean="0">
                <a:ea typeface="Majalla UI"/>
                <a:cs typeface="+mj-cs"/>
              </a:rPr>
              <a:t>.</a:t>
            </a:r>
          </a:p>
          <a:p>
            <a:pPr algn="just" rtl="1">
              <a:lnSpc>
                <a:spcPct val="150000"/>
              </a:lnSpc>
            </a:pPr>
            <a:r>
              <a:rPr lang="ar-SA" sz="2400" b="1" dirty="0" smtClean="0">
                <a:ea typeface="Majalla UI"/>
                <a:cs typeface="+mj-cs"/>
              </a:rPr>
              <a:t> </a:t>
            </a:r>
            <a:r>
              <a:rPr lang="ar-SA" sz="2400" b="1" dirty="0">
                <a:ea typeface="Majalla UI"/>
                <a:cs typeface="+mj-cs"/>
              </a:rPr>
              <a:t>أما كونها ظاهرة ذات تأثيرات مناخية محددة فقد اكتشفت في الستينيات من القرن العشرين. وبعد حدوثها عام </a:t>
            </a:r>
            <a:r>
              <a:rPr lang="ar-SA" sz="2000" b="1" dirty="0">
                <a:ea typeface="Majalla UI"/>
                <a:cs typeface="+mj-cs"/>
              </a:rPr>
              <a:t>1972</a:t>
            </a:r>
            <a:r>
              <a:rPr lang="ar-SA" sz="2400" b="1" dirty="0">
                <a:ea typeface="Majalla UI"/>
                <a:cs typeface="+mj-cs"/>
              </a:rPr>
              <a:t> تطورت الأبحاث التي تحاول الربط بينها وبين الظواهر المناخية في أماكن قريبة وبعيدة، ومحاولة معرفة أسبابها والتنبؤ </a:t>
            </a:r>
            <a:r>
              <a:rPr lang="ar-SA" sz="2400" b="1" dirty="0" smtClean="0">
                <a:ea typeface="Majalla UI"/>
                <a:cs typeface="+mj-cs"/>
              </a:rPr>
              <a:t>بحدوثها.</a:t>
            </a:r>
          </a:p>
        </p:txBody>
      </p:sp>
    </p:spTree>
    <p:extLst>
      <p:ext uri="{BB962C8B-B14F-4D97-AF65-F5344CB8AC3E}">
        <p14:creationId xmlns:p14="http://schemas.microsoft.com/office/powerpoint/2010/main" val="3365682899"/>
      </p:ext>
    </p:extLst>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09600"/>
            <a:ext cx="8229600" cy="609600"/>
          </a:xfrm>
        </p:spPr>
        <p:txBody>
          <a:bodyPr/>
          <a:lstStyle/>
          <a:p>
            <a:pPr algn="ctr" rtl="1"/>
            <a:r>
              <a:rPr lang="ar-EG" altLang="en-US" sz="4400" b="1" dirty="0"/>
              <a:t>ظاهرة </a:t>
            </a:r>
            <a:r>
              <a:rPr lang="ar-EG" altLang="en-US" sz="4400" b="1" dirty="0" smtClean="0"/>
              <a:t>النينو</a:t>
            </a:r>
            <a:r>
              <a:rPr lang="en-US" altLang="en-US" sz="4400" b="1" dirty="0" smtClean="0"/>
              <a:t> </a:t>
            </a:r>
            <a:r>
              <a:rPr lang="ar-SA" altLang="en-US" sz="4400" b="1" dirty="0" smtClean="0"/>
              <a:t>: </a:t>
            </a:r>
            <a:r>
              <a:rPr lang="ar-SA" altLang="en-US" sz="4000" b="1" dirty="0"/>
              <a:t>رصدها والتنبؤ بها </a:t>
            </a:r>
            <a:endParaRPr lang="en-US" altLang="en-US" sz="4000" b="1" dirty="0" smtClean="0"/>
          </a:p>
        </p:txBody>
      </p:sp>
      <p:sp>
        <p:nvSpPr>
          <p:cNvPr id="17411" name="Content Placeholder 2"/>
          <p:cNvSpPr>
            <a:spLocks noGrp="1"/>
          </p:cNvSpPr>
          <p:nvPr>
            <p:ph idx="1"/>
          </p:nvPr>
        </p:nvSpPr>
        <p:spPr>
          <a:xfrm>
            <a:off x="304800" y="1143000"/>
            <a:ext cx="8534400" cy="5562600"/>
          </a:xfrm>
        </p:spPr>
        <p:txBody>
          <a:bodyPr/>
          <a:lstStyle/>
          <a:p>
            <a:pPr algn="just" rtl="1">
              <a:lnSpc>
                <a:spcPct val="150000"/>
              </a:lnSpc>
            </a:pPr>
            <a:r>
              <a:rPr lang="ar-SA" sz="2400" b="1" dirty="0">
                <a:ea typeface="Majalla UI"/>
                <a:cs typeface="+mj-cs"/>
              </a:rPr>
              <a:t>في عام </a:t>
            </a:r>
            <a:r>
              <a:rPr lang="ar-SA" sz="2000" b="1" dirty="0">
                <a:ea typeface="Majalla UI"/>
                <a:cs typeface="+mj-cs"/>
              </a:rPr>
              <a:t>1979</a:t>
            </a:r>
            <a:r>
              <a:rPr lang="ar-SA" sz="2400" b="1" dirty="0">
                <a:ea typeface="Majalla UI"/>
                <a:cs typeface="+mj-cs"/>
              </a:rPr>
              <a:t> كان لدي الإدارة الأمريكية للمحيطات والجو </a:t>
            </a:r>
            <a:r>
              <a:rPr lang="en-US" sz="2000" b="1" dirty="0">
                <a:ea typeface="Majalla UI"/>
                <a:cs typeface="+mj-cs"/>
              </a:rPr>
              <a:t>NOAA </a:t>
            </a:r>
            <a:r>
              <a:rPr lang="ar-SA" sz="2400" b="1" dirty="0">
                <a:ea typeface="Majalla UI"/>
                <a:cs typeface="+mj-cs"/>
              </a:rPr>
              <a:t> مشروع أبحاث يقيس تيار المحيط الهادئ الجنوبي من عوامة رأسية على دائرة العرض الاستوائية.</a:t>
            </a:r>
          </a:p>
          <a:p>
            <a:pPr algn="just" rtl="1">
              <a:lnSpc>
                <a:spcPct val="150000"/>
              </a:lnSpc>
            </a:pPr>
            <a:r>
              <a:rPr lang="ar-SA" sz="2400" b="1" dirty="0" smtClean="0">
                <a:ea typeface="Majalla UI"/>
                <a:cs typeface="+mj-cs"/>
              </a:rPr>
              <a:t>في </a:t>
            </a:r>
            <a:r>
              <a:rPr lang="ar-SA" sz="2400" b="1" dirty="0">
                <a:ea typeface="Majalla UI"/>
                <a:cs typeface="+mj-cs"/>
              </a:rPr>
              <a:t>عام </a:t>
            </a:r>
            <a:r>
              <a:rPr lang="ar-SA" sz="2000" b="1" dirty="0">
                <a:ea typeface="Majalla UI"/>
                <a:cs typeface="+mj-cs"/>
              </a:rPr>
              <a:t>1982</a:t>
            </a:r>
            <a:r>
              <a:rPr lang="ar-SA" sz="2400" b="1" dirty="0">
                <a:ea typeface="Majalla UI"/>
                <a:cs typeface="+mj-cs"/>
              </a:rPr>
              <a:t> حدثت أعنف وأشد ظاهرة نينو من نوعها على سواحل أمريكا اللاتينية، وعليه تم انشاء شبكة للرصد عددها </a:t>
            </a:r>
            <a:r>
              <a:rPr lang="ar-SA" sz="2000" b="1" dirty="0">
                <a:ea typeface="Majalla UI"/>
                <a:cs typeface="+mj-cs"/>
              </a:rPr>
              <a:t>70</a:t>
            </a:r>
            <a:r>
              <a:rPr lang="ar-SA" sz="2400" b="1" dirty="0">
                <a:ea typeface="Majalla UI"/>
                <a:cs typeface="+mj-cs"/>
              </a:rPr>
              <a:t> محطة بحرية تنتشر فوق المحيط الهادي الاستوائي ضمن مشروع برنامج المحيط الاستوائي والجو </a:t>
            </a:r>
            <a:r>
              <a:rPr lang="en-US" sz="2000" b="1" dirty="0" smtClean="0">
                <a:ea typeface="Majalla UI"/>
                <a:cs typeface="+mj-cs"/>
              </a:rPr>
              <a:t>TOGA</a:t>
            </a:r>
            <a:r>
              <a:rPr lang="en-US" sz="2400" b="1" dirty="0" smtClean="0">
                <a:ea typeface="Majalla UI"/>
                <a:cs typeface="+mj-cs"/>
              </a:rPr>
              <a:t> </a:t>
            </a:r>
            <a:r>
              <a:rPr lang="ar-SA" sz="2400" b="1" dirty="0" smtClean="0">
                <a:ea typeface="Majalla UI"/>
                <a:cs typeface="+mj-cs"/>
              </a:rPr>
              <a:t> خلال </a:t>
            </a:r>
            <a:r>
              <a:rPr lang="ar-SA" sz="2400" b="1" dirty="0">
                <a:ea typeface="Majalla UI"/>
                <a:cs typeface="+mj-cs"/>
              </a:rPr>
              <a:t>المدة من عام </a:t>
            </a:r>
            <a:r>
              <a:rPr lang="ar-SA" sz="2000" b="1" dirty="0">
                <a:ea typeface="Majalla UI"/>
                <a:cs typeface="+mj-cs"/>
              </a:rPr>
              <a:t>1985</a:t>
            </a:r>
            <a:r>
              <a:rPr lang="ar-SA" sz="2400" b="1" dirty="0">
                <a:ea typeface="Majalla UI"/>
                <a:cs typeface="+mj-cs"/>
              </a:rPr>
              <a:t> حتى عام </a:t>
            </a:r>
            <a:r>
              <a:rPr lang="ar-SA" sz="2000" b="1" dirty="0" smtClean="0">
                <a:ea typeface="Majalla UI"/>
                <a:cs typeface="+mj-cs"/>
              </a:rPr>
              <a:t>1995</a:t>
            </a:r>
            <a:r>
              <a:rPr lang="ar-SA" sz="2400" b="1" dirty="0" smtClean="0">
                <a:ea typeface="Majalla UI"/>
                <a:cs typeface="+mj-cs"/>
              </a:rPr>
              <a:t>، </a:t>
            </a:r>
            <a:r>
              <a:rPr lang="ar-SA" sz="2400" b="1" dirty="0">
                <a:ea typeface="Majalla UI"/>
                <a:cs typeface="+mj-cs"/>
              </a:rPr>
              <a:t>شارك فيه 18 دولة</a:t>
            </a:r>
            <a:r>
              <a:rPr lang="ar-SA" sz="2400" b="1" dirty="0" smtClean="0">
                <a:ea typeface="Majalla UI"/>
                <a:cs typeface="+mj-cs"/>
              </a:rPr>
              <a:t>.</a:t>
            </a:r>
          </a:p>
          <a:p>
            <a:pPr algn="just" rtl="1">
              <a:lnSpc>
                <a:spcPct val="150000"/>
              </a:lnSpc>
            </a:pPr>
            <a:r>
              <a:rPr lang="ar-SA" sz="2400" b="1" dirty="0" smtClean="0">
                <a:ea typeface="Majalla UI"/>
                <a:cs typeface="+mj-cs"/>
              </a:rPr>
              <a:t> </a:t>
            </a:r>
            <a:r>
              <a:rPr lang="ar-SA" sz="2400" b="1" dirty="0">
                <a:ea typeface="Majalla UI"/>
                <a:cs typeface="+mj-cs"/>
              </a:rPr>
              <a:t>ووفق البيانات الصادرة من المراكز العالمية للمناخ والغلاف الجوي تم تسجيل </a:t>
            </a:r>
            <a:r>
              <a:rPr lang="ar-SA" sz="2000" b="1" dirty="0" smtClean="0">
                <a:ea typeface="Majalla UI"/>
                <a:cs typeface="+mj-cs"/>
              </a:rPr>
              <a:t>36</a:t>
            </a:r>
            <a:r>
              <a:rPr lang="ar-SA" sz="2400" b="1" dirty="0" smtClean="0">
                <a:ea typeface="Majalla UI"/>
                <a:cs typeface="+mj-cs"/>
              </a:rPr>
              <a:t> </a:t>
            </a:r>
            <a:r>
              <a:rPr lang="ar-SA" sz="2400" b="1" dirty="0">
                <a:ea typeface="Majalla UI"/>
                <a:cs typeface="+mj-cs"/>
              </a:rPr>
              <a:t>حدث نينو، و</a:t>
            </a:r>
            <a:r>
              <a:rPr lang="ar-SA" sz="2000" b="1" dirty="0">
                <a:ea typeface="Majalla UI"/>
                <a:cs typeface="+mj-cs"/>
              </a:rPr>
              <a:t>29</a:t>
            </a:r>
            <a:r>
              <a:rPr lang="ar-SA" sz="2400" b="1" dirty="0">
                <a:ea typeface="Majalla UI"/>
                <a:cs typeface="+mj-cs"/>
              </a:rPr>
              <a:t> حدث لا نينا خلال المدة من </a:t>
            </a:r>
            <a:r>
              <a:rPr lang="ar-SA" sz="2000" b="1" dirty="0">
                <a:ea typeface="Majalla UI"/>
                <a:cs typeface="+mj-cs"/>
              </a:rPr>
              <a:t>1900- </a:t>
            </a:r>
            <a:r>
              <a:rPr lang="ar-SA" sz="2000" b="1" dirty="0" smtClean="0">
                <a:ea typeface="Majalla UI"/>
                <a:cs typeface="+mj-cs"/>
              </a:rPr>
              <a:t>2018</a:t>
            </a:r>
            <a:r>
              <a:rPr lang="ar-SA" sz="2400" b="1" dirty="0" smtClean="0">
                <a:ea typeface="Majalla UI"/>
                <a:cs typeface="+mj-cs"/>
              </a:rPr>
              <a:t>. </a:t>
            </a:r>
          </a:p>
          <a:p>
            <a:pPr algn="just" rtl="1">
              <a:lnSpc>
                <a:spcPct val="150000"/>
              </a:lnSpc>
            </a:pPr>
            <a:r>
              <a:rPr lang="ar-SA" sz="2400" b="1" dirty="0" smtClean="0">
                <a:ea typeface="Majalla UI"/>
                <a:cs typeface="+mj-cs"/>
              </a:rPr>
              <a:t>ومن الأهمية بمكان </a:t>
            </a:r>
            <a:r>
              <a:rPr lang="ar-SA" sz="2400" b="1" dirty="0">
                <a:ea typeface="Majalla UI"/>
                <a:cs typeface="+mj-cs"/>
              </a:rPr>
              <a:t>أن الدراسات </a:t>
            </a:r>
            <a:r>
              <a:rPr lang="ar-SA" sz="2400" b="1" dirty="0" smtClean="0">
                <a:ea typeface="Majalla UI"/>
                <a:cs typeface="+mj-cs"/>
              </a:rPr>
              <a:t>أظهرت عدم </a:t>
            </a:r>
            <a:r>
              <a:rPr lang="ar-SA" sz="2400" b="1" dirty="0">
                <a:ea typeface="Majalla UI"/>
                <a:cs typeface="+mj-cs"/>
              </a:rPr>
              <a:t>وجود دورة ثابتة لهما، وأن حدوثهما كان يتم بشكل عشوائي. </a:t>
            </a:r>
            <a:r>
              <a:rPr lang="ar-SA" sz="2400" b="1" dirty="0" smtClean="0">
                <a:ea typeface="Majalla UI"/>
                <a:cs typeface="+mj-cs"/>
              </a:rPr>
              <a:t> </a:t>
            </a:r>
          </a:p>
        </p:txBody>
      </p:sp>
    </p:spTree>
    <p:extLst>
      <p:ext uri="{BB962C8B-B14F-4D97-AF65-F5344CB8AC3E}">
        <p14:creationId xmlns:p14="http://schemas.microsoft.com/office/powerpoint/2010/main" val="1648434611"/>
      </p:ext>
    </p:extLst>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FF9900"/>
        </a:dk1>
        <a:lt1>
          <a:srgbClr val="FFFFFF"/>
        </a:lt1>
        <a:dk2>
          <a:srgbClr val="FF6600"/>
        </a:dk2>
        <a:lt2>
          <a:srgbClr val="FFFF00"/>
        </a:lt2>
        <a:accent1>
          <a:srgbClr val="DDDDDD"/>
        </a:accent1>
        <a:accent2>
          <a:srgbClr val="808080"/>
        </a:accent2>
        <a:accent3>
          <a:srgbClr val="FFFFFF"/>
        </a:accent3>
        <a:accent4>
          <a:srgbClr val="DA8200"/>
        </a:accent4>
        <a:accent5>
          <a:srgbClr val="EBEBEB"/>
        </a:accent5>
        <a:accent6>
          <a:srgbClr val="737373"/>
        </a:accent6>
        <a:hlink>
          <a:srgbClr val="C0C0C0"/>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769</TotalTime>
  <Words>1091</Words>
  <Application>Microsoft Office PowerPoint</Application>
  <PresentationFormat>On-screen Show (4:3)</PresentationFormat>
  <Paragraphs>45</Paragraphs>
  <Slides>13</Slides>
  <Notes>0</Notes>
  <HiddenSlides>0</HiddenSlides>
  <MMClips>0</MMClips>
  <ScaleCrop>false</ScaleCrop>
  <HeadingPairs>
    <vt:vector size="6" baseType="variant">
      <vt:variant>
        <vt:lpstr>Fonts Used</vt:lpstr>
      </vt:variant>
      <vt:variant>
        <vt:i4>13</vt:i4>
      </vt:variant>
      <vt:variant>
        <vt:lpstr>Theme</vt:lpstr>
      </vt:variant>
      <vt:variant>
        <vt:i4>4</vt:i4>
      </vt:variant>
      <vt:variant>
        <vt:lpstr>Slide Titles</vt:lpstr>
      </vt:variant>
      <vt:variant>
        <vt:i4>13</vt:i4>
      </vt:variant>
    </vt:vector>
  </HeadingPairs>
  <TitlesOfParts>
    <vt:vector size="30" baseType="lpstr">
      <vt:lpstr>MS PGothic</vt:lpstr>
      <vt:lpstr>MS PGothic</vt:lpstr>
      <vt:lpstr>Andalus</vt:lpstr>
      <vt:lpstr>Arial</vt:lpstr>
      <vt:lpstr>Arial Black</vt:lpstr>
      <vt:lpstr>Calibri</vt:lpstr>
      <vt:lpstr>Constantia</vt:lpstr>
      <vt:lpstr>Impact</vt:lpstr>
      <vt:lpstr>Majalla UI</vt:lpstr>
      <vt:lpstr>Simplified Arabic</vt:lpstr>
      <vt:lpstr>Times New Roman</vt:lpstr>
      <vt:lpstr>Traditional Arabic</vt:lpstr>
      <vt:lpstr>Wingdings 2</vt:lpstr>
      <vt:lpstr>Flow</vt:lpstr>
      <vt:lpstr>2_Flow</vt:lpstr>
      <vt:lpstr>3_Flow</vt:lpstr>
      <vt:lpstr>Default Design</vt:lpstr>
      <vt:lpstr>PowerPoint Presentation</vt:lpstr>
      <vt:lpstr>PowerPoint Presentation</vt:lpstr>
      <vt:lpstr>PowerPoint Presentation</vt:lpstr>
      <vt:lpstr>ظاهرة النينو El Nino </vt:lpstr>
      <vt:lpstr>ظاهرة النينو : المفهوم والمصطلح </vt:lpstr>
      <vt:lpstr>ظاهرة لا نينا El Nina </vt:lpstr>
      <vt:lpstr>ظاهرة النينو : الأسباب</vt:lpstr>
      <vt:lpstr>ظاهرة النينو : رصدها والتنبؤ بها </vt:lpstr>
      <vt:lpstr>ظاهرة النينو : رصدها والتنبؤ بها </vt:lpstr>
      <vt:lpstr>ظاهرة النينو : التأثير السلبي</vt:lpstr>
      <vt:lpstr>ظاهرة النينو : التأثير الايجابي</vt:lpstr>
      <vt:lpstr>ظاهرة النينو : تأثيرها على السعودية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76</cp:revision>
  <dcterms:created xsi:type="dcterms:W3CDTF">2016-10-15T20:01:57Z</dcterms:created>
  <dcterms:modified xsi:type="dcterms:W3CDTF">2021-02-22T11:04:13Z</dcterms:modified>
</cp:coreProperties>
</file>