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700" r:id="rId4"/>
    <p:sldMasterId id="2147483713" r:id="rId5"/>
    <p:sldMasterId id="2147483726" r:id="rId6"/>
    <p:sldMasterId id="2147483740" r:id="rId7"/>
  </p:sldMasterIdLst>
  <p:notesMasterIdLst>
    <p:notesMasterId r:id="rId59"/>
  </p:notesMasterIdLst>
  <p:sldIdLst>
    <p:sldId id="366" r:id="rId8"/>
    <p:sldId id="367" r:id="rId9"/>
    <p:sldId id="368" r:id="rId10"/>
    <p:sldId id="369" r:id="rId11"/>
    <p:sldId id="318" r:id="rId12"/>
    <p:sldId id="365" r:id="rId13"/>
    <p:sldId id="322" r:id="rId14"/>
    <p:sldId id="273" r:id="rId15"/>
    <p:sldId id="274" r:id="rId16"/>
    <p:sldId id="356" r:id="rId17"/>
    <p:sldId id="353" r:id="rId18"/>
    <p:sldId id="328" r:id="rId19"/>
    <p:sldId id="342" r:id="rId20"/>
    <p:sldId id="345" r:id="rId21"/>
    <p:sldId id="275" r:id="rId22"/>
    <p:sldId id="357" r:id="rId23"/>
    <p:sldId id="344" r:id="rId24"/>
    <p:sldId id="332" r:id="rId25"/>
    <p:sldId id="346" r:id="rId26"/>
    <p:sldId id="358" r:id="rId27"/>
    <p:sldId id="359" r:id="rId28"/>
    <p:sldId id="334" r:id="rId29"/>
    <p:sldId id="276" r:id="rId30"/>
    <p:sldId id="277" r:id="rId31"/>
    <p:sldId id="278" r:id="rId32"/>
    <p:sldId id="355" r:id="rId33"/>
    <p:sldId id="354" r:id="rId34"/>
    <p:sldId id="347" r:id="rId35"/>
    <p:sldId id="360" r:id="rId36"/>
    <p:sldId id="291" r:id="rId37"/>
    <p:sldId id="292" r:id="rId38"/>
    <p:sldId id="361" r:id="rId39"/>
    <p:sldId id="335" r:id="rId40"/>
    <p:sldId id="349" r:id="rId41"/>
    <p:sldId id="351" r:id="rId42"/>
    <p:sldId id="350" r:id="rId43"/>
    <p:sldId id="362" r:id="rId44"/>
    <p:sldId id="338" r:id="rId45"/>
    <p:sldId id="336" r:id="rId46"/>
    <p:sldId id="337" r:id="rId47"/>
    <p:sldId id="352" r:id="rId48"/>
    <p:sldId id="340" r:id="rId49"/>
    <p:sldId id="363" r:id="rId50"/>
    <p:sldId id="341" r:id="rId51"/>
    <p:sldId id="305" r:id="rId52"/>
    <p:sldId id="306" r:id="rId53"/>
    <p:sldId id="364" r:id="rId54"/>
    <p:sldId id="308" r:id="rId55"/>
    <p:sldId id="313" r:id="rId56"/>
    <p:sldId id="371" r:id="rId57"/>
    <p:sldId id="37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dgm:t>
        <a:bodyPr/>
        <a:lstStyle/>
        <a:p>
          <a:pPr rtl="1"/>
          <a:r>
            <a:rPr lang="ar-SA" sz="2400" b="1" dirty="0" smtClean="0">
              <a:effectLst/>
              <a:latin typeface="Sakkal Majalla" panose="02000000000000000000" pitchFamily="2" charset="-78"/>
              <a:cs typeface="Sakkal Majalla" panose="02000000000000000000" pitchFamily="2" charset="-78"/>
            </a:rPr>
            <a:t>التعرف على تقنيات تقييم التغير المُناخي، وإبراز  مدى إسهامها في الدراسات المُناخية</a:t>
          </a:r>
          <a:endParaRPr lang="en-US" sz="2400" b="1" dirty="0" smtClean="0">
            <a:effectLst/>
            <a:latin typeface="Sakkal Majalla" panose="02000000000000000000" pitchFamily="2" charset="-78"/>
            <a:cs typeface="Sakkal Majalla" panose="02000000000000000000" pitchFamily="2" charset="-78"/>
          </a:endParaRPr>
        </a:p>
      </dgm:t>
    </dgm:pt>
    <dgm:pt modelId="{02CAE0E9-BCD4-49E2-A5D8-2312001C0642}" type="parTrans" cxnId="{48E2791B-15A3-41EF-8E3D-31D0A04EF64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C6F8CB7-D653-4F67-9769-8C93F3C4E444}">
      <dgm:prSet custT="1">
        <dgm:style>
          <a:lnRef idx="2">
            <a:schemeClr val="accent3"/>
          </a:lnRef>
          <a:fillRef idx="1">
            <a:schemeClr val="lt1"/>
          </a:fillRef>
          <a:effectRef idx="0">
            <a:schemeClr val="accent3"/>
          </a:effectRef>
          <a:fontRef idx="minor">
            <a:schemeClr val="dk1"/>
          </a:fontRef>
        </dgm:style>
      </dgm:prSet>
      <dgm:spPr/>
      <dgm:t>
        <a:bodyPr/>
        <a:lstStyle/>
        <a:p>
          <a:pPr rtl="1">
            <a:lnSpc>
              <a:spcPct val="100000"/>
            </a:lnSpc>
            <a:spcAft>
              <a:spcPts val="0"/>
            </a:spcAft>
          </a:pPr>
          <a:r>
            <a:rPr lang="ar-SA" sz="2400" b="1" dirty="0" smtClean="0">
              <a:effectLst/>
              <a:latin typeface="Sakkal Majalla" panose="02000000000000000000" pitchFamily="2" charset="-78"/>
              <a:cs typeface="Sakkal Majalla" panose="02000000000000000000" pitchFamily="2" charset="-78"/>
            </a:rPr>
            <a:t>تحليل التقنيات الحديثة والمعاصرة لدراسة التغير المُناخي العالمي</a:t>
          </a:r>
          <a:endParaRPr lang="en-US" sz="2400" b="1" dirty="0">
            <a:effectLst/>
            <a:latin typeface="Sakkal Majalla" panose="02000000000000000000" pitchFamily="2" charset="-78"/>
            <a:cs typeface="Sakkal Majalla" panose="02000000000000000000" pitchFamily="2" charset="-78"/>
          </a:endParaRPr>
        </a:p>
      </dgm:t>
    </dgm:pt>
    <dgm:pt modelId="{75F0DA81-2F7C-424A-8FFB-941B56B3F22C}" type="parTrans" cxnId="{814294FB-C1F7-4EBE-8AFA-2FC7E3907324}">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DF46130F-C72F-4E33-82E8-CEA282B6689F}" type="sibTrans" cxnId="{814294FB-C1F7-4EBE-8AFA-2FC7E3907324}">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CCF1BEA9-D07E-402D-B08F-D0C115ECE840}">
      <dgm:prSet custT="1">
        <dgm:style>
          <a:lnRef idx="2">
            <a:schemeClr val="accent3"/>
          </a:lnRef>
          <a:fillRef idx="1">
            <a:schemeClr val="lt1"/>
          </a:fillRef>
          <a:effectRef idx="0">
            <a:schemeClr val="accent3"/>
          </a:effectRef>
          <a:fontRef idx="minor">
            <a:schemeClr val="dk1"/>
          </a:fontRef>
        </dgm:style>
      </dgm:prSet>
      <dgm:spPr/>
      <dgm:t>
        <a:bodyPr/>
        <a:lstStyle/>
        <a:p>
          <a:pPr rtl="1"/>
          <a:r>
            <a:rPr lang="ar-SA" sz="2400" b="1" dirty="0" smtClean="0">
              <a:effectLst/>
              <a:latin typeface="Sakkal Majalla" panose="02000000000000000000" pitchFamily="2" charset="-78"/>
              <a:cs typeface="Sakkal Majalla" panose="02000000000000000000" pitchFamily="2" charset="-78"/>
            </a:rPr>
            <a:t>المساهمة الفاعلة في تقديم رؤية للتقنيات الخاصة بتغير المناخ العالمي،  وإبراز دورها</a:t>
          </a:r>
        </a:p>
        <a:p>
          <a:pPr rtl="1"/>
          <a:r>
            <a:rPr lang="ar-SA" sz="2400" b="1" dirty="0" smtClean="0">
              <a:effectLst/>
              <a:latin typeface="Sakkal Majalla" panose="02000000000000000000" pitchFamily="2" charset="-78"/>
              <a:cs typeface="Sakkal Majalla" panose="02000000000000000000" pitchFamily="2" charset="-78"/>
            </a:rPr>
            <a:t> في تعميق الفكر العلمي</a:t>
          </a:r>
          <a:endParaRPr lang="en-US" sz="2400" b="1" dirty="0" smtClean="0">
            <a:effectLst/>
            <a:latin typeface="Sakkal Majalla" panose="02000000000000000000" pitchFamily="2" charset="-78"/>
            <a:cs typeface="Sakkal Majalla" panose="02000000000000000000" pitchFamily="2" charset="-78"/>
          </a:endParaRPr>
        </a:p>
      </dgm:t>
    </dgm:pt>
    <dgm:pt modelId="{A2D728F2-B75D-4697-8B89-1982B49A83B0}" type="parTrans" cxnId="{A44DC5DF-D017-47F6-B975-15DF25D7B28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DD61B731-E288-4485-A497-326EE513EBD1}" type="sibTrans" cxnId="{A44DC5DF-D017-47F6-B975-15DF25D7B28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4B97B96B-2B81-4728-B736-38E711757A61}">
      <dgm:prSet custT="1">
        <dgm:style>
          <a:lnRef idx="2">
            <a:schemeClr val="accent3"/>
          </a:lnRef>
          <a:fillRef idx="1">
            <a:schemeClr val="lt1"/>
          </a:fillRef>
          <a:effectRef idx="0">
            <a:schemeClr val="accent3"/>
          </a:effectRef>
          <a:fontRef idx="minor">
            <a:schemeClr val="dk1"/>
          </a:fontRef>
        </dgm:style>
      </dgm:prSet>
      <dgm:spPr/>
      <dgm:t>
        <a:bodyPr/>
        <a:lstStyle/>
        <a:p>
          <a:pPr rtl="1"/>
          <a:r>
            <a:rPr lang="ar-SA" sz="2400" b="1" dirty="0" smtClean="0">
              <a:effectLst/>
              <a:latin typeface="Sakkal Majalla" panose="02000000000000000000" pitchFamily="2" charset="-78"/>
              <a:cs typeface="Sakkal Majalla" panose="02000000000000000000" pitchFamily="2" charset="-78"/>
            </a:rPr>
            <a:t>إضافة لبنة أساسية في مجال المناخ التطبيقي  المتعلق بإشكالية التغير المناخي</a:t>
          </a:r>
          <a:endParaRPr lang="en-US" sz="2400" b="1" dirty="0" smtClean="0">
            <a:effectLst/>
            <a:latin typeface="Sakkal Majalla" panose="02000000000000000000" pitchFamily="2" charset="-78"/>
            <a:cs typeface="Sakkal Majalla" panose="02000000000000000000" pitchFamily="2" charset="-78"/>
          </a:endParaRPr>
        </a:p>
      </dgm:t>
    </dgm:pt>
    <dgm:pt modelId="{0CD649E3-A3BE-4FC5-A8EA-1AFEB0165B3B}" type="parTrans" cxnId="{F3F9E3AA-A9C6-45A2-849D-C6D53F03161B}">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8804CB7A-3B7B-48EC-A98B-CE6F71B106C4}" type="sibTrans" cxnId="{F3F9E3AA-A9C6-45A2-849D-C6D53F03161B}">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4" custScaleX="199284" custScaleY="139603">
        <dgm:presLayoutVars>
          <dgm:bulletEnabled val="1"/>
        </dgm:presLayoutVars>
      </dgm:prSet>
      <dgm:spPr/>
      <dgm:t>
        <a:bodyPr/>
        <a:lstStyle/>
        <a:p>
          <a:endParaRPr lang="en-US"/>
        </a:p>
      </dgm:t>
    </dgm:pt>
    <dgm:pt modelId="{7C6F00CA-4C16-419C-BC42-5122A3789C69}" type="pres">
      <dgm:prSet presAssocID="{329F8E18-23BB-4573-8BE3-74C39E9FAF69}" presName="sibTrans" presStyleCnt="0"/>
      <dgm:spPr/>
    </dgm:pt>
    <dgm:pt modelId="{566511E3-A6C8-40F0-9E3A-3D0F040C6E5B}" type="pres">
      <dgm:prSet presAssocID="{2C6F8CB7-D653-4F67-9769-8C93F3C4E444}" presName="node" presStyleLbl="node1" presStyleIdx="1" presStyleCnt="4" custScaleX="199284" custScaleY="139603">
        <dgm:presLayoutVars>
          <dgm:bulletEnabled val="1"/>
        </dgm:presLayoutVars>
      </dgm:prSet>
      <dgm:spPr/>
      <dgm:t>
        <a:bodyPr/>
        <a:lstStyle/>
        <a:p>
          <a:endParaRPr lang="en-US"/>
        </a:p>
      </dgm:t>
    </dgm:pt>
    <dgm:pt modelId="{29DEA8DF-F285-4370-9C42-57F546299D17}" type="pres">
      <dgm:prSet presAssocID="{DF46130F-C72F-4E33-82E8-CEA282B6689F}" presName="sibTrans" presStyleCnt="0"/>
      <dgm:spPr/>
    </dgm:pt>
    <dgm:pt modelId="{26CDA16C-B0FD-4B59-A235-284316ED8BA7}" type="pres">
      <dgm:prSet presAssocID="{CCF1BEA9-D07E-402D-B08F-D0C115ECE840}" presName="node" presStyleLbl="node1" presStyleIdx="2" presStyleCnt="4" custScaleX="199284" custScaleY="139603">
        <dgm:presLayoutVars>
          <dgm:bulletEnabled val="1"/>
        </dgm:presLayoutVars>
      </dgm:prSet>
      <dgm:spPr/>
      <dgm:t>
        <a:bodyPr/>
        <a:lstStyle/>
        <a:p>
          <a:endParaRPr lang="en-US"/>
        </a:p>
      </dgm:t>
    </dgm:pt>
    <dgm:pt modelId="{73842FD1-3B23-4566-B4CD-F8C8C5046AD6}" type="pres">
      <dgm:prSet presAssocID="{DD61B731-E288-4485-A497-326EE513EBD1}" presName="sibTrans" presStyleCnt="0"/>
      <dgm:spPr/>
    </dgm:pt>
    <dgm:pt modelId="{639EECF1-E32B-4363-900E-E3CAC1AA49D2}" type="pres">
      <dgm:prSet presAssocID="{4B97B96B-2B81-4728-B736-38E711757A61}" presName="node" presStyleLbl="node1" presStyleIdx="3" presStyleCnt="4" custScaleX="199284" custScaleY="139603">
        <dgm:presLayoutVars>
          <dgm:bulletEnabled val="1"/>
        </dgm:presLayoutVars>
      </dgm:prSet>
      <dgm:spPr/>
      <dgm:t>
        <a:bodyPr/>
        <a:lstStyle/>
        <a:p>
          <a:endParaRPr lang="en-US"/>
        </a:p>
      </dgm:t>
    </dgm:pt>
  </dgm:ptLst>
  <dgm:cxnLst>
    <dgm:cxn modelId="{814294FB-C1F7-4EBE-8AFA-2FC7E3907324}" srcId="{996BC54B-E11C-4BCD-8CB0-27A0B3AD2693}" destId="{2C6F8CB7-D653-4F67-9769-8C93F3C4E444}" srcOrd="1" destOrd="0" parTransId="{75F0DA81-2F7C-424A-8FFB-941B56B3F22C}" sibTransId="{DF46130F-C72F-4E33-82E8-CEA282B6689F}"/>
    <dgm:cxn modelId="{FF41BC2E-36BC-4784-9A46-91FCCAD39326}" type="presOf" srcId="{CCF1BEA9-D07E-402D-B08F-D0C115ECE840}" destId="{26CDA16C-B0FD-4B59-A235-284316ED8BA7}" srcOrd="0" destOrd="0" presId="urn:microsoft.com/office/officeart/2005/8/layout/default#2"/>
    <dgm:cxn modelId="{A44DC5DF-D017-47F6-B975-15DF25D7B28A}" srcId="{996BC54B-E11C-4BCD-8CB0-27A0B3AD2693}" destId="{CCF1BEA9-D07E-402D-B08F-D0C115ECE840}" srcOrd="2" destOrd="0" parTransId="{A2D728F2-B75D-4697-8B89-1982B49A83B0}" sibTransId="{DD61B731-E288-4485-A497-326EE513EBD1}"/>
    <dgm:cxn modelId="{BA8041CC-16A9-46DA-91D6-AA6B5C1A889B}" type="presOf" srcId="{ADF9E307-A8AF-4AFA-A951-E0CADD13C0AB}" destId="{2F59F4BA-ACEB-47CD-9835-833101BB5FE7}" srcOrd="0" destOrd="0" presId="urn:microsoft.com/office/officeart/2005/8/layout/default#2"/>
    <dgm:cxn modelId="{48E2791B-15A3-41EF-8E3D-31D0A04EF64A}" srcId="{996BC54B-E11C-4BCD-8CB0-27A0B3AD2693}" destId="{ADF9E307-A8AF-4AFA-A951-E0CADD13C0AB}" srcOrd="0" destOrd="0" parTransId="{02CAE0E9-BCD4-49E2-A5D8-2312001C0642}" sibTransId="{329F8E18-23BB-4573-8BE3-74C39E9FAF69}"/>
    <dgm:cxn modelId="{ADCE2AD0-8718-413E-B388-13D88123D590}" type="presOf" srcId="{996BC54B-E11C-4BCD-8CB0-27A0B3AD2693}" destId="{3B5D8516-966B-4352-8CBE-EBF58F7D4570}" srcOrd="0" destOrd="0" presId="urn:microsoft.com/office/officeart/2005/8/layout/default#2"/>
    <dgm:cxn modelId="{66E312AC-18DC-4E13-99BD-D441AA7FBAD8}" type="presOf" srcId="{4B97B96B-2B81-4728-B736-38E711757A61}" destId="{639EECF1-E32B-4363-900E-E3CAC1AA49D2}" srcOrd="0" destOrd="0" presId="urn:microsoft.com/office/officeart/2005/8/layout/default#2"/>
    <dgm:cxn modelId="{374306F0-D319-4066-A3FC-6EA40921E2A3}" type="presOf" srcId="{2C6F8CB7-D653-4F67-9769-8C93F3C4E444}" destId="{566511E3-A6C8-40F0-9E3A-3D0F040C6E5B}" srcOrd="0" destOrd="0" presId="urn:microsoft.com/office/officeart/2005/8/layout/default#2"/>
    <dgm:cxn modelId="{F3F9E3AA-A9C6-45A2-849D-C6D53F03161B}" srcId="{996BC54B-E11C-4BCD-8CB0-27A0B3AD2693}" destId="{4B97B96B-2B81-4728-B736-38E711757A61}" srcOrd="3" destOrd="0" parTransId="{0CD649E3-A3BE-4FC5-A8EA-1AFEB0165B3B}" sibTransId="{8804CB7A-3B7B-48EC-A98B-CE6F71B106C4}"/>
    <dgm:cxn modelId="{CB1AB1FD-86F3-4524-89DE-E8DE2537287A}" type="presParOf" srcId="{3B5D8516-966B-4352-8CBE-EBF58F7D4570}" destId="{2F59F4BA-ACEB-47CD-9835-833101BB5FE7}" srcOrd="0" destOrd="0" presId="urn:microsoft.com/office/officeart/2005/8/layout/default#2"/>
    <dgm:cxn modelId="{88119AD8-645A-4A6E-ABE8-754132D184A6}" type="presParOf" srcId="{3B5D8516-966B-4352-8CBE-EBF58F7D4570}" destId="{7C6F00CA-4C16-419C-BC42-5122A3789C69}" srcOrd="1" destOrd="0" presId="urn:microsoft.com/office/officeart/2005/8/layout/default#2"/>
    <dgm:cxn modelId="{13DD05C8-5F30-4EC2-9FC8-1A48044ED68E}" type="presParOf" srcId="{3B5D8516-966B-4352-8CBE-EBF58F7D4570}" destId="{566511E3-A6C8-40F0-9E3A-3D0F040C6E5B}" srcOrd="2" destOrd="0" presId="urn:microsoft.com/office/officeart/2005/8/layout/default#2"/>
    <dgm:cxn modelId="{16B63B5A-BDD2-4F63-89CD-E8A163A9D66E}" type="presParOf" srcId="{3B5D8516-966B-4352-8CBE-EBF58F7D4570}" destId="{29DEA8DF-F285-4370-9C42-57F546299D17}" srcOrd="3" destOrd="0" presId="urn:microsoft.com/office/officeart/2005/8/layout/default#2"/>
    <dgm:cxn modelId="{CBAA4CE4-A613-4E5E-8F47-CF9C6D5CC504}" type="presParOf" srcId="{3B5D8516-966B-4352-8CBE-EBF58F7D4570}" destId="{26CDA16C-B0FD-4B59-A235-284316ED8BA7}" srcOrd="4" destOrd="0" presId="urn:microsoft.com/office/officeart/2005/8/layout/default#2"/>
    <dgm:cxn modelId="{04EBC60C-B8B9-40C5-A527-21169093FA51}" type="presParOf" srcId="{3B5D8516-966B-4352-8CBE-EBF58F7D4570}" destId="{73842FD1-3B23-4566-B4CD-F8C8C5046AD6}" srcOrd="5" destOrd="0" presId="urn:microsoft.com/office/officeart/2005/8/layout/default#2"/>
    <dgm:cxn modelId="{9684C31E-C8F5-4A96-ABFE-053EEE07F74E}" type="presParOf" srcId="{3B5D8516-966B-4352-8CBE-EBF58F7D4570}" destId="{639EECF1-E32B-4363-900E-E3CAC1AA49D2}"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dgm:t>
        <a:bodyPr/>
        <a:lstStyle/>
        <a:p>
          <a:pPr rtl="1"/>
          <a:r>
            <a:rPr lang="ar-SA" sz="2400" b="1" dirty="0" smtClean="0">
              <a:effectLst/>
              <a:latin typeface="Sakkal Majalla" panose="02000000000000000000" pitchFamily="2" charset="-78"/>
              <a:cs typeface="Sakkal Majalla" panose="02000000000000000000" pitchFamily="2" charset="-78"/>
            </a:rPr>
            <a:t>دراسة المقاييس المكانية والزمنية  لنماذج المُناخ العالمي</a:t>
          </a:r>
          <a:endParaRPr lang="en-US" sz="2400" b="1" dirty="0">
            <a:ln>
              <a:solidFill>
                <a:schemeClr val="tx1"/>
              </a:solidFill>
            </a:ln>
            <a:effectLst/>
            <a:latin typeface="Sakkal Majalla" panose="02000000000000000000" pitchFamily="2" charset="-78"/>
            <a:cs typeface="Sakkal Majalla" panose="02000000000000000000" pitchFamily="2" charset="-78"/>
          </a:endParaRPr>
        </a:p>
      </dgm:t>
    </dgm:pt>
    <dgm:pt modelId="{02CAE0E9-BCD4-49E2-A5D8-2312001C0642}" type="par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A9C4FD6-6C73-4309-8C48-440FF8ADB2A8}">
      <dgm:prSet custT="1">
        <dgm:style>
          <a:lnRef idx="2">
            <a:schemeClr val="accent3"/>
          </a:lnRef>
          <a:fillRef idx="1">
            <a:schemeClr val="lt1"/>
          </a:fillRef>
          <a:effectRef idx="0">
            <a:schemeClr val="accent3"/>
          </a:effectRef>
          <a:fontRef idx="minor">
            <a:schemeClr val="dk1"/>
          </a:fontRef>
        </dgm:style>
      </dgm:prSet>
      <dgm:spPr/>
      <dgm:t>
        <a:bodyPr/>
        <a:lstStyle/>
        <a:p>
          <a:pPr rtl="1">
            <a:lnSpc>
              <a:spcPct val="100000"/>
            </a:lnSpc>
            <a:spcBef>
              <a:spcPts val="0"/>
            </a:spcBef>
            <a:spcAft>
              <a:spcPts val="0"/>
            </a:spcAft>
          </a:pPr>
          <a:r>
            <a:rPr lang="ar-SA" sz="2400" b="1" dirty="0" smtClean="0">
              <a:effectLst/>
              <a:latin typeface="Sakkal Majalla" panose="02000000000000000000" pitchFamily="2" charset="-78"/>
              <a:cs typeface="Sakkal Majalla" panose="02000000000000000000" pitchFamily="2" charset="-78"/>
            </a:rPr>
            <a:t>دراسة نماذج المحاكاة والاسقاطات التي يمكن من خلالها تقييم التغير  المُناخي</a:t>
          </a:r>
          <a:endParaRPr lang="en-US" sz="2400" b="1" dirty="0">
            <a:effectLst/>
            <a:latin typeface="Sakkal Majalla" panose="02000000000000000000" pitchFamily="2" charset="-78"/>
            <a:cs typeface="Sakkal Majalla" panose="02000000000000000000" pitchFamily="2" charset="-78"/>
          </a:endParaRPr>
        </a:p>
      </dgm:t>
    </dgm:pt>
    <dgm:pt modelId="{73480A0C-9658-4568-ABB4-6F1E82F9C1BF}" type="parTrans" cxnId="{CE0AA104-DD2E-4741-9BF5-5F1F95ECFE3C}">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731826C2-3E3C-4BA7-9A80-D061CD2F419D}" type="sibTrans" cxnId="{CE0AA104-DD2E-4741-9BF5-5F1F95ECFE3C}">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CAD9BE04-2515-42A4-84B3-0D1DA1370707}">
      <dgm:prSet custT="1">
        <dgm:style>
          <a:lnRef idx="2">
            <a:schemeClr val="accent3"/>
          </a:lnRef>
          <a:fillRef idx="1">
            <a:schemeClr val="lt1"/>
          </a:fillRef>
          <a:effectRef idx="0">
            <a:schemeClr val="accent3"/>
          </a:effectRef>
          <a:fontRef idx="minor">
            <a:schemeClr val="dk1"/>
          </a:fontRef>
        </dgm:style>
      </dgm:prSet>
      <dgm:spPr/>
      <dgm:t>
        <a:bodyPr/>
        <a:lstStyle/>
        <a:p>
          <a:pPr rtl="1"/>
          <a:r>
            <a:rPr lang="ar-SA" sz="2400" b="1" dirty="0" smtClean="0">
              <a:effectLst/>
              <a:latin typeface="Sakkal Majalla" panose="02000000000000000000" pitchFamily="2" charset="-78"/>
              <a:cs typeface="Sakkal Majalla" panose="02000000000000000000" pitchFamily="2" charset="-78"/>
            </a:rPr>
            <a:t>مقارنة التغيرات الملحوظة في المؤشرات المناخية خلال القرن الواحد والعشرين ودالاتها العلمية</a:t>
          </a:r>
          <a:endParaRPr lang="en-US" sz="2400" b="1" dirty="0" smtClean="0">
            <a:effectLst/>
            <a:latin typeface="Sakkal Majalla" panose="02000000000000000000" pitchFamily="2" charset="-78"/>
            <a:cs typeface="Sakkal Majalla" panose="02000000000000000000" pitchFamily="2" charset="-78"/>
          </a:endParaRPr>
        </a:p>
      </dgm:t>
    </dgm:pt>
    <dgm:pt modelId="{4E2382E2-47D6-431A-A7E8-E2B6C7264264}" type="parTrans" cxnId="{2D1A00DD-7256-4640-8053-E012AA19244F}">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0F53235-6A27-49B8-B016-605EB45D6686}" type="sibTrans" cxnId="{2D1A00DD-7256-4640-8053-E012AA19244F}">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CEA655A7-89F3-40B0-BAC1-74F466BB73FE}">
      <dgm:prSet custT="1">
        <dgm:style>
          <a:lnRef idx="2">
            <a:schemeClr val="accent3"/>
          </a:lnRef>
          <a:fillRef idx="1">
            <a:schemeClr val="lt1"/>
          </a:fillRef>
          <a:effectRef idx="0">
            <a:schemeClr val="accent3"/>
          </a:effectRef>
          <a:fontRef idx="minor">
            <a:schemeClr val="dk1"/>
          </a:fontRef>
        </dgm:style>
      </dgm:prSet>
      <dgm:spPr/>
      <dgm:t>
        <a:bodyPr/>
        <a:lstStyle/>
        <a:p>
          <a:pPr rtl="1"/>
          <a:r>
            <a:rPr lang="ar-SA" sz="2400" b="1" dirty="0" smtClean="0">
              <a:effectLst/>
              <a:latin typeface="Sakkal Majalla" panose="02000000000000000000" pitchFamily="2" charset="-78"/>
              <a:cs typeface="Sakkal Majalla" panose="02000000000000000000" pitchFamily="2" charset="-78"/>
            </a:rPr>
            <a:t>تقييم الجدوى المستقبلية للتنبؤ الإقليمي، ونهج تقليص النطاق الإقليمي </a:t>
          </a:r>
          <a:endParaRPr lang="en-US" sz="2400" b="1" dirty="0" smtClean="0">
            <a:effectLst/>
            <a:latin typeface="Sakkal Majalla" panose="02000000000000000000" pitchFamily="2" charset="-78"/>
            <a:cs typeface="Sakkal Majalla" panose="02000000000000000000" pitchFamily="2" charset="-78"/>
          </a:endParaRPr>
        </a:p>
      </dgm:t>
    </dgm:pt>
    <dgm:pt modelId="{91FE8CD2-0E63-40AD-A2AE-6C3B9C031073}" type="parTrans" cxnId="{D4756778-DD54-4DF5-A60E-375D19894380}">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45936ADF-3071-474C-8238-E04491B9D924}" type="sibTrans" cxnId="{D4756778-DD54-4DF5-A60E-375D19894380}">
      <dgm:prSet/>
      <dgm:spPr/>
      <dgm:t>
        <a:bodyPr/>
        <a:lstStyle/>
        <a:p>
          <a:pPr>
            <a:lnSpc>
              <a:spcPct val="100000"/>
            </a:lnSpc>
          </a:pPr>
          <a:endParaRPr lang="en-US">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4" custScaleX="133168">
        <dgm:presLayoutVars>
          <dgm:bulletEnabled val="1"/>
        </dgm:presLayoutVars>
      </dgm:prSet>
      <dgm:spPr/>
      <dgm:t>
        <a:bodyPr/>
        <a:lstStyle/>
        <a:p>
          <a:endParaRPr lang="en-US"/>
        </a:p>
      </dgm:t>
    </dgm:pt>
    <dgm:pt modelId="{7C6F00CA-4C16-419C-BC42-5122A3789C69}" type="pres">
      <dgm:prSet presAssocID="{329F8E18-23BB-4573-8BE3-74C39E9FAF69}" presName="sibTrans" presStyleCnt="0"/>
      <dgm:spPr/>
    </dgm:pt>
    <dgm:pt modelId="{7BA84140-C72F-43C2-87D3-7D7D4F24AD30}" type="pres">
      <dgm:prSet presAssocID="{3A9C4FD6-6C73-4309-8C48-440FF8ADB2A8}" presName="node" presStyleLbl="node1" presStyleIdx="1" presStyleCnt="4" custScaleX="133168">
        <dgm:presLayoutVars>
          <dgm:bulletEnabled val="1"/>
        </dgm:presLayoutVars>
      </dgm:prSet>
      <dgm:spPr/>
      <dgm:t>
        <a:bodyPr/>
        <a:lstStyle/>
        <a:p>
          <a:endParaRPr lang="en-US"/>
        </a:p>
      </dgm:t>
    </dgm:pt>
    <dgm:pt modelId="{CE3D839F-E984-4128-AC19-001A1E0BCC05}" type="pres">
      <dgm:prSet presAssocID="{731826C2-3E3C-4BA7-9A80-D061CD2F419D}" presName="sibTrans" presStyleCnt="0"/>
      <dgm:spPr/>
    </dgm:pt>
    <dgm:pt modelId="{09842BE2-8BC6-40A6-BD47-9058EDAD2DA4}" type="pres">
      <dgm:prSet presAssocID="{CAD9BE04-2515-42A4-84B3-0D1DA1370707}" presName="node" presStyleLbl="node1" presStyleIdx="2" presStyleCnt="4" custScaleX="133168">
        <dgm:presLayoutVars>
          <dgm:bulletEnabled val="1"/>
        </dgm:presLayoutVars>
      </dgm:prSet>
      <dgm:spPr/>
      <dgm:t>
        <a:bodyPr/>
        <a:lstStyle/>
        <a:p>
          <a:endParaRPr lang="en-US"/>
        </a:p>
      </dgm:t>
    </dgm:pt>
    <dgm:pt modelId="{58F8B78D-BC22-405F-AFF2-D751AD5F536D}" type="pres">
      <dgm:prSet presAssocID="{30F53235-6A27-49B8-B016-605EB45D6686}" presName="sibTrans" presStyleCnt="0"/>
      <dgm:spPr/>
    </dgm:pt>
    <dgm:pt modelId="{B883EDC8-E83F-4A61-9716-A438DDB17305}" type="pres">
      <dgm:prSet presAssocID="{CEA655A7-89F3-40B0-BAC1-74F466BB73FE}" presName="node" presStyleLbl="node1" presStyleIdx="3" presStyleCnt="4" custScaleX="133168">
        <dgm:presLayoutVars>
          <dgm:bulletEnabled val="1"/>
        </dgm:presLayoutVars>
      </dgm:prSet>
      <dgm:spPr/>
      <dgm:t>
        <a:bodyPr/>
        <a:lstStyle/>
        <a:p>
          <a:endParaRPr lang="en-US"/>
        </a:p>
      </dgm:t>
    </dgm:pt>
  </dgm:ptLst>
  <dgm:cxnLst>
    <dgm:cxn modelId="{607D59D7-5CC1-47BC-AE4A-72B82B2E8DCB}" type="presOf" srcId="{996BC54B-E11C-4BCD-8CB0-27A0B3AD2693}" destId="{3B5D8516-966B-4352-8CBE-EBF58F7D4570}" srcOrd="0" destOrd="0" presId="urn:microsoft.com/office/officeart/2005/8/layout/default#4"/>
    <dgm:cxn modelId="{68C02628-BF5B-4DE4-9559-5BD3AEEE3912}" type="presOf" srcId="{CEA655A7-89F3-40B0-BAC1-74F466BB73FE}" destId="{B883EDC8-E83F-4A61-9716-A438DDB17305}" srcOrd="0" destOrd="0" presId="urn:microsoft.com/office/officeart/2005/8/layout/default#4"/>
    <dgm:cxn modelId="{CE0AA104-DD2E-4741-9BF5-5F1F95ECFE3C}" srcId="{996BC54B-E11C-4BCD-8CB0-27A0B3AD2693}" destId="{3A9C4FD6-6C73-4309-8C48-440FF8ADB2A8}" srcOrd="1" destOrd="0" parTransId="{73480A0C-9658-4568-ABB4-6F1E82F9C1BF}" sibTransId="{731826C2-3E3C-4BA7-9A80-D061CD2F419D}"/>
    <dgm:cxn modelId="{2D1A00DD-7256-4640-8053-E012AA19244F}" srcId="{996BC54B-E11C-4BCD-8CB0-27A0B3AD2693}" destId="{CAD9BE04-2515-42A4-84B3-0D1DA1370707}" srcOrd="2" destOrd="0" parTransId="{4E2382E2-47D6-431A-A7E8-E2B6C7264264}" sibTransId="{30F53235-6A27-49B8-B016-605EB45D6686}"/>
    <dgm:cxn modelId="{D4756778-DD54-4DF5-A60E-375D19894380}" srcId="{996BC54B-E11C-4BCD-8CB0-27A0B3AD2693}" destId="{CEA655A7-89F3-40B0-BAC1-74F466BB73FE}" srcOrd="3" destOrd="0" parTransId="{91FE8CD2-0E63-40AD-A2AE-6C3B9C031073}" sibTransId="{45936ADF-3071-474C-8238-E04491B9D924}"/>
    <dgm:cxn modelId="{187CF00C-AF57-470B-A3AE-AD6A39B8E52A}" type="presOf" srcId="{ADF9E307-A8AF-4AFA-A951-E0CADD13C0AB}" destId="{2F59F4BA-ACEB-47CD-9835-833101BB5FE7}" srcOrd="0" destOrd="0" presId="urn:microsoft.com/office/officeart/2005/8/layout/default#4"/>
    <dgm:cxn modelId="{48E2791B-15A3-41EF-8E3D-31D0A04EF64A}" srcId="{996BC54B-E11C-4BCD-8CB0-27A0B3AD2693}" destId="{ADF9E307-A8AF-4AFA-A951-E0CADD13C0AB}" srcOrd="0" destOrd="0" parTransId="{02CAE0E9-BCD4-49E2-A5D8-2312001C0642}" sibTransId="{329F8E18-23BB-4573-8BE3-74C39E9FAF69}"/>
    <dgm:cxn modelId="{8AD0AECF-A149-4762-8BC8-AAF2F19D0949}" type="presOf" srcId="{CAD9BE04-2515-42A4-84B3-0D1DA1370707}" destId="{09842BE2-8BC6-40A6-BD47-9058EDAD2DA4}" srcOrd="0" destOrd="0" presId="urn:microsoft.com/office/officeart/2005/8/layout/default#4"/>
    <dgm:cxn modelId="{4F8139C6-87D9-493D-B096-B4DAEFD24D92}" type="presOf" srcId="{3A9C4FD6-6C73-4309-8C48-440FF8ADB2A8}" destId="{7BA84140-C72F-43C2-87D3-7D7D4F24AD30}" srcOrd="0" destOrd="0" presId="urn:microsoft.com/office/officeart/2005/8/layout/default#4"/>
    <dgm:cxn modelId="{58C91A3B-453D-45A3-97C1-12975E455017}" type="presParOf" srcId="{3B5D8516-966B-4352-8CBE-EBF58F7D4570}" destId="{2F59F4BA-ACEB-47CD-9835-833101BB5FE7}" srcOrd="0" destOrd="0" presId="urn:microsoft.com/office/officeart/2005/8/layout/default#4"/>
    <dgm:cxn modelId="{38A973E5-61EC-41A1-AF35-83F84834687A}" type="presParOf" srcId="{3B5D8516-966B-4352-8CBE-EBF58F7D4570}" destId="{7C6F00CA-4C16-419C-BC42-5122A3789C69}" srcOrd="1" destOrd="0" presId="urn:microsoft.com/office/officeart/2005/8/layout/default#4"/>
    <dgm:cxn modelId="{54F3D772-3071-44E0-8E3B-AD914C0E6D09}" type="presParOf" srcId="{3B5D8516-966B-4352-8CBE-EBF58F7D4570}" destId="{7BA84140-C72F-43C2-87D3-7D7D4F24AD30}" srcOrd="2" destOrd="0" presId="urn:microsoft.com/office/officeart/2005/8/layout/default#4"/>
    <dgm:cxn modelId="{BBDA5069-2803-433B-A72C-99FD31AD5823}" type="presParOf" srcId="{3B5D8516-966B-4352-8CBE-EBF58F7D4570}" destId="{CE3D839F-E984-4128-AC19-001A1E0BCC05}" srcOrd="3" destOrd="0" presId="urn:microsoft.com/office/officeart/2005/8/layout/default#4"/>
    <dgm:cxn modelId="{101388A9-B3D3-41B6-AED1-BE94E9344C16}" type="presParOf" srcId="{3B5D8516-966B-4352-8CBE-EBF58F7D4570}" destId="{09842BE2-8BC6-40A6-BD47-9058EDAD2DA4}" srcOrd="4" destOrd="0" presId="urn:microsoft.com/office/officeart/2005/8/layout/default#4"/>
    <dgm:cxn modelId="{80656C3D-7755-4B56-A590-76C7F87D4BCB}" type="presParOf" srcId="{3B5D8516-966B-4352-8CBE-EBF58F7D4570}" destId="{58F8B78D-BC22-405F-AFF2-D751AD5F536D}" srcOrd="5" destOrd="0" presId="urn:microsoft.com/office/officeart/2005/8/layout/default#4"/>
    <dgm:cxn modelId="{BDF44E37-6CF3-403F-AC0F-29BFD4982FC5}" type="presParOf" srcId="{3B5D8516-966B-4352-8CBE-EBF58F7D4570}" destId="{B883EDC8-E83F-4A61-9716-A438DDB17305}" srcOrd="6"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1D76755F-86FA-4E5B-8C22-81A0FD98104E}">
      <dgm:prSet phldrT="[Text]" custT="1">
        <dgm:style>
          <a:lnRef idx="2">
            <a:schemeClr val="accent3"/>
          </a:lnRef>
          <a:fillRef idx="1">
            <a:schemeClr val="lt1"/>
          </a:fillRef>
          <a:effectRef idx="0">
            <a:schemeClr val="accent3"/>
          </a:effectRef>
          <a:fontRef idx="minor">
            <a:schemeClr val="dk1"/>
          </a:fontRef>
        </dgm:style>
      </dgm:prSet>
      <dgm:spPr/>
      <dgm:t>
        <a:bodyPr/>
        <a:lstStyle/>
        <a:p>
          <a:pPr rtl="1">
            <a:lnSpc>
              <a:spcPct val="70000"/>
            </a:lnSpc>
          </a:pPr>
          <a:r>
            <a:rPr lang="ar-SA" sz="2400" b="1" dirty="0" smtClean="0">
              <a:effectLst/>
              <a:latin typeface="Sakkal Majalla" panose="02000000000000000000" pitchFamily="2" charset="-78"/>
              <a:cs typeface="Sakkal Majalla" panose="02000000000000000000" pitchFamily="2" charset="-78"/>
            </a:rPr>
            <a:t>عرض</a:t>
          </a:r>
          <a:r>
            <a:rPr lang="ar-KW" sz="2400" b="1" dirty="0" smtClean="0">
              <a:effectLst/>
              <a:latin typeface="Sakkal Majalla" panose="02000000000000000000" pitchFamily="2" charset="-78"/>
              <a:cs typeface="Sakkal Majalla" panose="02000000000000000000" pitchFamily="2" charset="-78"/>
            </a:rPr>
            <a:t> </a:t>
          </a:r>
          <a:r>
            <a:rPr lang="ar-KW" sz="2400" b="1" dirty="0">
              <a:effectLst/>
              <a:latin typeface="Sakkal Majalla" panose="02000000000000000000" pitchFamily="2" charset="-78"/>
              <a:cs typeface="Sakkal Majalla" panose="02000000000000000000" pitchFamily="2" charset="-78"/>
            </a:rPr>
            <a:t>كافة المستجدات </a:t>
          </a:r>
          <a:r>
            <a:rPr lang="ar-SA" sz="2400" b="1" dirty="0" smtClean="0">
              <a:effectLst/>
              <a:latin typeface="Sakkal Majalla" panose="02000000000000000000" pitchFamily="2" charset="-78"/>
              <a:cs typeface="Sakkal Majalla" panose="02000000000000000000" pitchFamily="2" charset="-78"/>
            </a:rPr>
            <a:t>الخاصة بالتقنيات</a:t>
          </a:r>
          <a:r>
            <a:rPr lang="ar-KW" sz="2400" b="1" dirty="0" smtClean="0">
              <a:effectLst/>
              <a:latin typeface="Sakkal Majalla" panose="02000000000000000000" pitchFamily="2" charset="-78"/>
              <a:cs typeface="Sakkal Majalla" panose="02000000000000000000" pitchFamily="2" charset="-78"/>
            </a:rPr>
            <a:t> </a:t>
          </a:r>
          <a:r>
            <a:rPr lang="ar-KW" sz="2400" b="1" dirty="0">
              <a:effectLst/>
              <a:latin typeface="Sakkal Majalla" panose="02000000000000000000" pitchFamily="2" charset="-78"/>
              <a:cs typeface="Sakkal Majalla" panose="02000000000000000000" pitchFamily="2" charset="-78"/>
            </a:rPr>
            <a:t>ذات العلاقة </a:t>
          </a:r>
          <a:r>
            <a:rPr lang="ar-SA" sz="2400" b="1" dirty="0" smtClean="0">
              <a:effectLst/>
              <a:latin typeface="Sakkal Majalla" panose="02000000000000000000" pitchFamily="2" charset="-78"/>
              <a:cs typeface="Sakkal Majalla" panose="02000000000000000000" pitchFamily="2" charset="-78"/>
            </a:rPr>
            <a:t>بتقييم المناخ العالمي</a:t>
          </a:r>
          <a:endParaRPr lang="en-US" sz="2400" b="1" dirty="0">
            <a:effectLst/>
            <a:latin typeface="Sakkal Majalla" panose="02000000000000000000" pitchFamily="2" charset="-78"/>
            <a:cs typeface="Sakkal Majalla" panose="02000000000000000000" pitchFamily="2" charset="-78"/>
          </a:endParaRPr>
        </a:p>
      </dgm:t>
    </dgm:pt>
    <dgm:pt modelId="{05AFB016-EABC-4C15-ADDC-D1442AA46DDE}" type="parTrans" cxnId="{C0057529-7DB5-4FAE-8FCE-DEA930C39AD9}">
      <dgm:prSet/>
      <dgm:spPr/>
      <dgm:t>
        <a:bodyPr/>
        <a:lstStyle/>
        <a:p>
          <a:endParaRPr lang="en-US"/>
        </a:p>
      </dgm:t>
    </dgm:pt>
    <dgm:pt modelId="{9B287628-EF02-49CC-9B7D-6301EE7295AD}" type="sibTrans" cxnId="{C0057529-7DB5-4FAE-8FCE-DEA930C39AD9}">
      <dgm:prSet/>
      <dgm:spPr/>
      <dgm:t>
        <a:bodyPr/>
        <a:lstStyle/>
        <a:p>
          <a:endParaRPr lang="en-US"/>
        </a:p>
      </dgm:t>
    </dgm:pt>
    <dgm:pt modelId="{95E3E6B7-BF51-4FEE-BD24-FE538C7522DD}">
      <dgm:prSet custT="1">
        <dgm:style>
          <a:lnRef idx="2">
            <a:schemeClr val="accent3"/>
          </a:lnRef>
          <a:fillRef idx="1">
            <a:schemeClr val="lt1"/>
          </a:fillRef>
          <a:effectRef idx="0">
            <a:schemeClr val="accent3"/>
          </a:effectRef>
          <a:fontRef idx="minor">
            <a:schemeClr val="dk1"/>
          </a:fontRef>
        </dgm:style>
      </dgm:prSet>
      <dgm:spPr/>
      <dgm:t>
        <a:bodyPr/>
        <a:lstStyle/>
        <a:p>
          <a:pPr rtl="1"/>
          <a:r>
            <a:rPr lang="ar-SA" sz="2400" b="1" dirty="0" smtClean="0">
              <a:effectLst/>
              <a:latin typeface="Sakkal Majalla" panose="02000000000000000000" pitchFamily="2" charset="-78"/>
              <a:cs typeface="Sakkal Majalla" panose="02000000000000000000" pitchFamily="2" charset="-78"/>
            </a:rPr>
            <a:t>توفير  رؤية تشمل التقنيات والتجارب البحثية لتغير  المُناخ العالمي، والتي يمكن الاستفادة منها على المستوى العلمي</a:t>
          </a:r>
          <a:endParaRPr lang="en-US" sz="2400" b="1" dirty="0">
            <a:effectLst/>
            <a:latin typeface="Sakkal Majalla" panose="02000000000000000000" pitchFamily="2" charset="-78"/>
            <a:cs typeface="Sakkal Majalla" panose="02000000000000000000" pitchFamily="2" charset="-78"/>
          </a:endParaRPr>
        </a:p>
      </dgm:t>
    </dgm:pt>
    <dgm:pt modelId="{2E495A94-F6BF-4AE8-82E9-52090F5E9CF7}" type="parTrans" cxnId="{2E598ECD-0BAC-43D8-B829-E2D1A03BA116}">
      <dgm:prSet/>
      <dgm:spPr/>
      <dgm:t>
        <a:bodyPr/>
        <a:lstStyle/>
        <a:p>
          <a:endParaRPr lang="en-US"/>
        </a:p>
      </dgm:t>
    </dgm:pt>
    <dgm:pt modelId="{E0F381E7-5BFD-4EF8-8C00-08D41965A37E}" type="sibTrans" cxnId="{2E598ECD-0BAC-43D8-B829-E2D1A03BA116}">
      <dgm:prSet/>
      <dgm:spPr/>
      <dgm:t>
        <a:bodyPr/>
        <a:lstStyle/>
        <a:p>
          <a:endParaRPr lang="en-US"/>
        </a:p>
      </dgm:t>
    </dgm:pt>
    <dgm:pt modelId="{BAEDA597-FD28-4FCE-BE87-2E8070E2436C}">
      <dgm:prSet custT="1">
        <dgm:style>
          <a:lnRef idx="2">
            <a:schemeClr val="accent3"/>
          </a:lnRef>
          <a:fillRef idx="1">
            <a:schemeClr val="lt1"/>
          </a:fillRef>
          <a:effectRef idx="0">
            <a:schemeClr val="accent3"/>
          </a:effectRef>
          <a:fontRef idx="minor">
            <a:schemeClr val="dk1"/>
          </a:fontRef>
        </dgm:style>
      </dgm:prSet>
      <dgm:spPr/>
      <dgm:t>
        <a:bodyPr/>
        <a:lstStyle/>
        <a:p>
          <a:pPr rtl="1">
            <a:lnSpc>
              <a:spcPct val="70000"/>
            </a:lnSpc>
            <a:spcAft>
              <a:spcPts val="0"/>
            </a:spcAft>
          </a:pPr>
          <a:r>
            <a:rPr lang="ar-KW" sz="2400" b="1" dirty="0">
              <a:effectLst/>
              <a:latin typeface="Sakkal Majalla" panose="02000000000000000000" pitchFamily="2" charset="-78"/>
              <a:cs typeface="Sakkal Majalla" panose="02000000000000000000" pitchFamily="2" charset="-78"/>
            </a:rPr>
            <a:t>المساهمة في بناء قاعدة </a:t>
          </a:r>
          <a:r>
            <a:rPr lang="ar-KW" sz="2400" b="1" dirty="0" smtClean="0">
              <a:effectLst/>
              <a:latin typeface="Sakkal Majalla" panose="02000000000000000000" pitchFamily="2" charset="-78"/>
              <a:cs typeface="Sakkal Majalla" panose="02000000000000000000" pitchFamily="2" charset="-78"/>
            </a:rPr>
            <a:t>معرف</a:t>
          </a:r>
          <a:r>
            <a:rPr lang="ar-SA" sz="2400" b="1" dirty="0" smtClean="0">
              <a:effectLst/>
              <a:latin typeface="Sakkal Majalla" panose="02000000000000000000" pitchFamily="2" charset="-78"/>
              <a:cs typeface="Sakkal Majalla" panose="02000000000000000000" pitchFamily="2" charset="-78"/>
            </a:rPr>
            <a:t>ي</a:t>
          </a:r>
          <a:r>
            <a:rPr lang="ar-KW" sz="2400" b="1" dirty="0" smtClean="0">
              <a:effectLst/>
              <a:latin typeface="Sakkal Majalla" panose="02000000000000000000" pitchFamily="2" charset="-78"/>
              <a:cs typeface="Sakkal Majalla" panose="02000000000000000000" pitchFamily="2" charset="-78"/>
            </a:rPr>
            <a:t>ة </a:t>
          </a:r>
          <a:r>
            <a:rPr lang="ar-KW" sz="2400" b="1" dirty="0">
              <a:effectLst/>
              <a:latin typeface="Sakkal Majalla" panose="02000000000000000000" pitchFamily="2" charset="-78"/>
              <a:cs typeface="Sakkal Majalla" panose="02000000000000000000" pitchFamily="2" charset="-78"/>
            </a:rPr>
            <a:t>عربية </a:t>
          </a:r>
          <a:r>
            <a:rPr lang="ar-KW" sz="2400" b="1" dirty="0" smtClean="0">
              <a:effectLst/>
              <a:latin typeface="Sakkal Majalla" panose="02000000000000000000" pitchFamily="2" charset="-78"/>
              <a:cs typeface="Sakkal Majalla" panose="02000000000000000000" pitchFamily="2" charset="-78"/>
            </a:rPr>
            <a:t>من </a:t>
          </a:r>
          <a:r>
            <a:rPr lang="ar-KW" sz="2400" b="1" dirty="0">
              <a:effectLst/>
              <a:latin typeface="Sakkal Majalla" panose="02000000000000000000" pitchFamily="2" charset="-78"/>
              <a:cs typeface="Sakkal Majalla" panose="02000000000000000000" pitchFamily="2" charset="-78"/>
            </a:rPr>
            <a:t>أجل سد الفجوة الحاصلة في </a:t>
          </a:r>
          <a:r>
            <a:rPr lang="ar-SA" sz="2400" b="1" dirty="0" smtClean="0">
              <a:effectLst/>
              <a:latin typeface="Sakkal Majalla" panose="02000000000000000000" pitchFamily="2" charset="-78"/>
              <a:cs typeface="Sakkal Majalla" panose="02000000000000000000" pitchFamily="2" charset="-78"/>
            </a:rPr>
            <a:t>م</a:t>
          </a:r>
          <a:r>
            <a:rPr lang="ar-KW" sz="2400" b="1" dirty="0" smtClean="0">
              <a:effectLst/>
              <a:latin typeface="Sakkal Majalla" panose="02000000000000000000" pitchFamily="2" charset="-78"/>
              <a:cs typeface="Sakkal Majalla" panose="02000000000000000000" pitchFamily="2" charset="-78"/>
            </a:rPr>
            <a:t>جال</a:t>
          </a:r>
          <a:endParaRPr lang="ar-KW" sz="2400" b="1" dirty="0">
            <a:effectLst/>
            <a:latin typeface="Sakkal Majalla" panose="02000000000000000000" pitchFamily="2" charset="-78"/>
            <a:cs typeface="Sakkal Majalla" panose="02000000000000000000" pitchFamily="2" charset="-78"/>
          </a:endParaRPr>
        </a:p>
        <a:p>
          <a:pPr rtl="1">
            <a:lnSpc>
              <a:spcPct val="70000"/>
            </a:lnSpc>
            <a:spcAft>
              <a:spcPct val="35000"/>
            </a:spcAft>
          </a:pPr>
          <a:r>
            <a:rPr lang="ar-SA" sz="2400" b="1" dirty="0" smtClean="0">
              <a:effectLst/>
              <a:latin typeface="Sakkal Majalla" panose="02000000000000000000" pitchFamily="2" charset="-78"/>
              <a:cs typeface="Sakkal Majalla" panose="02000000000000000000" pitchFamily="2" charset="-78"/>
            </a:rPr>
            <a:t>التغيرات المناخية</a:t>
          </a:r>
          <a:endParaRPr lang="en-US" sz="2400" b="1" dirty="0">
            <a:effectLst/>
            <a:latin typeface="Sakkal Majalla" panose="02000000000000000000" pitchFamily="2" charset="-78"/>
            <a:cs typeface="Sakkal Majalla" panose="02000000000000000000" pitchFamily="2" charset="-78"/>
          </a:endParaRPr>
        </a:p>
      </dgm:t>
    </dgm:pt>
    <dgm:pt modelId="{B023FF3D-F1CE-42C3-8F03-5EB04FC135BF}" type="parTrans" cxnId="{A0DA7C71-7EDD-405E-9C18-FF9F0B0F9D00}">
      <dgm:prSet/>
      <dgm:spPr/>
      <dgm:t>
        <a:bodyPr/>
        <a:lstStyle/>
        <a:p>
          <a:endParaRPr lang="en-US"/>
        </a:p>
      </dgm:t>
    </dgm:pt>
    <dgm:pt modelId="{D2AA192A-E8A7-4394-95C1-1277EDF5F2BF}" type="sibTrans" cxnId="{A0DA7C71-7EDD-405E-9C18-FF9F0B0F9D00}">
      <dgm:prSet/>
      <dgm:spPr/>
      <dgm:t>
        <a:bodyPr/>
        <a:lstStyle/>
        <a:p>
          <a:endParaRPr lang="en-US"/>
        </a:p>
      </dgm:t>
    </dgm:pt>
    <dgm:pt modelId="{54A96FCB-109B-44AA-9E79-7F9115143719}">
      <dgm:prSet custT="1">
        <dgm:style>
          <a:lnRef idx="2">
            <a:schemeClr val="accent3"/>
          </a:lnRef>
          <a:fillRef idx="1">
            <a:schemeClr val="lt1"/>
          </a:fillRef>
          <a:effectRef idx="0">
            <a:schemeClr val="accent3"/>
          </a:effectRef>
          <a:fontRef idx="minor">
            <a:schemeClr val="dk1"/>
          </a:fontRef>
        </dgm:style>
      </dgm:prSet>
      <dgm:spPr/>
      <dgm:t>
        <a:bodyPr/>
        <a:lstStyle/>
        <a:p>
          <a:pPr rtl="1">
            <a:lnSpc>
              <a:spcPct val="70000"/>
            </a:lnSpc>
          </a:pPr>
          <a:r>
            <a:rPr lang="ar-KW" sz="2400" b="1" dirty="0">
              <a:effectLst/>
              <a:latin typeface="Sakkal Majalla" panose="02000000000000000000" pitchFamily="2" charset="-78"/>
              <a:cs typeface="Sakkal Majalla" panose="02000000000000000000" pitchFamily="2" charset="-78"/>
            </a:rPr>
            <a:t>تزويد الباحثين والمهتمين </a:t>
          </a:r>
          <a:r>
            <a:rPr lang="ar-SA" sz="2400" b="1" dirty="0" smtClean="0">
              <a:effectLst/>
              <a:latin typeface="Sakkal Majalla" panose="02000000000000000000" pitchFamily="2" charset="-78"/>
              <a:cs typeface="Sakkal Majalla" panose="02000000000000000000" pitchFamily="2" charset="-78"/>
            </a:rPr>
            <a:t>والمعنيين بالجوانب التقنية</a:t>
          </a:r>
          <a:r>
            <a:rPr lang="ar-KW" sz="2400" b="1" dirty="0" smtClean="0">
              <a:effectLst/>
              <a:latin typeface="Sakkal Majalla" panose="02000000000000000000" pitchFamily="2" charset="-78"/>
              <a:cs typeface="Sakkal Majalla" panose="02000000000000000000" pitchFamily="2" charset="-78"/>
            </a:rPr>
            <a:t> </a:t>
          </a:r>
          <a:r>
            <a:rPr lang="ar-KW" sz="2400" b="1" dirty="0">
              <a:effectLst/>
              <a:latin typeface="Sakkal Majalla" panose="02000000000000000000" pitchFamily="2" charset="-78"/>
              <a:cs typeface="Sakkal Majalla" panose="02000000000000000000" pitchFamily="2" charset="-78"/>
            </a:rPr>
            <a:t>التي تتناول مختلف </a:t>
          </a:r>
          <a:r>
            <a:rPr lang="ar-SA" sz="2400" b="1" dirty="0" smtClean="0">
              <a:effectLst/>
              <a:latin typeface="Sakkal Majalla" panose="02000000000000000000" pitchFamily="2" charset="-78"/>
              <a:cs typeface="Sakkal Majalla" panose="02000000000000000000" pitchFamily="2" charset="-78"/>
            </a:rPr>
            <a:t>أوجه دراسة التغيرات المناخية</a:t>
          </a:r>
          <a:endParaRPr lang="en-US" sz="2400" b="1" dirty="0">
            <a:effectLst/>
            <a:latin typeface="Sakkal Majalla" panose="02000000000000000000" pitchFamily="2" charset="-78"/>
            <a:cs typeface="Sakkal Majalla" panose="02000000000000000000" pitchFamily="2" charset="-78"/>
          </a:endParaRPr>
        </a:p>
      </dgm:t>
    </dgm:pt>
    <dgm:pt modelId="{65862939-B8B2-4178-A0B9-74797E0C21CF}" type="parTrans" cxnId="{1AB0AFF0-5874-40D2-8BDE-73B55BC89444}">
      <dgm:prSet/>
      <dgm:spPr/>
      <dgm:t>
        <a:bodyPr/>
        <a:lstStyle/>
        <a:p>
          <a:endParaRPr lang="en-US"/>
        </a:p>
      </dgm:t>
    </dgm:pt>
    <dgm:pt modelId="{C3E44260-161A-445B-A13C-D2C917FA1AA0}" type="sibTrans" cxnId="{1AB0AFF0-5874-40D2-8BDE-73B55BC89444}">
      <dgm:prSet/>
      <dgm:spPr/>
      <dgm:t>
        <a:bodyPr/>
        <a:lstStyle/>
        <a:p>
          <a:endParaRPr lang="en-US"/>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E05DF7FB-98AD-4E95-BFB2-EBAA9B7A2BE6}" type="pres">
      <dgm:prSet presAssocID="{1D76755F-86FA-4E5B-8C22-81A0FD98104E}" presName="node" presStyleLbl="node1" presStyleIdx="0" presStyleCnt="4" custScaleX="132535">
        <dgm:presLayoutVars>
          <dgm:bulletEnabled val="1"/>
        </dgm:presLayoutVars>
      </dgm:prSet>
      <dgm:spPr/>
      <dgm:t>
        <a:bodyPr/>
        <a:lstStyle/>
        <a:p>
          <a:endParaRPr lang="en-US"/>
        </a:p>
      </dgm:t>
    </dgm:pt>
    <dgm:pt modelId="{A261CEF4-44B0-4EB1-AAFE-5F71D9D67D8D}" type="pres">
      <dgm:prSet presAssocID="{9B287628-EF02-49CC-9B7D-6301EE7295AD}" presName="sibTrans" presStyleCnt="0"/>
      <dgm:spPr/>
    </dgm:pt>
    <dgm:pt modelId="{8DA71D06-90D6-4309-BC0A-CE3948F1F843}" type="pres">
      <dgm:prSet presAssocID="{95E3E6B7-BF51-4FEE-BD24-FE538C7522DD}" presName="node" presStyleLbl="node1" presStyleIdx="1" presStyleCnt="4" custScaleX="132535">
        <dgm:presLayoutVars>
          <dgm:bulletEnabled val="1"/>
        </dgm:presLayoutVars>
      </dgm:prSet>
      <dgm:spPr/>
      <dgm:t>
        <a:bodyPr/>
        <a:lstStyle/>
        <a:p>
          <a:endParaRPr lang="en-US"/>
        </a:p>
      </dgm:t>
    </dgm:pt>
    <dgm:pt modelId="{9C41D666-0DD2-4E1D-80DB-FF8BC79D44FE}" type="pres">
      <dgm:prSet presAssocID="{E0F381E7-5BFD-4EF8-8C00-08D41965A37E}" presName="sibTrans" presStyleCnt="0"/>
      <dgm:spPr/>
    </dgm:pt>
    <dgm:pt modelId="{7E521AFE-2823-4AA1-8368-D44024B258D3}" type="pres">
      <dgm:prSet presAssocID="{BAEDA597-FD28-4FCE-BE87-2E8070E2436C}" presName="node" presStyleLbl="node1" presStyleIdx="2" presStyleCnt="4" custScaleX="132535">
        <dgm:presLayoutVars>
          <dgm:bulletEnabled val="1"/>
        </dgm:presLayoutVars>
      </dgm:prSet>
      <dgm:spPr/>
      <dgm:t>
        <a:bodyPr/>
        <a:lstStyle/>
        <a:p>
          <a:endParaRPr lang="en-US"/>
        </a:p>
      </dgm:t>
    </dgm:pt>
    <dgm:pt modelId="{5B2C5A7F-7CA9-4A47-A1D2-6F71BDC2962C}" type="pres">
      <dgm:prSet presAssocID="{D2AA192A-E8A7-4394-95C1-1277EDF5F2BF}" presName="sibTrans" presStyleCnt="0"/>
      <dgm:spPr/>
    </dgm:pt>
    <dgm:pt modelId="{91A862A9-AB65-48DF-BF99-3FE6A27D8565}" type="pres">
      <dgm:prSet presAssocID="{54A96FCB-109B-44AA-9E79-7F9115143719}" presName="node" presStyleLbl="node1" presStyleIdx="3" presStyleCnt="4" custScaleX="132535">
        <dgm:presLayoutVars>
          <dgm:bulletEnabled val="1"/>
        </dgm:presLayoutVars>
      </dgm:prSet>
      <dgm:spPr/>
      <dgm:t>
        <a:bodyPr/>
        <a:lstStyle/>
        <a:p>
          <a:endParaRPr lang="en-US"/>
        </a:p>
      </dgm:t>
    </dgm:pt>
  </dgm:ptLst>
  <dgm:cxnLst>
    <dgm:cxn modelId="{C4B18F49-3016-40F1-83E9-1B261E984E38}" type="presOf" srcId="{95E3E6B7-BF51-4FEE-BD24-FE538C7522DD}" destId="{8DA71D06-90D6-4309-BC0A-CE3948F1F843}" srcOrd="0" destOrd="0" presId="urn:microsoft.com/office/officeart/2005/8/layout/default#5"/>
    <dgm:cxn modelId="{C0057529-7DB5-4FAE-8FCE-DEA930C39AD9}" srcId="{996BC54B-E11C-4BCD-8CB0-27A0B3AD2693}" destId="{1D76755F-86FA-4E5B-8C22-81A0FD98104E}" srcOrd="0" destOrd="0" parTransId="{05AFB016-EABC-4C15-ADDC-D1442AA46DDE}" sibTransId="{9B287628-EF02-49CC-9B7D-6301EE7295AD}"/>
    <dgm:cxn modelId="{F5787B69-974A-4F37-AD18-BC14DA6D4E03}" type="presOf" srcId="{996BC54B-E11C-4BCD-8CB0-27A0B3AD2693}" destId="{3B5D8516-966B-4352-8CBE-EBF58F7D4570}" srcOrd="0" destOrd="0" presId="urn:microsoft.com/office/officeart/2005/8/layout/default#5"/>
    <dgm:cxn modelId="{A0DA7C71-7EDD-405E-9C18-FF9F0B0F9D00}" srcId="{996BC54B-E11C-4BCD-8CB0-27A0B3AD2693}" destId="{BAEDA597-FD28-4FCE-BE87-2E8070E2436C}" srcOrd="2" destOrd="0" parTransId="{B023FF3D-F1CE-42C3-8F03-5EB04FC135BF}" sibTransId="{D2AA192A-E8A7-4394-95C1-1277EDF5F2BF}"/>
    <dgm:cxn modelId="{19044C0E-7FA3-42A6-A37E-CDF052F0284B}" type="presOf" srcId="{54A96FCB-109B-44AA-9E79-7F9115143719}" destId="{91A862A9-AB65-48DF-BF99-3FE6A27D8565}" srcOrd="0" destOrd="0" presId="urn:microsoft.com/office/officeart/2005/8/layout/default#5"/>
    <dgm:cxn modelId="{2E598ECD-0BAC-43D8-B829-E2D1A03BA116}" srcId="{996BC54B-E11C-4BCD-8CB0-27A0B3AD2693}" destId="{95E3E6B7-BF51-4FEE-BD24-FE538C7522DD}" srcOrd="1" destOrd="0" parTransId="{2E495A94-F6BF-4AE8-82E9-52090F5E9CF7}" sibTransId="{E0F381E7-5BFD-4EF8-8C00-08D41965A37E}"/>
    <dgm:cxn modelId="{41DECD51-FEDD-4807-AEEA-DDD688F9FA07}" type="presOf" srcId="{1D76755F-86FA-4E5B-8C22-81A0FD98104E}" destId="{E05DF7FB-98AD-4E95-BFB2-EBAA9B7A2BE6}" srcOrd="0" destOrd="0" presId="urn:microsoft.com/office/officeart/2005/8/layout/default#5"/>
    <dgm:cxn modelId="{8C6A7976-949C-433B-B4BD-09524323B981}" type="presOf" srcId="{BAEDA597-FD28-4FCE-BE87-2E8070E2436C}" destId="{7E521AFE-2823-4AA1-8368-D44024B258D3}" srcOrd="0" destOrd="0" presId="urn:microsoft.com/office/officeart/2005/8/layout/default#5"/>
    <dgm:cxn modelId="{1AB0AFF0-5874-40D2-8BDE-73B55BC89444}" srcId="{996BC54B-E11C-4BCD-8CB0-27A0B3AD2693}" destId="{54A96FCB-109B-44AA-9E79-7F9115143719}" srcOrd="3" destOrd="0" parTransId="{65862939-B8B2-4178-A0B9-74797E0C21CF}" sibTransId="{C3E44260-161A-445B-A13C-D2C917FA1AA0}"/>
    <dgm:cxn modelId="{2BAF01CD-E6D8-41A8-83A1-FCEBC605CAF7}" type="presParOf" srcId="{3B5D8516-966B-4352-8CBE-EBF58F7D4570}" destId="{E05DF7FB-98AD-4E95-BFB2-EBAA9B7A2BE6}" srcOrd="0" destOrd="0" presId="urn:microsoft.com/office/officeart/2005/8/layout/default#5"/>
    <dgm:cxn modelId="{33BE1FB1-1C13-4E5B-9063-AC887E932053}" type="presParOf" srcId="{3B5D8516-966B-4352-8CBE-EBF58F7D4570}" destId="{A261CEF4-44B0-4EB1-AAFE-5F71D9D67D8D}" srcOrd="1" destOrd="0" presId="urn:microsoft.com/office/officeart/2005/8/layout/default#5"/>
    <dgm:cxn modelId="{C8745AEF-38BE-4C1B-BD85-FFD22ABFF8BA}" type="presParOf" srcId="{3B5D8516-966B-4352-8CBE-EBF58F7D4570}" destId="{8DA71D06-90D6-4309-BC0A-CE3948F1F843}" srcOrd="2" destOrd="0" presId="urn:microsoft.com/office/officeart/2005/8/layout/default#5"/>
    <dgm:cxn modelId="{48C8D467-1F6E-4DE2-95B5-4F9C66CC1CFF}" type="presParOf" srcId="{3B5D8516-966B-4352-8CBE-EBF58F7D4570}" destId="{9C41D666-0DD2-4E1D-80DB-FF8BC79D44FE}" srcOrd="3" destOrd="0" presId="urn:microsoft.com/office/officeart/2005/8/layout/default#5"/>
    <dgm:cxn modelId="{2A4CA126-9024-475A-AB87-90252C75FEBE}" type="presParOf" srcId="{3B5D8516-966B-4352-8CBE-EBF58F7D4570}" destId="{7E521AFE-2823-4AA1-8368-D44024B258D3}" srcOrd="4" destOrd="0" presId="urn:microsoft.com/office/officeart/2005/8/layout/default#5"/>
    <dgm:cxn modelId="{4C99D19F-D4A0-4789-840D-A06CBB5A2CB7}" type="presParOf" srcId="{3B5D8516-966B-4352-8CBE-EBF58F7D4570}" destId="{5B2C5A7F-7CA9-4A47-A1D2-6F71BDC2962C}" srcOrd="5" destOrd="0" presId="urn:microsoft.com/office/officeart/2005/8/layout/default#5"/>
    <dgm:cxn modelId="{CD5ADA74-7130-4FCF-BF72-88E84918DA51}" type="presParOf" srcId="{3B5D8516-966B-4352-8CBE-EBF58F7D4570}" destId="{91A862A9-AB65-48DF-BF99-3FE6A27D8565}" srcOrd="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ADF9E307-A8AF-4AFA-A951-E0CADD13C0AB}">
      <dgm:prSet phldrT="[Tex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chemeClr val="tx1"/>
          </a:solidFill>
        </a:ln>
      </dgm:spPr>
      <dgm:t>
        <a:bodyPr/>
        <a:lstStyle/>
        <a:p>
          <a:pPr algn="just" rtl="1"/>
          <a:r>
            <a:rPr lang="ar-SA" sz="2000" b="1" dirty="0">
              <a:solidFill>
                <a:srgbClr val="FF0000"/>
              </a:solidFill>
              <a:effectLst/>
              <a:latin typeface="Sakkal Majalla" panose="02000000000000000000" pitchFamily="2" charset="-78"/>
              <a:cs typeface="Sakkal Majalla" panose="02000000000000000000" pitchFamily="2" charset="-78"/>
            </a:rPr>
            <a:t>التحكم</a:t>
          </a:r>
          <a:r>
            <a:rPr lang="ar-KW" sz="2000" b="1" dirty="0">
              <a:solidFill>
                <a:srgbClr val="FF0000"/>
              </a:solidFill>
              <a:effectLst/>
              <a:latin typeface="Sakkal Majalla" panose="02000000000000000000" pitchFamily="2" charset="-78"/>
              <a:cs typeface="Sakkal Majalla" panose="02000000000000000000" pitchFamily="2" charset="-78"/>
            </a:rPr>
            <a:t> </a:t>
          </a:r>
          <a:r>
            <a:rPr lang="en-US" sz="2000" b="1" dirty="0">
              <a:solidFill>
                <a:srgbClr val="FF0000"/>
              </a:solidFill>
              <a:effectLst/>
              <a:latin typeface="Sakkal Majalla" panose="02000000000000000000" pitchFamily="2" charset="-78"/>
              <a:cs typeface="Sakkal Majalla" panose="02000000000000000000" pitchFamily="2" charset="-78"/>
            </a:rPr>
            <a:t>Control</a:t>
          </a:r>
          <a:r>
            <a:rPr lang="ar-SA" sz="2000" b="1" dirty="0">
              <a:effectLst/>
              <a:latin typeface="Sakkal Majalla" panose="02000000000000000000" pitchFamily="2" charset="-78"/>
              <a:cs typeface="Sakkal Majalla" panose="02000000000000000000" pitchFamily="2" charset="-78"/>
            </a:rPr>
            <a:t>: القدرة على التأثير أو توجيه مسار الأحداث، وتستخدم البيانات من محاكاة طويلة التحكم التي يتم تنفيذها دون أي تغيير في متغيرات التأثير الخارجية. ومن ثم فهي تمثل التقلبات الجوهرية في نظام الغلاف الجوي المصمَّم بالنموذج. </a:t>
          </a:r>
          <a:endParaRPr lang="en-US" sz="2000" b="1" dirty="0">
            <a:effectLst/>
            <a:latin typeface="Sakkal Majalla" panose="02000000000000000000" pitchFamily="2" charset="-78"/>
            <a:cs typeface="Sakkal Majalla" panose="02000000000000000000" pitchFamily="2" charset="-78"/>
          </a:endParaRPr>
        </a:p>
      </dgm:t>
    </dgm:pt>
    <dgm:pt modelId="{02CAE0E9-BCD4-49E2-A5D8-2312001C0642}" type="parTrans" cxnId="{48E2791B-15A3-41EF-8E3D-31D0A04EF64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29F8E18-23BB-4573-8BE3-74C39E9FAF69}" type="sibTrans" cxnId="{48E2791B-15A3-41EF-8E3D-31D0A04EF64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2C6F8CB7-D653-4F67-9769-8C93F3C4E444}">
      <dgm:prSe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chemeClr val="tx1"/>
          </a:solidFill>
        </a:ln>
      </dgm:spPr>
      <dgm:t>
        <a:bodyPr/>
        <a:lstStyle/>
        <a:p>
          <a:pPr algn="just" rtl="1">
            <a:lnSpc>
              <a:spcPct val="100000"/>
            </a:lnSpc>
            <a:spcAft>
              <a:spcPts val="0"/>
            </a:spcAft>
          </a:pPr>
          <a:r>
            <a:rPr lang="ar-SA" sz="2000" b="1" dirty="0">
              <a:solidFill>
                <a:srgbClr val="FF0000"/>
              </a:solidFill>
              <a:effectLst/>
              <a:latin typeface="Sakkal Majalla" panose="02000000000000000000" pitchFamily="2" charset="-78"/>
              <a:cs typeface="Sakkal Majalla" panose="02000000000000000000" pitchFamily="2" charset="-78"/>
            </a:rPr>
            <a:t>المحاكاة البشرية </a:t>
          </a:r>
          <a:r>
            <a:rPr lang="en-US" sz="2000" b="1" dirty="0">
              <a:solidFill>
                <a:srgbClr val="FF0000"/>
              </a:solidFill>
              <a:effectLst/>
              <a:latin typeface="Sakkal Majalla" panose="02000000000000000000" pitchFamily="2" charset="-78"/>
              <a:cs typeface="Sakkal Majalla" panose="02000000000000000000" pitchFamily="2" charset="-78"/>
            </a:rPr>
            <a:t>Anthropogenic</a:t>
          </a:r>
          <a:r>
            <a:rPr lang="ar-SA" sz="2000" b="1" dirty="0">
              <a:effectLst/>
              <a:latin typeface="Sakkal Majalla" panose="02000000000000000000" pitchFamily="2" charset="-78"/>
              <a:cs typeface="Sakkal Majalla" panose="02000000000000000000" pitchFamily="2" charset="-78"/>
            </a:rPr>
            <a:t>: بشكل رئيسي من التلوث البيئي وتستخدم سلسلة من عمليات المحاكاة للاستجابة </a:t>
          </a:r>
          <a:r>
            <a:rPr lang="ar-SA" sz="2000" b="1" dirty="0" smtClean="0">
              <a:effectLst/>
              <a:latin typeface="Sakkal Majalla" panose="02000000000000000000" pitchFamily="2" charset="-78"/>
              <a:cs typeface="Sakkal Majalla" panose="02000000000000000000" pitchFamily="2" charset="-78"/>
            </a:rPr>
            <a:t>المُناخية </a:t>
          </a:r>
          <a:r>
            <a:rPr lang="ar-SA" sz="2000" b="1" dirty="0">
              <a:effectLst/>
              <a:latin typeface="Sakkal Majalla" panose="02000000000000000000" pitchFamily="2" charset="-78"/>
              <a:cs typeface="Sakkal Majalla" panose="02000000000000000000" pitchFamily="2" charset="-78"/>
            </a:rPr>
            <a:t>وتشمل  تجارب التأثير الإشعاعي لغازات الدفيئة كما في النماذج </a:t>
          </a:r>
          <a:r>
            <a:rPr lang="en-US" sz="2000" b="1" dirty="0">
              <a:effectLst/>
              <a:latin typeface="Sakkal Majalla" panose="02000000000000000000" pitchFamily="2" charset="-78"/>
              <a:cs typeface="Sakkal Majalla" panose="02000000000000000000" pitchFamily="2" charset="-78"/>
            </a:rPr>
            <a:t>CSIRO Mk2 </a:t>
          </a:r>
          <a:r>
            <a:rPr lang="ar-SA" sz="2000" b="1" dirty="0">
              <a:effectLst/>
              <a:latin typeface="Sakkal Majalla" panose="02000000000000000000" pitchFamily="2" charset="-78"/>
              <a:cs typeface="Sakkal Majalla" panose="02000000000000000000" pitchFamily="2" charset="-78"/>
            </a:rPr>
            <a:t> و</a:t>
          </a:r>
          <a:r>
            <a:rPr lang="en-US" sz="2000" b="1" dirty="0">
              <a:effectLst/>
              <a:latin typeface="Sakkal Majalla" panose="02000000000000000000" pitchFamily="2" charset="-78"/>
              <a:cs typeface="Sakkal Majalla" panose="02000000000000000000" pitchFamily="2" charset="-78"/>
            </a:rPr>
            <a:t>GFDL</a:t>
          </a:r>
          <a:r>
            <a:rPr lang="ar-SA" sz="2000" b="1" dirty="0">
              <a:effectLst/>
              <a:latin typeface="Sakkal Majalla" panose="02000000000000000000" pitchFamily="2" charset="-78"/>
              <a:cs typeface="Sakkal Majalla" panose="02000000000000000000" pitchFamily="2" charset="-78"/>
            </a:rPr>
            <a:t> و</a:t>
          </a:r>
          <a:r>
            <a:rPr lang="en-US" sz="2000" b="1" dirty="0">
              <a:effectLst/>
              <a:latin typeface="Sakkal Majalla" panose="02000000000000000000" pitchFamily="2" charset="-78"/>
              <a:cs typeface="Sakkal Majalla" panose="02000000000000000000" pitchFamily="2" charset="-78"/>
            </a:rPr>
            <a:t>HadCM2 </a:t>
          </a:r>
          <a:r>
            <a:rPr lang="ar-SA" sz="2000" b="1" dirty="0">
              <a:effectLst/>
              <a:latin typeface="Sakkal Majalla" panose="02000000000000000000" pitchFamily="2" charset="-78"/>
              <a:cs typeface="Sakkal Majalla" panose="02000000000000000000" pitchFamily="2" charset="-78"/>
            </a:rPr>
            <a:t> . وزيادة في ثاني أكسيد الكربون المكافئ طبقاً لسيناريو </a:t>
          </a:r>
          <a:r>
            <a:rPr lang="en-US" sz="2000" b="1" dirty="0">
              <a:effectLst/>
              <a:latin typeface="Sakkal Majalla" panose="02000000000000000000" pitchFamily="2" charset="-78"/>
              <a:cs typeface="Sakkal Majalla" panose="02000000000000000000" pitchFamily="2" charset="-78"/>
            </a:rPr>
            <a:t>IPCC IS92a </a:t>
          </a:r>
        </a:p>
      </dgm:t>
    </dgm:pt>
    <dgm:pt modelId="{75F0DA81-2F7C-424A-8FFB-941B56B3F22C}" type="parTrans" cxnId="{814294FB-C1F7-4EBE-8AFA-2FC7E3907324}">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DF46130F-C72F-4E33-82E8-CEA282B6689F}" type="sibTrans" cxnId="{814294FB-C1F7-4EBE-8AFA-2FC7E3907324}">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CCF1BEA9-D07E-402D-B08F-D0C115ECE840}">
      <dgm:prSe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chemeClr val="tx1"/>
          </a:solidFill>
        </a:ln>
      </dgm:spPr>
      <dgm:t>
        <a:bodyPr/>
        <a:lstStyle/>
        <a:p>
          <a:pPr algn="just" rtl="1">
            <a:lnSpc>
              <a:spcPct val="100000"/>
            </a:lnSpc>
            <a:spcAft>
              <a:spcPts val="0"/>
            </a:spcAft>
          </a:pPr>
          <a:r>
            <a:rPr lang="ar-SA" sz="2000" b="1" dirty="0">
              <a:solidFill>
                <a:srgbClr val="FF0000"/>
              </a:solidFill>
              <a:effectLst/>
              <a:latin typeface="Sakkal Majalla" panose="02000000000000000000" pitchFamily="2" charset="-78"/>
              <a:cs typeface="Sakkal Majalla" panose="02000000000000000000" pitchFamily="2" charset="-78"/>
            </a:rPr>
            <a:t>المحاكاة الطبيعية</a:t>
          </a:r>
          <a:r>
            <a:rPr lang="ar-KW" sz="2000" b="1" dirty="0">
              <a:solidFill>
                <a:srgbClr val="FF0000"/>
              </a:solidFill>
              <a:effectLst/>
              <a:latin typeface="Sakkal Majalla" panose="02000000000000000000" pitchFamily="2" charset="-78"/>
              <a:cs typeface="Sakkal Majalla" panose="02000000000000000000" pitchFamily="2" charset="-78"/>
            </a:rPr>
            <a:t> </a:t>
          </a:r>
          <a:r>
            <a:rPr lang="en-US" sz="2000" b="1" dirty="0">
              <a:solidFill>
                <a:srgbClr val="FF0000"/>
              </a:solidFill>
              <a:effectLst/>
              <a:latin typeface="Sakkal Majalla" panose="02000000000000000000" pitchFamily="2" charset="-78"/>
              <a:cs typeface="Sakkal Majalla" panose="02000000000000000000" pitchFamily="2" charset="-78"/>
            </a:rPr>
            <a:t>Natural</a:t>
          </a:r>
          <a:r>
            <a:rPr lang="ar-SA" sz="2000" b="1" dirty="0">
              <a:effectLst/>
              <a:latin typeface="Sakkal Majalla" panose="02000000000000000000" pitchFamily="2" charset="-78"/>
              <a:cs typeface="Sakkal Majalla" panose="02000000000000000000" pitchFamily="2" charset="-78"/>
            </a:rPr>
            <a:t> وتستخدم بيانات التجارب مع الإشعاع الشمسي المتغير وتأثير الغبار الجوي البركاني في التحليل. وتتوفر مجموعة من المحاكاة باستخدام سيناريو التأثيرات الشمسية منها: سيناريو تصريف الطاقة الشمسية </a:t>
          </a:r>
          <a:r>
            <a:rPr lang="en-US" sz="2000" b="1" dirty="0">
              <a:effectLst/>
              <a:latin typeface="Sakkal Majalla" panose="02000000000000000000" pitchFamily="2" charset="-78"/>
              <a:cs typeface="Sakkal Majalla" panose="02000000000000000000" pitchFamily="2" charset="-78"/>
            </a:rPr>
            <a:t>Lean, Beer and Bradley or LBB solar forcing scenario</a:t>
          </a:r>
        </a:p>
      </dgm:t>
    </dgm:pt>
    <dgm:pt modelId="{A2D728F2-B75D-4697-8B89-1982B49A83B0}" type="parTrans" cxnId="{A44DC5DF-D017-47F6-B975-15DF25D7B28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DD61B731-E288-4485-A497-326EE513EBD1}" type="sibTrans" cxnId="{A44DC5DF-D017-47F6-B975-15DF25D7B28A}">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4B97B96B-2B81-4728-B736-38E711757A61}">
      <dgm:prSet custT="1">
        <dgm:style>
          <a:lnRef idx="2">
            <a:schemeClr val="accent3"/>
          </a:lnRef>
          <a:fillRef idx="1">
            <a:schemeClr val="lt1"/>
          </a:fillRef>
          <a:effectRef idx="0">
            <a:schemeClr val="accent3"/>
          </a:effectRef>
          <a:fontRef idx="minor">
            <a:schemeClr val="dk1"/>
          </a:fontRef>
        </dgm:style>
      </dgm:prSet>
      <dgm:spPr>
        <a:solidFill>
          <a:schemeClr val="accent4">
            <a:lumMod val="40000"/>
            <a:lumOff val="60000"/>
          </a:schemeClr>
        </a:solidFill>
        <a:ln>
          <a:solidFill>
            <a:schemeClr val="tx1"/>
          </a:solidFill>
        </a:ln>
      </dgm:spPr>
      <dgm:t>
        <a:bodyPr/>
        <a:lstStyle/>
        <a:p>
          <a:pPr algn="just" rtl="1"/>
          <a:r>
            <a:rPr lang="ar-SA" sz="2000" b="1" dirty="0">
              <a:effectLst/>
              <a:latin typeface="Sakkal Majalla" panose="02000000000000000000" pitchFamily="2" charset="-78"/>
              <a:cs typeface="Sakkal Majalla" panose="02000000000000000000" pitchFamily="2" charset="-78"/>
            </a:rPr>
            <a:t>بالإضافة إلى محاكاة الطاقة الشمسية المنفصلة </a:t>
          </a:r>
          <a:r>
            <a:rPr lang="en-US" sz="2000" b="1" dirty="0">
              <a:effectLst/>
              <a:latin typeface="Sakkal Majalla" panose="02000000000000000000" pitchFamily="2" charset="-78"/>
              <a:cs typeface="Sakkal Majalla" panose="02000000000000000000" pitchFamily="2" charset="-78"/>
            </a:rPr>
            <a:t>LBB </a:t>
          </a:r>
          <a:r>
            <a:rPr lang="ar-SA" sz="2000" b="1" dirty="0">
              <a:effectLst/>
              <a:latin typeface="Sakkal Majalla" panose="02000000000000000000" pitchFamily="2" charset="-78"/>
              <a:cs typeface="Sakkal Majalla" panose="02000000000000000000" pitchFamily="2" charset="-78"/>
            </a:rPr>
            <a:t> والبركانية </a:t>
          </a:r>
          <a:r>
            <a:rPr lang="en-US" sz="2000" b="1" dirty="0">
              <a:effectLst/>
              <a:latin typeface="Sakkal Majalla" panose="02000000000000000000" pitchFamily="2" charset="-78"/>
              <a:cs typeface="Sakkal Majalla" panose="02000000000000000000" pitchFamily="2" charset="-78"/>
            </a:rPr>
            <a:t>VOL</a:t>
          </a:r>
          <a:r>
            <a:rPr lang="ar-SA" sz="2000" b="1" dirty="0">
              <a:effectLst/>
              <a:latin typeface="Sakkal Majalla" panose="02000000000000000000" pitchFamily="2" charset="-78"/>
              <a:cs typeface="Sakkal Majalla" panose="02000000000000000000" pitchFamily="2" charset="-78"/>
            </a:rPr>
            <a:t>. توجد مجموعات من المحاكاة النموذجية المتناظرة في الغلاف الجوي والمحيط العالمي من أجل التنبؤات الاحتمالية بتغير </a:t>
          </a:r>
          <a:r>
            <a:rPr lang="ar-SA" sz="2000" b="1" dirty="0" smtClean="0">
              <a:effectLst/>
              <a:latin typeface="Sakkal Majalla" panose="02000000000000000000" pitchFamily="2" charset="-78"/>
              <a:cs typeface="Sakkal Majalla" panose="02000000000000000000" pitchFamily="2" charset="-78"/>
            </a:rPr>
            <a:t>المُناخ </a:t>
          </a:r>
          <a:r>
            <a:rPr lang="ar-SA" sz="2000" b="1" dirty="0">
              <a:effectLst/>
              <a:latin typeface="Sakkal Majalla" panose="02000000000000000000" pitchFamily="2" charset="-78"/>
              <a:cs typeface="Sakkal Majalla" panose="02000000000000000000" pitchFamily="2" charset="-78"/>
            </a:rPr>
            <a:t>في المستقبل. ومنها نهجا جديدا لفرق "الفيزياء الغير مستقرة" </a:t>
          </a:r>
          <a:r>
            <a:rPr lang="en-US" sz="2000" b="1" dirty="0">
              <a:effectLst/>
              <a:latin typeface="Sakkal Majalla" panose="02000000000000000000" pitchFamily="2" charset="-78"/>
              <a:cs typeface="Sakkal Majalla" panose="02000000000000000000" pitchFamily="2" charset="-78"/>
            </a:rPr>
            <a:t>Perturbed physics</a:t>
          </a:r>
        </a:p>
      </dgm:t>
    </dgm:pt>
    <dgm:pt modelId="{0CD649E3-A3BE-4FC5-A8EA-1AFEB0165B3B}" type="parTrans" cxnId="{F3F9E3AA-A9C6-45A2-849D-C6D53F03161B}">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8804CB7A-3B7B-48EC-A98B-CE6F71B106C4}" type="sibTrans" cxnId="{F3F9E3AA-A9C6-45A2-849D-C6D53F03161B}">
      <dgm:prSet/>
      <dgm:spPr/>
      <dgm:t>
        <a:bodyPr/>
        <a:lstStyle/>
        <a:p>
          <a:endParaRPr lang="en-US" b="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2F59F4BA-ACEB-47CD-9835-833101BB5FE7}" type="pres">
      <dgm:prSet presAssocID="{ADF9E307-A8AF-4AFA-A951-E0CADD13C0AB}" presName="node" presStyleLbl="node1" presStyleIdx="0" presStyleCnt="4" custScaleX="228471" custScaleY="186789" custLinFactNeighborX="1350" custLinFactNeighborY="5866">
        <dgm:presLayoutVars>
          <dgm:bulletEnabled val="1"/>
        </dgm:presLayoutVars>
      </dgm:prSet>
      <dgm:spPr/>
      <dgm:t>
        <a:bodyPr/>
        <a:lstStyle/>
        <a:p>
          <a:endParaRPr lang="en-US"/>
        </a:p>
      </dgm:t>
    </dgm:pt>
    <dgm:pt modelId="{7C6F00CA-4C16-419C-BC42-5122A3789C69}" type="pres">
      <dgm:prSet presAssocID="{329F8E18-23BB-4573-8BE3-74C39E9FAF69}" presName="sibTrans" presStyleCnt="0"/>
      <dgm:spPr/>
    </dgm:pt>
    <dgm:pt modelId="{566511E3-A6C8-40F0-9E3A-3D0F040C6E5B}" type="pres">
      <dgm:prSet presAssocID="{2C6F8CB7-D653-4F67-9769-8C93F3C4E444}" presName="node" presStyleLbl="node1" presStyleIdx="1" presStyleCnt="4" custScaleX="235751" custScaleY="194095" custLinFactNeighborX="7314" custLinFactNeighborY="5734">
        <dgm:presLayoutVars>
          <dgm:bulletEnabled val="1"/>
        </dgm:presLayoutVars>
      </dgm:prSet>
      <dgm:spPr/>
      <dgm:t>
        <a:bodyPr/>
        <a:lstStyle/>
        <a:p>
          <a:endParaRPr lang="en-US"/>
        </a:p>
      </dgm:t>
    </dgm:pt>
    <dgm:pt modelId="{29DEA8DF-F285-4370-9C42-57F546299D17}" type="pres">
      <dgm:prSet presAssocID="{DF46130F-C72F-4E33-82E8-CEA282B6689F}" presName="sibTrans" presStyleCnt="0"/>
      <dgm:spPr/>
    </dgm:pt>
    <dgm:pt modelId="{26CDA16C-B0FD-4B59-A235-284316ED8BA7}" type="pres">
      <dgm:prSet presAssocID="{CCF1BEA9-D07E-402D-B08F-D0C115ECE840}" presName="node" presStyleLbl="node1" presStyleIdx="2" presStyleCnt="4" custScaleX="228518" custScaleY="208683" custLinFactNeighborX="2646" custLinFactNeighborY="-5374">
        <dgm:presLayoutVars>
          <dgm:bulletEnabled val="1"/>
        </dgm:presLayoutVars>
      </dgm:prSet>
      <dgm:spPr/>
      <dgm:t>
        <a:bodyPr/>
        <a:lstStyle/>
        <a:p>
          <a:endParaRPr lang="en-US"/>
        </a:p>
      </dgm:t>
    </dgm:pt>
    <dgm:pt modelId="{73842FD1-3B23-4566-B4CD-F8C8C5046AD6}" type="pres">
      <dgm:prSet presAssocID="{DD61B731-E288-4485-A497-326EE513EBD1}" presName="sibTrans" presStyleCnt="0"/>
      <dgm:spPr/>
    </dgm:pt>
    <dgm:pt modelId="{639EECF1-E32B-4363-900E-E3CAC1AA49D2}" type="pres">
      <dgm:prSet presAssocID="{4B97B96B-2B81-4728-B736-38E711757A61}" presName="node" presStyleLbl="node1" presStyleIdx="3" presStyleCnt="4" custScaleX="238498" custScaleY="205927" custLinFactNeighborX="5964" custLinFactNeighborY="-6563">
        <dgm:presLayoutVars>
          <dgm:bulletEnabled val="1"/>
        </dgm:presLayoutVars>
      </dgm:prSet>
      <dgm:spPr/>
      <dgm:t>
        <a:bodyPr/>
        <a:lstStyle/>
        <a:p>
          <a:endParaRPr lang="en-US"/>
        </a:p>
      </dgm:t>
    </dgm:pt>
  </dgm:ptLst>
  <dgm:cxnLst>
    <dgm:cxn modelId="{814294FB-C1F7-4EBE-8AFA-2FC7E3907324}" srcId="{996BC54B-E11C-4BCD-8CB0-27A0B3AD2693}" destId="{2C6F8CB7-D653-4F67-9769-8C93F3C4E444}" srcOrd="1" destOrd="0" parTransId="{75F0DA81-2F7C-424A-8FFB-941B56B3F22C}" sibTransId="{DF46130F-C72F-4E33-82E8-CEA282B6689F}"/>
    <dgm:cxn modelId="{FF41BC2E-36BC-4784-9A46-91FCCAD39326}" type="presOf" srcId="{CCF1BEA9-D07E-402D-B08F-D0C115ECE840}" destId="{26CDA16C-B0FD-4B59-A235-284316ED8BA7}" srcOrd="0" destOrd="0" presId="urn:microsoft.com/office/officeart/2005/8/layout/default#2"/>
    <dgm:cxn modelId="{A44DC5DF-D017-47F6-B975-15DF25D7B28A}" srcId="{996BC54B-E11C-4BCD-8CB0-27A0B3AD2693}" destId="{CCF1BEA9-D07E-402D-B08F-D0C115ECE840}" srcOrd="2" destOrd="0" parTransId="{A2D728F2-B75D-4697-8B89-1982B49A83B0}" sibTransId="{DD61B731-E288-4485-A497-326EE513EBD1}"/>
    <dgm:cxn modelId="{BA8041CC-16A9-46DA-91D6-AA6B5C1A889B}" type="presOf" srcId="{ADF9E307-A8AF-4AFA-A951-E0CADD13C0AB}" destId="{2F59F4BA-ACEB-47CD-9835-833101BB5FE7}" srcOrd="0" destOrd="0" presId="urn:microsoft.com/office/officeart/2005/8/layout/default#2"/>
    <dgm:cxn modelId="{48E2791B-15A3-41EF-8E3D-31D0A04EF64A}" srcId="{996BC54B-E11C-4BCD-8CB0-27A0B3AD2693}" destId="{ADF9E307-A8AF-4AFA-A951-E0CADD13C0AB}" srcOrd="0" destOrd="0" parTransId="{02CAE0E9-BCD4-49E2-A5D8-2312001C0642}" sibTransId="{329F8E18-23BB-4573-8BE3-74C39E9FAF69}"/>
    <dgm:cxn modelId="{ADCE2AD0-8718-413E-B388-13D88123D590}" type="presOf" srcId="{996BC54B-E11C-4BCD-8CB0-27A0B3AD2693}" destId="{3B5D8516-966B-4352-8CBE-EBF58F7D4570}" srcOrd="0" destOrd="0" presId="urn:microsoft.com/office/officeart/2005/8/layout/default#2"/>
    <dgm:cxn modelId="{66E312AC-18DC-4E13-99BD-D441AA7FBAD8}" type="presOf" srcId="{4B97B96B-2B81-4728-B736-38E711757A61}" destId="{639EECF1-E32B-4363-900E-E3CAC1AA49D2}" srcOrd="0" destOrd="0" presId="urn:microsoft.com/office/officeart/2005/8/layout/default#2"/>
    <dgm:cxn modelId="{374306F0-D319-4066-A3FC-6EA40921E2A3}" type="presOf" srcId="{2C6F8CB7-D653-4F67-9769-8C93F3C4E444}" destId="{566511E3-A6C8-40F0-9E3A-3D0F040C6E5B}" srcOrd="0" destOrd="0" presId="urn:microsoft.com/office/officeart/2005/8/layout/default#2"/>
    <dgm:cxn modelId="{F3F9E3AA-A9C6-45A2-849D-C6D53F03161B}" srcId="{996BC54B-E11C-4BCD-8CB0-27A0B3AD2693}" destId="{4B97B96B-2B81-4728-B736-38E711757A61}" srcOrd="3" destOrd="0" parTransId="{0CD649E3-A3BE-4FC5-A8EA-1AFEB0165B3B}" sibTransId="{8804CB7A-3B7B-48EC-A98B-CE6F71B106C4}"/>
    <dgm:cxn modelId="{CB1AB1FD-86F3-4524-89DE-E8DE2537287A}" type="presParOf" srcId="{3B5D8516-966B-4352-8CBE-EBF58F7D4570}" destId="{2F59F4BA-ACEB-47CD-9835-833101BB5FE7}" srcOrd="0" destOrd="0" presId="urn:microsoft.com/office/officeart/2005/8/layout/default#2"/>
    <dgm:cxn modelId="{88119AD8-645A-4A6E-ABE8-754132D184A6}" type="presParOf" srcId="{3B5D8516-966B-4352-8CBE-EBF58F7D4570}" destId="{7C6F00CA-4C16-419C-BC42-5122A3789C69}" srcOrd="1" destOrd="0" presId="urn:microsoft.com/office/officeart/2005/8/layout/default#2"/>
    <dgm:cxn modelId="{13DD05C8-5F30-4EC2-9FC8-1A48044ED68E}" type="presParOf" srcId="{3B5D8516-966B-4352-8CBE-EBF58F7D4570}" destId="{566511E3-A6C8-40F0-9E3A-3D0F040C6E5B}" srcOrd="2" destOrd="0" presId="urn:microsoft.com/office/officeart/2005/8/layout/default#2"/>
    <dgm:cxn modelId="{16B63B5A-BDD2-4F63-89CD-E8A163A9D66E}" type="presParOf" srcId="{3B5D8516-966B-4352-8CBE-EBF58F7D4570}" destId="{29DEA8DF-F285-4370-9C42-57F546299D17}" srcOrd="3" destOrd="0" presId="urn:microsoft.com/office/officeart/2005/8/layout/default#2"/>
    <dgm:cxn modelId="{CBAA4CE4-A613-4E5E-8F47-CF9C6D5CC504}" type="presParOf" srcId="{3B5D8516-966B-4352-8CBE-EBF58F7D4570}" destId="{26CDA16C-B0FD-4B59-A235-284316ED8BA7}" srcOrd="4" destOrd="0" presId="urn:microsoft.com/office/officeart/2005/8/layout/default#2"/>
    <dgm:cxn modelId="{04EBC60C-B8B9-40C5-A527-21169093FA51}" type="presParOf" srcId="{3B5D8516-966B-4352-8CBE-EBF58F7D4570}" destId="{73842FD1-3B23-4566-B4CD-F8C8C5046AD6}" srcOrd="5" destOrd="0" presId="urn:microsoft.com/office/officeart/2005/8/layout/default#2"/>
    <dgm:cxn modelId="{9684C31E-C8F5-4A96-ABFE-053EEE07F74E}" type="presParOf" srcId="{3B5D8516-966B-4352-8CBE-EBF58F7D4570}" destId="{639EECF1-E32B-4363-900E-E3CAC1AA49D2}"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6BC54B-E11C-4BCD-8CB0-27A0B3AD2693}"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en-US"/>
        </a:p>
      </dgm:t>
    </dgm:pt>
    <dgm:pt modelId="{92B3B77F-933A-45A0-86D0-8A57F8F73892}">
      <dgm:prSet custT="1"/>
      <dgm:spPr>
        <a:solidFill>
          <a:schemeClr val="accent2">
            <a:lumMod val="40000"/>
            <a:lumOff val="60000"/>
          </a:schemeClr>
        </a:solidFill>
      </dgm:spPr>
      <dgm:t>
        <a:bodyPr/>
        <a:lstStyle/>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متوسط تباين درجة الحرارة بين اليابسة والمحيطات </a:t>
          </a: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mean land-ocean temperature contrast (LO)</a:t>
          </a:r>
        </a:p>
      </dgm:t>
    </dgm:pt>
    <dgm:pt modelId="{2B27B918-B359-4852-B1F6-A58231440B92}" type="parTrans" cxnId="{FF756B67-1206-4D05-B80E-B575E0C1C108}">
      <dgm:prSet/>
      <dgm:spPr/>
      <dgm:t>
        <a:bodyPr/>
        <a:lstStyle/>
        <a:p>
          <a:pPr>
            <a:lnSpc>
              <a:spcPct val="50000"/>
            </a:lnSpc>
            <a:spcBef>
              <a:spcPts val="0"/>
            </a:spcBef>
            <a:spcAft>
              <a:spcPts val="0"/>
            </a:spcAft>
          </a:pPr>
          <a:endParaRPr lang="en-US" sz="1800" b="1"/>
        </a:p>
      </dgm:t>
    </dgm:pt>
    <dgm:pt modelId="{94573549-323C-4E98-B758-47742FCBA1B8}" type="sibTrans" cxnId="{FF756B67-1206-4D05-B80E-B575E0C1C108}">
      <dgm:prSet/>
      <dgm:spPr/>
      <dgm:t>
        <a:bodyPr/>
        <a:lstStyle/>
        <a:p>
          <a:pPr>
            <a:lnSpc>
              <a:spcPct val="50000"/>
            </a:lnSpc>
            <a:spcBef>
              <a:spcPts val="0"/>
            </a:spcBef>
            <a:spcAft>
              <a:spcPts val="0"/>
            </a:spcAft>
          </a:pPr>
          <a:endParaRPr lang="en-US" sz="1800" b="1"/>
        </a:p>
      </dgm:t>
    </dgm:pt>
    <dgm:pt modelId="{3B08705A-E830-44C4-A89E-A1D23DC5377A}">
      <dgm:prSet custT="1"/>
      <dgm:spPr>
        <a:solidFill>
          <a:schemeClr val="accent2">
            <a:lumMod val="40000"/>
            <a:lumOff val="60000"/>
          </a:schemeClr>
        </a:solidFill>
      </dgm:spPr>
      <dgm:t>
        <a:bodyPr/>
        <a:lstStyle/>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متوسط درجة الحرارة السنوية للأرض </a:t>
          </a: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mean magnitude of the annual cycle in temperature over land (AC)</a:t>
          </a:r>
        </a:p>
      </dgm:t>
    </dgm:pt>
    <dgm:pt modelId="{899EC7B4-B081-41BE-878C-A7BB7215C837}" type="parTrans" cxnId="{B7C45F97-3EAF-467E-9748-3DBD57906745}">
      <dgm:prSet/>
      <dgm:spPr/>
      <dgm:t>
        <a:bodyPr/>
        <a:lstStyle/>
        <a:p>
          <a:pPr>
            <a:lnSpc>
              <a:spcPct val="50000"/>
            </a:lnSpc>
            <a:spcBef>
              <a:spcPts val="0"/>
            </a:spcBef>
            <a:spcAft>
              <a:spcPts val="0"/>
            </a:spcAft>
          </a:pPr>
          <a:endParaRPr lang="en-US" sz="1800" b="1"/>
        </a:p>
      </dgm:t>
    </dgm:pt>
    <dgm:pt modelId="{1C24BCA0-77AB-42C7-B30B-B3FCFC5AFF45}" type="sibTrans" cxnId="{B7C45F97-3EAF-467E-9748-3DBD57906745}">
      <dgm:prSet/>
      <dgm:spPr/>
      <dgm:t>
        <a:bodyPr/>
        <a:lstStyle/>
        <a:p>
          <a:pPr>
            <a:lnSpc>
              <a:spcPct val="50000"/>
            </a:lnSpc>
            <a:spcBef>
              <a:spcPts val="0"/>
            </a:spcBef>
            <a:spcAft>
              <a:spcPts val="0"/>
            </a:spcAft>
          </a:pPr>
          <a:endParaRPr lang="en-US" sz="1800" b="1"/>
        </a:p>
      </dgm:t>
    </dgm:pt>
    <dgm:pt modelId="{3ADF2889-6CBB-41E9-A9B2-5C9166F9F907}">
      <dgm:prSet custT="1"/>
      <dgm:spPr>
        <a:solidFill>
          <a:schemeClr val="accent2">
            <a:lumMod val="40000"/>
            <a:lumOff val="60000"/>
          </a:schemeClr>
        </a:solidFill>
      </dgm:spPr>
      <dgm:t>
        <a:bodyPr/>
        <a:lstStyle/>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تدرج درجات الحرارة في دوائر العرض الوسطى في نصف الكرة الشمالي </a:t>
          </a: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meridional temperature gradient in the Northern Hemisphere mid-latitudes (MTG)</a:t>
          </a:r>
        </a:p>
      </dgm:t>
    </dgm:pt>
    <dgm:pt modelId="{7275F308-B368-4AEB-8D0C-65BC98D10718}" type="parTrans" cxnId="{E98C7943-A18B-4F61-96DA-153DC08B12D9}">
      <dgm:prSet/>
      <dgm:spPr/>
      <dgm:t>
        <a:bodyPr/>
        <a:lstStyle/>
        <a:p>
          <a:pPr>
            <a:lnSpc>
              <a:spcPct val="50000"/>
            </a:lnSpc>
            <a:spcBef>
              <a:spcPts val="0"/>
            </a:spcBef>
            <a:spcAft>
              <a:spcPts val="0"/>
            </a:spcAft>
          </a:pPr>
          <a:endParaRPr lang="en-US" sz="1800" b="1"/>
        </a:p>
      </dgm:t>
    </dgm:pt>
    <dgm:pt modelId="{DC6BE6D7-B359-4593-B249-79DB2F76171C}" type="sibTrans" cxnId="{E98C7943-A18B-4F61-96DA-153DC08B12D9}">
      <dgm:prSet/>
      <dgm:spPr/>
      <dgm:t>
        <a:bodyPr/>
        <a:lstStyle/>
        <a:p>
          <a:pPr>
            <a:lnSpc>
              <a:spcPct val="50000"/>
            </a:lnSpc>
            <a:spcBef>
              <a:spcPts val="0"/>
            </a:spcBef>
            <a:spcAft>
              <a:spcPts val="0"/>
            </a:spcAft>
          </a:pPr>
          <a:endParaRPr lang="en-US" sz="1800" b="1"/>
        </a:p>
      </dgm:t>
    </dgm:pt>
    <dgm:pt modelId="{1A452F7F-EE58-4F0E-95CF-C1E11422588F}">
      <dgm:prSet custT="1"/>
      <dgm:spPr>
        <a:solidFill>
          <a:schemeClr val="accent2">
            <a:lumMod val="40000"/>
            <a:lumOff val="60000"/>
          </a:schemeClr>
        </a:solidFill>
      </dgm:spPr>
      <dgm:t>
        <a:bodyPr/>
        <a:lstStyle/>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تباين درجة الحرارة بين نصف الكرة الشمالي ونصف الكرة الجنوبي </a:t>
          </a: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Northern Hemisphere-Southern Hemisphere temperature contrast (NS).</a:t>
          </a:r>
        </a:p>
      </dgm:t>
    </dgm:pt>
    <dgm:pt modelId="{61E4F759-B8B5-48FB-B612-01C4ED898D6D}" type="parTrans" cxnId="{055BF01D-2216-417B-AD53-B423C195E608}">
      <dgm:prSet/>
      <dgm:spPr/>
      <dgm:t>
        <a:bodyPr/>
        <a:lstStyle/>
        <a:p>
          <a:pPr>
            <a:lnSpc>
              <a:spcPct val="50000"/>
            </a:lnSpc>
            <a:spcBef>
              <a:spcPts val="0"/>
            </a:spcBef>
            <a:spcAft>
              <a:spcPts val="0"/>
            </a:spcAft>
          </a:pPr>
          <a:endParaRPr lang="en-US" sz="1800" b="1"/>
        </a:p>
      </dgm:t>
    </dgm:pt>
    <dgm:pt modelId="{54D228A5-505D-4669-8FD6-69A4A8EEC089}" type="sibTrans" cxnId="{055BF01D-2216-417B-AD53-B423C195E608}">
      <dgm:prSet/>
      <dgm:spPr/>
      <dgm:t>
        <a:bodyPr/>
        <a:lstStyle/>
        <a:p>
          <a:pPr>
            <a:lnSpc>
              <a:spcPct val="50000"/>
            </a:lnSpc>
            <a:spcBef>
              <a:spcPts val="0"/>
            </a:spcBef>
            <a:spcAft>
              <a:spcPts val="0"/>
            </a:spcAft>
          </a:pPr>
          <a:endParaRPr lang="en-US" sz="1800" b="1"/>
        </a:p>
      </dgm:t>
    </dgm:pt>
    <dgm:pt modelId="{9A32A335-07F4-4799-877E-6C679F43C852}">
      <dgm:prSet custT="1"/>
      <dgm:spPr>
        <a:solidFill>
          <a:schemeClr val="accent2">
            <a:lumMod val="40000"/>
            <a:lumOff val="60000"/>
          </a:schemeClr>
        </a:solidFill>
      </dgm:spPr>
      <dgm:t>
        <a:bodyPr/>
        <a:lstStyle/>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درجات الحرارة الصغرى اليومية أعلى من معدلتها طبقا للفترة المرجعية</a:t>
          </a:r>
        </a:p>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تواتر الليالي الدافئة</a:t>
          </a:r>
        </a:p>
        <a:p>
          <a:pPr rtl="1">
            <a:lnSpc>
              <a:spcPct val="80000"/>
            </a:lnSpc>
            <a:spcBef>
              <a:spcPts val="0"/>
            </a:spcBef>
            <a:spcAft>
              <a:spcPts val="0"/>
            </a:spcAft>
          </a:pP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TN90p</a:t>
          </a:r>
        </a:p>
      </dgm:t>
    </dgm:pt>
    <dgm:pt modelId="{CFBD14BE-204A-4CBA-8FED-E683B1477334}" type="parTrans" cxnId="{98D916FB-9221-42B0-873D-7A767B0748A8}">
      <dgm:prSet/>
      <dgm:spPr/>
      <dgm:t>
        <a:bodyPr/>
        <a:lstStyle/>
        <a:p>
          <a:pPr>
            <a:lnSpc>
              <a:spcPct val="50000"/>
            </a:lnSpc>
            <a:spcBef>
              <a:spcPts val="0"/>
            </a:spcBef>
            <a:spcAft>
              <a:spcPts val="0"/>
            </a:spcAft>
          </a:pPr>
          <a:endParaRPr lang="en-US" sz="1800" b="1"/>
        </a:p>
      </dgm:t>
    </dgm:pt>
    <dgm:pt modelId="{3F690AB8-6EB2-4384-BE45-361842609D87}" type="sibTrans" cxnId="{98D916FB-9221-42B0-873D-7A767B0748A8}">
      <dgm:prSet/>
      <dgm:spPr/>
      <dgm:t>
        <a:bodyPr/>
        <a:lstStyle/>
        <a:p>
          <a:pPr>
            <a:lnSpc>
              <a:spcPct val="50000"/>
            </a:lnSpc>
            <a:spcBef>
              <a:spcPts val="0"/>
            </a:spcBef>
            <a:spcAft>
              <a:spcPts val="0"/>
            </a:spcAft>
          </a:pPr>
          <a:endParaRPr lang="en-US" sz="1800" b="1"/>
        </a:p>
      </dgm:t>
    </dgm:pt>
    <dgm:pt modelId="{1CFB8B01-FD1C-4B85-80A3-E920F4729A7D}">
      <dgm:prSet custT="1"/>
      <dgm:spPr>
        <a:solidFill>
          <a:schemeClr val="accent2">
            <a:lumMod val="40000"/>
            <a:lumOff val="60000"/>
          </a:schemeClr>
        </a:solidFill>
      </dgm:spPr>
      <dgm:t>
        <a:bodyPr/>
        <a:lstStyle/>
        <a:p>
          <a:pPr rtl="1"/>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درجات الحرارة العظمى اليومية أعلى من معدلتها طبقا للفترة المرجعية</a:t>
          </a:r>
        </a:p>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تواتر الأيام الدافئة</a:t>
          </a:r>
        </a:p>
        <a:p>
          <a:pPr rtl="1">
            <a:lnSpc>
              <a:spcPct val="80000"/>
            </a:lnSpc>
            <a:spcBef>
              <a:spcPts val="0"/>
            </a:spcBef>
            <a:spcAft>
              <a:spcPts val="0"/>
            </a:spcAft>
          </a:pP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TX90p</a:t>
          </a:r>
        </a:p>
        <a:p>
          <a:pPr rtl="1">
            <a:lnSpc>
              <a:spcPct val="80000"/>
            </a:lnSpc>
            <a:spcBef>
              <a:spcPts val="0"/>
            </a:spcBef>
            <a:spcAft>
              <a:spcPts val="0"/>
            </a:spcAft>
          </a:pPr>
          <a:endParaRPr lang="en-US" sz="2000" b="1" dirty="0">
            <a:ln>
              <a:solidFill>
                <a:sysClr val="windowText" lastClr="000000"/>
              </a:solidFill>
            </a:ln>
            <a:solidFill>
              <a:schemeClr val="tx1"/>
            </a:solidFill>
            <a:latin typeface="Sakkal Majalla" panose="02000000000000000000" pitchFamily="2" charset="-78"/>
            <a:cs typeface="Sakkal Majalla" panose="02000000000000000000" pitchFamily="2" charset="-78"/>
          </a:endParaRPr>
        </a:p>
      </dgm:t>
    </dgm:pt>
    <dgm:pt modelId="{9074574D-5BA7-47A4-A48B-D291C7A3F89D}" type="parTrans" cxnId="{5789F30C-C448-4274-B312-93817734B72E}">
      <dgm:prSet/>
      <dgm:spPr/>
      <dgm:t>
        <a:bodyPr/>
        <a:lstStyle/>
        <a:p>
          <a:pPr>
            <a:lnSpc>
              <a:spcPct val="50000"/>
            </a:lnSpc>
            <a:spcBef>
              <a:spcPts val="0"/>
            </a:spcBef>
            <a:spcAft>
              <a:spcPts val="0"/>
            </a:spcAft>
          </a:pPr>
          <a:endParaRPr lang="en-US" sz="1800" b="1"/>
        </a:p>
      </dgm:t>
    </dgm:pt>
    <dgm:pt modelId="{C8565D7F-91AB-4951-B96F-E371517396F8}" type="sibTrans" cxnId="{5789F30C-C448-4274-B312-93817734B72E}">
      <dgm:prSet/>
      <dgm:spPr/>
      <dgm:t>
        <a:bodyPr/>
        <a:lstStyle/>
        <a:p>
          <a:pPr>
            <a:lnSpc>
              <a:spcPct val="50000"/>
            </a:lnSpc>
            <a:spcBef>
              <a:spcPts val="0"/>
            </a:spcBef>
            <a:spcAft>
              <a:spcPts val="0"/>
            </a:spcAft>
          </a:pPr>
          <a:endParaRPr lang="en-US" sz="1800" b="1"/>
        </a:p>
      </dgm:t>
    </dgm:pt>
    <dgm:pt modelId="{E3417FEE-1240-4E04-8C4C-666A34415E37}">
      <dgm:prSet custT="1"/>
      <dgm:spPr>
        <a:solidFill>
          <a:schemeClr val="accent2">
            <a:lumMod val="40000"/>
            <a:lumOff val="60000"/>
          </a:schemeClr>
        </a:solidFill>
      </dgm:spPr>
      <dgm:t>
        <a:bodyPr/>
        <a:lstStyle/>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إجمالي التهاطل السنوي</a:t>
          </a:r>
        </a:p>
        <a:p>
          <a:pPr rtl="1">
            <a:lnSpc>
              <a:spcPct val="80000"/>
            </a:lnSpc>
            <a:spcBef>
              <a:spcPts val="0"/>
            </a:spcBef>
            <a:spcAft>
              <a:spcPts val="0"/>
            </a:spcAft>
          </a:pP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PRCPTOT</a:t>
          </a:r>
        </a:p>
      </dgm:t>
    </dgm:pt>
    <dgm:pt modelId="{89A7C7FC-62AA-4D7B-88AA-C1091F2F1A5F}" type="parTrans" cxnId="{0D7C0A7B-6C50-4E19-B733-E97DA3798FBF}">
      <dgm:prSet/>
      <dgm:spPr/>
      <dgm:t>
        <a:bodyPr/>
        <a:lstStyle/>
        <a:p>
          <a:pPr>
            <a:lnSpc>
              <a:spcPct val="50000"/>
            </a:lnSpc>
            <a:spcBef>
              <a:spcPts val="0"/>
            </a:spcBef>
            <a:spcAft>
              <a:spcPts val="0"/>
            </a:spcAft>
          </a:pPr>
          <a:endParaRPr lang="en-US" sz="1800" b="1"/>
        </a:p>
      </dgm:t>
    </dgm:pt>
    <dgm:pt modelId="{0C0224C3-2C2E-42CD-8B0B-4C7D98691045}" type="sibTrans" cxnId="{0D7C0A7B-6C50-4E19-B733-E97DA3798FBF}">
      <dgm:prSet/>
      <dgm:spPr/>
      <dgm:t>
        <a:bodyPr/>
        <a:lstStyle/>
        <a:p>
          <a:pPr>
            <a:lnSpc>
              <a:spcPct val="50000"/>
            </a:lnSpc>
            <a:spcBef>
              <a:spcPts val="0"/>
            </a:spcBef>
            <a:spcAft>
              <a:spcPts val="0"/>
            </a:spcAft>
          </a:pPr>
          <a:endParaRPr lang="en-US" sz="1800" b="1"/>
        </a:p>
      </dgm:t>
    </dgm:pt>
    <dgm:pt modelId="{72CA1C85-45AB-4C7D-B84D-4F2F9C4C2CD8}">
      <dgm:prSet custT="1"/>
      <dgm:spPr>
        <a:solidFill>
          <a:schemeClr val="accent2">
            <a:lumMod val="40000"/>
            <a:lumOff val="60000"/>
          </a:schemeClr>
        </a:solidFill>
      </dgm:spPr>
      <dgm:t>
        <a:bodyPr/>
        <a:lstStyle/>
        <a:p>
          <a:pPr rtl="1">
            <a:lnSpc>
              <a:spcPct val="80000"/>
            </a:lnSpc>
            <a:spcBef>
              <a:spcPts val="0"/>
            </a:spcBef>
            <a:spcAft>
              <a:spcPts val="0"/>
            </a:spcAft>
          </a:pPr>
          <a:r>
            <a:rPr lang="ar-SA"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متوسط درجة الحرارة العالمية </a:t>
          </a:r>
          <a:r>
            <a:rPr lang="en-US" sz="1600" b="1" dirty="0">
              <a:ln>
                <a:solidFill>
                  <a:sysClr val="windowText" lastClr="000000"/>
                </a:solidFill>
              </a:ln>
              <a:solidFill>
                <a:schemeClr val="tx1"/>
              </a:solidFill>
              <a:latin typeface="Sakkal Majalla" panose="02000000000000000000" pitchFamily="2" charset="-78"/>
              <a:cs typeface="Sakkal Majalla" panose="02000000000000000000" pitchFamily="2" charset="-78"/>
            </a:rPr>
            <a:t>global-mean temperature (GM) </a:t>
          </a:r>
        </a:p>
      </dgm:t>
    </dgm:pt>
    <dgm:pt modelId="{8E7753B5-C08D-44A6-A738-3848002C5675}" type="sibTrans" cxnId="{329427B9-5049-4CA9-B47D-8AEA358AABDD}">
      <dgm:prSet/>
      <dgm:spPr/>
      <dgm:t>
        <a:bodyPr/>
        <a:lstStyle/>
        <a:p>
          <a:pPr>
            <a:lnSpc>
              <a:spcPct val="50000"/>
            </a:lnSpc>
            <a:spcBef>
              <a:spcPts val="0"/>
            </a:spcBef>
            <a:spcAft>
              <a:spcPts val="0"/>
            </a:spcAft>
          </a:pPr>
          <a:endParaRPr lang="en-US" sz="1800" b="1"/>
        </a:p>
      </dgm:t>
    </dgm:pt>
    <dgm:pt modelId="{58F6B67A-C6CD-45FC-8BC1-CA289F467FB6}" type="parTrans" cxnId="{329427B9-5049-4CA9-B47D-8AEA358AABDD}">
      <dgm:prSet/>
      <dgm:spPr/>
      <dgm:t>
        <a:bodyPr/>
        <a:lstStyle/>
        <a:p>
          <a:pPr>
            <a:lnSpc>
              <a:spcPct val="50000"/>
            </a:lnSpc>
            <a:spcBef>
              <a:spcPts val="0"/>
            </a:spcBef>
            <a:spcAft>
              <a:spcPts val="0"/>
            </a:spcAft>
          </a:pPr>
          <a:endParaRPr lang="en-US" sz="1800" b="1"/>
        </a:p>
      </dgm:t>
    </dgm:pt>
    <dgm:pt modelId="{3B5D8516-966B-4352-8CBE-EBF58F7D4570}" type="pres">
      <dgm:prSet presAssocID="{996BC54B-E11C-4BCD-8CB0-27A0B3AD2693}" presName="diagram" presStyleCnt="0">
        <dgm:presLayoutVars>
          <dgm:dir val="rev"/>
          <dgm:resizeHandles val="exact"/>
        </dgm:presLayoutVars>
      </dgm:prSet>
      <dgm:spPr/>
      <dgm:t>
        <a:bodyPr/>
        <a:lstStyle/>
        <a:p>
          <a:endParaRPr lang="en-US"/>
        </a:p>
      </dgm:t>
    </dgm:pt>
    <dgm:pt modelId="{BB3B0350-A10B-4A0E-A15A-5BE9F5CA1968}" type="pres">
      <dgm:prSet presAssocID="{72CA1C85-45AB-4C7D-B84D-4F2F9C4C2CD8}" presName="node" presStyleLbl="node1" presStyleIdx="0" presStyleCnt="8" custScaleX="116389" custScaleY="123929" custLinFactNeighborX="-521" custLinFactNeighborY="-2378">
        <dgm:presLayoutVars>
          <dgm:bulletEnabled val="1"/>
        </dgm:presLayoutVars>
      </dgm:prSet>
      <dgm:spPr/>
      <dgm:t>
        <a:bodyPr/>
        <a:lstStyle/>
        <a:p>
          <a:endParaRPr lang="en-US"/>
        </a:p>
      </dgm:t>
    </dgm:pt>
    <dgm:pt modelId="{6902E5C2-9721-487B-A69E-69F839E025FE}" type="pres">
      <dgm:prSet presAssocID="{8E7753B5-C08D-44A6-A738-3848002C5675}" presName="sibTrans" presStyleCnt="0"/>
      <dgm:spPr/>
    </dgm:pt>
    <dgm:pt modelId="{957F0EEB-71DB-4B93-8354-B4490F9CFFD5}" type="pres">
      <dgm:prSet presAssocID="{92B3B77F-933A-45A0-86D0-8A57F8F73892}" presName="node" presStyleLbl="node1" presStyleIdx="1" presStyleCnt="8" custScaleX="116389" custScaleY="123929">
        <dgm:presLayoutVars>
          <dgm:bulletEnabled val="1"/>
        </dgm:presLayoutVars>
      </dgm:prSet>
      <dgm:spPr/>
      <dgm:t>
        <a:bodyPr/>
        <a:lstStyle/>
        <a:p>
          <a:endParaRPr lang="en-US"/>
        </a:p>
      </dgm:t>
    </dgm:pt>
    <dgm:pt modelId="{3FD88881-8A33-4A4E-A3E9-0891244BFC3D}" type="pres">
      <dgm:prSet presAssocID="{94573549-323C-4E98-B758-47742FCBA1B8}" presName="sibTrans" presStyleCnt="0"/>
      <dgm:spPr/>
    </dgm:pt>
    <dgm:pt modelId="{B6C9446C-AF8A-47F1-8025-93E4A5A45283}" type="pres">
      <dgm:prSet presAssocID="{3B08705A-E830-44C4-A89E-A1D23DC5377A}" presName="node" presStyleLbl="node1" presStyleIdx="2" presStyleCnt="8" custScaleX="116389" custScaleY="123929">
        <dgm:presLayoutVars>
          <dgm:bulletEnabled val="1"/>
        </dgm:presLayoutVars>
      </dgm:prSet>
      <dgm:spPr/>
      <dgm:t>
        <a:bodyPr/>
        <a:lstStyle/>
        <a:p>
          <a:endParaRPr lang="en-US"/>
        </a:p>
      </dgm:t>
    </dgm:pt>
    <dgm:pt modelId="{49D82CF5-2271-4177-93DA-C17B0B1E9D31}" type="pres">
      <dgm:prSet presAssocID="{1C24BCA0-77AB-42C7-B30B-B3FCFC5AFF45}" presName="sibTrans" presStyleCnt="0"/>
      <dgm:spPr/>
    </dgm:pt>
    <dgm:pt modelId="{94B23612-07AE-44DE-8BB8-38E8EB25F3CC}" type="pres">
      <dgm:prSet presAssocID="{3ADF2889-6CBB-41E9-A9B2-5C9166F9F907}" presName="node" presStyleLbl="node1" presStyleIdx="3" presStyleCnt="8" custScaleX="116389" custScaleY="123929">
        <dgm:presLayoutVars>
          <dgm:bulletEnabled val="1"/>
        </dgm:presLayoutVars>
      </dgm:prSet>
      <dgm:spPr/>
      <dgm:t>
        <a:bodyPr/>
        <a:lstStyle/>
        <a:p>
          <a:endParaRPr lang="en-US"/>
        </a:p>
      </dgm:t>
    </dgm:pt>
    <dgm:pt modelId="{0EB70DE4-928D-4613-A6AA-5D0FDD9BC092}" type="pres">
      <dgm:prSet presAssocID="{DC6BE6D7-B359-4593-B249-79DB2F76171C}" presName="sibTrans" presStyleCnt="0"/>
      <dgm:spPr/>
    </dgm:pt>
    <dgm:pt modelId="{C78A1B86-5259-408D-B1A0-E0FFB182C095}" type="pres">
      <dgm:prSet presAssocID="{1A452F7F-EE58-4F0E-95CF-C1E11422588F}" presName="node" presStyleLbl="node1" presStyleIdx="4" presStyleCnt="8" custScaleX="116389" custScaleY="123929">
        <dgm:presLayoutVars>
          <dgm:bulletEnabled val="1"/>
        </dgm:presLayoutVars>
      </dgm:prSet>
      <dgm:spPr/>
      <dgm:t>
        <a:bodyPr/>
        <a:lstStyle/>
        <a:p>
          <a:endParaRPr lang="en-US"/>
        </a:p>
      </dgm:t>
    </dgm:pt>
    <dgm:pt modelId="{AD1F7128-F347-46F9-9F76-E441626F91DC}" type="pres">
      <dgm:prSet presAssocID="{54D228A5-505D-4669-8FD6-69A4A8EEC089}" presName="sibTrans" presStyleCnt="0"/>
      <dgm:spPr/>
    </dgm:pt>
    <dgm:pt modelId="{2E3B486E-5215-4897-9C49-2BBA44A065E7}" type="pres">
      <dgm:prSet presAssocID="{9A32A335-07F4-4799-877E-6C679F43C852}" presName="node" presStyleLbl="node1" presStyleIdx="5" presStyleCnt="8" custScaleX="116389" custScaleY="123929">
        <dgm:presLayoutVars>
          <dgm:bulletEnabled val="1"/>
        </dgm:presLayoutVars>
      </dgm:prSet>
      <dgm:spPr/>
      <dgm:t>
        <a:bodyPr/>
        <a:lstStyle/>
        <a:p>
          <a:endParaRPr lang="en-US"/>
        </a:p>
      </dgm:t>
    </dgm:pt>
    <dgm:pt modelId="{12ADA8FB-BD94-40F3-8CC5-0E84AB1F6F5E}" type="pres">
      <dgm:prSet presAssocID="{3F690AB8-6EB2-4384-BE45-361842609D87}" presName="sibTrans" presStyleCnt="0"/>
      <dgm:spPr/>
    </dgm:pt>
    <dgm:pt modelId="{85BB59AA-3C8C-4C42-A1D0-C9977ABFFFCE}" type="pres">
      <dgm:prSet presAssocID="{1CFB8B01-FD1C-4B85-80A3-E920F4729A7D}" presName="node" presStyleLbl="node1" presStyleIdx="6" presStyleCnt="8" custScaleX="116389" custScaleY="123929">
        <dgm:presLayoutVars>
          <dgm:bulletEnabled val="1"/>
        </dgm:presLayoutVars>
      </dgm:prSet>
      <dgm:spPr/>
      <dgm:t>
        <a:bodyPr/>
        <a:lstStyle/>
        <a:p>
          <a:endParaRPr lang="en-US"/>
        </a:p>
      </dgm:t>
    </dgm:pt>
    <dgm:pt modelId="{E8906985-8D62-4FFD-A7FD-24CCD4818555}" type="pres">
      <dgm:prSet presAssocID="{C8565D7F-91AB-4951-B96F-E371517396F8}" presName="sibTrans" presStyleCnt="0"/>
      <dgm:spPr/>
    </dgm:pt>
    <dgm:pt modelId="{EB0E1F7D-728C-48CD-8D2E-7988997125D5}" type="pres">
      <dgm:prSet presAssocID="{E3417FEE-1240-4E04-8C4C-666A34415E37}" presName="node" presStyleLbl="node1" presStyleIdx="7" presStyleCnt="8" custScaleX="116389" custScaleY="123929">
        <dgm:presLayoutVars>
          <dgm:bulletEnabled val="1"/>
        </dgm:presLayoutVars>
      </dgm:prSet>
      <dgm:spPr/>
      <dgm:t>
        <a:bodyPr/>
        <a:lstStyle/>
        <a:p>
          <a:endParaRPr lang="en-US"/>
        </a:p>
      </dgm:t>
    </dgm:pt>
  </dgm:ptLst>
  <dgm:cxnLst>
    <dgm:cxn modelId="{055BF01D-2216-417B-AD53-B423C195E608}" srcId="{996BC54B-E11C-4BCD-8CB0-27A0B3AD2693}" destId="{1A452F7F-EE58-4F0E-95CF-C1E11422588F}" srcOrd="4" destOrd="0" parTransId="{61E4F759-B8B5-48FB-B612-01C4ED898D6D}" sibTransId="{54D228A5-505D-4669-8FD6-69A4A8EEC089}"/>
    <dgm:cxn modelId="{FD0BAD88-075C-46F0-AE9B-11758B3583BB}" type="presOf" srcId="{996BC54B-E11C-4BCD-8CB0-27A0B3AD2693}" destId="{3B5D8516-966B-4352-8CBE-EBF58F7D4570}" srcOrd="0" destOrd="0" presId="urn:microsoft.com/office/officeart/2005/8/layout/default#6"/>
    <dgm:cxn modelId="{09FB8D5B-0BBC-4C5B-B60E-6DC89F1C55FF}" type="presOf" srcId="{3B08705A-E830-44C4-A89E-A1D23DC5377A}" destId="{B6C9446C-AF8A-47F1-8025-93E4A5A45283}" srcOrd="0" destOrd="0" presId="urn:microsoft.com/office/officeart/2005/8/layout/default#6"/>
    <dgm:cxn modelId="{7CA21FF5-19E0-4B5E-934B-71B4CCBBA7B3}" type="presOf" srcId="{92B3B77F-933A-45A0-86D0-8A57F8F73892}" destId="{957F0EEB-71DB-4B93-8354-B4490F9CFFD5}" srcOrd="0" destOrd="0" presId="urn:microsoft.com/office/officeart/2005/8/layout/default#6"/>
    <dgm:cxn modelId="{4F43BD97-6B82-4200-AC69-55C51A1DE6CA}" type="presOf" srcId="{E3417FEE-1240-4E04-8C4C-666A34415E37}" destId="{EB0E1F7D-728C-48CD-8D2E-7988997125D5}" srcOrd="0" destOrd="0" presId="urn:microsoft.com/office/officeart/2005/8/layout/default#6"/>
    <dgm:cxn modelId="{B7C45F97-3EAF-467E-9748-3DBD57906745}" srcId="{996BC54B-E11C-4BCD-8CB0-27A0B3AD2693}" destId="{3B08705A-E830-44C4-A89E-A1D23DC5377A}" srcOrd="2" destOrd="0" parTransId="{899EC7B4-B081-41BE-878C-A7BB7215C837}" sibTransId="{1C24BCA0-77AB-42C7-B30B-B3FCFC5AFF45}"/>
    <dgm:cxn modelId="{96FE9340-5B47-47F0-8E13-467FD6EC8068}" type="presOf" srcId="{9A32A335-07F4-4799-877E-6C679F43C852}" destId="{2E3B486E-5215-4897-9C49-2BBA44A065E7}" srcOrd="0" destOrd="0" presId="urn:microsoft.com/office/officeart/2005/8/layout/default#6"/>
    <dgm:cxn modelId="{B9FB9F51-0FFF-4E9C-BDF3-9BB56C4002FC}" type="presOf" srcId="{72CA1C85-45AB-4C7D-B84D-4F2F9C4C2CD8}" destId="{BB3B0350-A10B-4A0E-A15A-5BE9F5CA1968}" srcOrd="0" destOrd="0" presId="urn:microsoft.com/office/officeart/2005/8/layout/default#6"/>
    <dgm:cxn modelId="{0D7C0A7B-6C50-4E19-B733-E97DA3798FBF}" srcId="{996BC54B-E11C-4BCD-8CB0-27A0B3AD2693}" destId="{E3417FEE-1240-4E04-8C4C-666A34415E37}" srcOrd="7" destOrd="0" parTransId="{89A7C7FC-62AA-4D7B-88AA-C1091F2F1A5F}" sibTransId="{0C0224C3-2C2E-42CD-8B0B-4C7D98691045}"/>
    <dgm:cxn modelId="{5789F30C-C448-4274-B312-93817734B72E}" srcId="{996BC54B-E11C-4BCD-8CB0-27A0B3AD2693}" destId="{1CFB8B01-FD1C-4B85-80A3-E920F4729A7D}" srcOrd="6" destOrd="0" parTransId="{9074574D-5BA7-47A4-A48B-D291C7A3F89D}" sibTransId="{C8565D7F-91AB-4951-B96F-E371517396F8}"/>
    <dgm:cxn modelId="{E98C7943-A18B-4F61-96DA-153DC08B12D9}" srcId="{996BC54B-E11C-4BCD-8CB0-27A0B3AD2693}" destId="{3ADF2889-6CBB-41E9-A9B2-5C9166F9F907}" srcOrd="3" destOrd="0" parTransId="{7275F308-B368-4AEB-8D0C-65BC98D10718}" sibTransId="{DC6BE6D7-B359-4593-B249-79DB2F76171C}"/>
    <dgm:cxn modelId="{98D916FB-9221-42B0-873D-7A767B0748A8}" srcId="{996BC54B-E11C-4BCD-8CB0-27A0B3AD2693}" destId="{9A32A335-07F4-4799-877E-6C679F43C852}" srcOrd="5" destOrd="0" parTransId="{CFBD14BE-204A-4CBA-8FED-E683B1477334}" sibTransId="{3F690AB8-6EB2-4384-BE45-361842609D87}"/>
    <dgm:cxn modelId="{97F81BAD-6B83-4AC0-947F-43F761EE359D}" type="presOf" srcId="{1A452F7F-EE58-4F0E-95CF-C1E11422588F}" destId="{C78A1B86-5259-408D-B1A0-E0FFB182C095}" srcOrd="0" destOrd="0" presId="urn:microsoft.com/office/officeart/2005/8/layout/default#6"/>
    <dgm:cxn modelId="{15F7C9D9-ABE7-4084-95C1-C8FCB18F5948}" type="presOf" srcId="{3ADF2889-6CBB-41E9-A9B2-5C9166F9F907}" destId="{94B23612-07AE-44DE-8BB8-38E8EB25F3CC}" srcOrd="0" destOrd="0" presId="urn:microsoft.com/office/officeart/2005/8/layout/default#6"/>
    <dgm:cxn modelId="{748D899F-61B7-4466-BA10-2C185C9289F1}" type="presOf" srcId="{1CFB8B01-FD1C-4B85-80A3-E920F4729A7D}" destId="{85BB59AA-3C8C-4C42-A1D0-C9977ABFFFCE}" srcOrd="0" destOrd="0" presId="urn:microsoft.com/office/officeart/2005/8/layout/default#6"/>
    <dgm:cxn modelId="{FF756B67-1206-4D05-B80E-B575E0C1C108}" srcId="{996BC54B-E11C-4BCD-8CB0-27A0B3AD2693}" destId="{92B3B77F-933A-45A0-86D0-8A57F8F73892}" srcOrd="1" destOrd="0" parTransId="{2B27B918-B359-4852-B1F6-A58231440B92}" sibTransId="{94573549-323C-4E98-B758-47742FCBA1B8}"/>
    <dgm:cxn modelId="{329427B9-5049-4CA9-B47D-8AEA358AABDD}" srcId="{996BC54B-E11C-4BCD-8CB0-27A0B3AD2693}" destId="{72CA1C85-45AB-4C7D-B84D-4F2F9C4C2CD8}" srcOrd="0" destOrd="0" parTransId="{58F6B67A-C6CD-45FC-8BC1-CA289F467FB6}" sibTransId="{8E7753B5-C08D-44A6-A738-3848002C5675}"/>
    <dgm:cxn modelId="{A6720633-3C9E-4238-89A3-F426CFCEE7CD}" type="presParOf" srcId="{3B5D8516-966B-4352-8CBE-EBF58F7D4570}" destId="{BB3B0350-A10B-4A0E-A15A-5BE9F5CA1968}" srcOrd="0" destOrd="0" presId="urn:microsoft.com/office/officeart/2005/8/layout/default#6"/>
    <dgm:cxn modelId="{36C3B9E9-3FFB-474F-869E-D83A46E78BB1}" type="presParOf" srcId="{3B5D8516-966B-4352-8CBE-EBF58F7D4570}" destId="{6902E5C2-9721-487B-A69E-69F839E025FE}" srcOrd="1" destOrd="0" presId="urn:microsoft.com/office/officeart/2005/8/layout/default#6"/>
    <dgm:cxn modelId="{BE72180C-381E-4896-A17F-804772565274}" type="presParOf" srcId="{3B5D8516-966B-4352-8CBE-EBF58F7D4570}" destId="{957F0EEB-71DB-4B93-8354-B4490F9CFFD5}" srcOrd="2" destOrd="0" presId="urn:microsoft.com/office/officeart/2005/8/layout/default#6"/>
    <dgm:cxn modelId="{7DC9A071-DB32-412B-97CB-4010880476B8}" type="presParOf" srcId="{3B5D8516-966B-4352-8CBE-EBF58F7D4570}" destId="{3FD88881-8A33-4A4E-A3E9-0891244BFC3D}" srcOrd="3" destOrd="0" presId="urn:microsoft.com/office/officeart/2005/8/layout/default#6"/>
    <dgm:cxn modelId="{5D01F799-C52F-4B24-8E79-B05B1F13337D}" type="presParOf" srcId="{3B5D8516-966B-4352-8CBE-EBF58F7D4570}" destId="{B6C9446C-AF8A-47F1-8025-93E4A5A45283}" srcOrd="4" destOrd="0" presId="urn:microsoft.com/office/officeart/2005/8/layout/default#6"/>
    <dgm:cxn modelId="{EB90199E-5292-49E6-B4D5-6FD06E02650E}" type="presParOf" srcId="{3B5D8516-966B-4352-8CBE-EBF58F7D4570}" destId="{49D82CF5-2271-4177-93DA-C17B0B1E9D31}" srcOrd="5" destOrd="0" presId="urn:microsoft.com/office/officeart/2005/8/layout/default#6"/>
    <dgm:cxn modelId="{4CB072C4-A7A2-4DE6-B3AE-CDFDBB3C275B}" type="presParOf" srcId="{3B5D8516-966B-4352-8CBE-EBF58F7D4570}" destId="{94B23612-07AE-44DE-8BB8-38E8EB25F3CC}" srcOrd="6" destOrd="0" presId="urn:microsoft.com/office/officeart/2005/8/layout/default#6"/>
    <dgm:cxn modelId="{E74C195D-F96C-4F7E-9A54-D6454239832D}" type="presParOf" srcId="{3B5D8516-966B-4352-8CBE-EBF58F7D4570}" destId="{0EB70DE4-928D-4613-A6AA-5D0FDD9BC092}" srcOrd="7" destOrd="0" presId="urn:microsoft.com/office/officeart/2005/8/layout/default#6"/>
    <dgm:cxn modelId="{FC48B998-1776-4109-AAB1-E5BFA3805C1D}" type="presParOf" srcId="{3B5D8516-966B-4352-8CBE-EBF58F7D4570}" destId="{C78A1B86-5259-408D-B1A0-E0FFB182C095}" srcOrd="8" destOrd="0" presId="urn:microsoft.com/office/officeart/2005/8/layout/default#6"/>
    <dgm:cxn modelId="{9064443A-C5E6-4F01-A4FB-160EABC9E404}" type="presParOf" srcId="{3B5D8516-966B-4352-8CBE-EBF58F7D4570}" destId="{AD1F7128-F347-46F9-9F76-E441626F91DC}" srcOrd="9" destOrd="0" presId="urn:microsoft.com/office/officeart/2005/8/layout/default#6"/>
    <dgm:cxn modelId="{4B3F8F0D-47AD-4985-8469-ED507B24A71D}" type="presParOf" srcId="{3B5D8516-966B-4352-8CBE-EBF58F7D4570}" destId="{2E3B486E-5215-4897-9C49-2BBA44A065E7}" srcOrd="10" destOrd="0" presId="urn:microsoft.com/office/officeart/2005/8/layout/default#6"/>
    <dgm:cxn modelId="{2E81A8FB-8FDA-46D4-802B-EC0BDEC9E48C}" type="presParOf" srcId="{3B5D8516-966B-4352-8CBE-EBF58F7D4570}" destId="{12ADA8FB-BD94-40F3-8CC5-0E84AB1F6F5E}" srcOrd="11" destOrd="0" presId="urn:microsoft.com/office/officeart/2005/8/layout/default#6"/>
    <dgm:cxn modelId="{55F2687B-C69A-4247-9A97-163FE51E667F}" type="presParOf" srcId="{3B5D8516-966B-4352-8CBE-EBF58F7D4570}" destId="{85BB59AA-3C8C-4C42-A1D0-C9977ABFFFCE}" srcOrd="12" destOrd="0" presId="urn:microsoft.com/office/officeart/2005/8/layout/default#6"/>
    <dgm:cxn modelId="{C819C86D-271E-4A81-930A-038B24D2AD64}" type="presParOf" srcId="{3B5D8516-966B-4352-8CBE-EBF58F7D4570}" destId="{E8906985-8D62-4FFD-A7FD-24CCD4818555}" srcOrd="13" destOrd="0" presId="urn:microsoft.com/office/officeart/2005/8/layout/default#6"/>
    <dgm:cxn modelId="{CC55B71D-5004-47E2-BC91-314E9704806B}" type="presParOf" srcId="{3B5D8516-966B-4352-8CBE-EBF58F7D4570}" destId="{EB0E1F7D-728C-48CD-8D2E-7988997125D5}" srcOrd="14"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C583FF-EB67-430B-BFFB-3EC1AAAC621E}" type="doc">
      <dgm:prSet loTypeId="urn:microsoft.com/office/officeart/2005/8/layout/hierarchy4" loCatId="list" qsTypeId="urn:microsoft.com/office/officeart/2005/8/quickstyle/3d4" qsCatId="3D" csTypeId="urn:microsoft.com/office/officeart/2005/8/colors/accent0_1" csCatId="mainScheme" phldr="1"/>
      <dgm:spPr/>
      <dgm:t>
        <a:bodyPr/>
        <a:lstStyle/>
        <a:p>
          <a:endParaRPr lang="en-US"/>
        </a:p>
      </dgm:t>
    </dgm:pt>
    <dgm:pt modelId="{E16B2290-DF74-4987-A40E-7DC26A2A54C1}">
      <dgm:prSet phldrT="[Text]" custT="1">
        <dgm:style>
          <a:lnRef idx="2">
            <a:schemeClr val="dk1"/>
          </a:lnRef>
          <a:fillRef idx="1">
            <a:schemeClr val="lt1"/>
          </a:fillRef>
          <a:effectRef idx="0">
            <a:schemeClr val="dk1"/>
          </a:effectRef>
          <a:fontRef idx="minor">
            <a:schemeClr val="dk1"/>
          </a:fontRef>
        </dgm:style>
      </dgm:prSet>
      <dgm:spPr>
        <a:noFill/>
        <a:ln>
          <a:noFill/>
        </a:ln>
      </dgm:spPr>
      <dgm:t>
        <a:bodyPr/>
        <a:lstStyle/>
        <a:p>
          <a:pPr algn="r" rtl="1">
            <a:lnSpc>
              <a:spcPct val="100000"/>
            </a:lnSpc>
            <a:spcBef>
              <a:spcPts val="600"/>
            </a:spcBef>
            <a:spcAft>
              <a:spcPts val="600"/>
            </a:spcAft>
          </a:pPr>
          <a:endParaRPr lang="en-US" sz="2800" b="1" dirty="0">
            <a:ln>
              <a:solidFill>
                <a:schemeClr val="tx1"/>
              </a:solidFill>
            </a:ln>
            <a:solidFill>
              <a:schemeClr val="tx1"/>
            </a:solidFill>
            <a:latin typeface="Sakkal Majalla" panose="02000000000000000000" pitchFamily="2" charset="-78"/>
            <a:cs typeface="Sakkal Majalla" panose="02000000000000000000" pitchFamily="2" charset="-78"/>
          </a:endParaRPr>
        </a:p>
      </dgm:t>
    </dgm:pt>
    <dgm:pt modelId="{FD68B730-90EB-4265-8F66-F9DE50BC27EB}" type="parTrans" cxnId="{F59A1A5F-2581-4FF6-ADB0-3057E4ACEF3D}">
      <dgm:prSet/>
      <dgm:spPr/>
      <dgm:t>
        <a:bodyPr/>
        <a:lstStyle/>
        <a:p>
          <a:pPr algn="justLow">
            <a:lnSpc>
              <a:spcPct val="100000"/>
            </a:lnSpc>
            <a:spcBef>
              <a:spcPts val="600"/>
            </a:spcBef>
            <a:spcAft>
              <a:spcPts val="600"/>
            </a:spcAft>
          </a:pPr>
          <a:endParaRPr lang="en-US" sz="1400" b="1">
            <a:ln>
              <a:solidFill>
                <a:sysClr val="windowText" lastClr="000000"/>
              </a:solidFill>
            </a:ln>
            <a:latin typeface="Sakkal Majalla" panose="02000000000000000000" pitchFamily="2" charset="-78"/>
            <a:cs typeface="Sakkal Majalla" panose="02000000000000000000" pitchFamily="2" charset="-78"/>
          </a:endParaRPr>
        </a:p>
      </dgm:t>
    </dgm:pt>
    <dgm:pt modelId="{25E74F99-F968-4ABB-A1CC-207E50FE8394}" type="sibTrans" cxnId="{F59A1A5F-2581-4FF6-ADB0-3057E4ACEF3D}">
      <dgm:prSet/>
      <dgm:spPr/>
      <dgm:t>
        <a:bodyPr/>
        <a:lstStyle/>
        <a:p>
          <a:pPr algn="justLow">
            <a:lnSpc>
              <a:spcPct val="100000"/>
            </a:lnSpc>
            <a:spcBef>
              <a:spcPts val="600"/>
            </a:spcBef>
            <a:spcAft>
              <a:spcPts val="600"/>
            </a:spcAft>
          </a:pPr>
          <a:endParaRPr lang="en-US" sz="1400" b="1">
            <a:ln>
              <a:solidFill>
                <a:sysClr val="windowText" lastClr="000000"/>
              </a:solidFill>
            </a:ln>
            <a:latin typeface="Sakkal Majalla" panose="02000000000000000000" pitchFamily="2" charset="-78"/>
            <a:cs typeface="Sakkal Majalla" panose="02000000000000000000" pitchFamily="2" charset="-78"/>
          </a:endParaRPr>
        </a:p>
      </dgm:t>
    </dgm:pt>
    <dgm:pt modelId="{0976F07E-F0B3-486B-870A-D153A91CBF8F}">
      <dgm:prSet custT="1"/>
      <dgm:spPr/>
      <dgm:t>
        <a:bodyPr/>
        <a:lstStyle/>
        <a:p>
          <a:pPr algn="ctr" rtl="1"/>
          <a:r>
            <a:rPr lang="ar-SA" sz="1900" b="1" dirty="0" smtClean="0">
              <a:ln/>
              <a:latin typeface="Sakkal Majalla" panose="02000000000000000000" pitchFamily="2" charset="-78"/>
              <a:cs typeface="Sakkal Majalla" panose="02000000000000000000" pitchFamily="2" charset="-78"/>
            </a:rPr>
            <a:t>يعد المزج </a:t>
          </a:r>
          <a:r>
            <a:rPr lang="ar-SA" sz="1900" b="1" dirty="0">
              <a:ln/>
              <a:latin typeface="Sakkal Majalla" panose="02000000000000000000" pitchFamily="2" charset="-78"/>
              <a:cs typeface="Sakkal Majalla" panose="02000000000000000000" pitchFamily="2" charset="-78"/>
            </a:rPr>
            <a:t>من الطرق </a:t>
          </a:r>
          <a:r>
            <a:rPr lang="ar-SA" sz="1900" b="1" dirty="0" smtClean="0">
              <a:ln/>
              <a:latin typeface="Sakkal Majalla" panose="02000000000000000000" pitchFamily="2" charset="-78"/>
              <a:cs typeface="Sakkal Majalla" panose="02000000000000000000" pitchFamily="2" charset="-78"/>
            </a:rPr>
            <a:t>الأكثر </a:t>
          </a:r>
          <a:r>
            <a:rPr lang="ar-SA" sz="1900" b="1" dirty="0">
              <a:ln/>
              <a:latin typeface="Sakkal Majalla" panose="02000000000000000000" pitchFamily="2" charset="-78"/>
              <a:cs typeface="Sakkal Majalla" panose="02000000000000000000" pitchFamily="2" charset="-78"/>
            </a:rPr>
            <a:t>شيوعًا في </a:t>
          </a:r>
          <a:r>
            <a:rPr lang="ar-SA" sz="1900" b="1" dirty="0" smtClean="0">
              <a:ln/>
              <a:latin typeface="Sakkal Majalla" panose="02000000000000000000" pitchFamily="2" charset="-78"/>
              <a:cs typeface="Sakkal Majalla" panose="02000000000000000000" pitchFamily="2" charset="-78"/>
            </a:rPr>
            <a:t>إسقاط انبعاثات الغازات المتعددة، غير أن </a:t>
          </a:r>
          <a:r>
            <a:rPr lang="ar-SA" sz="1900" b="1" dirty="0" err="1" smtClean="0">
              <a:ln/>
              <a:latin typeface="Sakkal Majalla" panose="02000000000000000000" pitchFamily="2" charset="-78"/>
              <a:cs typeface="Sakkal Majalla" panose="02000000000000000000" pitchFamily="2" charset="-78"/>
            </a:rPr>
            <a:t>النمذجة</a:t>
          </a:r>
          <a:r>
            <a:rPr lang="ar-SA" sz="1900" b="1" dirty="0" smtClean="0">
              <a:ln/>
              <a:latin typeface="Sakkal Majalla" panose="02000000000000000000" pitchFamily="2" charset="-78"/>
              <a:cs typeface="Sakkal Majalla" panose="02000000000000000000" pitchFamily="2" charset="-78"/>
            </a:rPr>
            <a:t> </a:t>
          </a:r>
          <a:r>
            <a:rPr lang="ar-SA" sz="1900" b="1" dirty="0">
              <a:ln/>
              <a:latin typeface="Sakkal Majalla" panose="02000000000000000000" pitchFamily="2" charset="-78"/>
              <a:cs typeface="Sakkal Majalla" panose="02000000000000000000" pitchFamily="2" charset="-78"/>
            </a:rPr>
            <a:t>الجوية التفصيلية </a:t>
          </a:r>
          <a:r>
            <a:rPr lang="ar-SA" sz="1900" b="1" dirty="0" smtClean="0">
              <a:ln/>
              <a:latin typeface="Sakkal Majalla" panose="02000000000000000000" pitchFamily="2" charset="-78"/>
              <a:cs typeface="Sakkal Majalla" panose="02000000000000000000" pitchFamily="2" charset="-78"/>
            </a:rPr>
            <a:t>تتطلب تحديد </a:t>
          </a:r>
          <a:r>
            <a:rPr lang="ar-SA" sz="1900" b="1" dirty="0">
              <a:ln/>
              <a:latin typeface="Sakkal Majalla" panose="02000000000000000000" pitchFamily="2" charset="-78"/>
              <a:cs typeface="Sakkal Majalla" panose="02000000000000000000" pitchFamily="2" charset="-78"/>
            </a:rPr>
            <a:t>انبعاثات الغازات المتعددة والهباء الجوي بدقة </a:t>
          </a:r>
          <a:r>
            <a:rPr lang="ar-SA" sz="1900" b="1" dirty="0" smtClean="0">
              <a:ln/>
              <a:latin typeface="Sakkal Majalla" panose="02000000000000000000" pitchFamily="2" charset="-78"/>
              <a:cs typeface="Sakkal Majalla" panose="02000000000000000000" pitchFamily="2" charset="-78"/>
            </a:rPr>
            <a:t> مكانية عالية. وفي </a:t>
          </a:r>
          <a:r>
            <a:rPr lang="ar-SA" sz="1900" b="1" dirty="0">
              <a:ln/>
              <a:latin typeface="Sakkal Majalla" panose="02000000000000000000" pitchFamily="2" charset="-78"/>
              <a:cs typeface="Sakkal Majalla" panose="02000000000000000000" pitchFamily="2" charset="-78"/>
            </a:rPr>
            <a:t>حين أن انبعاثات ثاني أكسيد الكربون يمكن أن تصاغ بشكل </a:t>
          </a:r>
          <a:r>
            <a:rPr lang="ar-SA" sz="1900" b="1" dirty="0" smtClean="0">
              <a:ln/>
              <a:latin typeface="Sakkal Majalla" panose="02000000000000000000" pitchFamily="2" charset="-78"/>
              <a:cs typeface="Sakkal Majalla" panose="02000000000000000000" pitchFamily="2" charset="-78"/>
            </a:rPr>
            <a:t>جيد، </a:t>
          </a:r>
          <a:r>
            <a:rPr lang="ar-SA" sz="1900" b="1" dirty="0">
              <a:ln/>
              <a:latin typeface="Sakkal Majalla" panose="02000000000000000000" pitchFamily="2" charset="-78"/>
              <a:cs typeface="Sakkal Majalla" panose="02000000000000000000" pitchFamily="2" charset="-78"/>
            </a:rPr>
            <a:t>فإن الانبعاثات الأخرى تكون أكثر صعوبة في القياس والنموذج</a:t>
          </a:r>
          <a:endParaRPr lang="en-US" sz="1900" b="1" dirty="0">
            <a:ln/>
            <a:effectLst/>
            <a:latin typeface="Sakkal Majalla" panose="02000000000000000000" pitchFamily="2" charset="-78"/>
            <a:ea typeface="Calibri" panose="020F0502020204030204" pitchFamily="34" charset="0"/>
            <a:cs typeface="Sakkal Majalla" panose="02000000000000000000" pitchFamily="2" charset="-78"/>
          </a:endParaRPr>
        </a:p>
      </dgm:t>
    </dgm:pt>
    <dgm:pt modelId="{B5600F38-FE2D-4802-B6A7-6FBC6CAAAAB1}" type="sibTrans" cxnId="{A01D45B8-1707-4660-B05B-128D68345D4A}">
      <dgm:prSet/>
      <dgm:spPr/>
      <dgm:t>
        <a:bodyPr/>
        <a:lstStyle/>
        <a:p>
          <a:endParaRPr lang="en-US" sz="1400" b="1">
            <a:ln>
              <a:solidFill>
                <a:sysClr val="windowText" lastClr="000000"/>
              </a:solidFill>
            </a:ln>
          </a:endParaRPr>
        </a:p>
      </dgm:t>
    </dgm:pt>
    <dgm:pt modelId="{84E3E359-26BD-4B42-B98F-7E35A79F4513}" type="parTrans" cxnId="{A01D45B8-1707-4660-B05B-128D68345D4A}">
      <dgm:prSet/>
      <dgm:spPr/>
      <dgm:t>
        <a:bodyPr/>
        <a:lstStyle/>
        <a:p>
          <a:endParaRPr lang="en-US" sz="1400" b="1">
            <a:ln>
              <a:solidFill>
                <a:sysClr val="windowText" lastClr="000000"/>
              </a:solidFill>
            </a:ln>
          </a:endParaRPr>
        </a:p>
      </dgm:t>
    </dgm:pt>
    <dgm:pt modelId="{1BCAAA7D-6ED3-4DF7-8BDC-57D77F8CAB59}">
      <dgm:prSet custT="1"/>
      <dgm:spPr/>
      <dgm:t>
        <a:bodyPr/>
        <a:lstStyle/>
        <a:p>
          <a:pPr rtl="1"/>
          <a:r>
            <a:rPr lang="ar-SA" sz="2000" b="1" dirty="0" smtClean="0">
              <a:ln/>
              <a:latin typeface="Sakkal Majalla" panose="02000000000000000000" pitchFamily="2" charset="-78"/>
              <a:cs typeface="Sakkal Majalla" panose="02000000000000000000" pitchFamily="2" charset="-78"/>
            </a:rPr>
            <a:t>توجد </a:t>
          </a:r>
          <a:r>
            <a:rPr lang="ar-SA" sz="2000" b="1" dirty="0">
              <a:ln/>
              <a:latin typeface="Sakkal Majalla" panose="02000000000000000000" pitchFamily="2" charset="-78"/>
              <a:cs typeface="Sakkal Majalla" panose="02000000000000000000" pitchFamily="2" charset="-78"/>
            </a:rPr>
            <a:t>مشكلة مشتركة بين جميع </a:t>
          </a:r>
          <a:r>
            <a:rPr lang="ar-SA" sz="2000" b="1" dirty="0" smtClean="0">
              <a:ln/>
              <a:latin typeface="Sakkal Majalla" panose="02000000000000000000" pitchFamily="2" charset="-78"/>
              <a:cs typeface="Sakkal Majalla" panose="02000000000000000000" pitchFamily="2" charset="-78"/>
            </a:rPr>
            <a:t>التقنيات، </a:t>
          </a:r>
          <a:r>
            <a:rPr lang="ar-SA" sz="2000" b="1" dirty="0">
              <a:ln/>
              <a:latin typeface="Sakkal Majalla" panose="02000000000000000000" pitchFamily="2" charset="-78"/>
              <a:cs typeface="Sakkal Majalla" panose="02000000000000000000" pitchFamily="2" charset="-78"/>
            </a:rPr>
            <a:t>والتي تكون حادة بشكل خاص عند تطبيقها على </a:t>
          </a:r>
          <a:r>
            <a:rPr lang="ar-SA" sz="2000" b="1" dirty="0" smtClean="0">
              <a:ln/>
              <a:latin typeface="Sakkal Majalla" panose="02000000000000000000" pitchFamily="2" charset="-78"/>
              <a:cs typeface="Sakkal Majalla" panose="02000000000000000000" pitchFamily="2" charset="-78"/>
            </a:rPr>
            <a:t>الجوانب الاقتصادية في المناطق </a:t>
          </a:r>
          <a:r>
            <a:rPr lang="ar-SA" sz="2000" b="1" dirty="0">
              <a:ln/>
              <a:latin typeface="Sakkal Majalla" panose="02000000000000000000" pitchFamily="2" charset="-78"/>
              <a:cs typeface="Sakkal Majalla" panose="02000000000000000000" pitchFamily="2" charset="-78"/>
            </a:rPr>
            <a:t>النامية أو الانتقالية ، وهي استخدام افتراضات الاتزان ومحددات السلوك الشائعة في جميع أنحاء العالم</a:t>
          </a:r>
          <a:endParaRPr lang="en-US" sz="2000" b="1" dirty="0">
            <a:ln/>
            <a:latin typeface="Sakkal Majalla" panose="02000000000000000000" pitchFamily="2" charset="-78"/>
            <a:ea typeface="Calibri" panose="020F0502020204030204" pitchFamily="34" charset="0"/>
            <a:cs typeface="Sakkal Majalla" panose="02000000000000000000" pitchFamily="2" charset="-78"/>
          </a:endParaRPr>
        </a:p>
      </dgm:t>
    </dgm:pt>
    <dgm:pt modelId="{3A1A01D3-DCED-428E-8B29-CF3001A12778}" type="sibTrans" cxnId="{0BE5CEB1-E450-4495-9987-5165D7E093DA}">
      <dgm:prSet/>
      <dgm:spPr/>
      <dgm:t>
        <a:bodyPr/>
        <a:lstStyle/>
        <a:p>
          <a:endParaRPr lang="en-US" sz="1400" b="1">
            <a:ln>
              <a:solidFill>
                <a:sysClr val="windowText" lastClr="000000"/>
              </a:solidFill>
            </a:ln>
          </a:endParaRPr>
        </a:p>
      </dgm:t>
    </dgm:pt>
    <dgm:pt modelId="{BBAD149A-B6AC-47CC-A1C2-7C19870566DA}" type="parTrans" cxnId="{0BE5CEB1-E450-4495-9987-5165D7E093DA}">
      <dgm:prSet/>
      <dgm:spPr/>
      <dgm:t>
        <a:bodyPr/>
        <a:lstStyle/>
        <a:p>
          <a:endParaRPr lang="en-US" sz="1400" b="1">
            <a:ln>
              <a:solidFill>
                <a:sysClr val="windowText" lastClr="000000"/>
              </a:solidFill>
            </a:ln>
          </a:endParaRPr>
        </a:p>
      </dgm:t>
    </dgm:pt>
    <dgm:pt modelId="{6542CC91-0A4C-4C83-B88F-D62A34440930}">
      <dgm:prSet custT="1"/>
      <dgm:spPr/>
      <dgm:t>
        <a:bodyPr/>
        <a:lstStyle/>
        <a:p>
          <a:pPr rtl="1"/>
          <a:r>
            <a:rPr lang="ar-SA" sz="2000" b="1" dirty="0" smtClean="0">
              <a:ln/>
              <a:latin typeface="Sakkal Majalla" panose="02000000000000000000" pitchFamily="2" charset="-78"/>
              <a:cs typeface="Sakkal Majalla" panose="02000000000000000000" pitchFamily="2" charset="-78"/>
            </a:rPr>
            <a:t>تختلف توقعات تغير المناخ باختلاف التقنية المستخدمة اختلافاً كبيراً وخاصة على النطاقات الإقليمية، وعليه يحتاج واضعي السياسات  إلى تقليل أوجه عدم اليقين الخاصة بتغير المناخ العالمي لدعم واتخاذ القرار </a:t>
          </a:r>
          <a:endParaRPr lang="en-US" sz="2000" b="1" dirty="0">
            <a:ln/>
            <a:latin typeface="Sakkal Majalla" panose="02000000000000000000" pitchFamily="2" charset="-78"/>
            <a:ea typeface="Calibri" panose="020F0502020204030204" pitchFamily="34" charset="0"/>
            <a:cs typeface="Sakkal Majalla" panose="02000000000000000000" pitchFamily="2" charset="-78"/>
          </a:endParaRPr>
        </a:p>
      </dgm:t>
    </dgm:pt>
    <dgm:pt modelId="{E3459299-D6C2-409F-8202-DCD3D284ACEB}" type="sibTrans" cxnId="{31BBB8B7-C823-446A-BD55-4C3233F5DF62}">
      <dgm:prSet/>
      <dgm:spPr/>
      <dgm:t>
        <a:bodyPr/>
        <a:lstStyle/>
        <a:p>
          <a:endParaRPr lang="en-US" sz="1400" b="1">
            <a:ln>
              <a:solidFill>
                <a:sysClr val="windowText" lastClr="000000"/>
              </a:solidFill>
            </a:ln>
          </a:endParaRPr>
        </a:p>
      </dgm:t>
    </dgm:pt>
    <dgm:pt modelId="{1B0717B3-B7BD-4D33-A443-BF48862C1439}" type="parTrans" cxnId="{31BBB8B7-C823-446A-BD55-4C3233F5DF62}">
      <dgm:prSet/>
      <dgm:spPr/>
      <dgm:t>
        <a:bodyPr/>
        <a:lstStyle/>
        <a:p>
          <a:endParaRPr lang="en-US" sz="1400" b="1">
            <a:ln>
              <a:solidFill>
                <a:sysClr val="windowText" lastClr="000000"/>
              </a:solidFill>
            </a:ln>
          </a:endParaRPr>
        </a:p>
      </dgm:t>
    </dgm:pt>
    <dgm:pt modelId="{2FA12347-CE5B-4001-B872-3265DFD1BA3C}">
      <dgm:prSet custT="1"/>
      <dgm:spPr/>
      <dgm:t>
        <a:bodyPr/>
        <a:lstStyle/>
        <a:p>
          <a:pPr algn="ctr" rtl="1"/>
          <a:r>
            <a:rPr lang="ar-SA" sz="2000" b="1" dirty="0" smtClean="0">
              <a:ln/>
              <a:latin typeface="Sakkal Majalla" panose="02000000000000000000" pitchFamily="2" charset="-78"/>
              <a:cs typeface="Sakkal Majalla" panose="02000000000000000000" pitchFamily="2" charset="-78"/>
            </a:rPr>
            <a:t>يمكن اشتقاق تقديرات المساهمة في التغيرات المرصودة من العوامل المؤثرة البشرية المنشأ والطبيعية من خلال الجمع بين تقديرات مقياس الاتساع من النماذج مع حجم الاستجابة لنماذج المحاكاة</a:t>
          </a:r>
          <a:endParaRPr lang="en-US" sz="2000" b="1" dirty="0">
            <a:ln/>
            <a:effectLst/>
            <a:latin typeface="Sakkal Majalla" panose="02000000000000000000" pitchFamily="2" charset="-78"/>
            <a:ea typeface="Calibri" panose="020F0502020204030204" pitchFamily="34" charset="0"/>
            <a:cs typeface="Sakkal Majalla" panose="02000000000000000000" pitchFamily="2" charset="-78"/>
          </a:endParaRPr>
        </a:p>
      </dgm:t>
    </dgm:pt>
    <dgm:pt modelId="{18598A67-F094-4A80-8993-E0218CB8F55C}" type="parTrans" cxnId="{A1CA6752-03B0-45A4-B354-19895FA1C6E0}">
      <dgm:prSet/>
      <dgm:spPr/>
      <dgm:t>
        <a:bodyPr/>
        <a:lstStyle/>
        <a:p>
          <a:endParaRPr lang="en-US"/>
        </a:p>
      </dgm:t>
    </dgm:pt>
    <dgm:pt modelId="{31ADDEE4-52BF-4C79-9A03-18C0C0556B4D}" type="sibTrans" cxnId="{A1CA6752-03B0-45A4-B354-19895FA1C6E0}">
      <dgm:prSet/>
      <dgm:spPr/>
      <dgm:t>
        <a:bodyPr/>
        <a:lstStyle/>
        <a:p>
          <a:endParaRPr lang="en-US"/>
        </a:p>
      </dgm:t>
    </dgm:pt>
    <dgm:pt modelId="{E28D7C94-9553-447D-B348-DC53EC11EFB2}" type="pres">
      <dgm:prSet presAssocID="{32C583FF-EB67-430B-BFFB-3EC1AAAC621E}" presName="Name0" presStyleCnt="0">
        <dgm:presLayoutVars>
          <dgm:chPref val="1"/>
          <dgm:dir val="rev"/>
          <dgm:animOne val="branch"/>
          <dgm:animLvl val="lvl"/>
          <dgm:resizeHandles/>
        </dgm:presLayoutVars>
      </dgm:prSet>
      <dgm:spPr/>
      <dgm:t>
        <a:bodyPr/>
        <a:lstStyle/>
        <a:p>
          <a:endParaRPr lang="en-US"/>
        </a:p>
      </dgm:t>
    </dgm:pt>
    <dgm:pt modelId="{256778E4-30AE-41F5-8614-29A8E237964F}" type="pres">
      <dgm:prSet presAssocID="{E16B2290-DF74-4987-A40E-7DC26A2A54C1}" presName="vertOne" presStyleCnt="0"/>
      <dgm:spPr/>
    </dgm:pt>
    <dgm:pt modelId="{73C9BAC1-5AC0-4C25-B280-855EFAEB1E76}" type="pres">
      <dgm:prSet presAssocID="{E16B2290-DF74-4987-A40E-7DC26A2A54C1}" presName="txOne" presStyleLbl="node0" presStyleIdx="0" presStyleCnt="2" custScaleY="16144">
        <dgm:presLayoutVars>
          <dgm:chPref val="3"/>
        </dgm:presLayoutVars>
      </dgm:prSet>
      <dgm:spPr/>
      <dgm:t>
        <a:bodyPr/>
        <a:lstStyle/>
        <a:p>
          <a:endParaRPr lang="en-US"/>
        </a:p>
      </dgm:t>
    </dgm:pt>
    <dgm:pt modelId="{E8B50EF6-7988-4B2E-A72B-D466FE76561C}" type="pres">
      <dgm:prSet presAssocID="{E16B2290-DF74-4987-A40E-7DC26A2A54C1}" presName="parTransOne" presStyleCnt="0"/>
      <dgm:spPr/>
    </dgm:pt>
    <dgm:pt modelId="{62375887-3367-419A-BA0D-DE3A295E2D6B}" type="pres">
      <dgm:prSet presAssocID="{E16B2290-DF74-4987-A40E-7DC26A2A54C1}" presName="horzOne" presStyleCnt="0"/>
      <dgm:spPr/>
    </dgm:pt>
    <dgm:pt modelId="{CC5CD040-4FA5-4CEB-BFC3-0D21F6D01815}" type="pres">
      <dgm:prSet presAssocID="{6542CC91-0A4C-4C83-B88F-D62A34440930}" presName="vertTwo" presStyleCnt="0"/>
      <dgm:spPr/>
    </dgm:pt>
    <dgm:pt modelId="{642FEFD5-4C57-4EA4-A749-8690452D2933}" type="pres">
      <dgm:prSet presAssocID="{6542CC91-0A4C-4C83-B88F-D62A34440930}" presName="txTwo" presStyleLbl="node2" presStyleIdx="0" presStyleCnt="3" custScaleX="71086" custScaleY="179006" custLinFactNeighborX="-2716" custLinFactNeighborY="-4282">
        <dgm:presLayoutVars>
          <dgm:chPref val="3"/>
        </dgm:presLayoutVars>
      </dgm:prSet>
      <dgm:spPr/>
      <dgm:t>
        <a:bodyPr/>
        <a:lstStyle/>
        <a:p>
          <a:endParaRPr lang="en-US"/>
        </a:p>
      </dgm:t>
    </dgm:pt>
    <dgm:pt modelId="{23C6BCEA-1C78-4A85-AE66-5FFEF09765F8}" type="pres">
      <dgm:prSet presAssocID="{6542CC91-0A4C-4C83-B88F-D62A34440930}" presName="horzTwo" presStyleCnt="0"/>
      <dgm:spPr/>
    </dgm:pt>
    <dgm:pt modelId="{DAD194A3-998B-4660-A6C1-76F243219B7F}" type="pres">
      <dgm:prSet presAssocID="{E3459299-D6C2-409F-8202-DCD3D284ACEB}" presName="sibSpaceTwo" presStyleCnt="0"/>
      <dgm:spPr/>
    </dgm:pt>
    <dgm:pt modelId="{82C7A3DE-EB10-4C73-A1AE-0BBB96867220}" type="pres">
      <dgm:prSet presAssocID="{1BCAAA7D-6ED3-4DF7-8BDC-57D77F8CAB59}" presName="vertTwo" presStyleCnt="0"/>
      <dgm:spPr/>
    </dgm:pt>
    <dgm:pt modelId="{56F0A241-A82C-4B5A-804E-90C85C0EDA45}" type="pres">
      <dgm:prSet presAssocID="{1BCAAA7D-6ED3-4DF7-8BDC-57D77F8CAB59}" presName="txTwo" presStyleLbl="node2" presStyleIdx="1" presStyleCnt="3" custScaleX="77969" custScaleY="176972" custLinFactNeighborX="194" custLinFactNeighborY="-1651">
        <dgm:presLayoutVars>
          <dgm:chPref val="3"/>
        </dgm:presLayoutVars>
      </dgm:prSet>
      <dgm:spPr/>
      <dgm:t>
        <a:bodyPr/>
        <a:lstStyle/>
        <a:p>
          <a:endParaRPr lang="en-US"/>
        </a:p>
      </dgm:t>
    </dgm:pt>
    <dgm:pt modelId="{6E25CD60-0F0E-447B-8D3C-F680D3C45F37}" type="pres">
      <dgm:prSet presAssocID="{1BCAAA7D-6ED3-4DF7-8BDC-57D77F8CAB59}" presName="horzTwo" presStyleCnt="0"/>
      <dgm:spPr/>
    </dgm:pt>
    <dgm:pt modelId="{96A9D277-BB46-4961-817B-A25EAC9F4866}" type="pres">
      <dgm:prSet presAssocID="{3A1A01D3-DCED-428E-8B29-CF3001A12778}" presName="sibSpaceTwo" presStyleCnt="0"/>
      <dgm:spPr/>
    </dgm:pt>
    <dgm:pt modelId="{AB11F431-6DED-4704-84B4-7CBD71E901F6}" type="pres">
      <dgm:prSet presAssocID="{0976F07E-F0B3-486B-870A-D153A91CBF8F}" presName="vertTwo" presStyleCnt="0"/>
      <dgm:spPr/>
    </dgm:pt>
    <dgm:pt modelId="{5E6BA5BC-DA4F-4910-B58F-DEC6F048AA54}" type="pres">
      <dgm:prSet presAssocID="{0976F07E-F0B3-486B-870A-D153A91CBF8F}" presName="txTwo" presStyleLbl="node2" presStyleIdx="2" presStyleCnt="3" custScaleX="87050" custScaleY="181905" custLinFactNeighborX="3152" custLinFactNeighborY="-4282">
        <dgm:presLayoutVars>
          <dgm:chPref val="3"/>
        </dgm:presLayoutVars>
      </dgm:prSet>
      <dgm:spPr/>
      <dgm:t>
        <a:bodyPr/>
        <a:lstStyle/>
        <a:p>
          <a:endParaRPr lang="en-US"/>
        </a:p>
      </dgm:t>
    </dgm:pt>
    <dgm:pt modelId="{F12A4533-8559-4FBF-947A-9B563253184B}" type="pres">
      <dgm:prSet presAssocID="{0976F07E-F0B3-486B-870A-D153A91CBF8F}" presName="horzTwo" presStyleCnt="0"/>
      <dgm:spPr/>
    </dgm:pt>
    <dgm:pt modelId="{8CECDF19-CA4D-4995-8572-67D761F699D8}" type="pres">
      <dgm:prSet presAssocID="{25E74F99-F968-4ABB-A1CC-207E50FE8394}" presName="sibSpaceOne" presStyleCnt="0"/>
      <dgm:spPr/>
    </dgm:pt>
    <dgm:pt modelId="{985F5E9A-9EF1-427A-B662-6D6C8C498F91}" type="pres">
      <dgm:prSet presAssocID="{2FA12347-CE5B-4001-B872-3265DFD1BA3C}" presName="vertOne" presStyleCnt="0"/>
      <dgm:spPr/>
    </dgm:pt>
    <dgm:pt modelId="{12694E65-663D-46DF-8659-C32D8A9E28E3}" type="pres">
      <dgm:prSet presAssocID="{2FA12347-CE5B-4001-B872-3265DFD1BA3C}" presName="txOne" presStyleLbl="node0" presStyleIdx="1" presStyleCnt="2" custScaleX="81554" custScaleY="182720" custLinFactNeighborX="14884" custLinFactNeighborY="21007">
        <dgm:presLayoutVars>
          <dgm:chPref val="3"/>
        </dgm:presLayoutVars>
      </dgm:prSet>
      <dgm:spPr/>
      <dgm:t>
        <a:bodyPr/>
        <a:lstStyle/>
        <a:p>
          <a:endParaRPr lang="en-US"/>
        </a:p>
      </dgm:t>
    </dgm:pt>
    <dgm:pt modelId="{F851A3E0-2B92-4A1C-ABDE-B3857D695C1E}" type="pres">
      <dgm:prSet presAssocID="{2FA12347-CE5B-4001-B872-3265DFD1BA3C}" presName="horzOne" presStyleCnt="0"/>
      <dgm:spPr/>
    </dgm:pt>
  </dgm:ptLst>
  <dgm:cxnLst>
    <dgm:cxn modelId="{A01D45B8-1707-4660-B05B-128D68345D4A}" srcId="{E16B2290-DF74-4987-A40E-7DC26A2A54C1}" destId="{0976F07E-F0B3-486B-870A-D153A91CBF8F}" srcOrd="2" destOrd="0" parTransId="{84E3E359-26BD-4B42-B98F-7E35A79F4513}" sibTransId="{B5600F38-FE2D-4802-B6A7-6FBC6CAAAAB1}"/>
    <dgm:cxn modelId="{B6CEFF49-F545-4222-8764-F524CB9680DC}" type="presOf" srcId="{32C583FF-EB67-430B-BFFB-3EC1AAAC621E}" destId="{E28D7C94-9553-447D-B348-DC53EC11EFB2}" srcOrd="0" destOrd="0" presId="urn:microsoft.com/office/officeart/2005/8/layout/hierarchy4"/>
    <dgm:cxn modelId="{49C47324-F7D5-4B4A-BCFC-FF2ECCA8C7C5}" type="presOf" srcId="{1BCAAA7D-6ED3-4DF7-8BDC-57D77F8CAB59}" destId="{56F0A241-A82C-4B5A-804E-90C85C0EDA45}" srcOrd="0" destOrd="0" presId="urn:microsoft.com/office/officeart/2005/8/layout/hierarchy4"/>
    <dgm:cxn modelId="{F55CBC69-884A-4A84-99FB-85F53C09B967}" type="presOf" srcId="{E16B2290-DF74-4987-A40E-7DC26A2A54C1}" destId="{73C9BAC1-5AC0-4C25-B280-855EFAEB1E76}" srcOrd="0" destOrd="0" presId="urn:microsoft.com/office/officeart/2005/8/layout/hierarchy4"/>
    <dgm:cxn modelId="{D14583B8-06DC-4D19-8B7C-453A3328796C}" type="presOf" srcId="{6542CC91-0A4C-4C83-B88F-D62A34440930}" destId="{642FEFD5-4C57-4EA4-A749-8690452D2933}" srcOrd="0" destOrd="0" presId="urn:microsoft.com/office/officeart/2005/8/layout/hierarchy4"/>
    <dgm:cxn modelId="{F59A1A5F-2581-4FF6-ADB0-3057E4ACEF3D}" srcId="{32C583FF-EB67-430B-BFFB-3EC1AAAC621E}" destId="{E16B2290-DF74-4987-A40E-7DC26A2A54C1}" srcOrd="0" destOrd="0" parTransId="{FD68B730-90EB-4265-8F66-F9DE50BC27EB}" sibTransId="{25E74F99-F968-4ABB-A1CC-207E50FE8394}"/>
    <dgm:cxn modelId="{0BE5CEB1-E450-4495-9987-5165D7E093DA}" srcId="{E16B2290-DF74-4987-A40E-7DC26A2A54C1}" destId="{1BCAAA7D-6ED3-4DF7-8BDC-57D77F8CAB59}" srcOrd="1" destOrd="0" parTransId="{BBAD149A-B6AC-47CC-A1C2-7C19870566DA}" sibTransId="{3A1A01D3-DCED-428E-8B29-CF3001A12778}"/>
    <dgm:cxn modelId="{F0F6C01A-C80A-4414-843E-711720F5BCE1}" type="presOf" srcId="{0976F07E-F0B3-486B-870A-D153A91CBF8F}" destId="{5E6BA5BC-DA4F-4910-B58F-DEC6F048AA54}" srcOrd="0" destOrd="0" presId="urn:microsoft.com/office/officeart/2005/8/layout/hierarchy4"/>
    <dgm:cxn modelId="{A1CA6752-03B0-45A4-B354-19895FA1C6E0}" srcId="{32C583FF-EB67-430B-BFFB-3EC1AAAC621E}" destId="{2FA12347-CE5B-4001-B872-3265DFD1BA3C}" srcOrd="1" destOrd="0" parTransId="{18598A67-F094-4A80-8993-E0218CB8F55C}" sibTransId="{31ADDEE4-52BF-4C79-9A03-18C0C0556B4D}"/>
    <dgm:cxn modelId="{31BBB8B7-C823-446A-BD55-4C3233F5DF62}" srcId="{E16B2290-DF74-4987-A40E-7DC26A2A54C1}" destId="{6542CC91-0A4C-4C83-B88F-D62A34440930}" srcOrd="0" destOrd="0" parTransId="{1B0717B3-B7BD-4D33-A443-BF48862C1439}" sibTransId="{E3459299-D6C2-409F-8202-DCD3D284ACEB}"/>
    <dgm:cxn modelId="{965919CD-11D5-43A6-89B3-25BF91EAC434}" type="presOf" srcId="{2FA12347-CE5B-4001-B872-3265DFD1BA3C}" destId="{12694E65-663D-46DF-8659-C32D8A9E28E3}" srcOrd="0" destOrd="0" presId="urn:microsoft.com/office/officeart/2005/8/layout/hierarchy4"/>
    <dgm:cxn modelId="{A7B74829-1250-444C-9173-9861A87A1CC4}" type="presParOf" srcId="{E28D7C94-9553-447D-B348-DC53EC11EFB2}" destId="{256778E4-30AE-41F5-8614-29A8E237964F}" srcOrd="0" destOrd="0" presId="urn:microsoft.com/office/officeart/2005/8/layout/hierarchy4"/>
    <dgm:cxn modelId="{B323317D-F347-45CB-8E24-21FEEAD2EFE4}" type="presParOf" srcId="{256778E4-30AE-41F5-8614-29A8E237964F}" destId="{73C9BAC1-5AC0-4C25-B280-855EFAEB1E76}" srcOrd="0" destOrd="0" presId="urn:microsoft.com/office/officeart/2005/8/layout/hierarchy4"/>
    <dgm:cxn modelId="{80699650-221E-48BE-9675-7DC8AB79FA48}" type="presParOf" srcId="{256778E4-30AE-41F5-8614-29A8E237964F}" destId="{E8B50EF6-7988-4B2E-A72B-D466FE76561C}" srcOrd="1" destOrd="0" presId="urn:microsoft.com/office/officeart/2005/8/layout/hierarchy4"/>
    <dgm:cxn modelId="{B0E4FBA4-C6CE-4059-A05D-4DE5BEBF1F78}" type="presParOf" srcId="{256778E4-30AE-41F5-8614-29A8E237964F}" destId="{62375887-3367-419A-BA0D-DE3A295E2D6B}" srcOrd="2" destOrd="0" presId="urn:microsoft.com/office/officeart/2005/8/layout/hierarchy4"/>
    <dgm:cxn modelId="{065DB5D2-C14D-45C5-83DD-98982C10417F}" type="presParOf" srcId="{62375887-3367-419A-BA0D-DE3A295E2D6B}" destId="{CC5CD040-4FA5-4CEB-BFC3-0D21F6D01815}" srcOrd="0" destOrd="0" presId="urn:microsoft.com/office/officeart/2005/8/layout/hierarchy4"/>
    <dgm:cxn modelId="{E9EF1544-48BD-4F0D-A736-8FE55995C67B}" type="presParOf" srcId="{CC5CD040-4FA5-4CEB-BFC3-0D21F6D01815}" destId="{642FEFD5-4C57-4EA4-A749-8690452D2933}" srcOrd="0" destOrd="0" presId="urn:microsoft.com/office/officeart/2005/8/layout/hierarchy4"/>
    <dgm:cxn modelId="{732C18F5-335B-49B8-9914-F12744E4A691}" type="presParOf" srcId="{CC5CD040-4FA5-4CEB-BFC3-0D21F6D01815}" destId="{23C6BCEA-1C78-4A85-AE66-5FFEF09765F8}" srcOrd="1" destOrd="0" presId="urn:microsoft.com/office/officeart/2005/8/layout/hierarchy4"/>
    <dgm:cxn modelId="{E7017DE2-CBAA-429A-B131-CA7B9F7AF926}" type="presParOf" srcId="{62375887-3367-419A-BA0D-DE3A295E2D6B}" destId="{DAD194A3-998B-4660-A6C1-76F243219B7F}" srcOrd="1" destOrd="0" presId="urn:microsoft.com/office/officeart/2005/8/layout/hierarchy4"/>
    <dgm:cxn modelId="{B201DA66-C5EB-46B4-BCCB-4359E9847C90}" type="presParOf" srcId="{62375887-3367-419A-BA0D-DE3A295E2D6B}" destId="{82C7A3DE-EB10-4C73-A1AE-0BBB96867220}" srcOrd="2" destOrd="0" presId="urn:microsoft.com/office/officeart/2005/8/layout/hierarchy4"/>
    <dgm:cxn modelId="{5BD2EA5A-39DF-4AB6-9C61-FF2AA6D09FBE}" type="presParOf" srcId="{82C7A3DE-EB10-4C73-A1AE-0BBB96867220}" destId="{56F0A241-A82C-4B5A-804E-90C85C0EDA45}" srcOrd="0" destOrd="0" presId="urn:microsoft.com/office/officeart/2005/8/layout/hierarchy4"/>
    <dgm:cxn modelId="{E667AE10-B144-4618-AFDE-9C4F24B23E25}" type="presParOf" srcId="{82C7A3DE-EB10-4C73-A1AE-0BBB96867220}" destId="{6E25CD60-0F0E-447B-8D3C-F680D3C45F37}" srcOrd="1" destOrd="0" presId="urn:microsoft.com/office/officeart/2005/8/layout/hierarchy4"/>
    <dgm:cxn modelId="{30635E95-19B6-46B0-91B5-A09543206C77}" type="presParOf" srcId="{62375887-3367-419A-BA0D-DE3A295E2D6B}" destId="{96A9D277-BB46-4961-817B-A25EAC9F4866}" srcOrd="3" destOrd="0" presId="urn:microsoft.com/office/officeart/2005/8/layout/hierarchy4"/>
    <dgm:cxn modelId="{439B6C3D-C328-4FE5-A955-84405688626E}" type="presParOf" srcId="{62375887-3367-419A-BA0D-DE3A295E2D6B}" destId="{AB11F431-6DED-4704-84B4-7CBD71E901F6}" srcOrd="4" destOrd="0" presId="urn:microsoft.com/office/officeart/2005/8/layout/hierarchy4"/>
    <dgm:cxn modelId="{6228A5E9-C3AA-4CA9-B989-21DFFEEA28DE}" type="presParOf" srcId="{AB11F431-6DED-4704-84B4-7CBD71E901F6}" destId="{5E6BA5BC-DA4F-4910-B58F-DEC6F048AA54}" srcOrd="0" destOrd="0" presId="urn:microsoft.com/office/officeart/2005/8/layout/hierarchy4"/>
    <dgm:cxn modelId="{034EF895-3132-4F9A-91ED-8B43C9FF90FA}" type="presParOf" srcId="{AB11F431-6DED-4704-84B4-7CBD71E901F6}" destId="{F12A4533-8559-4FBF-947A-9B563253184B}" srcOrd="1" destOrd="0" presId="urn:microsoft.com/office/officeart/2005/8/layout/hierarchy4"/>
    <dgm:cxn modelId="{ED88541E-3B3F-432C-8F55-424F087D391C}" type="presParOf" srcId="{E28D7C94-9553-447D-B348-DC53EC11EFB2}" destId="{8CECDF19-CA4D-4995-8572-67D761F699D8}" srcOrd="1" destOrd="0" presId="urn:microsoft.com/office/officeart/2005/8/layout/hierarchy4"/>
    <dgm:cxn modelId="{E0473471-FBE2-48D5-A9CF-4DB7382D77A0}" type="presParOf" srcId="{E28D7C94-9553-447D-B348-DC53EC11EFB2}" destId="{985F5E9A-9EF1-427A-B662-6D6C8C498F91}" srcOrd="2" destOrd="0" presId="urn:microsoft.com/office/officeart/2005/8/layout/hierarchy4"/>
    <dgm:cxn modelId="{75CFA7FD-E001-4C59-9300-DFAAA937EB4C}" type="presParOf" srcId="{985F5E9A-9EF1-427A-B662-6D6C8C498F91}" destId="{12694E65-663D-46DF-8659-C32D8A9E28E3}" srcOrd="0" destOrd="0" presId="urn:microsoft.com/office/officeart/2005/8/layout/hierarchy4"/>
    <dgm:cxn modelId="{C22366A0-B7C7-4701-A39D-B531B94C772B}" type="presParOf" srcId="{985F5E9A-9EF1-427A-B662-6D6C8C498F91}" destId="{F851A3E0-2B92-4A1C-ABDE-B3857D695C1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4254491" y="215803"/>
          <a:ext cx="4049129" cy="17019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التعرف على تقنيات تقييم التغير المُناخي، وإبراز  مدى إسهامها في الدراسات المُناخية</a:t>
          </a:r>
          <a:endParaRPr lang="en-US" sz="2400" b="1" kern="1200" dirty="0" smtClean="0">
            <a:effectLst/>
            <a:latin typeface="Sakkal Majalla" panose="02000000000000000000" pitchFamily="2" charset="-78"/>
            <a:cs typeface="Sakkal Majalla" panose="02000000000000000000" pitchFamily="2" charset="-78"/>
          </a:endParaRPr>
        </a:p>
      </dsp:txBody>
      <dsp:txXfrm>
        <a:off x="4254491" y="215803"/>
        <a:ext cx="4049129" cy="1701904"/>
      </dsp:txXfrm>
    </dsp:sp>
    <dsp:sp modelId="{566511E3-A6C8-40F0-9E3A-3D0F040C6E5B}">
      <dsp:nvSpPr>
        <dsp:cNvPr id="0" name=""/>
        <dsp:cNvSpPr/>
      </dsp:nvSpPr>
      <dsp:spPr>
        <a:xfrm>
          <a:off x="2178" y="215803"/>
          <a:ext cx="4049129" cy="17019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ts val="0"/>
            </a:spcAft>
          </a:pPr>
          <a:r>
            <a:rPr lang="ar-SA" sz="2400" b="1" kern="1200" dirty="0" smtClean="0">
              <a:effectLst/>
              <a:latin typeface="Sakkal Majalla" panose="02000000000000000000" pitchFamily="2" charset="-78"/>
              <a:cs typeface="Sakkal Majalla" panose="02000000000000000000" pitchFamily="2" charset="-78"/>
            </a:rPr>
            <a:t>تحليل التقنيات الحديثة والمعاصرة لدراسة التغير المُناخي العالمي</a:t>
          </a:r>
          <a:endParaRPr lang="en-US" sz="2400" b="1" kern="1200" dirty="0">
            <a:effectLst/>
            <a:latin typeface="Sakkal Majalla" panose="02000000000000000000" pitchFamily="2" charset="-78"/>
            <a:cs typeface="Sakkal Majalla" panose="02000000000000000000" pitchFamily="2" charset="-78"/>
          </a:endParaRPr>
        </a:p>
      </dsp:txBody>
      <dsp:txXfrm>
        <a:off x="2178" y="215803"/>
        <a:ext cx="4049129" cy="1701904"/>
      </dsp:txXfrm>
    </dsp:sp>
    <dsp:sp modelId="{26CDA16C-B0FD-4B59-A235-284316ED8BA7}">
      <dsp:nvSpPr>
        <dsp:cNvPr id="0" name=""/>
        <dsp:cNvSpPr/>
      </dsp:nvSpPr>
      <dsp:spPr>
        <a:xfrm>
          <a:off x="4254491" y="2120891"/>
          <a:ext cx="4049129" cy="17019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المساهمة الفاعلة في تقديم رؤية للتقنيات الخاصة بتغير المناخ العالمي،  وإبراز دورها</a:t>
          </a:r>
        </a:p>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 في تعميق الفكر العلمي</a:t>
          </a:r>
          <a:endParaRPr lang="en-US" sz="2400" b="1" kern="1200" dirty="0" smtClean="0">
            <a:effectLst/>
            <a:latin typeface="Sakkal Majalla" panose="02000000000000000000" pitchFamily="2" charset="-78"/>
            <a:cs typeface="Sakkal Majalla" panose="02000000000000000000" pitchFamily="2" charset="-78"/>
          </a:endParaRPr>
        </a:p>
      </dsp:txBody>
      <dsp:txXfrm>
        <a:off x="4254491" y="2120891"/>
        <a:ext cx="4049129" cy="1701904"/>
      </dsp:txXfrm>
    </dsp:sp>
    <dsp:sp modelId="{639EECF1-E32B-4363-900E-E3CAC1AA49D2}">
      <dsp:nvSpPr>
        <dsp:cNvPr id="0" name=""/>
        <dsp:cNvSpPr/>
      </dsp:nvSpPr>
      <dsp:spPr>
        <a:xfrm>
          <a:off x="2178" y="2120891"/>
          <a:ext cx="4049129" cy="17019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إضافة لبنة أساسية في مجال المناخ التطبيقي  المتعلق بإشكالية التغير المناخي</a:t>
          </a:r>
          <a:endParaRPr lang="en-US" sz="2400" b="1" kern="1200" dirty="0" smtClean="0">
            <a:effectLst/>
            <a:latin typeface="Sakkal Majalla" panose="02000000000000000000" pitchFamily="2" charset="-78"/>
            <a:cs typeface="Sakkal Majalla" panose="02000000000000000000" pitchFamily="2" charset="-78"/>
          </a:endParaRPr>
        </a:p>
      </dsp:txBody>
      <dsp:txXfrm>
        <a:off x="2178" y="2120891"/>
        <a:ext cx="4049129" cy="1701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4293425" y="1970"/>
          <a:ext cx="374269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دراسة المقاييس المكانية والزمنية  لنماذج المُناخ العالمي</a:t>
          </a:r>
          <a:endParaRPr lang="en-US" sz="2400" b="1" kern="1200" dirty="0">
            <a:ln>
              <a:solidFill>
                <a:schemeClr val="tx1"/>
              </a:solidFill>
            </a:ln>
            <a:effectLst/>
            <a:latin typeface="Sakkal Majalla" panose="02000000000000000000" pitchFamily="2" charset="-78"/>
            <a:cs typeface="Sakkal Majalla" panose="02000000000000000000" pitchFamily="2" charset="-78"/>
          </a:endParaRPr>
        </a:p>
      </dsp:txBody>
      <dsp:txXfrm>
        <a:off x="4293425" y="1970"/>
        <a:ext cx="3742696" cy="1686304"/>
      </dsp:txXfrm>
    </dsp:sp>
    <dsp:sp modelId="{7BA84140-C72F-43C2-87D3-7D7D4F24AD30}">
      <dsp:nvSpPr>
        <dsp:cNvPr id="0" name=""/>
        <dsp:cNvSpPr/>
      </dsp:nvSpPr>
      <dsp:spPr>
        <a:xfrm>
          <a:off x="269677" y="1970"/>
          <a:ext cx="374269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100000"/>
            </a:lnSpc>
            <a:spcBef>
              <a:spcPct val="0"/>
            </a:spcBef>
            <a:spcAft>
              <a:spcPts val="0"/>
            </a:spcAft>
          </a:pPr>
          <a:r>
            <a:rPr lang="ar-SA" sz="2400" b="1" kern="1200" dirty="0" smtClean="0">
              <a:effectLst/>
              <a:latin typeface="Sakkal Majalla" panose="02000000000000000000" pitchFamily="2" charset="-78"/>
              <a:cs typeface="Sakkal Majalla" panose="02000000000000000000" pitchFamily="2" charset="-78"/>
            </a:rPr>
            <a:t>دراسة نماذج المحاكاة والاسقاطات التي يمكن من خلالها تقييم التغير  المُناخي</a:t>
          </a:r>
          <a:endParaRPr lang="en-US" sz="2400" b="1" kern="1200" dirty="0">
            <a:effectLst/>
            <a:latin typeface="Sakkal Majalla" panose="02000000000000000000" pitchFamily="2" charset="-78"/>
            <a:cs typeface="Sakkal Majalla" panose="02000000000000000000" pitchFamily="2" charset="-78"/>
          </a:endParaRPr>
        </a:p>
      </dsp:txBody>
      <dsp:txXfrm>
        <a:off x="269677" y="1970"/>
        <a:ext cx="3742696" cy="1686304"/>
      </dsp:txXfrm>
    </dsp:sp>
    <dsp:sp modelId="{09842BE2-8BC6-40A6-BD47-9058EDAD2DA4}">
      <dsp:nvSpPr>
        <dsp:cNvPr id="0" name=""/>
        <dsp:cNvSpPr/>
      </dsp:nvSpPr>
      <dsp:spPr>
        <a:xfrm>
          <a:off x="4293425" y="1969325"/>
          <a:ext cx="374269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مقارنة التغيرات الملحوظة في المؤشرات المناخية خلال القرن الواحد والعشرين ودالاتها العلمية</a:t>
          </a:r>
          <a:endParaRPr lang="en-US" sz="2400" b="1" kern="1200" dirty="0" smtClean="0">
            <a:effectLst/>
            <a:latin typeface="Sakkal Majalla" panose="02000000000000000000" pitchFamily="2" charset="-78"/>
            <a:cs typeface="Sakkal Majalla" panose="02000000000000000000" pitchFamily="2" charset="-78"/>
          </a:endParaRPr>
        </a:p>
      </dsp:txBody>
      <dsp:txXfrm>
        <a:off x="4293425" y="1969325"/>
        <a:ext cx="3742696" cy="1686304"/>
      </dsp:txXfrm>
    </dsp:sp>
    <dsp:sp modelId="{B883EDC8-E83F-4A61-9716-A438DDB17305}">
      <dsp:nvSpPr>
        <dsp:cNvPr id="0" name=""/>
        <dsp:cNvSpPr/>
      </dsp:nvSpPr>
      <dsp:spPr>
        <a:xfrm>
          <a:off x="269677" y="1969325"/>
          <a:ext cx="374269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تقييم الجدوى المستقبلية للتنبؤ الإقليمي، ونهج تقليص النطاق الإقليمي </a:t>
          </a:r>
          <a:endParaRPr lang="en-US" sz="2400" b="1" kern="1200" dirty="0" smtClean="0">
            <a:effectLst/>
            <a:latin typeface="Sakkal Majalla" panose="02000000000000000000" pitchFamily="2" charset="-78"/>
            <a:cs typeface="Sakkal Majalla" panose="02000000000000000000" pitchFamily="2" charset="-78"/>
          </a:endParaRPr>
        </a:p>
      </dsp:txBody>
      <dsp:txXfrm>
        <a:off x="269677" y="1969325"/>
        <a:ext cx="3742696" cy="1686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DF7FB-98AD-4E95-BFB2-EBAA9B7A2BE6}">
      <dsp:nvSpPr>
        <dsp:cNvPr id="0" name=""/>
        <dsp:cNvSpPr/>
      </dsp:nvSpPr>
      <dsp:spPr>
        <a:xfrm>
          <a:off x="4293425" y="1970"/>
          <a:ext cx="372490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7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عرض</a:t>
          </a:r>
          <a:r>
            <a:rPr lang="ar-KW" sz="2400" b="1" kern="1200" dirty="0" smtClean="0">
              <a:effectLst/>
              <a:latin typeface="Sakkal Majalla" panose="02000000000000000000" pitchFamily="2" charset="-78"/>
              <a:cs typeface="Sakkal Majalla" panose="02000000000000000000" pitchFamily="2" charset="-78"/>
            </a:rPr>
            <a:t> </a:t>
          </a:r>
          <a:r>
            <a:rPr lang="ar-KW" sz="2400" b="1" kern="1200" dirty="0">
              <a:effectLst/>
              <a:latin typeface="Sakkal Majalla" panose="02000000000000000000" pitchFamily="2" charset="-78"/>
              <a:cs typeface="Sakkal Majalla" panose="02000000000000000000" pitchFamily="2" charset="-78"/>
            </a:rPr>
            <a:t>كافة المستجدات </a:t>
          </a:r>
          <a:r>
            <a:rPr lang="ar-SA" sz="2400" b="1" kern="1200" dirty="0" smtClean="0">
              <a:effectLst/>
              <a:latin typeface="Sakkal Majalla" panose="02000000000000000000" pitchFamily="2" charset="-78"/>
              <a:cs typeface="Sakkal Majalla" panose="02000000000000000000" pitchFamily="2" charset="-78"/>
            </a:rPr>
            <a:t>الخاصة بالتقنيات</a:t>
          </a:r>
          <a:r>
            <a:rPr lang="ar-KW" sz="2400" b="1" kern="1200" dirty="0" smtClean="0">
              <a:effectLst/>
              <a:latin typeface="Sakkal Majalla" panose="02000000000000000000" pitchFamily="2" charset="-78"/>
              <a:cs typeface="Sakkal Majalla" panose="02000000000000000000" pitchFamily="2" charset="-78"/>
            </a:rPr>
            <a:t> </a:t>
          </a:r>
          <a:r>
            <a:rPr lang="ar-KW" sz="2400" b="1" kern="1200" dirty="0">
              <a:effectLst/>
              <a:latin typeface="Sakkal Majalla" panose="02000000000000000000" pitchFamily="2" charset="-78"/>
              <a:cs typeface="Sakkal Majalla" panose="02000000000000000000" pitchFamily="2" charset="-78"/>
            </a:rPr>
            <a:t>ذات العلاقة </a:t>
          </a:r>
          <a:r>
            <a:rPr lang="ar-SA" sz="2400" b="1" kern="1200" dirty="0" smtClean="0">
              <a:effectLst/>
              <a:latin typeface="Sakkal Majalla" panose="02000000000000000000" pitchFamily="2" charset="-78"/>
              <a:cs typeface="Sakkal Majalla" panose="02000000000000000000" pitchFamily="2" charset="-78"/>
            </a:rPr>
            <a:t>بتقييم المناخ العالمي</a:t>
          </a:r>
          <a:endParaRPr lang="en-US" sz="2400" b="1" kern="1200" dirty="0">
            <a:effectLst/>
            <a:latin typeface="Sakkal Majalla" panose="02000000000000000000" pitchFamily="2" charset="-78"/>
            <a:cs typeface="Sakkal Majalla" panose="02000000000000000000" pitchFamily="2" charset="-78"/>
          </a:endParaRPr>
        </a:p>
      </dsp:txBody>
      <dsp:txXfrm>
        <a:off x="4293425" y="1970"/>
        <a:ext cx="3724906" cy="1686304"/>
      </dsp:txXfrm>
    </dsp:sp>
    <dsp:sp modelId="{8DA71D06-90D6-4309-BC0A-CE3948F1F843}">
      <dsp:nvSpPr>
        <dsp:cNvPr id="0" name=""/>
        <dsp:cNvSpPr/>
      </dsp:nvSpPr>
      <dsp:spPr>
        <a:xfrm>
          <a:off x="287468" y="1970"/>
          <a:ext cx="372490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توفير  رؤية تشمل التقنيات والتجارب البحثية لتغير  المُناخ العالمي، والتي يمكن الاستفادة منها على المستوى العلمي</a:t>
          </a:r>
          <a:endParaRPr lang="en-US" sz="2400" b="1" kern="1200" dirty="0">
            <a:effectLst/>
            <a:latin typeface="Sakkal Majalla" panose="02000000000000000000" pitchFamily="2" charset="-78"/>
            <a:cs typeface="Sakkal Majalla" panose="02000000000000000000" pitchFamily="2" charset="-78"/>
          </a:endParaRPr>
        </a:p>
      </dsp:txBody>
      <dsp:txXfrm>
        <a:off x="287468" y="1970"/>
        <a:ext cx="3724906" cy="1686304"/>
      </dsp:txXfrm>
    </dsp:sp>
    <dsp:sp modelId="{7E521AFE-2823-4AA1-8368-D44024B258D3}">
      <dsp:nvSpPr>
        <dsp:cNvPr id="0" name=""/>
        <dsp:cNvSpPr/>
      </dsp:nvSpPr>
      <dsp:spPr>
        <a:xfrm>
          <a:off x="4293425" y="1969325"/>
          <a:ext cx="372490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70000"/>
            </a:lnSpc>
            <a:spcBef>
              <a:spcPct val="0"/>
            </a:spcBef>
            <a:spcAft>
              <a:spcPts val="0"/>
            </a:spcAft>
          </a:pPr>
          <a:r>
            <a:rPr lang="ar-KW" sz="2400" b="1" kern="1200" dirty="0">
              <a:effectLst/>
              <a:latin typeface="Sakkal Majalla" panose="02000000000000000000" pitchFamily="2" charset="-78"/>
              <a:cs typeface="Sakkal Majalla" panose="02000000000000000000" pitchFamily="2" charset="-78"/>
            </a:rPr>
            <a:t>المساهمة في بناء قاعدة </a:t>
          </a:r>
          <a:r>
            <a:rPr lang="ar-KW" sz="2400" b="1" kern="1200" dirty="0" smtClean="0">
              <a:effectLst/>
              <a:latin typeface="Sakkal Majalla" panose="02000000000000000000" pitchFamily="2" charset="-78"/>
              <a:cs typeface="Sakkal Majalla" panose="02000000000000000000" pitchFamily="2" charset="-78"/>
            </a:rPr>
            <a:t>معرف</a:t>
          </a:r>
          <a:r>
            <a:rPr lang="ar-SA" sz="2400" b="1" kern="1200" dirty="0" smtClean="0">
              <a:effectLst/>
              <a:latin typeface="Sakkal Majalla" panose="02000000000000000000" pitchFamily="2" charset="-78"/>
              <a:cs typeface="Sakkal Majalla" panose="02000000000000000000" pitchFamily="2" charset="-78"/>
            </a:rPr>
            <a:t>ي</a:t>
          </a:r>
          <a:r>
            <a:rPr lang="ar-KW" sz="2400" b="1" kern="1200" dirty="0" smtClean="0">
              <a:effectLst/>
              <a:latin typeface="Sakkal Majalla" panose="02000000000000000000" pitchFamily="2" charset="-78"/>
              <a:cs typeface="Sakkal Majalla" panose="02000000000000000000" pitchFamily="2" charset="-78"/>
            </a:rPr>
            <a:t>ة </a:t>
          </a:r>
          <a:r>
            <a:rPr lang="ar-KW" sz="2400" b="1" kern="1200" dirty="0">
              <a:effectLst/>
              <a:latin typeface="Sakkal Majalla" panose="02000000000000000000" pitchFamily="2" charset="-78"/>
              <a:cs typeface="Sakkal Majalla" panose="02000000000000000000" pitchFamily="2" charset="-78"/>
            </a:rPr>
            <a:t>عربية </a:t>
          </a:r>
          <a:r>
            <a:rPr lang="ar-KW" sz="2400" b="1" kern="1200" dirty="0" smtClean="0">
              <a:effectLst/>
              <a:latin typeface="Sakkal Majalla" panose="02000000000000000000" pitchFamily="2" charset="-78"/>
              <a:cs typeface="Sakkal Majalla" panose="02000000000000000000" pitchFamily="2" charset="-78"/>
            </a:rPr>
            <a:t>من </a:t>
          </a:r>
          <a:r>
            <a:rPr lang="ar-KW" sz="2400" b="1" kern="1200" dirty="0">
              <a:effectLst/>
              <a:latin typeface="Sakkal Majalla" panose="02000000000000000000" pitchFamily="2" charset="-78"/>
              <a:cs typeface="Sakkal Majalla" panose="02000000000000000000" pitchFamily="2" charset="-78"/>
            </a:rPr>
            <a:t>أجل سد الفجوة الحاصلة في </a:t>
          </a:r>
          <a:r>
            <a:rPr lang="ar-SA" sz="2400" b="1" kern="1200" dirty="0" smtClean="0">
              <a:effectLst/>
              <a:latin typeface="Sakkal Majalla" panose="02000000000000000000" pitchFamily="2" charset="-78"/>
              <a:cs typeface="Sakkal Majalla" panose="02000000000000000000" pitchFamily="2" charset="-78"/>
            </a:rPr>
            <a:t>م</a:t>
          </a:r>
          <a:r>
            <a:rPr lang="ar-KW" sz="2400" b="1" kern="1200" dirty="0" smtClean="0">
              <a:effectLst/>
              <a:latin typeface="Sakkal Majalla" panose="02000000000000000000" pitchFamily="2" charset="-78"/>
              <a:cs typeface="Sakkal Majalla" panose="02000000000000000000" pitchFamily="2" charset="-78"/>
            </a:rPr>
            <a:t>جال</a:t>
          </a:r>
          <a:endParaRPr lang="ar-KW" sz="2400" b="1" kern="1200" dirty="0">
            <a:effectLst/>
            <a:latin typeface="Sakkal Majalla" panose="02000000000000000000" pitchFamily="2" charset="-78"/>
            <a:cs typeface="Sakkal Majalla" panose="02000000000000000000" pitchFamily="2" charset="-78"/>
          </a:endParaRPr>
        </a:p>
        <a:p>
          <a:pPr lvl="0" algn="ctr" defTabSz="1066800" rtl="1">
            <a:lnSpc>
              <a:spcPct val="70000"/>
            </a:lnSpc>
            <a:spcBef>
              <a:spcPct val="0"/>
            </a:spcBef>
            <a:spcAft>
              <a:spcPct val="35000"/>
            </a:spcAft>
          </a:pPr>
          <a:r>
            <a:rPr lang="ar-SA" sz="2400" b="1" kern="1200" dirty="0" smtClean="0">
              <a:effectLst/>
              <a:latin typeface="Sakkal Majalla" panose="02000000000000000000" pitchFamily="2" charset="-78"/>
              <a:cs typeface="Sakkal Majalla" panose="02000000000000000000" pitchFamily="2" charset="-78"/>
            </a:rPr>
            <a:t>التغيرات المناخية</a:t>
          </a:r>
          <a:endParaRPr lang="en-US" sz="2400" b="1" kern="1200" dirty="0">
            <a:effectLst/>
            <a:latin typeface="Sakkal Majalla" panose="02000000000000000000" pitchFamily="2" charset="-78"/>
            <a:cs typeface="Sakkal Majalla" panose="02000000000000000000" pitchFamily="2" charset="-78"/>
          </a:endParaRPr>
        </a:p>
      </dsp:txBody>
      <dsp:txXfrm>
        <a:off x="4293425" y="1969325"/>
        <a:ext cx="3724906" cy="1686304"/>
      </dsp:txXfrm>
    </dsp:sp>
    <dsp:sp modelId="{91A862A9-AB65-48DF-BF99-3FE6A27D8565}">
      <dsp:nvSpPr>
        <dsp:cNvPr id="0" name=""/>
        <dsp:cNvSpPr/>
      </dsp:nvSpPr>
      <dsp:spPr>
        <a:xfrm>
          <a:off x="287468" y="1969325"/>
          <a:ext cx="3724906" cy="1686304"/>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70000"/>
            </a:lnSpc>
            <a:spcBef>
              <a:spcPct val="0"/>
            </a:spcBef>
            <a:spcAft>
              <a:spcPct val="35000"/>
            </a:spcAft>
          </a:pPr>
          <a:r>
            <a:rPr lang="ar-KW" sz="2400" b="1" kern="1200" dirty="0">
              <a:effectLst/>
              <a:latin typeface="Sakkal Majalla" panose="02000000000000000000" pitchFamily="2" charset="-78"/>
              <a:cs typeface="Sakkal Majalla" panose="02000000000000000000" pitchFamily="2" charset="-78"/>
            </a:rPr>
            <a:t>تزويد الباحثين والمهتمين </a:t>
          </a:r>
          <a:r>
            <a:rPr lang="ar-SA" sz="2400" b="1" kern="1200" dirty="0" smtClean="0">
              <a:effectLst/>
              <a:latin typeface="Sakkal Majalla" panose="02000000000000000000" pitchFamily="2" charset="-78"/>
              <a:cs typeface="Sakkal Majalla" panose="02000000000000000000" pitchFamily="2" charset="-78"/>
            </a:rPr>
            <a:t>والمعنيين بالجوانب التقنية</a:t>
          </a:r>
          <a:r>
            <a:rPr lang="ar-KW" sz="2400" b="1" kern="1200" dirty="0" smtClean="0">
              <a:effectLst/>
              <a:latin typeface="Sakkal Majalla" panose="02000000000000000000" pitchFamily="2" charset="-78"/>
              <a:cs typeface="Sakkal Majalla" panose="02000000000000000000" pitchFamily="2" charset="-78"/>
            </a:rPr>
            <a:t> </a:t>
          </a:r>
          <a:r>
            <a:rPr lang="ar-KW" sz="2400" b="1" kern="1200" dirty="0">
              <a:effectLst/>
              <a:latin typeface="Sakkal Majalla" panose="02000000000000000000" pitchFamily="2" charset="-78"/>
              <a:cs typeface="Sakkal Majalla" panose="02000000000000000000" pitchFamily="2" charset="-78"/>
            </a:rPr>
            <a:t>التي تتناول مختلف </a:t>
          </a:r>
          <a:r>
            <a:rPr lang="ar-SA" sz="2400" b="1" kern="1200" dirty="0" smtClean="0">
              <a:effectLst/>
              <a:latin typeface="Sakkal Majalla" panose="02000000000000000000" pitchFamily="2" charset="-78"/>
              <a:cs typeface="Sakkal Majalla" panose="02000000000000000000" pitchFamily="2" charset="-78"/>
            </a:rPr>
            <a:t>أوجه دراسة التغيرات المناخية</a:t>
          </a:r>
          <a:endParaRPr lang="en-US" sz="2400" b="1" kern="1200" dirty="0">
            <a:effectLst/>
            <a:latin typeface="Sakkal Majalla" panose="02000000000000000000" pitchFamily="2" charset="-78"/>
            <a:cs typeface="Sakkal Majalla" panose="02000000000000000000" pitchFamily="2" charset="-78"/>
          </a:endParaRPr>
        </a:p>
      </dsp:txBody>
      <dsp:txXfrm>
        <a:off x="287468" y="1969325"/>
        <a:ext cx="3724906" cy="16863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9F4BA-ACEB-47CD-9835-833101BB5FE7}">
      <dsp:nvSpPr>
        <dsp:cNvPr id="0" name=""/>
        <dsp:cNvSpPr/>
      </dsp:nvSpPr>
      <dsp:spPr>
        <a:xfrm>
          <a:off x="4418059" y="99793"/>
          <a:ext cx="3940748" cy="1933081"/>
        </a:xfrm>
        <a:prstGeom prst="rect">
          <a:avLst/>
        </a:prstGeom>
        <a:solidFill>
          <a:schemeClr val="accent4">
            <a:lumMod val="40000"/>
            <a:lumOff val="60000"/>
          </a:schemeClr>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a:solidFill>
                <a:srgbClr val="FF0000"/>
              </a:solidFill>
              <a:effectLst/>
              <a:latin typeface="Sakkal Majalla" panose="02000000000000000000" pitchFamily="2" charset="-78"/>
              <a:cs typeface="Sakkal Majalla" panose="02000000000000000000" pitchFamily="2" charset="-78"/>
            </a:rPr>
            <a:t>التحكم</a:t>
          </a:r>
          <a:r>
            <a:rPr lang="ar-KW" sz="2000" b="1" kern="1200" dirty="0">
              <a:solidFill>
                <a:srgbClr val="FF0000"/>
              </a:solidFill>
              <a:effectLst/>
              <a:latin typeface="Sakkal Majalla" panose="02000000000000000000" pitchFamily="2" charset="-78"/>
              <a:cs typeface="Sakkal Majalla" panose="02000000000000000000" pitchFamily="2" charset="-78"/>
            </a:rPr>
            <a:t> </a:t>
          </a:r>
          <a:r>
            <a:rPr lang="en-US" sz="2000" b="1" kern="1200" dirty="0">
              <a:solidFill>
                <a:srgbClr val="FF0000"/>
              </a:solidFill>
              <a:effectLst/>
              <a:latin typeface="Sakkal Majalla" panose="02000000000000000000" pitchFamily="2" charset="-78"/>
              <a:cs typeface="Sakkal Majalla" panose="02000000000000000000" pitchFamily="2" charset="-78"/>
            </a:rPr>
            <a:t>Control</a:t>
          </a:r>
          <a:r>
            <a:rPr lang="ar-SA" sz="2000" b="1" kern="1200" dirty="0">
              <a:effectLst/>
              <a:latin typeface="Sakkal Majalla" panose="02000000000000000000" pitchFamily="2" charset="-78"/>
              <a:cs typeface="Sakkal Majalla" panose="02000000000000000000" pitchFamily="2" charset="-78"/>
            </a:rPr>
            <a:t>: القدرة على التأثير أو توجيه مسار الأحداث، وتستخدم البيانات من محاكاة طويلة التحكم التي يتم تنفيذها دون أي تغيير في متغيرات التأثير الخارجية. ومن ثم فهي تمثل التقلبات الجوهرية في نظام الغلاف الجوي المصمَّم بالنموذج. </a:t>
          </a:r>
          <a:endParaRPr lang="en-US" sz="2000" b="1" kern="1200" dirty="0">
            <a:effectLst/>
            <a:latin typeface="Sakkal Majalla" panose="02000000000000000000" pitchFamily="2" charset="-78"/>
            <a:cs typeface="Sakkal Majalla" panose="02000000000000000000" pitchFamily="2" charset="-78"/>
          </a:endParaRPr>
        </a:p>
      </dsp:txBody>
      <dsp:txXfrm>
        <a:off x="4418059" y="99793"/>
        <a:ext cx="3940748" cy="1933081"/>
      </dsp:txXfrm>
    </dsp:sp>
    <dsp:sp modelId="{566511E3-A6C8-40F0-9E3A-3D0F040C6E5B}">
      <dsp:nvSpPr>
        <dsp:cNvPr id="0" name=""/>
        <dsp:cNvSpPr/>
      </dsp:nvSpPr>
      <dsp:spPr>
        <a:xfrm>
          <a:off x="282128" y="60622"/>
          <a:ext cx="4066316" cy="2008691"/>
        </a:xfrm>
        <a:prstGeom prst="rect">
          <a:avLst/>
        </a:prstGeom>
        <a:solidFill>
          <a:schemeClr val="accent4">
            <a:lumMod val="40000"/>
            <a:lumOff val="60000"/>
          </a:schemeClr>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just" defTabSz="889000" rtl="1">
            <a:lnSpc>
              <a:spcPct val="100000"/>
            </a:lnSpc>
            <a:spcBef>
              <a:spcPct val="0"/>
            </a:spcBef>
            <a:spcAft>
              <a:spcPts val="0"/>
            </a:spcAft>
          </a:pPr>
          <a:r>
            <a:rPr lang="ar-SA" sz="2000" b="1" kern="1200" dirty="0">
              <a:solidFill>
                <a:srgbClr val="FF0000"/>
              </a:solidFill>
              <a:effectLst/>
              <a:latin typeface="Sakkal Majalla" panose="02000000000000000000" pitchFamily="2" charset="-78"/>
              <a:cs typeface="Sakkal Majalla" panose="02000000000000000000" pitchFamily="2" charset="-78"/>
            </a:rPr>
            <a:t>المحاكاة البشرية </a:t>
          </a:r>
          <a:r>
            <a:rPr lang="en-US" sz="2000" b="1" kern="1200" dirty="0">
              <a:solidFill>
                <a:srgbClr val="FF0000"/>
              </a:solidFill>
              <a:effectLst/>
              <a:latin typeface="Sakkal Majalla" panose="02000000000000000000" pitchFamily="2" charset="-78"/>
              <a:cs typeface="Sakkal Majalla" panose="02000000000000000000" pitchFamily="2" charset="-78"/>
            </a:rPr>
            <a:t>Anthropogenic</a:t>
          </a:r>
          <a:r>
            <a:rPr lang="ar-SA" sz="2000" b="1" kern="1200" dirty="0">
              <a:effectLst/>
              <a:latin typeface="Sakkal Majalla" panose="02000000000000000000" pitchFamily="2" charset="-78"/>
              <a:cs typeface="Sakkal Majalla" panose="02000000000000000000" pitchFamily="2" charset="-78"/>
            </a:rPr>
            <a:t>: بشكل رئيسي من التلوث البيئي وتستخدم سلسلة من عمليات المحاكاة للاستجابة </a:t>
          </a:r>
          <a:r>
            <a:rPr lang="ar-SA" sz="2000" b="1" kern="1200" dirty="0" smtClean="0">
              <a:effectLst/>
              <a:latin typeface="Sakkal Majalla" panose="02000000000000000000" pitchFamily="2" charset="-78"/>
              <a:cs typeface="Sakkal Majalla" panose="02000000000000000000" pitchFamily="2" charset="-78"/>
            </a:rPr>
            <a:t>المُناخية </a:t>
          </a:r>
          <a:r>
            <a:rPr lang="ar-SA" sz="2000" b="1" kern="1200" dirty="0">
              <a:effectLst/>
              <a:latin typeface="Sakkal Majalla" panose="02000000000000000000" pitchFamily="2" charset="-78"/>
              <a:cs typeface="Sakkal Majalla" panose="02000000000000000000" pitchFamily="2" charset="-78"/>
            </a:rPr>
            <a:t>وتشمل  تجارب التأثير الإشعاعي لغازات الدفيئة كما في النماذج </a:t>
          </a:r>
          <a:r>
            <a:rPr lang="en-US" sz="2000" b="1" kern="1200" dirty="0">
              <a:effectLst/>
              <a:latin typeface="Sakkal Majalla" panose="02000000000000000000" pitchFamily="2" charset="-78"/>
              <a:cs typeface="Sakkal Majalla" panose="02000000000000000000" pitchFamily="2" charset="-78"/>
            </a:rPr>
            <a:t>CSIRO Mk2 </a:t>
          </a:r>
          <a:r>
            <a:rPr lang="ar-SA" sz="2000" b="1" kern="1200" dirty="0">
              <a:effectLst/>
              <a:latin typeface="Sakkal Majalla" panose="02000000000000000000" pitchFamily="2" charset="-78"/>
              <a:cs typeface="Sakkal Majalla" panose="02000000000000000000" pitchFamily="2" charset="-78"/>
            </a:rPr>
            <a:t> و</a:t>
          </a:r>
          <a:r>
            <a:rPr lang="en-US" sz="2000" b="1" kern="1200" dirty="0">
              <a:effectLst/>
              <a:latin typeface="Sakkal Majalla" panose="02000000000000000000" pitchFamily="2" charset="-78"/>
              <a:cs typeface="Sakkal Majalla" panose="02000000000000000000" pitchFamily="2" charset="-78"/>
            </a:rPr>
            <a:t>GFDL</a:t>
          </a:r>
          <a:r>
            <a:rPr lang="ar-SA" sz="2000" b="1" kern="1200" dirty="0">
              <a:effectLst/>
              <a:latin typeface="Sakkal Majalla" panose="02000000000000000000" pitchFamily="2" charset="-78"/>
              <a:cs typeface="Sakkal Majalla" panose="02000000000000000000" pitchFamily="2" charset="-78"/>
            </a:rPr>
            <a:t> و</a:t>
          </a:r>
          <a:r>
            <a:rPr lang="en-US" sz="2000" b="1" kern="1200" dirty="0">
              <a:effectLst/>
              <a:latin typeface="Sakkal Majalla" panose="02000000000000000000" pitchFamily="2" charset="-78"/>
              <a:cs typeface="Sakkal Majalla" panose="02000000000000000000" pitchFamily="2" charset="-78"/>
            </a:rPr>
            <a:t>HadCM2 </a:t>
          </a:r>
          <a:r>
            <a:rPr lang="ar-SA" sz="2000" b="1" kern="1200" dirty="0">
              <a:effectLst/>
              <a:latin typeface="Sakkal Majalla" panose="02000000000000000000" pitchFamily="2" charset="-78"/>
              <a:cs typeface="Sakkal Majalla" panose="02000000000000000000" pitchFamily="2" charset="-78"/>
            </a:rPr>
            <a:t> . وزيادة في ثاني أكسيد الكربون المكافئ طبقاً لسيناريو </a:t>
          </a:r>
          <a:r>
            <a:rPr lang="en-US" sz="2000" b="1" kern="1200" dirty="0">
              <a:effectLst/>
              <a:latin typeface="Sakkal Majalla" panose="02000000000000000000" pitchFamily="2" charset="-78"/>
              <a:cs typeface="Sakkal Majalla" panose="02000000000000000000" pitchFamily="2" charset="-78"/>
            </a:rPr>
            <a:t>IPCC IS92a </a:t>
          </a:r>
        </a:p>
      </dsp:txBody>
      <dsp:txXfrm>
        <a:off x="282128" y="60622"/>
        <a:ext cx="4066316" cy="2008691"/>
      </dsp:txXfrm>
    </dsp:sp>
    <dsp:sp modelId="{26CDA16C-B0FD-4B59-A235-284316ED8BA7}">
      <dsp:nvSpPr>
        <dsp:cNvPr id="0" name=""/>
        <dsp:cNvSpPr/>
      </dsp:nvSpPr>
      <dsp:spPr>
        <a:xfrm>
          <a:off x="4463698" y="2126840"/>
          <a:ext cx="3941558" cy="2159662"/>
        </a:xfrm>
        <a:prstGeom prst="rect">
          <a:avLst/>
        </a:prstGeom>
        <a:solidFill>
          <a:schemeClr val="accent4">
            <a:lumMod val="40000"/>
            <a:lumOff val="60000"/>
          </a:schemeClr>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just" defTabSz="889000" rtl="1">
            <a:lnSpc>
              <a:spcPct val="100000"/>
            </a:lnSpc>
            <a:spcBef>
              <a:spcPct val="0"/>
            </a:spcBef>
            <a:spcAft>
              <a:spcPts val="0"/>
            </a:spcAft>
          </a:pPr>
          <a:r>
            <a:rPr lang="ar-SA" sz="2000" b="1" kern="1200" dirty="0">
              <a:solidFill>
                <a:srgbClr val="FF0000"/>
              </a:solidFill>
              <a:effectLst/>
              <a:latin typeface="Sakkal Majalla" panose="02000000000000000000" pitchFamily="2" charset="-78"/>
              <a:cs typeface="Sakkal Majalla" panose="02000000000000000000" pitchFamily="2" charset="-78"/>
            </a:rPr>
            <a:t>المحاكاة الطبيعية</a:t>
          </a:r>
          <a:r>
            <a:rPr lang="ar-KW" sz="2000" b="1" kern="1200" dirty="0">
              <a:solidFill>
                <a:srgbClr val="FF0000"/>
              </a:solidFill>
              <a:effectLst/>
              <a:latin typeface="Sakkal Majalla" panose="02000000000000000000" pitchFamily="2" charset="-78"/>
              <a:cs typeface="Sakkal Majalla" panose="02000000000000000000" pitchFamily="2" charset="-78"/>
            </a:rPr>
            <a:t> </a:t>
          </a:r>
          <a:r>
            <a:rPr lang="en-US" sz="2000" b="1" kern="1200" dirty="0">
              <a:solidFill>
                <a:srgbClr val="FF0000"/>
              </a:solidFill>
              <a:effectLst/>
              <a:latin typeface="Sakkal Majalla" panose="02000000000000000000" pitchFamily="2" charset="-78"/>
              <a:cs typeface="Sakkal Majalla" panose="02000000000000000000" pitchFamily="2" charset="-78"/>
            </a:rPr>
            <a:t>Natural</a:t>
          </a:r>
          <a:r>
            <a:rPr lang="ar-SA" sz="2000" b="1" kern="1200" dirty="0">
              <a:effectLst/>
              <a:latin typeface="Sakkal Majalla" panose="02000000000000000000" pitchFamily="2" charset="-78"/>
              <a:cs typeface="Sakkal Majalla" panose="02000000000000000000" pitchFamily="2" charset="-78"/>
            </a:rPr>
            <a:t> وتستخدم بيانات التجارب مع الإشعاع الشمسي المتغير وتأثير الغبار الجوي البركاني في التحليل. وتتوفر مجموعة من المحاكاة باستخدام سيناريو التأثيرات الشمسية منها: سيناريو تصريف الطاقة الشمسية </a:t>
          </a:r>
          <a:r>
            <a:rPr lang="en-US" sz="2000" b="1" kern="1200" dirty="0">
              <a:effectLst/>
              <a:latin typeface="Sakkal Majalla" panose="02000000000000000000" pitchFamily="2" charset="-78"/>
              <a:cs typeface="Sakkal Majalla" panose="02000000000000000000" pitchFamily="2" charset="-78"/>
            </a:rPr>
            <a:t>Lean, Beer and Bradley or LBB solar forcing scenario</a:t>
          </a:r>
        </a:p>
      </dsp:txBody>
      <dsp:txXfrm>
        <a:off x="4463698" y="2126840"/>
        <a:ext cx="3941558" cy="2159662"/>
      </dsp:txXfrm>
    </dsp:sp>
    <dsp:sp modelId="{639EECF1-E32B-4363-900E-E3CAC1AA49D2}">
      <dsp:nvSpPr>
        <dsp:cNvPr id="0" name=""/>
        <dsp:cNvSpPr/>
      </dsp:nvSpPr>
      <dsp:spPr>
        <a:xfrm>
          <a:off x="234747" y="2128796"/>
          <a:ext cx="4113697" cy="2131140"/>
        </a:xfrm>
        <a:prstGeom prst="rect">
          <a:avLst/>
        </a:prstGeom>
        <a:solidFill>
          <a:schemeClr val="accent4">
            <a:lumMod val="40000"/>
            <a:lumOff val="60000"/>
          </a:schemeClr>
        </a:solidFill>
        <a:ln w="25400" cap="flat" cmpd="sng" algn="ctr">
          <a:solidFill>
            <a:schemeClr val="tx1"/>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SA" sz="2000" b="1" kern="1200" dirty="0">
              <a:effectLst/>
              <a:latin typeface="Sakkal Majalla" panose="02000000000000000000" pitchFamily="2" charset="-78"/>
              <a:cs typeface="Sakkal Majalla" panose="02000000000000000000" pitchFamily="2" charset="-78"/>
            </a:rPr>
            <a:t>بالإضافة إلى محاكاة الطاقة الشمسية المنفصلة </a:t>
          </a:r>
          <a:r>
            <a:rPr lang="en-US" sz="2000" b="1" kern="1200" dirty="0">
              <a:effectLst/>
              <a:latin typeface="Sakkal Majalla" panose="02000000000000000000" pitchFamily="2" charset="-78"/>
              <a:cs typeface="Sakkal Majalla" panose="02000000000000000000" pitchFamily="2" charset="-78"/>
            </a:rPr>
            <a:t>LBB </a:t>
          </a:r>
          <a:r>
            <a:rPr lang="ar-SA" sz="2000" b="1" kern="1200" dirty="0">
              <a:effectLst/>
              <a:latin typeface="Sakkal Majalla" panose="02000000000000000000" pitchFamily="2" charset="-78"/>
              <a:cs typeface="Sakkal Majalla" panose="02000000000000000000" pitchFamily="2" charset="-78"/>
            </a:rPr>
            <a:t> والبركانية </a:t>
          </a:r>
          <a:r>
            <a:rPr lang="en-US" sz="2000" b="1" kern="1200" dirty="0">
              <a:effectLst/>
              <a:latin typeface="Sakkal Majalla" panose="02000000000000000000" pitchFamily="2" charset="-78"/>
              <a:cs typeface="Sakkal Majalla" panose="02000000000000000000" pitchFamily="2" charset="-78"/>
            </a:rPr>
            <a:t>VOL</a:t>
          </a:r>
          <a:r>
            <a:rPr lang="ar-SA" sz="2000" b="1" kern="1200" dirty="0">
              <a:effectLst/>
              <a:latin typeface="Sakkal Majalla" panose="02000000000000000000" pitchFamily="2" charset="-78"/>
              <a:cs typeface="Sakkal Majalla" panose="02000000000000000000" pitchFamily="2" charset="-78"/>
            </a:rPr>
            <a:t>. توجد مجموعات من المحاكاة النموذجية المتناظرة في الغلاف الجوي والمحيط العالمي من أجل التنبؤات الاحتمالية بتغير </a:t>
          </a:r>
          <a:r>
            <a:rPr lang="ar-SA" sz="2000" b="1" kern="1200" dirty="0" smtClean="0">
              <a:effectLst/>
              <a:latin typeface="Sakkal Majalla" panose="02000000000000000000" pitchFamily="2" charset="-78"/>
              <a:cs typeface="Sakkal Majalla" panose="02000000000000000000" pitchFamily="2" charset="-78"/>
            </a:rPr>
            <a:t>المُناخ </a:t>
          </a:r>
          <a:r>
            <a:rPr lang="ar-SA" sz="2000" b="1" kern="1200" dirty="0">
              <a:effectLst/>
              <a:latin typeface="Sakkal Majalla" panose="02000000000000000000" pitchFamily="2" charset="-78"/>
              <a:cs typeface="Sakkal Majalla" panose="02000000000000000000" pitchFamily="2" charset="-78"/>
            </a:rPr>
            <a:t>في المستقبل. ومنها نهجا جديدا لفرق "الفيزياء الغير مستقرة" </a:t>
          </a:r>
          <a:r>
            <a:rPr lang="en-US" sz="2000" b="1" kern="1200" dirty="0">
              <a:effectLst/>
              <a:latin typeface="Sakkal Majalla" panose="02000000000000000000" pitchFamily="2" charset="-78"/>
              <a:cs typeface="Sakkal Majalla" panose="02000000000000000000" pitchFamily="2" charset="-78"/>
            </a:rPr>
            <a:t>Perturbed physics</a:t>
          </a:r>
        </a:p>
      </dsp:txBody>
      <dsp:txXfrm>
        <a:off x="234747" y="2128796"/>
        <a:ext cx="4113697" cy="2131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B0350-A10B-4A0E-A15A-5BE9F5CA1968}">
      <dsp:nvSpPr>
        <dsp:cNvPr id="0" name=""/>
        <dsp:cNvSpPr/>
      </dsp:nvSpPr>
      <dsp:spPr>
        <a:xfrm>
          <a:off x="2409796" y="2650"/>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متوسط درجة الحرارة العالمية </a:t>
          </a: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global-mean temperature (GM) </a:t>
          </a:r>
        </a:p>
      </dsp:txBody>
      <dsp:txXfrm>
        <a:off x="2409796" y="2650"/>
        <a:ext cx="2226867" cy="1422678"/>
      </dsp:txXfrm>
    </dsp:sp>
    <dsp:sp modelId="{957F0EEB-71DB-4B93-8354-B4490F9CFFD5}">
      <dsp:nvSpPr>
        <dsp:cNvPr id="0" name=""/>
        <dsp:cNvSpPr/>
      </dsp:nvSpPr>
      <dsp:spPr>
        <a:xfrm>
          <a:off x="1567" y="29949"/>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متوسط تباين درجة الحرارة بين اليابسة والمحيطات </a:t>
          </a: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mean land-ocean temperature contrast (LO)</a:t>
          </a:r>
        </a:p>
      </dsp:txBody>
      <dsp:txXfrm>
        <a:off x="1567" y="29949"/>
        <a:ext cx="2226867" cy="1422678"/>
      </dsp:txXfrm>
    </dsp:sp>
    <dsp:sp modelId="{B6C9446C-AF8A-47F1-8025-93E4A5A45283}">
      <dsp:nvSpPr>
        <dsp:cNvPr id="0" name=""/>
        <dsp:cNvSpPr/>
      </dsp:nvSpPr>
      <dsp:spPr>
        <a:xfrm>
          <a:off x="2419764" y="1643957"/>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متوسط درجة الحرارة السنوية للأرض </a:t>
          </a: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mean magnitude of the annual cycle in temperature over land (AC)</a:t>
          </a:r>
        </a:p>
      </dsp:txBody>
      <dsp:txXfrm>
        <a:off x="2419764" y="1643957"/>
        <a:ext cx="2226867" cy="1422678"/>
      </dsp:txXfrm>
    </dsp:sp>
    <dsp:sp modelId="{94B23612-07AE-44DE-8BB8-38E8EB25F3CC}">
      <dsp:nvSpPr>
        <dsp:cNvPr id="0" name=""/>
        <dsp:cNvSpPr/>
      </dsp:nvSpPr>
      <dsp:spPr>
        <a:xfrm>
          <a:off x="1567" y="1643957"/>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تدرج درجات الحرارة في دوائر العرض الوسطى في نصف الكرة الشمالي </a:t>
          </a: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meridional temperature gradient in the Northern Hemisphere mid-latitudes (MTG)</a:t>
          </a:r>
        </a:p>
      </dsp:txBody>
      <dsp:txXfrm>
        <a:off x="1567" y="1643957"/>
        <a:ext cx="2226867" cy="1422678"/>
      </dsp:txXfrm>
    </dsp:sp>
    <dsp:sp modelId="{C78A1B86-5259-408D-B1A0-E0FFB182C095}">
      <dsp:nvSpPr>
        <dsp:cNvPr id="0" name=""/>
        <dsp:cNvSpPr/>
      </dsp:nvSpPr>
      <dsp:spPr>
        <a:xfrm>
          <a:off x="2419764" y="3257964"/>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تباين درجة الحرارة بين نصف الكرة الشمالي ونصف الكرة الجنوبي </a:t>
          </a: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Northern Hemisphere-Southern Hemisphere temperature contrast (NS).</a:t>
          </a:r>
        </a:p>
      </dsp:txBody>
      <dsp:txXfrm>
        <a:off x="2419764" y="3257964"/>
        <a:ext cx="2226867" cy="1422678"/>
      </dsp:txXfrm>
    </dsp:sp>
    <dsp:sp modelId="{2E3B486E-5215-4897-9C49-2BBA44A065E7}">
      <dsp:nvSpPr>
        <dsp:cNvPr id="0" name=""/>
        <dsp:cNvSpPr/>
      </dsp:nvSpPr>
      <dsp:spPr>
        <a:xfrm>
          <a:off x="1567" y="3257964"/>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درجات الحرارة الصغرى اليومية أعلى من معدلتها طبقا للفترة المرجعية</a:t>
          </a:r>
        </a:p>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تواتر الليالي الدافئة</a:t>
          </a:r>
        </a:p>
        <a:p>
          <a:pPr lvl="0" algn="ctr" defTabSz="711200" rtl="1">
            <a:lnSpc>
              <a:spcPct val="80000"/>
            </a:lnSpc>
            <a:spcBef>
              <a:spcPct val="0"/>
            </a:spcBef>
            <a:spcAft>
              <a:spcPts val="0"/>
            </a:spcAft>
          </a:pP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TN90p</a:t>
          </a:r>
        </a:p>
      </dsp:txBody>
      <dsp:txXfrm>
        <a:off x="1567" y="3257964"/>
        <a:ext cx="2226867" cy="1422678"/>
      </dsp:txXfrm>
    </dsp:sp>
    <dsp:sp modelId="{85BB59AA-3C8C-4C42-A1D0-C9977ABFFFCE}">
      <dsp:nvSpPr>
        <dsp:cNvPr id="0" name=""/>
        <dsp:cNvSpPr/>
      </dsp:nvSpPr>
      <dsp:spPr>
        <a:xfrm>
          <a:off x="2419764" y="4871972"/>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spcBef>
              <a:spcPct val="0"/>
            </a:spcBef>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درجات الحرارة العظمى اليومية أعلى من معدلتها طبقا للفترة المرجعية</a:t>
          </a:r>
        </a:p>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تواتر الأيام الدافئة</a:t>
          </a:r>
        </a:p>
        <a:p>
          <a:pPr lvl="0" algn="ctr" defTabSz="711200" rtl="1">
            <a:lnSpc>
              <a:spcPct val="80000"/>
            </a:lnSpc>
            <a:spcBef>
              <a:spcPct val="0"/>
            </a:spcBef>
            <a:spcAft>
              <a:spcPts val="0"/>
            </a:spcAft>
          </a:pP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TX90p</a:t>
          </a:r>
        </a:p>
        <a:p>
          <a:pPr lvl="0" algn="ctr" defTabSz="711200" rtl="1">
            <a:lnSpc>
              <a:spcPct val="80000"/>
            </a:lnSpc>
            <a:spcBef>
              <a:spcPct val="0"/>
            </a:spcBef>
            <a:spcAft>
              <a:spcPts val="0"/>
            </a:spcAft>
          </a:pPr>
          <a:endParaRPr lang="en-US" sz="20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endParaRPr>
        </a:p>
      </dsp:txBody>
      <dsp:txXfrm>
        <a:off x="2419764" y="4871972"/>
        <a:ext cx="2226867" cy="1422678"/>
      </dsp:txXfrm>
    </dsp:sp>
    <dsp:sp modelId="{EB0E1F7D-728C-48CD-8D2E-7988997125D5}">
      <dsp:nvSpPr>
        <dsp:cNvPr id="0" name=""/>
        <dsp:cNvSpPr/>
      </dsp:nvSpPr>
      <dsp:spPr>
        <a:xfrm>
          <a:off x="1567" y="4871972"/>
          <a:ext cx="2226867" cy="1422678"/>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80000"/>
            </a:lnSpc>
            <a:spcBef>
              <a:spcPct val="0"/>
            </a:spcBef>
            <a:spcAft>
              <a:spcPts val="0"/>
            </a:spcAft>
          </a:pPr>
          <a:r>
            <a:rPr lang="ar-SA"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إجمالي التهاطل السنوي</a:t>
          </a:r>
        </a:p>
        <a:p>
          <a:pPr lvl="0" algn="ctr" defTabSz="711200" rtl="1">
            <a:lnSpc>
              <a:spcPct val="80000"/>
            </a:lnSpc>
            <a:spcBef>
              <a:spcPct val="0"/>
            </a:spcBef>
            <a:spcAft>
              <a:spcPts val="0"/>
            </a:spcAft>
          </a:pPr>
          <a:r>
            <a:rPr lang="en-US" sz="1600" b="1" kern="12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PRCPTOT</a:t>
          </a:r>
        </a:p>
      </dsp:txBody>
      <dsp:txXfrm>
        <a:off x="1567" y="4871972"/>
        <a:ext cx="2226867" cy="1422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9BAC1-5AC0-4C25-B280-855EFAEB1E76}">
      <dsp:nvSpPr>
        <dsp:cNvPr id="0" name=""/>
        <dsp:cNvSpPr/>
      </dsp:nvSpPr>
      <dsp:spPr>
        <a:xfrm>
          <a:off x="2404024" y="379"/>
          <a:ext cx="6181299" cy="397217"/>
        </a:xfrm>
        <a:prstGeom prst="roundRect">
          <a:avLst>
            <a:gd name="adj" fmla="val 10000"/>
          </a:avLst>
        </a:prstGeom>
        <a:noFill/>
        <a:ln w="25400" cap="flat" cmpd="sng" algn="ctr">
          <a:noFill/>
          <a:prstDash val="solid"/>
        </a:ln>
        <a:effectLst/>
        <a:scene3d>
          <a:camera prst="orthographicFront"/>
          <a:lightRig rig="chilly" dir="t"/>
        </a:scene3d>
        <a:sp3d/>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lvl="0" algn="r" defTabSz="1244600" rtl="1">
            <a:lnSpc>
              <a:spcPct val="100000"/>
            </a:lnSpc>
            <a:spcBef>
              <a:spcPct val="0"/>
            </a:spcBef>
            <a:spcAft>
              <a:spcPts val="600"/>
            </a:spcAft>
          </a:pPr>
          <a:endParaRPr lang="en-US" sz="2800" b="1" kern="1200" dirty="0">
            <a:ln>
              <a:solidFill>
                <a:schemeClr val="tx1"/>
              </a:solidFill>
            </a:ln>
            <a:solidFill>
              <a:schemeClr val="tx1"/>
            </a:solidFill>
            <a:latin typeface="Sakkal Majalla" panose="02000000000000000000" pitchFamily="2" charset="-78"/>
            <a:cs typeface="Sakkal Majalla" panose="02000000000000000000" pitchFamily="2" charset="-78"/>
          </a:endParaRPr>
        </a:p>
      </dsp:txBody>
      <dsp:txXfrm>
        <a:off x="2415658" y="12013"/>
        <a:ext cx="6158031" cy="373949"/>
      </dsp:txXfrm>
    </dsp:sp>
    <dsp:sp modelId="{642FEFD5-4C57-4EA4-A749-8690452D2933}">
      <dsp:nvSpPr>
        <dsp:cNvPr id="0" name=""/>
        <dsp:cNvSpPr/>
      </dsp:nvSpPr>
      <dsp:spPr>
        <a:xfrm>
          <a:off x="6779002" y="523957"/>
          <a:ext cx="1734034" cy="4404377"/>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ln/>
              <a:latin typeface="Sakkal Majalla" panose="02000000000000000000" pitchFamily="2" charset="-78"/>
              <a:cs typeface="Sakkal Majalla" panose="02000000000000000000" pitchFamily="2" charset="-78"/>
            </a:rPr>
            <a:t>تختلف توقعات تغير المناخ باختلاف التقنية المستخدمة اختلافاً كبيراً وخاصة على النطاقات الإقليمية، وعليه يحتاج واضعي السياسات  إلى تقليل أوجه عدم اليقين الخاصة بتغير المناخ العالمي لدعم واتخاذ القرار </a:t>
          </a:r>
          <a:endParaRPr lang="en-US" sz="2000" b="1" kern="1200" dirty="0">
            <a:ln/>
            <a:latin typeface="Sakkal Majalla" panose="02000000000000000000" pitchFamily="2" charset="-78"/>
            <a:ea typeface="Calibri" panose="020F0502020204030204" pitchFamily="34" charset="0"/>
            <a:cs typeface="Sakkal Majalla" panose="02000000000000000000" pitchFamily="2" charset="-78"/>
          </a:endParaRPr>
        </a:p>
      </dsp:txBody>
      <dsp:txXfrm>
        <a:off x="6829790" y="574745"/>
        <a:ext cx="1632458" cy="4302801"/>
      </dsp:txXfrm>
    </dsp:sp>
    <dsp:sp modelId="{56F0A241-A82C-4B5A-804E-90C85C0EDA45}">
      <dsp:nvSpPr>
        <dsp:cNvPr id="0" name=""/>
        <dsp:cNvSpPr/>
      </dsp:nvSpPr>
      <dsp:spPr>
        <a:xfrm>
          <a:off x="4743147" y="588691"/>
          <a:ext cx="1901935" cy="435433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ln/>
              <a:latin typeface="Sakkal Majalla" panose="02000000000000000000" pitchFamily="2" charset="-78"/>
              <a:cs typeface="Sakkal Majalla" panose="02000000000000000000" pitchFamily="2" charset="-78"/>
            </a:rPr>
            <a:t>توجد </a:t>
          </a:r>
          <a:r>
            <a:rPr lang="ar-SA" sz="2000" b="1" kern="1200" dirty="0">
              <a:ln/>
              <a:latin typeface="Sakkal Majalla" panose="02000000000000000000" pitchFamily="2" charset="-78"/>
              <a:cs typeface="Sakkal Majalla" panose="02000000000000000000" pitchFamily="2" charset="-78"/>
            </a:rPr>
            <a:t>مشكلة مشتركة بين جميع </a:t>
          </a:r>
          <a:r>
            <a:rPr lang="ar-SA" sz="2000" b="1" kern="1200" dirty="0" smtClean="0">
              <a:ln/>
              <a:latin typeface="Sakkal Majalla" panose="02000000000000000000" pitchFamily="2" charset="-78"/>
              <a:cs typeface="Sakkal Majalla" panose="02000000000000000000" pitchFamily="2" charset="-78"/>
            </a:rPr>
            <a:t>التقنيات، </a:t>
          </a:r>
          <a:r>
            <a:rPr lang="ar-SA" sz="2000" b="1" kern="1200" dirty="0">
              <a:ln/>
              <a:latin typeface="Sakkal Majalla" panose="02000000000000000000" pitchFamily="2" charset="-78"/>
              <a:cs typeface="Sakkal Majalla" panose="02000000000000000000" pitchFamily="2" charset="-78"/>
            </a:rPr>
            <a:t>والتي تكون حادة بشكل خاص عند تطبيقها على </a:t>
          </a:r>
          <a:r>
            <a:rPr lang="ar-SA" sz="2000" b="1" kern="1200" dirty="0" smtClean="0">
              <a:ln/>
              <a:latin typeface="Sakkal Majalla" panose="02000000000000000000" pitchFamily="2" charset="-78"/>
              <a:cs typeface="Sakkal Majalla" panose="02000000000000000000" pitchFamily="2" charset="-78"/>
            </a:rPr>
            <a:t>الجوانب الاقتصادية في المناطق </a:t>
          </a:r>
          <a:r>
            <a:rPr lang="ar-SA" sz="2000" b="1" kern="1200" dirty="0">
              <a:ln/>
              <a:latin typeface="Sakkal Majalla" panose="02000000000000000000" pitchFamily="2" charset="-78"/>
              <a:cs typeface="Sakkal Majalla" panose="02000000000000000000" pitchFamily="2" charset="-78"/>
            </a:rPr>
            <a:t>النامية أو الانتقالية ، وهي استخدام افتراضات الاتزان ومحددات السلوك الشائعة في جميع أنحاء العالم</a:t>
          </a:r>
          <a:endParaRPr lang="en-US" sz="2000" b="1" kern="1200" dirty="0">
            <a:ln/>
            <a:latin typeface="Sakkal Majalla" panose="02000000000000000000" pitchFamily="2" charset="-78"/>
            <a:ea typeface="Calibri" panose="020F0502020204030204" pitchFamily="34" charset="0"/>
            <a:cs typeface="Sakkal Majalla" panose="02000000000000000000" pitchFamily="2" charset="-78"/>
          </a:endParaRPr>
        </a:p>
      </dsp:txBody>
      <dsp:txXfrm>
        <a:off x="4798853" y="644397"/>
        <a:ext cx="1790523" cy="4242919"/>
      </dsp:txXfrm>
    </dsp:sp>
    <dsp:sp modelId="{5E6BA5BC-DA4F-4910-B58F-DEC6F048AA54}">
      <dsp:nvSpPr>
        <dsp:cNvPr id="0" name=""/>
        <dsp:cNvSpPr/>
      </dsp:nvSpPr>
      <dsp:spPr>
        <a:xfrm>
          <a:off x="2486945" y="523957"/>
          <a:ext cx="2123452" cy="4475706"/>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SA" sz="1900" b="1" kern="1200" dirty="0" smtClean="0">
              <a:ln/>
              <a:latin typeface="Sakkal Majalla" panose="02000000000000000000" pitchFamily="2" charset="-78"/>
              <a:cs typeface="Sakkal Majalla" panose="02000000000000000000" pitchFamily="2" charset="-78"/>
            </a:rPr>
            <a:t>يعد المزج </a:t>
          </a:r>
          <a:r>
            <a:rPr lang="ar-SA" sz="1900" b="1" kern="1200" dirty="0">
              <a:ln/>
              <a:latin typeface="Sakkal Majalla" panose="02000000000000000000" pitchFamily="2" charset="-78"/>
              <a:cs typeface="Sakkal Majalla" panose="02000000000000000000" pitchFamily="2" charset="-78"/>
            </a:rPr>
            <a:t>من الطرق </a:t>
          </a:r>
          <a:r>
            <a:rPr lang="ar-SA" sz="1900" b="1" kern="1200" dirty="0" smtClean="0">
              <a:ln/>
              <a:latin typeface="Sakkal Majalla" panose="02000000000000000000" pitchFamily="2" charset="-78"/>
              <a:cs typeface="Sakkal Majalla" panose="02000000000000000000" pitchFamily="2" charset="-78"/>
            </a:rPr>
            <a:t>الأكثر </a:t>
          </a:r>
          <a:r>
            <a:rPr lang="ar-SA" sz="1900" b="1" kern="1200" dirty="0">
              <a:ln/>
              <a:latin typeface="Sakkal Majalla" panose="02000000000000000000" pitchFamily="2" charset="-78"/>
              <a:cs typeface="Sakkal Majalla" panose="02000000000000000000" pitchFamily="2" charset="-78"/>
            </a:rPr>
            <a:t>شيوعًا في </a:t>
          </a:r>
          <a:r>
            <a:rPr lang="ar-SA" sz="1900" b="1" kern="1200" dirty="0" smtClean="0">
              <a:ln/>
              <a:latin typeface="Sakkal Majalla" panose="02000000000000000000" pitchFamily="2" charset="-78"/>
              <a:cs typeface="Sakkal Majalla" panose="02000000000000000000" pitchFamily="2" charset="-78"/>
            </a:rPr>
            <a:t>إسقاط انبعاثات الغازات المتعددة، غير أن </a:t>
          </a:r>
          <a:r>
            <a:rPr lang="ar-SA" sz="1900" b="1" kern="1200" dirty="0" err="1" smtClean="0">
              <a:ln/>
              <a:latin typeface="Sakkal Majalla" panose="02000000000000000000" pitchFamily="2" charset="-78"/>
              <a:cs typeface="Sakkal Majalla" panose="02000000000000000000" pitchFamily="2" charset="-78"/>
            </a:rPr>
            <a:t>النمذجة</a:t>
          </a:r>
          <a:r>
            <a:rPr lang="ar-SA" sz="1900" b="1" kern="1200" dirty="0" smtClean="0">
              <a:ln/>
              <a:latin typeface="Sakkal Majalla" panose="02000000000000000000" pitchFamily="2" charset="-78"/>
              <a:cs typeface="Sakkal Majalla" panose="02000000000000000000" pitchFamily="2" charset="-78"/>
            </a:rPr>
            <a:t> </a:t>
          </a:r>
          <a:r>
            <a:rPr lang="ar-SA" sz="1900" b="1" kern="1200" dirty="0">
              <a:ln/>
              <a:latin typeface="Sakkal Majalla" panose="02000000000000000000" pitchFamily="2" charset="-78"/>
              <a:cs typeface="Sakkal Majalla" panose="02000000000000000000" pitchFamily="2" charset="-78"/>
            </a:rPr>
            <a:t>الجوية التفصيلية </a:t>
          </a:r>
          <a:r>
            <a:rPr lang="ar-SA" sz="1900" b="1" kern="1200" dirty="0" smtClean="0">
              <a:ln/>
              <a:latin typeface="Sakkal Majalla" panose="02000000000000000000" pitchFamily="2" charset="-78"/>
              <a:cs typeface="Sakkal Majalla" panose="02000000000000000000" pitchFamily="2" charset="-78"/>
            </a:rPr>
            <a:t>تتطلب تحديد </a:t>
          </a:r>
          <a:r>
            <a:rPr lang="ar-SA" sz="1900" b="1" kern="1200" dirty="0">
              <a:ln/>
              <a:latin typeface="Sakkal Majalla" panose="02000000000000000000" pitchFamily="2" charset="-78"/>
              <a:cs typeface="Sakkal Majalla" panose="02000000000000000000" pitchFamily="2" charset="-78"/>
            </a:rPr>
            <a:t>انبعاثات الغازات المتعددة والهباء الجوي بدقة </a:t>
          </a:r>
          <a:r>
            <a:rPr lang="ar-SA" sz="1900" b="1" kern="1200" dirty="0" smtClean="0">
              <a:ln/>
              <a:latin typeface="Sakkal Majalla" panose="02000000000000000000" pitchFamily="2" charset="-78"/>
              <a:cs typeface="Sakkal Majalla" panose="02000000000000000000" pitchFamily="2" charset="-78"/>
            </a:rPr>
            <a:t> مكانية عالية. وفي </a:t>
          </a:r>
          <a:r>
            <a:rPr lang="ar-SA" sz="1900" b="1" kern="1200" dirty="0">
              <a:ln/>
              <a:latin typeface="Sakkal Majalla" panose="02000000000000000000" pitchFamily="2" charset="-78"/>
              <a:cs typeface="Sakkal Majalla" panose="02000000000000000000" pitchFamily="2" charset="-78"/>
            </a:rPr>
            <a:t>حين أن انبعاثات ثاني أكسيد الكربون يمكن أن تصاغ بشكل </a:t>
          </a:r>
          <a:r>
            <a:rPr lang="ar-SA" sz="1900" b="1" kern="1200" dirty="0" smtClean="0">
              <a:ln/>
              <a:latin typeface="Sakkal Majalla" panose="02000000000000000000" pitchFamily="2" charset="-78"/>
              <a:cs typeface="Sakkal Majalla" panose="02000000000000000000" pitchFamily="2" charset="-78"/>
            </a:rPr>
            <a:t>جيد، </a:t>
          </a:r>
          <a:r>
            <a:rPr lang="ar-SA" sz="1900" b="1" kern="1200" dirty="0">
              <a:ln/>
              <a:latin typeface="Sakkal Majalla" panose="02000000000000000000" pitchFamily="2" charset="-78"/>
              <a:cs typeface="Sakkal Majalla" panose="02000000000000000000" pitchFamily="2" charset="-78"/>
            </a:rPr>
            <a:t>فإن الانبعاثات الأخرى تكون أكثر صعوبة في القياس والنموذج</a:t>
          </a:r>
          <a:endParaRPr lang="en-US" sz="1900" b="1" kern="1200" dirty="0">
            <a:ln/>
            <a:effectLst/>
            <a:latin typeface="Sakkal Majalla" panose="02000000000000000000" pitchFamily="2" charset="-78"/>
            <a:ea typeface="Calibri" panose="020F0502020204030204" pitchFamily="34" charset="0"/>
            <a:cs typeface="Sakkal Majalla" panose="02000000000000000000" pitchFamily="2" charset="-78"/>
          </a:endParaRPr>
        </a:p>
      </dsp:txBody>
      <dsp:txXfrm>
        <a:off x="2549139" y="586151"/>
        <a:ext cx="1999064" cy="4351318"/>
      </dsp:txXfrm>
    </dsp:sp>
    <dsp:sp modelId="{12694E65-663D-46DF-8659-C32D8A9E28E3}">
      <dsp:nvSpPr>
        <dsp:cNvPr id="0" name=""/>
        <dsp:cNvSpPr/>
      </dsp:nvSpPr>
      <dsp:spPr>
        <a:xfrm>
          <a:off x="364318" y="517248"/>
          <a:ext cx="1993277" cy="4495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ln/>
              <a:latin typeface="Sakkal Majalla" panose="02000000000000000000" pitchFamily="2" charset="-78"/>
              <a:cs typeface="Sakkal Majalla" panose="02000000000000000000" pitchFamily="2" charset="-78"/>
            </a:rPr>
            <a:t>يمكن اشتقاق تقديرات المساهمة في التغيرات المرصودة من العوامل المؤثرة البشرية المنشأ والطبيعية من خلال الجمع بين تقديرات مقياس الاتساع من النماذج مع حجم الاستجابة لنماذج المحاكاة</a:t>
          </a:r>
          <a:endParaRPr lang="en-US" sz="2000" b="1" kern="1200" dirty="0">
            <a:ln/>
            <a:effectLst/>
            <a:latin typeface="Sakkal Majalla" panose="02000000000000000000" pitchFamily="2" charset="-78"/>
            <a:ea typeface="Calibri" panose="020F0502020204030204" pitchFamily="34" charset="0"/>
            <a:cs typeface="Sakkal Majalla" panose="02000000000000000000" pitchFamily="2" charset="-78"/>
          </a:endParaRPr>
        </a:p>
      </dsp:txBody>
      <dsp:txXfrm>
        <a:off x="422699" y="575629"/>
        <a:ext cx="1876515" cy="43789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35020EC-FC32-4994-932C-5740389A1C4B}" type="datetimeFigureOut">
              <a:rPr lang="ar-SA" smtClean="0"/>
              <a:t>02/07/1442</a:t>
            </a:fld>
            <a:endParaRPr lang="ar-S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D2D964E-DACC-46E8-87ED-29943826ED1A}" type="slidenum">
              <a:rPr lang="ar-SA" smtClean="0"/>
              <a:t>‹#›</a:t>
            </a:fld>
            <a:endParaRPr lang="ar-SA"/>
          </a:p>
        </p:txBody>
      </p:sp>
    </p:spTree>
    <p:extLst>
      <p:ext uri="{BB962C8B-B14F-4D97-AF65-F5344CB8AC3E}">
        <p14:creationId xmlns:p14="http://schemas.microsoft.com/office/powerpoint/2010/main" val="130624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CD2D964E-DACC-46E8-87ED-29943826ED1A}" type="slidenum">
              <a:rPr lang="ar-SA" smtClean="0"/>
              <a:t>13</a:t>
            </a:fld>
            <a:endParaRPr lang="ar-SA"/>
          </a:p>
        </p:txBody>
      </p:sp>
    </p:spTree>
    <p:extLst>
      <p:ext uri="{BB962C8B-B14F-4D97-AF65-F5344CB8AC3E}">
        <p14:creationId xmlns:p14="http://schemas.microsoft.com/office/powerpoint/2010/main" val="1751955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7.xml"/><Relationship Id="rId1" Type="http://schemas.openxmlformats.org/officeDocument/2006/relationships/themeOverride" Target="../theme/themeOverride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7.xml"/><Relationship Id="rId1" Type="http://schemas.openxmlformats.org/officeDocument/2006/relationships/themeOverride" Target="../theme/themeOverride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defRPr baseline="0"/>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4" indent="0" algn="ctr">
              <a:buNone/>
              <a:defRPr>
                <a:solidFill>
                  <a:schemeClr val="tx1">
                    <a:tint val="75000"/>
                  </a:schemeClr>
                </a:solidFill>
              </a:defRPr>
            </a:lvl4pPr>
            <a:lvl5pPr marL="1828592" indent="0" algn="ctr">
              <a:buNone/>
              <a:defRPr>
                <a:solidFill>
                  <a:schemeClr val="tx1">
                    <a:tint val="75000"/>
                  </a:schemeClr>
                </a:solidFill>
              </a:defRPr>
            </a:lvl5pPr>
            <a:lvl6pPr marL="2285740" indent="0" algn="ctr">
              <a:buNone/>
              <a:defRPr>
                <a:solidFill>
                  <a:schemeClr val="tx1">
                    <a:tint val="75000"/>
                  </a:schemeClr>
                </a:solidFill>
              </a:defRPr>
            </a:lvl6pPr>
            <a:lvl7pPr marL="2742888" indent="0" algn="ctr">
              <a:buNone/>
              <a:defRPr>
                <a:solidFill>
                  <a:schemeClr val="tx1">
                    <a:tint val="75000"/>
                  </a:schemeClr>
                </a:solidFill>
              </a:defRPr>
            </a:lvl7pPr>
            <a:lvl8pPr marL="3200036" indent="0" algn="ctr">
              <a:buNone/>
              <a:defRPr>
                <a:solidFill>
                  <a:schemeClr val="tx1">
                    <a:tint val="75000"/>
                  </a:schemeClr>
                </a:solidFill>
              </a:defRPr>
            </a:lvl8pPr>
            <a:lvl9pPr marL="3657184" indent="0" algn="ctr">
              <a:buNone/>
              <a:defRPr>
                <a:solidFill>
                  <a:schemeClr val="tx1">
                    <a:tint val="75000"/>
                  </a:schemeClr>
                </a:solidFill>
              </a:defRPr>
            </a:lvl9pPr>
          </a:lstStyle>
          <a:p>
            <a:r>
              <a:rPr lang="en-US"/>
              <a:t>Click to edit Master subtitle style</a:t>
            </a:r>
          </a:p>
        </p:txBody>
      </p:sp>
      <p:pic>
        <p:nvPicPr>
          <p:cNvPr id="9" name="Picture 8" descr="الشعار-الجديد.png"/>
          <p:cNvPicPr>
            <a:picLocks noChangeAspect="1"/>
          </p:cNvPicPr>
          <p:nvPr userDrawn="1"/>
        </p:nvPicPr>
        <p:blipFill>
          <a:blip r:embed="rId2" cstate="print"/>
          <a:stretch>
            <a:fillRect/>
          </a:stretch>
        </p:blipFill>
        <p:spPr>
          <a:xfrm>
            <a:off x="3581888" y="320454"/>
            <a:ext cx="1908506" cy="1828800"/>
          </a:xfrm>
          <a:prstGeom prst="rect">
            <a:avLst/>
          </a:prstGeom>
        </p:spPr>
      </p:pic>
      <p:sp>
        <p:nvSpPr>
          <p:cNvPr id="10" name="Rectangle 9"/>
          <p:cNvSpPr/>
          <p:nvPr userDrawn="1"/>
        </p:nvSpPr>
        <p:spPr>
          <a:xfrm>
            <a:off x="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Rectangle 10"/>
          <p:cNvSpPr/>
          <p:nvPr userDrawn="1"/>
        </p:nvSpPr>
        <p:spPr>
          <a:xfrm>
            <a:off x="899160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2" name="Rectangle 11"/>
          <p:cNvSpPr/>
          <p:nvPr userDrawn="1"/>
        </p:nvSpPr>
        <p:spPr>
          <a:xfrm rot="16200000">
            <a:off x="4495800" y="-43434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3" name="Rectangle 12"/>
          <p:cNvSpPr/>
          <p:nvPr userDrawn="1"/>
        </p:nvSpPr>
        <p:spPr>
          <a:xfrm rot="16200000">
            <a:off x="4495800" y="23622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Tree>
    <p:extLst>
      <p:ext uri="{BB962C8B-B14F-4D97-AF65-F5344CB8AC3E}">
        <p14:creationId xmlns:p14="http://schemas.microsoft.com/office/powerpoint/2010/main" val="3685764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7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61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889449161"/>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87449475"/>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16178003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41826808"/>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039126194"/>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947130298"/>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477130621"/>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9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8" name="Rectangle 7"/>
          <p:cNvSpPr/>
          <p:nvPr userDrawn="1"/>
        </p:nvSpPr>
        <p:spPr>
          <a:xfrm>
            <a:off x="899160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9" name="Rectangle 8"/>
          <p:cNvSpPr/>
          <p:nvPr userDrawn="1"/>
        </p:nvSpPr>
        <p:spPr>
          <a:xfrm rot="16200000">
            <a:off x="4495800" y="-43434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0" name="Rectangle 9"/>
          <p:cNvSpPr/>
          <p:nvPr userDrawn="1"/>
        </p:nvSpPr>
        <p:spPr>
          <a:xfrm rot="16200000">
            <a:off x="4495800" y="23622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Tree>
    <p:extLst>
      <p:ext uri="{BB962C8B-B14F-4D97-AF65-F5344CB8AC3E}">
        <p14:creationId xmlns:p14="http://schemas.microsoft.com/office/powerpoint/2010/main" val="2398154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772166936"/>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7893626"/>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316609881"/>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467485109"/>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610453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0A6B-1B9E-4409-8697-083589987F0A}"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0DF408-FA7D-453C-8A8F-13C50FCB612C}"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5473042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27E79E-EDB4-4E04-AB5F-091581D655E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08BF7-708E-43EF-BAE0-53D388BB5B4E}"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971144126"/>
      </p:ext>
    </p:extLst>
  </p:cSld>
  <p:clrMapOvr>
    <a:masterClrMapping/>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09FA2D-7D9C-4BC5-B278-58B079FE55D7}"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FD7D7-31E4-4705-AECD-4240D991336B}"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25000628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CAE70-B309-4B0D-A8B7-CA4545080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E8DFA-37CA-4394-BFF8-770A8725B480}"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395423186"/>
      </p:ext>
    </p:extLst>
  </p:cSld>
  <p:clrMapOvr>
    <a:masterClrMapping/>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567F1-BDFC-4D93-B0C5-0D0217E5B50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261BB-6080-4950-A70F-13E03B6C9BE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73696399"/>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4" indent="0">
              <a:buNone/>
              <a:defRPr sz="1400">
                <a:solidFill>
                  <a:schemeClr val="tx1">
                    <a:tint val="75000"/>
                  </a:schemeClr>
                </a:solidFill>
              </a:defRPr>
            </a:lvl4pPr>
            <a:lvl5pPr marL="1828592" indent="0">
              <a:buNone/>
              <a:defRPr sz="1400">
                <a:solidFill>
                  <a:schemeClr val="tx1">
                    <a:tint val="75000"/>
                  </a:schemeClr>
                </a:solidFill>
              </a:defRPr>
            </a:lvl5pPr>
            <a:lvl6pPr marL="2285740" indent="0">
              <a:buNone/>
              <a:defRPr sz="1400">
                <a:solidFill>
                  <a:schemeClr val="tx1">
                    <a:tint val="75000"/>
                  </a:schemeClr>
                </a:solidFill>
              </a:defRPr>
            </a:lvl6pPr>
            <a:lvl7pPr marL="2742888" indent="0">
              <a:buNone/>
              <a:defRPr sz="1400">
                <a:solidFill>
                  <a:schemeClr val="tx1">
                    <a:tint val="75000"/>
                  </a:schemeClr>
                </a:solidFill>
              </a:defRPr>
            </a:lvl7pPr>
            <a:lvl8pPr marL="3200036" indent="0">
              <a:buNone/>
              <a:defRPr sz="1400">
                <a:solidFill>
                  <a:schemeClr val="tx1">
                    <a:tint val="75000"/>
                  </a:schemeClr>
                </a:solidFill>
              </a:defRPr>
            </a:lvl8pPr>
            <a:lvl9pPr marL="365718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539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C093D-518C-45C0-B746-06EF1D94C77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0080EA-53FE-46D1-A757-AD0A56C03D19}"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3347227"/>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4D9E13-4B4F-479D-8B8E-492C2319AF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C86A4-E3E1-47D0-BA4B-BBDFE7166996}"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551893392"/>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143A1-C8F9-4FF9-871F-22B6A1967C0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AAF4B-EB31-4B37-A7D6-544BBB3AF2D3}"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430464935"/>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3BC94-6A83-4A95-A8E9-89FCD52C52E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1C29EF-3869-4E09-8061-0EE9B7693E1F}"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173122231"/>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FD165-4BEA-41DA-9CC2-5730D41D36F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A85D9-55A6-4BAF-B6EE-25852B36D7A7}"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445440881"/>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42379-0603-4083-A272-9ADBE98D253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8AA07-F44E-42EC-8F00-F70EFE71BDB8}"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902486198"/>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E5DD8-2930-4A98-9DFF-F961DAD79267}"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05633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2E2B7C-F476-4DA4-8CAC-6EE10E518B9F}"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185733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6C1D5A-B521-4F7F-8FEC-EC21028939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8092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D22126-AB09-4559-B80B-8912A4F1D80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2924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681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72995F-CE40-4E47-8334-958ACFEB7CE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821127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B42F24-6961-4D26-843D-F290331D092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18214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CD1FD3-A4E0-4C2C-8541-9F0AC31026E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83802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A93B34-CD02-4687-8B74-B522417E690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42674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65C2B-EAEE-4BC3-990E-E1DAA0DE33C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93119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2300A5-62B0-43D2-A2FD-4D0BE1FFD53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03911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501EA8-C1D5-47BD-A63A-072D05FE0F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97683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01BB28-A9E9-4725-BCD0-E246B958E80F}"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44305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44A514-C289-4506-8F56-9EB67BBFF60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958117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9F265A-E11B-4985-B2DA-DB612740DD9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9872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148" indent="0">
              <a:buNone/>
              <a:defRPr sz="2000" b="1"/>
            </a:lvl2pPr>
            <a:lvl3pPr marL="914296" indent="0">
              <a:buNone/>
              <a:defRPr sz="1800" b="1"/>
            </a:lvl3pPr>
            <a:lvl4pPr marL="1371444" indent="0">
              <a:buNone/>
              <a:defRPr sz="1600" b="1"/>
            </a:lvl4pPr>
            <a:lvl5pPr marL="1828592" indent="0">
              <a:buNone/>
              <a:defRPr sz="1600" b="1"/>
            </a:lvl5pPr>
            <a:lvl6pPr marL="2285740" indent="0">
              <a:buNone/>
              <a:defRPr sz="1600" b="1"/>
            </a:lvl6pPr>
            <a:lvl7pPr marL="2742888" indent="0">
              <a:buNone/>
              <a:defRPr sz="1600" b="1"/>
            </a:lvl7pPr>
            <a:lvl8pPr marL="3200036" indent="0">
              <a:buNone/>
              <a:defRPr sz="1600" b="1"/>
            </a:lvl8pPr>
            <a:lvl9pPr marL="365718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491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81254180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884548457"/>
      </p:ext>
    </p:extLst>
  </p:cSld>
  <p:clrMapOvr>
    <a:masterClrMapping/>
  </p:clrMapOvr>
  <p:transition>
    <p:wedg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4723377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070395747"/>
      </p:ext>
    </p:extLst>
  </p:cSld>
  <p:clrMapOvr>
    <a:masterClrMapping/>
  </p:clrMapOvr>
  <p:transition>
    <p:wedg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274863308"/>
      </p:ext>
    </p:extLst>
  </p:cSld>
  <p:clrMapOvr>
    <a:masterClrMapping/>
  </p:clrMapOvr>
  <p:transition>
    <p:wedg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571392885"/>
      </p:ext>
    </p:extLst>
  </p:cSld>
  <p:clrMapOvr>
    <a:masterClrMapping/>
  </p:clrMapOvr>
  <p:transition>
    <p:wedg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561548371"/>
      </p:ext>
    </p:extLst>
  </p:cSld>
  <p:clrMapOvr>
    <a:masterClrMapping/>
  </p:clrMapOvr>
  <p:transition>
    <p:wedg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876475006"/>
      </p:ext>
    </p:extLst>
  </p:cSld>
  <p:clrMapOvr>
    <a:masterClrMapping/>
  </p:clrMapOvr>
  <p:transition>
    <p:wedg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687002824"/>
      </p:ext>
    </p:extLst>
  </p:cSld>
  <p:clrMapOvr>
    <a:masterClrMapping/>
  </p:clrMapOvr>
  <p:transition>
    <p:wedg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67391798"/>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13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02740451"/>
      </p:ext>
    </p:extLst>
  </p:cSld>
  <p:clrMapOvr>
    <a:masterClrMapping/>
  </p:clrMapOvr>
  <p:transition>
    <p:wedg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00425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E61A1E-C8FC-418D-8D06-328107B7DBB9}"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A3B74C-9DF2-4751-91F6-C750424A2FA0}"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729606571"/>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A704CA-CF6C-444E-B54B-6D21F9ABDE1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705ED5-D575-4AB3-9555-268FE534DA7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4278188885"/>
      </p:ext>
    </p:extLst>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B36F6B-1DCE-44BA-88DA-657DD82B3E5C}"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71F424-F208-46E6-997C-02B585FF05BC}"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38365634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055CB8-751C-4D46-B054-08AFE330AE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6FA191-F131-4821-931B-19FCB28BD468}"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232501555"/>
      </p:ext>
    </p:extLst>
  </p:cSld>
  <p:clrMapOvr>
    <a:masterClrMapping/>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94BB93-6D7E-4B9D-B554-B3A0AC005376}"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A11DB0-1C20-44B0-A098-1697C7BA59B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650941589"/>
      </p:ext>
    </p:extLst>
  </p:cSld>
  <p:clrMapOvr>
    <a:masterClrMapping/>
  </p:clrMapOvr>
  <p:transition>
    <p:wedg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02DE22-16BB-4891-8E0C-A3CF49D28F0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933AE9-2B7B-4981-93E9-0406968D7DD5}"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0002414"/>
      </p:ext>
    </p:extLst>
  </p:cSld>
  <p:clrMapOvr>
    <a:masterClrMapping/>
  </p:clrMapOvr>
  <p:transition>
    <p:wedg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221644-FA01-4379-AB68-E1756C579F4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936B9-67FE-4CA7-B58D-D7EA18FFAC1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96862641"/>
      </p:ext>
    </p:extLst>
  </p:cSld>
  <p:clrMapOvr>
    <a:masterClrMapping/>
  </p:clrMapOvr>
  <p:transition>
    <p:wedg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8C28F1-B2D3-4167-9FE4-82E2509AAB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8E373E-1733-4943-8483-0C916CF684D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982545310"/>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3269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0945AD-DD8C-4CB3-97EB-60A2D5D466AA}"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E259A-48C1-4C65-82A9-6218EFF38365}"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927953684"/>
      </p:ext>
    </p:extLst>
  </p:cSld>
  <p:clrMapOvr>
    <a:masterClrMapping/>
  </p:clrMapOvr>
  <p:transition>
    <p:wedg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822586-E60C-4091-9ABE-20A008EBB61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C83463-2E6D-431B-AC33-C402ED6EA50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435560339"/>
      </p:ext>
    </p:extLst>
  </p:cSld>
  <p:clrMapOvr>
    <a:masterClrMapping/>
  </p:clrMapOvr>
  <p:transition>
    <p:wedg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211AC0-EB90-453C-B934-F302763933E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BED1FE-3F15-44A6-8018-59773E6D8D7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862314315"/>
      </p:ext>
    </p:extLst>
  </p:cSld>
  <p:clrMapOvr>
    <a:masterClrMapping/>
  </p:clrMapOvr>
  <p:transition>
    <p:wedg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248090-90E8-4E5B-9CCF-7C105E0477B9}"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356169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F56410-672B-44E3-B86E-67D4B80B873C}"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2759166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6039E4-9A6F-4391-ADCE-DE7650FD7D0E}"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41ACF0-D40E-4359-A892-AAEFC13456E5}"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97598898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CF7102-5F60-4A2E-8A40-2CBA6CCA4033}"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4A3E48-6410-4EB2-8E9B-8EDDD7707AB0}"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317867131"/>
      </p:ext>
    </p:extLst>
  </p:cSld>
  <p:clrMapOvr>
    <a:masterClrMapping/>
  </p:clrMapOvr>
  <p:transition>
    <p:wedg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91B136-5FCA-4339-8008-50D6F59402DB}"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702B86-CB87-4BCF-951D-98D4790C06A4}" type="slidenum">
              <a:rPr kumimoji="0" lang="en-US" sz="1200" b="0" i="0" u="none" strike="noStrike" kern="1200" cap="none" spc="0" normalizeH="0" baseline="0" noProof="0">
                <a:ln>
                  <a:noFill/>
                </a:ln>
                <a:solidFill>
                  <a:srgbClr val="D1EAEE"/>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1EAEE"/>
              </a:solidFill>
              <a:effectLst/>
              <a:uLnTx/>
              <a:uFillTx/>
              <a:latin typeface="Constantia"/>
              <a:ea typeface="+mn-ea"/>
              <a:cs typeface="+mn-cs"/>
            </a:endParaRPr>
          </a:p>
        </p:txBody>
      </p:sp>
    </p:spTree>
    <p:extLst>
      <p:ext uri="{BB962C8B-B14F-4D97-AF65-F5344CB8AC3E}">
        <p14:creationId xmlns:p14="http://schemas.microsoft.com/office/powerpoint/2010/main" val="228689100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24E782-E161-4202-A96B-4CA11D2B5D89}"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B89864-D86A-4B27-95E9-769B10042E4F}"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344224342"/>
      </p:ext>
    </p:extLst>
  </p:cSld>
  <p:clrMapOvr>
    <a:masterClrMapping/>
  </p:clrMapOvr>
  <p:transition>
    <p:wedg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CA1AF8-E49B-4550-AAA5-27D25F43CC98}"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AA1B03-44F5-436B-B4AB-04135DF07D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47379970"/>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3443288"/>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4605339"/>
            <a:ext cx="3008313" cy="4691063"/>
          </a:xfrm>
        </p:spPr>
        <p:txBody>
          <a:bodyPr/>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C14F9-46C3-473E-B00A-BCE9CB376697}" type="datetimeFigureOut">
              <a:rPr lang="en-US" smtClean="0">
                <a:solidFill>
                  <a:prstClr val="black">
                    <a:tint val="75000"/>
                  </a:prstClr>
                </a:solidFill>
              </a:rPr>
              <a:pPr/>
              <a:t>2/13/2021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EE09C3-3A53-4AB0-9926-1567310F8A11}"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9" name="Rectangle 8"/>
          <p:cNvSpPr/>
          <p:nvPr userDrawn="1"/>
        </p:nvSpPr>
        <p:spPr>
          <a:xfrm>
            <a:off x="899160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0" name="Rectangle 9"/>
          <p:cNvSpPr/>
          <p:nvPr userDrawn="1"/>
        </p:nvSpPr>
        <p:spPr>
          <a:xfrm rot="16200000">
            <a:off x="4495800" y="-43434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Rectangle 10"/>
          <p:cNvSpPr/>
          <p:nvPr userDrawn="1"/>
        </p:nvSpPr>
        <p:spPr>
          <a:xfrm rot="16200000">
            <a:off x="4495800" y="23622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pic>
        <p:nvPicPr>
          <p:cNvPr id="12" name="Picture 11" descr="الشعار-الجديد.png"/>
          <p:cNvPicPr>
            <a:picLocks noChangeAspect="1"/>
          </p:cNvPicPr>
          <p:nvPr userDrawn="1"/>
        </p:nvPicPr>
        <p:blipFill>
          <a:blip r:embed="rId2" cstate="print"/>
          <a:stretch>
            <a:fillRect/>
          </a:stretch>
        </p:blipFill>
        <p:spPr>
          <a:xfrm>
            <a:off x="7772402" y="304800"/>
            <a:ext cx="1113295" cy="1066800"/>
          </a:xfrm>
          <a:prstGeom prst="rect">
            <a:avLst/>
          </a:prstGeom>
        </p:spPr>
      </p:pic>
    </p:spTree>
    <p:extLst>
      <p:ext uri="{BB962C8B-B14F-4D97-AF65-F5344CB8AC3E}">
        <p14:creationId xmlns:p14="http://schemas.microsoft.com/office/powerpoint/2010/main" val="1958386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61698-93A6-4020-8A95-6D95E9AC459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8C47FF-BC9C-4755-BBE7-B95CBA18C9A6}"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1986087454"/>
      </p:ext>
    </p:extLst>
  </p:cSld>
  <p:clrMapOvr>
    <a:masterClrMapping/>
  </p:clrMapOvr>
  <p:transition>
    <p:wedg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DEF42B-68F3-460F-9B88-260AFA86EC3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43998-A89A-4B06-9C62-A51E5293736E}"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595197998"/>
      </p:ext>
    </p:extLst>
  </p:cSld>
  <p:clrMapOvr>
    <a:masterClrMapping/>
  </p:clrMapOvr>
  <p:transition>
    <p:wedg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25081-4041-4F6C-9FFD-B0A4222830A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D56E9D-0AED-4E92-B601-4B9FB0F96804}"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365211309"/>
      </p:ext>
    </p:extLst>
  </p:cSld>
  <p:clrMapOvr>
    <a:masterClrMapping/>
  </p:clrMapOvr>
  <p:transition>
    <p:wedg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A0D1D3-C956-4580-93E2-1F60C11DCC2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6B6A6A-B3BA-47F2-AA34-09CFE1B6F16A}"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2487548232"/>
      </p:ext>
    </p:extLst>
  </p:cSld>
  <p:clrMapOvr>
    <a:masterClrMapping/>
  </p:clrMapOvr>
  <p:transition>
    <p:wedg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417E7F-87F2-46C5-A8E0-736CB34E76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7A1930-0CD2-433A-BFF7-DA14CFCC21F3}"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815249688"/>
      </p:ext>
    </p:extLst>
  </p:cSld>
  <p:clrMapOvr>
    <a:masterClrMapping/>
  </p:clrMapOvr>
  <p:transition>
    <p:wedg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8A0B80-6EA6-4797-B3A3-E32CB0E87C9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024CFE-B833-409B-9B66-F777087C36EC}" type="slidenum">
              <a:rPr kumimoji="0" lang="en-US" sz="1200" b="0" i="0" u="none" strike="noStrike" kern="1200" cap="none" spc="0" normalizeH="0" baseline="0" noProof="0">
                <a:ln>
                  <a:noFill/>
                </a:ln>
                <a:solidFill>
                  <a:srgbClr val="045C75"/>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Tree>
    <p:extLst>
      <p:ext uri="{BB962C8B-B14F-4D97-AF65-F5344CB8AC3E}">
        <p14:creationId xmlns:p14="http://schemas.microsoft.com/office/powerpoint/2010/main" val="3024206164"/>
      </p:ext>
    </p:extLst>
  </p:cSld>
  <p:clrMapOvr>
    <a:masterClrMapping/>
  </p:clrMapOvr>
  <p:transition>
    <p:wedg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132508-4EAE-47BB-85CB-D97CED86CBF0}" type="slidenum">
              <a:rPr kumimoji="0" lang="ar-SA" sz="1200" b="0" i="0" u="none" strike="noStrike" kern="1200" cap="none" spc="0" normalizeH="0" baseline="0" noProof="0">
                <a:ln>
                  <a:noFill/>
                </a:ln>
                <a:solidFill>
                  <a:srgbClr val="045C75"/>
                </a:solidFill>
                <a:effectLst/>
                <a:uLnTx/>
                <a:uFillTx/>
                <a:latin typeface="Constantia"/>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Constantia"/>
              <a:ea typeface="+mn-ea"/>
              <a:cs typeface="+mn-cs"/>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68717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9" name="Rectangle 8"/>
          <p:cNvSpPr/>
          <p:nvPr userDrawn="1"/>
        </p:nvSpPr>
        <p:spPr>
          <a:xfrm>
            <a:off x="8991600" y="0"/>
            <a:ext cx="152400" cy="68580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0" name="Rectangle 9"/>
          <p:cNvSpPr/>
          <p:nvPr userDrawn="1"/>
        </p:nvSpPr>
        <p:spPr>
          <a:xfrm rot="16200000">
            <a:off x="4495800" y="-43434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Rectangle 10"/>
          <p:cNvSpPr/>
          <p:nvPr userDrawn="1"/>
        </p:nvSpPr>
        <p:spPr>
          <a:xfrm rot="16200000">
            <a:off x="4495800" y="2362200"/>
            <a:ext cx="152400" cy="8839200"/>
          </a:xfrm>
          <a:prstGeom prst="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pic>
        <p:nvPicPr>
          <p:cNvPr id="12" name="Picture 11" descr="الشعار-الجديد.png"/>
          <p:cNvPicPr>
            <a:picLocks noChangeAspect="1"/>
          </p:cNvPicPr>
          <p:nvPr userDrawn="1"/>
        </p:nvPicPr>
        <p:blipFill>
          <a:blip r:embed="rId2" cstate="print"/>
          <a:stretch>
            <a:fillRect/>
          </a:stretch>
        </p:blipFill>
        <p:spPr>
          <a:xfrm>
            <a:off x="7772402" y="304800"/>
            <a:ext cx="1113295" cy="1066800"/>
          </a:xfrm>
          <a:prstGeom prst="rect">
            <a:avLst/>
          </a:prstGeom>
        </p:spPr>
      </p:pic>
      <p:sp>
        <p:nvSpPr>
          <p:cNvPr id="13" name="Rectangle 12"/>
          <p:cNvSpPr/>
          <p:nvPr userDrawn="1"/>
        </p:nvSpPr>
        <p:spPr>
          <a:xfrm>
            <a:off x="4738473" y="152402"/>
            <a:ext cx="3110127" cy="1246485"/>
          </a:xfrm>
          <a:prstGeom prst="rect">
            <a:avLst/>
          </a:prstGeom>
          <a:noFill/>
        </p:spPr>
        <p:txBody>
          <a:bodyPr wrap="none" lIns="91430" tIns="45715" rIns="91430" bIns="45715">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296" rtl="1"/>
            <a:r>
              <a:rPr lang="ar-KW" sz="2500" b="1" cap="all" dirty="0">
                <a:ln w="0">
                  <a:solidFill>
                    <a:srgbClr val="003366"/>
                  </a:solidFill>
                </a:ln>
                <a:solidFill>
                  <a:srgbClr val="1F497D"/>
                </a:solidFill>
                <a:effectLst>
                  <a:glow rad="63500">
                    <a:srgbClr val="F79646">
                      <a:satMod val="175000"/>
                      <a:alpha val="40000"/>
                    </a:srgbClr>
                  </a:glow>
                </a:effectLst>
                <a:latin typeface="Sakkal Majalla" panose="02000000000000000000" pitchFamily="2" charset="-78"/>
                <a:cs typeface="Sakkal Majalla" panose="02000000000000000000" pitchFamily="2" charset="-78"/>
              </a:rPr>
              <a:t>مركز</a:t>
            </a:r>
          </a:p>
          <a:p>
            <a:pPr algn="ctr" defTabSz="914296" rtl="1"/>
            <a:r>
              <a:rPr lang="ar-KW" sz="2500" b="1" cap="all" dirty="0">
                <a:ln w="0">
                  <a:solidFill>
                    <a:srgbClr val="003366"/>
                  </a:solidFill>
                </a:ln>
                <a:solidFill>
                  <a:srgbClr val="1F497D"/>
                </a:solidFill>
                <a:effectLst>
                  <a:glow rad="63500">
                    <a:srgbClr val="F79646">
                      <a:satMod val="175000"/>
                      <a:alpha val="40000"/>
                    </a:srgbClr>
                  </a:glow>
                </a:effectLst>
                <a:latin typeface="Sakkal Majalla" panose="02000000000000000000" pitchFamily="2" charset="-78"/>
                <a:cs typeface="Sakkal Majalla" panose="02000000000000000000" pitchFamily="2" charset="-78"/>
              </a:rPr>
              <a:t> المشروعات الصغيرة والمتوسطة</a:t>
            </a:r>
          </a:p>
          <a:p>
            <a:pPr algn="ctr" defTabSz="914296" rtl="1"/>
            <a:r>
              <a:rPr lang="en-US" sz="2500" b="1" dirty="0">
                <a:ln w="0">
                  <a:solidFill>
                    <a:srgbClr val="003366"/>
                  </a:solidFill>
                </a:ln>
                <a:solidFill>
                  <a:srgbClr val="1F497D"/>
                </a:solidFill>
                <a:effectLst>
                  <a:glow rad="63500">
                    <a:srgbClr val="F79646">
                      <a:satMod val="175000"/>
                      <a:alpha val="40000"/>
                    </a:srgbClr>
                  </a:glow>
                </a:effectLst>
                <a:latin typeface="Sakkal Majalla" panose="02000000000000000000" pitchFamily="2" charset="-78"/>
                <a:cs typeface="Sakkal Majalla" panose="02000000000000000000" pitchFamily="2" charset="-78"/>
              </a:rPr>
              <a:t>SMEs Center</a:t>
            </a:r>
            <a:r>
              <a:rPr lang="ar-KW" sz="2500" b="1" dirty="0">
                <a:ln w="0">
                  <a:solidFill>
                    <a:srgbClr val="003366"/>
                  </a:solidFill>
                </a:ln>
                <a:solidFill>
                  <a:srgbClr val="1F497D"/>
                </a:solidFill>
                <a:effectLst>
                  <a:glow rad="63500">
                    <a:srgbClr val="F79646">
                      <a:satMod val="175000"/>
                      <a:alpha val="40000"/>
                    </a:srgbClr>
                  </a:glow>
                </a:effectLst>
                <a:latin typeface="Sakkal Majalla" panose="02000000000000000000" pitchFamily="2" charset="-78"/>
                <a:cs typeface="Sakkal Majalla" panose="02000000000000000000" pitchFamily="2" charset="-78"/>
              </a:rPr>
              <a:t> </a:t>
            </a:r>
            <a:r>
              <a:rPr lang="en-US" sz="2500" b="1" dirty="0">
                <a:ln w="0">
                  <a:solidFill>
                    <a:srgbClr val="003366"/>
                  </a:solidFill>
                </a:ln>
                <a:solidFill>
                  <a:srgbClr val="1F497D"/>
                </a:solidFill>
                <a:effectLst>
                  <a:glow rad="63500">
                    <a:srgbClr val="F79646">
                      <a:satMod val="175000"/>
                      <a:alpha val="40000"/>
                    </a:srgbClr>
                  </a:glow>
                </a:effectLst>
                <a:latin typeface="Sakkal Majalla" panose="02000000000000000000" pitchFamily="2" charset="-78"/>
                <a:cs typeface="Sakkal Majalla" panose="02000000000000000000" pitchFamily="2" charset="-78"/>
              </a:rPr>
              <a:t> </a:t>
            </a:r>
            <a:endParaRPr lang="en-US" sz="2500" b="1" cap="all" dirty="0">
              <a:ln w="0">
                <a:solidFill>
                  <a:srgbClr val="003366"/>
                </a:solidFill>
              </a:ln>
              <a:solidFill>
                <a:srgbClr val="1F497D"/>
              </a:solidFill>
              <a:effectLst>
                <a:glow rad="63500">
                  <a:srgbClr val="F79646">
                    <a:satMod val="175000"/>
                    <a:alpha val="40000"/>
                  </a:srgbClr>
                </a:glo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2980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0" tIns="45715" rIns="91430" bIns="45715"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296"/>
            <a:fld id="{255C14F9-46C3-473E-B00A-BCE9CB376697}" type="datetimeFigureOut">
              <a:rPr lang="en-US" smtClean="0">
                <a:solidFill>
                  <a:prstClr val="black">
                    <a:tint val="75000"/>
                  </a:prstClr>
                </a:solidFill>
              </a:rPr>
              <a:pPr defTabSz="914296"/>
              <a:t>2/13/2021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296"/>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296"/>
            <a:fld id="{D2EE09C3-3A53-4AB0-9926-1567310F8A11}" type="slidenum">
              <a:rPr lang="en-US" smtClean="0">
                <a:solidFill>
                  <a:prstClr val="black">
                    <a:tint val="75000"/>
                  </a:prstClr>
                </a:solidFill>
              </a:rPr>
              <a:pPr defTabSz="914296"/>
              <a:t>‹#›</a:t>
            </a:fld>
            <a:endParaRPr lang="en-US">
              <a:solidFill>
                <a:prstClr val="black">
                  <a:tint val="75000"/>
                </a:prstClr>
              </a:solidFill>
            </a:endParaRPr>
          </a:p>
        </p:txBody>
      </p:sp>
    </p:spTree>
    <p:extLst>
      <p:ext uri="{BB962C8B-B14F-4D97-AF65-F5344CB8AC3E}">
        <p14:creationId xmlns:p14="http://schemas.microsoft.com/office/powerpoint/2010/main" val="99561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296"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5" indent="-285717" algn="l" defTabSz="9142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70" indent="-228574" algn="l" defTabSz="9142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8"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66"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14"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2"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10"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8"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4"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21578675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D2C5AB-B73F-4917-97B2-6E7436292C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833D96-47F0-4547-AE18-56C11E0146C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7787981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4359-E9D7-4449-B659-88523C65281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330332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7692926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26E2592-2E91-4DA0-9270-1C1B26F5813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E60EE0-37B5-4A26-A6D7-3F60DD6F1D40}"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21211873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CE90B5-8748-481D-8E9C-CB8A70BC738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2/13/2021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4A44E7-3999-4C40-A7E2-A8FA26B4BC57}" type="slidenum">
              <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5C75"/>
              </a:solidFill>
              <a:effectLst/>
              <a:uLnTx/>
              <a:uFillTx/>
              <a:latin typeface="Arial" pitchFamily="34" charset="0"/>
              <a:ea typeface="+mn-ea"/>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41892500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32.xml"/><Relationship Id="rId7" Type="http://schemas.openxmlformats.org/officeDocument/2006/relationships/hyperlink" Target="http://adcutech.co.uk/wp-content/uploads/2014/03/vision.jpg" TargetMode="External"/><Relationship Id="rId2" Type="http://schemas.openxmlformats.org/officeDocument/2006/relationships/slide" Target="slide2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slide" Target="slide33.xml"/><Relationship Id="rId4" Type="http://schemas.openxmlformats.org/officeDocument/2006/relationships/slide" Target="slide31.xml"/></Relationships>
</file>

<file path=ppt/slides/_rels/slide11.xml.rels><?xml version="1.0" encoding="UTF-8" standalone="yes"?>
<Relationships xmlns="http://schemas.openxmlformats.org/package/2006/relationships"><Relationship Id="rId8" Type="http://schemas.openxmlformats.org/officeDocument/2006/relationships/hyperlink" Target="http://adcutech.co.uk/wp-content/uploads/2014/03/vision.jpg" TargetMode="External"/><Relationship Id="rId3" Type="http://schemas.openxmlformats.org/officeDocument/2006/relationships/slide" Target="slide32.xml"/><Relationship Id="rId7" Type="http://schemas.openxmlformats.org/officeDocument/2006/relationships/image" Target="../media/image19.jpeg"/><Relationship Id="rId2" Type="http://schemas.openxmlformats.org/officeDocument/2006/relationships/slide" Target="slide2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slide" Target="slide33.xml"/><Relationship Id="rId4" Type="http://schemas.openxmlformats.org/officeDocument/2006/relationships/slide" Target="slide31.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3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24.xml.rels><?xml version="1.0" encoding="UTF-8" standalone="yes"?>
<Relationships xmlns="http://schemas.openxmlformats.org/package/2006/relationships"><Relationship Id="rId8" Type="http://schemas.openxmlformats.org/officeDocument/2006/relationships/hyperlink" Target="http://adcutech.co.uk/wp-content/uploads/2014/03/vision.jpg" TargetMode="External"/><Relationship Id="rId3" Type="http://schemas.openxmlformats.org/officeDocument/2006/relationships/image" Target="../media/image12.png"/><Relationship Id="rId7" Type="http://schemas.openxmlformats.org/officeDocument/2006/relationships/slide" Target="slide33.xm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32.xml"/><Relationship Id="rId4" Type="http://schemas.openxmlformats.org/officeDocument/2006/relationships/slide" Target="slide26.xml"/><Relationship Id="rId9"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 Id="rId9" Type="http://schemas.openxmlformats.org/officeDocument/2006/relationships/image" Target="../media/image27.jpeg"/></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1.png"/><Relationship Id="rId12" Type="http://schemas.openxmlformats.org/officeDocument/2006/relationships/hyperlink" Target="http://adcutech.co.uk/wp-content/uploads/2014/03/vision.jpg" TargetMode="Externa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11" Type="http://schemas.openxmlformats.org/officeDocument/2006/relationships/slide" Target="slide33.xml"/><Relationship Id="rId5" Type="http://schemas.openxmlformats.org/officeDocument/2006/relationships/diagramColors" Target="../diagrams/colors5.xml"/><Relationship Id="rId10" Type="http://schemas.openxmlformats.org/officeDocument/2006/relationships/slide" Target="slide31.xml"/><Relationship Id="rId4" Type="http://schemas.openxmlformats.org/officeDocument/2006/relationships/diagramQuickStyle" Target="../diagrams/quickStyle5.xml"/><Relationship Id="rId9" Type="http://schemas.openxmlformats.org/officeDocument/2006/relationships/slide" Target="slide32.xml"/></Relationships>
</file>

<file path=ppt/slides/_rels/slide3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3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3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png"/><Relationship Id="rId7" Type="http://schemas.openxmlformats.org/officeDocument/2006/relationships/hyperlink" Target="http://adcutech.co.uk/wp-content/uploads/2014/03/vision.jpg" TargetMode="External"/><Relationship Id="rId2" Type="http://schemas.openxmlformats.org/officeDocument/2006/relationships/slide" Target="slide33.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32.xml"/><Relationship Id="rId4" Type="http://schemas.openxmlformats.org/officeDocument/2006/relationships/slide" Target="slide26.xml"/><Relationship Id="rId9" Type="http://schemas.openxmlformats.org/officeDocument/2006/relationships/image" Target="../media/image31.gif"/></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26.xml"/><Relationship Id="rId7" Type="http://schemas.openxmlformats.org/officeDocument/2006/relationships/hyperlink" Target="http://adcutech.co.uk/wp-content/uploads/2014/03/vision.jpg"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3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png"/><Relationship Id="rId7" Type="http://schemas.openxmlformats.org/officeDocument/2006/relationships/hyperlink" Target="http://adcutech.co.uk/wp-content/uploads/2014/03/vision.jpg" TargetMode="External"/><Relationship Id="rId2" Type="http://schemas.openxmlformats.org/officeDocument/2006/relationships/slide" Target="slide33.xml"/><Relationship Id="rId1" Type="http://schemas.openxmlformats.org/officeDocument/2006/relationships/slideLayout" Target="../slideLayouts/slideLayout9.xml"/><Relationship Id="rId6" Type="http://schemas.openxmlformats.org/officeDocument/2006/relationships/slide" Target="slide31.xml"/><Relationship Id="rId5" Type="http://schemas.openxmlformats.org/officeDocument/2006/relationships/slide" Target="slide32.xml"/><Relationship Id="rId4" Type="http://schemas.openxmlformats.org/officeDocument/2006/relationships/slide" Target="slide2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pn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hyperlink" Target="mailto:mohhafez@ksu.edu.sa" TargetMode="External"/><Relationship Id="rId2" Type="http://schemas.openxmlformats.org/officeDocument/2006/relationships/hyperlink" Target="mailto:mufarehq@ksu.edu.sa"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8" Type="http://schemas.openxmlformats.org/officeDocument/2006/relationships/hyperlink" Target="http://www.pebbleroadmarketing.com/wp/wp-content/uploads/2011/09/Target.jp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3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3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3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image" Target="../media/image16.png"/><Relationship Id="rId2" Type="http://schemas.openxmlformats.org/officeDocument/2006/relationships/slide" Target="slide2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slide" Target="slide33.xml"/><Relationship Id="rId4" Type="http://schemas.openxmlformats.org/officeDocument/2006/relationships/slide" Target="slide31.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 Target="slide32.xml"/><Relationship Id="rId7" Type="http://schemas.openxmlformats.org/officeDocument/2006/relationships/hyperlink" Target="http://adcutech.co.uk/wp-content/uploads/2014/03/vision.jpg" TargetMode="External"/><Relationship Id="rId2" Type="http://schemas.openxmlformats.org/officeDocument/2006/relationships/slide" Target="slide2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slide" Target="slide33.xml"/><Relationship Id="rId4" Type="http://schemas.openxmlformats.org/officeDocument/2006/relationships/slide" Target="slide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81200" y="990600"/>
            <a:ext cx="4953000" cy="3657600"/>
          </a:xfrm>
          <a:prstGeom prst="rect">
            <a:avLst/>
          </a:prstGeom>
        </p:spPr>
        <p:txBody>
          <a:bodyPr wrap="none" fromWordArt="1">
            <a:prstTxWarp prst="textPlain">
              <a:avLst>
                <a:gd name="adj" fmla="val 50000"/>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Times New Roman"/>
                <a:ea typeface="ＭＳ Ｐゴシック" pitchFamily="-111" charset="-128"/>
                <a:cs typeface="Simplified Arabic" pitchFamily="18" charset="-78"/>
              </a:rPr>
              <a:t>   </a:t>
            </a: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Andalus" panose="02020603050405020304" pitchFamily="18" charset="-78"/>
                <a:ea typeface="ＭＳ Ｐゴシック" pitchFamily="-111" charset="-128"/>
                <a:cs typeface="Andalus" panose="02020603050405020304" pitchFamily="18" charset="-78"/>
              </a:rPr>
              <a:t>التغير </a:t>
            </a:r>
            <a:r>
              <a:rPr kumimoji="0" lang="ar-EG"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Andalus" panose="02020603050405020304" pitchFamily="18" charset="-78"/>
                <a:ea typeface="ＭＳ Ｐゴシック" pitchFamily="-111" charset="-128"/>
                <a:cs typeface="Andalus" panose="02020603050405020304" pitchFamily="18" charset="-78"/>
              </a:rPr>
              <a:t>المناخ</a:t>
            </a: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Andalus" panose="02020603050405020304" pitchFamily="18" charset="-78"/>
                <a:ea typeface="ＭＳ Ｐゴシック" pitchFamily="-111" charset="-128"/>
                <a:cs typeface="Andalus" panose="02020603050405020304" pitchFamily="18" charset="-78"/>
              </a:rPr>
              <a:t>ي</a:t>
            </a:r>
            <a:r>
              <a:rPr kumimoji="0" lang="en-US"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Andalus" panose="02020603050405020304" pitchFamily="18" charset="-78"/>
                <a:ea typeface="ＭＳ Ｐゴシック" pitchFamily="-111" charset="-128"/>
                <a:cs typeface="Andalus" panose="02020603050405020304" pitchFamily="18" charset="-78"/>
              </a:rPr>
              <a:t> </a:t>
            </a: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Andalus" panose="02020603050405020304" pitchFamily="18" charset="-78"/>
                <a:ea typeface="ＭＳ Ｐゴシック" pitchFamily="-111" charset="-128"/>
                <a:cs typeface="Andalus" panose="02020603050405020304" pitchFamily="18" charset="-78"/>
              </a:rPr>
              <a:t>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Constantia"/>
                <a:ea typeface="ＭＳ Ｐゴシック" pitchFamily="-111" charset="-128"/>
                <a:cs typeface="Arial" pitchFamily="34" charset="0"/>
              </a:rPr>
              <a:t>Climate Change</a:t>
            </a:r>
            <a:endParaRPr kumimoji="0" lang="en-US" sz="3600" b="0" i="0" u="none" strike="noStrike" kern="10" cap="none" spc="0" normalizeH="0" baseline="0" noProof="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Constantia"/>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smtClean="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Arial" pitchFamily="34" charset="0"/>
              </a:rPr>
              <a:t>Pro. </a:t>
            </a:r>
            <a:r>
              <a:rPr kumimoji="0" lang="en-US" sz="3600" b="0" i="0" u="none" strike="noStrike" kern="10" cap="none" spc="0" normalizeH="0" baseline="0" noProof="0" dirty="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Arial" pitchFamily="34" charset="0"/>
              </a:rPr>
              <a:t>Mohamed Hafez</a:t>
            </a:r>
          </a:p>
        </p:txBody>
      </p:sp>
    </p:spTree>
    <p:extLst>
      <p:ext uri="{BB962C8B-B14F-4D97-AF65-F5344CB8AC3E}">
        <p14:creationId xmlns:p14="http://schemas.microsoft.com/office/powerpoint/2010/main" val="59554982"/>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all_button1">
            <a:hlinkClick r:id="rId2" action="ppaction://hlinksldjump"/>
          </p:cNvPr>
          <p:cNvSpPr/>
          <p:nvPr/>
        </p:nvSpPr>
        <p:spPr>
          <a:xfrm>
            <a:off x="7147056" y="1382197"/>
            <a:ext cx="1676400" cy="990600"/>
          </a:xfrm>
          <a:prstGeom prst="roundRect">
            <a:avLst/>
          </a:prstGeom>
          <a:solidFill>
            <a:schemeClr val="accent6">
              <a:lumMod val="60000"/>
              <a:lumOff val="40000"/>
            </a:schemeClr>
          </a:solidFill>
          <a:ln>
            <a:solidFill>
              <a:schemeClr val="accent6">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PT Bold Heading" pitchFamily="2" charset="-78"/>
              </a:rPr>
              <a:t>تقييم تغير </a:t>
            </a:r>
            <a:r>
              <a:rPr kumimoji="0" lang="ar-KW" sz="1600" b="1" i="0" u="none" strike="noStrike" kern="1200" cap="none" spc="0" normalizeH="0" baseline="0" noProof="0" dirty="0" smtClean="0">
                <a:ln>
                  <a:noFill/>
                </a:ln>
                <a:solidFill>
                  <a:prstClr val="black">
                    <a:lumMod val="95000"/>
                    <a:lumOff val="5000"/>
                  </a:prstClr>
                </a:solidFill>
                <a:effectLst/>
                <a:uLnTx/>
                <a:uFillTx/>
                <a:latin typeface="Cambria" pitchFamily="18" charset="0"/>
                <a:ea typeface="+mn-ea"/>
                <a:cs typeface="PT Bold Heading" pitchFamily="2" charset="-78"/>
              </a:rPr>
              <a:t>المُناخ</a:t>
            </a:r>
            <a:endParaRPr kumimoji="0" lang="ar-KW" sz="16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PT Bold Heading" pitchFamily="2" charset="-78"/>
            </a:endParaRPr>
          </a:p>
        </p:txBody>
      </p:sp>
      <p:sp>
        <p:nvSpPr>
          <p:cNvPr id="7" name="small_button2">
            <a:hlinkClick r:id="rId3"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8" name="small_button3">
            <a:hlinkClick r:id="rId4"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9" name="small_button4">
            <a:hlinkClick r:id="rId5"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24" name="small_button3">
            <a:hlinkClick r:id="rId4"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7" name="small_button4">
            <a:hlinkClick r:id="rId5"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small_button3">
            <a:hlinkClick r:id="rId4"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صورة 1">
            <a:extLst>
              <a:ext uri="{FF2B5EF4-FFF2-40B4-BE49-F238E27FC236}">
                <a16:creationId xmlns:a16="http://schemas.microsoft.com/office/drawing/2014/main" id="{3DA6FB9C-5952-4B4C-BD8A-1B5579FF6D61}"/>
              </a:ext>
            </a:extLst>
          </p:cNvPr>
          <p:cNvPicPr>
            <a:picLocks noChangeAspect="1"/>
          </p:cNvPicPr>
          <p:nvPr/>
        </p:nvPicPr>
        <p:blipFill>
          <a:blip r:embed="rId6"/>
          <a:stretch>
            <a:fillRect/>
          </a:stretch>
        </p:blipFill>
        <p:spPr>
          <a:xfrm>
            <a:off x="7767232" y="239344"/>
            <a:ext cx="1172308" cy="2115929"/>
          </a:xfrm>
          <a:prstGeom prst="rect">
            <a:avLst/>
          </a:prstGeom>
        </p:spPr>
      </p:pic>
      <p:sp>
        <p:nvSpPr>
          <p:cNvPr id="18" name="small_button3">
            <a:hlinkClick r:id="rId4"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small_button3">
            <a:hlinkClick r:id="rId4"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9" name="big_button1"/>
          <p:cNvSpPr/>
          <p:nvPr/>
        </p:nvSpPr>
        <p:spPr>
          <a:xfrm>
            <a:off x="228601" y="304800"/>
            <a:ext cx="4924694" cy="6297244"/>
          </a:xfrm>
          <a:prstGeom prst="roundRect">
            <a:avLst>
              <a:gd name="adj" fmla="val 5834"/>
            </a:avLst>
          </a:prstGeom>
          <a:solidFill>
            <a:schemeClr val="accent6">
              <a:lumMod val="60000"/>
              <a:lumOff val="4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justLow" defTabSz="914296" rtl="1" eaLnBrk="1" fontAlgn="auto" latinLnBrk="0" hangingPunct="1">
              <a:lnSpc>
                <a:spcPct val="100000"/>
              </a:lnSpc>
              <a:spcBef>
                <a:spcPts val="0"/>
              </a:spcBef>
              <a:spcAft>
                <a:spcPts val="2400"/>
              </a:spcAft>
              <a:buClrTx/>
              <a:buSzPct val="100000"/>
              <a:buFontTx/>
              <a:buNone/>
              <a:tabLst/>
              <a:defRPr/>
            </a:pPr>
            <a:r>
              <a:rPr kumimoji="0" lang="ar-SA" sz="1800" b="1" i="0" u="none" strike="noStrike" kern="1200" cap="none" spc="-10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p>
          <a:p>
            <a:pPr marL="0" marR="0" lvl="0" indent="0" algn="justLow" defTabSz="914296" rtl="1" eaLnBrk="1" fontAlgn="auto" latinLnBrk="0" hangingPunct="1">
              <a:lnSpc>
                <a:spcPct val="100000"/>
              </a:lnSpc>
              <a:spcBef>
                <a:spcPts val="0"/>
              </a:spcBef>
              <a:spcAft>
                <a:spcPts val="2400"/>
              </a:spcAft>
              <a:buClrTx/>
              <a:buSzPct val="100000"/>
              <a:buFontTx/>
              <a:buNone/>
              <a:tabLst/>
              <a:defRPr/>
            </a:pPr>
            <a:endParaRPr kumimoji="0" lang="ar-SA" sz="2000" b="1" i="0" u="none" strike="noStrike" kern="1200" cap="none" spc="-10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justLow" defTabSz="914296" rtl="1" eaLnBrk="1" fontAlgn="auto" latinLnBrk="0" hangingPunct="1">
              <a:lnSpc>
                <a:spcPct val="100000"/>
              </a:lnSpc>
              <a:spcBef>
                <a:spcPts val="0"/>
              </a:spcBef>
              <a:spcAft>
                <a:spcPts val="2400"/>
              </a:spcAft>
              <a:buClrTx/>
              <a:buSzPct val="100000"/>
              <a:buFontTx/>
              <a:buNone/>
              <a:tabLst/>
              <a:defRPr/>
            </a:pPr>
            <a:r>
              <a:rPr lang="ar-KW" sz="2200" b="1" dirty="0">
                <a:solidFill>
                  <a:prstClr val="black">
                    <a:lumMod val="95000"/>
                    <a:lumOff val="5000"/>
                  </a:prstClr>
                </a:solidFill>
                <a:latin typeface="Cambria" pitchFamily="18" charset="0"/>
                <a:cs typeface="+mj-cs"/>
              </a:rPr>
              <a:t>وتستخدم مؤسسات وضع النماذج المختلفة </a:t>
            </a:r>
            <a:r>
              <a:rPr lang="ar-SA" sz="2200" b="1" dirty="0">
                <a:solidFill>
                  <a:prstClr val="black">
                    <a:lumMod val="95000"/>
                    <a:lumOff val="5000"/>
                  </a:prstClr>
                </a:solidFill>
                <a:latin typeface="Cambria" pitchFamily="18" charset="0"/>
                <a:cs typeface="+mj-cs"/>
              </a:rPr>
              <a:t>سيناريوهات</a:t>
            </a:r>
            <a:r>
              <a:rPr lang="ar-KW" sz="2200" b="1" dirty="0">
                <a:solidFill>
                  <a:prstClr val="black">
                    <a:lumMod val="95000"/>
                    <a:lumOff val="5000"/>
                  </a:prstClr>
                </a:solidFill>
                <a:latin typeface="Cambria" pitchFamily="18" charset="0"/>
                <a:cs typeface="+mj-cs"/>
              </a:rPr>
              <a:t> مقبولة للنظام </a:t>
            </a:r>
            <a:r>
              <a:rPr lang="ar-KW" sz="2200" b="1" dirty="0" smtClean="0">
                <a:solidFill>
                  <a:prstClr val="black">
                    <a:lumMod val="95000"/>
                    <a:lumOff val="5000"/>
                  </a:prstClr>
                </a:solidFill>
                <a:latin typeface="Cambria" pitchFamily="18" charset="0"/>
                <a:cs typeface="+mj-cs"/>
              </a:rPr>
              <a:t>المُناخي</a:t>
            </a:r>
            <a:r>
              <a:rPr lang="ar-KW" sz="2200" b="1" dirty="0">
                <a:solidFill>
                  <a:prstClr val="black">
                    <a:lumMod val="95000"/>
                    <a:lumOff val="5000"/>
                  </a:prstClr>
                </a:solidFill>
                <a:latin typeface="Cambria" pitchFamily="18" charset="0"/>
                <a:cs typeface="+mj-cs"/>
              </a:rPr>
              <a:t>، وهو السبب في اختلاف الإسقاطات/التوقعات </a:t>
            </a:r>
            <a:r>
              <a:rPr lang="ar-KW" sz="2200" b="1" dirty="0" smtClean="0">
                <a:solidFill>
                  <a:prstClr val="black">
                    <a:lumMod val="95000"/>
                    <a:lumOff val="5000"/>
                  </a:prstClr>
                </a:solidFill>
                <a:latin typeface="Cambria" pitchFamily="18" charset="0"/>
                <a:cs typeface="+mj-cs"/>
              </a:rPr>
              <a:t>المُناخية </a:t>
            </a:r>
            <a:r>
              <a:rPr lang="ar-KW" sz="2200" b="1" dirty="0">
                <a:solidFill>
                  <a:prstClr val="black">
                    <a:lumMod val="95000"/>
                    <a:lumOff val="5000"/>
                  </a:prstClr>
                </a:solidFill>
                <a:latin typeface="Cambria" pitchFamily="18" charset="0"/>
                <a:cs typeface="+mj-cs"/>
              </a:rPr>
              <a:t>لأحد سيناريوهات انبعاثات غازات الدفيئة بين مؤسسات وضع النماذج. وهو ما يتسبب في "عدم اليقين الهيكلي للنموذج </a:t>
            </a:r>
            <a:r>
              <a:rPr lang="ar-KW" sz="2200" b="1" dirty="0" smtClean="0">
                <a:solidFill>
                  <a:prstClr val="black">
                    <a:lumMod val="95000"/>
                    <a:lumOff val="5000"/>
                  </a:prstClr>
                </a:solidFill>
                <a:latin typeface="Cambria" pitchFamily="18" charset="0"/>
                <a:cs typeface="+mj-cs"/>
              </a:rPr>
              <a:t>المُناخي</a:t>
            </a:r>
            <a:r>
              <a:rPr lang="ar-KW" sz="2200" b="1" dirty="0">
                <a:solidFill>
                  <a:prstClr val="black">
                    <a:lumMod val="95000"/>
                    <a:lumOff val="5000"/>
                  </a:prstClr>
                </a:solidFill>
                <a:latin typeface="Cambria" pitchFamily="18" charset="0"/>
                <a:cs typeface="+mj-cs"/>
              </a:rPr>
              <a:t>“</a:t>
            </a:r>
            <a:r>
              <a:rPr lang="ar-SA" sz="2200" b="1" dirty="0">
                <a:solidFill>
                  <a:prstClr val="black">
                    <a:lumMod val="95000"/>
                    <a:lumOff val="5000"/>
                  </a:prstClr>
                </a:solidFill>
                <a:latin typeface="Cambria" pitchFamily="18" charset="0"/>
                <a:cs typeface="+mj-cs"/>
              </a:rPr>
              <a:t>. هذا وعمل </a:t>
            </a:r>
            <a:r>
              <a:rPr lang="ar-KW" sz="2200" b="1" dirty="0">
                <a:solidFill>
                  <a:prstClr val="black">
                    <a:lumMod val="95000"/>
                    <a:lumOff val="5000"/>
                  </a:prstClr>
                </a:solidFill>
                <a:latin typeface="Cambria" pitchFamily="18" charset="0"/>
                <a:cs typeface="+mj-cs"/>
              </a:rPr>
              <a:t>برنامج تصميم ومقارنة النماذج </a:t>
            </a:r>
            <a:r>
              <a:rPr lang="ar-KW" sz="2200" b="1" dirty="0" smtClean="0">
                <a:solidFill>
                  <a:prstClr val="black">
                    <a:lumMod val="95000"/>
                    <a:lumOff val="5000"/>
                  </a:prstClr>
                </a:solidFill>
                <a:latin typeface="Cambria" pitchFamily="18" charset="0"/>
                <a:cs typeface="+mj-cs"/>
              </a:rPr>
              <a:t>المُناخية </a:t>
            </a:r>
            <a:r>
              <a:rPr lang="en-US" sz="2200" b="1" dirty="0">
                <a:solidFill>
                  <a:prstClr val="black">
                    <a:lumMod val="95000"/>
                    <a:lumOff val="5000"/>
                  </a:prstClr>
                </a:solidFill>
                <a:latin typeface="Cambria" pitchFamily="18" charset="0"/>
                <a:cs typeface="+mj-cs"/>
              </a:rPr>
              <a:t>PCMD</a:t>
            </a:r>
            <a:r>
              <a:rPr lang="ar-SA" sz="2200" b="1" dirty="0">
                <a:solidFill>
                  <a:prstClr val="black">
                    <a:lumMod val="95000"/>
                    <a:lumOff val="5000"/>
                  </a:prstClr>
                </a:solidFill>
                <a:latin typeface="Cambria" pitchFamily="18" charset="0"/>
                <a:cs typeface="+mj-cs"/>
              </a:rPr>
              <a:t> على جمع مخرجات النماذج </a:t>
            </a:r>
            <a:r>
              <a:rPr lang="ar-SA" sz="2200" b="1" dirty="0" smtClean="0">
                <a:solidFill>
                  <a:prstClr val="black">
                    <a:lumMod val="95000"/>
                    <a:lumOff val="5000"/>
                  </a:prstClr>
                </a:solidFill>
                <a:latin typeface="Cambria" pitchFamily="18" charset="0"/>
                <a:cs typeface="+mj-cs"/>
              </a:rPr>
              <a:t>المُناخية</a:t>
            </a:r>
            <a:r>
              <a:rPr lang="ar-SA" sz="2200" b="1" dirty="0">
                <a:solidFill>
                  <a:prstClr val="black">
                    <a:lumMod val="95000"/>
                    <a:lumOff val="5000"/>
                  </a:prstClr>
                </a:solidFill>
                <a:latin typeface="Cambria" pitchFamily="18" charset="0"/>
                <a:cs typeface="+mj-cs"/>
              </a:rPr>
              <a:t>، والتي مهدت لوضع النماذج المزدوجة والمركبة أو المدمجة </a:t>
            </a:r>
            <a:r>
              <a:rPr lang="ar-KW" sz="2200" b="1" dirty="0">
                <a:solidFill>
                  <a:prstClr val="black">
                    <a:lumMod val="95000"/>
                    <a:lumOff val="5000"/>
                  </a:prstClr>
                </a:solidFill>
                <a:latin typeface="Cambria" pitchFamily="18" charset="0"/>
                <a:cs typeface="+mj-cs"/>
              </a:rPr>
              <a:t>.</a:t>
            </a:r>
            <a:r>
              <a:rPr lang="ar-SA" sz="2200" b="1" dirty="0">
                <a:solidFill>
                  <a:prstClr val="black">
                    <a:lumMod val="95000"/>
                    <a:lumOff val="5000"/>
                  </a:prstClr>
                </a:solidFill>
                <a:latin typeface="Cambria" pitchFamily="18" charset="0"/>
                <a:cs typeface="+mj-cs"/>
              </a:rPr>
              <a:t> وتوضح الأشكال التالية مدخلات ومخرجات النماذج، و شكل تخطيطي لأحد النماذج المركبة، وتباين الشذوذ الحراري في نواتج نماذج تغير </a:t>
            </a:r>
            <a:r>
              <a:rPr lang="ar-SA" sz="2200" b="1" dirty="0" smtClean="0">
                <a:solidFill>
                  <a:prstClr val="black">
                    <a:lumMod val="95000"/>
                    <a:lumOff val="5000"/>
                  </a:prstClr>
                </a:solidFill>
                <a:latin typeface="Cambria" pitchFamily="18" charset="0"/>
                <a:cs typeface="+mj-cs"/>
              </a:rPr>
              <a:t>المُناخ </a:t>
            </a:r>
            <a:r>
              <a:rPr lang="ar-SA" sz="2200" b="1" dirty="0">
                <a:solidFill>
                  <a:prstClr val="black">
                    <a:lumMod val="95000"/>
                    <a:lumOff val="5000"/>
                  </a:prstClr>
                </a:solidFill>
                <a:latin typeface="Cambria" pitchFamily="18" charset="0"/>
                <a:cs typeface="+mj-cs"/>
              </a:rPr>
              <a:t>المختلفة.</a:t>
            </a:r>
            <a:endParaRPr lang="en-US" sz="2200" b="1" dirty="0">
              <a:solidFill>
                <a:prstClr val="black">
                  <a:lumMod val="95000"/>
                  <a:lumOff val="5000"/>
                </a:prstClr>
              </a:solidFill>
              <a:latin typeface="Cambria" pitchFamily="18" charset="0"/>
              <a:cs typeface="+mj-cs"/>
            </a:endParaRPr>
          </a:p>
          <a:p>
            <a:pPr marL="0" marR="0" lvl="0" indent="0" algn="justLow" defTabSz="914296" rtl="1" eaLnBrk="1" fontAlgn="auto" latinLnBrk="0" hangingPunct="1">
              <a:lnSpc>
                <a:spcPct val="100000"/>
              </a:lnSpc>
              <a:spcBef>
                <a:spcPts val="0"/>
              </a:spcBef>
              <a:spcAft>
                <a:spcPts val="2400"/>
              </a:spcAft>
              <a:buClrTx/>
              <a:buSzPct val="100000"/>
              <a:buFontTx/>
              <a:buNone/>
              <a:tabLst/>
              <a:defRPr/>
            </a:pPr>
            <a:endParaRPr kumimoji="0" lang="ar-SA" sz="2000" b="1" i="0" u="none" strike="noStrike" kern="1200" cap="none" spc="-10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justLow" defTabSz="914296" rtl="1" eaLnBrk="1" fontAlgn="auto" latinLnBrk="0" hangingPunct="1">
              <a:lnSpc>
                <a:spcPct val="100000"/>
              </a:lnSpc>
              <a:spcBef>
                <a:spcPts val="0"/>
              </a:spcBef>
              <a:spcAft>
                <a:spcPts val="2400"/>
              </a:spcAft>
              <a:buClrTx/>
              <a:buSzPct val="100000"/>
              <a:buFontTx/>
              <a:buNone/>
              <a:tabLst/>
              <a:defRPr/>
            </a:pPr>
            <a:endParaRPr kumimoji="0" lang="en-US" sz="2000" b="1" i="0" u="none" strike="noStrike" kern="1200" cap="none" spc="-10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pic>
        <p:nvPicPr>
          <p:cNvPr id="30"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33008252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6"/>
                                        </p:tgtEl>
                                        <p:attrNameLst>
                                          <p:attrName>style.color</p:attrName>
                                        </p:attrNameLst>
                                      </p:cBhvr>
                                      <p:by>
                                        <p:hsl h="0" s="12549" l="25098"/>
                                      </p:by>
                                    </p:animClr>
                                    <p:animClr clrSpc="hsl" dir="cw">
                                      <p:cBhvr>
                                        <p:cTn id="7" dur="2000" fill="hold"/>
                                        <p:tgtEl>
                                          <p:spTgt spid="6"/>
                                        </p:tgtEl>
                                        <p:attrNameLst>
                                          <p:attrName>fillcolor</p:attrName>
                                        </p:attrNameLst>
                                      </p:cBhvr>
                                      <p:by>
                                        <p:hsl h="0" s="12549" l="25098"/>
                                      </p:by>
                                    </p:animClr>
                                    <p:animClr clrSpc="hsl" dir="cw">
                                      <p:cBhvr>
                                        <p:cTn id="8" dur="2000" fill="hold"/>
                                        <p:tgtEl>
                                          <p:spTgt spid="6"/>
                                        </p:tgtEl>
                                        <p:attrNameLst>
                                          <p:attrName>stroke.color</p:attrName>
                                        </p:attrNameLst>
                                      </p:cBhvr>
                                      <p:by>
                                        <p:hsl h="0" s="12549" l="25098"/>
                                      </p:by>
                                    </p:animClr>
                                    <p:set>
                                      <p:cBhvr>
                                        <p:cTn id="9" dur="2000" fill="hold"/>
                                        <p:tgtEl>
                                          <p:spTgt spid="6"/>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9">
                                            <p:bg/>
                                          </p:spTgt>
                                        </p:tgtEl>
                                        <p:attrNameLst>
                                          <p:attrName>style.visibility</p:attrName>
                                        </p:attrNameLst>
                                      </p:cBhvr>
                                      <p:to>
                                        <p:strVal val="visible"/>
                                      </p:to>
                                    </p:set>
                                    <p:animEffect transition="in" filter="fade">
                                      <p:cBhvr>
                                        <p:cTn id="13" dur="2000"/>
                                        <p:tgtEl>
                                          <p:spTgt spid="29">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2000"/>
                                        <p:tgtEl>
                                          <p:spTgt spid="2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animEffect transition="in" filter="fade">
                                      <p:cBhvr>
                                        <p:cTn id="19" dur="2000"/>
                                        <p:tgtEl>
                                          <p:spTgt spid="29">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all_button1">
            <a:hlinkClick r:id="rId2" action="ppaction://hlinksldjump"/>
          </p:cNvPr>
          <p:cNvSpPr/>
          <p:nvPr/>
        </p:nvSpPr>
        <p:spPr>
          <a:xfrm>
            <a:off x="7147056" y="1382197"/>
            <a:ext cx="1676400" cy="990600"/>
          </a:xfrm>
          <a:prstGeom prst="roundRect">
            <a:avLst/>
          </a:prstGeom>
          <a:solidFill>
            <a:schemeClr val="accent6">
              <a:lumMod val="60000"/>
              <a:lumOff val="40000"/>
            </a:schemeClr>
          </a:solidFill>
          <a:ln>
            <a:solidFill>
              <a:schemeClr val="accent6">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PT Bold Heading" pitchFamily="2" charset="-78"/>
              </a:rPr>
              <a:t>تقييم تغير </a:t>
            </a:r>
            <a:r>
              <a:rPr kumimoji="0" lang="ar-KW" sz="1600" b="1" i="0" u="none" strike="noStrike" kern="1200" cap="none" spc="0" normalizeH="0" baseline="0" noProof="0" dirty="0" smtClean="0">
                <a:ln>
                  <a:noFill/>
                </a:ln>
                <a:solidFill>
                  <a:prstClr val="black">
                    <a:lumMod val="95000"/>
                    <a:lumOff val="5000"/>
                  </a:prstClr>
                </a:solidFill>
                <a:effectLst/>
                <a:uLnTx/>
                <a:uFillTx/>
                <a:latin typeface="Cambria" pitchFamily="18" charset="0"/>
                <a:ea typeface="+mn-ea"/>
                <a:cs typeface="PT Bold Heading" pitchFamily="2" charset="-78"/>
              </a:rPr>
              <a:t>المُناخ</a:t>
            </a:r>
            <a:endParaRPr kumimoji="0" lang="ar-KW" sz="16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PT Bold Heading" pitchFamily="2" charset="-78"/>
            </a:endParaRPr>
          </a:p>
        </p:txBody>
      </p:sp>
      <p:sp>
        <p:nvSpPr>
          <p:cNvPr id="7" name="small_button2">
            <a:hlinkClick r:id="rId3"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8" name="small_button3">
            <a:hlinkClick r:id="rId4"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9" name="small_button4">
            <a:hlinkClick r:id="rId5"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24" name="small_button3">
            <a:hlinkClick r:id="rId4"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7" name="small_button4">
            <a:hlinkClick r:id="rId5"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small_button3">
            <a:hlinkClick r:id="rId4"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صورة 1">
            <a:extLst>
              <a:ext uri="{FF2B5EF4-FFF2-40B4-BE49-F238E27FC236}">
                <a16:creationId xmlns:a16="http://schemas.microsoft.com/office/drawing/2014/main" id="{3DA6FB9C-5952-4B4C-BD8A-1B5579FF6D61}"/>
              </a:ext>
            </a:extLst>
          </p:cNvPr>
          <p:cNvPicPr>
            <a:picLocks noChangeAspect="1"/>
          </p:cNvPicPr>
          <p:nvPr/>
        </p:nvPicPr>
        <p:blipFill>
          <a:blip r:embed="rId6"/>
          <a:stretch>
            <a:fillRect/>
          </a:stretch>
        </p:blipFill>
        <p:spPr>
          <a:xfrm>
            <a:off x="7767232" y="239344"/>
            <a:ext cx="1172308" cy="2115929"/>
          </a:xfrm>
          <a:prstGeom prst="rect">
            <a:avLst/>
          </a:prstGeom>
        </p:spPr>
      </p:pic>
      <p:sp>
        <p:nvSpPr>
          <p:cNvPr id="18" name="small_button3">
            <a:hlinkClick r:id="rId4"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small_button3">
            <a:hlinkClick r:id="rId4"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3" name="small_button4">
            <a:hlinkClick r:id="rId5" action="ppaction://hlinksldjump"/>
            <a:extLst>
              <a:ext uri="{FF2B5EF4-FFF2-40B4-BE49-F238E27FC236}">
                <a16:creationId xmlns:a16="http://schemas.microsoft.com/office/drawing/2014/main" id="{707295BD-687E-40F0-B759-A5340C48E680}"/>
              </a:ext>
            </a:extLst>
          </p:cNvPr>
          <p:cNvSpPr/>
          <p:nvPr/>
        </p:nvSpPr>
        <p:spPr>
          <a:xfrm>
            <a:off x="381000" y="1524000"/>
            <a:ext cx="4876800" cy="118872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نماذج الدوران العامة المتطورة</a:t>
            </a:r>
            <a:endPar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a:p>
            <a:pPr lvl="0" algn="ctr" defTabSz="914296" rtl="1"/>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sophisticated general circulation models (GCMs). </a:t>
            </a:r>
            <a:endParaRPr kumimoji="0" lang="ar-KW"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4">
            <a:hlinkClick r:id="rId5" action="ppaction://hlinksldjump"/>
            <a:extLst>
              <a:ext uri="{FF2B5EF4-FFF2-40B4-BE49-F238E27FC236}">
                <a16:creationId xmlns:a16="http://schemas.microsoft.com/office/drawing/2014/main" id="{3B1C2092-7B3A-4641-8DF0-3E1A4CCFBFD6}"/>
              </a:ext>
            </a:extLst>
          </p:cNvPr>
          <p:cNvSpPr/>
          <p:nvPr/>
        </p:nvSpPr>
        <p:spPr>
          <a:xfrm>
            <a:off x="381000" y="2773680"/>
            <a:ext cx="4876800" cy="118872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نماذج الغلاف الحيوي </a:t>
            </a:r>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a:t>
            </a:r>
            <a:r>
              <a:rPr lang="ar-SA"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نماذج الدوران العامة </a:t>
            </a:r>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Biosphere-Atmosphere Transfer Scheme (BATS)</a:t>
            </a:r>
            <a:endParaRPr kumimoji="0" lang="en-US"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4">
            <a:hlinkClick r:id="rId5" action="ppaction://hlinksldjump"/>
            <a:extLst>
              <a:ext uri="{FF2B5EF4-FFF2-40B4-BE49-F238E27FC236}">
                <a16:creationId xmlns:a16="http://schemas.microsoft.com/office/drawing/2014/main" id="{D084ED66-41AF-4049-B22E-E0988791C62B}"/>
              </a:ext>
            </a:extLst>
          </p:cNvPr>
          <p:cNvSpPr/>
          <p:nvPr/>
        </p:nvSpPr>
        <p:spPr>
          <a:xfrm>
            <a:off x="381000" y="4038600"/>
            <a:ext cx="4876800" cy="118872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النماذج الديناميكية الإحصائية</a:t>
            </a:r>
            <a:endParaRPr lang="ar-SA"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a:p>
            <a:pPr lvl="0" algn="ctr" defTabSz="914296" rtl="1"/>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statistical dynamical models (SDMs) </a:t>
            </a:r>
            <a:endParaRPr kumimoji="0" lang="ar-KW"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9" name="small_button4">
            <a:hlinkClick r:id="rId5" action="ppaction://hlinksldjump"/>
            <a:extLst>
              <a:ext uri="{FF2B5EF4-FFF2-40B4-BE49-F238E27FC236}">
                <a16:creationId xmlns:a16="http://schemas.microsoft.com/office/drawing/2014/main" id="{339ACDE1-855A-4561-BB4B-5AA8332A7976}"/>
              </a:ext>
            </a:extLst>
          </p:cNvPr>
          <p:cNvSpPr/>
          <p:nvPr/>
        </p:nvSpPr>
        <p:spPr>
          <a:xfrm>
            <a:off x="381000" y="5288280"/>
            <a:ext cx="4876800" cy="118872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نم</a:t>
            </a:r>
            <a:r>
              <a:rPr lang="ar-SA"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و</a:t>
            </a:r>
            <a:r>
              <a:rPr lang="ar-KW" sz="2000" dirty="0" err="1">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ذج</a:t>
            </a:r>
            <a:r>
              <a:rPr lang="ar-SA"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ة</a:t>
            </a:r>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 التقييم المتكامل</a:t>
            </a:r>
            <a:r>
              <a:rPr lang="ar-SA"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لتغير </a:t>
            </a:r>
            <a:r>
              <a:rPr lang="ar-KW" sz="2000" dirty="0" smtClean="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المُناخ </a:t>
            </a:r>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العالمي</a:t>
            </a:r>
            <a:endParaRPr lang="ar-SA"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a:p>
            <a:pPr lvl="0" algn="ctr" defTabSz="914296" rtl="1"/>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integrated assessment (IA) modeling</a:t>
            </a:r>
            <a:endParaRPr kumimoji="0" lang="ar-KW"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81200" y="360125"/>
            <a:ext cx="1463040" cy="1022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4" descr="http://adcutech.co.uk/wp-content/uploads/2014/03/vision-275x300.jp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22659012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6"/>
                                        </p:tgtEl>
                                        <p:attrNameLst>
                                          <p:attrName>style.color</p:attrName>
                                        </p:attrNameLst>
                                      </p:cBhvr>
                                      <p:by>
                                        <p:hsl h="0" s="12549" l="25098"/>
                                      </p:by>
                                    </p:animClr>
                                    <p:animClr clrSpc="hsl" dir="cw">
                                      <p:cBhvr>
                                        <p:cTn id="7" dur="2000" fill="hold"/>
                                        <p:tgtEl>
                                          <p:spTgt spid="6"/>
                                        </p:tgtEl>
                                        <p:attrNameLst>
                                          <p:attrName>fillcolor</p:attrName>
                                        </p:attrNameLst>
                                      </p:cBhvr>
                                      <p:by>
                                        <p:hsl h="0" s="12549" l="25098"/>
                                      </p:by>
                                    </p:animClr>
                                    <p:animClr clrSpc="hsl" dir="cw">
                                      <p:cBhvr>
                                        <p:cTn id="8" dur="2000" fill="hold"/>
                                        <p:tgtEl>
                                          <p:spTgt spid="6"/>
                                        </p:tgtEl>
                                        <p:attrNameLst>
                                          <p:attrName>stroke.color</p:attrName>
                                        </p:attrNameLst>
                                      </p:cBhvr>
                                      <p:by>
                                        <p:hsl h="0" s="12549" l="25098"/>
                                      </p:by>
                                    </p:animClr>
                                    <p:set>
                                      <p:cBhvr>
                                        <p:cTn id="9" dur="2000" fill="hold"/>
                                        <p:tgtEl>
                                          <p:spTgt spid="6"/>
                                        </p:tgtEl>
                                        <p:attrNameLst>
                                          <p:attrName>fill.type</p:attrName>
                                        </p:attrNameLst>
                                      </p:cBhvr>
                                      <p:to>
                                        <p:strVal val="solid"/>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2500"/>
                            </p:stCondLst>
                            <p:childTnLst>
                              <p:par>
                                <p:cTn id="17" presetID="53"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3500"/>
                            </p:stCondLst>
                            <p:childTnLst>
                              <p:par>
                                <p:cTn id="29" presetID="53"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r>
              <a:rPr lang="ar-SA" sz="2400" b="1" dirty="0">
                <a:solidFill>
                  <a:srgbClr val="FFFFFF"/>
                </a:solidFill>
              </a:rPr>
              <a:t>مدخلات ومخرجات نماذج تقييم التغير </a:t>
            </a:r>
            <a:r>
              <a:rPr lang="ar-SA" sz="2400" b="1" dirty="0" smtClean="0">
                <a:solidFill>
                  <a:srgbClr val="FFFFFF"/>
                </a:solidFill>
              </a:rPr>
              <a:t>المُناخي</a:t>
            </a:r>
            <a:endParaRPr lang="en-US" sz="2400" b="1" dirty="0">
              <a:solidFill>
                <a:srgbClr val="FFFFFF"/>
              </a:solidFill>
            </a:endParaRP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3055039" y="4724400"/>
            <a:ext cx="5818865" cy="1594145"/>
          </a:xfrm>
        </p:spPr>
        <p:txBody>
          <a:bodyPr>
            <a:noAutofit/>
          </a:bodyPr>
          <a:lstStyle/>
          <a:p>
            <a:pPr algn="just" rtl="1"/>
            <a:r>
              <a:rPr lang="ar-SA" sz="1600" b="1" dirty="0">
                <a:solidFill>
                  <a:prstClr val="black">
                    <a:lumMod val="95000"/>
                    <a:lumOff val="5000"/>
                  </a:prstClr>
                </a:solidFill>
                <a:latin typeface="Cambria" pitchFamily="18" charset="0"/>
                <a:cs typeface="+mj-cs"/>
              </a:rPr>
              <a:t>نموذج تخطيطي للعناصر المستخدمة  في النماذج العالمية لتقييم تغير </a:t>
            </a:r>
            <a:r>
              <a:rPr lang="ar-SA" sz="1600" b="1" dirty="0" smtClean="0">
                <a:solidFill>
                  <a:prstClr val="black">
                    <a:lumMod val="95000"/>
                    <a:lumOff val="5000"/>
                  </a:prstClr>
                </a:solidFill>
                <a:latin typeface="Cambria" pitchFamily="18" charset="0"/>
                <a:cs typeface="+mj-cs"/>
              </a:rPr>
              <a:t>المُناخ </a:t>
            </a:r>
            <a:r>
              <a:rPr lang="ar-SA" sz="1600" b="1" dirty="0">
                <a:solidFill>
                  <a:prstClr val="black">
                    <a:lumMod val="95000"/>
                    <a:lumOff val="5000"/>
                  </a:prstClr>
                </a:solidFill>
                <a:latin typeface="Cambria" pitchFamily="18" charset="0"/>
                <a:cs typeface="+mj-cs"/>
              </a:rPr>
              <a:t>الناتج عن التأثير البشري.</a:t>
            </a:r>
          </a:p>
          <a:p>
            <a:pPr algn="just" rtl="1"/>
            <a:r>
              <a:rPr lang="ar-SA" sz="1600" b="1" dirty="0">
                <a:solidFill>
                  <a:prstClr val="black">
                    <a:lumMod val="95000"/>
                    <a:lumOff val="5000"/>
                  </a:prstClr>
                </a:solidFill>
                <a:latin typeface="Cambria" pitchFamily="18" charset="0"/>
                <a:cs typeface="+mj-cs"/>
              </a:rPr>
              <a:t> يبين الشكل على اليمين عملية التكامل الرأسي بدءً من الخصائص الديموغرافية والأنشطة البشرية، نهاية بالتأثير المباشر  والغير مباشر.</a:t>
            </a:r>
          </a:p>
          <a:p>
            <a:pPr algn="just" rtl="1"/>
            <a:r>
              <a:rPr lang="ar-SA" sz="1600" b="1" dirty="0">
                <a:solidFill>
                  <a:prstClr val="black">
                    <a:lumMod val="95000"/>
                    <a:lumOff val="5000"/>
                  </a:prstClr>
                </a:solidFill>
                <a:latin typeface="Cambria" pitchFamily="18" charset="0"/>
                <a:cs typeface="+mj-cs"/>
              </a:rPr>
              <a:t> يبين الشكل على اليسار  العلاقات المتبادلة في عملية التكامل الرأسي، من حيث الدمج والتأثيرات.</a:t>
            </a:r>
            <a:endParaRPr lang="en-US" sz="1600" b="1" dirty="0">
              <a:solidFill>
                <a:prstClr val="black">
                  <a:lumMod val="95000"/>
                  <a:lumOff val="5000"/>
                </a:prstClr>
              </a:solidFill>
              <a:latin typeface="Cambria" pitchFamily="18" charset="0"/>
              <a:cs typeface="+mj-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685800"/>
            <a:ext cx="5730737" cy="3773751"/>
          </a:xfrm>
          <a:prstGeom prst="rect">
            <a:avLst/>
          </a:prstGeom>
        </p:spPr>
      </p:pic>
    </p:spTree>
    <p:extLst>
      <p:ext uri="{BB962C8B-B14F-4D97-AF65-F5344CB8AC3E}">
        <p14:creationId xmlns:p14="http://schemas.microsoft.com/office/powerpoint/2010/main" val="3378114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152400" y="530101"/>
            <a:ext cx="2318360" cy="2318360"/>
          </a:xfrm>
          <a:prstGeom prst="ellipse">
            <a:avLst/>
          </a:prstGeom>
          <a:solidFill>
            <a:srgbClr val="262626"/>
          </a:solidFill>
          <a:ln w="174625" cmpd="thinThick">
            <a:solidFill>
              <a:srgbClr val="262626"/>
            </a:solidFill>
          </a:ln>
        </p:spPr>
        <p:txBody>
          <a:bodyPr anchor="ctr">
            <a:normAutofit/>
          </a:bodyPr>
          <a:lstStyle/>
          <a:p>
            <a:pPr rtl="1"/>
            <a:r>
              <a:rPr lang="ar-SA" sz="2400" b="1" dirty="0">
                <a:solidFill>
                  <a:srgbClr val="FFFFFF"/>
                </a:solidFill>
              </a:rPr>
              <a:t>النموذج </a:t>
            </a:r>
            <a:r>
              <a:rPr lang="en-US" sz="2400" b="1" dirty="0" smtClean="0">
                <a:solidFill>
                  <a:srgbClr val="FFFFFF"/>
                </a:solidFill>
              </a:rPr>
              <a:t/>
            </a:r>
            <a:br>
              <a:rPr lang="en-US" sz="2400" b="1" dirty="0" smtClean="0">
                <a:solidFill>
                  <a:srgbClr val="FFFFFF"/>
                </a:solidFill>
              </a:rPr>
            </a:br>
            <a:r>
              <a:rPr lang="en-US" sz="2400" b="1" dirty="0" smtClean="0">
                <a:solidFill>
                  <a:srgbClr val="FFFFFF"/>
                </a:solidFill>
              </a:rPr>
              <a:t>GENIE-1</a:t>
            </a:r>
            <a:endParaRPr lang="en-US" sz="2400" b="1" dirty="0">
              <a:solidFill>
                <a:srgbClr val="FFFFFF"/>
              </a:solidFill>
            </a:endParaRP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1678732" y="2848460"/>
            <a:ext cx="1676400" cy="3476139"/>
          </a:xfrm>
        </p:spPr>
        <p:txBody>
          <a:bodyPr>
            <a:noAutofit/>
          </a:bodyPr>
          <a:lstStyle/>
          <a:p>
            <a:pPr marL="0" indent="0" algn="ctr" rtl="1">
              <a:lnSpc>
                <a:spcPct val="150000"/>
              </a:lnSpc>
              <a:buNone/>
            </a:pPr>
            <a:r>
              <a:rPr lang="ar-SA" sz="1500" b="1" dirty="0">
                <a:solidFill>
                  <a:prstClr val="black">
                    <a:lumMod val="95000"/>
                    <a:lumOff val="5000"/>
                  </a:prstClr>
                </a:solidFill>
                <a:latin typeface="Cambria" pitchFamily="18" charset="0"/>
                <a:cs typeface="+mj-cs"/>
              </a:rPr>
              <a:t>شكل تخطيطي  يبين عناصر نموذج نظام الأرض </a:t>
            </a:r>
            <a:r>
              <a:rPr lang="en-US" sz="1500" b="1" dirty="0">
                <a:solidFill>
                  <a:prstClr val="black">
                    <a:lumMod val="95000"/>
                    <a:lumOff val="5000"/>
                  </a:prstClr>
                </a:solidFill>
                <a:latin typeface="Cambria" pitchFamily="18" charset="0"/>
                <a:cs typeface="+mj-cs"/>
              </a:rPr>
              <a:t>GENIE-1 </a:t>
            </a:r>
            <a:r>
              <a:rPr lang="ar-SA" sz="1500" b="1" dirty="0">
                <a:solidFill>
                  <a:prstClr val="black">
                    <a:lumMod val="95000"/>
                    <a:lumOff val="5000"/>
                  </a:prstClr>
                </a:solidFill>
                <a:latin typeface="Cambria" pitchFamily="18" charset="0"/>
                <a:cs typeface="+mj-cs"/>
              </a:rPr>
              <a:t> الفعال. كأحد النماذج المركبة المستخدمة في تقييم تغير </a:t>
            </a:r>
            <a:r>
              <a:rPr lang="ar-SA" sz="1500" b="1" dirty="0" smtClean="0">
                <a:solidFill>
                  <a:prstClr val="black">
                    <a:lumMod val="95000"/>
                    <a:lumOff val="5000"/>
                  </a:prstClr>
                </a:solidFill>
                <a:latin typeface="Cambria" pitchFamily="18" charset="0"/>
                <a:cs typeface="+mj-cs"/>
              </a:rPr>
              <a:t>المُناخ</a:t>
            </a:r>
            <a:endParaRPr lang="ar-SA" sz="1500" b="1" dirty="0">
              <a:solidFill>
                <a:prstClr val="black">
                  <a:lumMod val="95000"/>
                  <a:lumOff val="5000"/>
                </a:prstClr>
              </a:solidFill>
              <a:latin typeface="Cambria" pitchFamily="18" charset="0"/>
              <a:cs typeface="+mj-cs"/>
            </a:endParaRPr>
          </a:p>
          <a:p>
            <a:pPr marL="0" indent="0" algn="ctr" rtl="1">
              <a:lnSpc>
                <a:spcPct val="150000"/>
              </a:lnSpc>
              <a:buNone/>
            </a:pPr>
            <a:r>
              <a:rPr lang="ar-SA" sz="1500" b="1" dirty="0">
                <a:solidFill>
                  <a:prstClr val="black">
                    <a:lumMod val="95000"/>
                    <a:lumOff val="5000"/>
                  </a:prstClr>
                </a:solidFill>
                <a:latin typeface="Cambria" pitchFamily="18" charset="0"/>
                <a:cs typeface="+mj-cs"/>
              </a:rPr>
              <a:t>في هذه النسخة </a:t>
            </a:r>
            <a:r>
              <a:rPr lang="en-US" sz="1500" b="1" dirty="0" err="1">
                <a:solidFill>
                  <a:prstClr val="black">
                    <a:lumMod val="95000"/>
                    <a:lumOff val="5000"/>
                  </a:prstClr>
                </a:solidFill>
                <a:latin typeface="Cambria" pitchFamily="18" charset="0"/>
                <a:cs typeface="+mj-cs"/>
              </a:rPr>
              <a:t>atchem</a:t>
            </a:r>
            <a:r>
              <a:rPr lang="en-US" sz="1500" b="1" dirty="0">
                <a:solidFill>
                  <a:prstClr val="black">
                    <a:lumMod val="95000"/>
                    <a:lumOff val="5000"/>
                  </a:prstClr>
                </a:solidFill>
                <a:latin typeface="Cambria" pitchFamily="18" charset="0"/>
                <a:cs typeface="+mj-cs"/>
              </a:rPr>
              <a:t> </a:t>
            </a:r>
            <a:r>
              <a:rPr lang="ar-SA" sz="1500" b="1" dirty="0">
                <a:solidFill>
                  <a:prstClr val="black">
                    <a:lumMod val="95000"/>
                    <a:lumOff val="5000"/>
                  </a:prstClr>
                </a:solidFill>
                <a:latin typeface="Cambria" pitchFamily="18" charset="0"/>
                <a:cs typeface="+mj-cs"/>
              </a:rPr>
              <a:t> مجرد خزان جيد الخلط من </a:t>
            </a:r>
            <a:r>
              <a:rPr lang="en-US" sz="1500" b="1" dirty="0">
                <a:solidFill>
                  <a:prstClr val="black">
                    <a:lumMod val="95000"/>
                    <a:lumOff val="5000"/>
                  </a:prstClr>
                </a:solidFill>
                <a:latin typeface="Cambria" pitchFamily="18" charset="0"/>
                <a:cs typeface="+mj-cs"/>
              </a:rPr>
              <a:t>CO2 </a:t>
            </a:r>
            <a:r>
              <a:rPr lang="ar-SA" sz="1500" b="1" dirty="0">
                <a:solidFill>
                  <a:prstClr val="black">
                    <a:lumMod val="95000"/>
                    <a:lumOff val="5000"/>
                  </a:prstClr>
                </a:solidFill>
                <a:latin typeface="Cambria" pitchFamily="18" charset="0"/>
                <a:cs typeface="+mj-cs"/>
              </a:rPr>
              <a:t> في الغلاف الجوي</a:t>
            </a:r>
            <a:endParaRPr lang="en-US" sz="1500" b="1" dirty="0">
              <a:solidFill>
                <a:prstClr val="black">
                  <a:lumMod val="95000"/>
                  <a:lumOff val="5000"/>
                </a:prstClr>
              </a:solidFill>
              <a:latin typeface="Cambria" pitchFamily="18" charset="0"/>
              <a:cs typeface="+mj-cs"/>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8870" y="530100"/>
            <a:ext cx="5730737" cy="5946899"/>
          </a:xfrm>
          <a:prstGeom prst="rect">
            <a:avLst/>
          </a:prstGeom>
        </p:spPr>
      </p:pic>
    </p:spTree>
    <p:extLst>
      <p:ext uri="{BB962C8B-B14F-4D97-AF65-F5344CB8AC3E}">
        <p14:creationId xmlns:p14="http://schemas.microsoft.com/office/powerpoint/2010/main" val="2519645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r>
              <a:rPr lang="ar-SA" sz="2400" b="1" dirty="0">
                <a:solidFill>
                  <a:srgbClr val="FFFFFF"/>
                </a:solidFill>
              </a:rPr>
              <a:t>تباين الشذوذ الحراري العالمي</a:t>
            </a:r>
            <a:endParaRPr lang="en-US" sz="2400" b="1" dirty="0">
              <a:solidFill>
                <a:srgbClr val="FFFFFF"/>
              </a:solidFill>
            </a:endParaRP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3219450" y="5410200"/>
            <a:ext cx="5391149" cy="1059543"/>
          </a:xfrm>
        </p:spPr>
        <p:txBody>
          <a:bodyPr>
            <a:normAutofit/>
          </a:bodyPr>
          <a:lstStyle/>
          <a:p>
            <a:pPr algn="just" rtl="1"/>
            <a:r>
              <a:rPr lang="ar-SA" sz="1600" b="1" dirty="0">
                <a:solidFill>
                  <a:prstClr val="black">
                    <a:lumMod val="95000"/>
                    <a:lumOff val="5000"/>
                  </a:prstClr>
                </a:solidFill>
                <a:latin typeface="Cambria" pitchFamily="18" charset="0"/>
                <a:cs typeface="+mj-cs"/>
              </a:rPr>
              <a:t>نموذج </a:t>
            </a:r>
            <a:r>
              <a:rPr lang="ar-SA" sz="1600" b="1" dirty="0" err="1">
                <a:solidFill>
                  <a:prstClr val="black">
                    <a:lumMod val="95000"/>
                    <a:lumOff val="5000"/>
                  </a:prstClr>
                </a:solidFill>
                <a:latin typeface="Cambria" pitchFamily="18" charset="0"/>
                <a:cs typeface="+mj-cs"/>
              </a:rPr>
              <a:t>كارتوجرافي</a:t>
            </a:r>
            <a:r>
              <a:rPr lang="ar-SA" sz="1600" b="1" dirty="0">
                <a:solidFill>
                  <a:prstClr val="black">
                    <a:lumMod val="95000"/>
                    <a:lumOff val="5000"/>
                  </a:prstClr>
                </a:solidFill>
                <a:latin typeface="Cambria" pitchFamily="18" charset="0"/>
                <a:cs typeface="+mj-cs"/>
              </a:rPr>
              <a:t> يوضح تباين متوسط الشذوذ العالمي في تغير درجة حرارة الهواء السطحية </a:t>
            </a:r>
            <a:r>
              <a:rPr lang="en-US" sz="1600" b="1" dirty="0">
                <a:solidFill>
                  <a:prstClr val="black">
                    <a:lumMod val="95000"/>
                    <a:lumOff val="5000"/>
                  </a:prstClr>
                </a:solidFill>
                <a:latin typeface="Cambria" pitchFamily="18" charset="0"/>
                <a:cs typeface="+mj-cs"/>
              </a:rPr>
              <a:t>TCR</a:t>
            </a:r>
            <a:r>
              <a:rPr lang="ar-SA" sz="1600" b="1" dirty="0">
                <a:solidFill>
                  <a:prstClr val="black">
                    <a:lumMod val="95000"/>
                    <a:lumOff val="5000"/>
                  </a:prstClr>
                </a:solidFill>
                <a:latin typeface="Cambria" pitchFamily="18" charset="0"/>
                <a:cs typeface="+mj-cs"/>
              </a:rPr>
              <a:t> في تجارب نماذج تقييم التغير </a:t>
            </a:r>
            <a:r>
              <a:rPr lang="ar-SA" sz="1600" b="1" dirty="0" smtClean="0">
                <a:solidFill>
                  <a:prstClr val="black">
                    <a:lumMod val="95000"/>
                    <a:lumOff val="5000"/>
                  </a:prstClr>
                </a:solidFill>
                <a:latin typeface="Cambria" pitchFamily="18" charset="0"/>
                <a:cs typeface="+mj-cs"/>
              </a:rPr>
              <a:t>المُناخي</a:t>
            </a:r>
            <a:r>
              <a:rPr lang="ar-SA" sz="1600" b="1" dirty="0"/>
              <a:t>.</a:t>
            </a:r>
            <a:endParaRPr lang="en-US" sz="16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86824" y="685800"/>
            <a:ext cx="5760720" cy="4540889"/>
          </a:xfrm>
          <a:prstGeom prst="rect">
            <a:avLst/>
          </a:prstGeom>
        </p:spPr>
      </p:pic>
    </p:spTree>
    <p:extLst>
      <p:ext uri="{BB962C8B-B14F-4D97-AF65-F5344CB8AC3E}">
        <p14:creationId xmlns:p14="http://schemas.microsoft.com/office/powerpoint/2010/main" val="56936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pic>
        <p:nvPicPr>
          <p:cNvPr id="2" name="صورة 1">
            <a:extLst>
              <a:ext uri="{FF2B5EF4-FFF2-40B4-BE49-F238E27FC236}">
                <a16:creationId xmlns:a16="http://schemas.microsoft.com/office/drawing/2014/main" id="{F9FAFBD0-1EBD-4CE3-9C48-DBEE59660DFC}"/>
              </a:ext>
            </a:extLst>
          </p:cNvPr>
          <p:cNvPicPr>
            <a:picLocks noChangeAspect="1"/>
          </p:cNvPicPr>
          <p:nvPr/>
        </p:nvPicPr>
        <p:blipFill>
          <a:blip r:embed="rId2"/>
          <a:stretch>
            <a:fillRect/>
          </a:stretch>
        </p:blipFill>
        <p:spPr>
          <a:xfrm>
            <a:off x="7734483" y="236087"/>
            <a:ext cx="1170533" cy="2136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تقييم 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19" name="small_button2">
            <a:hlinkClick r:id="rId4" action="ppaction://hlinksldjump"/>
          </p:cNvPr>
          <p:cNvSpPr/>
          <p:nvPr/>
        </p:nvSpPr>
        <p:spPr>
          <a:xfrm>
            <a:off x="5320952" y="1391603"/>
            <a:ext cx="1676400" cy="990600"/>
          </a:xfrm>
          <a:prstGeom prst="roundRect">
            <a:avLst/>
          </a:prstGeom>
          <a:solidFill>
            <a:schemeClr val="accent4">
              <a:lumMod val="40000"/>
              <a:lumOff val="60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نماذج </a:t>
            </a:r>
          </a:p>
          <a:p>
            <a:pPr algn="ctr" defTabSz="914296" rtl="1"/>
            <a:r>
              <a:rPr lang="ar-SA"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محاكاة تغير </a:t>
            </a:r>
            <a:r>
              <a:rPr lang="ar-SA" sz="1600" b="1" dirty="0" smtClean="0">
                <a:solidFill>
                  <a:schemeClr val="tx1"/>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SA"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0"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الإسقاطات </a:t>
            </a:r>
          </a:p>
          <a:p>
            <a:pPr algn="ctr" defTabSz="914296"/>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المُناخية</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6"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نظرية الاحتمال</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والطرق الإحصائية</a:t>
            </a:r>
            <a:endParaRPr lang="en-US"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8"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مؤشرات</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التغير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9"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التوقيع الطيفي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للتغير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1"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3" name="small_button3">
            <a:hlinkClick r:id="rId5" action="ppaction://hlinksldjump"/>
          </p:cNvPr>
          <p:cNvSpPr/>
          <p:nvPr/>
        </p:nvSpPr>
        <p:spPr>
          <a:xfrm>
            <a:off x="7167838" y="4541040"/>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الاستشعار عن بعد</a:t>
            </a:r>
          </a:p>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وغطاء السحب</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4" name="small_button3">
            <a:hlinkClick r:id="rId5" action="ppaction://hlinksldjump"/>
          </p:cNvPr>
          <p:cNvSpPr/>
          <p:nvPr/>
        </p:nvSpPr>
        <p:spPr>
          <a:xfrm>
            <a:off x="7188664" y="5638800"/>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الأدوات التفاعلية</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والتكيف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4"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7" name="big_button1"/>
          <p:cNvSpPr/>
          <p:nvPr/>
        </p:nvSpPr>
        <p:spPr>
          <a:xfrm>
            <a:off x="244344" y="304800"/>
            <a:ext cx="4861056" cy="6324600"/>
          </a:xfrm>
          <a:prstGeom prst="roundRect">
            <a:avLst>
              <a:gd name="adj" fmla="val 5834"/>
            </a:avLst>
          </a:prstGeom>
          <a:solidFill>
            <a:schemeClr val="accent4">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justLow" defTabSz="914296" rtl="1">
              <a:spcAft>
                <a:spcPts val="2400"/>
              </a:spcAft>
              <a:buSzPct val="60000"/>
            </a:pPr>
            <a:r>
              <a:rPr lang="ar-SA" sz="2000" b="1" dirty="0">
                <a:solidFill>
                  <a:prstClr val="black">
                    <a:lumMod val="95000"/>
                    <a:lumOff val="5000"/>
                  </a:prstClr>
                </a:solidFill>
                <a:latin typeface="Cambria" pitchFamily="18" charset="0"/>
                <a:cs typeface="+mj-cs"/>
              </a:rPr>
              <a:t>من الطبيعي بمكان </a:t>
            </a:r>
            <a:r>
              <a:rPr lang="ar-KW" sz="2000" b="1" dirty="0">
                <a:solidFill>
                  <a:prstClr val="black">
                    <a:lumMod val="95000"/>
                    <a:lumOff val="5000"/>
                  </a:prstClr>
                </a:solidFill>
                <a:latin typeface="Cambria" pitchFamily="18" charset="0"/>
                <a:cs typeface="+mj-cs"/>
              </a:rPr>
              <a:t>لا يمكن</a:t>
            </a:r>
            <a:r>
              <a:rPr lang="ar-SA" sz="2000" b="1" dirty="0">
                <a:solidFill>
                  <a:prstClr val="black">
                    <a:lumMod val="95000"/>
                    <a:lumOff val="5000"/>
                  </a:prstClr>
                </a:solidFill>
                <a:latin typeface="Cambria" pitchFamily="18" charset="0"/>
                <a:cs typeface="+mj-cs"/>
              </a:rPr>
              <a:t> </a:t>
            </a:r>
            <a:r>
              <a:rPr lang="ar-KW" sz="2000" b="1" dirty="0">
                <a:solidFill>
                  <a:prstClr val="black">
                    <a:lumMod val="95000"/>
                    <a:lumOff val="5000"/>
                  </a:prstClr>
                </a:solidFill>
                <a:latin typeface="Cambria" pitchFamily="18" charset="0"/>
                <a:cs typeface="+mj-cs"/>
              </a:rPr>
              <a:t>التنبؤ بظروف اليقين المستقبلية. </a:t>
            </a:r>
            <a:endParaRPr lang="ar-SA" sz="2000" b="1" dirty="0">
              <a:solidFill>
                <a:prstClr val="black">
                  <a:lumMod val="95000"/>
                  <a:lumOff val="5000"/>
                </a:prstClr>
              </a:solidFill>
              <a:latin typeface="Cambria" pitchFamily="18" charset="0"/>
              <a:cs typeface="+mj-cs"/>
            </a:endParaRPr>
          </a:p>
          <a:p>
            <a:pPr algn="justLow" defTabSz="914296" rtl="1">
              <a:spcAft>
                <a:spcPts val="2400"/>
              </a:spcAft>
              <a:buSzPct val="60000"/>
            </a:pPr>
            <a:r>
              <a:rPr lang="ar-KW" sz="2000" b="1" dirty="0">
                <a:solidFill>
                  <a:srgbClr val="FF0000"/>
                </a:solidFill>
                <a:latin typeface="Cambria" pitchFamily="18" charset="0"/>
                <a:cs typeface="+mj-cs"/>
              </a:rPr>
              <a:t>ماذا سيكون متوسط درجة الحرارة العالمية في عام 2050؟ </a:t>
            </a:r>
            <a:endParaRPr lang="ar-SA" sz="2000" b="1" dirty="0">
              <a:solidFill>
                <a:srgbClr val="FF0000"/>
              </a:solidFill>
              <a:latin typeface="Cambria" pitchFamily="18" charset="0"/>
              <a:cs typeface="+mj-cs"/>
            </a:endParaRPr>
          </a:p>
          <a:p>
            <a:pPr algn="justLow" defTabSz="914296" rtl="1">
              <a:spcAft>
                <a:spcPts val="2400"/>
              </a:spcAft>
              <a:buSzPct val="60000"/>
            </a:pPr>
            <a:r>
              <a:rPr lang="ar-KW" sz="2000" b="1" dirty="0">
                <a:solidFill>
                  <a:srgbClr val="FF0000"/>
                </a:solidFill>
                <a:latin typeface="Cambria" pitchFamily="18" charset="0"/>
                <a:cs typeface="+mj-cs"/>
              </a:rPr>
              <a:t>ماذا سيكون تواتر حدوث الأعاصير المتساقطة في الأرض في عام 2100؟ </a:t>
            </a:r>
            <a:endParaRPr lang="ar-SA" sz="2000" b="1" dirty="0">
              <a:solidFill>
                <a:srgbClr val="FF0000"/>
              </a:solidFill>
              <a:latin typeface="Cambria" pitchFamily="18" charset="0"/>
              <a:cs typeface="+mj-cs"/>
            </a:endParaRPr>
          </a:p>
          <a:p>
            <a:pPr algn="justLow" defTabSz="914296" rtl="1">
              <a:spcAft>
                <a:spcPts val="2400"/>
              </a:spcAft>
              <a:buSzPct val="60000"/>
            </a:pPr>
            <a:r>
              <a:rPr lang="ar-KW" sz="2000" b="1" dirty="0">
                <a:solidFill>
                  <a:prstClr val="black">
                    <a:lumMod val="95000"/>
                    <a:lumOff val="5000"/>
                  </a:prstClr>
                </a:solidFill>
                <a:latin typeface="Cambria" pitchFamily="18" charset="0"/>
                <a:cs typeface="+mj-cs"/>
              </a:rPr>
              <a:t>إن التنبؤات غير </a:t>
            </a:r>
            <a:r>
              <a:rPr lang="ar-KW" sz="2000" b="1" dirty="0" smtClean="0">
                <a:solidFill>
                  <a:prstClr val="black">
                    <a:lumMod val="95000"/>
                    <a:lumOff val="5000"/>
                  </a:prstClr>
                </a:solidFill>
                <a:latin typeface="Cambria" pitchFamily="18" charset="0"/>
                <a:cs typeface="+mj-cs"/>
              </a:rPr>
              <a:t>مؤكدة</a:t>
            </a:r>
            <a:r>
              <a:rPr lang="ar-SA" sz="2000" b="1" dirty="0" smtClean="0">
                <a:solidFill>
                  <a:prstClr val="black">
                    <a:lumMod val="95000"/>
                    <a:lumOff val="5000"/>
                  </a:prstClr>
                </a:solidFill>
                <a:latin typeface="Cambria" pitchFamily="18" charset="0"/>
                <a:cs typeface="+mj-cs"/>
              </a:rPr>
              <a:t>،</a:t>
            </a:r>
            <a:r>
              <a:rPr lang="ar-KW" sz="2000" b="1" dirty="0" smtClean="0">
                <a:solidFill>
                  <a:prstClr val="black">
                    <a:lumMod val="95000"/>
                    <a:lumOff val="5000"/>
                  </a:prstClr>
                </a:solidFill>
                <a:latin typeface="Cambria" pitchFamily="18" charset="0"/>
                <a:cs typeface="+mj-cs"/>
              </a:rPr>
              <a:t> </a:t>
            </a:r>
            <a:r>
              <a:rPr lang="ar-KW" sz="2000" b="1" dirty="0">
                <a:solidFill>
                  <a:prstClr val="black">
                    <a:lumMod val="95000"/>
                    <a:lumOff val="5000"/>
                  </a:prstClr>
                </a:solidFill>
                <a:latin typeface="Cambria" pitchFamily="18" charset="0"/>
                <a:cs typeface="+mj-cs"/>
              </a:rPr>
              <a:t>بسبب </a:t>
            </a:r>
            <a:r>
              <a:rPr lang="ar-SA" sz="2000" b="1" dirty="0">
                <a:solidFill>
                  <a:prstClr val="black">
                    <a:lumMod val="95000"/>
                    <a:lumOff val="5000"/>
                  </a:prstClr>
                </a:solidFill>
                <a:latin typeface="Cambria" pitchFamily="18" charset="0"/>
                <a:cs typeface="+mj-cs"/>
              </a:rPr>
              <a:t> أن </a:t>
            </a:r>
            <a:r>
              <a:rPr lang="ar-KW" sz="2000" b="1" dirty="0">
                <a:solidFill>
                  <a:prstClr val="black">
                    <a:lumMod val="95000"/>
                    <a:lumOff val="5000"/>
                  </a:prstClr>
                </a:solidFill>
                <a:latin typeface="Cambria" pitchFamily="18" charset="0"/>
                <a:cs typeface="+mj-cs"/>
              </a:rPr>
              <a:t>تركيزات غازات الدفيئة وغيرها من العوامل المؤثرة البشرية المنشأ</a:t>
            </a:r>
            <a:r>
              <a:rPr lang="ar-SA" sz="2000" b="1" dirty="0">
                <a:solidFill>
                  <a:prstClr val="black">
                    <a:lumMod val="95000"/>
                    <a:lumOff val="5000"/>
                  </a:prstClr>
                </a:solidFill>
                <a:latin typeface="Cambria" pitchFamily="18" charset="0"/>
                <a:cs typeface="+mj-cs"/>
              </a:rPr>
              <a:t> </a:t>
            </a:r>
            <a:r>
              <a:rPr lang="ar-KW" sz="2000" b="1" dirty="0">
                <a:solidFill>
                  <a:prstClr val="black">
                    <a:lumMod val="95000"/>
                    <a:lumOff val="5000"/>
                  </a:prstClr>
                </a:solidFill>
                <a:latin typeface="Cambria" pitchFamily="18" charset="0"/>
                <a:cs typeface="+mj-cs"/>
              </a:rPr>
              <a:t>، </a:t>
            </a:r>
            <a:r>
              <a:rPr lang="ar-SA" sz="2000" b="1" dirty="0">
                <a:solidFill>
                  <a:prstClr val="black">
                    <a:lumMod val="95000"/>
                    <a:lumOff val="5000"/>
                  </a:prstClr>
                </a:solidFill>
                <a:latin typeface="Cambria" pitchFamily="18" charset="0"/>
                <a:cs typeface="+mj-cs"/>
              </a:rPr>
              <a:t>أو </a:t>
            </a:r>
            <a:r>
              <a:rPr lang="ar-KW" sz="2000" b="1" dirty="0">
                <a:solidFill>
                  <a:prstClr val="black">
                    <a:lumMod val="95000"/>
                    <a:lumOff val="5000"/>
                  </a:prstClr>
                </a:solidFill>
                <a:latin typeface="Cambria" pitchFamily="18" charset="0"/>
                <a:cs typeface="+mj-cs"/>
              </a:rPr>
              <a:t>بسبب التغيرات </a:t>
            </a:r>
            <a:r>
              <a:rPr lang="ar-KW" sz="2000" b="1" dirty="0" smtClean="0">
                <a:solidFill>
                  <a:prstClr val="black">
                    <a:lumMod val="95000"/>
                    <a:lumOff val="5000"/>
                  </a:prstClr>
                </a:solidFill>
                <a:latin typeface="Cambria" pitchFamily="18" charset="0"/>
                <a:cs typeface="+mj-cs"/>
              </a:rPr>
              <a:t>المُناخية </a:t>
            </a:r>
            <a:r>
              <a:rPr lang="ar-KW" sz="2000" b="1" dirty="0">
                <a:solidFill>
                  <a:prstClr val="black">
                    <a:lumMod val="95000"/>
                    <a:lumOff val="5000"/>
                  </a:prstClr>
                </a:solidFill>
                <a:latin typeface="Cambria" pitchFamily="18" charset="0"/>
                <a:cs typeface="+mj-cs"/>
              </a:rPr>
              <a:t>الطبيعية </a:t>
            </a:r>
            <a:r>
              <a:rPr lang="ar-SA" sz="2000" b="1" dirty="0">
                <a:solidFill>
                  <a:prstClr val="black">
                    <a:lumMod val="95000"/>
                    <a:lumOff val="5000"/>
                  </a:prstClr>
                </a:solidFill>
                <a:latin typeface="Cambria" pitchFamily="18" charset="0"/>
                <a:cs typeface="+mj-cs"/>
              </a:rPr>
              <a:t> المستقبلية </a:t>
            </a:r>
            <a:r>
              <a:rPr lang="ar-KW" sz="2000" b="1" dirty="0">
                <a:solidFill>
                  <a:prstClr val="black">
                    <a:lumMod val="95000"/>
                    <a:lumOff val="5000"/>
                  </a:prstClr>
                </a:solidFill>
                <a:latin typeface="Cambria" pitchFamily="18" charset="0"/>
                <a:cs typeface="+mj-cs"/>
              </a:rPr>
              <a:t>(غير </a:t>
            </a:r>
            <a:r>
              <a:rPr lang="ar-SA" sz="2000" b="1" dirty="0">
                <a:solidFill>
                  <a:prstClr val="black">
                    <a:lumMod val="95000"/>
                    <a:lumOff val="5000"/>
                  </a:prstClr>
                </a:solidFill>
                <a:latin typeface="Cambria" pitchFamily="18" charset="0"/>
                <a:cs typeface="+mj-cs"/>
              </a:rPr>
              <a:t> معروفة</a:t>
            </a:r>
            <a:r>
              <a:rPr lang="ar-KW" sz="2000" b="1" dirty="0">
                <a:solidFill>
                  <a:prstClr val="black">
                    <a:lumMod val="95000"/>
                    <a:lumOff val="5000"/>
                  </a:prstClr>
                </a:solidFill>
                <a:latin typeface="Cambria" pitchFamily="18" charset="0"/>
                <a:cs typeface="+mj-cs"/>
              </a:rPr>
              <a:t>)</a:t>
            </a:r>
            <a:r>
              <a:rPr lang="ar-SA" sz="2000" b="1" dirty="0">
                <a:solidFill>
                  <a:prstClr val="black">
                    <a:lumMod val="95000"/>
                    <a:lumOff val="5000"/>
                  </a:prstClr>
                </a:solidFill>
                <a:latin typeface="Cambria" pitchFamily="18" charset="0"/>
                <a:cs typeface="+mj-cs"/>
              </a:rPr>
              <a:t>، </a:t>
            </a:r>
            <a:r>
              <a:rPr lang="ar-KW" sz="2000" b="1" dirty="0">
                <a:solidFill>
                  <a:prstClr val="black">
                    <a:lumMod val="95000"/>
                    <a:lumOff val="5000"/>
                  </a:prstClr>
                </a:solidFill>
                <a:latin typeface="Cambria" pitchFamily="18" charset="0"/>
                <a:cs typeface="+mj-cs"/>
              </a:rPr>
              <a:t>ولأن النماذج التي نستخدمها لجعل التنبؤات غير كاملة </a:t>
            </a:r>
            <a:r>
              <a:rPr lang="ar-SA" sz="2000" b="1" dirty="0">
                <a:solidFill>
                  <a:prstClr val="black">
                    <a:lumMod val="95000"/>
                    <a:lumOff val="5000"/>
                  </a:prstClr>
                </a:solidFill>
                <a:latin typeface="Cambria" pitchFamily="18" charset="0"/>
                <a:cs typeface="+mj-cs"/>
              </a:rPr>
              <a:t>، وكان </a:t>
            </a:r>
            <a:r>
              <a:rPr lang="ar-SA" sz="2000" b="1" dirty="0" smtClean="0">
                <a:solidFill>
                  <a:prstClr val="black">
                    <a:lumMod val="95000"/>
                    <a:lumOff val="5000"/>
                  </a:prstClr>
                </a:solidFill>
                <a:latin typeface="Cambria" pitchFamily="18" charset="0"/>
                <a:cs typeface="+mj-cs"/>
              </a:rPr>
              <a:t>السؤال</a:t>
            </a:r>
          </a:p>
          <a:p>
            <a:pPr algn="justLow" defTabSz="914296" rtl="1">
              <a:lnSpc>
                <a:spcPct val="150000"/>
              </a:lnSpc>
              <a:spcAft>
                <a:spcPts val="2400"/>
              </a:spcAft>
              <a:buSzPct val="60000"/>
            </a:pPr>
            <a:r>
              <a:rPr lang="ar-SA" sz="2000" b="1" dirty="0" smtClean="0">
                <a:solidFill>
                  <a:prstClr val="black">
                    <a:lumMod val="95000"/>
                    <a:lumOff val="5000"/>
                  </a:prstClr>
                </a:solidFill>
                <a:latin typeface="Cambria" pitchFamily="18" charset="0"/>
                <a:cs typeface="+mj-cs"/>
              </a:rPr>
              <a:t> </a:t>
            </a:r>
            <a:r>
              <a:rPr lang="ar-KW" sz="2000" b="1" dirty="0" smtClean="0">
                <a:solidFill>
                  <a:prstClr val="black">
                    <a:lumMod val="95000"/>
                    <a:lumOff val="5000"/>
                  </a:prstClr>
                </a:solidFill>
                <a:latin typeface="Cambria" pitchFamily="18" charset="0"/>
                <a:cs typeface="+mj-cs"/>
              </a:rPr>
              <a:t> </a:t>
            </a:r>
            <a:r>
              <a:rPr lang="ar-KW" sz="2000" b="1" dirty="0">
                <a:solidFill>
                  <a:srgbClr val="FF0000"/>
                </a:solidFill>
                <a:latin typeface="Cambria" pitchFamily="18" charset="0"/>
                <a:cs typeface="+mj-cs"/>
              </a:rPr>
              <a:t>كيف نجعل التنبؤات </a:t>
            </a:r>
            <a:r>
              <a:rPr lang="ar-SA" sz="2000" b="1" dirty="0">
                <a:solidFill>
                  <a:srgbClr val="FF0000"/>
                </a:solidFill>
                <a:latin typeface="Cambria" pitchFamily="18" charset="0"/>
                <a:cs typeface="+mj-cs"/>
              </a:rPr>
              <a:t>ذات مصدقيه </a:t>
            </a:r>
            <a:r>
              <a:rPr lang="ar-KW" sz="2000" b="1" dirty="0">
                <a:solidFill>
                  <a:srgbClr val="FF0000"/>
                </a:solidFill>
                <a:latin typeface="Cambria" pitchFamily="18" charset="0"/>
                <a:cs typeface="+mj-cs"/>
              </a:rPr>
              <a:t>في وجود هذه الشكوك</a:t>
            </a:r>
            <a:r>
              <a:rPr lang="ar-KW" sz="2000" b="1" dirty="0" smtClean="0">
                <a:solidFill>
                  <a:srgbClr val="FF0000"/>
                </a:solidFill>
                <a:latin typeface="Cambria" pitchFamily="18" charset="0"/>
                <a:cs typeface="+mj-cs"/>
              </a:rPr>
              <a:t>؟</a:t>
            </a:r>
            <a:r>
              <a:rPr lang="ar-SA" sz="1600" b="1" dirty="0" smtClean="0">
                <a:solidFill>
                  <a:prstClr val="black">
                    <a:lumMod val="95000"/>
                    <a:lumOff val="5000"/>
                  </a:prstClr>
                </a:solidFill>
                <a:latin typeface="Cambria" pitchFamily="18" charset="0"/>
                <a:cs typeface="+mj-cs"/>
              </a:rPr>
              <a:t> </a:t>
            </a:r>
            <a:endParaRPr lang="en-US" sz="1900" b="1" spc="-100" dirty="0">
              <a:solidFill>
                <a:prstClr val="black"/>
              </a:solidFill>
              <a:latin typeface="Sakkal Majalla" panose="02000000000000000000" pitchFamily="2" charset="-78"/>
              <a:cs typeface="Sakkal Majalla" panose="02000000000000000000" pitchFamily="2" charset="-78"/>
            </a:endParaRPr>
          </a:p>
        </p:txBody>
      </p:sp>
      <p:pic>
        <p:nvPicPr>
          <p:cNvPr id="30"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1544590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7">
                                            <p:bg/>
                                          </p:spTgt>
                                        </p:tgtEl>
                                        <p:attrNameLst>
                                          <p:attrName>style.visibility</p:attrName>
                                        </p:attrNameLst>
                                      </p:cBhvr>
                                      <p:to>
                                        <p:strVal val="visible"/>
                                      </p:to>
                                    </p:set>
                                    <p:animEffect transition="in" filter="fade">
                                      <p:cBhvr>
                                        <p:cTn id="13" dur="2000"/>
                                        <p:tgtEl>
                                          <p:spTgt spid="2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2000"/>
                                        <p:tgtEl>
                                          <p:spTgt spid="2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2000"/>
                                        <p:tgtEl>
                                          <p:spTgt spid="2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2000"/>
                                        <p:tgtEl>
                                          <p:spTgt spid="2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fade">
                                      <p:cBhvr>
                                        <p:cTn id="25" dur="2000"/>
                                        <p:tgtEl>
                                          <p:spTgt spid="2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xEl>
                                              <p:pRg st="4" end="4"/>
                                            </p:txEl>
                                          </p:spTgt>
                                        </p:tgtEl>
                                        <p:attrNameLst>
                                          <p:attrName>style.visibility</p:attrName>
                                        </p:attrNameLst>
                                      </p:cBhvr>
                                      <p:to>
                                        <p:strVal val="visible"/>
                                      </p:to>
                                    </p:set>
                                    <p:animEffect transition="in" filter="fade">
                                      <p:cBhvr>
                                        <p:cTn id="28" dur="2000"/>
                                        <p:tgtEl>
                                          <p:spTgt spid="27">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F9FAFBD0-1EBD-4CE3-9C48-DBEE59660DFC}"/>
              </a:ext>
            </a:extLst>
          </p:cNvPr>
          <p:cNvPicPr>
            <a:picLocks noChangeAspect="1"/>
          </p:cNvPicPr>
          <p:nvPr/>
        </p:nvPicPr>
        <p:blipFill>
          <a:blip r:embed="rId2"/>
          <a:stretch>
            <a:fillRect/>
          </a:stretch>
        </p:blipFill>
        <p:spPr>
          <a:xfrm>
            <a:off x="7734483" y="236087"/>
            <a:ext cx="1170533" cy="2136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small_button2">
            <a:hlinkClick r:id="rId4" action="ppaction://hlinksldjump"/>
          </p:cNvPr>
          <p:cNvSpPr/>
          <p:nvPr/>
        </p:nvSpPr>
        <p:spPr>
          <a:xfrm>
            <a:off x="5320952" y="1391603"/>
            <a:ext cx="1676400" cy="990600"/>
          </a:xfrm>
          <a:prstGeom prst="roundRect">
            <a:avLst/>
          </a:prstGeom>
          <a:solidFill>
            <a:schemeClr val="accent4">
              <a:lumMod val="40000"/>
              <a:lumOff val="60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9"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3" name="small_button3">
            <a:hlinkClick r:id="rId5" action="ppaction://hlinksldjump"/>
          </p:cNvPr>
          <p:cNvSpPr/>
          <p:nvPr/>
        </p:nvSpPr>
        <p:spPr>
          <a:xfrm>
            <a:off x="7167838" y="4541040"/>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3">
            <a:hlinkClick r:id="rId5" action="ppaction://hlinksldjump"/>
          </p:cNvPr>
          <p:cNvSpPr/>
          <p:nvPr/>
        </p:nvSpPr>
        <p:spPr>
          <a:xfrm>
            <a:off x="7188664" y="5638800"/>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7"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30" name="big_button1"/>
          <p:cNvSpPr/>
          <p:nvPr/>
        </p:nvSpPr>
        <p:spPr>
          <a:xfrm>
            <a:off x="244344" y="381000"/>
            <a:ext cx="4919932" cy="6248400"/>
          </a:xfrm>
          <a:prstGeom prst="roundRect">
            <a:avLst>
              <a:gd name="adj" fmla="val 5834"/>
            </a:avLst>
          </a:prstGeom>
          <a:solidFill>
            <a:schemeClr val="accent4">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justLow" defTabSz="914296" rtl="1" eaLnBrk="1" fontAlgn="auto" latinLnBrk="0" hangingPunct="1">
              <a:lnSpc>
                <a:spcPct val="150000"/>
              </a:lnSpc>
              <a:spcBef>
                <a:spcPts val="0"/>
              </a:spcBef>
              <a:spcAft>
                <a:spcPts val="2400"/>
              </a:spcAft>
              <a:buClrTx/>
              <a:buSzPct val="60000"/>
              <a:buFontTx/>
              <a:buNone/>
              <a:tabLst/>
              <a:defRPr/>
            </a:pPr>
            <a:r>
              <a:rPr kumimoji="0" lang="ar-SA" sz="2000" b="1" i="0" u="none" strike="noStrike" kern="1200" cap="none" spc="0" normalizeH="0" baseline="0" noProof="0" dirty="0" smtClean="0">
                <a:ln>
                  <a:noFill/>
                </a:ln>
                <a:solidFill>
                  <a:prstClr val="black">
                    <a:lumMod val="95000"/>
                    <a:lumOff val="5000"/>
                  </a:prstClr>
                </a:solidFill>
                <a:effectLst/>
                <a:uLnTx/>
                <a:uFillTx/>
                <a:latin typeface="Cambria" pitchFamily="18" charset="0"/>
                <a:ea typeface="+mn-ea"/>
                <a:cs typeface="Times New Roman" panose="02020603050405020304" pitchFamily="18" charset="0"/>
              </a:rPr>
              <a:t>وعليه </a:t>
            </a:r>
            <a:r>
              <a:rPr kumimoji="0" lang="ar-SA" sz="20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Times New Roman" panose="02020603050405020304" pitchFamily="18" charset="0"/>
              </a:rPr>
              <a:t>تم  المحاكاة  لمجموعة التحكم في نماذج تغير </a:t>
            </a:r>
            <a:r>
              <a:rPr kumimoji="0" lang="ar-SA" sz="2000" b="1" i="0" u="none" strike="noStrike" kern="1200" cap="none" spc="0" normalizeH="0" baseline="0" noProof="0" dirty="0" smtClean="0">
                <a:ln>
                  <a:noFill/>
                </a:ln>
                <a:solidFill>
                  <a:prstClr val="black">
                    <a:lumMod val="95000"/>
                    <a:lumOff val="5000"/>
                  </a:prstClr>
                </a:solidFill>
                <a:effectLst/>
                <a:uLnTx/>
                <a:uFillTx/>
                <a:latin typeface="Cambria" pitchFamily="18" charset="0"/>
                <a:ea typeface="+mn-ea"/>
                <a:cs typeface="Times New Roman" panose="02020603050405020304" pitchFamily="18" charset="0"/>
              </a:rPr>
              <a:t>المُناخ </a:t>
            </a:r>
            <a:r>
              <a:rPr kumimoji="0" lang="ar-SA" sz="20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Times New Roman" panose="02020603050405020304" pitchFamily="18" charset="0"/>
              </a:rPr>
              <a:t>ومنها: </a:t>
            </a:r>
            <a:r>
              <a:rPr kumimoji="0" lang="en-US" sz="2000" b="1" i="0" u="none" strike="noStrike" kern="1200" cap="none" spc="0" normalizeH="0" baseline="0" noProof="0" dirty="0">
                <a:ln>
                  <a:noFill/>
                </a:ln>
                <a:solidFill>
                  <a:prstClr val="black">
                    <a:lumMod val="95000"/>
                    <a:lumOff val="5000"/>
                  </a:prstClr>
                </a:solidFill>
                <a:effectLst/>
                <a:uLnTx/>
                <a:uFillTx/>
                <a:latin typeface="Cambria" pitchFamily="18" charset="0"/>
                <a:ea typeface="+mn-ea"/>
              </a:rPr>
              <a:t>HadAM3P  </a:t>
            </a:r>
            <a:r>
              <a:rPr kumimoji="0" lang="ar-SA" sz="2000" b="1" i="0" u="none" strike="noStrike" kern="1200" cap="none" spc="0" normalizeH="0" baseline="0" noProof="0" dirty="0" smtClean="0">
                <a:ln>
                  <a:noFill/>
                </a:ln>
                <a:solidFill>
                  <a:prstClr val="black">
                    <a:lumMod val="95000"/>
                    <a:lumOff val="5000"/>
                  </a:prstClr>
                </a:solidFill>
                <a:effectLst/>
                <a:uLnTx/>
                <a:uFillTx/>
                <a:latin typeface="Cambria" pitchFamily="18" charset="0"/>
                <a:ea typeface="+mn-ea"/>
              </a:rPr>
              <a:t> </a:t>
            </a:r>
            <a:r>
              <a:rPr kumimoji="0" lang="ar-SA" sz="2000" b="1" i="0" u="none" strike="noStrike" kern="1200" cap="none" spc="0" normalizeH="0" baseline="0" noProof="0" dirty="0" smtClean="0">
                <a:ln>
                  <a:noFill/>
                </a:ln>
                <a:solidFill>
                  <a:prstClr val="black">
                    <a:lumMod val="95000"/>
                    <a:lumOff val="5000"/>
                  </a:prstClr>
                </a:solidFill>
                <a:effectLst/>
                <a:uLnTx/>
                <a:uFillTx/>
                <a:latin typeface="Cambria" pitchFamily="18" charset="0"/>
                <a:ea typeface="+mn-ea"/>
                <a:cs typeface="Times New Roman" panose="02020603050405020304" pitchFamily="18" charset="0"/>
              </a:rPr>
              <a:t>للفترة </a:t>
            </a:r>
            <a:r>
              <a:rPr kumimoji="0" lang="ar-SA" sz="20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Times New Roman" panose="02020603050405020304" pitchFamily="18" charset="0"/>
              </a:rPr>
              <a:t>من 1 ديسمبر 1959 إلى 30 ديسمبر 1990 ، وتهدف إلى توفير محاكاة للمناخ العالمي الحالي الذي يكون واقعيًا قدر الإمكان. على سطح المحيط ، وذلك من خلال إعادة بناء  درجة حرارة سطح البحر العالمية الملحوظة، وتركيزات الجليد البحري ، وتتابع تطور ثاني أكسيد الكربون وغيره من غازات الاحتباس الحراري  والأوزون للقيم المرصودة ، وباستخدام بيانات مماثلة لتلك المستخدمة في نفس الفترة</a:t>
            </a:r>
            <a:r>
              <a:rPr kumimoji="0" lang="ar-SA" sz="2000" b="1" i="0" u="none" strike="noStrike" kern="1200" cap="none" spc="0" normalizeH="0" baseline="0" noProof="0" dirty="0" smtClean="0">
                <a:ln>
                  <a:noFill/>
                </a:ln>
                <a:solidFill>
                  <a:prstClr val="black">
                    <a:lumMod val="95000"/>
                    <a:lumOff val="5000"/>
                  </a:prstClr>
                </a:solidFill>
                <a:effectLst/>
                <a:uLnTx/>
                <a:uFillTx/>
                <a:latin typeface="Cambria" pitchFamily="18" charset="0"/>
                <a:ea typeface="+mn-ea"/>
                <a:cs typeface="Times New Roman" panose="02020603050405020304" pitchFamily="18" charset="0"/>
              </a:rPr>
              <a:t>. وفيما يلي آليات نماذج محاكاة تغير المُناخ </a:t>
            </a:r>
            <a:endParaRPr kumimoji="0" lang="ar-SA" sz="2000" b="1" i="0" u="none" strike="noStrike" kern="1200" cap="none" spc="0" normalizeH="0" baseline="0" noProof="0" dirty="0">
              <a:ln>
                <a:noFill/>
              </a:ln>
              <a:solidFill>
                <a:prstClr val="black">
                  <a:lumMod val="95000"/>
                  <a:lumOff val="5000"/>
                </a:prstClr>
              </a:solidFill>
              <a:effectLst/>
              <a:uLnTx/>
              <a:uFillTx/>
              <a:latin typeface="Cambria" pitchFamily="18" charset="0"/>
              <a:ea typeface="+mn-ea"/>
              <a:cs typeface="Times New Roman" panose="02020603050405020304" pitchFamily="18" charset="0"/>
            </a:endParaRPr>
          </a:p>
        </p:txBody>
      </p:sp>
      <p:pic>
        <p:nvPicPr>
          <p:cNvPr id="32"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14247620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0">
                                            <p:bg/>
                                          </p:spTgt>
                                        </p:tgtEl>
                                        <p:attrNameLst>
                                          <p:attrName>style.visibility</p:attrName>
                                        </p:attrNameLst>
                                      </p:cBhvr>
                                      <p:to>
                                        <p:strVal val="visible"/>
                                      </p:to>
                                    </p:set>
                                    <p:animEffect transition="in" filter="fade">
                                      <p:cBhvr>
                                        <p:cTn id="13" dur="2000"/>
                                        <p:tgtEl>
                                          <p:spTgt spid="30">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fade">
                                      <p:cBhvr>
                                        <p:cTn id="16" dur="2000"/>
                                        <p:tgtEl>
                                          <p:spTgt spid="30">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16" name="small_button4">
            <a:hlinkClick r:id="rId2" action="ppaction://hlinksldjump"/>
          </p:cNvPr>
          <p:cNvSpPr/>
          <p:nvPr/>
        </p:nvSpPr>
        <p:spPr>
          <a:xfrm>
            <a:off x="4191000" y="1581964"/>
            <a:ext cx="4572000" cy="533400"/>
          </a:xfrm>
          <a:prstGeom prst="roundRect">
            <a:avLst/>
          </a:prstGeom>
          <a:solidFill>
            <a:schemeClr val="accent4">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آليات نماذج محاكاة تغير </a:t>
            </a:r>
            <a:r>
              <a:rPr kumimoji="0" lang="ar-S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14" name="Diagram 13"/>
          <p:cNvGraphicFramePr/>
          <p:nvPr>
            <p:extLst>
              <p:ext uri="{D42A27DB-BD31-4B8C-83A1-F6EECF244321}">
                <p14:modId xmlns:p14="http://schemas.microsoft.com/office/powerpoint/2010/main" val="2536212219"/>
              </p:ext>
            </p:extLst>
          </p:nvPr>
        </p:nvGraphicFramePr>
        <p:xfrm>
          <a:off x="306140" y="2214656"/>
          <a:ext cx="8491496"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صورة 1">
            <a:extLst>
              <a:ext uri="{FF2B5EF4-FFF2-40B4-BE49-F238E27FC236}">
                <a16:creationId xmlns:a16="http://schemas.microsoft.com/office/drawing/2014/main" id="{01C61FE1-FED8-477D-99F0-F1A5350B8C3A}"/>
              </a:ext>
            </a:extLst>
          </p:cNvPr>
          <p:cNvPicPr>
            <a:picLocks noChangeAspect="1"/>
          </p:cNvPicPr>
          <p:nvPr/>
        </p:nvPicPr>
        <p:blipFill>
          <a:blip r:embed="rId8"/>
          <a:stretch>
            <a:fillRect/>
          </a:stretch>
        </p:blipFill>
        <p:spPr>
          <a:xfrm>
            <a:off x="7797946" y="263001"/>
            <a:ext cx="1170533" cy="2286198"/>
          </a:xfrm>
          <a:prstGeom prst="rect">
            <a:avLst/>
          </a:prstGeom>
        </p:spPr>
      </p:pic>
      <p:sp>
        <p:nvSpPr>
          <p:cNvPr id="13"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2523" y="482488"/>
            <a:ext cx="3017520" cy="1275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0779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500"/>
                                        <p:tgtEl>
                                          <p:spTgt spid="1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4">
                                            <p:graphicEl>
                                              <a:dgm id="{2F59F4BA-ACEB-47CD-9835-833101BB5FE7}"/>
                                            </p:graphicEl>
                                          </p:spTgt>
                                        </p:tgtEl>
                                        <p:attrNameLst>
                                          <p:attrName>style.visibility</p:attrName>
                                        </p:attrNameLst>
                                      </p:cBhvr>
                                      <p:to>
                                        <p:strVal val="visible"/>
                                      </p:to>
                                    </p:set>
                                    <p:animEffect transition="in" filter="slide(fromTop)">
                                      <p:cBhvr>
                                        <p:cTn id="11" dur="1000"/>
                                        <p:tgtEl>
                                          <p:spTgt spid="14">
                                            <p:graphicEl>
                                              <a:dgm id="{2F59F4BA-ACEB-47CD-9835-833101BB5FE7}"/>
                                            </p:graphicEl>
                                          </p:spTgt>
                                        </p:tgtEl>
                                      </p:cBhvr>
                                    </p:animEffect>
                                  </p:childTnLst>
                                </p:cTn>
                              </p:par>
                            </p:childTnLst>
                          </p:cTn>
                        </p:par>
                        <p:par>
                          <p:cTn id="12" fill="hold">
                            <p:stCondLst>
                              <p:cond delay="1500"/>
                            </p:stCondLst>
                            <p:childTnLst>
                              <p:par>
                                <p:cTn id="13" presetID="12" presetClass="entr" presetSubtype="1" fill="hold" grpId="0" nodeType="afterEffect">
                                  <p:stCondLst>
                                    <p:cond delay="0"/>
                                  </p:stCondLst>
                                  <p:childTnLst>
                                    <p:set>
                                      <p:cBhvr>
                                        <p:cTn id="14" dur="1" fill="hold">
                                          <p:stCondLst>
                                            <p:cond delay="0"/>
                                          </p:stCondLst>
                                        </p:cTn>
                                        <p:tgtEl>
                                          <p:spTgt spid="14">
                                            <p:graphicEl>
                                              <a:dgm id="{566511E3-A6C8-40F0-9E3A-3D0F040C6E5B}"/>
                                            </p:graphicEl>
                                          </p:spTgt>
                                        </p:tgtEl>
                                        <p:attrNameLst>
                                          <p:attrName>style.visibility</p:attrName>
                                        </p:attrNameLst>
                                      </p:cBhvr>
                                      <p:to>
                                        <p:strVal val="visible"/>
                                      </p:to>
                                    </p:set>
                                    <p:animEffect transition="in" filter="slide(fromTop)">
                                      <p:cBhvr>
                                        <p:cTn id="15" dur="1000"/>
                                        <p:tgtEl>
                                          <p:spTgt spid="14">
                                            <p:graphicEl>
                                              <a:dgm id="{566511E3-A6C8-40F0-9E3A-3D0F040C6E5B}"/>
                                            </p:graphicEl>
                                          </p:spTgt>
                                        </p:tgtEl>
                                      </p:cBhvr>
                                    </p:animEffect>
                                  </p:childTnLst>
                                </p:cTn>
                              </p:par>
                            </p:childTnLst>
                          </p:cTn>
                        </p:par>
                        <p:par>
                          <p:cTn id="16" fill="hold">
                            <p:stCondLst>
                              <p:cond delay="2500"/>
                            </p:stCondLst>
                            <p:childTnLst>
                              <p:par>
                                <p:cTn id="17" presetID="12" presetClass="entr" presetSubtype="1" fill="hold" grpId="0" nodeType="afterEffect">
                                  <p:stCondLst>
                                    <p:cond delay="0"/>
                                  </p:stCondLst>
                                  <p:childTnLst>
                                    <p:set>
                                      <p:cBhvr>
                                        <p:cTn id="18" dur="1" fill="hold">
                                          <p:stCondLst>
                                            <p:cond delay="0"/>
                                          </p:stCondLst>
                                        </p:cTn>
                                        <p:tgtEl>
                                          <p:spTgt spid="14">
                                            <p:graphicEl>
                                              <a:dgm id="{26CDA16C-B0FD-4B59-A235-284316ED8BA7}"/>
                                            </p:graphicEl>
                                          </p:spTgt>
                                        </p:tgtEl>
                                        <p:attrNameLst>
                                          <p:attrName>style.visibility</p:attrName>
                                        </p:attrNameLst>
                                      </p:cBhvr>
                                      <p:to>
                                        <p:strVal val="visible"/>
                                      </p:to>
                                    </p:set>
                                    <p:animEffect transition="in" filter="slide(fromTop)">
                                      <p:cBhvr>
                                        <p:cTn id="19" dur="1000"/>
                                        <p:tgtEl>
                                          <p:spTgt spid="14">
                                            <p:graphicEl>
                                              <a:dgm id="{26CDA16C-B0FD-4B59-A235-284316ED8BA7}"/>
                                            </p:graphicEl>
                                          </p:spTgt>
                                        </p:tgtEl>
                                      </p:cBhvr>
                                    </p:animEffect>
                                  </p:childTnLst>
                                </p:cTn>
                              </p:par>
                            </p:childTnLst>
                          </p:cTn>
                        </p:par>
                        <p:par>
                          <p:cTn id="20" fill="hold">
                            <p:stCondLst>
                              <p:cond delay="3500"/>
                            </p:stCondLst>
                            <p:childTnLst>
                              <p:par>
                                <p:cTn id="21" presetID="12" presetClass="entr" presetSubtype="1" fill="hold" grpId="0" nodeType="afterEffect">
                                  <p:stCondLst>
                                    <p:cond delay="0"/>
                                  </p:stCondLst>
                                  <p:childTnLst>
                                    <p:set>
                                      <p:cBhvr>
                                        <p:cTn id="22" dur="1" fill="hold">
                                          <p:stCondLst>
                                            <p:cond delay="0"/>
                                          </p:stCondLst>
                                        </p:cTn>
                                        <p:tgtEl>
                                          <p:spTgt spid="14">
                                            <p:graphicEl>
                                              <a:dgm id="{639EECF1-E32B-4363-900E-E3CAC1AA49D2}"/>
                                            </p:graphicEl>
                                          </p:spTgt>
                                        </p:tgtEl>
                                        <p:attrNameLst>
                                          <p:attrName>style.visibility</p:attrName>
                                        </p:attrNameLst>
                                      </p:cBhvr>
                                      <p:to>
                                        <p:strVal val="visible"/>
                                      </p:to>
                                    </p:set>
                                    <p:animEffect transition="in" filter="slide(fromTop)">
                                      <p:cBhvr>
                                        <p:cTn id="23" dur="1000"/>
                                        <p:tgtEl>
                                          <p:spTgt spid="14">
                                            <p:graphicEl>
                                              <a:dgm id="{639EECF1-E32B-4363-900E-E3CAC1AA49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2269820"/>
            <a:ext cx="2318360" cy="2318360"/>
          </a:xfrm>
          <a:prstGeom prst="ellipse">
            <a:avLst/>
          </a:prstGeom>
          <a:solidFill>
            <a:srgbClr val="262626"/>
          </a:solidFill>
          <a:ln w="174625" cmpd="thinThick">
            <a:solidFill>
              <a:srgbClr val="262626"/>
            </a:solidFill>
          </a:ln>
        </p:spPr>
        <p:txBody>
          <a:bodyPr anchor="ctr">
            <a:normAutofit/>
          </a:bodyPr>
          <a:lstStyle/>
          <a:p>
            <a:r>
              <a:rPr lang="ar-SA" sz="2400" b="1" dirty="0">
                <a:solidFill>
                  <a:srgbClr val="FFFFFF"/>
                </a:solidFill>
              </a:rPr>
              <a:t>نهج الفيزياء غير المستقر</a:t>
            </a:r>
            <a:br>
              <a:rPr lang="ar-SA" sz="2400" b="1" dirty="0">
                <a:solidFill>
                  <a:srgbClr val="FFFFFF"/>
                </a:solidFill>
              </a:rPr>
            </a:br>
            <a:r>
              <a:rPr lang="en-US" sz="2400" b="1" dirty="0">
                <a:solidFill>
                  <a:srgbClr val="FFFFFF"/>
                </a:solidFill>
              </a:rPr>
              <a:t>Perturbed physics </a:t>
            </a: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3219451" y="5029200"/>
            <a:ext cx="5391149" cy="1059543"/>
          </a:xfrm>
        </p:spPr>
        <p:txBody>
          <a:bodyPr>
            <a:normAutofit lnSpcReduction="10000"/>
          </a:bodyPr>
          <a:lstStyle/>
          <a:p>
            <a:pPr algn="just" rtl="1"/>
            <a:r>
              <a:rPr lang="ar-SA" sz="1400" b="1" dirty="0"/>
              <a:t>يوضح الشكل إن المتوسطات الناتجة عن تطبيق نهج الفيزياء غير المستقرة </a:t>
            </a:r>
            <a:r>
              <a:rPr lang="en-US" sz="1400" b="1" dirty="0"/>
              <a:t>Perturbed physics </a:t>
            </a:r>
            <a:r>
              <a:rPr lang="ar-SA" sz="1400" b="1" dirty="0"/>
              <a:t> للمحيط؛ حيث تدل بشكل كبير على تحيز درجة الحرارة السطحية للمياه</a:t>
            </a:r>
            <a:r>
              <a:rPr lang="en-US" sz="1400" b="1" dirty="0"/>
              <a:t>SST </a:t>
            </a:r>
            <a:r>
              <a:rPr lang="ar-SA" sz="1400" b="1" dirty="0"/>
              <a:t> ودرجة ملوحة المياه السطحية </a:t>
            </a:r>
            <a:r>
              <a:rPr lang="en-US" sz="1400" b="1" dirty="0"/>
              <a:t>SSS</a:t>
            </a:r>
            <a:r>
              <a:rPr lang="ar-SA" sz="1400" b="1" dirty="0"/>
              <a:t> في كل عناصر المجموعة. وتتمثل إحدى السمات البارزة في مجموعة شمال المحيط الأطلنطي البرودة بشكل مفرط.</a:t>
            </a:r>
            <a:endParaRPr lang="en-US" sz="1400"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9451" y="304800"/>
            <a:ext cx="5394960" cy="4581565"/>
          </a:xfrm>
          <a:prstGeom prst="rect">
            <a:avLst/>
          </a:prstGeom>
        </p:spPr>
      </p:pic>
    </p:spTree>
    <p:extLst>
      <p:ext uri="{BB962C8B-B14F-4D97-AF65-F5344CB8AC3E}">
        <p14:creationId xmlns:p14="http://schemas.microsoft.com/office/powerpoint/2010/main" val="1435908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F9FAFBD0-1EBD-4CE3-9C48-DBEE59660DFC}"/>
              </a:ext>
            </a:extLst>
          </p:cNvPr>
          <p:cNvPicPr>
            <a:picLocks noChangeAspect="1"/>
          </p:cNvPicPr>
          <p:nvPr/>
        </p:nvPicPr>
        <p:blipFill>
          <a:blip r:embed="rId2"/>
          <a:stretch>
            <a:fillRect/>
          </a:stretch>
        </p:blipFill>
        <p:spPr>
          <a:xfrm>
            <a:off x="7734483" y="236087"/>
            <a:ext cx="1170533" cy="2136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8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small_button2">
            <a:hlinkClick r:id="rId4" action="ppaction://hlinksldjump"/>
          </p:cNvPr>
          <p:cNvSpPr/>
          <p:nvPr/>
        </p:nvSpPr>
        <p:spPr>
          <a:xfrm>
            <a:off x="5320952" y="1391603"/>
            <a:ext cx="1676400" cy="990600"/>
          </a:xfrm>
          <a:prstGeom prst="roundRect">
            <a:avLst/>
          </a:prstGeom>
          <a:solidFill>
            <a:schemeClr val="accent4">
              <a:lumMod val="40000"/>
              <a:lumOff val="60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9"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3" name="small_button3">
            <a:hlinkClick r:id="rId5" action="ppaction://hlinksldjump"/>
          </p:cNvPr>
          <p:cNvSpPr/>
          <p:nvPr/>
        </p:nvSpPr>
        <p:spPr>
          <a:xfrm>
            <a:off x="7167838" y="4541040"/>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3">
            <a:hlinkClick r:id="rId5" action="ppaction://hlinksldjump"/>
          </p:cNvPr>
          <p:cNvSpPr/>
          <p:nvPr/>
        </p:nvSpPr>
        <p:spPr>
          <a:xfrm>
            <a:off x="7188664" y="5638800"/>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4"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7" name="big_button1"/>
          <p:cNvSpPr/>
          <p:nvPr/>
        </p:nvSpPr>
        <p:spPr>
          <a:xfrm>
            <a:off x="230488" y="304800"/>
            <a:ext cx="4954613" cy="6230316"/>
          </a:xfrm>
          <a:prstGeom prst="roundRect">
            <a:avLst>
              <a:gd name="adj" fmla="val 5834"/>
            </a:avLst>
          </a:prstGeom>
          <a:solidFill>
            <a:schemeClr val="accent4">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lgn="justLow" defTabSz="914296" rtl="1">
              <a:spcAft>
                <a:spcPts val="2400"/>
              </a:spcAft>
              <a:buSzPct val="60000"/>
            </a:pPr>
            <a:r>
              <a:rPr lang="ar-SA" b="1" dirty="0" smtClean="0">
                <a:solidFill>
                  <a:prstClr val="black">
                    <a:lumMod val="95000"/>
                    <a:lumOff val="5000"/>
                  </a:prstClr>
                </a:solidFill>
                <a:latin typeface="Cambria" pitchFamily="18" charset="0"/>
                <a:cs typeface="Times New Roman" panose="02020603050405020304" pitchFamily="18" charset="0"/>
              </a:rPr>
              <a:t>و في </a:t>
            </a:r>
            <a:r>
              <a:rPr lang="ar-SA" b="1" dirty="0">
                <a:solidFill>
                  <a:prstClr val="black">
                    <a:lumMod val="95000"/>
                    <a:lumOff val="5000"/>
                  </a:prstClr>
                </a:solidFill>
                <a:latin typeface="Cambria" pitchFamily="18" charset="0"/>
                <a:cs typeface="Times New Roman" panose="02020603050405020304" pitchFamily="18" charset="0"/>
              </a:rPr>
              <a:t>البحوث المتعلقة بتأثيرات تغير  </a:t>
            </a:r>
            <a:r>
              <a:rPr lang="ar-SA" b="1" dirty="0" smtClean="0">
                <a:solidFill>
                  <a:prstClr val="black">
                    <a:lumMod val="95000"/>
                    <a:lumOff val="5000"/>
                  </a:prstClr>
                </a:solidFill>
                <a:latin typeface="Cambria" pitchFamily="18" charset="0"/>
                <a:cs typeface="Times New Roman" panose="02020603050405020304" pitchFamily="18" charset="0"/>
              </a:rPr>
              <a:t>المُناخ، </a:t>
            </a:r>
            <a:r>
              <a:rPr lang="ar-SA" b="1" dirty="0">
                <a:solidFill>
                  <a:prstClr val="black">
                    <a:lumMod val="95000"/>
                    <a:lumOff val="5000"/>
                  </a:prstClr>
                </a:solidFill>
                <a:latin typeface="Cambria" pitchFamily="18" charset="0"/>
                <a:cs typeface="Times New Roman" panose="02020603050405020304" pitchFamily="18" charset="0"/>
              </a:rPr>
              <a:t>من الأهمية بمكان اختيار مدخلات الأرصاد الجوية بعناية لنماذج المحاكاة </a:t>
            </a:r>
            <a:r>
              <a:rPr lang="ar-SA" b="1" dirty="0" smtClean="0">
                <a:solidFill>
                  <a:prstClr val="black">
                    <a:lumMod val="95000"/>
                    <a:lumOff val="5000"/>
                  </a:prstClr>
                </a:solidFill>
                <a:latin typeface="Cambria" pitchFamily="18" charset="0"/>
                <a:cs typeface="Times New Roman" panose="02020603050405020304" pitchFamily="18" charset="0"/>
              </a:rPr>
              <a:t>المُناخية </a:t>
            </a:r>
            <a:r>
              <a:rPr lang="ar-SA" b="1" dirty="0">
                <a:solidFill>
                  <a:prstClr val="black">
                    <a:lumMod val="95000"/>
                    <a:lumOff val="5000"/>
                  </a:prstClr>
                </a:solidFill>
                <a:latin typeface="Cambria" pitchFamily="18" charset="0"/>
                <a:cs typeface="Times New Roman" panose="02020603050405020304" pitchFamily="18" charset="0"/>
              </a:rPr>
              <a:t>لدراسات الأثر .، ويقترح أن يتم ذلك في ثلاث خطوات هي: </a:t>
            </a:r>
          </a:p>
          <a:p>
            <a:pPr lvl="0" algn="justLow" defTabSz="914296" rtl="1">
              <a:spcAft>
                <a:spcPts val="2400"/>
              </a:spcAft>
              <a:buSzPct val="60000"/>
            </a:pPr>
            <a:r>
              <a:rPr lang="ar-SA" b="1" dirty="0">
                <a:solidFill>
                  <a:prstClr val="black">
                    <a:lumMod val="95000"/>
                    <a:lumOff val="5000"/>
                  </a:prstClr>
                </a:solidFill>
                <a:latin typeface="Cambria" pitchFamily="18" charset="0"/>
                <a:cs typeface="Times New Roman" panose="02020603050405020304" pitchFamily="18" charset="0"/>
              </a:rPr>
              <a:t>أولاً: استخدام تحليل المكونات الرئيسية لعدد كبير من بارامترات الأرصاد الجوية، لإيجاد أنماط مشتركة لتغير </a:t>
            </a:r>
            <a:r>
              <a:rPr lang="ar-SA" b="1" dirty="0" smtClean="0">
                <a:solidFill>
                  <a:prstClr val="black">
                    <a:lumMod val="95000"/>
                    <a:lumOff val="5000"/>
                  </a:prstClr>
                </a:solidFill>
                <a:latin typeface="Cambria" pitchFamily="18" charset="0"/>
                <a:cs typeface="Times New Roman" panose="02020603050405020304" pitchFamily="18" charset="0"/>
              </a:rPr>
              <a:t>المُناخ </a:t>
            </a:r>
            <a:r>
              <a:rPr lang="ar-SA" b="1" dirty="0">
                <a:solidFill>
                  <a:prstClr val="black">
                    <a:lumMod val="95000"/>
                    <a:lumOff val="5000"/>
                  </a:prstClr>
                </a:solidFill>
                <a:latin typeface="Cambria" pitchFamily="18" charset="0"/>
                <a:cs typeface="Times New Roman" panose="02020603050405020304" pitchFamily="18" charset="0"/>
              </a:rPr>
              <a:t>داخل المجموعة المتعددة النماذج .</a:t>
            </a:r>
          </a:p>
          <a:p>
            <a:pPr lvl="0" algn="justLow" defTabSz="914296" rtl="1">
              <a:spcAft>
                <a:spcPts val="2400"/>
              </a:spcAft>
              <a:buSzPct val="60000"/>
            </a:pPr>
            <a:r>
              <a:rPr lang="ar-SA" b="1" dirty="0">
                <a:solidFill>
                  <a:prstClr val="black">
                    <a:lumMod val="95000"/>
                    <a:lumOff val="5000"/>
                  </a:prstClr>
                </a:solidFill>
                <a:latin typeface="Cambria" pitchFamily="18" charset="0"/>
                <a:cs typeface="Times New Roman" panose="02020603050405020304" pitchFamily="18" charset="0"/>
              </a:rPr>
              <a:t>ثانياً: الكشف عن أوجه التشابه النموذجية فيما يتعلق بهذه الأنماط متعددة المتغيرات باستخدام التحليل العنقودي.</a:t>
            </a:r>
          </a:p>
          <a:p>
            <a:pPr lvl="0" algn="justLow" defTabSz="914296" rtl="1">
              <a:spcAft>
                <a:spcPts val="2400"/>
              </a:spcAft>
              <a:buSzPct val="60000"/>
            </a:pPr>
            <a:r>
              <a:rPr lang="ar-SA" b="1" dirty="0">
                <a:solidFill>
                  <a:prstClr val="black">
                    <a:lumMod val="95000"/>
                    <a:lumOff val="5000"/>
                  </a:prstClr>
                </a:solidFill>
                <a:latin typeface="Cambria" pitchFamily="18" charset="0"/>
                <a:cs typeface="Times New Roman" panose="02020603050405020304" pitchFamily="18" charset="0"/>
              </a:rPr>
              <a:t>ثالثاً: أخذ نماذج من العينات من كل مجموعة، لتوليد مجموعة فرعية من المحاكاة التصورية.  </a:t>
            </a:r>
          </a:p>
          <a:p>
            <a:pPr lvl="0" algn="justLow" defTabSz="914296" rtl="1">
              <a:spcAft>
                <a:spcPts val="2400"/>
              </a:spcAft>
              <a:buSzPct val="60000"/>
            </a:pPr>
            <a:r>
              <a:rPr lang="ar-SA" b="1" dirty="0" smtClean="0">
                <a:solidFill>
                  <a:prstClr val="black">
                    <a:lumMod val="95000"/>
                    <a:lumOff val="5000"/>
                  </a:prstClr>
                </a:solidFill>
                <a:latin typeface="Cambria" pitchFamily="18" charset="0"/>
                <a:cs typeface="Times New Roman" panose="02020603050405020304" pitchFamily="18" charset="0"/>
              </a:rPr>
              <a:t>وتبين الجداول التغيرات النموذجية وتغيرات درجات الحرارة السطحية في 12 تجربة طبقت لثلاث نماذج عالمية. كما يبين </a:t>
            </a:r>
            <a:r>
              <a:rPr lang="ar-SA" b="1" dirty="0">
                <a:solidFill>
                  <a:prstClr val="black">
                    <a:lumMod val="95000"/>
                    <a:lumOff val="5000"/>
                  </a:prstClr>
                </a:solidFill>
                <a:latin typeface="Cambria" pitchFamily="18" charset="0"/>
                <a:cs typeface="Times New Roman" panose="02020603050405020304" pitchFamily="18" charset="0"/>
              </a:rPr>
              <a:t>الشكل  التالي مقارنة بين عدد من المحاكات </a:t>
            </a:r>
            <a:r>
              <a:rPr lang="ar-SA" b="1" dirty="0" smtClean="0">
                <a:solidFill>
                  <a:prstClr val="black">
                    <a:lumMod val="95000"/>
                    <a:lumOff val="5000"/>
                  </a:prstClr>
                </a:solidFill>
                <a:latin typeface="Cambria" pitchFamily="18" charset="0"/>
                <a:cs typeface="Times New Roman" panose="02020603050405020304" pitchFamily="18" charset="0"/>
              </a:rPr>
              <a:t>المُناخية </a:t>
            </a:r>
            <a:r>
              <a:rPr lang="ar-SA" b="1" dirty="0">
                <a:solidFill>
                  <a:prstClr val="black">
                    <a:lumMod val="95000"/>
                    <a:lumOff val="5000"/>
                  </a:prstClr>
                </a:solidFill>
                <a:latin typeface="Cambria" pitchFamily="18" charset="0"/>
                <a:cs typeface="Times New Roman" panose="02020603050405020304" pitchFamily="18" charset="0"/>
              </a:rPr>
              <a:t>المنشورة التي تمتد على الأقل خلال الألف سنة </a:t>
            </a:r>
            <a:r>
              <a:rPr lang="ar-SA" b="1" dirty="0" smtClean="0">
                <a:solidFill>
                  <a:prstClr val="black">
                    <a:lumMod val="95000"/>
                    <a:lumOff val="5000"/>
                  </a:prstClr>
                </a:solidFill>
                <a:latin typeface="Cambria" pitchFamily="18" charset="0"/>
                <a:cs typeface="Times New Roman" panose="02020603050405020304" pitchFamily="18" charset="0"/>
              </a:rPr>
              <a:t>الأخيرة. </a:t>
            </a:r>
            <a:r>
              <a:rPr lang="ar-SA" b="1" dirty="0">
                <a:solidFill>
                  <a:prstClr val="black">
                    <a:lumMod val="95000"/>
                    <a:lumOff val="5000"/>
                  </a:prstClr>
                </a:solidFill>
                <a:latin typeface="Cambria" pitchFamily="18" charset="0"/>
                <a:cs typeface="Times New Roman" panose="02020603050405020304" pitchFamily="18" charset="0"/>
              </a:rPr>
              <a:t>وتستند  المحاكاة إلى توازن الطاقة والتعقيد الوسيطة والنماذج </a:t>
            </a:r>
            <a:r>
              <a:rPr lang="ar-SA" b="1" dirty="0" smtClean="0">
                <a:solidFill>
                  <a:prstClr val="black">
                    <a:lumMod val="95000"/>
                    <a:lumOff val="5000"/>
                  </a:prstClr>
                </a:solidFill>
                <a:latin typeface="Cambria" pitchFamily="18" charset="0"/>
                <a:cs typeface="Times New Roman" panose="02020603050405020304" pitchFamily="18" charset="0"/>
              </a:rPr>
              <a:t>المُناخية </a:t>
            </a:r>
            <a:r>
              <a:rPr lang="ar-SA" b="1" dirty="0">
                <a:solidFill>
                  <a:prstClr val="black">
                    <a:lumMod val="95000"/>
                    <a:lumOff val="5000"/>
                  </a:prstClr>
                </a:solidFill>
                <a:latin typeface="Cambria" pitchFamily="18" charset="0"/>
                <a:cs typeface="Times New Roman" panose="02020603050405020304" pitchFamily="18" charset="0"/>
              </a:rPr>
              <a:t>القائمة على الدورة العامة الهوائية </a:t>
            </a:r>
            <a:r>
              <a:rPr lang="en-US" sz="1900" b="1" spc="-100" dirty="0">
                <a:solidFill>
                  <a:prstClr val="black"/>
                </a:solidFill>
                <a:latin typeface="Sakkal Majalla" panose="02000000000000000000" pitchFamily="2" charset="-78"/>
                <a:cs typeface="Sakkal Majalla" panose="02000000000000000000" pitchFamily="2" charset="-78"/>
              </a:rPr>
              <a:t>GCM </a:t>
            </a:r>
            <a:r>
              <a:rPr lang="ar-SA" sz="1900" b="1" spc="-100" dirty="0" smtClean="0">
                <a:solidFill>
                  <a:prstClr val="black"/>
                </a:solidFill>
                <a:latin typeface="Sakkal Majalla" panose="02000000000000000000" pitchFamily="2" charset="-78"/>
                <a:cs typeface="Sakkal Majalla" panose="02000000000000000000" pitchFamily="2" charset="-78"/>
              </a:rPr>
              <a:t>،</a:t>
            </a:r>
            <a:endParaRPr lang="en-US" b="1" dirty="0">
              <a:solidFill>
                <a:prstClr val="black">
                  <a:lumMod val="95000"/>
                  <a:lumOff val="5000"/>
                </a:prstClr>
              </a:solidFill>
              <a:latin typeface="Cambria" pitchFamily="18" charset="0"/>
              <a:cs typeface="Times New Roman" panose="02020603050405020304" pitchFamily="18" charset="0"/>
            </a:endParaRPr>
          </a:p>
        </p:txBody>
      </p:sp>
      <p:pic>
        <p:nvPicPr>
          <p:cNvPr id="30"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7829526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7">
                                            <p:bg/>
                                          </p:spTgt>
                                        </p:tgtEl>
                                        <p:attrNameLst>
                                          <p:attrName>style.visibility</p:attrName>
                                        </p:attrNameLst>
                                      </p:cBhvr>
                                      <p:to>
                                        <p:strVal val="visible"/>
                                      </p:to>
                                    </p:set>
                                    <p:animEffect transition="in" filter="fade">
                                      <p:cBhvr>
                                        <p:cTn id="13" dur="2000"/>
                                        <p:tgtEl>
                                          <p:spTgt spid="2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2000"/>
                                        <p:tgtEl>
                                          <p:spTgt spid="2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2000"/>
                                        <p:tgtEl>
                                          <p:spTgt spid="2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2000"/>
                                        <p:tgtEl>
                                          <p:spTgt spid="2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animEffect transition="in" filter="fade">
                                      <p:cBhvr>
                                        <p:cTn id="25" dur="2000"/>
                                        <p:tgtEl>
                                          <p:spTgt spid="27">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xEl>
                                              <p:pRg st="4" end="4"/>
                                            </p:txEl>
                                          </p:spTgt>
                                        </p:tgtEl>
                                        <p:attrNameLst>
                                          <p:attrName>style.visibility</p:attrName>
                                        </p:attrNameLst>
                                      </p:cBhvr>
                                      <p:to>
                                        <p:strVal val="visible"/>
                                      </p:to>
                                    </p:set>
                                    <p:animEffect transition="in" filter="fade">
                                      <p:cBhvr>
                                        <p:cTn id="28" dur="2000"/>
                                        <p:tgtEl>
                                          <p:spTgt spid="27">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838200"/>
            <a:ext cx="6583680"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2975336"/>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7A2026-3EDB-4C33-A1EE-4BBA4DF51B3D}"/>
              </a:ext>
            </a:extLst>
          </p:cNvPr>
          <p:cNvSpPr>
            <a:spLocks noGrp="1"/>
          </p:cNvSpPr>
          <p:nvPr>
            <p:ph type="title"/>
          </p:nvPr>
        </p:nvSpPr>
        <p:spPr/>
        <p:txBody>
          <a:bodyPr>
            <a:normAutofit/>
          </a:bodyPr>
          <a:lstStyle/>
          <a:p>
            <a:pPr rtl="1"/>
            <a:r>
              <a:rPr lang="ar-SA"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ea typeface="+mn-ea"/>
                <a:cs typeface="Sakkal Majalla" panose="02000000000000000000" pitchFamily="2" charset="-78"/>
              </a:rPr>
              <a:t>التغييرات في الظروف النموذجية في تجارب ثلاثة نماذج مختلفة للقطاعات العالمية </a:t>
            </a:r>
            <a:r>
              <a:rPr lang="en-US"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ea typeface="+mn-ea"/>
                <a:cs typeface="Sakkal Majalla" panose="02000000000000000000" pitchFamily="2" charset="-78"/>
              </a:rPr>
              <a:t>GCMs</a:t>
            </a:r>
          </a:p>
        </p:txBody>
      </p:sp>
      <p:graphicFrame>
        <p:nvGraphicFramePr>
          <p:cNvPr id="4" name="عنصر نائب للمحتوى 3">
            <a:extLst>
              <a:ext uri="{FF2B5EF4-FFF2-40B4-BE49-F238E27FC236}">
                <a16:creationId xmlns:a16="http://schemas.microsoft.com/office/drawing/2014/main" id="{C6FD956F-B7E6-43D3-82F7-A07B16BB4B8B}"/>
              </a:ext>
            </a:extLst>
          </p:cNvPr>
          <p:cNvGraphicFramePr>
            <a:graphicFrameLocks noGrp="1"/>
          </p:cNvGraphicFramePr>
          <p:nvPr>
            <p:ph idx="1"/>
            <p:extLst/>
          </p:nvPr>
        </p:nvGraphicFramePr>
        <p:xfrm>
          <a:off x="533401" y="1417638"/>
          <a:ext cx="8153399" cy="4983159"/>
        </p:xfrm>
        <a:graphic>
          <a:graphicData uri="http://schemas.openxmlformats.org/drawingml/2006/table">
            <a:tbl>
              <a:tblPr rtl="1" firstRow="1" firstCol="1" bandRow="1"/>
              <a:tblGrid>
                <a:gridCol w="3662429">
                  <a:extLst>
                    <a:ext uri="{9D8B030D-6E8A-4147-A177-3AD203B41FA5}">
                      <a16:colId xmlns:a16="http://schemas.microsoft.com/office/drawing/2014/main" val="776035528"/>
                    </a:ext>
                  </a:extLst>
                </a:gridCol>
                <a:gridCol w="1377716">
                  <a:extLst>
                    <a:ext uri="{9D8B030D-6E8A-4147-A177-3AD203B41FA5}">
                      <a16:colId xmlns:a16="http://schemas.microsoft.com/office/drawing/2014/main" val="1282852019"/>
                    </a:ext>
                  </a:extLst>
                </a:gridCol>
                <a:gridCol w="984492">
                  <a:extLst>
                    <a:ext uri="{9D8B030D-6E8A-4147-A177-3AD203B41FA5}">
                      <a16:colId xmlns:a16="http://schemas.microsoft.com/office/drawing/2014/main" val="2744182352"/>
                    </a:ext>
                  </a:extLst>
                </a:gridCol>
                <a:gridCol w="1093562">
                  <a:extLst>
                    <a:ext uri="{9D8B030D-6E8A-4147-A177-3AD203B41FA5}">
                      <a16:colId xmlns:a16="http://schemas.microsoft.com/office/drawing/2014/main" val="4217677531"/>
                    </a:ext>
                  </a:extLst>
                </a:gridCol>
                <a:gridCol w="1035200">
                  <a:extLst>
                    <a:ext uri="{9D8B030D-6E8A-4147-A177-3AD203B41FA5}">
                      <a16:colId xmlns:a16="http://schemas.microsoft.com/office/drawing/2014/main" val="809202511"/>
                    </a:ext>
                  </a:extLst>
                </a:gridCol>
              </a:tblGrid>
              <a:tr h="722139">
                <a:tc>
                  <a:txBody>
                    <a:bodyPr/>
                    <a:lstStyle/>
                    <a:p>
                      <a:pPr marL="0" marR="0" algn="ctr" rtl="1">
                        <a:lnSpc>
                          <a:spcPct val="115000"/>
                        </a:lnSpc>
                        <a:spcBef>
                          <a:spcPts val="0"/>
                        </a:spcBef>
                        <a:spcAft>
                          <a:spcPts val="100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المتغيرات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وحدات القياس</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1200" b="1">
                          <a:effectLst/>
                          <a:latin typeface="Simplified Arabic" panose="02020603050405020304" pitchFamily="18" charset="-78"/>
                          <a:ea typeface="Times New Roman" panose="02020603050405020304" pitchFamily="18" charset="0"/>
                          <a:cs typeface="Arial" panose="020B0604020202020204" pitchFamily="34" charset="0"/>
                        </a:rPr>
                        <a:t>UREAD</a:t>
                      </a:r>
                      <a:r>
                        <a:rPr lang="en-US" sz="1100">
                          <a:effectLst/>
                          <a:latin typeface="Calibri" panose="020F0502020204030204" pitchFamily="34" charset="0"/>
                          <a:ea typeface="Times New Roman" panose="02020603050405020304" pitchFamily="18" charset="0"/>
                          <a:cs typeface="Arial" panose="020B0604020202020204" pitchFamily="34" charset="0"/>
                        </a:rPr>
                        <a:t> </a:t>
                      </a:r>
                      <a:r>
                        <a:rPr lang="en-US" sz="1200" b="1">
                          <a:effectLst/>
                          <a:latin typeface="Simplified Arabic" panose="02020603050405020304" pitchFamily="18" charset="-78"/>
                          <a:ea typeface="Times New Roman" panose="02020603050405020304" pitchFamily="18" charset="0"/>
                          <a:cs typeface="Arial" panose="020B0604020202020204" pitchFamily="34" charset="0"/>
                        </a:rPr>
                        <a:t>model</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1200" b="1">
                          <a:effectLst/>
                          <a:latin typeface="Simplified Arabic" panose="02020603050405020304" pitchFamily="18" charset="-78"/>
                          <a:ea typeface="Times New Roman" panose="02020603050405020304" pitchFamily="18" charset="0"/>
                          <a:cs typeface="Arial" panose="020B0604020202020204" pitchFamily="34" charset="0"/>
                        </a:rPr>
                        <a:t>ECHAM4</a:t>
                      </a:r>
                      <a:r>
                        <a:rPr lang="en-US" sz="1100">
                          <a:effectLst/>
                          <a:latin typeface="Calibri" panose="020F0502020204030204" pitchFamily="34" charset="0"/>
                          <a:ea typeface="Times New Roman" panose="02020603050405020304" pitchFamily="18" charset="0"/>
                          <a:cs typeface="Arial" panose="020B0604020202020204" pitchFamily="34" charset="0"/>
                        </a:rPr>
                        <a:t> </a:t>
                      </a:r>
                      <a:r>
                        <a:rPr lang="en-US" sz="1200" b="1">
                          <a:effectLst/>
                          <a:latin typeface="Simplified Arabic" panose="02020603050405020304" pitchFamily="18" charset="-78"/>
                          <a:ea typeface="Times New Roman" panose="02020603050405020304" pitchFamily="18" charset="0"/>
                          <a:cs typeface="Arial" panose="020B0604020202020204" pitchFamily="34" charset="0"/>
                        </a:rPr>
                        <a:t>model</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1200" b="1">
                          <a:effectLst/>
                          <a:latin typeface="Simplified Arabic" panose="02020603050405020304" pitchFamily="18" charset="-78"/>
                          <a:ea typeface="Times New Roman" panose="02020603050405020304" pitchFamily="18" charset="0"/>
                          <a:cs typeface="Arial" panose="020B0604020202020204" pitchFamily="34" charset="0"/>
                        </a:rPr>
                        <a:t>LMD model</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545586"/>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ثاني أكسيد الكربون (العالمي</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CG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جزء/مليون </a:t>
                      </a:r>
                      <a:r>
                        <a:rPr lang="en-US" sz="1000">
                          <a:effectLst/>
                          <a:latin typeface="Arial" panose="020B0604020202020204" pitchFamily="34" charset="0"/>
                          <a:ea typeface="Times New Roman" panose="02020603050405020304" pitchFamily="18" charset="0"/>
                          <a:cs typeface="Arial" panose="020B0604020202020204" pitchFamily="34" charset="0"/>
                        </a:rPr>
                        <a:t>ppm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69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76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73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684293"/>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ثاني أكسيد الكربون (30-0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 CT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جزء/مليون </a:t>
                      </a:r>
                      <a:r>
                        <a:rPr lang="en-US" sz="1000">
                          <a:effectLst/>
                          <a:latin typeface="Arial" panose="020B0604020202020204" pitchFamily="34" charset="0"/>
                          <a:ea typeface="Times New Roman" panose="02020603050405020304" pitchFamily="18" charset="0"/>
                          <a:cs typeface="Arial" panose="020B0604020202020204" pitchFamily="34" charset="0"/>
                        </a:rPr>
                        <a:t>ppm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145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160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145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115120"/>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ثاني أكسيد الكربون (60-30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 CE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جزء/مليون </a:t>
                      </a:r>
                      <a:r>
                        <a:rPr lang="en-US" sz="1000">
                          <a:effectLst/>
                          <a:latin typeface="Arial" panose="020B0604020202020204" pitchFamily="34" charset="0"/>
                          <a:ea typeface="Times New Roman" panose="02020603050405020304" pitchFamily="18" charset="0"/>
                          <a:cs typeface="Arial" panose="020B0604020202020204" pitchFamily="34" charset="0"/>
                        </a:rPr>
                        <a:t>ppm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151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181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180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274152"/>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ثاني أكسيد الكربون (90-60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 CN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جزء/مليون </a:t>
                      </a:r>
                      <a:r>
                        <a:rPr lang="en-US" sz="1000">
                          <a:effectLst/>
                          <a:latin typeface="Arial" panose="020B0604020202020204" pitchFamily="34" charset="0"/>
                          <a:ea typeface="Times New Roman" panose="02020603050405020304" pitchFamily="18" charset="0"/>
                          <a:cs typeface="Arial" panose="020B0604020202020204" pitchFamily="34" charset="0"/>
                        </a:rPr>
                        <a:t>ppm</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dirty="0">
                          <a:effectLst/>
                          <a:latin typeface="Calibri" panose="020F0502020204030204" pitchFamily="34" charset="0"/>
                          <a:ea typeface="Times New Roman" panose="02020603050405020304" pitchFamily="18" charset="0"/>
                          <a:cs typeface="Simplified Arabic" panose="02020603050405020304" pitchFamily="18" charset="-78"/>
                        </a:rPr>
                        <a:t>353</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470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375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475997"/>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الثابت الشمس (العالمي</a:t>
                      </a:r>
                      <a:r>
                        <a:rPr lang="ar-SA" sz="1100">
                          <a:effectLst/>
                          <a:latin typeface="Calibri" panose="020F0502020204030204" pitchFamily="34" charset="0"/>
                          <a:ea typeface="Times New Roman" panose="02020603050405020304" pitchFamily="18" charset="0"/>
                          <a:cs typeface="Arial" panose="020B0604020202020204" pitchFamily="34" charset="0"/>
                        </a:rPr>
                        <a:t>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SG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النسبة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0.37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0.44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0.43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55693"/>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الثابت الشمس (30-0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ST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النسبة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0.66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0.70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0.68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504405"/>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الثابت الشمس (90-60 ° شمالاً) </a:t>
                      </a:r>
                      <a:r>
                        <a:rPr lang="ar-SA" sz="1100">
                          <a:effectLst/>
                          <a:latin typeface="Calibri" panose="020F0502020204030204" pitchFamily="34" charset="0"/>
                          <a:ea typeface="Times New Roman" panose="02020603050405020304" pitchFamily="18" charset="0"/>
                          <a:cs typeface="Arial" panose="020B0604020202020204" pitchFamily="34" charset="0"/>
                        </a:rPr>
                        <a:t>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SE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النسبة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0.89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1.20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1.18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234092"/>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الأوزون في طبقة التروبوبوز (العالمي</a:t>
                      </a:r>
                      <a:r>
                        <a:rPr lang="ar-SA" sz="1100">
                          <a:effectLst/>
                          <a:latin typeface="Calibri" panose="020F0502020204030204" pitchFamily="34" charset="0"/>
                          <a:ea typeface="Times New Roman" panose="02020603050405020304" pitchFamily="18" charset="0"/>
                          <a:cs typeface="Arial" panose="020B0604020202020204" pitchFamily="34" charset="0"/>
                        </a:rPr>
                        <a:t>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OG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وحدة دوبسون </a:t>
                      </a:r>
                      <a:r>
                        <a:rPr lang="en-US" sz="1000">
                          <a:effectLst/>
                          <a:latin typeface="Arial" panose="020B0604020202020204" pitchFamily="34" charset="0"/>
                          <a:ea typeface="Times New Roman" panose="02020603050405020304" pitchFamily="18" charset="0"/>
                          <a:cs typeface="Arial" panose="020B0604020202020204" pitchFamily="34" charset="0"/>
                        </a:rPr>
                        <a:t>DU</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35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24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2631788"/>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الأوزون في طبقة التروبوبوز (30-0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وحدة دوبسون </a:t>
                      </a:r>
                      <a:r>
                        <a:rPr lang="en-US" sz="1000">
                          <a:effectLst/>
                          <a:latin typeface="Arial" panose="020B0604020202020204" pitchFamily="34" charset="0"/>
                          <a:ea typeface="Times New Roman" panose="02020603050405020304" pitchFamily="18" charset="0"/>
                          <a:cs typeface="Arial" panose="020B0604020202020204" pitchFamily="34" charset="0"/>
                        </a:rPr>
                        <a:t>DU</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32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60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45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841400"/>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الأوزون في طبقة التروبوبوز (60-30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وحدة دوبسون </a:t>
                      </a:r>
                      <a:r>
                        <a:rPr lang="en-US" sz="1000">
                          <a:effectLst/>
                          <a:latin typeface="Arial" panose="020B0604020202020204" pitchFamily="34" charset="0"/>
                          <a:ea typeface="Times New Roman" panose="02020603050405020304" pitchFamily="18" charset="0"/>
                          <a:cs typeface="Arial" panose="020B0604020202020204" pitchFamily="34" charset="0"/>
                        </a:rPr>
                        <a:t>DU</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55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88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60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107345"/>
                  </a:ext>
                </a:extLst>
              </a:tr>
              <a:tr h="35508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الأوزون في طبقة التروبوبوز (90-60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وحدة دوبسون </a:t>
                      </a:r>
                      <a:r>
                        <a:rPr lang="en-US" sz="1000">
                          <a:effectLst/>
                          <a:latin typeface="Arial" panose="020B0604020202020204" pitchFamily="34" charset="0"/>
                          <a:ea typeface="Times New Roman" panose="02020603050405020304" pitchFamily="18" charset="0"/>
                          <a:cs typeface="Arial" panose="020B0604020202020204" pitchFamily="34" charset="0"/>
                        </a:rPr>
                        <a:t>DU</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144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207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121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4644325"/>
                  </a:ext>
                </a:extLst>
              </a:tr>
              <a:tr h="355085">
                <a:tc>
                  <a:txBody>
                    <a:bodyPr/>
                    <a:lstStyle/>
                    <a:p>
                      <a:pPr marL="0" marR="0" algn="r" rtl="1">
                        <a:lnSpc>
                          <a:spcPct val="115000"/>
                        </a:lnSpc>
                        <a:spcBef>
                          <a:spcPts val="0"/>
                        </a:spcBef>
                        <a:spcAft>
                          <a:spcPts val="0"/>
                        </a:spcAft>
                      </a:pPr>
                      <a:r>
                        <a:rPr lang="ar-SA" sz="1000" b="1" dirty="0">
                          <a:effectLst/>
                          <a:latin typeface="Calibri" panose="020F0502020204030204" pitchFamily="34" charset="0"/>
                          <a:ea typeface="Times New Roman" panose="02020603050405020304" pitchFamily="18" charset="0"/>
                          <a:cs typeface="Simplified Arabic" panose="02020603050405020304" pitchFamily="18" charset="-78"/>
                        </a:rPr>
                        <a:t>الأوزون في طبقة </a:t>
                      </a:r>
                      <a:r>
                        <a:rPr lang="ar-SA" sz="1000" b="1" dirty="0" err="1">
                          <a:effectLst/>
                          <a:latin typeface="Calibri" panose="020F0502020204030204" pitchFamily="34" charset="0"/>
                          <a:ea typeface="Times New Roman" panose="02020603050405020304" pitchFamily="18" charset="0"/>
                          <a:cs typeface="Simplified Arabic" panose="02020603050405020304" pitchFamily="18" charset="-78"/>
                        </a:rPr>
                        <a:t>التروبوبوز</a:t>
                      </a:r>
                      <a:r>
                        <a:rPr lang="ar-SA" sz="1000" b="1" dirty="0">
                          <a:effectLst/>
                          <a:latin typeface="Calibri" panose="020F0502020204030204" pitchFamily="34" charset="0"/>
                          <a:ea typeface="Times New Roman" panose="02020603050405020304" pitchFamily="18" charset="0"/>
                          <a:cs typeface="Simplified Arabic" panose="02020603050405020304" pitchFamily="18" charset="-78"/>
                        </a:rPr>
                        <a:t> (العالمي</a:t>
                      </a:r>
                      <a:r>
                        <a:rPr lang="ar-SA" sz="1100" dirty="0">
                          <a:effectLst/>
                          <a:latin typeface="Calibri" panose="020F0502020204030204" pitchFamily="34" charset="0"/>
                          <a:ea typeface="Times New Roman" panose="02020603050405020304" pitchFamily="18" charset="0"/>
                          <a:cs typeface="Arial" panose="020B0604020202020204" pitchFamily="34" charset="0"/>
                        </a:rPr>
                        <a:t> </a:t>
                      </a:r>
                      <a:r>
                        <a:rPr lang="en-US" sz="1000" b="1" dirty="0">
                          <a:effectLst/>
                          <a:latin typeface="Simplified Arabic" panose="02020603050405020304" pitchFamily="18" charset="-78"/>
                          <a:ea typeface="Times New Roman" panose="02020603050405020304" pitchFamily="18" charset="0"/>
                          <a:cs typeface="Arial" panose="020B0604020202020204" pitchFamily="34" charset="0"/>
                        </a:rPr>
                        <a:t>OS (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1000">
                          <a:effectLst/>
                          <a:latin typeface="Calibri" panose="020F0502020204030204" pitchFamily="34" charset="0"/>
                          <a:ea typeface="Times New Roman" panose="02020603050405020304" pitchFamily="18" charset="0"/>
                          <a:cs typeface="Arial" panose="020B0604020202020204" pitchFamily="34" charset="0"/>
                        </a:rPr>
                        <a:t>وحدة دوبسون </a:t>
                      </a:r>
                      <a:r>
                        <a:rPr lang="en-US" sz="1000">
                          <a:effectLst/>
                          <a:latin typeface="Arial" panose="020B0604020202020204" pitchFamily="34" charset="0"/>
                          <a:ea typeface="Times New Roman" panose="02020603050405020304" pitchFamily="18" charset="0"/>
                          <a:cs typeface="Arial" panose="020B0604020202020204" pitchFamily="34" charset="0"/>
                        </a:rPr>
                        <a:t>DU</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189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315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dirty="0">
                          <a:effectLst/>
                          <a:latin typeface="Calibri" panose="020F0502020204030204" pitchFamily="34" charset="0"/>
                          <a:ea typeface="Times New Roman" panose="02020603050405020304" pitchFamily="18" charset="0"/>
                          <a:cs typeface="Simplified Arabic" panose="02020603050405020304" pitchFamily="18" charset="-78"/>
                        </a:rPr>
                        <a:t>307</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191486"/>
                  </a:ext>
                </a:extLst>
              </a:tr>
            </a:tbl>
          </a:graphicData>
        </a:graphic>
      </p:graphicFrame>
    </p:spTree>
    <p:extLst>
      <p:ext uri="{BB962C8B-B14F-4D97-AF65-F5344CB8AC3E}">
        <p14:creationId xmlns:p14="http://schemas.microsoft.com/office/powerpoint/2010/main" val="1913231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97A2026-3EDB-4C33-A1EE-4BBA4DF51B3D}"/>
              </a:ext>
            </a:extLst>
          </p:cNvPr>
          <p:cNvSpPr>
            <a:spLocks noGrp="1"/>
          </p:cNvSpPr>
          <p:nvPr>
            <p:ph type="title"/>
          </p:nvPr>
        </p:nvSpPr>
        <p:spPr/>
        <p:txBody>
          <a:bodyPr>
            <a:normAutofit/>
          </a:bodyPr>
          <a:lstStyle/>
          <a:p>
            <a:pPr rtl="1"/>
            <a:r>
              <a:rPr lang="ar-SA" sz="30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ea typeface="+mn-ea"/>
                <a:cs typeface="Sakkal Majalla" panose="02000000000000000000" pitchFamily="2" charset="-78"/>
              </a:rPr>
              <a:t>التغييرات العالمية في معدلات درجات الحرارة السطحية في التجارب 12 للثلاثة النماذج العالمية </a:t>
            </a:r>
            <a:endParaRPr lang="en-US" sz="30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ea typeface="+mn-ea"/>
              <a:cs typeface="Sakkal Majalla" panose="02000000000000000000" pitchFamily="2" charset="-78"/>
            </a:endParaRPr>
          </a:p>
        </p:txBody>
      </p:sp>
      <p:graphicFrame>
        <p:nvGraphicFramePr>
          <p:cNvPr id="6" name="عنصر نائب للمحتوى 5">
            <a:extLst>
              <a:ext uri="{FF2B5EF4-FFF2-40B4-BE49-F238E27FC236}">
                <a16:creationId xmlns:a16="http://schemas.microsoft.com/office/drawing/2014/main" id="{69B33FDD-A684-47C6-A544-C1107B3DCBC7}"/>
              </a:ext>
            </a:extLst>
          </p:cNvPr>
          <p:cNvGraphicFramePr>
            <a:graphicFrameLocks noGrp="1"/>
          </p:cNvGraphicFramePr>
          <p:nvPr>
            <p:ph idx="1"/>
            <p:extLst/>
          </p:nvPr>
        </p:nvGraphicFramePr>
        <p:xfrm>
          <a:off x="457199" y="1417639"/>
          <a:ext cx="8229600" cy="5059362"/>
        </p:xfrm>
        <a:graphic>
          <a:graphicData uri="http://schemas.openxmlformats.org/drawingml/2006/table">
            <a:tbl>
              <a:tblPr rtl="1" firstRow="1" firstCol="1" bandRow="1"/>
              <a:tblGrid>
                <a:gridCol w="3953059">
                  <a:extLst>
                    <a:ext uri="{9D8B030D-6E8A-4147-A177-3AD203B41FA5}">
                      <a16:colId xmlns:a16="http://schemas.microsoft.com/office/drawing/2014/main" val="608984476"/>
                    </a:ext>
                  </a:extLst>
                </a:gridCol>
                <a:gridCol w="1480341">
                  <a:extLst>
                    <a:ext uri="{9D8B030D-6E8A-4147-A177-3AD203B41FA5}">
                      <a16:colId xmlns:a16="http://schemas.microsoft.com/office/drawing/2014/main" val="3723732265"/>
                    </a:ext>
                  </a:extLst>
                </a:gridCol>
                <a:gridCol w="1562582">
                  <a:extLst>
                    <a:ext uri="{9D8B030D-6E8A-4147-A177-3AD203B41FA5}">
                      <a16:colId xmlns:a16="http://schemas.microsoft.com/office/drawing/2014/main" val="287948400"/>
                    </a:ext>
                  </a:extLst>
                </a:gridCol>
                <a:gridCol w="1233618">
                  <a:extLst>
                    <a:ext uri="{9D8B030D-6E8A-4147-A177-3AD203B41FA5}">
                      <a16:colId xmlns:a16="http://schemas.microsoft.com/office/drawing/2014/main" val="284921089"/>
                    </a:ext>
                  </a:extLst>
                </a:gridCol>
              </a:tblGrid>
              <a:tr h="733182">
                <a:tc>
                  <a:txBody>
                    <a:bodyPr/>
                    <a:lstStyle/>
                    <a:p>
                      <a:pPr marL="0" marR="0" algn="ctr" rtl="1">
                        <a:lnSpc>
                          <a:spcPct val="115000"/>
                        </a:lnSpc>
                        <a:spcBef>
                          <a:spcPts val="0"/>
                        </a:spcBef>
                        <a:spcAft>
                          <a:spcPts val="100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تجارب المتغيرات</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1200" b="1">
                          <a:effectLst/>
                          <a:latin typeface="Simplified Arabic" panose="02020603050405020304" pitchFamily="18" charset="-78"/>
                          <a:ea typeface="Times New Roman" panose="02020603050405020304" pitchFamily="18" charset="0"/>
                          <a:cs typeface="Arial" panose="020B0604020202020204" pitchFamily="34" charset="0"/>
                        </a:rPr>
                        <a:t>UREAD</a:t>
                      </a:r>
                      <a:r>
                        <a:rPr lang="en-US" sz="1100">
                          <a:effectLst/>
                          <a:latin typeface="Calibri" panose="020F0502020204030204" pitchFamily="34" charset="0"/>
                          <a:ea typeface="Times New Roman" panose="02020603050405020304" pitchFamily="18" charset="0"/>
                          <a:cs typeface="Arial" panose="020B0604020202020204" pitchFamily="34" charset="0"/>
                        </a:rPr>
                        <a:t> </a:t>
                      </a:r>
                      <a:r>
                        <a:rPr lang="en-US" sz="1200" b="1">
                          <a:effectLst/>
                          <a:latin typeface="Simplified Arabic" panose="02020603050405020304" pitchFamily="18" charset="-78"/>
                          <a:ea typeface="Times New Roman" panose="02020603050405020304" pitchFamily="18" charset="0"/>
                          <a:cs typeface="Arial" panose="020B0604020202020204" pitchFamily="34" charset="0"/>
                        </a:rPr>
                        <a:t>model</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1200" b="1">
                          <a:effectLst/>
                          <a:latin typeface="Simplified Arabic" panose="02020603050405020304" pitchFamily="18" charset="-78"/>
                          <a:ea typeface="Times New Roman" panose="02020603050405020304" pitchFamily="18" charset="0"/>
                          <a:cs typeface="Arial" panose="020B0604020202020204" pitchFamily="34" charset="0"/>
                        </a:rPr>
                        <a:t>ECHAM4</a:t>
                      </a:r>
                      <a:r>
                        <a:rPr lang="en-US" sz="1100">
                          <a:effectLst/>
                          <a:latin typeface="Calibri" panose="020F0502020204030204" pitchFamily="34" charset="0"/>
                          <a:ea typeface="Times New Roman" panose="02020603050405020304" pitchFamily="18" charset="0"/>
                          <a:cs typeface="Arial" panose="020B0604020202020204" pitchFamily="34" charset="0"/>
                        </a:rPr>
                        <a:t> </a:t>
                      </a:r>
                      <a:r>
                        <a:rPr lang="en-US" sz="1200" b="1">
                          <a:effectLst/>
                          <a:latin typeface="Simplified Arabic" panose="02020603050405020304" pitchFamily="18" charset="-78"/>
                          <a:ea typeface="Times New Roman" panose="02020603050405020304" pitchFamily="18" charset="0"/>
                          <a:cs typeface="Arial" panose="020B0604020202020204" pitchFamily="34" charset="0"/>
                        </a:rPr>
                        <a:t>model</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1000"/>
                        </a:spcAft>
                      </a:pPr>
                      <a:r>
                        <a:rPr lang="en-US" sz="1200" b="1">
                          <a:effectLst/>
                          <a:latin typeface="Simplified Arabic" panose="02020603050405020304" pitchFamily="18" charset="-78"/>
                          <a:ea typeface="Times New Roman" panose="02020603050405020304" pitchFamily="18" charset="0"/>
                          <a:cs typeface="Arial" panose="020B0604020202020204" pitchFamily="34" charset="0"/>
                        </a:rPr>
                        <a:t>LMD model</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978689"/>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ثاني أكسيد الكربون (العالمي</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CG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0.38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0.81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1.12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63595"/>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ثاني أكسيد الكربون (30-0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 CT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0.32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0.68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1.13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270678"/>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ثاني أكسيد الكربون (60-30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 CE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0.45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0.99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1.14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585323"/>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ثاني أكسيد الكربون (90-60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 CN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0.46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1.12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0.70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771102"/>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الثابت الشمس (العالمي</a:t>
                      </a:r>
                      <a:r>
                        <a:rPr lang="ar-SA" sz="1100">
                          <a:effectLst/>
                          <a:latin typeface="Calibri" panose="020F0502020204030204" pitchFamily="34" charset="0"/>
                          <a:ea typeface="Times New Roman" panose="02020603050405020304" pitchFamily="18" charset="0"/>
                          <a:cs typeface="Arial" panose="020B0604020202020204" pitchFamily="34" charset="0"/>
                        </a:rPr>
                        <a:t>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SG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0.31</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0.82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1.07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616435"/>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الثابت الشمس (30-0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ST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0.26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0.73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0.93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495812"/>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الثابت الشمس (90-60 ° شمالاً) </a:t>
                      </a:r>
                      <a:r>
                        <a:rPr lang="ar-SA" sz="1100">
                          <a:effectLst/>
                          <a:latin typeface="Calibri" panose="020F0502020204030204" pitchFamily="34" charset="0"/>
                          <a:ea typeface="Times New Roman" panose="02020603050405020304" pitchFamily="18" charset="0"/>
                          <a:cs typeface="Arial" panose="020B0604020202020204" pitchFamily="34" charset="0"/>
                        </a:rPr>
                        <a:t>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SE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0.42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1.00</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0.99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518513"/>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الأوزون في طبقة التروبوبوز (العالمي</a:t>
                      </a:r>
                      <a:r>
                        <a:rPr lang="ar-SA" sz="1100">
                          <a:effectLst/>
                          <a:latin typeface="Calibri" panose="020F0502020204030204" pitchFamily="34" charset="0"/>
                          <a:ea typeface="Times New Roman" panose="02020603050405020304" pitchFamily="18" charset="0"/>
                          <a:cs typeface="Arial" panose="020B0604020202020204" pitchFamily="34" charset="0"/>
                        </a:rPr>
                        <a:t>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OG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0.24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0.58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0.94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268789"/>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الأوزون في طبقة التروبوبوز (30-0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OT</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0.27</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0.58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1.02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553846"/>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الأوزون في طبقة التروبوبوز (60-30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OE</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0.22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0.88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0.89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814304"/>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الأوزون في طبقة التروبوبوز (90-60 ° شمالاً)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ON</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0.24</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0.95</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0.62</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448056"/>
                  </a:ext>
                </a:extLst>
              </a:tr>
              <a:tr h="360515">
                <a:tc>
                  <a:txBody>
                    <a:bodyPr/>
                    <a:lstStyle/>
                    <a:p>
                      <a:pPr marL="0" marR="0" algn="r" rtl="1">
                        <a:lnSpc>
                          <a:spcPct val="115000"/>
                        </a:lnSpc>
                        <a:spcBef>
                          <a:spcPts val="0"/>
                        </a:spcBef>
                        <a:spcAft>
                          <a:spcPts val="0"/>
                        </a:spcAft>
                      </a:pPr>
                      <a:r>
                        <a:rPr lang="ar-SA" sz="1000" b="1">
                          <a:effectLst/>
                          <a:latin typeface="Calibri" panose="020F0502020204030204" pitchFamily="34" charset="0"/>
                          <a:ea typeface="Times New Roman" panose="02020603050405020304" pitchFamily="18" charset="0"/>
                          <a:cs typeface="Simplified Arabic" panose="02020603050405020304" pitchFamily="18" charset="-78"/>
                        </a:rPr>
                        <a:t>تجربة الأوزون في طبقة التروبوبوز (العالمي</a:t>
                      </a:r>
                      <a:r>
                        <a:rPr lang="ar-SA" sz="1100">
                          <a:effectLst/>
                          <a:latin typeface="Calibri" panose="020F0502020204030204" pitchFamily="34" charset="0"/>
                          <a:ea typeface="Times New Roman" panose="02020603050405020304" pitchFamily="18" charset="0"/>
                          <a:cs typeface="Arial" panose="020B0604020202020204" pitchFamily="34" charset="0"/>
                        </a:rPr>
                        <a:t> </a:t>
                      </a:r>
                      <a:r>
                        <a:rPr lang="en-US" sz="1000" b="1">
                          <a:effectLst/>
                          <a:latin typeface="Simplified Arabic" panose="02020603050405020304" pitchFamily="18" charset="-78"/>
                          <a:ea typeface="Times New Roman" panose="02020603050405020304" pitchFamily="18" charset="0"/>
                          <a:cs typeface="Arial" panose="020B0604020202020204" pitchFamily="34" charset="0"/>
                        </a:rPr>
                        <a:t>OS (  </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0.53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a:effectLst/>
                          <a:latin typeface="Calibri" panose="020F0502020204030204" pitchFamily="34" charset="0"/>
                          <a:ea typeface="Times New Roman" panose="02020603050405020304" pitchFamily="18" charset="0"/>
                          <a:cs typeface="Simplified Arabic" panose="02020603050405020304" pitchFamily="18" charset="-78"/>
                        </a:rPr>
                        <a:t>1.46</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1200" b="1" dirty="0">
                          <a:effectLst/>
                          <a:latin typeface="Calibri" panose="020F0502020204030204" pitchFamily="34" charset="0"/>
                          <a:ea typeface="Times New Roman" panose="02020603050405020304" pitchFamily="18" charset="0"/>
                          <a:cs typeface="Simplified Arabic" panose="02020603050405020304" pitchFamily="18" charset="-78"/>
                        </a:rPr>
                        <a:t>1.38</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270943"/>
                  </a:ext>
                </a:extLst>
              </a:tr>
            </a:tbl>
          </a:graphicData>
        </a:graphic>
      </p:graphicFrame>
    </p:spTree>
    <p:extLst>
      <p:ext uri="{BB962C8B-B14F-4D97-AF65-F5344CB8AC3E}">
        <p14:creationId xmlns:p14="http://schemas.microsoft.com/office/powerpoint/2010/main" val="1069753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96005" y="533400"/>
            <a:ext cx="2318360" cy="2318360"/>
          </a:xfrm>
          <a:prstGeom prst="ellipse">
            <a:avLst/>
          </a:prstGeom>
          <a:solidFill>
            <a:srgbClr val="262626"/>
          </a:solidFill>
          <a:ln w="174625" cmpd="thinThick">
            <a:solidFill>
              <a:srgbClr val="262626"/>
            </a:solidFill>
          </a:ln>
        </p:spPr>
        <p:txBody>
          <a:bodyPr anchor="ctr">
            <a:normAutofit/>
          </a:bodyPr>
          <a:lstStyle/>
          <a:p>
            <a:r>
              <a:rPr lang="ar-SA" sz="2400" b="1" dirty="0">
                <a:solidFill>
                  <a:srgbClr val="FFFFFF"/>
                </a:solidFill>
              </a:rPr>
              <a:t>عدد من نماذج المحاكاة </a:t>
            </a:r>
            <a:r>
              <a:rPr lang="ar-SA" sz="2400" b="1" dirty="0" smtClean="0">
                <a:solidFill>
                  <a:srgbClr val="FFFFFF"/>
                </a:solidFill>
              </a:rPr>
              <a:t>المُناخية</a:t>
            </a:r>
            <a:endParaRPr lang="ar-SA" sz="2400" b="1" dirty="0">
              <a:solidFill>
                <a:srgbClr val="FFFFFF"/>
              </a:solidFill>
            </a:endParaRP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1600201" y="3048000"/>
            <a:ext cx="2590799" cy="3276600"/>
          </a:xfrm>
        </p:spPr>
        <p:txBody>
          <a:bodyPr>
            <a:normAutofit/>
          </a:bodyPr>
          <a:lstStyle/>
          <a:p>
            <a:pPr algn="just" rtl="1"/>
            <a:r>
              <a:rPr lang="ar-SA" sz="2000" b="1" spc="-100" dirty="0">
                <a:solidFill>
                  <a:prstClr val="black"/>
                </a:solidFill>
                <a:latin typeface="Sakkal Majalla" panose="02000000000000000000" pitchFamily="2" charset="-78"/>
                <a:cs typeface="Sakkal Majalla" panose="02000000000000000000" pitchFamily="2" charset="-78"/>
              </a:rPr>
              <a:t>مقارنة الشذوذ الحراري لعدد من نماذج المحاكاة </a:t>
            </a:r>
            <a:r>
              <a:rPr lang="ar-SA" sz="2000" b="1" spc="-100" dirty="0" smtClean="0">
                <a:solidFill>
                  <a:prstClr val="black"/>
                </a:solidFill>
                <a:latin typeface="Sakkal Majalla" panose="02000000000000000000" pitchFamily="2" charset="-78"/>
                <a:cs typeface="Sakkal Majalla" panose="02000000000000000000" pitchFamily="2" charset="-78"/>
              </a:rPr>
              <a:t>المُناخية </a:t>
            </a:r>
            <a:r>
              <a:rPr lang="ar-SA" sz="2000" b="1" spc="-100" dirty="0">
                <a:solidFill>
                  <a:prstClr val="black"/>
                </a:solidFill>
                <a:latin typeface="Sakkal Majalla" panose="02000000000000000000" pitchFamily="2" charset="-78"/>
                <a:cs typeface="Sakkal Majalla" panose="02000000000000000000" pitchFamily="2" charset="-78"/>
              </a:rPr>
              <a:t>خلال الألف سنة الأخيرة في نصف الكرة الشمالي، للفترة  المرجعية 1901 – 1960. </a:t>
            </a:r>
          </a:p>
          <a:p>
            <a:pPr algn="just" rtl="1"/>
            <a:r>
              <a:rPr lang="ar-SA" sz="2000" b="1" spc="-100" dirty="0">
                <a:solidFill>
                  <a:prstClr val="black"/>
                </a:solidFill>
                <a:latin typeface="Sakkal Majalla" panose="02000000000000000000" pitchFamily="2" charset="-78"/>
                <a:cs typeface="Sakkal Majalla" panose="02000000000000000000" pitchFamily="2" charset="-78"/>
              </a:rPr>
              <a:t>تم اختيار درجة الحرارة المتوسطة في </a:t>
            </a:r>
            <a:r>
              <a:rPr lang="en-US" sz="2000" b="1" spc="-100" dirty="0">
                <a:solidFill>
                  <a:prstClr val="black"/>
                </a:solidFill>
                <a:latin typeface="Sakkal Majalla" panose="02000000000000000000" pitchFamily="2" charset="-78"/>
                <a:cs typeface="Sakkal Majalla" panose="02000000000000000000" pitchFamily="2" charset="-78"/>
              </a:rPr>
              <a:t>NH </a:t>
            </a:r>
            <a:r>
              <a:rPr lang="ar-SA" sz="2000" b="1" spc="-100" dirty="0">
                <a:solidFill>
                  <a:prstClr val="black"/>
                </a:solidFill>
                <a:latin typeface="Sakkal Majalla" panose="02000000000000000000" pitchFamily="2" charset="-78"/>
                <a:cs typeface="Sakkal Majalla" panose="02000000000000000000" pitchFamily="2" charset="-78"/>
              </a:rPr>
              <a:t> نظرًا لأنه تتم مقارنته مع عمليات إعادة بناء المناظير القديمة </a:t>
            </a:r>
            <a:r>
              <a:rPr lang="ar-SA" sz="2000" b="1" spc="-100" dirty="0" smtClean="0">
                <a:solidFill>
                  <a:prstClr val="black"/>
                </a:solidFill>
                <a:latin typeface="Sakkal Majalla" panose="02000000000000000000" pitchFamily="2" charset="-78"/>
                <a:cs typeface="Sakkal Majalla" panose="02000000000000000000" pitchFamily="2" charset="-78"/>
              </a:rPr>
              <a:t>مقارنة المناطق /المتغيرات </a:t>
            </a:r>
            <a:r>
              <a:rPr lang="ar-SA" sz="2000" b="1" spc="-100" dirty="0">
                <a:solidFill>
                  <a:prstClr val="black"/>
                </a:solidFill>
                <a:latin typeface="Sakkal Majalla" panose="02000000000000000000" pitchFamily="2" charset="-78"/>
                <a:cs typeface="Sakkal Majalla" panose="02000000000000000000" pitchFamily="2" charset="-78"/>
              </a:rPr>
              <a:t>الأخرى</a:t>
            </a:r>
            <a:r>
              <a:rPr lang="ar-SA" sz="1900" b="1" spc="-100" dirty="0">
                <a:solidFill>
                  <a:prstClr val="black"/>
                </a:solidFill>
                <a:latin typeface="Sakkal Majalla" panose="02000000000000000000" pitchFamily="2" charset="-78"/>
                <a:cs typeface="Sakkal Majalla" panose="02000000000000000000" pitchFamily="2" charset="-78"/>
              </a:rPr>
              <a:t>. </a:t>
            </a:r>
            <a:endParaRPr lang="en-US" sz="1900" b="1" spc="-100" dirty="0">
              <a:solidFill>
                <a:prstClr val="black"/>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1033" y="373318"/>
            <a:ext cx="4663440" cy="6111363"/>
          </a:xfrm>
          <a:prstGeom prst="rect">
            <a:avLst/>
          </a:prstGeom>
        </p:spPr>
      </p:pic>
    </p:spTree>
    <p:extLst>
      <p:ext uri="{BB962C8B-B14F-4D97-AF65-F5344CB8AC3E}">
        <p14:creationId xmlns:p14="http://schemas.microsoft.com/office/powerpoint/2010/main" val="217734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pic>
        <p:nvPicPr>
          <p:cNvPr id="2" name="صورة 1">
            <a:extLst>
              <a:ext uri="{FF2B5EF4-FFF2-40B4-BE49-F238E27FC236}">
                <a16:creationId xmlns:a16="http://schemas.microsoft.com/office/drawing/2014/main" id="{39EA817D-469A-4950-ADE0-90B03B6A64F5}"/>
              </a:ext>
            </a:extLst>
          </p:cNvPr>
          <p:cNvPicPr>
            <a:picLocks noChangeAspect="1"/>
          </p:cNvPicPr>
          <p:nvPr/>
        </p:nvPicPr>
        <p:blipFill>
          <a:blip r:embed="rId2"/>
          <a:stretch>
            <a:fillRect/>
          </a:stretch>
        </p:blipFill>
        <p:spPr>
          <a:xfrm>
            <a:off x="7822091" y="234726"/>
            <a:ext cx="1148070" cy="2242325"/>
          </a:xfrm>
          <a:prstGeom prst="rect">
            <a:avLst/>
          </a:prstGeom>
        </p:spPr>
      </p:pic>
      <p:sp>
        <p:nvSpPr>
          <p:cNvPr id="19"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تقييم 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0"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 </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محاكاة تغير </a:t>
            </a:r>
            <a:r>
              <a:rPr lang="ar-SA"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3" name="small_button3">
            <a:hlinkClick r:id="rId5" action="ppaction://hlinksldjump"/>
          </p:cNvPr>
          <p:cNvSpPr/>
          <p:nvPr/>
        </p:nvSpPr>
        <p:spPr>
          <a:xfrm>
            <a:off x="7167838" y="2477831"/>
            <a:ext cx="1676400" cy="948860"/>
          </a:xfrm>
          <a:prstGeom prst="roundRect">
            <a:avLst/>
          </a:prstGeom>
          <a:solidFill>
            <a:schemeClr val="accent5">
              <a:lumMod val="20000"/>
              <a:lumOff val="80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الإسقاطات </a:t>
            </a:r>
          </a:p>
          <a:p>
            <a:pPr algn="ctr" defTabSz="914296"/>
            <a:r>
              <a:rPr lang="ar-KW" sz="1600" b="1" dirty="0" smtClean="0">
                <a:solidFill>
                  <a:schemeClr val="tx1"/>
                </a:solidFill>
                <a:effectLst>
                  <a:outerShdw blurRad="38100" dist="38100" dir="2700000" algn="tl">
                    <a:srgbClr val="000000">
                      <a:alpha val="43137"/>
                    </a:srgbClr>
                  </a:outerShdw>
                </a:effectLst>
                <a:latin typeface="Cambria" pitchFamily="18" charset="0"/>
                <a:cs typeface="PT Bold Heading" pitchFamily="2" charset="-78"/>
              </a:rPr>
              <a:t>المُناخية</a:t>
            </a:r>
            <a:endPar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6"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نظرية الاحتمال</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والطرق الإحصائية</a:t>
            </a:r>
            <a:endParaRPr lang="en-US"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8"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مؤشرات</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التغير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9"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التوقيع الطيفي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للتغير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1"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3"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الاستشعار عن بعد</a:t>
            </a:r>
          </a:p>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وغطاء السحب</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4"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الأدوات التفاعلية</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والتكيف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4"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7" name="big_button1"/>
          <p:cNvSpPr/>
          <p:nvPr/>
        </p:nvSpPr>
        <p:spPr>
          <a:xfrm>
            <a:off x="269425" y="302491"/>
            <a:ext cx="4883869" cy="6248400"/>
          </a:xfrm>
          <a:prstGeom prst="roundRect">
            <a:avLst>
              <a:gd name="adj" fmla="val 5834"/>
            </a:avLst>
          </a:prstGeom>
          <a:solidFill>
            <a:schemeClr val="accent5">
              <a:lumMod val="20000"/>
              <a:lumOff val="8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justLow" defTabSz="914296" rtl="1">
              <a:spcAft>
                <a:spcPts val="2400"/>
              </a:spcAft>
              <a:buSzPct val="100000"/>
            </a:pPr>
            <a:r>
              <a:rPr lang="ar-SA" sz="2000" b="1" dirty="0" smtClean="0">
                <a:solidFill>
                  <a:prstClr val="black">
                    <a:lumMod val="95000"/>
                    <a:lumOff val="5000"/>
                  </a:prstClr>
                </a:solidFill>
                <a:latin typeface="Cambria" pitchFamily="18" charset="0"/>
                <a:cs typeface="Times New Roman" panose="02020603050405020304" pitchFamily="18" charset="0"/>
              </a:rPr>
              <a:t>    إشارة </a:t>
            </a:r>
            <a:r>
              <a:rPr lang="ar-SA" sz="2000" b="1" dirty="0">
                <a:solidFill>
                  <a:prstClr val="black">
                    <a:lumMod val="95000"/>
                    <a:lumOff val="5000"/>
                  </a:prstClr>
                </a:solidFill>
                <a:latin typeface="Cambria" pitchFamily="18" charset="0"/>
                <a:cs typeface="Times New Roman" panose="02020603050405020304" pitchFamily="18" charset="0"/>
              </a:rPr>
              <a:t>تغير </a:t>
            </a:r>
            <a:r>
              <a:rPr lang="ar-SA" sz="2000" b="1" dirty="0" smtClean="0">
                <a:solidFill>
                  <a:prstClr val="black">
                    <a:lumMod val="95000"/>
                    <a:lumOff val="5000"/>
                  </a:prstClr>
                </a:solidFill>
                <a:latin typeface="Cambria" pitchFamily="18" charset="0"/>
                <a:cs typeface="Times New Roman" panose="02020603050405020304" pitchFamily="18" charset="0"/>
              </a:rPr>
              <a:t>المُناخ </a:t>
            </a:r>
            <a:r>
              <a:rPr lang="ar-SA" sz="2000" b="1" dirty="0">
                <a:solidFill>
                  <a:prstClr val="black">
                    <a:lumMod val="95000"/>
                    <a:lumOff val="5000"/>
                  </a:prstClr>
                </a:solidFill>
                <a:latin typeface="Cambria" pitchFamily="18" charset="0"/>
                <a:cs typeface="Times New Roman" panose="02020603050405020304" pitchFamily="18" charset="0"/>
              </a:rPr>
              <a:t>وعدم اليقين في التوقعات أجريت الاسقاطات الموسمية وللظواهر  </a:t>
            </a:r>
            <a:r>
              <a:rPr lang="ar-SA" sz="2000" b="1" dirty="0" smtClean="0">
                <a:solidFill>
                  <a:prstClr val="black">
                    <a:lumMod val="95000"/>
                    <a:lumOff val="5000"/>
                  </a:prstClr>
                </a:solidFill>
                <a:latin typeface="Cambria" pitchFamily="18" charset="0"/>
                <a:cs typeface="Times New Roman" panose="02020603050405020304" pitchFamily="18" charset="0"/>
              </a:rPr>
              <a:t>المُناخية </a:t>
            </a:r>
            <a:r>
              <a:rPr lang="ar-SA" sz="2000" b="1" dirty="0">
                <a:solidFill>
                  <a:prstClr val="black">
                    <a:lumMod val="95000"/>
                    <a:lumOff val="5000"/>
                  </a:prstClr>
                </a:solidFill>
                <a:latin typeface="Cambria" pitchFamily="18" charset="0"/>
                <a:cs typeface="Times New Roman" panose="02020603050405020304" pitchFamily="18" charset="0"/>
              </a:rPr>
              <a:t>المتطرفة ؛ حيث جمعت على سبيل المثال توقعات ثلاثة نماذج  مناخية لتقدير الإسقاط المتوسط المتعدد النماذج لتغير </a:t>
            </a:r>
            <a:r>
              <a:rPr lang="ar-SA" sz="2000" b="1" dirty="0" smtClean="0">
                <a:solidFill>
                  <a:prstClr val="black">
                    <a:lumMod val="95000"/>
                    <a:lumOff val="5000"/>
                  </a:prstClr>
                </a:solidFill>
                <a:latin typeface="Cambria" pitchFamily="18" charset="0"/>
                <a:cs typeface="Times New Roman" panose="02020603050405020304" pitchFamily="18" charset="0"/>
              </a:rPr>
              <a:t>المُناخ. </a:t>
            </a:r>
            <a:r>
              <a:rPr lang="ar-SA" sz="2000" b="1" dirty="0">
                <a:solidFill>
                  <a:prstClr val="black">
                    <a:lumMod val="95000"/>
                    <a:lumOff val="5000"/>
                  </a:prstClr>
                </a:solidFill>
                <a:latin typeface="Cambria" pitchFamily="18" charset="0"/>
                <a:cs typeface="Times New Roman" panose="02020603050405020304" pitchFamily="18" charset="0"/>
              </a:rPr>
              <a:t>والتي تم تقييم الأهمية النسبية للتغير  في ارتفاعات الموجة المتوقعة نتيجة للضغط المفروض في سيناريو الإجبار  على أساس المحاكاة الجماعية التي أجريت مع نموذج </a:t>
            </a:r>
            <a:r>
              <a:rPr lang="ar-SA" sz="2000" b="1" dirty="0" smtClean="0">
                <a:solidFill>
                  <a:prstClr val="black">
                    <a:lumMod val="95000"/>
                    <a:lumOff val="5000"/>
                  </a:prstClr>
                </a:solidFill>
                <a:latin typeface="Cambria" pitchFamily="18" charset="0"/>
                <a:cs typeface="Times New Roman" panose="02020603050405020304" pitchFamily="18" charset="0"/>
              </a:rPr>
              <a:t>المُناخ </a:t>
            </a:r>
            <a:r>
              <a:rPr lang="ar-SA" sz="2000" b="1" dirty="0">
                <a:solidFill>
                  <a:prstClr val="black">
                    <a:lumMod val="95000"/>
                    <a:lumOff val="5000"/>
                  </a:prstClr>
                </a:solidFill>
                <a:latin typeface="Cambria" pitchFamily="18" charset="0"/>
                <a:cs typeface="Times New Roman" panose="02020603050405020304" pitchFamily="18" charset="0"/>
              </a:rPr>
              <a:t>الكندي المقترن</a:t>
            </a:r>
            <a:r>
              <a:rPr lang="en-US" sz="2000" b="1" dirty="0">
                <a:solidFill>
                  <a:prstClr val="black">
                    <a:lumMod val="95000"/>
                    <a:lumOff val="5000"/>
                  </a:prstClr>
                </a:solidFill>
                <a:latin typeface="Cambria" pitchFamily="18" charset="0"/>
                <a:cs typeface="Times New Roman" panose="02020603050405020304" pitchFamily="18" charset="0"/>
              </a:rPr>
              <a:t>GCM2 </a:t>
            </a:r>
            <a:r>
              <a:rPr lang="ar-SA" sz="2000" b="1" dirty="0">
                <a:solidFill>
                  <a:prstClr val="black">
                    <a:lumMod val="95000"/>
                    <a:lumOff val="5000"/>
                  </a:prstClr>
                </a:solidFill>
                <a:latin typeface="Cambria" pitchFamily="18" charset="0"/>
                <a:cs typeface="Times New Roman" panose="02020603050405020304" pitchFamily="18" charset="0"/>
              </a:rPr>
              <a:t> </a:t>
            </a:r>
            <a:r>
              <a:rPr lang="en-US" sz="2000" b="1" dirty="0">
                <a:solidFill>
                  <a:prstClr val="black">
                    <a:lumMod val="95000"/>
                    <a:lumOff val="5000"/>
                  </a:prstClr>
                </a:solidFill>
                <a:latin typeface="Cambria" pitchFamily="18" charset="0"/>
                <a:cs typeface="Times New Roman" panose="02020603050405020304" pitchFamily="18" charset="0"/>
              </a:rPr>
              <a:t> C</a:t>
            </a:r>
            <a:endParaRPr lang="ar-SA" sz="2000" b="1" dirty="0">
              <a:solidFill>
                <a:prstClr val="black">
                  <a:lumMod val="95000"/>
                  <a:lumOff val="5000"/>
                </a:prstClr>
              </a:solidFill>
              <a:latin typeface="Cambria" pitchFamily="18" charset="0"/>
              <a:cs typeface="Times New Roman" panose="02020603050405020304" pitchFamily="18" charset="0"/>
            </a:endParaRPr>
          </a:p>
          <a:p>
            <a:pPr algn="justLow" defTabSz="914296" rtl="1">
              <a:spcAft>
                <a:spcPts val="2400"/>
              </a:spcAft>
              <a:buSzPct val="100000"/>
            </a:pPr>
            <a:r>
              <a:rPr lang="ar-SA" sz="2000" b="1" dirty="0">
                <a:solidFill>
                  <a:prstClr val="black">
                    <a:lumMod val="95000"/>
                    <a:lumOff val="5000"/>
                  </a:prstClr>
                </a:solidFill>
                <a:latin typeface="Cambria" pitchFamily="18" charset="0"/>
                <a:cs typeface="Times New Roman" panose="02020603050405020304" pitchFamily="18" charset="0"/>
              </a:rPr>
              <a:t>كما انتج مركز  </a:t>
            </a:r>
            <a:r>
              <a:rPr lang="ar-SA" sz="2000" b="1" dirty="0" err="1">
                <a:solidFill>
                  <a:prstClr val="black">
                    <a:lumMod val="95000"/>
                    <a:lumOff val="5000"/>
                  </a:prstClr>
                </a:solidFill>
                <a:latin typeface="Cambria" pitchFamily="18" charset="0"/>
                <a:cs typeface="Times New Roman" panose="02020603050405020304" pitchFamily="18" charset="0"/>
              </a:rPr>
              <a:t>هادلي</a:t>
            </a:r>
            <a:r>
              <a:rPr lang="ar-SA" sz="2000" b="1" dirty="0">
                <a:solidFill>
                  <a:prstClr val="black">
                    <a:lumMod val="95000"/>
                    <a:lumOff val="5000"/>
                  </a:prstClr>
                </a:solidFill>
                <a:latin typeface="Cambria" pitchFamily="18" charset="0"/>
                <a:cs typeface="Times New Roman" panose="02020603050405020304" pitchFamily="18" charset="0"/>
              </a:rPr>
              <a:t> التابع لهيئة الأرصاد البريطانية حالياً مجموعات </a:t>
            </a:r>
            <a:r>
              <a:rPr lang="ar-SA" sz="2000" b="1" dirty="0" err="1">
                <a:solidFill>
                  <a:prstClr val="black">
                    <a:lumMod val="95000"/>
                    <a:lumOff val="5000"/>
                  </a:prstClr>
                </a:solidFill>
                <a:latin typeface="Cambria" pitchFamily="18" charset="0"/>
                <a:cs typeface="Times New Roman" panose="02020603050405020304" pitchFamily="18" charset="0"/>
              </a:rPr>
              <a:t>باراميترات</a:t>
            </a:r>
            <a:r>
              <a:rPr lang="ar-SA" sz="2000" b="1" dirty="0">
                <a:solidFill>
                  <a:prstClr val="black">
                    <a:lumMod val="95000"/>
                    <a:lumOff val="5000"/>
                  </a:prstClr>
                </a:solidFill>
                <a:latin typeface="Cambria" pitchFamily="18" charset="0"/>
                <a:cs typeface="Times New Roman" panose="02020603050405020304" pitchFamily="18" charset="0"/>
              </a:rPr>
              <a:t> </a:t>
            </a:r>
            <a:r>
              <a:rPr lang="en-US" sz="2000" b="1" dirty="0">
                <a:solidFill>
                  <a:prstClr val="black">
                    <a:lumMod val="95000"/>
                    <a:lumOff val="5000"/>
                  </a:prstClr>
                </a:solidFill>
                <a:latin typeface="Cambria" pitchFamily="18" charset="0"/>
                <a:cs typeface="Times New Roman" panose="02020603050405020304" pitchFamily="18" charset="0"/>
              </a:rPr>
              <a:t>perturbed parameter ensembles </a:t>
            </a:r>
            <a:r>
              <a:rPr lang="ar-SA" sz="2000" b="1" dirty="0" smtClean="0">
                <a:solidFill>
                  <a:prstClr val="black">
                    <a:lumMod val="95000"/>
                    <a:lumOff val="5000"/>
                  </a:prstClr>
                </a:solidFill>
                <a:latin typeface="Cambria" pitchFamily="18" charset="0"/>
                <a:cs typeface="Times New Roman" panose="02020603050405020304" pitchFamily="18" charset="0"/>
              </a:rPr>
              <a:t> من </a:t>
            </a:r>
            <a:r>
              <a:rPr lang="ar-SA" sz="2000" b="1" dirty="0">
                <a:solidFill>
                  <a:prstClr val="black">
                    <a:lumMod val="95000"/>
                    <a:lumOff val="5000"/>
                  </a:prstClr>
                </a:solidFill>
                <a:latin typeface="Cambria" pitchFamily="18" charset="0"/>
                <a:cs typeface="Times New Roman" panose="02020603050405020304" pitchFamily="18" charset="0"/>
              </a:rPr>
              <a:t>تشكيلة نماذج فردية تعرف باسم </a:t>
            </a:r>
            <a:r>
              <a:rPr lang="en-US" sz="2000" b="1" dirty="0">
                <a:solidFill>
                  <a:prstClr val="black">
                    <a:lumMod val="95000"/>
                    <a:lumOff val="5000"/>
                  </a:prstClr>
                </a:solidFill>
                <a:latin typeface="Cambria" pitchFamily="18" charset="0"/>
                <a:cs typeface="Times New Roman" panose="02020603050405020304" pitchFamily="18" charset="0"/>
              </a:rPr>
              <a:t>HadCM3C </a:t>
            </a:r>
            <a:r>
              <a:rPr lang="ar-SA" sz="2000" b="1" dirty="0">
                <a:solidFill>
                  <a:prstClr val="black">
                    <a:lumMod val="95000"/>
                    <a:lumOff val="5000"/>
                  </a:prstClr>
                </a:solidFill>
                <a:latin typeface="Cambria" pitchFamily="18" charset="0"/>
                <a:cs typeface="Times New Roman" panose="02020603050405020304" pitchFamily="18" charset="0"/>
              </a:rPr>
              <a:t> لبحث حالات عدم اليقين في عمليات التغذية العكسية المادية </a:t>
            </a:r>
            <a:r>
              <a:rPr lang="ar-SA" sz="2000" b="1" dirty="0" err="1" smtClean="0">
                <a:solidFill>
                  <a:prstClr val="black">
                    <a:lumMod val="95000"/>
                    <a:lumOff val="5000"/>
                  </a:prstClr>
                </a:solidFill>
                <a:latin typeface="Cambria" pitchFamily="18" charset="0"/>
                <a:cs typeface="Times New Roman" panose="02020603050405020304" pitchFamily="18" charset="0"/>
              </a:rPr>
              <a:t>والبيوچيوكيميائية</a:t>
            </a:r>
            <a:r>
              <a:rPr lang="ar-SA" sz="2000" b="1" dirty="0">
                <a:solidFill>
                  <a:prstClr val="black">
                    <a:lumMod val="95000"/>
                    <a:lumOff val="5000"/>
                  </a:prstClr>
                </a:solidFill>
                <a:latin typeface="Cambria" pitchFamily="18" charset="0"/>
                <a:cs typeface="Times New Roman" panose="02020603050405020304" pitchFamily="18" charset="0"/>
              </a:rPr>
              <a:t>.  وهي مكمِّلة لإسقاطات مشروع مقارنة النماذج المزدوجة </a:t>
            </a:r>
            <a:r>
              <a:rPr lang="en-US" sz="2000" b="1" dirty="0">
                <a:solidFill>
                  <a:prstClr val="black">
                    <a:lumMod val="95000"/>
                    <a:lumOff val="5000"/>
                  </a:prstClr>
                </a:solidFill>
                <a:latin typeface="Cambria" pitchFamily="18" charset="0"/>
                <a:cs typeface="Times New Roman" panose="02020603050405020304" pitchFamily="18" charset="0"/>
              </a:rPr>
              <a:t>CMIP5 </a:t>
            </a:r>
            <a:r>
              <a:rPr lang="ar-SA" sz="2000" b="1" dirty="0" smtClean="0">
                <a:solidFill>
                  <a:prstClr val="black">
                    <a:lumMod val="95000"/>
                    <a:lumOff val="5000"/>
                  </a:prstClr>
                </a:solidFill>
                <a:latin typeface="Cambria" pitchFamily="18" charset="0"/>
                <a:cs typeface="Times New Roman" panose="02020603050405020304" pitchFamily="18" charset="0"/>
              </a:rPr>
              <a:t> متعدد </a:t>
            </a:r>
            <a:r>
              <a:rPr lang="ar-SA" sz="2000" b="1" dirty="0">
                <a:solidFill>
                  <a:prstClr val="black">
                    <a:lumMod val="95000"/>
                    <a:lumOff val="5000"/>
                  </a:prstClr>
                </a:solidFill>
                <a:latin typeface="Cambria" pitchFamily="18" charset="0"/>
                <a:cs typeface="Times New Roman" panose="02020603050405020304" pitchFamily="18" charset="0"/>
              </a:rPr>
              <a:t>النماذج، بما يوفر مجموعة بيانات شاملة للمساعدة في إحراز  تقدم في فهم تغير </a:t>
            </a:r>
            <a:r>
              <a:rPr lang="ar-SA" sz="2000" b="1" dirty="0" smtClean="0">
                <a:solidFill>
                  <a:prstClr val="black">
                    <a:lumMod val="95000"/>
                    <a:lumOff val="5000"/>
                  </a:prstClr>
                </a:solidFill>
                <a:latin typeface="Cambria" pitchFamily="18" charset="0"/>
                <a:cs typeface="Times New Roman" panose="02020603050405020304" pitchFamily="18" charset="0"/>
              </a:rPr>
              <a:t>المُناخ المستقبلي. </a:t>
            </a:r>
            <a:endParaRPr lang="en-US" sz="2000" b="1" dirty="0">
              <a:solidFill>
                <a:prstClr val="black">
                  <a:lumMod val="95000"/>
                  <a:lumOff val="5000"/>
                </a:prstClr>
              </a:solidFill>
              <a:latin typeface="Cambria" pitchFamily="18" charset="0"/>
              <a:cs typeface="Times New Roman" panose="02020603050405020304" pitchFamily="18" charset="0"/>
            </a:endParaRPr>
          </a:p>
        </p:txBody>
      </p:sp>
      <p:pic>
        <p:nvPicPr>
          <p:cNvPr id="30"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1120030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9"/>
                                        </p:tgtEl>
                                        <p:attrNameLst>
                                          <p:attrName>style.color</p:attrName>
                                        </p:attrNameLst>
                                      </p:cBhvr>
                                      <p:by>
                                        <p:hsl h="0" s="12549" l="25098"/>
                                      </p:by>
                                    </p:animClr>
                                    <p:animClr clrSpc="hsl" dir="cw">
                                      <p:cBhvr>
                                        <p:cTn id="7" dur="2000" fill="hold"/>
                                        <p:tgtEl>
                                          <p:spTgt spid="19"/>
                                        </p:tgtEl>
                                        <p:attrNameLst>
                                          <p:attrName>fillcolor</p:attrName>
                                        </p:attrNameLst>
                                      </p:cBhvr>
                                      <p:by>
                                        <p:hsl h="0" s="12549" l="25098"/>
                                      </p:by>
                                    </p:animClr>
                                    <p:animClr clrSpc="hsl" dir="cw">
                                      <p:cBhvr>
                                        <p:cTn id="8" dur="2000" fill="hold"/>
                                        <p:tgtEl>
                                          <p:spTgt spid="19"/>
                                        </p:tgtEl>
                                        <p:attrNameLst>
                                          <p:attrName>stroke.color</p:attrName>
                                        </p:attrNameLst>
                                      </p:cBhvr>
                                      <p:by>
                                        <p:hsl h="0" s="12549" l="25098"/>
                                      </p:by>
                                    </p:animClr>
                                    <p:set>
                                      <p:cBhvr>
                                        <p:cTn id="9" dur="2000" fill="hold"/>
                                        <p:tgtEl>
                                          <p:spTgt spid="19"/>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7">
                                            <p:bg/>
                                          </p:spTgt>
                                        </p:tgtEl>
                                        <p:attrNameLst>
                                          <p:attrName>style.visibility</p:attrName>
                                        </p:attrNameLst>
                                      </p:cBhvr>
                                      <p:to>
                                        <p:strVal val="visible"/>
                                      </p:to>
                                    </p:set>
                                    <p:animEffect transition="in" filter="fade">
                                      <p:cBhvr>
                                        <p:cTn id="13" dur="2000"/>
                                        <p:tgtEl>
                                          <p:spTgt spid="2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2000"/>
                                        <p:tgtEl>
                                          <p:spTgt spid="2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2000"/>
                                        <p:tgtEl>
                                          <p:spTgt spid="27">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pic>
        <p:nvPicPr>
          <p:cNvPr id="2" name="صورة 1">
            <a:extLst>
              <a:ext uri="{FF2B5EF4-FFF2-40B4-BE49-F238E27FC236}">
                <a16:creationId xmlns:a16="http://schemas.microsoft.com/office/drawing/2014/main" id="{7E714F55-3794-471E-B7FF-15154F24A375}"/>
              </a:ext>
            </a:extLst>
          </p:cNvPr>
          <p:cNvPicPr>
            <a:picLocks noChangeAspect="1"/>
          </p:cNvPicPr>
          <p:nvPr/>
        </p:nvPicPr>
        <p:blipFill>
          <a:blip r:embed="rId2"/>
          <a:stretch>
            <a:fillRect/>
          </a:stretch>
        </p:blipFill>
        <p:spPr>
          <a:xfrm>
            <a:off x="7805007" y="246836"/>
            <a:ext cx="1170533" cy="2080728"/>
          </a:xfrm>
          <a:prstGeom prst="rect">
            <a:avLst/>
          </a:prstGeom>
        </p:spPr>
      </p:pic>
      <p:pic>
        <p:nvPicPr>
          <p:cNvPr id="3" name="صورة 2">
            <a:extLst>
              <a:ext uri="{FF2B5EF4-FFF2-40B4-BE49-F238E27FC236}">
                <a16:creationId xmlns:a16="http://schemas.microsoft.com/office/drawing/2014/main" id="{6606B381-EE77-4433-A7CC-36EC6968A27C}"/>
              </a:ext>
            </a:extLst>
          </p:cNvPr>
          <p:cNvPicPr>
            <a:picLocks noChangeAspect="1"/>
          </p:cNvPicPr>
          <p:nvPr/>
        </p:nvPicPr>
        <p:blipFill>
          <a:blip r:embed="rId3"/>
          <a:stretch>
            <a:fillRect/>
          </a:stretch>
        </p:blipFill>
        <p:spPr>
          <a:xfrm>
            <a:off x="4800600" y="246837"/>
            <a:ext cx="2974670" cy="1048564"/>
          </a:xfrm>
          <a:prstGeom prst="rect">
            <a:avLst/>
          </a:prstGeom>
        </p:spPr>
      </p:pic>
      <p:sp>
        <p:nvSpPr>
          <p:cNvPr id="18" name="small_button1">
            <a:hlinkClick r:id="rId4"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تقييم 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0" name="small_button2">
            <a:hlinkClick r:id="rId5"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 </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محاكاة تغير </a:t>
            </a:r>
            <a:r>
              <a:rPr lang="ar-SA"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3" name="small_button3">
            <a:hlinkClick r:id="rId6"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الإسقاطات </a:t>
            </a:r>
          </a:p>
          <a:p>
            <a:pPr algn="ctr" defTabSz="914296"/>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المُناخية</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6" name="small_button4">
            <a:hlinkClick r:id="rId7" action="ppaction://hlinksldjump"/>
          </p:cNvPr>
          <p:cNvSpPr/>
          <p:nvPr/>
        </p:nvSpPr>
        <p:spPr>
          <a:xfrm>
            <a:off x="5355588" y="2480728"/>
            <a:ext cx="1676400" cy="945963"/>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نظرية الاحتمال</a:t>
            </a:r>
          </a:p>
          <a:p>
            <a:pPr algn="ctr" defTabSz="914296"/>
            <a:r>
              <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 والطرق الإحصائية</a:t>
            </a:r>
            <a:endParaRPr lang="en-US"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8" name="small_button3">
            <a:hlinkClick r:id="rId6"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مؤشرات</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التغير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9" name="small_button4">
            <a:hlinkClick r:id="rId7"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التوقيع الطيفي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للتغير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0" name="small_button3">
            <a:hlinkClick r:id="rId6"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1" name="small_button3">
            <a:hlinkClick r:id="rId6"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2" name="small_button3">
            <a:hlinkClick r:id="rId6"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4" name="big_button1"/>
          <p:cNvSpPr/>
          <p:nvPr/>
        </p:nvSpPr>
        <p:spPr>
          <a:xfrm>
            <a:off x="275063" y="304800"/>
            <a:ext cx="4746550" cy="6413426"/>
          </a:xfrm>
          <a:prstGeom prst="roundRect">
            <a:avLst>
              <a:gd name="adj" fmla="val 5834"/>
            </a:avLst>
          </a:prstGeom>
          <a:solidFill>
            <a:schemeClr val="accent3">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justLow" defTabSz="914296" rtl="1">
              <a:spcAft>
                <a:spcPts val="600"/>
              </a:spcAft>
              <a:buSzPct val="60000"/>
            </a:pPr>
            <a:r>
              <a:rPr lang="ar-SA" b="1" dirty="0" smtClean="0">
                <a:solidFill>
                  <a:prstClr val="black">
                    <a:lumMod val="95000"/>
                    <a:lumOff val="5000"/>
                  </a:prstClr>
                </a:solidFill>
                <a:latin typeface="Cambria" pitchFamily="18" charset="0"/>
                <a:cs typeface="Times New Roman" panose="02020603050405020304" pitchFamily="18" charset="0"/>
              </a:rPr>
              <a:t>   </a:t>
            </a:r>
            <a:r>
              <a:rPr lang="ar-KW" b="1" dirty="0" smtClean="0">
                <a:solidFill>
                  <a:prstClr val="black">
                    <a:lumMod val="95000"/>
                    <a:lumOff val="5000"/>
                  </a:prstClr>
                </a:solidFill>
                <a:latin typeface="Cambria" pitchFamily="18" charset="0"/>
                <a:cs typeface="Times New Roman" panose="02020603050405020304" pitchFamily="18" charset="0"/>
              </a:rPr>
              <a:t>في </a:t>
            </a:r>
            <a:r>
              <a:rPr lang="ar-KW" b="1" dirty="0">
                <a:solidFill>
                  <a:prstClr val="black">
                    <a:lumMod val="95000"/>
                    <a:lumOff val="5000"/>
                  </a:prstClr>
                </a:solidFill>
                <a:latin typeface="Cambria" pitchFamily="18" charset="0"/>
                <a:cs typeface="Times New Roman" panose="02020603050405020304" pitchFamily="18" charset="0"/>
              </a:rPr>
              <a:t>النهج التقليدي ، تقارن فرضية إشارة تغير </a:t>
            </a:r>
            <a:r>
              <a:rPr lang="ar-KW" b="1" dirty="0" smtClean="0">
                <a:solidFill>
                  <a:prstClr val="black">
                    <a:lumMod val="95000"/>
                    <a:lumOff val="5000"/>
                  </a:prstClr>
                </a:solidFill>
                <a:latin typeface="Cambria" pitchFamily="18" charset="0"/>
                <a:cs typeface="Times New Roman" panose="02020603050405020304" pitchFamily="18" charset="0"/>
              </a:rPr>
              <a:t>المُناخ </a:t>
            </a:r>
            <a:r>
              <a:rPr lang="ar-KW" b="1" dirty="0">
                <a:solidFill>
                  <a:prstClr val="black">
                    <a:lumMod val="95000"/>
                    <a:lumOff val="5000"/>
                  </a:prstClr>
                </a:solidFill>
                <a:latin typeface="Cambria" pitchFamily="18" charset="0"/>
                <a:cs typeface="Times New Roman" panose="02020603050405020304" pitchFamily="18" charset="0"/>
              </a:rPr>
              <a:t>التي يسببها النشاط البشري (أو </a:t>
            </a:r>
            <a:r>
              <a:rPr lang="ar-SA" b="1" dirty="0">
                <a:solidFill>
                  <a:prstClr val="black">
                    <a:lumMod val="95000"/>
                    <a:lumOff val="5000"/>
                  </a:prstClr>
                </a:solidFill>
                <a:latin typeface="Cambria" pitchFamily="18" charset="0"/>
                <a:cs typeface="Times New Roman" panose="02020603050405020304" pitchFamily="18" charset="0"/>
              </a:rPr>
              <a:t> </a:t>
            </a:r>
            <a:r>
              <a:rPr lang="ar-KW" b="1" dirty="0">
                <a:solidFill>
                  <a:prstClr val="black">
                    <a:lumMod val="95000"/>
                    <a:lumOff val="5000"/>
                  </a:prstClr>
                </a:solidFill>
                <a:latin typeface="Cambria" pitchFamily="18" charset="0"/>
                <a:cs typeface="Times New Roman" panose="02020603050405020304" pitchFamily="18" charset="0"/>
              </a:rPr>
              <a:t>بعض آليات التأثير الخارجية) ضد فرضية العدم بأن تغير </a:t>
            </a:r>
            <a:r>
              <a:rPr lang="ar-KW" b="1" dirty="0" smtClean="0">
                <a:solidFill>
                  <a:prstClr val="black">
                    <a:lumMod val="95000"/>
                    <a:lumOff val="5000"/>
                  </a:prstClr>
                </a:solidFill>
                <a:latin typeface="Cambria" pitchFamily="18" charset="0"/>
                <a:cs typeface="Times New Roman" panose="02020603050405020304" pitchFamily="18" charset="0"/>
              </a:rPr>
              <a:t>المُناخ </a:t>
            </a:r>
            <a:r>
              <a:rPr lang="ar-KW" b="1" dirty="0">
                <a:solidFill>
                  <a:prstClr val="black">
                    <a:lumMod val="95000"/>
                    <a:lumOff val="5000"/>
                  </a:prstClr>
                </a:solidFill>
                <a:latin typeface="Cambria" pitchFamily="18" charset="0"/>
                <a:cs typeface="Times New Roman" panose="02020603050405020304" pitchFamily="18" charset="0"/>
              </a:rPr>
              <a:t>المرصود يرجع إلى تقلب</a:t>
            </a:r>
            <a:r>
              <a:rPr lang="ar-SA" b="1" dirty="0">
                <a:solidFill>
                  <a:prstClr val="black">
                    <a:lumMod val="95000"/>
                    <a:lumOff val="5000"/>
                  </a:prstClr>
                </a:solidFill>
                <a:latin typeface="Cambria" pitchFamily="18" charset="0"/>
                <a:cs typeface="Times New Roman" panose="02020603050405020304" pitchFamily="18" charset="0"/>
              </a:rPr>
              <a:t>ات</a:t>
            </a:r>
            <a:r>
              <a:rPr lang="ar-KW" b="1" dirty="0">
                <a:solidFill>
                  <a:prstClr val="black">
                    <a:lumMod val="95000"/>
                    <a:lumOff val="5000"/>
                  </a:prstClr>
                </a:solidFill>
                <a:latin typeface="Cambria" pitchFamily="18" charset="0"/>
                <a:cs typeface="Times New Roman" panose="02020603050405020304" pitchFamily="18" charset="0"/>
              </a:rPr>
              <a:t> </a:t>
            </a:r>
            <a:r>
              <a:rPr lang="ar-KW" b="1" dirty="0" smtClean="0">
                <a:solidFill>
                  <a:prstClr val="black">
                    <a:lumMod val="95000"/>
                    <a:lumOff val="5000"/>
                  </a:prstClr>
                </a:solidFill>
                <a:latin typeface="Cambria" pitchFamily="18" charset="0"/>
                <a:cs typeface="Times New Roman" panose="02020603050405020304" pitchFamily="18" charset="0"/>
              </a:rPr>
              <a:t>المُناخ </a:t>
            </a:r>
            <a:r>
              <a:rPr lang="ar-KW" b="1" dirty="0">
                <a:solidFill>
                  <a:prstClr val="black">
                    <a:lumMod val="95000"/>
                    <a:lumOff val="5000"/>
                  </a:prstClr>
                </a:solidFill>
                <a:latin typeface="Cambria" pitchFamily="18" charset="0"/>
                <a:cs typeface="Times New Roman" panose="02020603050405020304" pitchFamily="18" charset="0"/>
              </a:rPr>
              <a:t>الطبيعي</a:t>
            </a:r>
            <a:r>
              <a:rPr lang="ar-SA" b="1" dirty="0">
                <a:solidFill>
                  <a:prstClr val="black">
                    <a:lumMod val="95000"/>
                    <a:lumOff val="5000"/>
                  </a:prstClr>
                </a:solidFill>
                <a:latin typeface="Cambria" pitchFamily="18" charset="0"/>
                <a:cs typeface="Times New Roman" panose="02020603050405020304" pitchFamily="18" charset="0"/>
              </a:rPr>
              <a:t> . </a:t>
            </a:r>
            <a:r>
              <a:rPr lang="ar-KW" b="1" dirty="0">
                <a:solidFill>
                  <a:prstClr val="black">
                    <a:lumMod val="95000"/>
                    <a:lumOff val="5000"/>
                  </a:prstClr>
                </a:solidFill>
                <a:latin typeface="Cambria" pitchFamily="18" charset="0"/>
                <a:cs typeface="Times New Roman" panose="02020603050405020304" pitchFamily="18" charset="0"/>
              </a:rPr>
              <a:t>في المقاربة النظرية  النهج </a:t>
            </a:r>
            <a:r>
              <a:rPr lang="ar-KW" b="1" dirty="0" err="1">
                <a:solidFill>
                  <a:prstClr val="black">
                    <a:lumMod val="95000"/>
                    <a:lumOff val="5000"/>
                  </a:prstClr>
                </a:solidFill>
                <a:latin typeface="Cambria" pitchFamily="18" charset="0"/>
                <a:cs typeface="Times New Roman" panose="02020603050405020304" pitchFamily="18" charset="0"/>
              </a:rPr>
              <a:t>بايزي</a:t>
            </a:r>
            <a:r>
              <a:rPr lang="ar-KW" b="1" dirty="0">
                <a:solidFill>
                  <a:prstClr val="black">
                    <a:lumMod val="95000"/>
                    <a:lumOff val="5000"/>
                  </a:prstClr>
                </a:solidFill>
                <a:latin typeface="Cambria" pitchFamily="18" charset="0"/>
                <a:cs typeface="Times New Roman" panose="02020603050405020304" pitchFamily="18" charset="0"/>
              </a:rPr>
              <a:t>، </a:t>
            </a:r>
            <a:r>
              <a:rPr lang="en-US" b="1" dirty="0">
                <a:solidFill>
                  <a:prstClr val="black">
                    <a:lumMod val="95000"/>
                    <a:lumOff val="5000"/>
                  </a:prstClr>
                </a:solidFill>
                <a:latin typeface="Cambria" pitchFamily="18" charset="0"/>
                <a:cs typeface="Times New Roman" panose="02020603050405020304" pitchFamily="18" charset="0"/>
              </a:rPr>
              <a:t>Bayesian</a:t>
            </a:r>
            <a:r>
              <a:rPr lang="ar-SA" b="1" dirty="0">
                <a:solidFill>
                  <a:prstClr val="black">
                    <a:lumMod val="95000"/>
                    <a:lumOff val="5000"/>
                  </a:prstClr>
                </a:solidFill>
                <a:latin typeface="Cambria" pitchFamily="18" charset="0"/>
                <a:cs typeface="Times New Roman" panose="02020603050405020304" pitchFamily="18" charset="0"/>
              </a:rPr>
              <a:t> </a:t>
            </a:r>
            <a:r>
              <a:rPr lang="ar-KW" b="1" dirty="0">
                <a:solidFill>
                  <a:prstClr val="black">
                    <a:lumMod val="95000"/>
                    <a:lumOff val="5000"/>
                  </a:prstClr>
                </a:solidFill>
                <a:latin typeface="Cambria" pitchFamily="18" charset="0"/>
                <a:cs typeface="Times New Roman" panose="02020603050405020304" pitchFamily="18" charset="0"/>
              </a:rPr>
              <a:t>على النقيض من ذلك ، لا يوجد فصل رسمي بين الكشف والإسناد ، وتلعب عوامل عدم التيقن للإشارة المتوقعة والتقلبية </a:t>
            </a:r>
            <a:r>
              <a:rPr lang="ar-KW" b="1" dirty="0" smtClean="0">
                <a:solidFill>
                  <a:prstClr val="black">
                    <a:lumMod val="95000"/>
                    <a:lumOff val="5000"/>
                  </a:prstClr>
                </a:solidFill>
                <a:latin typeface="Cambria" pitchFamily="18" charset="0"/>
                <a:cs typeface="Times New Roman" panose="02020603050405020304" pitchFamily="18" charset="0"/>
              </a:rPr>
              <a:t>المُناخية </a:t>
            </a:r>
            <a:r>
              <a:rPr lang="ar-KW" b="1" dirty="0">
                <a:solidFill>
                  <a:prstClr val="black">
                    <a:lumMod val="95000"/>
                    <a:lumOff val="5000"/>
                  </a:prstClr>
                </a:solidFill>
                <a:latin typeface="Cambria" pitchFamily="18" charset="0"/>
                <a:cs typeface="Times New Roman" panose="02020603050405020304" pitchFamily="18" charset="0"/>
              </a:rPr>
              <a:t>الطبيعية دورًا مهمًا بنفس القدر.</a:t>
            </a:r>
            <a:r>
              <a:rPr lang="ar-SA" b="1" dirty="0">
                <a:solidFill>
                  <a:prstClr val="black">
                    <a:lumMod val="95000"/>
                    <a:lumOff val="5000"/>
                  </a:prstClr>
                </a:solidFill>
                <a:latin typeface="Cambria" pitchFamily="18" charset="0"/>
                <a:cs typeface="Times New Roman" panose="02020603050405020304" pitchFamily="18" charset="0"/>
              </a:rPr>
              <a:t> و</a:t>
            </a:r>
            <a:r>
              <a:rPr lang="ar-KW" b="1" dirty="0">
                <a:solidFill>
                  <a:prstClr val="black">
                    <a:lumMod val="95000"/>
                    <a:lumOff val="5000"/>
                  </a:prstClr>
                </a:solidFill>
                <a:latin typeface="Cambria" pitchFamily="18" charset="0"/>
                <a:cs typeface="Times New Roman" panose="02020603050405020304" pitchFamily="18" charset="0"/>
              </a:rPr>
              <a:t> يعامل التغير </a:t>
            </a:r>
            <a:r>
              <a:rPr lang="ar-KW" b="1" dirty="0" smtClean="0">
                <a:solidFill>
                  <a:prstClr val="black">
                    <a:lumMod val="95000"/>
                    <a:lumOff val="5000"/>
                  </a:prstClr>
                </a:solidFill>
                <a:latin typeface="Cambria" pitchFamily="18" charset="0"/>
                <a:cs typeface="Times New Roman" panose="02020603050405020304" pitchFamily="18" charset="0"/>
              </a:rPr>
              <a:t>المُناخي </a:t>
            </a:r>
            <a:r>
              <a:rPr lang="ar-KW" b="1" dirty="0">
                <a:solidFill>
                  <a:prstClr val="black">
                    <a:lumMod val="95000"/>
                    <a:lumOff val="5000"/>
                  </a:prstClr>
                </a:solidFill>
                <a:latin typeface="Cambria" pitchFamily="18" charset="0"/>
                <a:cs typeface="Times New Roman" panose="02020603050405020304" pitchFamily="18" charset="0"/>
              </a:rPr>
              <a:t>المرصود كدليل جديد يغير احتمالية أولية محددة لصلاحية فرضية معينة تتعلق بسبب تغير </a:t>
            </a:r>
            <a:r>
              <a:rPr lang="ar-KW" b="1" dirty="0" smtClean="0">
                <a:solidFill>
                  <a:prstClr val="black">
                    <a:lumMod val="95000"/>
                    <a:lumOff val="5000"/>
                  </a:prstClr>
                </a:solidFill>
                <a:latin typeface="Cambria" pitchFamily="18" charset="0"/>
                <a:cs typeface="Times New Roman" panose="02020603050405020304" pitchFamily="18" charset="0"/>
              </a:rPr>
              <a:t>المُناخ. </a:t>
            </a:r>
            <a:r>
              <a:rPr lang="ar-KW" b="1" dirty="0">
                <a:solidFill>
                  <a:prstClr val="black">
                    <a:lumMod val="95000"/>
                    <a:lumOff val="5000"/>
                  </a:prstClr>
                </a:solidFill>
                <a:latin typeface="Cambria" pitchFamily="18" charset="0"/>
                <a:cs typeface="Times New Roman" panose="02020603050405020304" pitchFamily="18" charset="0"/>
              </a:rPr>
              <a:t>يغير الدليل الاحتمال الأول</a:t>
            </a:r>
            <a:r>
              <a:rPr lang="ar-SA" b="1" dirty="0">
                <a:solidFill>
                  <a:prstClr val="black">
                    <a:lumMod val="95000"/>
                    <a:lumOff val="5000"/>
                  </a:prstClr>
                </a:solidFill>
                <a:latin typeface="Cambria" pitchFamily="18" charset="0"/>
                <a:cs typeface="Times New Roman" panose="02020603050405020304" pitchFamily="18" charset="0"/>
              </a:rPr>
              <a:t>ي</a:t>
            </a:r>
            <a:r>
              <a:rPr lang="ar-KW" b="1" dirty="0">
                <a:solidFill>
                  <a:prstClr val="black">
                    <a:lumMod val="95000"/>
                    <a:lumOff val="5000"/>
                  </a:prstClr>
                </a:solidFill>
                <a:latin typeface="Cambria" pitchFamily="18" charset="0"/>
                <a:cs typeface="Times New Roman" panose="02020603050405020304" pitchFamily="18" charset="0"/>
              </a:rPr>
              <a:t> قبل معرفة الأدلة ("السابق") إلى احتمال خلفي ("الخلفي"). لا يعتمد التعديل فقط على السابق ، ولكن أيضًا على نسبة احتمال إجراء الملاحظات ذات الصلة للحالة التي تكون فيها </a:t>
            </a:r>
            <a:r>
              <a:rPr lang="ar-SA" b="1" dirty="0" smtClean="0">
                <a:solidFill>
                  <a:prstClr val="black">
                    <a:lumMod val="95000"/>
                    <a:lumOff val="5000"/>
                  </a:prstClr>
                </a:solidFill>
                <a:latin typeface="Cambria" pitchFamily="18" charset="0"/>
                <a:cs typeface="Times New Roman" panose="02020603050405020304" pitchFamily="18" charset="0"/>
              </a:rPr>
              <a:t>ال</a:t>
            </a:r>
            <a:r>
              <a:rPr lang="ar-KW" b="1" dirty="0" smtClean="0">
                <a:solidFill>
                  <a:prstClr val="black">
                    <a:lumMod val="95000"/>
                    <a:lumOff val="5000"/>
                  </a:prstClr>
                </a:solidFill>
                <a:latin typeface="Cambria" pitchFamily="18" charset="0"/>
                <a:cs typeface="Times New Roman" panose="02020603050405020304" pitchFamily="18" charset="0"/>
              </a:rPr>
              <a:t>فرضية صحيحة </a:t>
            </a:r>
            <a:r>
              <a:rPr lang="ar-KW" b="1" dirty="0">
                <a:solidFill>
                  <a:prstClr val="black">
                    <a:lumMod val="95000"/>
                    <a:lumOff val="5000"/>
                  </a:prstClr>
                </a:solidFill>
                <a:latin typeface="Cambria" pitchFamily="18" charset="0"/>
                <a:cs typeface="Times New Roman" panose="02020603050405020304" pitchFamily="18" charset="0"/>
              </a:rPr>
              <a:t>، أو كحل بديل ، (بمعنى أن الملاحظات ناتجة عن تقلب </a:t>
            </a:r>
            <a:r>
              <a:rPr lang="ar-KW" b="1" dirty="0" smtClean="0">
                <a:solidFill>
                  <a:prstClr val="black">
                    <a:lumMod val="95000"/>
                    <a:lumOff val="5000"/>
                  </a:prstClr>
                </a:solidFill>
                <a:latin typeface="Cambria" pitchFamily="18" charset="0"/>
                <a:cs typeface="Times New Roman" panose="02020603050405020304" pitchFamily="18" charset="0"/>
              </a:rPr>
              <a:t>المُناخ </a:t>
            </a:r>
            <a:r>
              <a:rPr lang="ar-KW" b="1" dirty="0">
                <a:solidFill>
                  <a:prstClr val="black">
                    <a:lumMod val="95000"/>
                    <a:lumOff val="5000"/>
                  </a:prstClr>
                </a:solidFill>
                <a:latin typeface="Cambria" pitchFamily="18" charset="0"/>
                <a:cs typeface="Times New Roman" panose="02020603050405020304" pitchFamily="18" charset="0"/>
              </a:rPr>
              <a:t>الطبيعي أو بعض </a:t>
            </a:r>
            <a:r>
              <a:rPr lang="ar-KW" b="1" dirty="0" smtClean="0">
                <a:solidFill>
                  <a:prstClr val="black">
                    <a:lumMod val="95000"/>
                    <a:lumOff val="5000"/>
                  </a:prstClr>
                </a:solidFill>
                <a:latin typeface="Cambria" pitchFamily="18" charset="0"/>
                <a:cs typeface="Times New Roman" panose="02020603050405020304" pitchFamily="18" charset="0"/>
              </a:rPr>
              <a:t>آلي</a:t>
            </a:r>
            <a:r>
              <a:rPr lang="ar-SA" b="1" dirty="0" smtClean="0">
                <a:solidFill>
                  <a:prstClr val="black">
                    <a:lumMod val="95000"/>
                    <a:lumOff val="5000"/>
                  </a:prstClr>
                </a:solidFill>
                <a:latin typeface="Cambria" pitchFamily="18" charset="0"/>
                <a:cs typeface="Times New Roman" panose="02020603050405020304" pitchFamily="18" charset="0"/>
              </a:rPr>
              <a:t>ات</a:t>
            </a:r>
            <a:r>
              <a:rPr lang="ar-KW" b="1" dirty="0" smtClean="0">
                <a:solidFill>
                  <a:prstClr val="black">
                    <a:lumMod val="95000"/>
                    <a:lumOff val="5000"/>
                  </a:prstClr>
                </a:solidFill>
                <a:latin typeface="Cambria" pitchFamily="18" charset="0"/>
                <a:cs typeface="Times New Roman" panose="02020603050405020304" pitchFamily="18" charset="0"/>
              </a:rPr>
              <a:t> مفترضة</a:t>
            </a:r>
            <a:r>
              <a:rPr lang="ar-KW" b="1" dirty="0">
                <a:solidFill>
                  <a:prstClr val="black">
                    <a:lumMod val="95000"/>
                    <a:lumOff val="5000"/>
                  </a:prstClr>
                </a:solidFill>
                <a:latin typeface="Cambria" pitchFamily="18" charset="0"/>
                <a:cs typeface="Times New Roman" panose="02020603050405020304" pitchFamily="18" charset="0"/>
              </a:rPr>
              <a:t>). وبالتالي يختلف الإطار المفاهيمي لنهج </a:t>
            </a:r>
            <a:r>
              <a:rPr lang="ar-KW" b="1" dirty="0" err="1">
                <a:solidFill>
                  <a:prstClr val="black">
                    <a:lumMod val="95000"/>
                    <a:lumOff val="5000"/>
                  </a:prstClr>
                </a:solidFill>
                <a:latin typeface="Cambria" pitchFamily="18" charset="0"/>
                <a:cs typeface="Times New Roman" panose="02020603050405020304" pitchFamily="18" charset="0"/>
              </a:rPr>
              <a:t>بايزي</a:t>
            </a:r>
            <a:r>
              <a:rPr lang="ar-KW" b="1" dirty="0">
                <a:solidFill>
                  <a:prstClr val="black">
                    <a:lumMod val="95000"/>
                    <a:lumOff val="5000"/>
                  </a:prstClr>
                </a:solidFill>
                <a:latin typeface="Cambria" pitchFamily="18" charset="0"/>
                <a:cs typeface="Times New Roman" panose="02020603050405020304" pitchFamily="18" charset="0"/>
              </a:rPr>
              <a:t> اختلافًا جوهريًا عن النهج التقليدي ، وسنعمل بالفعل على إظهار أن الحل الأمثل لترشيح أو رصد البيانات المرصودة يختلف تمامًا في الحالتين. يختلف نهج </a:t>
            </a:r>
            <a:r>
              <a:rPr lang="ar-KW" b="1" dirty="0" err="1">
                <a:solidFill>
                  <a:prstClr val="black">
                    <a:lumMod val="95000"/>
                    <a:lumOff val="5000"/>
                  </a:prstClr>
                </a:solidFill>
                <a:latin typeface="Cambria" pitchFamily="18" charset="0"/>
                <a:cs typeface="Times New Roman" panose="02020603050405020304" pitchFamily="18" charset="0"/>
              </a:rPr>
              <a:t>بايزي</a:t>
            </a:r>
            <a:r>
              <a:rPr lang="ar-KW" b="1" dirty="0">
                <a:solidFill>
                  <a:prstClr val="black">
                    <a:lumMod val="95000"/>
                    <a:lumOff val="5000"/>
                  </a:prstClr>
                </a:solidFill>
                <a:latin typeface="Cambria" pitchFamily="18" charset="0"/>
                <a:cs typeface="Times New Roman" panose="02020603050405020304" pitchFamily="18" charset="0"/>
              </a:rPr>
              <a:t> </a:t>
            </a:r>
            <a:r>
              <a:rPr lang="en-US" b="1" dirty="0">
                <a:solidFill>
                  <a:prstClr val="black">
                    <a:lumMod val="95000"/>
                    <a:lumOff val="5000"/>
                  </a:prstClr>
                </a:solidFill>
                <a:latin typeface="Cambria" pitchFamily="18" charset="0"/>
                <a:cs typeface="Times New Roman" panose="02020603050405020304" pitchFamily="18" charset="0"/>
              </a:rPr>
              <a:t>Bayesian approach  </a:t>
            </a:r>
            <a:r>
              <a:rPr lang="ar-SA" b="1" dirty="0">
                <a:solidFill>
                  <a:prstClr val="black">
                    <a:lumMod val="95000"/>
                    <a:lumOff val="5000"/>
                  </a:prstClr>
                </a:solidFill>
                <a:latin typeface="Cambria" pitchFamily="18" charset="0"/>
                <a:cs typeface="Times New Roman" panose="02020603050405020304" pitchFamily="18" charset="0"/>
              </a:rPr>
              <a:t> </a:t>
            </a:r>
            <a:r>
              <a:rPr lang="ar-KW" b="1" dirty="0">
                <a:solidFill>
                  <a:prstClr val="black">
                    <a:lumMod val="95000"/>
                    <a:lumOff val="5000"/>
                  </a:prstClr>
                </a:solidFill>
                <a:latin typeface="Cambria" pitchFamily="18" charset="0"/>
                <a:cs typeface="Times New Roman" panose="02020603050405020304" pitchFamily="18" charset="0"/>
              </a:rPr>
              <a:t>لكشف وإحالة تغير </a:t>
            </a:r>
            <a:r>
              <a:rPr lang="ar-KW" b="1" dirty="0" smtClean="0">
                <a:solidFill>
                  <a:prstClr val="black">
                    <a:lumMod val="95000"/>
                    <a:lumOff val="5000"/>
                  </a:prstClr>
                </a:solidFill>
                <a:latin typeface="Cambria" pitchFamily="18" charset="0"/>
                <a:cs typeface="Times New Roman" panose="02020603050405020304" pitchFamily="18" charset="0"/>
              </a:rPr>
              <a:t>المُناخ </a:t>
            </a:r>
            <a:r>
              <a:rPr lang="ar-KW" b="1" dirty="0">
                <a:solidFill>
                  <a:prstClr val="black">
                    <a:lumMod val="95000"/>
                    <a:lumOff val="5000"/>
                  </a:prstClr>
                </a:solidFill>
                <a:latin typeface="Cambria" pitchFamily="18" charset="0"/>
                <a:cs typeface="Times New Roman" panose="02020603050405020304" pitchFamily="18" charset="0"/>
              </a:rPr>
              <a:t>البشري المنشأ عن التحليل التقليدي في أربعة جوانب مهمة</a:t>
            </a:r>
            <a:r>
              <a:rPr lang="ar-SA" b="1" dirty="0">
                <a:solidFill>
                  <a:prstClr val="black">
                    <a:lumMod val="95000"/>
                    <a:lumOff val="5000"/>
                  </a:prstClr>
                </a:solidFill>
                <a:latin typeface="Cambria" pitchFamily="18" charset="0"/>
                <a:cs typeface="Times New Roman" panose="02020603050405020304" pitchFamily="18" charset="0"/>
              </a:rPr>
              <a:t> هي</a:t>
            </a:r>
            <a:r>
              <a:rPr lang="ar-KW" b="1" dirty="0">
                <a:solidFill>
                  <a:prstClr val="black">
                    <a:lumMod val="95000"/>
                    <a:lumOff val="5000"/>
                  </a:prstClr>
                </a:solidFill>
                <a:latin typeface="Cambria" pitchFamily="18" charset="0"/>
                <a:cs typeface="Times New Roman" panose="02020603050405020304" pitchFamily="18" charset="0"/>
              </a:rPr>
              <a:t>: </a:t>
            </a:r>
            <a:endParaRPr lang="ar-SA" sz="2000" b="1" spc="-100" dirty="0">
              <a:solidFill>
                <a:prstClr val="black"/>
              </a:solidFill>
              <a:latin typeface="Sakkal Majalla" panose="02000000000000000000" pitchFamily="2" charset="-78"/>
              <a:cs typeface="Sakkal Majalla" panose="02000000000000000000" pitchFamily="2" charset="-78"/>
            </a:endParaRPr>
          </a:p>
        </p:txBody>
      </p:sp>
      <p:pic>
        <p:nvPicPr>
          <p:cNvPr id="27" name="Picture 4" descr="http://adcutech.co.uk/wp-content/uploads/2014/03/vision-275x300.jp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800568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4">
                                            <p:bg/>
                                          </p:spTgt>
                                        </p:tgtEl>
                                        <p:attrNameLst>
                                          <p:attrName>style.visibility</p:attrName>
                                        </p:attrNameLst>
                                      </p:cBhvr>
                                      <p:to>
                                        <p:strVal val="visible"/>
                                      </p:to>
                                    </p:set>
                                    <p:animEffect transition="in" filter="fade">
                                      <p:cBhvr>
                                        <p:cTn id="13" dur="2000"/>
                                        <p:tgtEl>
                                          <p:spTgt spid="24">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20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sp>
        <p:nvSpPr>
          <p:cNvPr id="16" name="small_button4">
            <a:hlinkClick r:id="rId2" action="ppaction://hlinksldjump"/>
          </p:cNvPr>
          <p:cNvSpPr/>
          <p:nvPr/>
        </p:nvSpPr>
        <p:spPr>
          <a:xfrm>
            <a:off x="6477000" y="1905000"/>
            <a:ext cx="1676400" cy="3962400"/>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lnSpc>
                <a:spcPct val="150000"/>
              </a:lnSpc>
            </a:pPr>
            <a:r>
              <a:rPr lang="ar-KW"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أنه يسمح بإدراج مؤشرات تغير المُناخ التي لا تكفي قاعدة البيانات الإحصائية من أجل دعمها بشكل ثابت للإشارة التقليدية ل</a:t>
            </a:r>
            <a:r>
              <a:rPr lang="ar-SA"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تباين</a:t>
            </a:r>
            <a:r>
              <a:rPr lang="ar-KW"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 طرق التحليل</a:t>
            </a:r>
            <a:endParaRPr lang="en-US"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17" name="small_button4">
            <a:hlinkClick r:id="rId2" action="ppaction://hlinksldjump"/>
          </p:cNvPr>
          <p:cNvSpPr/>
          <p:nvPr/>
        </p:nvSpPr>
        <p:spPr>
          <a:xfrm>
            <a:off x="4576819" y="1905000"/>
            <a:ext cx="1676400" cy="3962400"/>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lnSpc>
                <a:spcPct val="150000"/>
              </a:lnSpc>
            </a:pPr>
            <a:r>
              <a:rPr lang="ar-SA"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لا يتم النظر إلى الكشف والإسناد بشكل منفصل ، ولكن يتم معاملتهما معاً كجانبين متكاملين لمشكلة واحدة </a:t>
            </a:r>
            <a:endParaRPr lang="en-US"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18" name="small_button4">
            <a:hlinkClick r:id="rId2" action="ppaction://hlinksldjump"/>
          </p:cNvPr>
          <p:cNvSpPr/>
          <p:nvPr/>
        </p:nvSpPr>
        <p:spPr>
          <a:xfrm>
            <a:off x="2676638" y="1905000"/>
            <a:ext cx="1676400" cy="3962400"/>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lnSpc>
                <a:spcPct val="150000"/>
              </a:lnSpc>
            </a:pPr>
            <a:r>
              <a:rPr lang="ar-SA"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التقلبات </a:t>
            </a:r>
            <a:r>
              <a:rPr lang="ar-SA"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المُناخية </a:t>
            </a:r>
            <a:r>
              <a:rPr lang="ar-SA"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الطبيعية والشكوك النموذجية مجتمعة </a:t>
            </a:r>
            <a:r>
              <a:rPr lang="ar-SA"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تستخدم في </a:t>
            </a:r>
            <a:r>
              <a:rPr lang="ar-SA"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تحليل مشترك واحد </a:t>
            </a:r>
            <a:endParaRPr lang="en-US"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3" name="small_button4">
            <a:hlinkClick r:id="rId2" action="ppaction://hlinksldjump"/>
          </p:cNvPr>
          <p:cNvSpPr/>
          <p:nvPr/>
        </p:nvSpPr>
        <p:spPr>
          <a:xfrm>
            <a:off x="652519" y="1914236"/>
            <a:ext cx="1676400" cy="3953164"/>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lnSpc>
                <a:spcPct val="150000"/>
              </a:lnSpc>
            </a:pPr>
            <a:r>
              <a:rPr lang="ar-SA"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يعتمد التحليل فقط على كثافات الاحتمالات المحلية ، المحددة في النقطة المحددة </a:t>
            </a:r>
            <a:r>
              <a:rPr lang="ar-SA"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الذي </a:t>
            </a:r>
            <a:r>
              <a:rPr lang="ar-SA"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لوحظت </a:t>
            </a:r>
            <a:r>
              <a:rPr lang="ar-SA"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فيها </a:t>
            </a:r>
            <a:r>
              <a:rPr lang="ar-SA"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بالفعل إشارة تغير </a:t>
            </a:r>
            <a:r>
              <a:rPr lang="ar-SA" sz="14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المُناخ</a:t>
            </a:r>
            <a:endParaRPr lang="en-US" sz="1400"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pic>
        <p:nvPicPr>
          <p:cNvPr id="2" name="صورة 1">
            <a:extLst>
              <a:ext uri="{FF2B5EF4-FFF2-40B4-BE49-F238E27FC236}">
                <a16:creationId xmlns:a16="http://schemas.microsoft.com/office/drawing/2014/main" id="{DDF2F2BD-AD06-47C1-90F4-C7B725E98036}"/>
              </a:ext>
            </a:extLst>
          </p:cNvPr>
          <p:cNvPicPr>
            <a:picLocks noChangeAspect="1"/>
          </p:cNvPicPr>
          <p:nvPr/>
        </p:nvPicPr>
        <p:blipFill>
          <a:blip r:embed="rId3"/>
          <a:stretch>
            <a:fillRect/>
          </a:stretch>
        </p:blipFill>
        <p:spPr>
          <a:xfrm>
            <a:off x="7796733" y="304800"/>
            <a:ext cx="1170533" cy="2286198"/>
          </a:xfrm>
          <a:prstGeom prst="rect">
            <a:avLst/>
          </a:prstGeom>
        </p:spPr>
      </p:pic>
      <p:sp>
        <p:nvSpPr>
          <p:cNvPr id="14"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800" y="304800"/>
            <a:ext cx="2103120" cy="1330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89688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1000"/>
                                        <p:tgtEl>
                                          <p:spTgt spid="16"/>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lide(fromRight)">
                                      <p:cBhvr>
                                        <p:cTn id="11" dur="1000"/>
                                        <p:tgtEl>
                                          <p:spTgt spid="17"/>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Right)">
                                      <p:cBhvr>
                                        <p:cTn id="15" dur="1000"/>
                                        <p:tgtEl>
                                          <p:spTgt spid="18"/>
                                        </p:tgtEl>
                                      </p:cBhvr>
                                    </p:animEffect>
                                  </p:childTnLst>
                                </p:cTn>
                              </p:par>
                            </p:childTnLst>
                          </p:cTn>
                        </p:par>
                        <p:par>
                          <p:cTn id="16" fill="hold">
                            <p:stCondLst>
                              <p:cond delay="3000"/>
                            </p:stCondLst>
                            <p:childTnLst>
                              <p:par>
                                <p:cTn id="17" presetID="12" presetClass="entr" presetSubtype="2"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lide(fromRight)">
                                      <p:cBhvr>
                                        <p:cTn id="1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7E714F55-3794-471E-B7FF-15154F24A375}"/>
              </a:ext>
            </a:extLst>
          </p:cNvPr>
          <p:cNvPicPr>
            <a:picLocks noChangeAspect="1"/>
          </p:cNvPicPr>
          <p:nvPr/>
        </p:nvPicPr>
        <p:blipFill>
          <a:blip r:embed="rId2"/>
          <a:stretch>
            <a:fillRect/>
          </a:stretch>
        </p:blipFill>
        <p:spPr>
          <a:xfrm>
            <a:off x="7774544" y="246836"/>
            <a:ext cx="1170533" cy="2080728"/>
          </a:xfrm>
          <a:prstGeom prst="rect">
            <a:avLst/>
          </a:prstGeom>
        </p:spPr>
      </p:pic>
      <p:sp>
        <p:nvSpPr>
          <p:cNvPr id="1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3"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4">
            <a:hlinkClick r:id="rId6" action="ppaction://hlinksldjump"/>
          </p:cNvPr>
          <p:cNvSpPr/>
          <p:nvPr/>
        </p:nvSpPr>
        <p:spPr>
          <a:xfrm>
            <a:off x="5355588" y="2480728"/>
            <a:ext cx="1676400" cy="945963"/>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9"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2"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4" name="small_button4">
            <a:hlinkClick r:id="rId6" action="ppaction://hlinksldjump"/>
          </p:cNvPr>
          <p:cNvSpPr/>
          <p:nvPr/>
        </p:nvSpPr>
        <p:spPr>
          <a:xfrm>
            <a:off x="381000" y="1524000"/>
            <a:ext cx="4876800" cy="1188720"/>
          </a:xfrm>
          <a:prstGeom prst="roundRect">
            <a:avLst/>
          </a:prstGeom>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defRPr/>
            </a:pPr>
            <a:r>
              <a:rPr lang="ar-KW" sz="2400" dirty="0">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rPr>
              <a:t>تشمل الأسباب المحددة لاعتماد نهج </a:t>
            </a:r>
            <a:r>
              <a:rPr lang="ar-KW" sz="2400" dirty="0" err="1">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rPr>
              <a:t>بايزي</a:t>
            </a:r>
            <a:r>
              <a:rPr lang="ar-KW" sz="2400" dirty="0">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rPr>
              <a:t> في تحليل تغير </a:t>
            </a:r>
            <a:r>
              <a:rPr lang="ar-KW" sz="2400" dirty="0" smtClean="0">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KW" sz="2400" dirty="0">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7" name="small_button4">
            <a:hlinkClick r:id="rId6" action="ppaction://hlinksldjump"/>
          </p:cNvPr>
          <p:cNvSpPr/>
          <p:nvPr/>
        </p:nvSpPr>
        <p:spPr>
          <a:xfrm>
            <a:off x="381000" y="2773680"/>
            <a:ext cx="4876800" cy="1188720"/>
          </a:xfrm>
          <a:prstGeom prst="roundRect">
            <a:avLst/>
          </a:prstGeom>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lnSpc>
                <a:spcPct val="150000"/>
              </a:lnSpc>
              <a:defRPr/>
            </a:pPr>
            <a:r>
              <a:rPr lang="ar-KW" sz="12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عدم القدرة على تبني الممارسات الأساسية المرتبطة بتحليل الأثر الإحصائي التقليدي ، مثل التجارب الخاضعة للرقابة التي تقارن الاستجابات </a:t>
            </a:r>
            <a:r>
              <a:rPr lang="ar-SA" sz="1200" dirty="0" smtClean="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للمتغيرات</a:t>
            </a:r>
            <a:endParaRPr lang="en-US" sz="12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3" name="small_button4">
            <a:hlinkClick r:id="rId6" action="ppaction://hlinksldjump"/>
          </p:cNvPr>
          <p:cNvSpPr/>
          <p:nvPr/>
        </p:nvSpPr>
        <p:spPr>
          <a:xfrm>
            <a:off x="381000" y="4038600"/>
            <a:ext cx="4876800" cy="1188720"/>
          </a:xfrm>
          <a:prstGeom prst="roundRect">
            <a:avLst/>
          </a:prstGeom>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lnSpc>
                <a:spcPct val="150000"/>
              </a:lnSpc>
              <a:defRPr/>
            </a:pPr>
            <a:r>
              <a:rPr lang="ar-KW" sz="12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الحاجة إلى حساب مختلف أوجه عدم اليقين في بيانات الرصد ومعرفتنا بكيفية عمل النظام </a:t>
            </a:r>
            <a:r>
              <a:rPr lang="ar-KW" sz="1200" dirty="0" smtClean="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المُناخي</a:t>
            </a:r>
            <a:endParaRPr kumimoji="0" lang="ar-KW" sz="12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cs typeface="PT Bold Heading" pitchFamily="2" charset="-78"/>
            </a:endParaRPr>
          </a:p>
        </p:txBody>
      </p:sp>
      <p:sp>
        <p:nvSpPr>
          <p:cNvPr id="34" name="small_button4">
            <a:hlinkClick r:id="rId6" action="ppaction://hlinksldjump"/>
          </p:cNvPr>
          <p:cNvSpPr/>
          <p:nvPr/>
        </p:nvSpPr>
        <p:spPr>
          <a:xfrm>
            <a:off x="381000" y="5288280"/>
            <a:ext cx="4876800" cy="1188720"/>
          </a:xfrm>
          <a:prstGeom prst="roundRect">
            <a:avLst/>
          </a:prstGeom>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lnSpc>
                <a:spcPct val="150000"/>
              </a:lnSpc>
              <a:defRPr/>
            </a:pPr>
            <a:r>
              <a:rPr lang="ar-KW" sz="12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الفصل بين التحقيق في الأهمية العملية للتغييرات المحتملة بدلاً من مجرد النظر في الأهمية الإحصائية</a:t>
            </a:r>
            <a:endParaRPr kumimoji="0" lang="ar-KW" sz="12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cs typeface="PT Bold Heading" pitchFamily="2" charset="-78"/>
            </a:endParaRPr>
          </a:p>
        </p:txBody>
      </p:sp>
      <p:sp>
        <p:nvSpPr>
          <p:cNvPr id="35" name="مستطيل: زوايا مستديرة 2">
            <a:extLst>
              <a:ext uri="{FF2B5EF4-FFF2-40B4-BE49-F238E27FC236}">
                <a16:creationId xmlns:a16="http://schemas.microsoft.com/office/drawing/2014/main" id="{DE209CC9-E2D1-44C7-B0D6-56E1FCCB62CC}"/>
              </a:ext>
            </a:extLst>
          </p:cNvPr>
          <p:cNvSpPr/>
          <p:nvPr/>
        </p:nvSpPr>
        <p:spPr>
          <a:xfrm>
            <a:off x="4800600" y="246836"/>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36"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pic>
        <p:nvPicPr>
          <p:cNvPr id="5" name="Picture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13560" y="220879"/>
            <a:ext cx="2011680" cy="1126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72768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2500"/>
                            </p:stCondLst>
                            <p:childTnLst>
                              <p:par>
                                <p:cTn id="17" presetID="53"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3000"/>
                            </p:stCondLst>
                            <p:childTnLst>
                              <p:par>
                                <p:cTn id="23" presetID="53"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3500"/>
                            </p:stCondLst>
                            <p:childTnLst>
                              <p:par>
                                <p:cTn id="29" presetID="53"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7"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7E714F55-3794-471E-B7FF-15154F24A375}"/>
              </a:ext>
            </a:extLst>
          </p:cNvPr>
          <p:cNvPicPr>
            <a:picLocks noChangeAspect="1"/>
          </p:cNvPicPr>
          <p:nvPr/>
        </p:nvPicPr>
        <p:blipFill>
          <a:blip r:embed="rId2"/>
          <a:stretch>
            <a:fillRect/>
          </a:stretch>
        </p:blipFill>
        <p:spPr>
          <a:xfrm>
            <a:off x="7755265" y="246836"/>
            <a:ext cx="1170533" cy="2080728"/>
          </a:xfrm>
          <a:prstGeom prst="rect">
            <a:avLst/>
          </a:prstGeom>
        </p:spPr>
      </p:pic>
      <p:sp>
        <p:nvSpPr>
          <p:cNvPr id="1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3"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4">
            <a:hlinkClick r:id="rId6" action="ppaction://hlinksldjump"/>
          </p:cNvPr>
          <p:cNvSpPr/>
          <p:nvPr/>
        </p:nvSpPr>
        <p:spPr>
          <a:xfrm>
            <a:off x="5355588" y="2480728"/>
            <a:ext cx="1676400" cy="945963"/>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9"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2"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4"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7" name="big_button1"/>
          <p:cNvSpPr/>
          <p:nvPr/>
        </p:nvSpPr>
        <p:spPr>
          <a:xfrm>
            <a:off x="304799" y="246836"/>
            <a:ext cx="4848495" cy="6392153"/>
          </a:xfrm>
          <a:prstGeom prst="roundRect">
            <a:avLst>
              <a:gd name="adj" fmla="val 5834"/>
            </a:avLst>
          </a:prstGeom>
          <a:solidFill>
            <a:schemeClr val="accent3">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lgn="justLow" defTabSz="914296" rtl="1">
              <a:lnSpc>
                <a:spcPct val="150000"/>
              </a:lnSpc>
              <a:spcAft>
                <a:spcPts val="600"/>
              </a:spcAft>
              <a:buSzPct val="60000"/>
            </a:pPr>
            <a:r>
              <a:rPr lang="ar-SA" sz="1600" b="1" dirty="0" smtClean="0">
                <a:solidFill>
                  <a:prstClr val="black">
                    <a:lumMod val="95000"/>
                    <a:lumOff val="5000"/>
                  </a:prstClr>
                </a:solidFill>
                <a:latin typeface="Cambria" pitchFamily="18" charset="0"/>
                <a:cs typeface="Times New Roman" panose="02020603050405020304" pitchFamily="18" charset="0"/>
              </a:rPr>
              <a:t>     </a:t>
            </a:r>
            <a:r>
              <a:rPr lang="ar-KW" sz="1600" b="1" dirty="0" smtClean="0">
                <a:solidFill>
                  <a:prstClr val="black">
                    <a:lumMod val="95000"/>
                    <a:lumOff val="5000"/>
                  </a:prstClr>
                </a:solidFill>
                <a:latin typeface="Cambria" pitchFamily="18" charset="0"/>
                <a:cs typeface="Times New Roman" panose="02020603050405020304" pitchFamily="18" charset="0"/>
              </a:rPr>
              <a:t>ت</a:t>
            </a:r>
            <a:r>
              <a:rPr lang="ar-SA" sz="1600" b="1" dirty="0">
                <a:solidFill>
                  <a:prstClr val="black">
                    <a:lumMod val="95000"/>
                    <a:lumOff val="5000"/>
                  </a:prstClr>
                </a:solidFill>
                <a:latin typeface="Cambria" pitchFamily="18" charset="0"/>
                <a:cs typeface="Times New Roman" panose="02020603050405020304" pitchFamily="18" charset="0"/>
              </a:rPr>
              <a:t>سهم </a:t>
            </a:r>
            <a:r>
              <a:rPr lang="ar-KW" sz="1600" b="1" dirty="0">
                <a:solidFill>
                  <a:prstClr val="black">
                    <a:lumMod val="95000"/>
                    <a:lumOff val="5000"/>
                  </a:prstClr>
                </a:solidFill>
                <a:latin typeface="Cambria" pitchFamily="18" charset="0"/>
                <a:cs typeface="Times New Roman" panose="02020603050405020304" pitchFamily="18" charset="0"/>
              </a:rPr>
              <a:t>التحليلات الإحصائية دوراً أساسياً في تقييم تغير </a:t>
            </a:r>
            <a:r>
              <a:rPr lang="ar-KW" sz="1600" b="1" dirty="0" smtClean="0">
                <a:solidFill>
                  <a:prstClr val="black">
                    <a:lumMod val="95000"/>
                    <a:lumOff val="5000"/>
                  </a:prstClr>
                </a:solidFill>
                <a:latin typeface="Cambria" pitchFamily="18" charset="0"/>
                <a:cs typeface="Times New Roman" panose="02020603050405020304" pitchFamily="18" charset="0"/>
              </a:rPr>
              <a:t>المُناخ</a:t>
            </a:r>
            <a:r>
              <a:rPr lang="ar-SA" sz="1600" b="1" dirty="0" smtClean="0">
                <a:solidFill>
                  <a:prstClr val="black">
                    <a:lumMod val="95000"/>
                    <a:lumOff val="5000"/>
                  </a:prstClr>
                </a:solidFill>
                <a:latin typeface="Cambria" pitchFamily="18" charset="0"/>
                <a:cs typeface="Times New Roman" panose="02020603050405020304" pitchFamily="18" charset="0"/>
              </a:rPr>
              <a:t>،</a:t>
            </a:r>
            <a:r>
              <a:rPr lang="ar-KW" sz="1600" b="1" dirty="0" smtClean="0">
                <a:solidFill>
                  <a:prstClr val="black">
                    <a:lumMod val="95000"/>
                    <a:lumOff val="5000"/>
                  </a:prstClr>
                </a:solidFill>
                <a:latin typeface="Cambria" pitchFamily="18" charset="0"/>
                <a:cs typeface="Times New Roman" panose="02020603050405020304" pitchFamily="18" charset="0"/>
              </a:rPr>
              <a:t> </a:t>
            </a:r>
            <a:r>
              <a:rPr lang="ar-KW" sz="1600" b="1" dirty="0">
                <a:solidFill>
                  <a:prstClr val="black">
                    <a:lumMod val="95000"/>
                    <a:lumOff val="5000"/>
                  </a:prstClr>
                </a:solidFill>
                <a:latin typeface="Cambria" pitchFamily="18" charset="0"/>
                <a:cs typeface="Times New Roman" panose="02020603050405020304" pitchFamily="18" charset="0"/>
              </a:rPr>
              <a:t>من المعترف به في أدبيات تغير </a:t>
            </a:r>
            <a:r>
              <a:rPr lang="ar-SA" sz="1600" b="1" dirty="0">
                <a:solidFill>
                  <a:prstClr val="black">
                    <a:lumMod val="95000"/>
                    <a:lumOff val="5000"/>
                  </a:prstClr>
                </a:solidFill>
                <a:latin typeface="Cambria" pitchFamily="18" charset="0"/>
                <a:cs typeface="Times New Roman" panose="02020603050405020304" pitchFamily="18" charset="0"/>
              </a:rPr>
              <a:t> </a:t>
            </a:r>
            <a:r>
              <a:rPr lang="ar-KW" sz="1600" b="1" dirty="0" smtClean="0">
                <a:solidFill>
                  <a:prstClr val="black">
                    <a:lumMod val="95000"/>
                    <a:lumOff val="5000"/>
                  </a:prstClr>
                </a:solidFill>
                <a:latin typeface="Cambria" pitchFamily="18" charset="0"/>
                <a:cs typeface="Times New Roman" panose="02020603050405020304" pitchFamily="18" charset="0"/>
              </a:rPr>
              <a:t>المُناخ </a:t>
            </a:r>
            <a:r>
              <a:rPr lang="ar-KW" sz="1600" b="1" dirty="0">
                <a:solidFill>
                  <a:prstClr val="black">
                    <a:lumMod val="95000"/>
                    <a:lumOff val="5000"/>
                  </a:prstClr>
                </a:solidFill>
                <a:latin typeface="Cambria" pitchFamily="18" charset="0"/>
                <a:cs typeface="Times New Roman" panose="02020603050405020304" pitchFamily="18" charset="0"/>
              </a:rPr>
              <a:t>أن تقدير مصفوفات التشتت هو صعوبة بغض النظر عن رؤية المرء لمشكلة الكشف عن الإحالة.</a:t>
            </a:r>
            <a:r>
              <a:rPr lang="ar-SA" sz="1600" b="1" dirty="0">
                <a:solidFill>
                  <a:prstClr val="black">
                    <a:lumMod val="95000"/>
                    <a:lumOff val="5000"/>
                  </a:prstClr>
                </a:solidFill>
                <a:latin typeface="Cambria" pitchFamily="18" charset="0"/>
                <a:cs typeface="Times New Roman" panose="02020603050405020304" pitchFamily="18" charset="0"/>
              </a:rPr>
              <a:t>،</a:t>
            </a:r>
            <a:r>
              <a:rPr lang="ar-KW" sz="1600" b="1" dirty="0">
                <a:solidFill>
                  <a:prstClr val="black">
                    <a:lumMod val="95000"/>
                    <a:lumOff val="5000"/>
                  </a:prstClr>
                </a:solidFill>
                <a:latin typeface="Cambria" pitchFamily="18" charset="0"/>
                <a:cs typeface="Times New Roman" panose="02020603050405020304" pitchFamily="18" charset="0"/>
              </a:rPr>
              <a:t> </a:t>
            </a:r>
            <a:r>
              <a:rPr lang="ar-SA" sz="1600" b="1" dirty="0">
                <a:solidFill>
                  <a:prstClr val="black">
                    <a:lumMod val="95000"/>
                    <a:lumOff val="5000"/>
                  </a:prstClr>
                </a:solidFill>
                <a:latin typeface="Cambria" pitchFamily="18" charset="0"/>
                <a:cs typeface="Times New Roman" panose="02020603050405020304" pitchFamily="18" charset="0"/>
              </a:rPr>
              <a:t>و</a:t>
            </a:r>
            <a:r>
              <a:rPr lang="ar-KW" sz="1600" b="1" dirty="0">
                <a:solidFill>
                  <a:prstClr val="black">
                    <a:lumMod val="95000"/>
                    <a:lumOff val="5000"/>
                  </a:prstClr>
                </a:solidFill>
                <a:latin typeface="Cambria" pitchFamily="18" charset="0"/>
                <a:cs typeface="Times New Roman" panose="02020603050405020304" pitchFamily="18" charset="0"/>
              </a:rPr>
              <a:t>قد يؤدي سوء تمثيل بنية الارتباط إلى استنتاجات غير صحيحة </a:t>
            </a:r>
            <a:r>
              <a:rPr lang="ar-SA" sz="1600" b="1" dirty="0">
                <a:solidFill>
                  <a:prstClr val="black">
                    <a:lumMod val="95000"/>
                    <a:lumOff val="5000"/>
                  </a:prstClr>
                </a:solidFill>
                <a:latin typeface="Cambria" pitchFamily="18" charset="0"/>
                <a:cs typeface="Times New Roman" panose="02020603050405020304" pitchFamily="18" charset="0"/>
              </a:rPr>
              <a:t>. وعليه تستخدم الطرق الإحصائية ومنها: استخدام تحليل السلاسل الزمنية  </a:t>
            </a:r>
            <a:r>
              <a:rPr lang="en-US" sz="1600" b="1" dirty="0">
                <a:solidFill>
                  <a:prstClr val="black">
                    <a:lumMod val="95000"/>
                    <a:lumOff val="5000"/>
                  </a:prstClr>
                </a:solidFill>
                <a:latin typeface="Cambria" pitchFamily="18" charset="0"/>
                <a:cs typeface="Times New Roman" panose="02020603050405020304" pitchFamily="18" charset="0"/>
              </a:rPr>
              <a:t>Time series</a:t>
            </a:r>
            <a:r>
              <a:rPr lang="ar-SA" sz="1600" b="1" dirty="0">
                <a:solidFill>
                  <a:prstClr val="black">
                    <a:lumMod val="95000"/>
                    <a:lumOff val="5000"/>
                  </a:prstClr>
                </a:solidFill>
                <a:latin typeface="Cambria" pitchFamily="18" charset="0"/>
                <a:cs typeface="Times New Roman" panose="02020603050405020304" pitchFamily="18" charset="0"/>
              </a:rPr>
              <a:t> لتقدير تغير </a:t>
            </a:r>
            <a:r>
              <a:rPr lang="ar-SA" sz="1600" b="1" dirty="0" smtClean="0">
                <a:solidFill>
                  <a:prstClr val="black">
                    <a:lumMod val="95000"/>
                    <a:lumOff val="5000"/>
                  </a:prstClr>
                </a:solidFill>
                <a:latin typeface="Cambria" pitchFamily="18" charset="0"/>
                <a:cs typeface="Times New Roman" panose="02020603050405020304" pitchFamily="18" charset="0"/>
              </a:rPr>
              <a:t>المُناخ  </a:t>
            </a:r>
            <a:r>
              <a:rPr lang="ar-SA" sz="1600" b="1" dirty="0">
                <a:solidFill>
                  <a:prstClr val="black">
                    <a:lumMod val="95000"/>
                    <a:lumOff val="5000"/>
                  </a:prstClr>
                </a:solidFill>
                <a:latin typeface="Cambria" pitchFamily="18" charset="0"/>
                <a:cs typeface="Times New Roman" panose="02020603050405020304" pitchFamily="18" charset="0"/>
              </a:rPr>
              <a:t>مع افتراضات الجمع والفصل بين الارتباطات الزمانية والمكانية.</a:t>
            </a:r>
          </a:p>
          <a:p>
            <a:pPr lvl="0" algn="justLow" defTabSz="914296" rtl="1">
              <a:lnSpc>
                <a:spcPct val="150000"/>
              </a:lnSpc>
              <a:spcAft>
                <a:spcPts val="600"/>
              </a:spcAft>
              <a:buSzPct val="60000"/>
            </a:pPr>
            <a:r>
              <a:rPr lang="ar-SA" sz="1600" b="1" dirty="0">
                <a:solidFill>
                  <a:prstClr val="black">
                    <a:lumMod val="95000"/>
                    <a:lumOff val="5000"/>
                  </a:prstClr>
                </a:solidFill>
                <a:latin typeface="Cambria" pitchFamily="18" charset="0"/>
                <a:cs typeface="Times New Roman" panose="02020603050405020304" pitchFamily="18" charset="0"/>
              </a:rPr>
              <a:t>ت</a:t>
            </a:r>
            <a:r>
              <a:rPr lang="ar-KW" sz="1600" b="1" dirty="0">
                <a:solidFill>
                  <a:prstClr val="black">
                    <a:lumMod val="95000"/>
                    <a:lumOff val="5000"/>
                  </a:prstClr>
                </a:solidFill>
                <a:latin typeface="Cambria" pitchFamily="18" charset="0"/>
                <a:cs typeface="Times New Roman" panose="02020603050405020304" pitchFamily="18" charset="0"/>
              </a:rPr>
              <a:t>ناقش المبادئ الإحصائية التي تستند إليها أسلوب ال</a:t>
            </a:r>
            <a:r>
              <a:rPr lang="ar-SA" sz="1600" b="1" dirty="0">
                <a:solidFill>
                  <a:prstClr val="black">
                    <a:lumMod val="95000"/>
                    <a:lumOff val="5000"/>
                  </a:prstClr>
                </a:solidFill>
                <a:latin typeface="Cambria" pitchFamily="18" charset="0"/>
                <a:cs typeface="Times New Roman" panose="02020603050405020304" pitchFamily="18" charset="0"/>
              </a:rPr>
              <a:t>الدلائل </a:t>
            </a:r>
            <a:r>
              <a:rPr lang="ar-KW" sz="1600" b="1" dirty="0">
                <a:solidFill>
                  <a:prstClr val="black">
                    <a:lumMod val="95000"/>
                    <a:lumOff val="5000"/>
                  </a:prstClr>
                </a:solidFill>
                <a:latin typeface="Cambria" pitchFamily="18" charset="0"/>
                <a:cs typeface="Times New Roman" panose="02020603050405020304" pitchFamily="18" charset="0"/>
              </a:rPr>
              <a:t>"</a:t>
            </a:r>
            <a:r>
              <a:rPr lang="en-US" sz="1600" b="1" dirty="0">
                <a:solidFill>
                  <a:prstClr val="black">
                    <a:lumMod val="95000"/>
                    <a:lumOff val="5000"/>
                  </a:prstClr>
                </a:solidFill>
                <a:latin typeface="Cambria" pitchFamily="18" charset="0"/>
                <a:cs typeface="Times New Roman" panose="02020603050405020304" pitchFamily="18" charset="0"/>
              </a:rPr>
              <a:t>fingerprint" methods  </a:t>
            </a:r>
            <a:r>
              <a:rPr lang="ar-SA" sz="1600" b="1" dirty="0">
                <a:solidFill>
                  <a:prstClr val="black">
                    <a:lumMod val="95000"/>
                    <a:lumOff val="5000"/>
                  </a:prstClr>
                </a:solidFill>
                <a:latin typeface="Cambria" pitchFamily="18" charset="0"/>
                <a:cs typeface="Times New Roman" panose="02020603050405020304" pitchFamily="18" charset="0"/>
              </a:rPr>
              <a:t> </a:t>
            </a:r>
            <a:r>
              <a:rPr lang="ar-KW" sz="1600" b="1" dirty="0">
                <a:solidFill>
                  <a:prstClr val="black">
                    <a:lumMod val="95000"/>
                    <a:lumOff val="5000"/>
                  </a:prstClr>
                </a:solidFill>
                <a:latin typeface="Cambria" pitchFamily="18" charset="0"/>
                <a:cs typeface="Times New Roman" panose="02020603050405020304" pitchFamily="18" charset="0"/>
              </a:rPr>
              <a:t>لكشف إشارة تغير </a:t>
            </a:r>
            <a:r>
              <a:rPr lang="ar-KW" sz="1600" b="1" dirty="0" smtClean="0">
                <a:solidFill>
                  <a:prstClr val="black">
                    <a:lumMod val="95000"/>
                    <a:lumOff val="5000"/>
                  </a:prstClr>
                </a:solidFill>
                <a:latin typeface="Cambria" pitchFamily="18" charset="0"/>
                <a:cs typeface="Times New Roman" panose="02020603050405020304" pitchFamily="18" charset="0"/>
              </a:rPr>
              <a:t>المُناخ </a:t>
            </a:r>
            <a:r>
              <a:rPr lang="ar-SA" sz="1600" b="1" dirty="0">
                <a:solidFill>
                  <a:prstClr val="black">
                    <a:lumMod val="95000"/>
                    <a:lumOff val="5000"/>
                  </a:prstClr>
                </a:solidFill>
                <a:latin typeface="Cambria" pitchFamily="18" charset="0"/>
                <a:cs typeface="Times New Roman" panose="02020603050405020304" pitchFamily="18" charset="0"/>
              </a:rPr>
              <a:t>دون </a:t>
            </a:r>
            <a:r>
              <a:rPr lang="ar-KW" sz="1600" b="1" dirty="0">
                <a:solidFill>
                  <a:prstClr val="black">
                    <a:lumMod val="95000"/>
                    <a:lumOff val="5000"/>
                  </a:prstClr>
                </a:solidFill>
                <a:latin typeface="Cambria" pitchFamily="18" charset="0"/>
                <a:cs typeface="Times New Roman" panose="02020603050405020304" pitchFamily="18" charset="0"/>
              </a:rPr>
              <a:t>التغيرات </a:t>
            </a:r>
            <a:r>
              <a:rPr lang="ar-KW" sz="1600" b="1" dirty="0" smtClean="0">
                <a:solidFill>
                  <a:prstClr val="black">
                    <a:lumMod val="95000"/>
                    <a:lumOff val="5000"/>
                  </a:prstClr>
                </a:solidFill>
                <a:latin typeface="Cambria" pitchFamily="18" charset="0"/>
                <a:cs typeface="Times New Roman" panose="02020603050405020304" pitchFamily="18" charset="0"/>
              </a:rPr>
              <a:t>المُناخية </a:t>
            </a:r>
            <a:r>
              <a:rPr lang="ar-KW" sz="1600" b="1" dirty="0">
                <a:solidFill>
                  <a:prstClr val="black">
                    <a:lumMod val="95000"/>
                    <a:lumOff val="5000"/>
                  </a:prstClr>
                </a:solidFill>
                <a:latin typeface="Cambria" pitchFamily="18" charset="0"/>
                <a:cs typeface="Times New Roman" panose="02020603050405020304" pitchFamily="18" charset="0"/>
              </a:rPr>
              <a:t>الطبيعية وعزو الإشارة المحتملة إلى التأثيرات البشرية المحددة. .</a:t>
            </a:r>
            <a:r>
              <a:rPr lang="ar-SA" sz="1600" b="1" dirty="0">
                <a:solidFill>
                  <a:prstClr val="black">
                    <a:lumMod val="95000"/>
                    <a:lumOff val="5000"/>
                  </a:prstClr>
                </a:solidFill>
                <a:latin typeface="Cambria" pitchFamily="18" charset="0"/>
                <a:cs typeface="Times New Roman" panose="02020603050405020304" pitchFamily="18" charset="0"/>
              </a:rPr>
              <a:t> </a:t>
            </a:r>
            <a:r>
              <a:rPr lang="ar-KW" sz="1600" b="1" dirty="0">
                <a:solidFill>
                  <a:prstClr val="black">
                    <a:lumMod val="95000"/>
                    <a:lumOff val="5000"/>
                  </a:prstClr>
                </a:solidFill>
                <a:latin typeface="Cambria" pitchFamily="18" charset="0"/>
                <a:cs typeface="Times New Roman" panose="02020603050405020304" pitchFamily="18" charset="0"/>
              </a:rPr>
              <a:t> </a:t>
            </a:r>
            <a:r>
              <a:rPr lang="ar-SA" sz="1600" b="1" dirty="0">
                <a:solidFill>
                  <a:prstClr val="black">
                    <a:lumMod val="95000"/>
                    <a:lumOff val="5000"/>
                  </a:prstClr>
                </a:solidFill>
                <a:latin typeface="Cambria" pitchFamily="18" charset="0"/>
                <a:cs typeface="Times New Roman" panose="02020603050405020304" pitchFamily="18" charset="0"/>
              </a:rPr>
              <a:t>و</a:t>
            </a:r>
            <a:r>
              <a:rPr lang="ar-KW" sz="1600" b="1" dirty="0">
                <a:solidFill>
                  <a:prstClr val="black">
                    <a:lumMod val="95000"/>
                    <a:lumOff val="5000"/>
                  </a:prstClr>
                </a:solidFill>
                <a:latin typeface="Cambria" pitchFamily="18" charset="0"/>
                <a:cs typeface="Times New Roman" panose="02020603050405020304" pitchFamily="18" charset="0"/>
              </a:rPr>
              <a:t>يظهر منهج البصمة </a:t>
            </a:r>
            <a:r>
              <a:rPr lang="en-US" sz="1600" b="1" dirty="0">
                <a:solidFill>
                  <a:prstClr val="black">
                    <a:lumMod val="95000"/>
                    <a:lumOff val="5000"/>
                  </a:prstClr>
                </a:solidFill>
                <a:latin typeface="Cambria" pitchFamily="18" charset="0"/>
                <a:cs typeface="Times New Roman" panose="02020603050405020304" pitchFamily="18" charset="0"/>
              </a:rPr>
              <a:t>The fingerprint approach </a:t>
            </a:r>
            <a:r>
              <a:rPr lang="ar-KW" sz="1600" b="1" dirty="0">
                <a:solidFill>
                  <a:prstClr val="black">
                    <a:lumMod val="95000"/>
                    <a:lumOff val="5000"/>
                  </a:prstClr>
                </a:solidFill>
                <a:latin typeface="Cambria" pitchFamily="18" charset="0"/>
                <a:cs typeface="Times New Roman" panose="02020603050405020304" pitchFamily="18" charset="0"/>
              </a:rPr>
              <a:t>مشابهًا لإجراءات اختبار الفرضية المثلى من أدبيات الإحصاءات الكلاسيكية.</a:t>
            </a:r>
            <a:r>
              <a:rPr lang="ar-SA" sz="1600" b="1" dirty="0">
                <a:solidFill>
                  <a:prstClr val="black">
                    <a:lumMod val="95000"/>
                    <a:lumOff val="5000"/>
                  </a:prstClr>
                </a:solidFill>
                <a:latin typeface="Cambria" pitchFamily="18" charset="0"/>
                <a:cs typeface="Times New Roman" panose="02020603050405020304" pitchFamily="18" charset="0"/>
              </a:rPr>
              <a:t>؛ حيث</a:t>
            </a:r>
            <a:r>
              <a:rPr lang="ar-KW" sz="1600" b="1" dirty="0">
                <a:solidFill>
                  <a:prstClr val="black">
                    <a:lumMod val="95000"/>
                    <a:lumOff val="5000"/>
                  </a:prstClr>
                </a:solidFill>
                <a:latin typeface="Cambria" pitchFamily="18" charset="0"/>
                <a:cs typeface="Times New Roman" panose="02020603050405020304" pitchFamily="18" charset="0"/>
              </a:rPr>
              <a:t> تشير </a:t>
            </a:r>
            <a:r>
              <a:rPr lang="ar-SA" sz="1600" b="1" dirty="0">
                <a:solidFill>
                  <a:prstClr val="black">
                    <a:lumMod val="95000"/>
                    <a:lumOff val="5000"/>
                  </a:prstClr>
                </a:solidFill>
                <a:latin typeface="Cambria" pitchFamily="18" charset="0"/>
                <a:cs typeface="Times New Roman" panose="02020603050405020304" pitchFamily="18" charset="0"/>
              </a:rPr>
              <a:t> </a:t>
            </a:r>
            <a:r>
              <a:rPr lang="ar-KW" sz="1600" b="1" dirty="0">
                <a:solidFill>
                  <a:prstClr val="black">
                    <a:lumMod val="95000"/>
                    <a:lumOff val="5000"/>
                  </a:prstClr>
                </a:solidFill>
                <a:latin typeface="Cambria" pitchFamily="18" charset="0"/>
                <a:cs typeface="Times New Roman" panose="02020603050405020304" pitchFamily="18" charset="0"/>
              </a:rPr>
              <a:t>الصيغة الإحصائية لمخطط البصمات إلى رؤى جديدة في تطبيق تقنيات دراسات تغير </a:t>
            </a:r>
            <a:r>
              <a:rPr lang="ar-KW" sz="1600" b="1" dirty="0" smtClean="0">
                <a:solidFill>
                  <a:prstClr val="black">
                    <a:lumMod val="95000"/>
                    <a:lumOff val="5000"/>
                  </a:prstClr>
                </a:solidFill>
                <a:latin typeface="Cambria" pitchFamily="18" charset="0"/>
                <a:cs typeface="Times New Roman" panose="02020603050405020304" pitchFamily="18" charset="0"/>
              </a:rPr>
              <a:t>المُناخ. </a:t>
            </a:r>
            <a:r>
              <a:rPr lang="ar-KW" sz="1600" b="1" dirty="0">
                <a:solidFill>
                  <a:prstClr val="black">
                    <a:lumMod val="95000"/>
                    <a:lumOff val="5000"/>
                  </a:prstClr>
                </a:solidFill>
                <a:latin typeface="Cambria" pitchFamily="18" charset="0"/>
                <a:cs typeface="Times New Roman" panose="02020603050405020304" pitchFamily="18" charset="0"/>
              </a:rPr>
              <a:t>على وجه الخصوص .</a:t>
            </a:r>
            <a:r>
              <a:rPr lang="ar-SA" sz="1600" b="1" dirty="0">
                <a:solidFill>
                  <a:prstClr val="black">
                    <a:lumMod val="95000"/>
                    <a:lumOff val="5000"/>
                  </a:prstClr>
                </a:solidFill>
                <a:latin typeface="Cambria" pitchFamily="18" charset="0"/>
                <a:cs typeface="Times New Roman" panose="02020603050405020304" pitchFamily="18" charset="0"/>
              </a:rPr>
              <a:t> </a:t>
            </a:r>
            <a:r>
              <a:rPr lang="ar-KW" sz="1600" b="1" dirty="0">
                <a:solidFill>
                  <a:prstClr val="black">
                    <a:lumMod val="95000"/>
                    <a:lumOff val="5000"/>
                  </a:prstClr>
                </a:solidFill>
                <a:latin typeface="Cambria" pitchFamily="18" charset="0"/>
                <a:cs typeface="Times New Roman" panose="02020603050405020304" pitchFamily="18" charset="0"/>
              </a:rPr>
              <a:t> </a:t>
            </a:r>
            <a:r>
              <a:rPr lang="ar-SA" sz="1600" b="1" dirty="0">
                <a:solidFill>
                  <a:prstClr val="black">
                    <a:lumMod val="95000"/>
                    <a:lumOff val="5000"/>
                  </a:prstClr>
                </a:solidFill>
                <a:latin typeface="Cambria" pitchFamily="18" charset="0"/>
                <a:cs typeface="Times New Roman" panose="02020603050405020304" pitchFamily="18" charset="0"/>
              </a:rPr>
              <a:t>و</a:t>
            </a:r>
            <a:r>
              <a:rPr lang="ar-KW" sz="1600" b="1" dirty="0">
                <a:solidFill>
                  <a:prstClr val="black">
                    <a:lumMod val="95000"/>
                    <a:lumOff val="5000"/>
                  </a:prstClr>
                </a:solidFill>
                <a:latin typeface="Cambria" pitchFamily="18" charset="0"/>
                <a:cs typeface="Times New Roman" panose="02020603050405020304" pitchFamily="18" charset="0"/>
              </a:rPr>
              <a:t>البصمة في هذه التطبيقات هي سلسلة زمنية للإحصائيات الشبيهة بالارتباط التي تقيس التغير </a:t>
            </a:r>
            <a:r>
              <a:rPr lang="ar-SA" sz="1600" b="1" dirty="0">
                <a:solidFill>
                  <a:prstClr val="black">
                    <a:lumMod val="95000"/>
                    <a:lumOff val="5000"/>
                  </a:prstClr>
                </a:solidFill>
                <a:latin typeface="Cambria" pitchFamily="18" charset="0"/>
                <a:cs typeface="Times New Roman" panose="02020603050405020304" pitchFamily="18" charset="0"/>
              </a:rPr>
              <a:t> </a:t>
            </a:r>
            <a:r>
              <a:rPr lang="ar-KW" sz="1600" b="1" dirty="0">
                <a:solidFill>
                  <a:prstClr val="black">
                    <a:lumMod val="95000"/>
                    <a:lumOff val="5000"/>
                  </a:prstClr>
                </a:solidFill>
                <a:latin typeface="Cambria" pitchFamily="18" charset="0"/>
                <a:cs typeface="Times New Roman" panose="02020603050405020304" pitchFamily="18" charset="0"/>
              </a:rPr>
              <a:t>الزمني في التشابه بين توقع </a:t>
            </a:r>
            <a:r>
              <a:rPr lang="ar-KW" sz="1600" b="1" dirty="0" smtClean="0">
                <a:solidFill>
                  <a:prstClr val="black">
                    <a:lumMod val="95000"/>
                    <a:lumOff val="5000"/>
                  </a:prstClr>
                </a:solidFill>
                <a:latin typeface="Cambria" pitchFamily="18" charset="0"/>
                <a:cs typeface="Times New Roman" panose="02020603050405020304" pitchFamily="18" charset="0"/>
              </a:rPr>
              <a:t>المُناخ </a:t>
            </a:r>
            <a:r>
              <a:rPr lang="ar-KW" sz="1600" b="1" dirty="0">
                <a:solidFill>
                  <a:prstClr val="black">
                    <a:lumMod val="95000"/>
                    <a:lumOff val="5000"/>
                  </a:prstClr>
                </a:solidFill>
                <a:latin typeface="Cambria" pitchFamily="18" charset="0"/>
                <a:cs typeface="Times New Roman" panose="02020603050405020304" pitchFamily="18" charset="0"/>
              </a:rPr>
              <a:t>والإشارات </a:t>
            </a:r>
            <a:r>
              <a:rPr lang="ar-KW" sz="1600" b="1" dirty="0" smtClean="0">
                <a:solidFill>
                  <a:prstClr val="black">
                    <a:lumMod val="95000"/>
                    <a:lumOff val="5000"/>
                  </a:prstClr>
                </a:solidFill>
                <a:latin typeface="Cambria" pitchFamily="18" charset="0"/>
                <a:cs typeface="Times New Roman" panose="02020603050405020304" pitchFamily="18" charset="0"/>
              </a:rPr>
              <a:t>المُناخية.</a:t>
            </a:r>
            <a:endParaRPr lang="ar-SA" sz="1600" b="1" dirty="0">
              <a:solidFill>
                <a:prstClr val="black">
                  <a:lumMod val="95000"/>
                  <a:lumOff val="5000"/>
                </a:prstClr>
              </a:solidFill>
              <a:latin typeface="Cambria" pitchFamily="18" charset="0"/>
              <a:cs typeface="Times New Roman" panose="02020603050405020304" pitchFamily="18" charset="0"/>
            </a:endParaRPr>
          </a:p>
        </p:txBody>
      </p:sp>
      <p:pic>
        <p:nvPicPr>
          <p:cNvPr id="33"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689685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7">
                                            <p:bg/>
                                          </p:spTgt>
                                        </p:tgtEl>
                                        <p:attrNameLst>
                                          <p:attrName>style.visibility</p:attrName>
                                        </p:attrNameLst>
                                      </p:cBhvr>
                                      <p:to>
                                        <p:strVal val="visible"/>
                                      </p:to>
                                    </p:set>
                                    <p:animEffect transition="in" filter="fade">
                                      <p:cBhvr>
                                        <p:cTn id="13" dur="2000"/>
                                        <p:tgtEl>
                                          <p:spTgt spid="27">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xEl>
                                              <p:pRg st="0" end="0"/>
                                            </p:txEl>
                                          </p:spTgt>
                                        </p:tgtEl>
                                        <p:attrNameLst>
                                          <p:attrName>style.visibility</p:attrName>
                                        </p:attrNameLst>
                                      </p:cBhvr>
                                      <p:to>
                                        <p:strVal val="visible"/>
                                      </p:to>
                                    </p:set>
                                    <p:animEffect transition="in" filter="fade">
                                      <p:cBhvr>
                                        <p:cTn id="16" dur="2000"/>
                                        <p:tgtEl>
                                          <p:spTgt spid="2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Effect transition="in" filter="fade">
                                      <p:cBhvr>
                                        <p:cTn id="19" dur="2000"/>
                                        <p:tgtEl>
                                          <p:spTgt spid="27">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DD9E8D91-230F-4684-9743-D02E21E28DB5}"/>
              </a:ext>
            </a:extLst>
          </p:cNvPr>
          <p:cNvPicPr>
            <a:picLocks noChangeAspect="1"/>
          </p:cNvPicPr>
          <p:nvPr/>
        </p:nvPicPr>
        <p:blipFill>
          <a:blip r:embed="rId2"/>
          <a:stretch>
            <a:fillRect/>
          </a:stretch>
        </p:blipFill>
        <p:spPr>
          <a:xfrm>
            <a:off x="7743607" y="252249"/>
            <a:ext cx="1170533" cy="2120547"/>
          </a:xfrm>
          <a:prstGeom prst="rect">
            <a:avLst/>
          </a:prstGeom>
        </p:spPr>
      </p:pic>
      <p:sp>
        <p:nvSpPr>
          <p:cNvPr id="2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2"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3"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3">
            <a:hlinkClick r:id="rId5" action="ppaction://hlinksldjump"/>
          </p:cNvPr>
          <p:cNvSpPr/>
          <p:nvPr/>
        </p:nvSpPr>
        <p:spPr>
          <a:xfrm>
            <a:off x="7207722" y="3531725"/>
            <a:ext cx="1676400" cy="922335"/>
          </a:xfrm>
          <a:prstGeom prst="roundRect">
            <a:avLst/>
          </a:prstGeom>
          <a:solidFill>
            <a:schemeClr val="accent2">
              <a:lumMod val="40000"/>
              <a:lumOff val="60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5"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7"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9"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40"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0" name="big_button1"/>
          <p:cNvSpPr/>
          <p:nvPr/>
        </p:nvSpPr>
        <p:spPr>
          <a:xfrm>
            <a:off x="381000" y="304800"/>
            <a:ext cx="4764218" cy="6248400"/>
          </a:xfrm>
          <a:prstGeom prst="roundRect">
            <a:avLst>
              <a:gd name="adj" fmla="val 5834"/>
            </a:avLst>
          </a:prstGeom>
          <a:solidFill>
            <a:schemeClr val="accent2">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lgn="justLow" defTabSz="914296" rtl="1">
              <a:spcAft>
                <a:spcPts val="600"/>
              </a:spcAft>
              <a:buSzPct val="60000"/>
            </a:pPr>
            <a:r>
              <a:rPr lang="ar-SA" sz="2000" b="1" dirty="0">
                <a:solidFill>
                  <a:prstClr val="black">
                    <a:lumMod val="95000"/>
                    <a:lumOff val="5000"/>
                  </a:prstClr>
                </a:solidFill>
                <a:latin typeface="Cambria" pitchFamily="18" charset="0"/>
                <a:cs typeface="Times New Roman" panose="02020603050405020304" pitchFamily="18" charset="0"/>
              </a:rPr>
              <a:t>    لدراسة الظواهر </a:t>
            </a:r>
            <a:r>
              <a:rPr lang="ar-SA" sz="2000" b="1" dirty="0" smtClean="0">
                <a:solidFill>
                  <a:prstClr val="black">
                    <a:lumMod val="95000"/>
                    <a:lumOff val="5000"/>
                  </a:prstClr>
                </a:solidFill>
                <a:latin typeface="Cambria" pitchFamily="18" charset="0"/>
                <a:cs typeface="Times New Roman" panose="02020603050405020304" pitchFamily="18" charset="0"/>
              </a:rPr>
              <a:t>المُناخية </a:t>
            </a:r>
            <a:r>
              <a:rPr lang="ar-SA" sz="2000" b="1" dirty="0">
                <a:solidFill>
                  <a:prstClr val="black">
                    <a:lumMod val="95000"/>
                    <a:lumOff val="5000"/>
                  </a:prstClr>
                </a:solidFill>
                <a:latin typeface="Cambria" pitchFamily="18" charset="0"/>
                <a:cs typeface="Times New Roman" panose="02020603050405020304" pitchFamily="18" charset="0"/>
              </a:rPr>
              <a:t>المتطرفة، تم إنشاء عدد من المؤشرات التي توضح الجوانب المختلفة لأحوال الطقس القاسية. وتُستخدم بوجه عام مجموعة المؤشرات الخاصة بفريق الخبراء المعني بكشف تغيرات </a:t>
            </a:r>
            <a:r>
              <a:rPr lang="ar-SA" sz="2000" b="1" dirty="0" smtClean="0">
                <a:solidFill>
                  <a:prstClr val="black">
                    <a:lumMod val="95000"/>
                    <a:lumOff val="5000"/>
                  </a:prstClr>
                </a:solidFill>
                <a:latin typeface="Cambria" pitchFamily="18" charset="0"/>
                <a:cs typeface="Times New Roman" panose="02020603050405020304" pitchFamily="18" charset="0"/>
              </a:rPr>
              <a:t>المُناخ </a:t>
            </a:r>
            <a:r>
              <a:rPr lang="ar-SA" sz="2000" b="1" dirty="0">
                <a:solidFill>
                  <a:prstClr val="black">
                    <a:lumMod val="95000"/>
                    <a:lumOff val="5000"/>
                  </a:prstClr>
                </a:solidFill>
                <a:latin typeface="Cambria" pitchFamily="18" charset="0"/>
                <a:cs typeface="Times New Roman" panose="02020603050405020304" pitchFamily="18" charset="0"/>
              </a:rPr>
              <a:t>ومؤشراته </a:t>
            </a:r>
            <a:r>
              <a:rPr lang="en-US" sz="2000" b="1" dirty="0">
                <a:solidFill>
                  <a:prstClr val="black">
                    <a:lumMod val="95000"/>
                    <a:lumOff val="5000"/>
                  </a:prstClr>
                </a:solidFill>
                <a:latin typeface="Cambria" pitchFamily="18" charset="0"/>
                <a:cs typeface="Times New Roman" panose="02020603050405020304" pitchFamily="18" charset="0"/>
              </a:rPr>
              <a:t>ETCCDI  </a:t>
            </a:r>
            <a:r>
              <a:rPr lang="ar-SA" sz="2000" b="1" dirty="0">
                <a:solidFill>
                  <a:prstClr val="black">
                    <a:lumMod val="95000"/>
                    <a:lumOff val="5000"/>
                  </a:prstClr>
                </a:solidFill>
                <a:latin typeface="Cambria" pitchFamily="18" charset="0"/>
                <a:cs typeface="Times New Roman" panose="02020603050405020304" pitchFamily="18" charset="0"/>
              </a:rPr>
              <a:t> التابع لوحدة بحوث تقلب </a:t>
            </a:r>
            <a:r>
              <a:rPr lang="ar-SA" sz="2000" b="1" dirty="0" smtClean="0">
                <a:solidFill>
                  <a:prstClr val="black">
                    <a:lumMod val="95000"/>
                    <a:lumOff val="5000"/>
                  </a:prstClr>
                </a:solidFill>
                <a:latin typeface="Cambria" pitchFamily="18" charset="0"/>
                <a:cs typeface="Times New Roman" panose="02020603050405020304" pitchFamily="18" charset="0"/>
              </a:rPr>
              <a:t>المُناخ </a:t>
            </a:r>
            <a:r>
              <a:rPr lang="ar-SA" sz="2000" b="1" dirty="0">
                <a:solidFill>
                  <a:prstClr val="black">
                    <a:lumMod val="95000"/>
                    <a:lumOff val="5000"/>
                  </a:prstClr>
                </a:solidFill>
                <a:latin typeface="Cambria" pitchFamily="18" charset="0"/>
                <a:cs typeface="Times New Roman" panose="02020603050405020304" pitchFamily="18" charset="0"/>
              </a:rPr>
              <a:t>والتنبؤ به </a:t>
            </a:r>
            <a:r>
              <a:rPr lang="en-US" sz="2000" b="1" dirty="0">
                <a:solidFill>
                  <a:prstClr val="black">
                    <a:lumMod val="95000"/>
                    <a:lumOff val="5000"/>
                  </a:prstClr>
                </a:solidFill>
                <a:latin typeface="Cambria" pitchFamily="18" charset="0"/>
                <a:cs typeface="Times New Roman" panose="02020603050405020304" pitchFamily="18" charset="0"/>
              </a:rPr>
              <a:t>CLIVAR </a:t>
            </a:r>
            <a:r>
              <a:rPr lang="ar-SA" sz="2000" b="1" dirty="0">
                <a:solidFill>
                  <a:prstClr val="black">
                    <a:lumMod val="95000"/>
                    <a:lumOff val="5000"/>
                  </a:prstClr>
                </a:solidFill>
                <a:latin typeface="Cambria" pitchFamily="18" charset="0"/>
                <a:cs typeface="Times New Roman" panose="02020603050405020304" pitchFamily="18" charset="0"/>
              </a:rPr>
              <a:t>بالبرنامج العالمي لبحوث </a:t>
            </a:r>
            <a:r>
              <a:rPr lang="ar-SA" sz="2000" b="1" dirty="0" smtClean="0">
                <a:solidFill>
                  <a:prstClr val="black">
                    <a:lumMod val="95000"/>
                    <a:lumOff val="5000"/>
                  </a:prstClr>
                </a:solidFill>
                <a:latin typeface="Cambria" pitchFamily="18" charset="0"/>
                <a:cs typeface="Times New Roman" panose="02020603050405020304" pitchFamily="18" charset="0"/>
              </a:rPr>
              <a:t>المُناخ </a:t>
            </a:r>
            <a:r>
              <a:rPr lang="en-US" sz="2000" b="1" dirty="0" smtClean="0">
                <a:solidFill>
                  <a:prstClr val="black">
                    <a:lumMod val="95000"/>
                    <a:lumOff val="5000"/>
                  </a:prstClr>
                </a:solidFill>
                <a:latin typeface="Cambria" pitchFamily="18" charset="0"/>
                <a:cs typeface="Times New Roman" panose="02020603050405020304" pitchFamily="18" charset="0"/>
              </a:rPr>
              <a:t>WCRP</a:t>
            </a:r>
            <a:r>
              <a:rPr lang="ar-SA" sz="2000" b="1" dirty="0" smtClean="0">
                <a:solidFill>
                  <a:prstClr val="black">
                    <a:lumMod val="95000"/>
                    <a:lumOff val="5000"/>
                  </a:prstClr>
                </a:solidFill>
                <a:latin typeface="Cambria" pitchFamily="18" charset="0"/>
                <a:cs typeface="Times New Roman" panose="02020603050405020304" pitchFamily="18" charset="0"/>
              </a:rPr>
              <a:t>.</a:t>
            </a:r>
          </a:p>
          <a:p>
            <a:pPr lvl="0" algn="justLow" defTabSz="914296" rtl="1">
              <a:spcAft>
                <a:spcPts val="600"/>
              </a:spcAft>
              <a:buSzPct val="60000"/>
            </a:pPr>
            <a:endParaRPr lang="ar-SA" sz="2000" b="1" dirty="0" smtClean="0">
              <a:solidFill>
                <a:prstClr val="black">
                  <a:lumMod val="95000"/>
                  <a:lumOff val="5000"/>
                </a:prstClr>
              </a:solidFill>
              <a:latin typeface="Cambria" pitchFamily="18" charset="0"/>
              <a:cs typeface="Times New Roman" panose="02020603050405020304" pitchFamily="18" charset="0"/>
            </a:endParaRPr>
          </a:p>
          <a:p>
            <a:pPr lvl="0" algn="justLow" defTabSz="914296" rtl="1">
              <a:spcAft>
                <a:spcPts val="600"/>
              </a:spcAft>
              <a:buSzPct val="60000"/>
            </a:pPr>
            <a:r>
              <a:rPr lang="ar-SA" sz="2000" b="1" dirty="0" smtClean="0">
                <a:solidFill>
                  <a:prstClr val="black">
                    <a:lumMod val="95000"/>
                    <a:lumOff val="5000"/>
                  </a:prstClr>
                </a:solidFill>
                <a:latin typeface="Cambria" pitchFamily="18" charset="0"/>
                <a:cs typeface="Times New Roman" panose="02020603050405020304" pitchFamily="18" charset="0"/>
              </a:rPr>
              <a:t>  </a:t>
            </a:r>
            <a:r>
              <a:rPr lang="ar-SA" sz="2000" b="1" dirty="0">
                <a:solidFill>
                  <a:prstClr val="black">
                    <a:lumMod val="95000"/>
                    <a:lumOff val="5000"/>
                  </a:prstClr>
                </a:solidFill>
                <a:latin typeface="Cambria" pitchFamily="18" charset="0"/>
                <a:cs typeface="Times New Roman" panose="02020603050405020304" pitchFamily="18" charset="0"/>
              </a:rPr>
              <a:t>وهذه المؤشرات التي يبلغ عددها سبعة وعشرين مؤشراً تستفيد من بيانات سقوط الأمطار ودرجات الحرارة العظمى والصغرى لإيجاد القيم السنوية (والشهرية لبعض المجموعات الفرعية من المؤشرات) الخاصة بالأيام "الدافئة" مثلاً والتي تتجاوز فيها درجات الحرارة العظمى اليومية درجة حرارة المئين التسعين بحسب تعريفها خلال فترة الأساس </a:t>
            </a:r>
            <a:r>
              <a:rPr lang="en-US" sz="2000" b="1" dirty="0">
                <a:solidFill>
                  <a:prstClr val="black">
                    <a:lumMod val="95000"/>
                    <a:lumOff val="5000"/>
                  </a:prstClr>
                </a:solidFill>
                <a:latin typeface="Cambria" pitchFamily="18" charset="0"/>
                <a:cs typeface="Times New Roman" panose="02020603050405020304" pitchFamily="18" charset="0"/>
              </a:rPr>
              <a:t>base </a:t>
            </a:r>
            <a:r>
              <a:rPr lang="en-US" sz="2000" b="1" dirty="0" smtClean="0">
                <a:solidFill>
                  <a:prstClr val="black">
                    <a:lumMod val="95000"/>
                    <a:lumOff val="5000"/>
                  </a:prstClr>
                </a:solidFill>
                <a:latin typeface="Cambria" pitchFamily="18" charset="0"/>
                <a:cs typeface="Times New Roman" panose="02020603050405020304" pitchFamily="18" charset="0"/>
              </a:rPr>
              <a:t>period</a:t>
            </a:r>
            <a:r>
              <a:rPr lang="ar-SA" sz="2000" b="1" dirty="0" smtClean="0">
                <a:solidFill>
                  <a:prstClr val="black">
                    <a:lumMod val="95000"/>
                    <a:lumOff val="5000"/>
                  </a:prstClr>
                </a:solidFill>
                <a:latin typeface="Cambria" pitchFamily="18" charset="0"/>
                <a:cs typeface="Times New Roman" panose="02020603050405020304" pitchFamily="18" charset="0"/>
              </a:rPr>
              <a:t>. </a:t>
            </a:r>
            <a:endParaRPr lang="ar-SA" sz="2000" b="1" dirty="0">
              <a:solidFill>
                <a:prstClr val="black">
                  <a:lumMod val="95000"/>
                  <a:lumOff val="5000"/>
                </a:prstClr>
              </a:solidFill>
              <a:latin typeface="Cambria" pitchFamily="18" charset="0"/>
              <a:cs typeface="Times New Roman" panose="02020603050405020304" pitchFamily="18" charset="0"/>
            </a:endParaRPr>
          </a:p>
        </p:txBody>
      </p:sp>
      <p:pic>
        <p:nvPicPr>
          <p:cNvPr id="23"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278106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28"/>
                                        </p:tgtEl>
                                        <p:attrNameLst>
                                          <p:attrName>style.color</p:attrName>
                                        </p:attrNameLst>
                                      </p:cBhvr>
                                      <p:by>
                                        <p:hsl h="0" s="12549" l="25098"/>
                                      </p:by>
                                    </p:animClr>
                                    <p:animClr clrSpc="hsl" dir="cw">
                                      <p:cBhvr>
                                        <p:cTn id="7" dur="2000" fill="hold"/>
                                        <p:tgtEl>
                                          <p:spTgt spid="28"/>
                                        </p:tgtEl>
                                        <p:attrNameLst>
                                          <p:attrName>fillcolor</p:attrName>
                                        </p:attrNameLst>
                                      </p:cBhvr>
                                      <p:by>
                                        <p:hsl h="0" s="12549" l="25098"/>
                                      </p:by>
                                    </p:animClr>
                                    <p:animClr clrSpc="hsl" dir="cw">
                                      <p:cBhvr>
                                        <p:cTn id="8" dur="2000" fill="hold"/>
                                        <p:tgtEl>
                                          <p:spTgt spid="28"/>
                                        </p:tgtEl>
                                        <p:attrNameLst>
                                          <p:attrName>stroke.color</p:attrName>
                                        </p:attrNameLst>
                                      </p:cBhvr>
                                      <p:by>
                                        <p:hsl h="0" s="12549" l="25098"/>
                                      </p:by>
                                    </p:animClr>
                                    <p:set>
                                      <p:cBhvr>
                                        <p:cTn id="9" dur="2000" fill="hold"/>
                                        <p:tgtEl>
                                          <p:spTgt spid="2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0">
                                            <p:bg/>
                                          </p:spTgt>
                                        </p:tgtEl>
                                        <p:attrNameLst>
                                          <p:attrName>style.visibility</p:attrName>
                                        </p:attrNameLst>
                                      </p:cBhvr>
                                      <p:to>
                                        <p:strVal val="visible"/>
                                      </p:to>
                                    </p:set>
                                    <p:animEffect transition="in" filter="fade">
                                      <p:cBhvr>
                                        <p:cTn id="13" dur="1000"/>
                                        <p:tgtEl>
                                          <p:spTgt spid="20">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0">
                                            <p:txEl>
                                              <p:pRg st="2" end="2"/>
                                            </p:txEl>
                                          </p:spTgt>
                                        </p:tgtEl>
                                        <p:attrNameLst>
                                          <p:attrName>style.visibility</p:attrName>
                                        </p:attrNameLst>
                                      </p:cBhvr>
                                      <p:to>
                                        <p:strVal val="visible"/>
                                      </p:to>
                                    </p:set>
                                    <p:animEffect transition="in" filter="fade">
                                      <p:cBhvr>
                                        <p:cTn id="21" dur="1000"/>
                                        <p:tgtEl>
                                          <p:spTgt spid="20">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DD9E8D91-230F-4684-9743-D02E21E28DB5}"/>
              </a:ext>
            </a:extLst>
          </p:cNvPr>
          <p:cNvPicPr>
            <a:picLocks noChangeAspect="1"/>
          </p:cNvPicPr>
          <p:nvPr/>
        </p:nvPicPr>
        <p:blipFill>
          <a:blip r:embed="rId2"/>
          <a:stretch>
            <a:fillRect/>
          </a:stretch>
        </p:blipFill>
        <p:spPr>
          <a:xfrm>
            <a:off x="7743607" y="252250"/>
            <a:ext cx="1170533" cy="2033750"/>
          </a:xfrm>
          <a:prstGeom prst="rect">
            <a:avLst/>
          </a:prstGeom>
        </p:spPr>
      </p:pic>
      <p:sp>
        <p:nvSpPr>
          <p:cNvPr id="2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2"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3"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3">
            <a:hlinkClick r:id="rId5" action="ppaction://hlinksldjump"/>
          </p:cNvPr>
          <p:cNvSpPr/>
          <p:nvPr/>
        </p:nvSpPr>
        <p:spPr>
          <a:xfrm>
            <a:off x="7207722" y="3531725"/>
            <a:ext cx="1676400" cy="922335"/>
          </a:xfrm>
          <a:prstGeom prst="roundRect">
            <a:avLst/>
          </a:prstGeom>
          <a:solidFill>
            <a:schemeClr val="accent2">
              <a:lumMod val="40000"/>
              <a:lumOff val="60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5"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7"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9"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40"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0" name="big_button1"/>
          <p:cNvSpPr/>
          <p:nvPr/>
        </p:nvSpPr>
        <p:spPr>
          <a:xfrm>
            <a:off x="380999" y="304800"/>
            <a:ext cx="4640613" cy="6248400"/>
          </a:xfrm>
          <a:prstGeom prst="roundRect">
            <a:avLst>
              <a:gd name="adj" fmla="val 5834"/>
            </a:avLst>
          </a:prstGeom>
          <a:solidFill>
            <a:schemeClr val="accent2">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justLow" defTabSz="914296" rtl="1" eaLnBrk="1" fontAlgn="auto" latinLnBrk="0" hangingPunct="1">
              <a:lnSpc>
                <a:spcPct val="150000"/>
              </a:lnSpc>
              <a:spcBef>
                <a:spcPts val="0"/>
              </a:spcBef>
              <a:spcAft>
                <a:spcPts val="600"/>
              </a:spcAft>
              <a:buClrTx/>
              <a:buSzPct val="60000"/>
              <a:buFontTx/>
              <a:buNone/>
              <a:tabLst/>
              <a:defRPr/>
            </a:pPr>
            <a:r>
              <a:rPr lang="ar-SA" sz="2200" b="1" dirty="0" smtClean="0">
                <a:solidFill>
                  <a:prstClr val="black">
                    <a:lumMod val="95000"/>
                    <a:lumOff val="5000"/>
                  </a:prstClr>
                </a:solidFill>
                <a:latin typeface="Cambria" pitchFamily="18" charset="0"/>
                <a:cs typeface="Times New Roman" panose="02020603050405020304" pitchFamily="18" charset="0"/>
              </a:rPr>
              <a:t>وتستند بعض المؤشرات إلى الأنماط المكانية لتغير المُناخ التي استخدمت بشكل شائع. في حين أنه لا يتم تعريفها على أنها ذات مستوى من التفرد مثل: البصمات المكانية </a:t>
            </a:r>
            <a:r>
              <a:rPr lang="en-US" sz="2200" b="1" dirty="0" smtClean="0">
                <a:solidFill>
                  <a:prstClr val="black">
                    <a:lumMod val="95000"/>
                    <a:lumOff val="5000"/>
                  </a:prstClr>
                </a:solidFill>
                <a:latin typeface="Cambria" pitchFamily="18" charset="0"/>
                <a:cs typeface="Times New Roman" panose="02020603050405020304" pitchFamily="18" charset="0"/>
              </a:rPr>
              <a:t>Spatial fingerprints</a:t>
            </a:r>
          </a:p>
          <a:p>
            <a:pPr marL="0" marR="0" lvl="0" indent="0" algn="justLow" defTabSz="914296" rtl="1" eaLnBrk="1" fontAlgn="auto" latinLnBrk="0" hangingPunct="1">
              <a:lnSpc>
                <a:spcPct val="150000"/>
              </a:lnSpc>
              <a:spcBef>
                <a:spcPts val="0"/>
              </a:spcBef>
              <a:spcAft>
                <a:spcPts val="600"/>
              </a:spcAft>
              <a:buClrTx/>
              <a:buSzPct val="60000"/>
              <a:buFontTx/>
              <a:buNone/>
              <a:tabLst/>
              <a:defRPr/>
            </a:pPr>
            <a:r>
              <a:rPr lang="ar-SA" sz="2200" b="1" dirty="0" smtClean="0">
                <a:solidFill>
                  <a:prstClr val="black">
                    <a:lumMod val="95000"/>
                    <a:lumOff val="5000"/>
                  </a:prstClr>
                </a:solidFill>
                <a:latin typeface="Cambria" pitchFamily="18" charset="0"/>
                <a:cs typeface="Times New Roman" panose="02020603050405020304" pitchFamily="18" charset="0"/>
              </a:rPr>
              <a:t>وتمثل المؤشرات الصفات الرئيسية لاستجابة درجات الحرارة السطحية لزيادة غازات الدفيئة. بالإضافة إلى ذلك، فإن تحديد المؤشرات بناءً على متوسطات كبيرة للمناطق يعزز إلى حد كبير نسبة الإشارة إلى الذبذبات، مما يزيد من احتمال اكتشاف تغير المُناخ. ومن تلك المؤشرات </a:t>
            </a:r>
            <a:r>
              <a:rPr lang="ar-SA" sz="2200" b="1" dirty="0" err="1" smtClean="0">
                <a:solidFill>
                  <a:prstClr val="black">
                    <a:lumMod val="95000"/>
                    <a:lumOff val="5000"/>
                  </a:prstClr>
                </a:solidFill>
                <a:latin typeface="Cambria" pitchFamily="18" charset="0"/>
                <a:cs typeface="Times New Roman" panose="02020603050405020304" pitchFamily="18" charset="0"/>
              </a:rPr>
              <a:t>مايلي</a:t>
            </a:r>
            <a:r>
              <a:rPr lang="ar-SA" sz="2200" b="1" dirty="0" smtClean="0">
                <a:solidFill>
                  <a:prstClr val="black">
                    <a:lumMod val="95000"/>
                    <a:lumOff val="5000"/>
                  </a:prstClr>
                </a:solidFill>
                <a:latin typeface="Cambria" pitchFamily="18" charset="0"/>
                <a:cs typeface="Times New Roman" panose="02020603050405020304" pitchFamily="18" charset="0"/>
              </a:rPr>
              <a:t>:</a:t>
            </a:r>
            <a:endParaRPr lang="en-US" sz="2200" b="1" dirty="0">
              <a:solidFill>
                <a:prstClr val="black">
                  <a:lumMod val="95000"/>
                  <a:lumOff val="5000"/>
                </a:prstClr>
              </a:solidFill>
              <a:latin typeface="Cambria" pitchFamily="18" charset="0"/>
              <a:cs typeface="Times New Roman" panose="02020603050405020304" pitchFamily="18" charset="0"/>
            </a:endParaRPr>
          </a:p>
        </p:txBody>
      </p:sp>
      <p:pic>
        <p:nvPicPr>
          <p:cNvPr id="23"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89560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28"/>
                                        </p:tgtEl>
                                        <p:attrNameLst>
                                          <p:attrName>style.color</p:attrName>
                                        </p:attrNameLst>
                                      </p:cBhvr>
                                      <p:by>
                                        <p:hsl h="0" s="12549" l="25098"/>
                                      </p:by>
                                    </p:animClr>
                                    <p:animClr clrSpc="hsl" dir="cw">
                                      <p:cBhvr>
                                        <p:cTn id="7" dur="2000" fill="hold"/>
                                        <p:tgtEl>
                                          <p:spTgt spid="28"/>
                                        </p:tgtEl>
                                        <p:attrNameLst>
                                          <p:attrName>fillcolor</p:attrName>
                                        </p:attrNameLst>
                                      </p:cBhvr>
                                      <p:by>
                                        <p:hsl h="0" s="12549" l="25098"/>
                                      </p:by>
                                    </p:animClr>
                                    <p:animClr clrSpc="hsl" dir="cw">
                                      <p:cBhvr>
                                        <p:cTn id="8" dur="2000" fill="hold"/>
                                        <p:tgtEl>
                                          <p:spTgt spid="28"/>
                                        </p:tgtEl>
                                        <p:attrNameLst>
                                          <p:attrName>stroke.color</p:attrName>
                                        </p:attrNameLst>
                                      </p:cBhvr>
                                      <p:by>
                                        <p:hsl h="0" s="12549" l="25098"/>
                                      </p:by>
                                    </p:animClr>
                                    <p:set>
                                      <p:cBhvr>
                                        <p:cTn id="9" dur="2000" fill="hold"/>
                                        <p:tgtEl>
                                          <p:spTgt spid="2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0">
                                            <p:bg/>
                                          </p:spTgt>
                                        </p:tgtEl>
                                        <p:attrNameLst>
                                          <p:attrName>style.visibility</p:attrName>
                                        </p:attrNameLst>
                                      </p:cBhvr>
                                      <p:to>
                                        <p:strVal val="visible"/>
                                      </p:to>
                                    </p:set>
                                    <p:animEffect transition="in" filter="fade">
                                      <p:cBhvr>
                                        <p:cTn id="13" dur="1000"/>
                                        <p:tgtEl>
                                          <p:spTgt spid="20">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1000"/>
                                        <p:tgtEl>
                                          <p:spTgt spid="2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762000" y="1905000"/>
            <a:ext cx="7696200" cy="2133600"/>
          </a:xfrm>
          <a:prstGeom prst="rect">
            <a:avLst/>
          </a:prstGeom>
        </p:spPr>
        <p:txBody>
          <a:bodyPr wrap="none" fromWordArt="1">
            <a:prstTxWarp prst="textPlain">
              <a:avLst>
                <a:gd name="adj" fmla="val 50000"/>
              </a:avLst>
            </a:prstTxWarp>
          </a:bodyPr>
          <a:lstStyle/>
          <a:p>
            <a:pPr algn="ctr" defTabSz="914296" rtl="1"/>
            <a:r>
              <a:rPr lang="ar-SA" sz="3600" b="1" dirty="0" smtClean="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     تغير </a:t>
            </a:r>
            <a:r>
              <a:rPr lang="ar-SA" sz="36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المُناخ العالمي</a:t>
            </a:r>
          </a:p>
          <a:p>
            <a:pPr algn="ctr" defTabSz="914296" rtl="1"/>
            <a:r>
              <a:rPr lang="ar-SA" sz="36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a:t>
            </a:r>
            <a:r>
              <a:rPr lang="ar-KW" sz="36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النماذج والإسقاطات والتقنيات الحديثة</a:t>
            </a:r>
            <a:r>
              <a:rPr lang="ar-SA" sz="3600" b="1" dirty="0" smtClean="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a:t>
            </a:r>
            <a:endParaRPr lang="ar-KW" sz="36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7602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graphicFrame>
        <p:nvGraphicFramePr>
          <p:cNvPr id="17" name="Diagram 16"/>
          <p:cNvGraphicFramePr/>
          <p:nvPr>
            <p:extLst>
              <p:ext uri="{D42A27DB-BD31-4B8C-83A1-F6EECF244321}">
                <p14:modId xmlns:p14="http://schemas.microsoft.com/office/powerpoint/2010/main" val="123025146"/>
              </p:ext>
            </p:extLst>
          </p:nvPr>
        </p:nvGraphicFramePr>
        <p:xfrm>
          <a:off x="152400" y="304800"/>
          <a:ext cx="4648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صورة 1">
            <a:extLst>
              <a:ext uri="{FF2B5EF4-FFF2-40B4-BE49-F238E27FC236}">
                <a16:creationId xmlns:a16="http://schemas.microsoft.com/office/drawing/2014/main" id="{0869A7DC-024A-49C7-A750-D01301B402D9}"/>
              </a:ext>
            </a:extLst>
          </p:cNvPr>
          <p:cNvPicPr>
            <a:picLocks noChangeAspect="1"/>
          </p:cNvPicPr>
          <p:nvPr/>
        </p:nvPicPr>
        <p:blipFill>
          <a:blip r:embed="rId7"/>
          <a:stretch>
            <a:fillRect/>
          </a:stretch>
        </p:blipFill>
        <p:spPr>
          <a:xfrm>
            <a:off x="7743606" y="284356"/>
            <a:ext cx="1170533" cy="1925444"/>
          </a:xfrm>
          <a:prstGeom prst="rect">
            <a:avLst/>
          </a:prstGeom>
        </p:spPr>
      </p:pic>
      <p:sp>
        <p:nvSpPr>
          <p:cNvPr id="18" name="small_button1">
            <a:hlinkClick r:id="rId8"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b="1" dirty="0">
                <a:solidFill>
                  <a:prstClr val="black">
                    <a:lumMod val="95000"/>
                    <a:lumOff val="5000"/>
                  </a:prstClr>
                </a:solidFill>
                <a:latin typeface="Cambria" pitchFamily="18" charset="0"/>
                <a:cs typeface="PT Bold Heading" pitchFamily="2" charset="-78"/>
              </a:rPr>
              <a:t>ن</a:t>
            </a:r>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ماذج</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تقييم 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0" name="small_button2">
            <a:hlinkClick r:id="rId9"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 </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محاكاة تغير </a:t>
            </a:r>
            <a:r>
              <a:rPr lang="ar-SA"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3" name="small_button3">
            <a:hlinkClick r:id="rId10"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الإسقاطات </a:t>
            </a:r>
          </a:p>
          <a:p>
            <a:pPr algn="ctr" defTabSz="914296"/>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المُناخية</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6" name="small_button4">
            <a:hlinkClick r:id="rId11"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نظرية الاحتمال</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والطرق الإحصائية</a:t>
            </a:r>
            <a:endParaRPr lang="en-US"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8" name="small_button3">
            <a:hlinkClick r:id="rId10" action="ppaction://hlinksldjump"/>
          </p:cNvPr>
          <p:cNvSpPr/>
          <p:nvPr/>
        </p:nvSpPr>
        <p:spPr>
          <a:xfrm>
            <a:off x="7188664" y="3531427"/>
            <a:ext cx="1676400" cy="922335"/>
          </a:xfrm>
          <a:prstGeom prst="roundRect">
            <a:avLst/>
          </a:prstGeom>
          <a:solidFill>
            <a:schemeClr val="accent2">
              <a:lumMod val="40000"/>
              <a:lumOff val="60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مؤشرات</a:t>
            </a:r>
          </a:p>
          <a:p>
            <a:pPr algn="ctr" defTabSz="914296" rtl="1"/>
            <a:r>
              <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 التغير </a:t>
            </a:r>
            <a:r>
              <a:rPr lang="ar-KW" sz="1600" b="1" dirty="0" smtClean="0">
                <a:solidFill>
                  <a:schemeClr val="tx1"/>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9" name="small_button4">
            <a:hlinkClick r:id="rId11"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التوقيع الطيفي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للتغير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1" name="small_button3">
            <a:hlinkClick r:id="rId10" action="ppaction://hlinksldjump"/>
          </p:cNvPr>
          <p:cNvSpPr/>
          <p:nvPr/>
        </p:nvSpPr>
        <p:spPr>
          <a:xfrm>
            <a:off x="5376122" y="4594002"/>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3" name="small_button3">
            <a:hlinkClick r:id="rId10"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الاستشعار عن بعد</a:t>
            </a:r>
          </a:p>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وغطاء السحب</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4" name="small_button3">
            <a:hlinkClick r:id="rId10"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الأدوات التفاعلية</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والتكيف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4"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27" name="Picture 4" descr="http://adcutech.co.uk/wp-content/uploads/2014/03/vision-275x300.jpg">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3132658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
                                            <p:graphicEl>
                                              <a:dgm id="{BB3B0350-A10B-4A0E-A15A-5BE9F5CA1968}"/>
                                            </p:graphicEl>
                                          </p:spTgt>
                                        </p:tgtEl>
                                        <p:attrNameLst>
                                          <p:attrName>style.visibility</p:attrName>
                                        </p:attrNameLst>
                                      </p:cBhvr>
                                      <p:to>
                                        <p:strVal val="visible"/>
                                      </p:to>
                                    </p:set>
                                    <p:anim calcmode="lin" valueType="num">
                                      <p:cBhvr>
                                        <p:cTn id="7" dur="500" fill="hold"/>
                                        <p:tgtEl>
                                          <p:spTgt spid="17">
                                            <p:graphicEl>
                                              <a:dgm id="{BB3B0350-A10B-4A0E-A15A-5BE9F5CA1968}"/>
                                            </p:graphicEl>
                                          </p:spTgt>
                                        </p:tgtEl>
                                        <p:attrNameLst>
                                          <p:attrName>ppt_w</p:attrName>
                                        </p:attrNameLst>
                                      </p:cBhvr>
                                      <p:tavLst>
                                        <p:tav tm="0">
                                          <p:val>
                                            <p:fltVal val="0"/>
                                          </p:val>
                                        </p:tav>
                                        <p:tav tm="100000">
                                          <p:val>
                                            <p:strVal val="#ppt_w"/>
                                          </p:val>
                                        </p:tav>
                                      </p:tavLst>
                                    </p:anim>
                                    <p:anim calcmode="lin" valueType="num">
                                      <p:cBhvr>
                                        <p:cTn id="8" dur="500" fill="hold"/>
                                        <p:tgtEl>
                                          <p:spTgt spid="17">
                                            <p:graphicEl>
                                              <a:dgm id="{BB3B0350-A10B-4A0E-A15A-5BE9F5CA1968}"/>
                                            </p:graphicEl>
                                          </p:spTgt>
                                        </p:tgtEl>
                                        <p:attrNameLst>
                                          <p:attrName>ppt_h</p:attrName>
                                        </p:attrNameLst>
                                      </p:cBhvr>
                                      <p:tavLst>
                                        <p:tav tm="0">
                                          <p:val>
                                            <p:fltVal val="0"/>
                                          </p:val>
                                        </p:tav>
                                        <p:tav tm="100000">
                                          <p:val>
                                            <p:strVal val="#ppt_h"/>
                                          </p:val>
                                        </p:tav>
                                      </p:tavLst>
                                    </p:anim>
                                    <p:animEffect transition="in" filter="fade">
                                      <p:cBhvr>
                                        <p:cTn id="9" dur="500"/>
                                        <p:tgtEl>
                                          <p:spTgt spid="17">
                                            <p:graphicEl>
                                              <a:dgm id="{BB3B0350-A10B-4A0E-A15A-5BE9F5CA1968}"/>
                                            </p:graphic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7">
                                            <p:graphicEl>
                                              <a:dgm id="{957F0EEB-71DB-4B93-8354-B4490F9CFFD5}"/>
                                            </p:graphicEl>
                                          </p:spTgt>
                                        </p:tgtEl>
                                        <p:attrNameLst>
                                          <p:attrName>style.visibility</p:attrName>
                                        </p:attrNameLst>
                                      </p:cBhvr>
                                      <p:to>
                                        <p:strVal val="visible"/>
                                      </p:to>
                                    </p:set>
                                    <p:anim calcmode="lin" valueType="num">
                                      <p:cBhvr>
                                        <p:cTn id="13" dur="500" fill="hold"/>
                                        <p:tgtEl>
                                          <p:spTgt spid="17">
                                            <p:graphicEl>
                                              <a:dgm id="{957F0EEB-71DB-4B93-8354-B4490F9CFFD5}"/>
                                            </p:graphicEl>
                                          </p:spTgt>
                                        </p:tgtEl>
                                        <p:attrNameLst>
                                          <p:attrName>ppt_w</p:attrName>
                                        </p:attrNameLst>
                                      </p:cBhvr>
                                      <p:tavLst>
                                        <p:tav tm="0">
                                          <p:val>
                                            <p:fltVal val="0"/>
                                          </p:val>
                                        </p:tav>
                                        <p:tav tm="100000">
                                          <p:val>
                                            <p:strVal val="#ppt_w"/>
                                          </p:val>
                                        </p:tav>
                                      </p:tavLst>
                                    </p:anim>
                                    <p:anim calcmode="lin" valueType="num">
                                      <p:cBhvr>
                                        <p:cTn id="14" dur="500" fill="hold"/>
                                        <p:tgtEl>
                                          <p:spTgt spid="17">
                                            <p:graphicEl>
                                              <a:dgm id="{957F0EEB-71DB-4B93-8354-B4490F9CFFD5}"/>
                                            </p:graphicEl>
                                          </p:spTgt>
                                        </p:tgtEl>
                                        <p:attrNameLst>
                                          <p:attrName>ppt_h</p:attrName>
                                        </p:attrNameLst>
                                      </p:cBhvr>
                                      <p:tavLst>
                                        <p:tav tm="0">
                                          <p:val>
                                            <p:fltVal val="0"/>
                                          </p:val>
                                        </p:tav>
                                        <p:tav tm="100000">
                                          <p:val>
                                            <p:strVal val="#ppt_h"/>
                                          </p:val>
                                        </p:tav>
                                      </p:tavLst>
                                    </p:anim>
                                    <p:animEffect transition="in" filter="fade">
                                      <p:cBhvr>
                                        <p:cTn id="15" dur="500"/>
                                        <p:tgtEl>
                                          <p:spTgt spid="17">
                                            <p:graphicEl>
                                              <a:dgm id="{957F0EEB-71DB-4B93-8354-B4490F9CFFD5}"/>
                                            </p:graphic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7">
                                            <p:graphicEl>
                                              <a:dgm id="{B6C9446C-AF8A-47F1-8025-93E4A5A45283}"/>
                                            </p:graphicEl>
                                          </p:spTgt>
                                        </p:tgtEl>
                                        <p:attrNameLst>
                                          <p:attrName>style.visibility</p:attrName>
                                        </p:attrNameLst>
                                      </p:cBhvr>
                                      <p:to>
                                        <p:strVal val="visible"/>
                                      </p:to>
                                    </p:set>
                                    <p:anim calcmode="lin" valueType="num">
                                      <p:cBhvr>
                                        <p:cTn id="19" dur="500" fill="hold"/>
                                        <p:tgtEl>
                                          <p:spTgt spid="17">
                                            <p:graphicEl>
                                              <a:dgm id="{B6C9446C-AF8A-47F1-8025-93E4A5A45283}"/>
                                            </p:graphicEl>
                                          </p:spTgt>
                                        </p:tgtEl>
                                        <p:attrNameLst>
                                          <p:attrName>ppt_w</p:attrName>
                                        </p:attrNameLst>
                                      </p:cBhvr>
                                      <p:tavLst>
                                        <p:tav tm="0">
                                          <p:val>
                                            <p:fltVal val="0"/>
                                          </p:val>
                                        </p:tav>
                                        <p:tav tm="100000">
                                          <p:val>
                                            <p:strVal val="#ppt_w"/>
                                          </p:val>
                                        </p:tav>
                                      </p:tavLst>
                                    </p:anim>
                                    <p:anim calcmode="lin" valueType="num">
                                      <p:cBhvr>
                                        <p:cTn id="20" dur="500" fill="hold"/>
                                        <p:tgtEl>
                                          <p:spTgt spid="17">
                                            <p:graphicEl>
                                              <a:dgm id="{B6C9446C-AF8A-47F1-8025-93E4A5A45283}"/>
                                            </p:graphicEl>
                                          </p:spTgt>
                                        </p:tgtEl>
                                        <p:attrNameLst>
                                          <p:attrName>ppt_h</p:attrName>
                                        </p:attrNameLst>
                                      </p:cBhvr>
                                      <p:tavLst>
                                        <p:tav tm="0">
                                          <p:val>
                                            <p:fltVal val="0"/>
                                          </p:val>
                                        </p:tav>
                                        <p:tav tm="100000">
                                          <p:val>
                                            <p:strVal val="#ppt_h"/>
                                          </p:val>
                                        </p:tav>
                                      </p:tavLst>
                                    </p:anim>
                                    <p:animEffect transition="in" filter="fade">
                                      <p:cBhvr>
                                        <p:cTn id="21" dur="500"/>
                                        <p:tgtEl>
                                          <p:spTgt spid="17">
                                            <p:graphicEl>
                                              <a:dgm id="{B6C9446C-AF8A-47F1-8025-93E4A5A45283}"/>
                                            </p:graphic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7">
                                            <p:graphicEl>
                                              <a:dgm id="{94B23612-07AE-44DE-8BB8-38E8EB25F3CC}"/>
                                            </p:graphicEl>
                                          </p:spTgt>
                                        </p:tgtEl>
                                        <p:attrNameLst>
                                          <p:attrName>style.visibility</p:attrName>
                                        </p:attrNameLst>
                                      </p:cBhvr>
                                      <p:to>
                                        <p:strVal val="visible"/>
                                      </p:to>
                                    </p:set>
                                    <p:anim calcmode="lin" valueType="num">
                                      <p:cBhvr>
                                        <p:cTn id="25" dur="500" fill="hold"/>
                                        <p:tgtEl>
                                          <p:spTgt spid="17">
                                            <p:graphicEl>
                                              <a:dgm id="{94B23612-07AE-44DE-8BB8-38E8EB25F3CC}"/>
                                            </p:graphicEl>
                                          </p:spTgt>
                                        </p:tgtEl>
                                        <p:attrNameLst>
                                          <p:attrName>ppt_w</p:attrName>
                                        </p:attrNameLst>
                                      </p:cBhvr>
                                      <p:tavLst>
                                        <p:tav tm="0">
                                          <p:val>
                                            <p:fltVal val="0"/>
                                          </p:val>
                                        </p:tav>
                                        <p:tav tm="100000">
                                          <p:val>
                                            <p:strVal val="#ppt_w"/>
                                          </p:val>
                                        </p:tav>
                                      </p:tavLst>
                                    </p:anim>
                                    <p:anim calcmode="lin" valueType="num">
                                      <p:cBhvr>
                                        <p:cTn id="26" dur="500" fill="hold"/>
                                        <p:tgtEl>
                                          <p:spTgt spid="17">
                                            <p:graphicEl>
                                              <a:dgm id="{94B23612-07AE-44DE-8BB8-38E8EB25F3CC}"/>
                                            </p:graphicEl>
                                          </p:spTgt>
                                        </p:tgtEl>
                                        <p:attrNameLst>
                                          <p:attrName>ppt_h</p:attrName>
                                        </p:attrNameLst>
                                      </p:cBhvr>
                                      <p:tavLst>
                                        <p:tav tm="0">
                                          <p:val>
                                            <p:fltVal val="0"/>
                                          </p:val>
                                        </p:tav>
                                        <p:tav tm="100000">
                                          <p:val>
                                            <p:strVal val="#ppt_h"/>
                                          </p:val>
                                        </p:tav>
                                      </p:tavLst>
                                    </p:anim>
                                    <p:animEffect transition="in" filter="fade">
                                      <p:cBhvr>
                                        <p:cTn id="27" dur="500"/>
                                        <p:tgtEl>
                                          <p:spTgt spid="17">
                                            <p:graphicEl>
                                              <a:dgm id="{94B23612-07AE-44DE-8BB8-38E8EB25F3CC}"/>
                                            </p:graphicEl>
                                          </p:spTgt>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7">
                                            <p:graphicEl>
                                              <a:dgm id="{C78A1B86-5259-408D-B1A0-E0FFB182C095}"/>
                                            </p:graphicEl>
                                          </p:spTgt>
                                        </p:tgtEl>
                                        <p:attrNameLst>
                                          <p:attrName>style.visibility</p:attrName>
                                        </p:attrNameLst>
                                      </p:cBhvr>
                                      <p:to>
                                        <p:strVal val="visible"/>
                                      </p:to>
                                    </p:set>
                                    <p:anim calcmode="lin" valueType="num">
                                      <p:cBhvr>
                                        <p:cTn id="31" dur="500" fill="hold"/>
                                        <p:tgtEl>
                                          <p:spTgt spid="17">
                                            <p:graphicEl>
                                              <a:dgm id="{C78A1B86-5259-408D-B1A0-E0FFB182C095}"/>
                                            </p:graphicEl>
                                          </p:spTgt>
                                        </p:tgtEl>
                                        <p:attrNameLst>
                                          <p:attrName>ppt_w</p:attrName>
                                        </p:attrNameLst>
                                      </p:cBhvr>
                                      <p:tavLst>
                                        <p:tav tm="0">
                                          <p:val>
                                            <p:fltVal val="0"/>
                                          </p:val>
                                        </p:tav>
                                        <p:tav tm="100000">
                                          <p:val>
                                            <p:strVal val="#ppt_w"/>
                                          </p:val>
                                        </p:tav>
                                      </p:tavLst>
                                    </p:anim>
                                    <p:anim calcmode="lin" valueType="num">
                                      <p:cBhvr>
                                        <p:cTn id="32" dur="500" fill="hold"/>
                                        <p:tgtEl>
                                          <p:spTgt spid="17">
                                            <p:graphicEl>
                                              <a:dgm id="{C78A1B86-5259-408D-B1A0-E0FFB182C095}"/>
                                            </p:graphicEl>
                                          </p:spTgt>
                                        </p:tgtEl>
                                        <p:attrNameLst>
                                          <p:attrName>ppt_h</p:attrName>
                                        </p:attrNameLst>
                                      </p:cBhvr>
                                      <p:tavLst>
                                        <p:tav tm="0">
                                          <p:val>
                                            <p:fltVal val="0"/>
                                          </p:val>
                                        </p:tav>
                                        <p:tav tm="100000">
                                          <p:val>
                                            <p:strVal val="#ppt_h"/>
                                          </p:val>
                                        </p:tav>
                                      </p:tavLst>
                                    </p:anim>
                                    <p:animEffect transition="in" filter="fade">
                                      <p:cBhvr>
                                        <p:cTn id="33" dur="500"/>
                                        <p:tgtEl>
                                          <p:spTgt spid="17">
                                            <p:graphicEl>
                                              <a:dgm id="{C78A1B86-5259-408D-B1A0-E0FFB182C095}"/>
                                            </p:graphicEl>
                                          </p:spTgt>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7">
                                            <p:graphicEl>
                                              <a:dgm id="{2E3B486E-5215-4897-9C49-2BBA44A065E7}"/>
                                            </p:graphicEl>
                                          </p:spTgt>
                                        </p:tgtEl>
                                        <p:attrNameLst>
                                          <p:attrName>style.visibility</p:attrName>
                                        </p:attrNameLst>
                                      </p:cBhvr>
                                      <p:to>
                                        <p:strVal val="visible"/>
                                      </p:to>
                                    </p:set>
                                    <p:anim calcmode="lin" valueType="num">
                                      <p:cBhvr>
                                        <p:cTn id="37" dur="500" fill="hold"/>
                                        <p:tgtEl>
                                          <p:spTgt spid="17">
                                            <p:graphicEl>
                                              <a:dgm id="{2E3B486E-5215-4897-9C49-2BBA44A065E7}"/>
                                            </p:graphicEl>
                                          </p:spTgt>
                                        </p:tgtEl>
                                        <p:attrNameLst>
                                          <p:attrName>ppt_w</p:attrName>
                                        </p:attrNameLst>
                                      </p:cBhvr>
                                      <p:tavLst>
                                        <p:tav tm="0">
                                          <p:val>
                                            <p:fltVal val="0"/>
                                          </p:val>
                                        </p:tav>
                                        <p:tav tm="100000">
                                          <p:val>
                                            <p:strVal val="#ppt_w"/>
                                          </p:val>
                                        </p:tav>
                                      </p:tavLst>
                                    </p:anim>
                                    <p:anim calcmode="lin" valueType="num">
                                      <p:cBhvr>
                                        <p:cTn id="38" dur="500" fill="hold"/>
                                        <p:tgtEl>
                                          <p:spTgt spid="17">
                                            <p:graphicEl>
                                              <a:dgm id="{2E3B486E-5215-4897-9C49-2BBA44A065E7}"/>
                                            </p:graphicEl>
                                          </p:spTgt>
                                        </p:tgtEl>
                                        <p:attrNameLst>
                                          <p:attrName>ppt_h</p:attrName>
                                        </p:attrNameLst>
                                      </p:cBhvr>
                                      <p:tavLst>
                                        <p:tav tm="0">
                                          <p:val>
                                            <p:fltVal val="0"/>
                                          </p:val>
                                        </p:tav>
                                        <p:tav tm="100000">
                                          <p:val>
                                            <p:strVal val="#ppt_h"/>
                                          </p:val>
                                        </p:tav>
                                      </p:tavLst>
                                    </p:anim>
                                    <p:animEffect transition="in" filter="fade">
                                      <p:cBhvr>
                                        <p:cTn id="39" dur="500"/>
                                        <p:tgtEl>
                                          <p:spTgt spid="17">
                                            <p:graphicEl>
                                              <a:dgm id="{2E3B486E-5215-4897-9C49-2BBA44A065E7}"/>
                                            </p:graphicEl>
                                          </p:spTgt>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7">
                                            <p:graphicEl>
                                              <a:dgm id="{85BB59AA-3C8C-4C42-A1D0-C9977ABFFFCE}"/>
                                            </p:graphicEl>
                                          </p:spTgt>
                                        </p:tgtEl>
                                        <p:attrNameLst>
                                          <p:attrName>style.visibility</p:attrName>
                                        </p:attrNameLst>
                                      </p:cBhvr>
                                      <p:to>
                                        <p:strVal val="visible"/>
                                      </p:to>
                                    </p:set>
                                    <p:anim calcmode="lin" valueType="num">
                                      <p:cBhvr>
                                        <p:cTn id="43" dur="500" fill="hold"/>
                                        <p:tgtEl>
                                          <p:spTgt spid="17">
                                            <p:graphicEl>
                                              <a:dgm id="{85BB59AA-3C8C-4C42-A1D0-C9977ABFFFCE}"/>
                                            </p:graphicEl>
                                          </p:spTgt>
                                        </p:tgtEl>
                                        <p:attrNameLst>
                                          <p:attrName>ppt_w</p:attrName>
                                        </p:attrNameLst>
                                      </p:cBhvr>
                                      <p:tavLst>
                                        <p:tav tm="0">
                                          <p:val>
                                            <p:fltVal val="0"/>
                                          </p:val>
                                        </p:tav>
                                        <p:tav tm="100000">
                                          <p:val>
                                            <p:strVal val="#ppt_w"/>
                                          </p:val>
                                        </p:tav>
                                      </p:tavLst>
                                    </p:anim>
                                    <p:anim calcmode="lin" valueType="num">
                                      <p:cBhvr>
                                        <p:cTn id="44" dur="500" fill="hold"/>
                                        <p:tgtEl>
                                          <p:spTgt spid="17">
                                            <p:graphicEl>
                                              <a:dgm id="{85BB59AA-3C8C-4C42-A1D0-C9977ABFFFCE}"/>
                                            </p:graphicEl>
                                          </p:spTgt>
                                        </p:tgtEl>
                                        <p:attrNameLst>
                                          <p:attrName>ppt_h</p:attrName>
                                        </p:attrNameLst>
                                      </p:cBhvr>
                                      <p:tavLst>
                                        <p:tav tm="0">
                                          <p:val>
                                            <p:fltVal val="0"/>
                                          </p:val>
                                        </p:tav>
                                        <p:tav tm="100000">
                                          <p:val>
                                            <p:strVal val="#ppt_h"/>
                                          </p:val>
                                        </p:tav>
                                      </p:tavLst>
                                    </p:anim>
                                    <p:animEffect transition="in" filter="fade">
                                      <p:cBhvr>
                                        <p:cTn id="45" dur="500"/>
                                        <p:tgtEl>
                                          <p:spTgt spid="17">
                                            <p:graphicEl>
                                              <a:dgm id="{85BB59AA-3C8C-4C42-A1D0-C9977ABFFFCE}"/>
                                            </p:graphicEl>
                                          </p:spTgt>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7">
                                            <p:graphicEl>
                                              <a:dgm id="{EB0E1F7D-728C-48CD-8D2E-7988997125D5}"/>
                                            </p:graphicEl>
                                          </p:spTgt>
                                        </p:tgtEl>
                                        <p:attrNameLst>
                                          <p:attrName>style.visibility</p:attrName>
                                        </p:attrNameLst>
                                      </p:cBhvr>
                                      <p:to>
                                        <p:strVal val="visible"/>
                                      </p:to>
                                    </p:set>
                                    <p:anim calcmode="lin" valueType="num">
                                      <p:cBhvr>
                                        <p:cTn id="49" dur="500" fill="hold"/>
                                        <p:tgtEl>
                                          <p:spTgt spid="17">
                                            <p:graphicEl>
                                              <a:dgm id="{EB0E1F7D-728C-48CD-8D2E-7988997125D5}"/>
                                            </p:graphicEl>
                                          </p:spTgt>
                                        </p:tgtEl>
                                        <p:attrNameLst>
                                          <p:attrName>ppt_w</p:attrName>
                                        </p:attrNameLst>
                                      </p:cBhvr>
                                      <p:tavLst>
                                        <p:tav tm="0">
                                          <p:val>
                                            <p:fltVal val="0"/>
                                          </p:val>
                                        </p:tav>
                                        <p:tav tm="100000">
                                          <p:val>
                                            <p:strVal val="#ppt_w"/>
                                          </p:val>
                                        </p:tav>
                                      </p:tavLst>
                                    </p:anim>
                                    <p:anim calcmode="lin" valueType="num">
                                      <p:cBhvr>
                                        <p:cTn id="50" dur="500" fill="hold"/>
                                        <p:tgtEl>
                                          <p:spTgt spid="17">
                                            <p:graphicEl>
                                              <a:dgm id="{EB0E1F7D-728C-48CD-8D2E-7988997125D5}"/>
                                            </p:graphicEl>
                                          </p:spTgt>
                                        </p:tgtEl>
                                        <p:attrNameLst>
                                          <p:attrName>ppt_h</p:attrName>
                                        </p:attrNameLst>
                                      </p:cBhvr>
                                      <p:tavLst>
                                        <p:tav tm="0">
                                          <p:val>
                                            <p:fltVal val="0"/>
                                          </p:val>
                                        </p:tav>
                                        <p:tav tm="100000">
                                          <p:val>
                                            <p:strVal val="#ppt_h"/>
                                          </p:val>
                                        </p:tav>
                                      </p:tavLst>
                                    </p:anim>
                                    <p:animEffect transition="in" filter="fade">
                                      <p:cBhvr>
                                        <p:cTn id="51" dur="500"/>
                                        <p:tgtEl>
                                          <p:spTgt spid="17">
                                            <p:graphicEl>
                                              <a:dgm id="{EB0E1F7D-728C-48CD-8D2E-7988997125D5}"/>
                                            </p:graphicEl>
                                          </p:spTgt>
                                        </p:tgtEl>
                                      </p:cBhvr>
                                    </p:animEffect>
                                  </p:childTnLst>
                                </p:cTn>
                              </p:par>
                            </p:childTnLst>
                          </p:cTn>
                        </p:par>
                        <p:par>
                          <p:cTn id="52" fill="hold">
                            <p:stCondLst>
                              <p:cond delay="4000"/>
                            </p:stCondLst>
                            <p:childTnLst>
                              <p:par>
                                <p:cTn id="53" presetID="30" presetClass="emph" presetSubtype="0" fill="hold" grpId="0" nodeType="afterEffect">
                                  <p:stCondLst>
                                    <p:cond delay="0"/>
                                  </p:stCondLst>
                                  <p:childTnLst>
                                    <p:animClr clrSpc="hsl" dir="cw">
                                      <p:cBhvr override="childStyle">
                                        <p:cTn id="54" dur="2000" fill="hold"/>
                                        <p:tgtEl>
                                          <p:spTgt spid="18"/>
                                        </p:tgtEl>
                                        <p:attrNameLst>
                                          <p:attrName>style.color</p:attrName>
                                        </p:attrNameLst>
                                      </p:cBhvr>
                                      <p:by>
                                        <p:hsl h="0" s="12549" l="25098"/>
                                      </p:by>
                                    </p:animClr>
                                    <p:animClr clrSpc="hsl" dir="cw">
                                      <p:cBhvr>
                                        <p:cTn id="55" dur="2000" fill="hold"/>
                                        <p:tgtEl>
                                          <p:spTgt spid="18"/>
                                        </p:tgtEl>
                                        <p:attrNameLst>
                                          <p:attrName>fillcolor</p:attrName>
                                        </p:attrNameLst>
                                      </p:cBhvr>
                                      <p:by>
                                        <p:hsl h="0" s="12549" l="25098"/>
                                      </p:by>
                                    </p:animClr>
                                    <p:animClr clrSpc="hsl" dir="cw">
                                      <p:cBhvr>
                                        <p:cTn id="56" dur="2000" fill="hold"/>
                                        <p:tgtEl>
                                          <p:spTgt spid="18"/>
                                        </p:tgtEl>
                                        <p:attrNameLst>
                                          <p:attrName>stroke.color</p:attrName>
                                        </p:attrNameLst>
                                      </p:cBhvr>
                                      <p:by>
                                        <p:hsl h="0" s="12549" l="25098"/>
                                      </p:by>
                                    </p:animClr>
                                    <p:set>
                                      <p:cBhvr>
                                        <p:cTn id="57" dur="2000" fill="hold"/>
                                        <p:tgtEl>
                                          <p:spTgt spid="18"/>
                                        </p:tgtEl>
                                        <p:attrNameLst>
                                          <p:attrName>fill.type</p:attrName>
                                        </p:attrNameLst>
                                      </p:cBhvr>
                                      <p:to>
                                        <p:strVal val="solid"/>
                                      </p:to>
                                    </p:set>
                                  </p:childTnLst>
                                </p:cTn>
                              </p:par>
                              <p:par>
                                <p:cTn id="58" presetID="10"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pic>
        <p:nvPicPr>
          <p:cNvPr id="3" name="صورة 2">
            <a:extLst>
              <a:ext uri="{FF2B5EF4-FFF2-40B4-BE49-F238E27FC236}">
                <a16:creationId xmlns:a16="http://schemas.microsoft.com/office/drawing/2014/main" id="{B90638F0-B55F-44C1-8F57-46AE32568FB2}"/>
              </a:ext>
            </a:extLst>
          </p:cNvPr>
          <p:cNvPicPr>
            <a:picLocks noChangeAspect="1"/>
          </p:cNvPicPr>
          <p:nvPr/>
        </p:nvPicPr>
        <p:blipFill>
          <a:blip r:embed="rId2"/>
          <a:stretch>
            <a:fillRect/>
          </a:stretch>
        </p:blipFill>
        <p:spPr>
          <a:xfrm>
            <a:off x="7788772" y="248589"/>
            <a:ext cx="1170533" cy="2133614"/>
          </a:xfrm>
          <a:prstGeom prst="rect">
            <a:avLst/>
          </a:prstGeom>
        </p:spPr>
      </p:pic>
      <p:sp>
        <p:nvSpPr>
          <p:cNvPr id="1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تقييم 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7"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 </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محاكاة تغير </a:t>
            </a:r>
            <a:r>
              <a:rPr lang="ar-SA"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8"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الإسقاطات </a:t>
            </a:r>
          </a:p>
          <a:p>
            <a:pPr algn="ctr" defTabSz="914296"/>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المُناخية</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9"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نظرية الاحتمال</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والطرق الإحصائية</a:t>
            </a:r>
            <a:endParaRPr lang="en-US"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0"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مؤشرات</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التغير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1" name="small_button4">
            <a:hlinkClick r:id="rId6" action="ppaction://hlinksldjump"/>
          </p:cNvPr>
          <p:cNvSpPr/>
          <p:nvPr/>
        </p:nvSpPr>
        <p:spPr>
          <a:xfrm>
            <a:off x="5355588" y="3525216"/>
            <a:ext cx="1676400" cy="954572"/>
          </a:xfrm>
          <a:prstGeom prst="roundRect">
            <a:avLst/>
          </a:prstGeom>
          <a:solidFill>
            <a:schemeClr val="bg2">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التوقيع الطيفي </a:t>
            </a:r>
          </a:p>
          <a:p>
            <a:pPr algn="ctr" defTabSz="914296"/>
            <a:r>
              <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rPr>
              <a:t>للتغير </a:t>
            </a:r>
            <a:r>
              <a:rPr lang="ar-KW" sz="1600" b="1" dirty="0" smtClean="0">
                <a:solidFill>
                  <a:schemeClr val="tx1"/>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b="1" dirty="0">
              <a:solidFill>
                <a:schemeClr val="tx1"/>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3"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5"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الاستشعار عن بعد</a:t>
            </a:r>
          </a:p>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وغطاء السحب</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6"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الأدوات التفاعلية</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والتكيف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0"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3" name="big_button1">
            <a:extLst>
              <a:ext uri="{FF2B5EF4-FFF2-40B4-BE49-F238E27FC236}">
                <a16:creationId xmlns:a16="http://schemas.microsoft.com/office/drawing/2014/main" id="{30C5E872-F0C1-43E0-92EF-C5B961A1E9DC}"/>
              </a:ext>
            </a:extLst>
          </p:cNvPr>
          <p:cNvSpPr/>
          <p:nvPr/>
        </p:nvSpPr>
        <p:spPr>
          <a:xfrm>
            <a:off x="380999" y="457200"/>
            <a:ext cx="4772295" cy="6096000"/>
          </a:xfrm>
          <a:prstGeom prst="roundRect">
            <a:avLst>
              <a:gd name="adj" fmla="val 5834"/>
            </a:avLst>
          </a:prstGeom>
          <a:solidFill>
            <a:schemeClr val="bg2">
              <a:lumMod val="75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lgn="just" defTabSz="914296" rtl="1">
              <a:spcAft>
                <a:spcPts val="600"/>
              </a:spcAft>
              <a:buSzPct val="60000"/>
            </a:pPr>
            <a:r>
              <a:rPr lang="ar-SA" sz="2200" b="1" dirty="0">
                <a:solidFill>
                  <a:prstClr val="black">
                    <a:lumMod val="95000"/>
                    <a:lumOff val="5000"/>
                  </a:prstClr>
                </a:solidFill>
                <a:latin typeface="Cambria" pitchFamily="18" charset="0"/>
                <a:cs typeface="Times New Roman" panose="02020603050405020304" pitchFamily="18" charset="0"/>
              </a:rPr>
              <a:t>التوقيع الطيفي أحد تقنيات الكشف والإسناد في تصميم عمليات تقييم نماذج </a:t>
            </a:r>
            <a:r>
              <a:rPr lang="ar-SA" sz="2200" b="1" dirty="0" smtClean="0">
                <a:solidFill>
                  <a:prstClr val="black">
                    <a:lumMod val="95000"/>
                    <a:lumOff val="5000"/>
                  </a:prstClr>
                </a:solidFill>
                <a:latin typeface="Cambria" pitchFamily="18" charset="0"/>
                <a:cs typeface="Times New Roman" panose="02020603050405020304" pitchFamily="18" charset="0"/>
              </a:rPr>
              <a:t>المُناخ </a:t>
            </a:r>
            <a:r>
              <a:rPr lang="ar-SA" sz="2200" b="1" dirty="0">
                <a:solidFill>
                  <a:prstClr val="black">
                    <a:lumMod val="95000"/>
                    <a:lumOff val="5000"/>
                  </a:prstClr>
                </a:solidFill>
                <a:latin typeface="Cambria" pitchFamily="18" charset="0"/>
                <a:cs typeface="Times New Roman" panose="02020603050405020304" pitchFamily="18" charset="0"/>
              </a:rPr>
              <a:t>التي تستخدم البيانات الطيفية، ويشتمل على قياس طيف الموجات القصيرة المنعكسة على الأرض </a:t>
            </a:r>
            <a:r>
              <a:rPr lang="en-US" sz="2200" b="1" dirty="0">
                <a:solidFill>
                  <a:prstClr val="black">
                    <a:lumMod val="95000"/>
                    <a:lumOff val="5000"/>
                  </a:prstClr>
                </a:solidFill>
                <a:latin typeface="Cambria" pitchFamily="18" charset="0"/>
                <a:cs typeface="Times New Roman" panose="02020603050405020304" pitchFamily="18" charset="0"/>
              </a:rPr>
              <a:t>Earth’s reflected shortwave (RSW)  </a:t>
            </a:r>
            <a:r>
              <a:rPr lang="ar-SA" sz="2200" b="1" dirty="0">
                <a:solidFill>
                  <a:prstClr val="black">
                    <a:lumMod val="95000"/>
                    <a:lumOff val="5000"/>
                  </a:prstClr>
                </a:solidFill>
                <a:latin typeface="Cambria" pitchFamily="18" charset="0"/>
                <a:cs typeface="Times New Roman" panose="02020603050405020304" pitchFamily="18" charset="0"/>
              </a:rPr>
              <a:t>، والإشعاع الصادر طويل الموجة </a:t>
            </a:r>
            <a:r>
              <a:rPr lang="en-US" sz="2200" b="1" dirty="0">
                <a:solidFill>
                  <a:prstClr val="black">
                    <a:lumMod val="95000"/>
                    <a:lumOff val="5000"/>
                  </a:prstClr>
                </a:solidFill>
                <a:latin typeface="Cambria" pitchFamily="18" charset="0"/>
                <a:cs typeface="Times New Roman" panose="02020603050405020304" pitchFamily="18" charset="0"/>
              </a:rPr>
              <a:t>outgoing longwave radiation (OLR)  </a:t>
            </a:r>
            <a:r>
              <a:rPr lang="ar-SA" sz="2200" b="1" dirty="0">
                <a:solidFill>
                  <a:prstClr val="black">
                    <a:lumMod val="95000"/>
                    <a:lumOff val="5000"/>
                  </a:prstClr>
                </a:solidFill>
                <a:latin typeface="Cambria" pitchFamily="18" charset="0"/>
                <a:cs typeface="Times New Roman" panose="02020603050405020304" pitchFamily="18" charset="0"/>
              </a:rPr>
              <a:t> الصادر في الجزء العلوي من الغلاف الجوي، لتشخيص التغير في نظام </a:t>
            </a:r>
            <a:r>
              <a:rPr lang="ar-SA" sz="2200" b="1" dirty="0" smtClean="0">
                <a:solidFill>
                  <a:prstClr val="black">
                    <a:lumMod val="95000"/>
                    <a:lumOff val="5000"/>
                  </a:prstClr>
                </a:solidFill>
                <a:latin typeface="Cambria" pitchFamily="18" charset="0"/>
                <a:cs typeface="Times New Roman" panose="02020603050405020304" pitchFamily="18" charset="0"/>
              </a:rPr>
              <a:t>المُناخ الأرضي </a:t>
            </a:r>
            <a:r>
              <a:rPr lang="ar-SA" sz="2200" b="1" dirty="0">
                <a:solidFill>
                  <a:prstClr val="black">
                    <a:lumMod val="95000"/>
                    <a:lumOff val="5000"/>
                  </a:prstClr>
                </a:solidFill>
                <a:latin typeface="Cambria" pitchFamily="18" charset="0"/>
                <a:cs typeface="Times New Roman" panose="02020603050405020304" pitchFamily="18" charset="0"/>
              </a:rPr>
              <a:t>على مدى عدة عقود، والتي تعتمد نتائجها على الدقة الطيفية في  قياسات </a:t>
            </a:r>
            <a:r>
              <a:rPr lang="ar-SA" sz="2200" b="1" dirty="0" smtClean="0">
                <a:solidFill>
                  <a:prstClr val="black">
                    <a:lumMod val="95000"/>
                    <a:lumOff val="5000"/>
                  </a:prstClr>
                </a:solidFill>
                <a:latin typeface="Cambria" pitchFamily="18" charset="0"/>
                <a:cs typeface="Times New Roman" panose="02020603050405020304" pitchFamily="18" charset="0"/>
              </a:rPr>
              <a:t>الإشعاع. </a:t>
            </a:r>
            <a:endParaRPr lang="ar-SA" sz="2200" b="1" dirty="0">
              <a:solidFill>
                <a:prstClr val="black">
                  <a:lumMod val="95000"/>
                  <a:lumOff val="5000"/>
                </a:prstClr>
              </a:solidFill>
              <a:latin typeface="Cambria" pitchFamily="18" charset="0"/>
              <a:cs typeface="Times New Roman" panose="02020603050405020304" pitchFamily="18" charset="0"/>
            </a:endParaRPr>
          </a:p>
          <a:p>
            <a:pPr lvl="0" algn="just" defTabSz="914296" rtl="1">
              <a:spcAft>
                <a:spcPts val="600"/>
              </a:spcAft>
              <a:buSzPct val="60000"/>
            </a:pPr>
            <a:r>
              <a:rPr lang="ar-SA" sz="2200" b="1" dirty="0">
                <a:solidFill>
                  <a:prstClr val="black">
                    <a:lumMod val="95000"/>
                    <a:lumOff val="5000"/>
                  </a:prstClr>
                </a:solidFill>
                <a:latin typeface="Cambria" pitchFamily="18" charset="0"/>
                <a:cs typeface="Times New Roman" panose="02020603050405020304" pitchFamily="18" charset="0"/>
              </a:rPr>
              <a:t>وتستخدم الراصدات الطيفية لإعطاء نظرة ثاقبة على عمليات التغذية المرتدة </a:t>
            </a:r>
            <a:r>
              <a:rPr lang="ar-SA" sz="2200" b="1" dirty="0" smtClean="0">
                <a:solidFill>
                  <a:prstClr val="black">
                    <a:lumMod val="95000"/>
                    <a:lumOff val="5000"/>
                  </a:prstClr>
                </a:solidFill>
                <a:latin typeface="Cambria" pitchFamily="18" charset="0"/>
                <a:cs typeface="Times New Roman" panose="02020603050405020304" pitchFamily="18" charset="0"/>
              </a:rPr>
              <a:t>المُناخية </a:t>
            </a:r>
            <a:r>
              <a:rPr lang="ar-SA" sz="2200" b="1" dirty="0">
                <a:solidFill>
                  <a:prstClr val="black">
                    <a:lumMod val="95000"/>
                    <a:lumOff val="5000"/>
                  </a:prstClr>
                </a:solidFill>
                <a:latin typeface="Cambria" pitchFamily="18" charset="0"/>
                <a:cs typeface="Times New Roman" panose="02020603050405020304" pitchFamily="18" charset="0"/>
              </a:rPr>
              <a:t>الرئيسية، وتحديد التباين المتعدد السنوات، مع الإشارة كذلك إلى الحواجز المحتملة التي تحول دون إحراز المزيد من التقدم.. </a:t>
            </a:r>
            <a:endParaRPr lang="en-US" sz="2200" b="1" dirty="0">
              <a:solidFill>
                <a:prstClr val="black">
                  <a:lumMod val="95000"/>
                  <a:lumOff val="5000"/>
                </a:prstClr>
              </a:solidFill>
              <a:latin typeface="Cambria" pitchFamily="18" charset="0"/>
              <a:cs typeface="Times New Roman" panose="02020603050405020304" pitchFamily="18" charset="0"/>
            </a:endParaRPr>
          </a:p>
        </p:txBody>
      </p:sp>
      <p:pic>
        <p:nvPicPr>
          <p:cNvPr id="24"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6525735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3">
                                            <p:bg/>
                                          </p:spTgt>
                                        </p:tgtEl>
                                        <p:attrNameLst>
                                          <p:attrName>style.visibility</p:attrName>
                                        </p:attrNameLst>
                                      </p:cBhvr>
                                      <p:to>
                                        <p:strVal val="visible"/>
                                      </p:to>
                                    </p:set>
                                    <p:animEffect transition="in" filter="fade">
                                      <p:cBhvr>
                                        <p:cTn id="13" dur="1000"/>
                                        <p:tgtEl>
                                          <p:spTgt spid="23">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1000"/>
                                        <p:tgtEl>
                                          <p:spTgt spid="23">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3">
                                            <p:txEl>
                                              <p:pRg st="1" end="1"/>
                                            </p:txEl>
                                          </p:spTgt>
                                        </p:tgtEl>
                                        <p:attrNameLst>
                                          <p:attrName>style.visibility</p:attrName>
                                        </p:attrNameLst>
                                      </p:cBhvr>
                                      <p:to>
                                        <p:strVal val="visible"/>
                                      </p:to>
                                    </p:set>
                                    <p:animEffect transition="in" filter="fade">
                                      <p:cBhvr>
                                        <p:cTn id="21" dur="1000"/>
                                        <p:tgtEl>
                                          <p:spTgt spid="2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3" name="صورة 2">
            <a:extLst>
              <a:ext uri="{FF2B5EF4-FFF2-40B4-BE49-F238E27FC236}">
                <a16:creationId xmlns:a16="http://schemas.microsoft.com/office/drawing/2014/main" id="{B90638F0-B55F-44C1-8F57-46AE32568FB2}"/>
              </a:ext>
            </a:extLst>
          </p:cNvPr>
          <p:cNvPicPr>
            <a:picLocks noChangeAspect="1"/>
          </p:cNvPicPr>
          <p:nvPr/>
        </p:nvPicPr>
        <p:blipFill>
          <a:blip r:embed="rId2"/>
          <a:stretch>
            <a:fillRect/>
          </a:stretch>
        </p:blipFill>
        <p:spPr>
          <a:xfrm>
            <a:off x="7769119" y="263750"/>
            <a:ext cx="1170533" cy="2214081"/>
          </a:xfrm>
          <a:prstGeom prst="rect">
            <a:avLst/>
          </a:prstGeom>
        </p:spPr>
      </p:pic>
      <p:sp>
        <p:nvSpPr>
          <p:cNvPr id="18"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7"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9"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4">
            <a:hlinkClick r:id="rId6" action="ppaction://hlinksldjump"/>
          </p:cNvPr>
          <p:cNvSpPr/>
          <p:nvPr/>
        </p:nvSpPr>
        <p:spPr>
          <a:xfrm>
            <a:off x="5355588" y="3525216"/>
            <a:ext cx="1676400" cy="954572"/>
          </a:xfrm>
          <a:prstGeom prst="roundRect">
            <a:avLst/>
          </a:prstGeom>
          <a:solidFill>
            <a:schemeClr val="bg2">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3"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5"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6"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3" name="big_button1">
            <a:extLst>
              <a:ext uri="{FF2B5EF4-FFF2-40B4-BE49-F238E27FC236}">
                <a16:creationId xmlns:a16="http://schemas.microsoft.com/office/drawing/2014/main" id="{30C5E872-F0C1-43E0-92EF-C5B961A1E9DC}"/>
              </a:ext>
            </a:extLst>
          </p:cNvPr>
          <p:cNvSpPr/>
          <p:nvPr/>
        </p:nvSpPr>
        <p:spPr>
          <a:xfrm>
            <a:off x="380999" y="457200"/>
            <a:ext cx="4772295" cy="6096000"/>
          </a:xfrm>
          <a:prstGeom prst="roundRect">
            <a:avLst>
              <a:gd name="adj" fmla="val 5834"/>
            </a:avLst>
          </a:prstGeom>
          <a:solidFill>
            <a:schemeClr val="bg2">
              <a:lumMod val="75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just" defTabSz="914296" rtl="1" eaLnBrk="1" fontAlgn="auto" latinLnBrk="0" hangingPunct="1">
              <a:lnSpc>
                <a:spcPct val="100000"/>
              </a:lnSpc>
              <a:spcBef>
                <a:spcPts val="0"/>
              </a:spcBef>
              <a:spcAft>
                <a:spcPts val="600"/>
              </a:spcAft>
              <a:buClrTx/>
              <a:buSzPct val="60000"/>
              <a:buFontTx/>
              <a:buNone/>
              <a:tabLst/>
              <a:defRPr/>
            </a:pPr>
            <a:r>
              <a:rPr lang="ar-SA" sz="2200" b="1" dirty="0" smtClean="0">
                <a:solidFill>
                  <a:prstClr val="black">
                    <a:lumMod val="95000"/>
                    <a:lumOff val="5000"/>
                  </a:prstClr>
                </a:solidFill>
                <a:latin typeface="Cambria" pitchFamily="18" charset="0"/>
                <a:cs typeface="Times New Roman" panose="02020603050405020304" pitchFamily="18" charset="0"/>
              </a:rPr>
              <a:t>   وعمل </a:t>
            </a:r>
            <a:r>
              <a:rPr lang="ar-SA" sz="2200" b="1" dirty="0">
                <a:solidFill>
                  <a:prstClr val="black">
                    <a:lumMod val="95000"/>
                    <a:lumOff val="5000"/>
                  </a:prstClr>
                </a:solidFill>
                <a:latin typeface="Cambria" pitchFamily="18" charset="0"/>
                <a:cs typeface="Times New Roman" panose="02020603050405020304" pitchFamily="18" charset="0"/>
              </a:rPr>
              <a:t>على استخدام التوقيع الطيفي كأحد تقنيات الكشف والاسناد في عمليات تقييم تغير </a:t>
            </a:r>
            <a:r>
              <a:rPr lang="ar-SA" sz="2200" b="1" dirty="0" smtClean="0">
                <a:solidFill>
                  <a:prstClr val="black">
                    <a:lumMod val="95000"/>
                    <a:lumOff val="5000"/>
                  </a:prstClr>
                </a:solidFill>
                <a:latin typeface="Cambria" pitchFamily="18" charset="0"/>
                <a:cs typeface="Times New Roman" panose="02020603050405020304" pitchFamily="18" charset="0"/>
              </a:rPr>
              <a:t>المُناخ </a:t>
            </a:r>
            <a:r>
              <a:rPr lang="ar-SA" sz="2200" b="1" dirty="0">
                <a:solidFill>
                  <a:prstClr val="black">
                    <a:lumMod val="95000"/>
                    <a:lumOff val="5000"/>
                  </a:prstClr>
                </a:solidFill>
                <a:latin typeface="Cambria" pitchFamily="18" charset="0"/>
                <a:cs typeface="Times New Roman" panose="02020603050405020304" pitchFamily="18" charset="0"/>
              </a:rPr>
              <a:t>هيئة البحوث الأسترالية</a:t>
            </a:r>
            <a:r>
              <a:rPr lang="en-US" sz="2200" b="1" dirty="0">
                <a:solidFill>
                  <a:prstClr val="black">
                    <a:lumMod val="95000"/>
                    <a:lumOff val="5000"/>
                  </a:prstClr>
                </a:solidFill>
                <a:latin typeface="Cambria" pitchFamily="18" charset="0"/>
                <a:cs typeface="Times New Roman" panose="02020603050405020304" pitchFamily="18" charset="0"/>
              </a:rPr>
              <a:t>CSIRO </a:t>
            </a:r>
            <a:r>
              <a:rPr lang="ar-SA" sz="2200" b="1" dirty="0">
                <a:solidFill>
                  <a:prstClr val="black">
                    <a:lumMod val="95000"/>
                    <a:lumOff val="5000"/>
                  </a:prstClr>
                </a:solidFill>
                <a:latin typeface="Cambria" pitchFamily="18" charset="0"/>
                <a:cs typeface="Times New Roman" panose="02020603050405020304" pitchFamily="18" charset="0"/>
              </a:rPr>
              <a:t>، ومركز </a:t>
            </a:r>
            <a:r>
              <a:rPr lang="ar-SA" sz="2200" b="1" dirty="0" err="1">
                <a:solidFill>
                  <a:prstClr val="black">
                    <a:lumMod val="95000"/>
                    <a:lumOff val="5000"/>
                  </a:prstClr>
                </a:solidFill>
                <a:latin typeface="Cambria" pitchFamily="18" charset="0"/>
                <a:cs typeface="Times New Roman" panose="02020603050405020304" pitchFamily="18" charset="0"/>
              </a:rPr>
              <a:t>هادلي</a:t>
            </a:r>
            <a:r>
              <a:rPr lang="ar-SA" sz="2200" b="1" dirty="0">
                <a:solidFill>
                  <a:prstClr val="black">
                    <a:lumMod val="95000"/>
                    <a:lumOff val="5000"/>
                  </a:prstClr>
                </a:solidFill>
                <a:latin typeface="Cambria" pitchFamily="18" charset="0"/>
                <a:cs typeface="Times New Roman" panose="02020603050405020304" pitchFamily="18" charset="0"/>
              </a:rPr>
              <a:t> </a:t>
            </a:r>
            <a:r>
              <a:rPr lang="en-US" sz="2200" b="1" dirty="0">
                <a:solidFill>
                  <a:prstClr val="black">
                    <a:lumMod val="95000"/>
                    <a:lumOff val="5000"/>
                  </a:prstClr>
                </a:solidFill>
                <a:latin typeface="Cambria" pitchFamily="18" charset="0"/>
                <a:cs typeface="Times New Roman" panose="02020603050405020304" pitchFamily="18" charset="0"/>
              </a:rPr>
              <a:t>Hadley Centre </a:t>
            </a:r>
            <a:r>
              <a:rPr lang="ar-SA" sz="2200" b="1" dirty="0">
                <a:solidFill>
                  <a:prstClr val="black">
                    <a:lumMod val="95000"/>
                    <a:lumOff val="5000"/>
                  </a:prstClr>
                </a:solidFill>
                <a:latin typeface="Cambria" pitchFamily="18" charset="0"/>
                <a:cs typeface="Times New Roman" panose="02020603050405020304" pitchFamily="18" charset="0"/>
              </a:rPr>
              <a:t>التابع لهيئة الأرصاد الجوية بالمملكة المتحدة، ومعهد ماكس بلانك </a:t>
            </a:r>
            <a:r>
              <a:rPr lang="en-US" sz="2200" b="1" dirty="0">
                <a:solidFill>
                  <a:prstClr val="black">
                    <a:lumMod val="95000"/>
                    <a:lumOff val="5000"/>
                  </a:prstClr>
                </a:solidFill>
                <a:latin typeface="Cambria" pitchFamily="18" charset="0"/>
                <a:cs typeface="Times New Roman" panose="02020603050405020304" pitchFamily="18" charset="0"/>
              </a:rPr>
              <a:t>Max Planck </a:t>
            </a:r>
            <a:r>
              <a:rPr lang="ar-SA" sz="2200" b="1" dirty="0">
                <a:solidFill>
                  <a:prstClr val="black">
                    <a:lumMod val="95000"/>
                    <a:lumOff val="5000"/>
                  </a:prstClr>
                </a:solidFill>
                <a:latin typeface="Cambria" pitchFamily="18" charset="0"/>
                <a:cs typeface="Times New Roman" panose="02020603050405020304" pitchFamily="18" charset="0"/>
              </a:rPr>
              <a:t> للأرصاد الجوية هامبورج </a:t>
            </a:r>
            <a:r>
              <a:rPr lang="ar-SA" sz="2200" b="1" dirty="0" smtClean="0">
                <a:solidFill>
                  <a:prstClr val="black">
                    <a:lumMod val="95000"/>
                    <a:lumOff val="5000"/>
                  </a:prstClr>
                </a:solidFill>
                <a:latin typeface="Cambria" pitchFamily="18" charset="0"/>
                <a:cs typeface="Times New Roman" panose="02020603050405020304" pitchFamily="18" charset="0"/>
              </a:rPr>
              <a:t>المانيا.</a:t>
            </a:r>
            <a:endParaRPr lang="ar-SA" sz="2200" b="1" dirty="0">
              <a:solidFill>
                <a:prstClr val="black">
                  <a:lumMod val="95000"/>
                  <a:lumOff val="5000"/>
                </a:prstClr>
              </a:solidFill>
              <a:latin typeface="Cambria" pitchFamily="18" charset="0"/>
              <a:cs typeface="Times New Roman" panose="02020603050405020304" pitchFamily="18" charset="0"/>
            </a:endParaRPr>
          </a:p>
          <a:p>
            <a:pPr marL="0" marR="0" lvl="0" indent="0" algn="just" defTabSz="914296" rtl="1" eaLnBrk="1" fontAlgn="auto" latinLnBrk="0" hangingPunct="1">
              <a:lnSpc>
                <a:spcPct val="100000"/>
              </a:lnSpc>
              <a:spcBef>
                <a:spcPts val="0"/>
              </a:spcBef>
              <a:spcAft>
                <a:spcPts val="600"/>
              </a:spcAft>
              <a:buClrTx/>
              <a:buSzPct val="60000"/>
              <a:buFontTx/>
              <a:buNone/>
              <a:tabLst/>
              <a:defRPr/>
            </a:pPr>
            <a:r>
              <a:rPr lang="ar-SA" sz="2200" b="1" dirty="0">
                <a:solidFill>
                  <a:prstClr val="black">
                    <a:lumMod val="95000"/>
                    <a:lumOff val="5000"/>
                  </a:prstClr>
                </a:solidFill>
                <a:latin typeface="Cambria" pitchFamily="18" charset="0"/>
                <a:cs typeface="Times New Roman" panose="02020603050405020304" pitchFamily="18" charset="0"/>
              </a:rPr>
              <a:t>والشكل التالي نموذج للتحليل الطيفي </a:t>
            </a:r>
            <a:r>
              <a:rPr lang="en-US" sz="2200" b="1" dirty="0">
                <a:solidFill>
                  <a:prstClr val="black">
                    <a:lumMod val="95000"/>
                    <a:lumOff val="5000"/>
                  </a:prstClr>
                </a:solidFill>
                <a:latin typeface="Cambria" pitchFamily="18" charset="0"/>
                <a:cs typeface="Times New Roman" panose="02020603050405020304" pitchFamily="18" charset="0"/>
              </a:rPr>
              <a:t>(a)</a:t>
            </a:r>
            <a:r>
              <a:rPr lang="ar-SA" sz="2200" b="1" dirty="0">
                <a:solidFill>
                  <a:prstClr val="black">
                    <a:lumMod val="95000"/>
                    <a:lumOff val="5000"/>
                  </a:prstClr>
                </a:solidFill>
                <a:latin typeface="Cambria" pitchFamily="18" charset="0"/>
                <a:cs typeface="Times New Roman" panose="02020603050405020304" pitchFamily="18" charset="0"/>
              </a:rPr>
              <a:t> متوسط سنوي عالمي للموجات طويلة المدى </a:t>
            </a:r>
            <a:r>
              <a:rPr lang="en-US" sz="2200" b="1" dirty="0">
                <a:solidFill>
                  <a:prstClr val="black">
                    <a:lumMod val="95000"/>
                    <a:lumOff val="5000"/>
                  </a:prstClr>
                </a:solidFill>
                <a:latin typeface="Cambria" pitchFamily="18" charset="0"/>
                <a:cs typeface="Times New Roman" panose="02020603050405020304" pitchFamily="18" charset="0"/>
              </a:rPr>
              <a:t>OLR </a:t>
            </a:r>
            <a:r>
              <a:rPr lang="ar-SA" sz="2200" b="1" dirty="0">
                <a:solidFill>
                  <a:prstClr val="black">
                    <a:lumMod val="95000"/>
                    <a:lumOff val="5000"/>
                  </a:prstClr>
                </a:solidFill>
                <a:latin typeface="Cambria" pitchFamily="18" charset="0"/>
                <a:cs typeface="Times New Roman" panose="02020603050405020304" pitchFamily="18" charset="0"/>
              </a:rPr>
              <a:t> تم تحليلها طيفًيا، كما تم محاكاتها بواسطة </a:t>
            </a:r>
            <a:r>
              <a:rPr lang="en-US" sz="2200" b="1" dirty="0">
                <a:solidFill>
                  <a:prstClr val="black">
                    <a:lumMod val="95000"/>
                    <a:lumOff val="5000"/>
                  </a:prstClr>
                </a:solidFill>
                <a:latin typeface="Cambria" pitchFamily="18" charset="0"/>
                <a:cs typeface="Times New Roman" panose="02020603050405020304" pitchFamily="18" charset="0"/>
              </a:rPr>
              <a:t>MODTRAN5</a:t>
            </a:r>
            <a:r>
              <a:rPr lang="ar-SA" sz="2200" b="1" dirty="0">
                <a:solidFill>
                  <a:prstClr val="black">
                    <a:lumMod val="95000"/>
                    <a:lumOff val="5000"/>
                  </a:prstClr>
                </a:solidFill>
                <a:latin typeface="Cambria" pitchFamily="18" charset="0"/>
                <a:cs typeface="Times New Roman" panose="02020603050405020304" pitchFamily="18" charset="0"/>
              </a:rPr>
              <a:t> باستخدام ناتج نموذج</a:t>
            </a:r>
            <a:r>
              <a:rPr lang="en-US" sz="2200" b="1" dirty="0">
                <a:solidFill>
                  <a:prstClr val="black">
                    <a:lumMod val="95000"/>
                    <a:lumOff val="5000"/>
                  </a:prstClr>
                </a:solidFill>
                <a:latin typeface="Cambria" pitchFamily="18" charset="0"/>
                <a:cs typeface="Times New Roman" panose="02020603050405020304" pitchFamily="18" charset="0"/>
              </a:rPr>
              <a:t>CCSM3 </a:t>
            </a:r>
            <a:r>
              <a:rPr lang="ar-SA" sz="2200" b="1" dirty="0">
                <a:solidFill>
                  <a:prstClr val="black">
                    <a:lumMod val="95000"/>
                    <a:lumOff val="5000"/>
                  </a:prstClr>
                </a:solidFill>
                <a:latin typeface="Cambria" pitchFamily="18" charset="0"/>
                <a:cs typeface="Times New Roman" panose="02020603050405020304" pitchFamily="18" charset="0"/>
              </a:rPr>
              <a:t> لسنوات مختارة خلال القرن الحادي والعشرين في إطار سيناريو </a:t>
            </a:r>
            <a:r>
              <a:rPr lang="en-US" sz="2200" b="1" dirty="0">
                <a:solidFill>
                  <a:prstClr val="black">
                    <a:lumMod val="95000"/>
                    <a:lumOff val="5000"/>
                  </a:prstClr>
                </a:solidFill>
                <a:latin typeface="Cambria" pitchFamily="18" charset="0"/>
                <a:cs typeface="Times New Roman" panose="02020603050405020304" pitchFamily="18" charset="0"/>
              </a:rPr>
              <a:t>SRES A2 </a:t>
            </a:r>
            <a:r>
              <a:rPr lang="ar-SA" sz="2200" b="1" dirty="0" smtClean="0">
                <a:solidFill>
                  <a:prstClr val="black">
                    <a:lumMod val="95000"/>
                    <a:lumOff val="5000"/>
                  </a:prstClr>
                </a:solidFill>
                <a:latin typeface="Cambria" pitchFamily="18" charset="0"/>
                <a:cs typeface="Times New Roman" panose="02020603050405020304" pitchFamily="18" charset="0"/>
              </a:rPr>
              <a:t>، </a:t>
            </a:r>
            <a:r>
              <a:rPr lang="en-US" sz="2200" b="1" dirty="0" smtClean="0">
                <a:solidFill>
                  <a:prstClr val="black">
                    <a:lumMod val="95000"/>
                    <a:lumOff val="5000"/>
                  </a:prstClr>
                </a:solidFill>
                <a:latin typeface="Cambria" pitchFamily="18" charset="0"/>
                <a:cs typeface="Times New Roman" panose="02020603050405020304" pitchFamily="18" charset="0"/>
              </a:rPr>
              <a:t>(b)</a:t>
            </a:r>
            <a:r>
              <a:rPr lang="ar-SA" sz="2200" b="1" dirty="0" smtClean="0">
                <a:solidFill>
                  <a:prstClr val="black">
                    <a:lumMod val="95000"/>
                    <a:lumOff val="5000"/>
                  </a:prstClr>
                </a:solidFill>
                <a:latin typeface="Cambria" pitchFamily="18" charset="0"/>
                <a:cs typeface="Times New Roman" panose="02020603050405020304" pitchFamily="18" charset="0"/>
              </a:rPr>
              <a:t> </a:t>
            </a:r>
            <a:r>
              <a:rPr lang="ar-SA" sz="2200" b="1" dirty="0">
                <a:solidFill>
                  <a:prstClr val="black">
                    <a:lumMod val="95000"/>
                    <a:lumOff val="5000"/>
                  </a:prstClr>
                </a:solidFill>
                <a:latin typeface="Cambria" pitchFamily="18" charset="0"/>
                <a:cs typeface="Times New Roman" panose="02020603050405020304" pitchFamily="18" charset="0"/>
              </a:rPr>
              <a:t>التغير في معدل الأعوام الافتراضية مقارنة بعام 2000. </a:t>
            </a:r>
          </a:p>
          <a:p>
            <a:pPr marL="0" marR="0" lvl="0" indent="0" algn="just" defTabSz="914296" rtl="1" eaLnBrk="1" fontAlgn="auto" latinLnBrk="0" hangingPunct="1">
              <a:lnSpc>
                <a:spcPct val="100000"/>
              </a:lnSpc>
              <a:spcBef>
                <a:spcPts val="0"/>
              </a:spcBef>
              <a:spcAft>
                <a:spcPts val="600"/>
              </a:spcAft>
              <a:buClrTx/>
              <a:buSzPct val="60000"/>
              <a:buFontTx/>
              <a:buNone/>
              <a:tabLst/>
              <a:defRPr/>
            </a:pPr>
            <a:r>
              <a:rPr kumimoji="0" lang="ar-SA" sz="2000" b="0" i="0" u="none" strike="noStrike" kern="1200" cap="none" spc="-100" normalizeH="0" baseline="0" noProof="0" dirty="0">
                <a:ln>
                  <a:noFill/>
                </a:ln>
                <a:solidFill>
                  <a:prstClr val="black"/>
                </a:solidFill>
                <a:effectLst/>
                <a:uLnTx/>
                <a:uFillTx/>
                <a:latin typeface="Calibri"/>
                <a:ea typeface="+mn-ea"/>
                <a:cs typeface="Akhbar MT" pitchFamily="2" charset="-78"/>
              </a:rPr>
              <a:t>. </a:t>
            </a:r>
            <a:endParaRPr kumimoji="0" lang="en-US" sz="2000" b="0" i="0" u="none" strike="noStrike" kern="1200" cap="none" spc="-100" normalizeH="0" baseline="0" noProof="0" dirty="0">
              <a:ln>
                <a:noFill/>
              </a:ln>
              <a:solidFill>
                <a:prstClr val="black"/>
              </a:solidFill>
              <a:effectLst/>
              <a:uLnTx/>
              <a:uFillTx/>
              <a:latin typeface="Calibri"/>
              <a:ea typeface="+mn-ea"/>
              <a:cs typeface="Akhbar MT" pitchFamily="2" charset="-78"/>
            </a:endParaRPr>
          </a:p>
        </p:txBody>
      </p:sp>
      <p:pic>
        <p:nvPicPr>
          <p:cNvPr id="24"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653401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18"/>
                                        </p:tgtEl>
                                        <p:attrNameLst>
                                          <p:attrName>style.color</p:attrName>
                                        </p:attrNameLst>
                                      </p:cBhvr>
                                      <p:by>
                                        <p:hsl h="0" s="12549" l="25098"/>
                                      </p:by>
                                    </p:animClr>
                                    <p:animClr clrSpc="hsl" dir="cw">
                                      <p:cBhvr>
                                        <p:cTn id="7" dur="2000" fill="hold"/>
                                        <p:tgtEl>
                                          <p:spTgt spid="18"/>
                                        </p:tgtEl>
                                        <p:attrNameLst>
                                          <p:attrName>fillcolor</p:attrName>
                                        </p:attrNameLst>
                                      </p:cBhvr>
                                      <p:by>
                                        <p:hsl h="0" s="12549" l="25098"/>
                                      </p:by>
                                    </p:animClr>
                                    <p:animClr clrSpc="hsl" dir="cw">
                                      <p:cBhvr>
                                        <p:cTn id="8" dur="2000" fill="hold"/>
                                        <p:tgtEl>
                                          <p:spTgt spid="18"/>
                                        </p:tgtEl>
                                        <p:attrNameLst>
                                          <p:attrName>stroke.color</p:attrName>
                                        </p:attrNameLst>
                                      </p:cBhvr>
                                      <p:by>
                                        <p:hsl h="0" s="12549" l="25098"/>
                                      </p:by>
                                    </p:animClr>
                                    <p:set>
                                      <p:cBhvr>
                                        <p:cTn id="9" dur="2000" fill="hold"/>
                                        <p:tgtEl>
                                          <p:spTgt spid="18"/>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3">
                                            <p:bg/>
                                          </p:spTgt>
                                        </p:tgtEl>
                                        <p:attrNameLst>
                                          <p:attrName>style.visibility</p:attrName>
                                        </p:attrNameLst>
                                      </p:cBhvr>
                                      <p:to>
                                        <p:strVal val="visible"/>
                                      </p:to>
                                    </p:set>
                                    <p:animEffect transition="in" filter="fade">
                                      <p:cBhvr>
                                        <p:cTn id="13" dur="1000"/>
                                        <p:tgtEl>
                                          <p:spTgt spid="23">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1000"/>
                                        <p:tgtEl>
                                          <p:spTgt spid="23">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childTnLst>
                                </p:cTn>
                              </p:par>
                            </p:childTnLst>
                          </p:cTn>
                        </p:par>
                        <p:par>
                          <p:cTn id="22" fill="hold">
                            <p:stCondLst>
                              <p:cond delay="5000"/>
                            </p:stCondLst>
                            <p:childTnLst>
                              <p:par>
                                <p:cTn id="23" presetID="10" presetClass="entr" presetSubtype="0" fill="hold" nodeType="after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Effect transition="in" filter="fade">
                                      <p:cBhvr>
                                        <p:cTn id="25" dur="1000"/>
                                        <p:tgtEl>
                                          <p:spTgt spid="2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1905000"/>
            <a:ext cx="2318360" cy="2318360"/>
          </a:xfrm>
          <a:prstGeom prst="ellipse">
            <a:avLst/>
          </a:prstGeom>
          <a:solidFill>
            <a:srgbClr val="262626"/>
          </a:solidFill>
          <a:ln w="174625" cmpd="thinThick">
            <a:solidFill>
              <a:srgbClr val="262626"/>
            </a:solidFill>
          </a:ln>
        </p:spPr>
        <p:txBody>
          <a:bodyPr anchor="ctr">
            <a:normAutofit/>
          </a:bodyPr>
          <a:lstStyle/>
          <a:p>
            <a:pPr rtl="1"/>
            <a:r>
              <a:rPr lang="ar-SA" sz="2400" b="1" dirty="0">
                <a:solidFill>
                  <a:srgbClr val="FFFFFF"/>
                </a:solidFill>
              </a:rPr>
              <a:t>نموذج للتحليل الطيفي </a:t>
            </a:r>
            <a:endParaRPr lang="en-US" sz="2400" b="1" dirty="0">
              <a:solidFill>
                <a:srgbClr val="FFFFFF"/>
              </a:solidFill>
            </a:endParaRP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2877127" y="5039518"/>
            <a:ext cx="5638800" cy="1421833"/>
          </a:xfrm>
        </p:spPr>
        <p:txBody>
          <a:bodyPr>
            <a:noAutofit/>
          </a:bodyPr>
          <a:lstStyle/>
          <a:p>
            <a:pPr algn="just" rtl="1"/>
            <a:r>
              <a:rPr lang="ar-SA" sz="1400" b="1" dirty="0"/>
              <a:t>نموذج للتحليل الطيفي يبين الآتي</a:t>
            </a:r>
          </a:p>
          <a:p>
            <a:pPr algn="just" rtl="1"/>
            <a:r>
              <a:rPr lang="en-US" sz="1400" b="1" dirty="0"/>
              <a:t>(a)</a:t>
            </a:r>
            <a:r>
              <a:rPr lang="ar-SA" sz="1400" b="1" dirty="0"/>
              <a:t> المتوسط السنوي العالمي للموجات طويلة المدى في الغلاف الجوي</a:t>
            </a:r>
            <a:r>
              <a:rPr lang="en-US" sz="1400" b="1" dirty="0"/>
              <a:t>OLR </a:t>
            </a:r>
            <a:r>
              <a:rPr lang="ar-SA" sz="1400" b="1" dirty="0"/>
              <a:t> ، والتي تم تحليله طيفًيا كما تم محاكاته بواسطة </a:t>
            </a:r>
            <a:r>
              <a:rPr lang="en-US" sz="1400" b="1" dirty="0"/>
              <a:t>MODTRAN5 </a:t>
            </a:r>
            <a:r>
              <a:rPr lang="ar-SA" sz="1400" b="1" dirty="0"/>
              <a:t> باستخدام ناتج نموذج</a:t>
            </a:r>
            <a:r>
              <a:rPr lang="en-US" sz="1400" b="1" dirty="0"/>
              <a:t>CCSM3 </a:t>
            </a:r>
            <a:r>
              <a:rPr lang="ar-SA" sz="1400" b="1" dirty="0"/>
              <a:t> لسنوات مختارة خلال القرن الحادي والعشرين في إطار سيناريو </a:t>
            </a:r>
            <a:r>
              <a:rPr lang="en-US" sz="1400" b="1" dirty="0"/>
              <a:t>SRES A2 </a:t>
            </a:r>
            <a:endParaRPr lang="ar-SA" sz="1400" b="1" dirty="0"/>
          </a:p>
          <a:p>
            <a:pPr algn="just" rtl="1"/>
            <a:r>
              <a:rPr lang="en-US" sz="1400" b="1" dirty="0"/>
              <a:t>(b)</a:t>
            </a:r>
            <a:r>
              <a:rPr lang="ar-SA" sz="1400" b="1" dirty="0"/>
              <a:t> التغير في المعدل الأعوام الافتراضية مقارنة بعام 2000. يشار إلى مواضع تأثير غازات الدفيئة الرئيسية.</a:t>
            </a:r>
            <a:endParaRPr lang="en-US" sz="14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227206"/>
            <a:ext cx="5303520" cy="4791530"/>
          </a:xfrm>
          <a:prstGeom prst="rect">
            <a:avLst/>
          </a:prstGeom>
        </p:spPr>
      </p:pic>
    </p:spTree>
    <p:extLst>
      <p:ext uri="{BB962C8B-B14F-4D97-AF65-F5344CB8AC3E}">
        <p14:creationId xmlns:p14="http://schemas.microsoft.com/office/powerpoint/2010/main" val="2030210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BFFEF3C5-22E3-49F7-A180-38C7EF4A20C6}"/>
              </a:ext>
            </a:extLst>
          </p:cNvPr>
          <p:cNvPicPr>
            <a:picLocks noChangeAspect="1"/>
          </p:cNvPicPr>
          <p:nvPr/>
        </p:nvPicPr>
        <p:blipFill>
          <a:blip r:embed="rId2"/>
          <a:stretch>
            <a:fillRect/>
          </a:stretch>
        </p:blipFill>
        <p:spPr>
          <a:xfrm>
            <a:off x="7739101" y="246836"/>
            <a:ext cx="1170533" cy="2135367"/>
          </a:xfrm>
          <a:prstGeom prst="rect">
            <a:avLst/>
          </a:prstGeom>
        </p:spPr>
      </p:pic>
      <p:sp>
        <p:nvSpPr>
          <p:cNvPr id="23"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6"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8" name="small_button3">
            <a:hlinkClick r:id="rId5" action="ppaction://hlinksldjump"/>
          </p:cNvPr>
          <p:cNvSpPr/>
          <p:nvPr/>
        </p:nvSpPr>
        <p:spPr>
          <a:xfrm>
            <a:off x="7188664" y="4556189"/>
            <a:ext cx="1676400" cy="990600"/>
          </a:xfrm>
          <a:prstGeom prst="roundRect">
            <a:avLst/>
          </a:prstGeom>
          <a:solidFill>
            <a:schemeClr val="tx2">
              <a:lumMod val="60000"/>
              <a:lumOff val="40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9" name="small_button3">
            <a:hlinkClick r:id="rId5"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0" name="big_button1">
            <a:extLst>
              <a:ext uri="{FF2B5EF4-FFF2-40B4-BE49-F238E27FC236}">
                <a16:creationId xmlns:a16="http://schemas.microsoft.com/office/drawing/2014/main" id="{E5E595C4-311F-4F4B-8B86-2412A5B32E75}"/>
              </a:ext>
            </a:extLst>
          </p:cNvPr>
          <p:cNvSpPr/>
          <p:nvPr/>
        </p:nvSpPr>
        <p:spPr>
          <a:xfrm>
            <a:off x="266874" y="302491"/>
            <a:ext cx="4765720" cy="6248400"/>
          </a:xfrm>
          <a:prstGeom prst="roundRect">
            <a:avLst>
              <a:gd name="adj" fmla="val 5834"/>
            </a:avLst>
          </a:prstGeom>
          <a:solidFill>
            <a:schemeClr val="tx2">
              <a:lumMod val="40000"/>
              <a:lumOff val="6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lgn="justLow" defTabSz="914296" rtl="1">
              <a:spcAft>
                <a:spcPts val="600"/>
              </a:spcAft>
              <a:buSzPct val="60000"/>
            </a:pPr>
            <a:r>
              <a:rPr lang="ar-SA" b="1" dirty="0">
                <a:solidFill>
                  <a:prstClr val="black">
                    <a:lumMod val="95000"/>
                    <a:lumOff val="5000"/>
                  </a:prstClr>
                </a:solidFill>
                <a:latin typeface="Cambria" pitchFamily="18" charset="0"/>
                <a:cs typeface="Times New Roman" panose="02020603050405020304" pitchFamily="18" charset="0"/>
              </a:rPr>
              <a:t>    لا يزال عدم التيقن في حساسية التوازن في </a:t>
            </a:r>
            <a:r>
              <a:rPr lang="ar-SA" b="1" dirty="0" smtClean="0">
                <a:solidFill>
                  <a:prstClr val="black">
                    <a:lumMod val="95000"/>
                    <a:lumOff val="5000"/>
                  </a:prstClr>
                </a:solidFill>
                <a:latin typeface="Cambria" pitchFamily="18" charset="0"/>
                <a:cs typeface="Times New Roman" panose="02020603050405020304" pitchFamily="18" charset="0"/>
              </a:rPr>
              <a:t>المُناخ </a:t>
            </a:r>
            <a:r>
              <a:rPr lang="en-US" b="1" dirty="0">
                <a:solidFill>
                  <a:prstClr val="black">
                    <a:lumMod val="95000"/>
                    <a:lumOff val="5000"/>
                  </a:prstClr>
                </a:solidFill>
                <a:latin typeface="Cambria" pitchFamily="18" charset="0"/>
                <a:cs typeface="Times New Roman" panose="02020603050405020304" pitchFamily="18" charset="0"/>
              </a:rPr>
              <a:t>equilibrium climate sensitivity (ECS)  </a:t>
            </a:r>
            <a:r>
              <a:rPr lang="ar-SA" b="1" dirty="0">
                <a:solidFill>
                  <a:prstClr val="black">
                    <a:lumMod val="95000"/>
                    <a:lumOff val="5000"/>
                  </a:prstClr>
                </a:solidFill>
                <a:latin typeface="Cambria" pitchFamily="18" charset="0"/>
                <a:cs typeface="Times New Roman" panose="02020603050405020304" pitchFamily="18" charset="0"/>
              </a:rPr>
              <a:t> كبيرا. وقد تم تحديد جوانب مشكلة التغذية المرتدة السحابية باعتبارها أساسية لعدم اليقين في</a:t>
            </a:r>
            <a:r>
              <a:rPr lang="en-US" b="1" dirty="0">
                <a:solidFill>
                  <a:prstClr val="black">
                    <a:lumMod val="95000"/>
                    <a:lumOff val="5000"/>
                  </a:prstClr>
                </a:solidFill>
                <a:latin typeface="Cambria" pitchFamily="18" charset="0"/>
                <a:cs typeface="Times New Roman" panose="02020603050405020304" pitchFamily="18" charset="0"/>
              </a:rPr>
              <a:t>ECS </a:t>
            </a:r>
            <a:r>
              <a:rPr lang="ar-SA" b="1" dirty="0">
                <a:solidFill>
                  <a:prstClr val="black">
                    <a:lumMod val="95000"/>
                    <a:lumOff val="5000"/>
                  </a:prstClr>
                </a:solidFill>
                <a:latin typeface="Cambria" pitchFamily="18" charset="0"/>
                <a:cs typeface="Times New Roman" panose="02020603050405020304" pitchFamily="18" charset="0"/>
              </a:rPr>
              <a:t>، وقد تبين من التحليلات  أن التغيرات التي تطرأ على السحب من جراء تغير </a:t>
            </a:r>
            <a:r>
              <a:rPr lang="ar-SA" b="1" dirty="0" smtClean="0">
                <a:solidFill>
                  <a:prstClr val="black">
                    <a:lumMod val="95000"/>
                    <a:lumOff val="5000"/>
                  </a:prstClr>
                </a:solidFill>
                <a:latin typeface="Cambria" pitchFamily="18" charset="0"/>
                <a:cs typeface="Times New Roman" panose="02020603050405020304" pitchFamily="18" charset="0"/>
              </a:rPr>
              <a:t>المُناخ </a:t>
            </a:r>
            <a:r>
              <a:rPr lang="ar-SA" b="1" dirty="0">
                <a:solidFill>
                  <a:prstClr val="black">
                    <a:lumMod val="95000"/>
                    <a:lumOff val="5000"/>
                  </a:prstClr>
                </a:solidFill>
                <a:latin typeface="Cambria" pitchFamily="18" charset="0"/>
                <a:cs typeface="Times New Roman" panose="02020603050405020304" pitchFamily="18" charset="0"/>
              </a:rPr>
              <a:t>يمكن أن تسهم في تكون سحب تتناسب مع تغير درجة الحرارة على الصعيد العالمي، وأن التغيرات المرتبطة بالتعديلات السريعة في النظام تكون مستقلة عن التغيرات في متوسط درجة حرارة سطح الأرض. وتعزز هذه الاستجابات معا الاحترار بسبب الآتي:</a:t>
            </a:r>
          </a:p>
          <a:p>
            <a:pPr lvl="0" algn="justLow" defTabSz="914296" rtl="1">
              <a:spcAft>
                <a:spcPts val="600"/>
              </a:spcAft>
              <a:buSzPct val="60000"/>
            </a:pPr>
            <a:r>
              <a:rPr lang="ar-SA" b="1" dirty="0">
                <a:solidFill>
                  <a:prstClr val="black">
                    <a:lumMod val="95000"/>
                    <a:lumOff val="5000"/>
                  </a:prstClr>
                </a:solidFill>
                <a:latin typeface="Cambria" pitchFamily="18" charset="0"/>
                <a:cs typeface="Times New Roman" panose="02020603050405020304" pitchFamily="18" charset="0"/>
              </a:rPr>
              <a:t>أولاً: التغذية المرتدة السحابية نتيجة زيادة الارتفاع للسحب العليا من </a:t>
            </a:r>
            <a:r>
              <a:rPr lang="ar-SA" b="1" dirty="0" err="1">
                <a:solidFill>
                  <a:prstClr val="black">
                    <a:lumMod val="95000"/>
                    <a:lumOff val="5000"/>
                  </a:prstClr>
                </a:solidFill>
                <a:latin typeface="Cambria" pitchFamily="18" charset="0"/>
                <a:cs typeface="Times New Roman" panose="02020603050405020304" pitchFamily="18" charset="0"/>
              </a:rPr>
              <a:t>التروبوسفير</a:t>
            </a:r>
            <a:r>
              <a:rPr lang="ar-SA" b="1" dirty="0">
                <a:solidFill>
                  <a:prstClr val="black">
                    <a:lumMod val="95000"/>
                    <a:lumOff val="5000"/>
                  </a:prstClr>
                </a:solidFill>
                <a:latin typeface="Cambria" pitchFamily="18" charset="0"/>
                <a:cs typeface="Times New Roman" panose="02020603050405020304" pitchFamily="18" charset="0"/>
              </a:rPr>
              <a:t>. </a:t>
            </a:r>
            <a:endParaRPr lang="en-US" b="1" dirty="0">
              <a:solidFill>
                <a:prstClr val="black">
                  <a:lumMod val="95000"/>
                  <a:lumOff val="5000"/>
                </a:prstClr>
              </a:solidFill>
              <a:latin typeface="Cambria" pitchFamily="18" charset="0"/>
              <a:cs typeface="Times New Roman" panose="02020603050405020304" pitchFamily="18" charset="0"/>
            </a:endParaRPr>
          </a:p>
          <a:p>
            <a:pPr lvl="0" algn="justLow" defTabSz="914296" rtl="1">
              <a:spcAft>
                <a:spcPts val="600"/>
              </a:spcAft>
              <a:buSzPct val="60000"/>
            </a:pPr>
            <a:r>
              <a:rPr lang="ar-SA" b="1" dirty="0">
                <a:solidFill>
                  <a:prstClr val="black">
                    <a:lumMod val="95000"/>
                    <a:lumOff val="5000"/>
                  </a:prstClr>
                </a:solidFill>
                <a:latin typeface="Cambria" pitchFamily="18" charset="0"/>
                <a:cs typeface="Times New Roman" panose="02020603050405020304" pitchFamily="18" charset="0"/>
              </a:rPr>
              <a:t>ثانياً: الانخفاضات في التغطية السحابية بواسطة سحب طبقة الحدود البحرية.</a:t>
            </a:r>
          </a:p>
          <a:p>
            <a:pPr lvl="0" algn="justLow" defTabSz="914296" rtl="1">
              <a:spcAft>
                <a:spcPts val="600"/>
              </a:spcAft>
              <a:buSzPct val="60000"/>
            </a:pPr>
            <a:r>
              <a:rPr lang="ar-SA" b="1" dirty="0">
                <a:solidFill>
                  <a:prstClr val="black">
                    <a:lumMod val="95000"/>
                    <a:lumOff val="5000"/>
                  </a:prstClr>
                </a:solidFill>
                <a:latin typeface="Cambria" pitchFamily="18" charset="0"/>
                <a:cs typeface="Times New Roman" panose="02020603050405020304" pitchFamily="18" charset="0"/>
              </a:rPr>
              <a:t>وعليه استخدمت بيانات الرادار </a:t>
            </a:r>
            <a:r>
              <a:rPr lang="en-US" b="1" dirty="0">
                <a:solidFill>
                  <a:prstClr val="black">
                    <a:lumMod val="95000"/>
                    <a:lumOff val="5000"/>
                  </a:prstClr>
                </a:solidFill>
                <a:latin typeface="Cambria" pitchFamily="18" charset="0"/>
                <a:cs typeface="Times New Roman" panose="02020603050405020304" pitchFamily="18" charset="0"/>
              </a:rPr>
              <a:t>Radar data  </a:t>
            </a:r>
            <a:r>
              <a:rPr lang="ar-SA" b="1" dirty="0">
                <a:solidFill>
                  <a:prstClr val="black">
                    <a:lumMod val="95000"/>
                    <a:lumOff val="5000"/>
                  </a:prstClr>
                </a:solidFill>
                <a:latin typeface="Cambria" pitchFamily="18" charset="0"/>
                <a:cs typeface="Times New Roman" panose="02020603050405020304" pitchFamily="18" charset="0"/>
              </a:rPr>
              <a:t> وبيانات الرادار المركبة في الفضاء  </a:t>
            </a:r>
            <a:r>
              <a:rPr lang="en-US" b="1" dirty="0">
                <a:solidFill>
                  <a:prstClr val="black">
                    <a:lumMod val="95000"/>
                    <a:lumOff val="5000"/>
                  </a:prstClr>
                </a:solidFill>
                <a:latin typeface="Cambria" pitchFamily="18" charset="0"/>
                <a:cs typeface="Times New Roman" panose="02020603050405020304" pitchFamily="18" charset="0"/>
              </a:rPr>
              <a:t>Space-borne lidar</a:t>
            </a:r>
            <a:r>
              <a:rPr lang="ar-SA" b="1" dirty="0">
                <a:solidFill>
                  <a:prstClr val="black">
                    <a:lumMod val="95000"/>
                    <a:lumOff val="5000"/>
                  </a:prstClr>
                </a:solidFill>
                <a:latin typeface="Cambria" pitchFamily="18" charset="0"/>
                <a:cs typeface="Times New Roman" panose="02020603050405020304" pitchFamily="18" charset="0"/>
              </a:rPr>
              <a:t> لتشخيص   التغذية المرتدة السحابية </a:t>
            </a:r>
            <a:r>
              <a:rPr lang="en-US" b="1" dirty="0">
                <a:solidFill>
                  <a:prstClr val="black">
                    <a:lumMod val="95000"/>
                    <a:lumOff val="5000"/>
                  </a:prstClr>
                </a:solidFill>
                <a:latin typeface="Cambria" pitchFamily="18" charset="0"/>
                <a:cs typeface="Times New Roman" panose="02020603050405020304" pitchFamily="18" charset="0"/>
              </a:rPr>
              <a:t>R </a:t>
            </a:r>
            <a:r>
              <a:rPr lang="en-US" b="1" dirty="0" err="1">
                <a:solidFill>
                  <a:prstClr val="black">
                    <a:lumMod val="95000"/>
                    <a:lumOff val="5000"/>
                  </a:prstClr>
                </a:solidFill>
                <a:latin typeface="Cambria" pitchFamily="18" charset="0"/>
                <a:cs typeface="Times New Roman" panose="02020603050405020304" pitchFamily="18" charset="0"/>
              </a:rPr>
              <a:t>cld</a:t>
            </a:r>
            <a:r>
              <a:rPr lang="en-US" b="1" dirty="0">
                <a:solidFill>
                  <a:prstClr val="black">
                    <a:lumMod val="95000"/>
                    <a:lumOff val="5000"/>
                  </a:prstClr>
                </a:solidFill>
                <a:latin typeface="Cambria" pitchFamily="18" charset="0"/>
                <a:cs typeface="Times New Roman" panose="02020603050405020304" pitchFamily="18" charset="0"/>
              </a:rPr>
              <a:t> </a:t>
            </a:r>
            <a:r>
              <a:rPr lang="ar-SA" b="1" dirty="0">
                <a:solidFill>
                  <a:prstClr val="black">
                    <a:lumMod val="95000"/>
                    <a:lumOff val="5000"/>
                  </a:prstClr>
                </a:solidFill>
                <a:latin typeface="Cambria" pitchFamily="18" charset="0"/>
                <a:cs typeface="Times New Roman" panose="02020603050405020304" pitchFamily="18" charset="0"/>
              </a:rPr>
              <a:t> من حيث النواة المشعة ومصفوفة التكرار، ومن المحتمل أن يكون استخدام الاستشعار عن بعد أحد السبل لتقييد فهمنا النظري المتطور للعمليات السحابية كما هو موضح في النموذج التالي.</a:t>
            </a:r>
            <a:endParaRPr lang="en-US" b="1" dirty="0">
              <a:solidFill>
                <a:prstClr val="black">
                  <a:lumMod val="95000"/>
                  <a:lumOff val="5000"/>
                </a:prstClr>
              </a:solidFill>
              <a:latin typeface="Cambria" pitchFamily="18" charset="0"/>
              <a:cs typeface="Times New Roman" panose="02020603050405020304" pitchFamily="18" charset="0"/>
            </a:endParaRPr>
          </a:p>
        </p:txBody>
      </p:sp>
      <p:pic>
        <p:nvPicPr>
          <p:cNvPr id="27"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26695113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23"/>
                                        </p:tgtEl>
                                        <p:attrNameLst>
                                          <p:attrName>style.color</p:attrName>
                                        </p:attrNameLst>
                                      </p:cBhvr>
                                      <p:by>
                                        <p:hsl h="0" s="12549" l="25098"/>
                                      </p:by>
                                    </p:animClr>
                                    <p:animClr clrSpc="hsl" dir="cw">
                                      <p:cBhvr>
                                        <p:cTn id="7" dur="2000" fill="hold"/>
                                        <p:tgtEl>
                                          <p:spTgt spid="23"/>
                                        </p:tgtEl>
                                        <p:attrNameLst>
                                          <p:attrName>fillcolor</p:attrName>
                                        </p:attrNameLst>
                                      </p:cBhvr>
                                      <p:by>
                                        <p:hsl h="0" s="12549" l="25098"/>
                                      </p:by>
                                    </p:animClr>
                                    <p:animClr clrSpc="hsl" dir="cw">
                                      <p:cBhvr>
                                        <p:cTn id="8" dur="2000" fill="hold"/>
                                        <p:tgtEl>
                                          <p:spTgt spid="23"/>
                                        </p:tgtEl>
                                        <p:attrNameLst>
                                          <p:attrName>stroke.color</p:attrName>
                                        </p:attrNameLst>
                                      </p:cBhvr>
                                      <p:by>
                                        <p:hsl h="0" s="12549" l="25098"/>
                                      </p:by>
                                    </p:animClr>
                                    <p:set>
                                      <p:cBhvr>
                                        <p:cTn id="9" dur="2000" fill="hold"/>
                                        <p:tgtEl>
                                          <p:spTgt spid="23"/>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0">
                                            <p:bg/>
                                          </p:spTgt>
                                        </p:tgtEl>
                                        <p:attrNameLst>
                                          <p:attrName>style.visibility</p:attrName>
                                        </p:attrNameLst>
                                      </p:cBhvr>
                                      <p:to>
                                        <p:strVal val="visible"/>
                                      </p:to>
                                    </p:set>
                                    <p:animEffect transition="in" filter="fade">
                                      <p:cBhvr>
                                        <p:cTn id="13" dur="1000"/>
                                        <p:tgtEl>
                                          <p:spTgt spid="20">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1000"/>
                                        <p:tgtEl>
                                          <p:spTgt spid="20">
                                            <p:txEl>
                                              <p:pRg st="1" end="1"/>
                                            </p:txEl>
                                          </p:spTgt>
                                        </p:tgtEl>
                                      </p:cBhvr>
                                    </p:animEffect>
                                  </p:childTnLst>
                                </p:cTn>
                              </p:par>
                            </p:childTnLst>
                          </p:cTn>
                        </p:par>
                        <p:par>
                          <p:cTn id="22" fill="hold">
                            <p:stCondLst>
                              <p:cond delay="5000"/>
                            </p:stCondLst>
                            <p:childTnLst>
                              <p:par>
                                <p:cTn id="23" presetID="10" presetClass="entr" presetSubtype="0" fill="hold" nodeType="after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1000"/>
                                        <p:tgtEl>
                                          <p:spTgt spid="20">
                                            <p:txEl>
                                              <p:pRg st="2" end="2"/>
                                            </p:txEl>
                                          </p:spTgt>
                                        </p:tgtEl>
                                      </p:cBhvr>
                                    </p:animEffect>
                                  </p:childTnLst>
                                </p:cTn>
                              </p:par>
                            </p:childTnLst>
                          </p:cTn>
                        </p:par>
                        <p:par>
                          <p:cTn id="26" fill="hold">
                            <p:stCondLst>
                              <p:cond delay="6000"/>
                            </p:stCondLst>
                            <p:childTnLst>
                              <p:par>
                                <p:cTn id="27" presetID="10" presetClass="entr" presetSubtype="0" fill="hold" nodeType="after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fade">
                                      <p:cBhvr>
                                        <p:cTn id="29" dur="1000"/>
                                        <p:tgtEl>
                                          <p:spTgt spid="20">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1905000"/>
            <a:ext cx="2318360" cy="2318360"/>
          </a:xfrm>
          <a:prstGeom prst="ellipse">
            <a:avLst/>
          </a:prstGeom>
          <a:solidFill>
            <a:srgbClr val="262626"/>
          </a:solidFill>
          <a:ln w="174625" cmpd="thinThick">
            <a:solidFill>
              <a:srgbClr val="262626"/>
            </a:solidFill>
          </a:ln>
        </p:spPr>
        <p:txBody>
          <a:bodyPr anchor="ctr">
            <a:normAutofit fontScale="90000"/>
          </a:bodyPr>
          <a:lstStyle/>
          <a:p>
            <a:pPr rtl="1"/>
            <a:r>
              <a:rPr lang="ar-SA" sz="2400" b="1" dirty="0">
                <a:solidFill>
                  <a:srgbClr val="FFFFFF"/>
                </a:solidFill>
              </a:rPr>
              <a:t>تقييم الاستشعار عن بعد للتغذية المرتدة لسحابة </a:t>
            </a:r>
            <a:r>
              <a:rPr lang="ar-SA" sz="2400" b="1" dirty="0" smtClean="0">
                <a:solidFill>
                  <a:srgbClr val="FFFFFF"/>
                </a:solidFill>
              </a:rPr>
              <a:t>المُناخ</a:t>
            </a:r>
            <a:endParaRPr lang="en-US" sz="2400" b="1" dirty="0">
              <a:solidFill>
                <a:srgbClr val="FFFFFF"/>
              </a:solidFill>
            </a:endParaRP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2930912" y="5410200"/>
            <a:ext cx="5603488" cy="1027430"/>
          </a:xfrm>
        </p:spPr>
        <p:txBody>
          <a:bodyPr>
            <a:noAutofit/>
          </a:bodyPr>
          <a:lstStyle/>
          <a:p>
            <a:pPr algn="just" rtl="1"/>
            <a:r>
              <a:rPr lang="ar-SA" sz="1600" b="1" dirty="0"/>
              <a:t>نموذج لمصفوفة تحليل السحاب </a:t>
            </a:r>
            <a:r>
              <a:rPr lang="en-US" sz="1600" b="1" dirty="0"/>
              <a:t>The cloud-type occurrence matrix </a:t>
            </a:r>
            <a:r>
              <a:rPr lang="ar-SA" sz="1600" b="1" dirty="0"/>
              <a:t>من منطقة  شمال الأطلنطي خلال عام 2007 والمستمدة من بيانات الاستشعار عن بعد الايجابية والسلبية من </a:t>
            </a:r>
            <a:r>
              <a:rPr lang="en-US" sz="1600" b="1" dirty="0"/>
              <a:t>A-Train</a:t>
            </a:r>
            <a:r>
              <a:rPr lang="ar-SA" sz="1600" b="1" dirty="0"/>
              <a:t>.</a:t>
            </a:r>
            <a:endParaRPr lang="en-US" sz="1600" b="1" dirty="0"/>
          </a:p>
        </p:txBody>
      </p:sp>
      <p:pic>
        <p:nvPicPr>
          <p:cNvPr id="6" name="Picture 7">
            <a:extLst>
              <a:ext uri="{FF2B5EF4-FFF2-40B4-BE49-F238E27FC236}">
                <a16:creationId xmlns:a16="http://schemas.microsoft.com/office/drawing/2014/main" id="{2523032B-A2A1-4D97-B6EF-2AD175E304B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30912" y="633730"/>
            <a:ext cx="5486400" cy="4663440"/>
          </a:xfrm>
          <a:prstGeom prst="rect">
            <a:avLst/>
          </a:prstGeom>
          <a:noFill/>
        </p:spPr>
      </p:pic>
    </p:spTree>
    <p:extLst>
      <p:ext uri="{BB962C8B-B14F-4D97-AF65-F5344CB8AC3E}">
        <p14:creationId xmlns:p14="http://schemas.microsoft.com/office/powerpoint/2010/main" val="2240979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BFFEF3C5-22E3-49F7-A180-38C7EF4A20C6}"/>
              </a:ext>
            </a:extLst>
          </p:cNvPr>
          <p:cNvPicPr>
            <a:picLocks noChangeAspect="1"/>
          </p:cNvPicPr>
          <p:nvPr/>
        </p:nvPicPr>
        <p:blipFill>
          <a:blip r:embed="rId2"/>
          <a:stretch>
            <a:fillRect/>
          </a:stretch>
        </p:blipFill>
        <p:spPr>
          <a:xfrm>
            <a:off x="7718319" y="257581"/>
            <a:ext cx="1170533" cy="2124622"/>
          </a:xfrm>
          <a:prstGeom prst="rect">
            <a:avLst/>
          </a:prstGeom>
        </p:spPr>
      </p:pic>
      <p:sp>
        <p:nvSpPr>
          <p:cNvPr id="23"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6" name="small_button3">
            <a:hlinkClick r:id="rId5" action="ppaction://hlinksldjump"/>
          </p:cNvPr>
          <p:cNvSpPr/>
          <p:nvPr/>
        </p:nvSpPr>
        <p:spPr>
          <a:xfrm>
            <a:off x="5344607" y="4578313"/>
            <a:ext cx="1676400" cy="990600"/>
          </a:xfrm>
          <a:prstGeom prst="roundRect">
            <a:avLst/>
          </a:prstGeom>
          <a:solidFill>
            <a:srgbClr val="FFC000"/>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8" name="small_button3">
            <a:hlinkClick r:id="rId5" action="ppaction://hlinksldjump"/>
          </p:cNvPr>
          <p:cNvSpPr/>
          <p:nvPr/>
        </p:nvSpPr>
        <p:spPr>
          <a:xfrm>
            <a:off x="7167838" y="4556189"/>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9" name="small_button3">
            <a:hlinkClick r:id="rId5" action="ppaction://hlinksldjump"/>
          </p:cNvPr>
          <p:cNvSpPr/>
          <p:nvPr/>
        </p:nvSpPr>
        <p:spPr>
          <a:xfrm>
            <a:off x="7188664" y="5649216"/>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7" name="big_button1">
            <a:extLst>
              <a:ext uri="{FF2B5EF4-FFF2-40B4-BE49-F238E27FC236}">
                <a16:creationId xmlns:a16="http://schemas.microsoft.com/office/drawing/2014/main" id="{3E54BFA0-A8CC-411B-82D4-35E843DCEBA7}"/>
              </a:ext>
            </a:extLst>
          </p:cNvPr>
          <p:cNvSpPr/>
          <p:nvPr/>
        </p:nvSpPr>
        <p:spPr>
          <a:xfrm>
            <a:off x="381000" y="457200"/>
            <a:ext cx="4651594" cy="6096000"/>
          </a:xfrm>
          <a:prstGeom prst="roundRect">
            <a:avLst>
              <a:gd name="adj" fmla="val 5834"/>
            </a:avLst>
          </a:prstGeom>
          <a:solidFill>
            <a:srgbClr val="FFC0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lgn="justLow" defTabSz="914296" rtl="1">
              <a:lnSpc>
                <a:spcPct val="150000"/>
              </a:lnSpc>
              <a:spcAft>
                <a:spcPts val="600"/>
              </a:spcAft>
              <a:buSzPct val="60000"/>
            </a:pPr>
            <a:r>
              <a:rPr lang="ar-SA" b="1" dirty="0">
                <a:solidFill>
                  <a:prstClr val="black">
                    <a:lumMod val="95000"/>
                    <a:lumOff val="5000"/>
                  </a:prstClr>
                </a:solidFill>
                <a:latin typeface="Cambria" pitchFamily="18" charset="0"/>
                <a:cs typeface="Times New Roman" panose="02020603050405020304" pitchFamily="18" charset="0"/>
              </a:rPr>
              <a:t>    وضعت العديد من البرمجيات من قبل منظمات مختلفة في جميع أنحاء العالم. وهي تتراوح بين برمجيات بسيطة الآلات الحاسبة إلى نماذج برمجيات معقدة. ومن الصعوبة بمكان تصنيف الأدوات المتاحة في البرمجيات تحت فئة واحدة، لأن الأدوات المستخدمة في كل برنامج تنفرد بطريقتها الخاصة في التطبيق. </a:t>
            </a:r>
          </a:p>
          <a:p>
            <a:pPr algn="justLow" defTabSz="914296" rtl="1">
              <a:lnSpc>
                <a:spcPct val="150000"/>
              </a:lnSpc>
              <a:spcAft>
                <a:spcPts val="600"/>
              </a:spcAft>
              <a:buSzPct val="60000"/>
            </a:pPr>
            <a:r>
              <a:rPr lang="ar-SA" b="1" dirty="0">
                <a:solidFill>
                  <a:prstClr val="black">
                    <a:lumMod val="95000"/>
                    <a:lumOff val="5000"/>
                  </a:prstClr>
                </a:solidFill>
                <a:latin typeface="Cambria" pitchFamily="18" charset="0"/>
                <a:cs typeface="Times New Roman" panose="02020603050405020304" pitchFamily="18" charset="0"/>
              </a:rPr>
              <a:t>وتستند تطبيق البرمجيات المتاحة على دراسة وتحليل الأثر الاقتصادي، والتي يمكن تصنيف أدوات انبعاثات غازات الدفيئة ضمن القطاعات الاقتصادية. وفقًا لسجلات وكالة حماية البيئة الأمريكية لعام 2014 </a:t>
            </a:r>
            <a:r>
              <a:rPr lang="en-US" b="1" dirty="0">
                <a:solidFill>
                  <a:prstClr val="black">
                    <a:lumMod val="95000"/>
                    <a:lumOff val="5000"/>
                  </a:prstClr>
                </a:solidFill>
                <a:latin typeface="Cambria" pitchFamily="18" charset="0"/>
                <a:cs typeface="Times New Roman" panose="02020603050405020304" pitchFamily="18" charset="0"/>
              </a:rPr>
              <a:t>Environmental Protection Agency (EPA) records (EPA)</a:t>
            </a:r>
          </a:p>
        </p:txBody>
      </p:sp>
      <p:pic>
        <p:nvPicPr>
          <p:cNvPr id="29"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646344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23"/>
                                        </p:tgtEl>
                                        <p:attrNameLst>
                                          <p:attrName>style.color</p:attrName>
                                        </p:attrNameLst>
                                      </p:cBhvr>
                                      <p:by>
                                        <p:hsl h="0" s="12549" l="25098"/>
                                      </p:by>
                                    </p:animClr>
                                    <p:animClr clrSpc="hsl" dir="cw">
                                      <p:cBhvr>
                                        <p:cTn id="7" dur="2000" fill="hold"/>
                                        <p:tgtEl>
                                          <p:spTgt spid="23"/>
                                        </p:tgtEl>
                                        <p:attrNameLst>
                                          <p:attrName>fillcolor</p:attrName>
                                        </p:attrNameLst>
                                      </p:cBhvr>
                                      <p:by>
                                        <p:hsl h="0" s="12549" l="25098"/>
                                      </p:by>
                                    </p:animClr>
                                    <p:animClr clrSpc="hsl" dir="cw">
                                      <p:cBhvr>
                                        <p:cTn id="8" dur="2000" fill="hold"/>
                                        <p:tgtEl>
                                          <p:spTgt spid="23"/>
                                        </p:tgtEl>
                                        <p:attrNameLst>
                                          <p:attrName>stroke.color</p:attrName>
                                        </p:attrNameLst>
                                      </p:cBhvr>
                                      <p:by>
                                        <p:hsl h="0" s="12549" l="25098"/>
                                      </p:by>
                                    </p:animClr>
                                    <p:set>
                                      <p:cBhvr>
                                        <p:cTn id="9" dur="2000" fill="hold"/>
                                        <p:tgtEl>
                                          <p:spTgt spid="23"/>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7">
                                            <p:bg/>
                                          </p:spTgt>
                                        </p:tgtEl>
                                        <p:attrNameLst>
                                          <p:attrName>style.visibility</p:attrName>
                                        </p:attrNameLst>
                                      </p:cBhvr>
                                      <p:to>
                                        <p:strVal val="visible"/>
                                      </p:to>
                                    </p:set>
                                    <p:animEffect transition="in" filter="fade">
                                      <p:cBhvr>
                                        <p:cTn id="13" dur="1000"/>
                                        <p:tgtEl>
                                          <p:spTgt spid="27">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1000"/>
                                        <p:tgtEl>
                                          <p:spTgt spid="27">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fade">
                                      <p:cBhvr>
                                        <p:cTn id="21" dur="1000"/>
                                        <p:tgtEl>
                                          <p:spTgt spid="27">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BFFEF3C5-22E3-49F7-A180-38C7EF4A20C6}"/>
              </a:ext>
            </a:extLst>
          </p:cNvPr>
          <p:cNvPicPr>
            <a:picLocks noChangeAspect="1"/>
          </p:cNvPicPr>
          <p:nvPr/>
        </p:nvPicPr>
        <p:blipFill>
          <a:blip r:embed="rId2"/>
          <a:stretch>
            <a:fillRect/>
          </a:stretch>
        </p:blipFill>
        <p:spPr>
          <a:xfrm>
            <a:off x="7774918" y="269235"/>
            <a:ext cx="1170533" cy="2112968"/>
          </a:xfrm>
          <a:prstGeom prst="rect">
            <a:avLst/>
          </a:prstGeom>
        </p:spPr>
      </p:pic>
      <p:sp>
        <p:nvSpPr>
          <p:cNvPr id="23"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6" name="small_button3">
            <a:hlinkClick r:id="rId5" action="ppaction://hlinksldjump"/>
          </p:cNvPr>
          <p:cNvSpPr/>
          <p:nvPr/>
        </p:nvSpPr>
        <p:spPr>
          <a:xfrm>
            <a:off x="5344607" y="4578313"/>
            <a:ext cx="1676400" cy="990600"/>
          </a:xfrm>
          <a:prstGeom prst="roundRect">
            <a:avLst/>
          </a:prstGeom>
          <a:solidFill>
            <a:srgbClr val="FFC000"/>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8" name="small_button3">
            <a:hlinkClick r:id="rId5" action="ppaction://hlinksldjump"/>
          </p:cNvPr>
          <p:cNvSpPr/>
          <p:nvPr/>
        </p:nvSpPr>
        <p:spPr>
          <a:xfrm>
            <a:off x="7167838" y="4556189"/>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9" name="small_button3">
            <a:hlinkClick r:id="rId5" action="ppaction://hlinksldjump"/>
          </p:cNvPr>
          <p:cNvSpPr/>
          <p:nvPr/>
        </p:nvSpPr>
        <p:spPr>
          <a:xfrm>
            <a:off x="7188664" y="5649216"/>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0" name="big_button1">
            <a:extLst>
              <a:ext uri="{FF2B5EF4-FFF2-40B4-BE49-F238E27FC236}">
                <a16:creationId xmlns:a16="http://schemas.microsoft.com/office/drawing/2014/main" id="{3E54BFA0-A8CC-411B-82D4-35E843DCEBA7}"/>
              </a:ext>
            </a:extLst>
          </p:cNvPr>
          <p:cNvSpPr/>
          <p:nvPr/>
        </p:nvSpPr>
        <p:spPr>
          <a:xfrm>
            <a:off x="381000" y="457200"/>
            <a:ext cx="4651594" cy="6096000"/>
          </a:xfrm>
          <a:prstGeom prst="roundRect">
            <a:avLst>
              <a:gd name="adj" fmla="val 5834"/>
            </a:avLst>
          </a:prstGeom>
          <a:solidFill>
            <a:srgbClr val="FFC0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justLow" defTabSz="914296" rtl="1" eaLnBrk="1" fontAlgn="auto" latinLnBrk="0" hangingPunct="1">
              <a:lnSpc>
                <a:spcPct val="150000"/>
              </a:lnSpc>
              <a:spcBef>
                <a:spcPts val="0"/>
              </a:spcBef>
              <a:spcAft>
                <a:spcPts val="600"/>
              </a:spcAft>
              <a:buClrTx/>
              <a:buSzPct val="60000"/>
              <a:buFontTx/>
              <a:buNone/>
              <a:tabLst/>
              <a:defRPr/>
            </a:pPr>
            <a:r>
              <a:rPr lang="ar-SA" b="1" dirty="0">
                <a:solidFill>
                  <a:prstClr val="black">
                    <a:lumMod val="95000"/>
                    <a:lumOff val="5000"/>
                  </a:prstClr>
                </a:solidFill>
                <a:latin typeface="Cambria" pitchFamily="18" charset="0"/>
                <a:cs typeface="Times New Roman" panose="02020603050405020304" pitchFamily="18" charset="0"/>
              </a:rPr>
              <a:t>وقد ساعدت دراسة التلوث البيئي بشكل كبير من خلال الأدوات والنماذج المحوسبة على مدى العقود القليلة الماضية. وانعكس ذلك بفوائد اجتماعية واقتصادية هائلة نتيجة استخدام البرمجيات لدراسة التأثيرات </a:t>
            </a:r>
            <a:r>
              <a:rPr lang="ar-SA" b="1" dirty="0" smtClean="0">
                <a:solidFill>
                  <a:prstClr val="black">
                    <a:lumMod val="95000"/>
                    <a:lumOff val="5000"/>
                  </a:prstClr>
                </a:solidFill>
                <a:latin typeface="Cambria" pitchFamily="18" charset="0"/>
                <a:cs typeface="Times New Roman" panose="02020603050405020304" pitchFamily="18" charset="0"/>
              </a:rPr>
              <a:t>المُناخية </a:t>
            </a:r>
            <a:r>
              <a:rPr lang="ar-SA" b="1" dirty="0">
                <a:solidFill>
                  <a:prstClr val="black">
                    <a:lumMod val="95000"/>
                    <a:lumOff val="5000"/>
                  </a:prstClr>
                </a:solidFill>
                <a:latin typeface="Cambria" pitchFamily="18" charset="0"/>
                <a:cs typeface="Times New Roman" panose="02020603050405020304" pitchFamily="18" charset="0"/>
              </a:rPr>
              <a:t>لانبعاثات غازات الدفيئة.</a:t>
            </a:r>
          </a:p>
          <a:p>
            <a:pPr marL="0" marR="0" lvl="0" indent="0" algn="justLow" defTabSz="914296" rtl="1" eaLnBrk="1" fontAlgn="auto" latinLnBrk="0" hangingPunct="1">
              <a:lnSpc>
                <a:spcPct val="150000"/>
              </a:lnSpc>
              <a:spcBef>
                <a:spcPts val="0"/>
              </a:spcBef>
              <a:spcAft>
                <a:spcPts val="600"/>
              </a:spcAft>
              <a:buClrTx/>
              <a:buSzPct val="60000"/>
              <a:buFontTx/>
              <a:buNone/>
              <a:tabLst/>
              <a:defRPr/>
            </a:pPr>
            <a:r>
              <a:rPr lang="ar-SA" b="1" dirty="0">
                <a:solidFill>
                  <a:prstClr val="black">
                    <a:lumMod val="95000"/>
                    <a:lumOff val="5000"/>
                  </a:prstClr>
                </a:solidFill>
                <a:latin typeface="Cambria" pitchFamily="18" charset="0"/>
                <a:cs typeface="Times New Roman" panose="02020603050405020304" pitchFamily="18" charset="0"/>
              </a:rPr>
              <a:t>ويوضح التالي تطبيق البرمجيات لاختبار ثلاث استراتيجيات، والتقنيات المختارة التي استخدمت وسيلة لتخفيض انبعاث غازات الدفيئة في منطقة أوهايو باستخدام </a:t>
            </a:r>
            <a:r>
              <a:rPr lang="en-US" b="1" dirty="0">
                <a:solidFill>
                  <a:prstClr val="black">
                    <a:lumMod val="95000"/>
                    <a:lumOff val="5000"/>
                  </a:prstClr>
                </a:solidFill>
                <a:latin typeface="Cambria" pitchFamily="18" charset="0"/>
                <a:cs typeface="Times New Roman" panose="02020603050405020304" pitchFamily="18" charset="0"/>
              </a:rPr>
              <a:t>MOVES, GREET, and mixed‐use trip generation models</a:t>
            </a:r>
            <a:r>
              <a:rPr kumimoji="0" lang="ar-SA" sz="1800" b="0" i="0" u="none" strike="noStrike" kern="1200" cap="none" spc="-100" normalizeH="0" baseline="0" noProof="0" dirty="0">
                <a:ln>
                  <a:noFill/>
                </a:ln>
                <a:solidFill>
                  <a:prstClr val="black"/>
                </a:solidFill>
                <a:effectLst/>
                <a:uLnTx/>
                <a:uFillTx/>
                <a:latin typeface="Calibri"/>
                <a:ea typeface="+mn-ea"/>
                <a:cs typeface="Akhbar MT" pitchFamily="2" charset="-78"/>
              </a:rPr>
              <a:t>  </a:t>
            </a:r>
            <a:endParaRPr kumimoji="0" lang="en-US" sz="1800" b="0" i="0" u="none" strike="noStrike" kern="1200" cap="none" spc="-100" normalizeH="0" baseline="0" noProof="0" dirty="0">
              <a:ln>
                <a:noFill/>
              </a:ln>
              <a:solidFill>
                <a:prstClr val="black"/>
              </a:solidFill>
              <a:effectLst/>
              <a:uLnTx/>
              <a:uFillTx/>
              <a:latin typeface="Calibri"/>
              <a:ea typeface="+mn-ea"/>
              <a:cs typeface="Akhbar MT" pitchFamily="2" charset="-78"/>
            </a:endParaRPr>
          </a:p>
        </p:txBody>
      </p:sp>
      <p:pic>
        <p:nvPicPr>
          <p:cNvPr id="27"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7250349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23"/>
                                        </p:tgtEl>
                                        <p:attrNameLst>
                                          <p:attrName>style.color</p:attrName>
                                        </p:attrNameLst>
                                      </p:cBhvr>
                                      <p:by>
                                        <p:hsl h="0" s="12549" l="25098"/>
                                      </p:by>
                                    </p:animClr>
                                    <p:animClr clrSpc="hsl" dir="cw">
                                      <p:cBhvr>
                                        <p:cTn id="7" dur="2000" fill="hold"/>
                                        <p:tgtEl>
                                          <p:spTgt spid="23"/>
                                        </p:tgtEl>
                                        <p:attrNameLst>
                                          <p:attrName>fillcolor</p:attrName>
                                        </p:attrNameLst>
                                      </p:cBhvr>
                                      <p:by>
                                        <p:hsl h="0" s="12549" l="25098"/>
                                      </p:by>
                                    </p:animClr>
                                    <p:animClr clrSpc="hsl" dir="cw">
                                      <p:cBhvr>
                                        <p:cTn id="8" dur="2000" fill="hold"/>
                                        <p:tgtEl>
                                          <p:spTgt spid="23"/>
                                        </p:tgtEl>
                                        <p:attrNameLst>
                                          <p:attrName>stroke.color</p:attrName>
                                        </p:attrNameLst>
                                      </p:cBhvr>
                                      <p:by>
                                        <p:hsl h="0" s="12549" l="25098"/>
                                      </p:by>
                                    </p:animClr>
                                    <p:set>
                                      <p:cBhvr>
                                        <p:cTn id="9" dur="2000" fill="hold"/>
                                        <p:tgtEl>
                                          <p:spTgt spid="23"/>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0">
                                            <p:bg/>
                                          </p:spTgt>
                                        </p:tgtEl>
                                        <p:attrNameLst>
                                          <p:attrName>style.visibility</p:attrName>
                                        </p:attrNameLst>
                                      </p:cBhvr>
                                      <p:to>
                                        <p:strVal val="visible"/>
                                      </p:to>
                                    </p:set>
                                    <p:animEffect transition="in" filter="fade">
                                      <p:cBhvr>
                                        <p:cTn id="13" dur="1000"/>
                                        <p:tgtEl>
                                          <p:spTgt spid="20">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1000"/>
                                        <p:tgtEl>
                                          <p:spTgt spid="20">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29" name="small_button4">
            <a:hlinkClick r:id="rId2" action="ppaction://hlinksldjump"/>
          </p:cNvPr>
          <p:cNvSpPr/>
          <p:nvPr/>
        </p:nvSpPr>
        <p:spPr>
          <a:xfrm>
            <a:off x="381000" y="1524000"/>
            <a:ext cx="4876800" cy="1188720"/>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defRPr/>
            </a:pPr>
            <a:r>
              <a:rPr lang="ar-KW" sz="2400" dirty="0">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rPr>
              <a:t>ثلاث استراتيجيات</a:t>
            </a:r>
            <a:r>
              <a:rPr lang="ar-SA" sz="2400" dirty="0">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rPr>
              <a:t> من </a:t>
            </a:r>
            <a:r>
              <a:rPr lang="ar-KW" sz="2400" dirty="0">
                <a:ln>
                  <a:solidFill>
                    <a:prstClr val="black"/>
                  </a:solidFill>
                </a:ln>
                <a:solidFill>
                  <a:srgbClr val="FF0000"/>
                </a:solidFill>
                <a:effectLst>
                  <a:outerShdw blurRad="38100" dist="38100" dir="2700000" algn="tl">
                    <a:srgbClr val="000000">
                      <a:alpha val="43137"/>
                    </a:srgbClr>
                  </a:outerShdw>
                </a:effectLst>
                <a:latin typeface="Cambria" pitchFamily="18" charset="0"/>
                <a:cs typeface="PT Bold Heading" pitchFamily="2" charset="-78"/>
              </a:rPr>
              <a:t>اختبار تطبيق البرمجيات</a:t>
            </a:r>
          </a:p>
        </p:txBody>
      </p:sp>
      <p:sp>
        <p:nvSpPr>
          <p:cNvPr id="20" name="small_button4">
            <a:hlinkClick r:id="rId2" action="ppaction://hlinksldjump"/>
          </p:cNvPr>
          <p:cNvSpPr/>
          <p:nvPr/>
        </p:nvSpPr>
        <p:spPr>
          <a:xfrm>
            <a:off x="381000" y="2773680"/>
            <a:ext cx="4876800" cy="1188720"/>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defRPr/>
            </a:pPr>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استراتيجية الوقود البديل </a:t>
            </a:r>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Alternative fuels</a:t>
            </a:r>
          </a:p>
        </p:txBody>
      </p:sp>
      <p:sp>
        <p:nvSpPr>
          <p:cNvPr id="32" name="small_button4">
            <a:hlinkClick r:id="rId2" action="ppaction://hlinksldjump"/>
          </p:cNvPr>
          <p:cNvSpPr/>
          <p:nvPr/>
        </p:nvSpPr>
        <p:spPr>
          <a:xfrm>
            <a:off x="381000" y="4038600"/>
            <a:ext cx="4876800" cy="1188720"/>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defRPr/>
            </a:pPr>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برامج الفحص والصيانة </a:t>
            </a:r>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inspection and maintenance programs (I/M) </a:t>
            </a:r>
            <a:endParaRPr kumimoji="0" lang="ar-KW"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3" name="small_button4">
            <a:hlinkClick r:id="rId2" action="ppaction://hlinksldjump"/>
          </p:cNvPr>
          <p:cNvSpPr/>
          <p:nvPr/>
        </p:nvSpPr>
        <p:spPr>
          <a:xfrm>
            <a:off x="381000" y="5288280"/>
            <a:ext cx="4876800" cy="1188720"/>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lvl="0" algn="ctr" defTabSz="914296" rtl="1">
              <a:defRPr/>
            </a:pPr>
            <a:r>
              <a:rPr lang="ar-KW"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تخطيط استخدام الأراضي </a:t>
            </a:r>
            <a:r>
              <a:rPr lang="en-US" sz="2000" dirty="0">
                <a:ln>
                  <a:solidFill>
                    <a:prstClr val="black"/>
                  </a:solidFill>
                </a:ln>
                <a:solidFill>
                  <a:prstClr val="black"/>
                </a:solidFill>
                <a:effectLst>
                  <a:outerShdw blurRad="38100" dist="38100" dir="2700000" algn="tl">
                    <a:srgbClr val="000000">
                      <a:alpha val="43137"/>
                    </a:srgbClr>
                  </a:outerShdw>
                </a:effectLst>
                <a:latin typeface="Cambria" pitchFamily="18" charset="0"/>
                <a:cs typeface="PT Bold Heading" pitchFamily="2" charset="-78"/>
              </a:rPr>
              <a:t>land‐use planning</a:t>
            </a:r>
            <a:endParaRPr kumimoji="0" lang="ar-KW"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صورة 1">
            <a:extLst>
              <a:ext uri="{FF2B5EF4-FFF2-40B4-BE49-F238E27FC236}">
                <a16:creationId xmlns:a16="http://schemas.microsoft.com/office/drawing/2014/main" id="{BFFEF3C5-22E3-49F7-A180-38C7EF4A20C6}"/>
              </a:ext>
            </a:extLst>
          </p:cNvPr>
          <p:cNvPicPr>
            <a:picLocks noChangeAspect="1"/>
          </p:cNvPicPr>
          <p:nvPr/>
        </p:nvPicPr>
        <p:blipFill>
          <a:blip r:embed="rId3"/>
          <a:stretch>
            <a:fillRect/>
          </a:stretch>
        </p:blipFill>
        <p:spPr>
          <a:xfrm>
            <a:off x="7770300" y="296809"/>
            <a:ext cx="1170533" cy="2085394"/>
          </a:xfrm>
          <a:prstGeom prst="rect">
            <a:avLst/>
          </a:prstGeom>
        </p:spPr>
      </p:pic>
      <p:sp>
        <p:nvSpPr>
          <p:cNvPr id="23" name="small_button1">
            <a:hlinkClick r:id="rId4"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2">
            <a:hlinkClick r:id="rId5"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6"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4">
            <a:hlinkClick r:id="rId2"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6"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4">
            <a:hlinkClick r:id="rId2"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6" name="small_button3">
            <a:hlinkClick r:id="rId6" action="ppaction://hlinksldjump"/>
          </p:cNvPr>
          <p:cNvSpPr/>
          <p:nvPr/>
        </p:nvSpPr>
        <p:spPr>
          <a:xfrm>
            <a:off x="5344607" y="4578313"/>
            <a:ext cx="1676400" cy="990600"/>
          </a:xfrm>
          <a:prstGeom prst="roundRect">
            <a:avLst/>
          </a:prstGeom>
          <a:solidFill>
            <a:srgbClr val="FFC000"/>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8" name="small_button3">
            <a:hlinkClick r:id="rId6" action="ppaction://hlinksldjump"/>
          </p:cNvPr>
          <p:cNvSpPr/>
          <p:nvPr/>
        </p:nvSpPr>
        <p:spPr>
          <a:xfrm>
            <a:off x="7167838" y="4556189"/>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الاستشعار عن بعد</a:t>
            </a:r>
          </a:p>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وغطاء السحب</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9" name="small_button3">
            <a:hlinkClick r:id="rId6" action="ppaction://hlinksldjump"/>
          </p:cNvPr>
          <p:cNvSpPr/>
          <p:nvPr/>
        </p:nvSpPr>
        <p:spPr>
          <a:xfrm>
            <a:off x="7188664" y="5649216"/>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4"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27"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22120" y="296809"/>
            <a:ext cx="2194560" cy="1166231"/>
          </a:xfrm>
          <a:prstGeom prst="rect">
            <a:avLst/>
          </a:prstGeom>
        </p:spPr>
      </p:pic>
    </p:spTree>
    <p:extLst>
      <p:ext uri="{BB962C8B-B14F-4D97-AF65-F5344CB8AC3E}">
        <p14:creationId xmlns:p14="http://schemas.microsoft.com/office/powerpoint/2010/main" val="3488330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30" presetClass="emph" presetSubtype="0" fill="hold" grpId="0" nodeType="afterEffect">
                                  <p:stCondLst>
                                    <p:cond delay="0"/>
                                  </p:stCondLst>
                                  <p:childTnLst>
                                    <p:animClr clrSpc="hsl" dir="cw">
                                      <p:cBhvr override="childStyle">
                                        <p:cTn id="30" dur="2000" fill="hold"/>
                                        <p:tgtEl>
                                          <p:spTgt spid="23"/>
                                        </p:tgtEl>
                                        <p:attrNameLst>
                                          <p:attrName>style.color</p:attrName>
                                        </p:attrNameLst>
                                      </p:cBhvr>
                                      <p:by>
                                        <p:hsl h="0" s="12549" l="25098"/>
                                      </p:by>
                                    </p:animClr>
                                    <p:animClr clrSpc="hsl" dir="cw">
                                      <p:cBhvr>
                                        <p:cTn id="31" dur="2000" fill="hold"/>
                                        <p:tgtEl>
                                          <p:spTgt spid="23"/>
                                        </p:tgtEl>
                                        <p:attrNameLst>
                                          <p:attrName>fillcolor</p:attrName>
                                        </p:attrNameLst>
                                      </p:cBhvr>
                                      <p:by>
                                        <p:hsl h="0" s="12549" l="25098"/>
                                      </p:by>
                                    </p:animClr>
                                    <p:animClr clrSpc="hsl" dir="cw">
                                      <p:cBhvr>
                                        <p:cTn id="32" dur="2000" fill="hold"/>
                                        <p:tgtEl>
                                          <p:spTgt spid="23"/>
                                        </p:tgtEl>
                                        <p:attrNameLst>
                                          <p:attrName>stroke.color</p:attrName>
                                        </p:attrNameLst>
                                      </p:cBhvr>
                                      <p:by>
                                        <p:hsl h="0" s="12549" l="25098"/>
                                      </p:by>
                                    </p:animClr>
                                    <p:set>
                                      <p:cBhvr>
                                        <p:cTn id="33" dur="2000" fill="hold"/>
                                        <p:tgtEl>
                                          <p:spTgt spid="23"/>
                                        </p:tgtEl>
                                        <p:attrNameLst>
                                          <p:attrName>fill.type</p:attrName>
                                        </p:attrNameLst>
                                      </p:cBhvr>
                                      <p:to>
                                        <p:strVal val="solid"/>
                                      </p:to>
                                    </p:se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 grpId="0" animBg="1"/>
      <p:bldP spid="32" grpId="0" animBg="1"/>
      <p:bldP spid="33"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1905000"/>
            <a:ext cx="2318360" cy="2318360"/>
          </a:xfrm>
          <a:prstGeom prst="ellipse">
            <a:avLst/>
          </a:prstGeom>
          <a:solidFill>
            <a:srgbClr val="262626"/>
          </a:solidFill>
          <a:ln w="174625" cmpd="thinThick">
            <a:solidFill>
              <a:srgbClr val="262626"/>
            </a:solidFill>
          </a:ln>
        </p:spPr>
        <p:txBody>
          <a:bodyPr anchor="ctr">
            <a:normAutofit fontScale="90000"/>
          </a:bodyPr>
          <a:lstStyle/>
          <a:p>
            <a:pPr rtl="1"/>
            <a:r>
              <a:rPr lang="en-US" sz="2400" b="1" dirty="0">
                <a:solidFill>
                  <a:srgbClr val="FFFFFF"/>
                </a:solidFill>
              </a:rPr>
              <a:t>Motor vehicle emission simulator  (MOVES) </a:t>
            </a: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2895600" y="5562600"/>
            <a:ext cx="5885456" cy="762000"/>
          </a:xfrm>
        </p:spPr>
        <p:txBody>
          <a:bodyPr>
            <a:normAutofit/>
          </a:bodyPr>
          <a:lstStyle/>
          <a:p>
            <a:pPr algn="just" rtl="1"/>
            <a:r>
              <a:rPr lang="ar-SA" sz="1600" b="1" dirty="0"/>
              <a:t>نموذج من واجهة البرمجيات تبين الأوامر المستخدمة في برنامج </a:t>
            </a:r>
            <a:r>
              <a:rPr lang="en-US" sz="1600" b="1" dirty="0"/>
              <a:t>MOVES2014 graphical user interface (GUI)  </a:t>
            </a:r>
            <a:r>
              <a:rPr lang="ar-SA" sz="1600" b="1" dirty="0"/>
              <a:t> </a:t>
            </a:r>
            <a:endParaRPr lang="en-US" sz="1600"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514815"/>
            <a:ext cx="5852160" cy="4923623"/>
          </a:xfrm>
          <a:prstGeom prst="rect">
            <a:avLst/>
          </a:prstGeom>
        </p:spPr>
      </p:pic>
    </p:spTree>
    <p:extLst>
      <p:ext uri="{BB962C8B-B14F-4D97-AF65-F5344CB8AC3E}">
        <p14:creationId xmlns:p14="http://schemas.microsoft.com/office/powerpoint/2010/main" val="868896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609600"/>
          </a:xfrm>
        </p:spPr>
        <p:txBody>
          <a:bodyPr/>
          <a:lstStyle/>
          <a:p>
            <a:pPr marL="0" marR="0" lvl="0" indent="0" algn="ctr" defTabSz="914296" rtl="1" eaLnBrk="1" fontAlgn="auto" latinLnBrk="0" hangingPunct="1">
              <a:lnSpc>
                <a:spcPct val="100000"/>
              </a:lnSpc>
              <a:spcBef>
                <a:spcPts val="0"/>
              </a:spcBef>
              <a:spcAft>
                <a:spcPts val="0"/>
              </a:spcAft>
              <a:buClrTx/>
              <a:buSzTx/>
              <a:buFontTx/>
              <a:buNone/>
              <a:tabLst/>
              <a:defRPr/>
            </a:pPr>
            <a:r>
              <a:rPr lang="ar-SA" sz="44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المقدمة</a:t>
            </a:r>
            <a:endParaRPr lang="en-US" sz="44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endParaRPr>
          </a:p>
        </p:txBody>
      </p:sp>
      <p:sp>
        <p:nvSpPr>
          <p:cNvPr id="17411" name="Content Placeholder 2"/>
          <p:cNvSpPr>
            <a:spLocks noGrp="1"/>
          </p:cNvSpPr>
          <p:nvPr>
            <p:ph idx="1"/>
          </p:nvPr>
        </p:nvSpPr>
        <p:spPr>
          <a:xfrm>
            <a:off x="304800" y="1066800"/>
            <a:ext cx="8534400" cy="5562600"/>
          </a:xfrm>
        </p:spPr>
        <p:txBody>
          <a:bodyPr/>
          <a:lstStyle/>
          <a:p>
            <a:pPr algn="just" rtl="1">
              <a:lnSpc>
                <a:spcPct val="150000"/>
              </a:lnSpc>
            </a:pPr>
            <a:r>
              <a:rPr lang="ar-SA" sz="2400" b="1" dirty="0">
                <a:ea typeface="Majalla UI"/>
                <a:cs typeface="+mj-cs"/>
              </a:rPr>
              <a:t>منذ أواخر سبعينيات القرن العشرين </a:t>
            </a:r>
            <a:r>
              <a:rPr lang="ar-SA" sz="2000" b="1" dirty="0">
                <a:ea typeface="Majalla UI"/>
                <a:cs typeface="+mj-cs"/>
              </a:rPr>
              <a:t>(1978) </a:t>
            </a:r>
            <a:r>
              <a:rPr lang="ar-SA" sz="2400" b="1" dirty="0">
                <a:ea typeface="Majalla UI"/>
                <a:cs typeface="+mj-cs"/>
              </a:rPr>
              <a:t>بدأت وحدات الأبحاث المُناخية في إنتاج مجموعة بياناتها الشبكية للحالات الشاذة لدرجة حرارة هواء الأرض بناءً على سجلات درجات الحرارة الموجودة لدى منظمات الأرصاد الجوية الوطنية والعالمية. وفي عام </a:t>
            </a:r>
            <a:r>
              <a:rPr lang="ar-SA" sz="2000" b="1" dirty="0">
                <a:ea typeface="Majalla UI"/>
                <a:cs typeface="+mj-cs"/>
              </a:rPr>
              <a:t>1986</a:t>
            </a:r>
            <a:r>
              <a:rPr lang="ar-SA" sz="2400" b="1" dirty="0">
                <a:ea typeface="Majalla UI"/>
                <a:cs typeface="+mj-cs"/>
              </a:rPr>
              <a:t> أُضيفت درجات حرارة سطح البحر  لعمل تركيبة من البيانات كانت أول سجل لدرجات حرارة الكرة الأرضية؛ حيث أظهرت أن درجة حرارة الأرض قد زادت بمقدار  </a:t>
            </a:r>
            <a:r>
              <a:rPr lang="ar-SA" sz="2000" b="1" dirty="0">
                <a:ea typeface="Majalla UI"/>
                <a:cs typeface="+mj-cs"/>
              </a:rPr>
              <a:t>0.8</a:t>
            </a:r>
            <a:r>
              <a:rPr lang="ar-SA" sz="2400" b="1" dirty="0">
                <a:ea typeface="Majalla UI"/>
                <a:cs typeface="+mj-cs"/>
              </a:rPr>
              <a:t> درجة مئوية خلال السنوات الـ </a:t>
            </a:r>
            <a:r>
              <a:rPr lang="ar-SA" sz="2000" b="1" dirty="0">
                <a:ea typeface="Majalla UI"/>
                <a:cs typeface="+mj-cs"/>
              </a:rPr>
              <a:t>157</a:t>
            </a:r>
            <a:r>
              <a:rPr lang="ar-SA" sz="2400" b="1" dirty="0">
                <a:ea typeface="Majalla UI"/>
                <a:cs typeface="+mj-cs"/>
              </a:rPr>
              <a:t> الماضية.</a:t>
            </a:r>
          </a:p>
          <a:p>
            <a:pPr algn="just" rtl="1">
              <a:lnSpc>
                <a:spcPct val="150000"/>
              </a:lnSpc>
            </a:pPr>
            <a:r>
              <a:rPr lang="ar-SA" sz="2400" b="1" dirty="0">
                <a:ea typeface="Majalla UI"/>
                <a:cs typeface="+mj-cs"/>
              </a:rPr>
              <a:t>ومن عام </a:t>
            </a:r>
            <a:r>
              <a:rPr lang="ar-SA" sz="2000" b="1" dirty="0">
                <a:ea typeface="Majalla UI"/>
                <a:cs typeface="+mj-cs"/>
              </a:rPr>
              <a:t>1989</a:t>
            </a:r>
            <a:r>
              <a:rPr lang="ar-SA" sz="2400" b="1" dirty="0">
                <a:ea typeface="Majalla UI"/>
                <a:cs typeface="+mj-cs"/>
              </a:rPr>
              <a:t> استمر  العمل في وحدات الأبحاث المُناخية العالمية، والتي هدف في  المقام الأول معرفة العمليات الأساسية والتفاعلات والتطورات المرتبطة بتغير مناخ الأرض بتقنيات عديدة، غير  إن مسألة التحقق من صحة التوقعات لتغير المُناخ هي إشكالية علمية.</a:t>
            </a:r>
          </a:p>
          <a:p>
            <a:pPr algn="just" rtl="1">
              <a:lnSpc>
                <a:spcPct val="150000"/>
              </a:lnSpc>
            </a:pPr>
            <a:r>
              <a:rPr lang="ar-SA" sz="2400" b="1" dirty="0" smtClean="0">
                <a:ea typeface="Majalla UI"/>
                <a:cs typeface="+mj-cs"/>
              </a:rPr>
              <a:t>نستعرض هنا </a:t>
            </a:r>
            <a:r>
              <a:rPr lang="ar-SA" sz="2400" b="1" dirty="0">
                <a:ea typeface="Majalla UI"/>
                <a:cs typeface="+mj-cs"/>
              </a:rPr>
              <a:t>الرؤى الهامة ووصفًا موجزًا للتقنيات المستخدمة، وتقييم عددا من النماذج والتجارب العالمية المختلفة الإصدارات. </a:t>
            </a:r>
            <a:endParaRPr lang="ar-EG" altLang="en-US" sz="2400" b="1" dirty="0">
              <a:ea typeface="Majalla UI"/>
              <a:cs typeface="+mj-cs"/>
            </a:endParaRPr>
          </a:p>
        </p:txBody>
      </p:sp>
    </p:spTree>
    <p:extLst>
      <p:ext uri="{BB962C8B-B14F-4D97-AF65-F5344CB8AC3E}">
        <p14:creationId xmlns:p14="http://schemas.microsoft.com/office/powerpoint/2010/main" val="1308566126"/>
      </p:ext>
    </p:extLst>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1905000"/>
            <a:ext cx="2318360" cy="2318360"/>
          </a:xfrm>
          <a:prstGeom prst="ellipse">
            <a:avLst/>
          </a:prstGeom>
          <a:solidFill>
            <a:srgbClr val="262626"/>
          </a:solidFill>
          <a:ln w="174625" cmpd="thinThick">
            <a:solidFill>
              <a:srgbClr val="262626"/>
            </a:solidFill>
          </a:ln>
        </p:spPr>
        <p:txBody>
          <a:bodyPr anchor="ctr">
            <a:normAutofit fontScale="90000"/>
          </a:bodyPr>
          <a:lstStyle/>
          <a:p>
            <a:pPr rtl="1"/>
            <a:r>
              <a:rPr lang="en-US" sz="2400" b="1" dirty="0">
                <a:solidFill>
                  <a:srgbClr val="FFFFFF"/>
                </a:solidFill>
              </a:rPr>
              <a:t>Motor vehicle emission simulator  (MOVES) </a:t>
            </a: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2895600" y="5562600"/>
            <a:ext cx="5885456" cy="762000"/>
          </a:xfrm>
        </p:spPr>
        <p:txBody>
          <a:bodyPr>
            <a:normAutofit/>
          </a:bodyPr>
          <a:lstStyle/>
          <a:p>
            <a:pPr algn="just" rtl="1"/>
            <a:r>
              <a:rPr lang="ar-SA" sz="1600" b="1" dirty="0"/>
              <a:t>نموذج من نافذة البرنامج تبين </a:t>
            </a:r>
            <a:r>
              <a:rPr lang="ar-SA" sz="1600" b="1" dirty="0" smtClean="0"/>
              <a:t>إدارة </a:t>
            </a:r>
            <a:r>
              <a:rPr lang="ar-SA" sz="1600" b="1" dirty="0"/>
              <a:t>بيانات </a:t>
            </a:r>
            <a:r>
              <a:rPr lang="ar-SA" sz="1600" b="1" dirty="0" smtClean="0"/>
              <a:t>المقاطعة</a:t>
            </a:r>
          </a:p>
          <a:p>
            <a:pPr algn="just"/>
            <a:r>
              <a:rPr lang="en-US" sz="1600" b="1" dirty="0" smtClean="0"/>
              <a:t>MOVES2014 </a:t>
            </a:r>
            <a:r>
              <a:rPr lang="en-US" sz="1600" b="1" dirty="0"/>
              <a:t>county data manager (CDM)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95600" y="609600"/>
            <a:ext cx="5943600" cy="4604316"/>
          </a:xfrm>
          <a:prstGeom prst="rect">
            <a:avLst/>
          </a:prstGeom>
        </p:spPr>
      </p:pic>
    </p:spTree>
    <p:extLst>
      <p:ext uri="{BB962C8B-B14F-4D97-AF65-F5344CB8AC3E}">
        <p14:creationId xmlns:p14="http://schemas.microsoft.com/office/powerpoint/2010/main" val="3175778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pic>
        <p:nvPicPr>
          <p:cNvPr id="2" name="صورة 1">
            <a:extLst>
              <a:ext uri="{FF2B5EF4-FFF2-40B4-BE49-F238E27FC236}">
                <a16:creationId xmlns:a16="http://schemas.microsoft.com/office/drawing/2014/main" id="{BFFEF3C5-22E3-49F7-A180-38C7EF4A20C6}"/>
              </a:ext>
            </a:extLst>
          </p:cNvPr>
          <p:cNvPicPr>
            <a:picLocks noChangeAspect="1"/>
          </p:cNvPicPr>
          <p:nvPr/>
        </p:nvPicPr>
        <p:blipFill>
          <a:blip r:embed="rId2"/>
          <a:stretch>
            <a:fillRect/>
          </a:stretch>
        </p:blipFill>
        <p:spPr>
          <a:xfrm>
            <a:off x="7766810" y="257581"/>
            <a:ext cx="1170533" cy="2115216"/>
          </a:xfrm>
          <a:prstGeom prst="rect">
            <a:avLst/>
          </a:prstGeom>
        </p:spPr>
      </p:pic>
      <p:sp>
        <p:nvSpPr>
          <p:cNvPr id="23" name="small_button1">
            <a:hlinkClick r:id="rId3"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2">
            <a:hlinkClick r:id="rId4"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5"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4">
            <a:hlinkClick r:id="rId6"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5"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4">
            <a:hlinkClick r:id="rId6"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6" name="small_button3">
            <a:hlinkClick r:id="rId5"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8" name="small_button3">
            <a:hlinkClick r:id="rId5"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9" name="small_button3">
            <a:hlinkClick r:id="rId5" action="ppaction://hlinksldjump"/>
          </p:cNvPr>
          <p:cNvSpPr/>
          <p:nvPr/>
        </p:nvSpPr>
        <p:spPr>
          <a:xfrm>
            <a:off x="7228616" y="5648389"/>
            <a:ext cx="1676400" cy="990600"/>
          </a:xfrm>
          <a:prstGeom prst="roundRect">
            <a:avLst/>
          </a:prstGeom>
          <a:solidFill>
            <a:schemeClr val="bg1">
              <a:lumMod val="8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9"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0" name="big_button1">
            <a:extLst>
              <a:ext uri="{FF2B5EF4-FFF2-40B4-BE49-F238E27FC236}">
                <a16:creationId xmlns:a16="http://schemas.microsoft.com/office/drawing/2014/main" id="{5475BEF6-0195-493A-BAB2-0873B94771E0}"/>
              </a:ext>
            </a:extLst>
          </p:cNvPr>
          <p:cNvSpPr/>
          <p:nvPr/>
        </p:nvSpPr>
        <p:spPr>
          <a:xfrm>
            <a:off x="380999" y="304800"/>
            <a:ext cx="4772295" cy="6248400"/>
          </a:xfrm>
          <a:prstGeom prst="roundRect">
            <a:avLst>
              <a:gd name="adj" fmla="val 5834"/>
            </a:avLst>
          </a:prstGeom>
          <a:solidFill>
            <a:schemeClr val="bg1">
              <a:lumMod val="85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lvl="0" algn="justLow" defTabSz="914296" rtl="1">
              <a:lnSpc>
                <a:spcPct val="150000"/>
              </a:lnSpc>
              <a:spcAft>
                <a:spcPts val="600"/>
              </a:spcAft>
              <a:buSzPct val="60000"/>
            </a:pPr>
            <a:r>
              <a:rPr lang="ar-SA" sz="1600" b="1" dirty="0">
                <a:solidFill>
                  <a:prstClr val="black">
                    <a:lumMod val="95000"/>
                    <a:lumOff val="5000"/>
                  </a:prstClr>
                </a:solidFill>
                <a:latin typeface="Cambria" pitchFamily="18" charset="0"/>
                <a:cs typeface="Times New Roman" panose="02020603050405020304" pitchFamily="18" charset="0"/>
              </a:rPr>
              <a:t>    وضعت العديد من الأدوات التفاعلية للتكيف </a:t>
            </a:r>
            <a:r>
              <a:rPr lang="ar-SA" sz="1600" b="1" dirty="0" smtClean="0">
                <a:solidFill>
                  <a:prstClr val="black">
                    <a:lumMod val="95000"/>
                    <a:lumOff val="5000"/>
                  </a:prstClr>
                </a:solidFill>
                <a:latin typeface="Cambria" pitchFamily="18" charset="0"/>
                <a:cs typeface="Times New Roman" panose="02020603050405020304" pitchFamily="18" charset="0"/>
              </a:rPr>
              <a:t>المُناخي </a:t>
            </a:r>
            <a:r>
              <a:rPr lang="ar-SA" sz="1600" b="1" dirty="0">
                <a:solidFill>
                  <a:prstClr val="black">
                    <a:lumMod val="95000"/>
                    <a:lumOff val="5000"/>
                  </a:prstClr>
                </a:solidFill>
                <a:latin typeface="Cambria" pitchFamily="18" charset="0"/>
                <a:cs typeface="Times New Roman" panose="02020603050405020304" pitchFamily="18" charset="0"/>
              </a:rPr>
              <a:t>ومنها: إمكانات أدوات التصميم </a:t>
            </a:r>
            <a:r>
              <a:rPr lang="ar-SA" sz="1600" b="1" dirty="0" err="1">
                <a:solidFill>
                  <a:prstClr val="black">
                    <a:lumMod val="95000"/>
                    <a:lumOff val="5000"/>
                  </a:prstClr>
                </a:solidFill>
                <a:latin typeface="Cambria" pitchFamily="18" charset="0"/>
                <a:cs typeface="Times New Roman" panose="02020603050405020304" pitchFamily="18" charset="0"/>
              </a:rPr>
              <a:t>الجيوديسي</a:t>
            </a:r>
            <a:r>
              <a:rPr lang="ar-SA" sz="1600" b="1" dirty="0">
                <a:solidFill>
                  <a:prstClr val="black">
                    <a:lumMod val="95000"/>
                    <a:lumOff val="5000"/>
                  </a:prstClr>
                </a:solidFill>
                <a:latin typeface="Cambria" pitchFamily="18" charset="0"/>
                <a:cs typeface="Times New Roman" panose="02020603050405020304" pitchFamily="18" charset="0"/>
              </a:rPr>
              <a:t> </a:t>
            </a:r>
            <a:r>
              <a:rPr lang="en-US" sz="1600" b="1" dirty="0" err="1">
                <a:solidFill>
                  <a:prstClr val="black">
                    <a:lumMod val="95000"/>
                    <a:lumOff val="5000"/>
                  </a:prstClr>
                </a:solidFill>
                <a:latin typeface="Cambria" pitchFamily="18" charset="0"/>
                <a:cs typeface="Times New Roman" panose="02020603050405020304" pitchFamily="18" charset="0"/>
              </a:rPr>
              <a:t>Geodesign</a:t>
            </a:r>
            <a:r>
              <a:rPr lang="en-US" sz="1600" b="1" dirty="0">
                <a:solidFill>
                  <a:prstClr val="black">
                    <a:lumMod val="95000"/>
                    <a:lumOff val="5000"/>
                  </a:prstClr>
                </a:solidFill>
                <a:latin typeface="Cambria" pitchFamily="18" charset="0"/>
                <a:cs typeface="Times New Roman" panose="02020603050405020304" pitchFamily="18" charset="0"/>
              </a:rPr>
              <a:t> tools </a:t>
            </a:r>
            <a:r>
              <a:rPr lang="ar-SA" sz="1600" b="1" dirty="0">
                <a:solidFill>
                  <a:prstClr val="black">
                    <a:lumMod val="95000"/>
                    <a:lumOff val="5000"/>
                  </a:prstClr>
                </a:solidFill>
                <a:latin typeface="Cambria" pitchFamily="18" charset="0"/>
                <a:cs typeface="Times New Roman" panose="02020603050405020304" pitchFamily="18" charset="0"/>
              </a:rPr>
              <a:t> كوسيلة لدمج التحليل المكاني مع مشاركة أصحاب المصلحة في التخطيط للتكيف. والأدوات تفاعلية تقدم ردود فعل ديناميكية على أهداف المستفيدين، استجابة لتطبيق التدابير المكانية. فالعقلانية المختلفة التي تشكلها القيم الداخلية الكامنة تؤثر على منطق اتخاذ القرار. وقد تم تطوير أربع أدوات، تتناسب كل منها مع عقلانية مختلفة بين وجهة النظر الجماعية أو الفردية والبراهين التحليلية </a:t>
            </a:r>
            <a:r>
              <a:rPr lang="ar-SA" sz="1600" b="1" dirty="0" err="1">
                <a:solidFill>
                  <a:prstClr val="black">
                    <a:lumMod val="95000"/>
                    <a:lumOff val="5000"/>
                  </a:prstClr>
                </a:solidFill>
                <a:latin typeface="Cambria" pitchFamily="18" charset="0"/>
                <a:cs typeface="Times New Roman" panose="02020603050405020304" pitchFamily="18" charset="0"/>
              </a:rPr>
              <a:t>أوالسياسية</a:t>
            </a:r>
            <a:r>
              <a:rPr lang="ar-SA" sz="1600" b="1" dirty="0">
                <a:solidFill>
                  <a:prstClr val="black">
                    <a:lumMod val="95000"/>
                    <a:lumOff val="5000"/>
                  </a:prstClr>
                </a:solidFill>
                <a:latin typeface="Cambria" pitchFamily="18" charset="0"/>
                <a:cs typeface="Times New Roman" panose="02020603050405020304" pitchFamily="18" charset="0"/>
              </a:rPr>
              <a:t>.</a:t>
            </a:r>
          </a:p>
          <a:p>
            <a:pPr lvl="0" algn="justLow" defTabSz="914296" rtl="1">
              <a:lnSpc>
                <a:spcPct val="150000"/>
              </a:lnSpc>
              <a:spcAft>
                <a:spcPts val="600"/>
              </a:spcAft>
              <a:buSzPct val="60000"/>
            </a:pPr>
            <a:r>
              <a:rPr lang="ar-SA" sz="1600" b="1" dirty="0">
                <a:solidFill>
                  <a:prstClr val="black">
                    <a:lumMod val="95000"/>
                    <a:lumOff val="5000"/>
                  </a:prstClr>
                </a:solidFill>
                <a:latin typeface="Cambria" pitchFamily="18" charset="0"/>
                <a:cs typeface="Times New Roman" panose="02020603050405020304" pitchFamily="18" charset="0"/>
              </a:rPr>
              <a:t>ويمكن استخدام الأدوات للتخطيط الإقليمي للتكيف مثل: تطوير استراتيجيات التكيف الإقليمية</a:t>
            </a:r>
            <a:r>
              <a:rPr lang="en-US" sz="1600" b="1" dirty="0">
                <a:solidFill>
                  <a:prstClr val="black">
                    <a:lumMod val="95000"/>
                    <a:lumOff val="5000"/>
                  </a:prstClr>
                </a:solidFill>
                <a:latin typeface="Cambria" pitchFamily="18" charset="0"/>
                <a:cs typeface="Times New Roman" panose="02020603050405020304" pitchFamily="18" charset="0"/>
              </a:rPr>
              <a:t>RAS </a:t>
            </a:r>
            <a:r>
              <a:rPr lang="ar-SA" sz="1600" b="1" dirty="0">
                <a:solidFill>
                  <a:prstClr val="black">
                    <a:lumMod val="95000"/>
                    <a:lumOff val="5000"/>
                  </a:prstClr>
                </a:solidFill>
                <a:latin typeface="Cambria" pitchFamily="18" charset="0"/>
                <a:cs typeface="Times New Roman" panose="02020603050405020304" pitchFamily="18" charset="0"/>
              </a:rPr>
              <a:t> على النحو الذي اشارت إليه اتفاقية الأمم المتحدة الإطارية بشأن تغير </a:t>
            </a:r>
            <a:r>
              <a:rPr lang="ar-SA" sz="1600" b="1" dirty="0" smtClean="0">
                <a:solidFill>
                  <a:prstClr val="black">
                    <a:lumMod val="95000"/>
                    <a:lumOff val="5000"/>
                  </a:prstClr>
                </a:solidFill>
                <a:latin typeface="Cambria" pitchFamily="18" charset="0"/>
                <a:cs typeface="Times New Roman" panose="02020603050405020304" pitchFamily="18" charset="0"/>
              </a:rPr>
              <a:t>المُناخ </a:t>
            </a:r>
            <a:r>
              <a:rPr lang="en-US" sz="1600" b="1" dirty="0">
                <a:solidFill>
                  <a:prstClr val="black">
                    <a:lumMod val="95000"/>
                    <a:lumOff val="5000"/>
                  </a:prstClr>
                </a:solidFill>
                <a:latin typeface="Cambria" pitchFamily="18" charset="0"/>
                <a:cs typeface="Times New Roman" panose="02020603050405020304" pitchFamily="18" charset="0"/>
              </a:rPr>
              <a:t>UNFCCC </a:t>
            </a:r>
            <a:r>
              <a:rPr lang="ar-SA" sz="1600" b="1" dirty="0" smtClean="0">
                <a:solidFill>
                  <a:prstClr val="black">
                    <a:lumMod val="95000"/>
                    <a:lumOff val="5000"/>
                  </a:prstClr>
                </a:solidFill>
                <a:latin typeface="Cambria" pitchFamily="18" charset="0"/>
                <a:cs typeface="Times New Roman" panose="02020603050405020304" pitchFamily="18" charset="0"/>
              </a:rPr>
              <a:t> لأقل </a:t>
            </a:r>
            <a:r>
              <a:rPr lang="ar-SA" sz="1600" b="1" dirty="0">
                <a:solidFill>
                  <a:prstClr val="black">
                    <a:lumMod val="95000"/>
                    <a:lumOff val="5000"/>
                  </a:prstClr>
                </a:solidFill>
                <a:latin typeface="Cambria" pitchFamily="18" charset="0"/>
                <a:cs typeface="Times New Roman" panose="02020603050405020304" pitchFamily="18" charset="0"/>
              </a:rPr>
              <a:t>البلدان نمواً.</a:t>
            </a:r>
          </a:p>
          <a:p>
            <a:pPr lvl="0" algn="justLow" defTabSz="914296" rtl="1">
              <a:lnSpc>
                <a:spcPct val="150000"/>
              </a:lnSpc>
              <a:spcAft>
                <a:spcPts val="600"/>
              </a:spcAft>
              <a:buSzPct val="60000"/>
            </a:pPr>
            <a:r>
              <a:rPr lang="ar-SA" sz="1600" b="1" dirty="0">
                <a:solidFill>
                  <a:prstClr val="black">
                    <a:lumMod val="95000"/>
                    <a:lumOff val="5000"/>
                  </a:prstClr>
                </a:solidFill>
                <a:latin typeface="Cambria" pitchFamily="18" charset="0"/>
                <a:cs typeface="Times New Roman" panose="02020603050405020304" pitchFamily="18" charset="0"/>
              </a:rPr>
              <a:t>ويوضح التالي واجهة المستخدم لأداة </a:t>
            </a:r>
            <a:r>
              <a:rPr lang="en-US" sz="1600" b="1" dirty="0" err="1">
                <a:solidFill>
                  <a:prstClr val="black">
                    <a:lumMod val="95000"/>
                    <a:lumOff val="5000"/>
                  </a:prstClr>
                </a:solidFill>
                <a:latin typeface="Cambria" pitchFamily="18" charset="0"/>
                <a:cs typeface="Times New Roman" panose="02020603050405020304" pitchFamily="18" charset="0"/>
              </a:rPr>
              <a:t>Geodesign</a:t>
            </a:r>
            <a:r>
              <a:rPr lang="ar-SA" sz="1600" b="1" dirty="0">
                <a:solidFill>
                  <a:prstClr val="black">
                    <a:lumMod val="95000"/>
                    <a:lumOff val="5000"/>
                  </a:prstClr>
                </a:solidFill>
                <a:latin typeface="Cambria" pitchFamily="18" charset="0"/>
                <a:cs typeface="Times New Roman" panose="02020603050405020304" pitchFamily="18" charset="0"/>
              </a:rPr>
              <a:t>، وتصور لأربع أدوات للترميز </a:t>
            </a:r>
            <a:r>
              <a:rPr lang="ar-SA" sz="1600" b="1" dirty="0" err="1">
                <a:solidFill>
                  <a:prstClr val="black">
                    <a:lumMod val="95000"/>
                    <a:lumOff val="5000"/>
                  </a:prstClr>
                </a:solidFill>
                <a:latin typeface="Cambria" pitchFamily="18" charset="0"/>
                <a:cs typeface="Times New Roman" panose="02020603050405020304" pitchFamily="18" charset="0"/>
              </a:rPr>
              <a:t>الجيوديسي</a:t>
            </a:r>
            <a:r>
              <a:rPr lang="ar-SA" sz="1600" b="1" dirty="0">
                <a:solidFill>
                  <a:prstClr val="black">
                    <a:lumMod val="95000"/>
                    <a:lumOff val="5000"/>
                  </a:prstClr>
                </a:solidFill>
                <a:latin typeface="Cambria" pitchFamily="18" charset="0"/>
                <a:cs typeface="Times New Roman" panose="02020603050405020304" pitchFamily="18" charset="0"/>
              </a:rPr>
              <a:t>. </a:t>
            </a:r>
            <a:endParaRPr lang="en-US" sz="1600" b="1" dirty="0">
              <a:solidFill>
                <a:prstClr val="black">
                  <a:lumMod val="95000"/>
                  <a:lumOff val="5000"/>
                </a:prstClr>
              </a:solidFill>
              <a:latin typeface="Cambria" pitchFamily="18" charset="0"/>
              <a:cs typeface="Times New Roman" panose="02020603050405020304" pitchFamily="18" charset="0"/>
            </a:endParaRPr>
          </a:p>
        </p:txBody>
      </p:sp>
      <p:pic>
        <p:nvPicPr>
          <p:cNvPr id="27"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5023916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23"/>
                                        </p:tgtEl>
                                        <p:attrNameLst>
                                          <p:attrName>style.color</p:attrName>
                                        </p:attrNameLst>
                                      </p:cBhvr>
                                      <p:by>
                                        <p:hsl h="0" s="12549" l="25098"/>
                                      </p:by>
                                    </p:animClr>
                                    <p:animClr clrSpc="hsl" dir="cw">
                                      <p:cBhvr>
                                        <p:cTn id="7" dur="2000" fill="hold"/>
                                        <p:tgtEl>
                                          <p:spTgt spid="23"/>
                                        </p:tgtEl>
                                        <p:attrNameLst>
                                          <p:attrName>fillcolor</p:attrName>
                                        </p:attrNameLst>
                                      </p:cBhvr>
                                      <p:by>
                                        <p:hsl h="0" s="12549" l="25098"/>
                                      </p:by>
                                    </p:animClr>
                                    <p:animClr clrSpc="hsl" dir="cw">
                                      <p:cBhvr>
                                        <p:cTn id="8" dur="2000" fill="hold"/>
                                        <p:tgtEl>
                                          <p:spTgt spid="23"/>
                                        </p:tgtEl>
                                        <p:attrNameLst>
                                          <p:attrName>stroke.color</p:attrName>
                                        </p:attrNameLst>
                                      </p:cBhvr>
                                      <p:by>
                                        <p:hsl h="0" s="12549" l="25098"/>
                                      </p:by>
                                    </p:animClr>
                                    <p:set>
                                      <p:cBhvr>
                                        <p:cTn id="9" dur="2000" fill="hold"/>
                                        <p:tgtEl>
                                          <p:spTgt spid="23"/>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0">
                                            <p:bg/>
                                          </p:spTgt>
                                        </p:tgtEl>
                                        <p:attrNameLst>
                                          <p:attrName>style.visibility</p:attrName>
                                        </p:attrNameLst>
                                      </p:cBhvr>
                                      <p:to>
                                        <p:strVal val="visible"/>
                                      </p:to>
                                    </p:set>
                                    <p:animEffect transition="in" filter="fade">
                                      <p:cBhvr>
                                        <p:cTn id="13" dur="1000"/>
                                        <p:tgtEl>
                                          <p:spTgt spid="20">
                                            <p:bg/>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fade">
                                      <p:cBhvr>
                                        <p:cTn id="17" dur="1000"/>
                                        <p:tgtEl>
                                          <p:spTgt spid="20">
                                            <p:txEl>
                                              <p:pRg st="0" end="0"/>
                                            </p:txEl>
                                          </p:spTgt>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1000"/>
                                        <p:tgtEl>
                                          <p:spTgt spid="20">
                                            <p:txEl>
                                              <p:pRg st="1" end="1"/>
                                            </p:txEl>
                                          </p:spTgt>
                                        </p:tgtEl>
                                      </p:cBhvr>
                                    </p:animEffect>
                                  </p:childTnLst>
                                </p:cTn>
                              </p:par>
                            </p:childTnLst>
                          </p:cTn>
                        </p:par>
                        <p:par>
                          <p:cTn id="22" fill="hold">
                            <p:stCondLst>
                              <p:cond delay="5000"/>
                            </p:stCondLst>
                            <p:childTnLst>
                              <p:par>
                                <p:cTn id="23" presetID="10" presetClass="entr" presetSubtype="0" fill="hold" nodeType="after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fade">
                                      <p:cBhvr>
                                        <p:cTn id="25" dur="1000"/>
                                        <p:tgtEl>
                                          <p:spTgt spid="20">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1905000"/>
            <a:ext cx="2318360" cy="2318360"/>
          </a:xfrm>
          <a:prstGeom prst="ellipse">
            <a:avLst/>
          </a:prstGeom>
          <a:solidFill>
            <a:srgbClr val="262626"/>
          </a:solidFill>
          <a:ln w="174625" cmpd="thinThick">
            <a:solidFill>
              <a:srgbClr val="262626"/>
            </a:solidFill>
          </a:ln>
        </p:spPr>
        <p:txBody>
          <a:bodyPr anchor="ctr">
            <a:normAutofit/>
          </a:bodyPr>
          <a:lstStyle/>
          <a:p>
            <a:r>
              <a:rPr lang="en-US" sz="2400" b="1" dirty="0">
                <a:solidFill>
                  <a:srgbClr val="FFFFFF"/>
                </a:solidFill>
              </a:rPr>
              <a:t>Geodesign tool </a:t>
            </a: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2895600" y="4114800"/>
            <a:ext cx="5885456" cy="2209800"/>
          </a:xfrm>
        </p:spPr>
        <p:txBody>
          <a:bodyPr>
            <a:normAutofit/>
          </a:bodyPr>
          <a:lstStyle/>
          <a:p>
            <a:pPr algn="just" rtl="1"/>
            <a:r>
              <a:rPr lang="ar-SA" sz="1400" b="1" dirty="0"/>
              <a:t>نموذج من الأدوات التفاعلية، يبين واجهة المستخدم لأداة توقيع </a:t>
            </a:r>
            <a:r>
              <a:rPr lang="ar-SA" sz="1400" b="1" dirty="0" err="1"/>
              <a:t>الجيويد</a:t>
            </a:r>
            <a:r>
              <a:rPr lang="ar-SA" sz="1400" b="1" dirty="0"/>
              <a:t> </a:t>
            </a:r>
            <a:r>
              <a:rPr lang="en-US" sz="1400" b="1" dirty="0" err="1"/>
              <a:t>Geodesign</a:t>
            </a:r>
            <a:r>
              <a:rPr lang="en-US" sz="1400" b="1" dirty="0"/>
              <a:t> </a:t>
            </a:r>
            <a:r>
              <a:rPr lang="ar-SA" sz="1400" b="1" dirty="0"/>
              <a:t> </a:t>
            </a:r>
          </a:p>
          <a:p>
            <a:pPr algn="just" rtl="1"/>
            <a:r>
              <a:rPr lang="ar-SA" sz="1400" b="1" dirty="0"/>
              <a:t>(1) مكتبة الخرائط </a:t>
            </a:r>
          </a:p>
          <a:p>
            <a:pPr algn="just" rtl="1"/>
            <a:r>
              <a:rPr lang="ar-SA" sz="1400" b="1" dirty="0"/>
              <a:t>(2) مخططات شريطية لمساحة استخدام الأرض ومساحة قيم متوسطة</a:t>
            </a:r>
          </a:p>
          <a:p>
            <a:pPr algn="just" rtl="1"/>
            <a:r>
              <a:rPr lang="ar-SA" sz="1400" b="1" dirty="0"/>
              <a:t>(3) شريط أدوات رسومية</a:t>
            </a:r>
          </a:p>
          <a:p>
            <a:pPr algn="just" rtl="1"/>
            <a:r>
              <a:rPr lang="ar-SA" sz="1400" b="1" dirty="0"/>
              <a:t>(4) شريط أدوات تصميم لتطبيق التدابير.</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7968" y="609600"/>
            <a:ext cx="5760720" cy="3241624"/>
          </a:xfrm>
          <a:prstGeom prst="rect">
            <a:avLst/>
          </a:prstGeom>
        </p:spPr>
      </p:pic>
    </p:spTree>
    <p:extLst>
      <p:ext uri="{BB962C8B-B14F-4D97-AF65-F5344CB8AC3E}">
        <p14:creationId xmlns:p14="http://schemas.microsoft.com/office/powerpoint/2010/main" val="1591036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29" name="small_button4">
            <a:hlinkClick r:id="rId2" action="ppaction://hlinksldjump"/>
          </p:cNvPr>
          <p:cNvSpPr/>
          <p:nvPr/>
        </p:nvSpPr>
        <p:spPr>
          <a:xfrm>
            <a:off x="381000" y="1412256"/>
            <a:ext cx="4876800" cy="1188720"/>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Tool 1</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itchFamily="18" charset="0"/>
                <a:ea typeface="+mn-ea"/>
                <a:cs typeface="PT Bold Heading" pitchFamily="2" charset="-78"/>
              </a:rPr>
              <a:t>قيم موضوعية مطلقة</a:t>
            </a:r>
            <a:endParaRPr kumimoji="0" lang="ar-KW"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0" name="small_button4">
            <a:hlinkClick r:id="rId2" action="ppaction://hlinksldjump"/>
          </p:cNvPr>
          <p:cNvSpPr/>
          <p:nvPr/>
        </p:nvSpPr>
        <p:spPr>
          <a:xfrm>
            <a:off x="381000" y="2712662"/>
            <a:ext cx="4876800" cy="1188720"/>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Tool 2</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itchFamily="18" charset="0"/>
                <a:ea typeface="+mn-ea"/>
                <a:cs typeface="PT Bold Heading" pitchFamily="2" charset="-78"/>
              </a:rPr>
              <a:t>قيم موضوعية نسبية</a:t>
            </a:r>
            <a:endParaRPr kumimoji="0" lang="en-US"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2" name="small_button4">
            <a:hlinkClick r:id="rId2" action="ppaction://hlinksldjump"/>
          </p:cNvPr>
          <p:cNvSpPr/>
          <p:nvPr/>
        </p:nvSpPr>
        <p:spPr>
          <a:xfrm>
            <a:off x="381000" y="4000471"/>
            <a:ext cx="4876800" cy="1188720"/>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Tool 3</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معدل نسبي لأوزان استخدام الأراضي</a:t>
            </a:r>
          </a:p>
        </p:txBody>
      </p:sp>
      <p:sp>
        <p:nvSpPr>
          <p:cNvPr id="33" name="small_button4">
            <a:hlinkClick r:id="rId2" action="ppaction://hlinksldjump"/>
          </p:cNvPr>
          <p:cNvSpPr/>
          <p:nvPr/>
        </p:nvSpPr>
        <p:spPr>
          <a:xfrm>
            <a:off x="381000" y="5288280"/>
            <a:ext cx="4876800" cy="1188720"/>
          </a:xfrm>
          <a:prstGeom prst="round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Tool 4</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تغيير استخدام الأراضي </a:t>
            </a:r>
            <a:r>
              <a:rPr kumimoji="0" lang="ar-SA"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بما يتلأم مع التكيف </a:t>
            </a:r>
            <a:r>
              <a:rPr kumimoji="0" lang="ar-SA" b="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b="0" i="0" u="none" strike="noStrike" kern="1200" cap="none" spc="0" normalizeH="0" baseline="0" noProof="0" dirty="0">
              <a:ln>
                <a:solidFill>
                  <a:prstClr val="black"/>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2" name="صورة 1">
            <a:extLst>
              <a:ext uri="{FF2B5EF4-FFF2-40B4-BE49-F238E27FC236}">
                <a16:creationId xmlns:a16="http://schemas.microsoft.com/office/drawing/2014/main" id="{BFFEF3C5-22E3-49F7-A180-38C7EF4A20C6}"/>
              </a:ext>
            </a:extLst>
          </p:cNvPr>
          <p:cNvPicPr>
            <a:picLocks noChangeAspect="1"/>
          </p:cNvPicPr>
          <p:nvPr/>
        </p:nvPicPr>
        <p:blipFill>
          <a:blip r:embed="rId3"/>
          <a:stretch>
            <a:fillRect/>
          </a:stretch>
        </p:blipFill>
        <p:spPr>
          <a:xfrm>
            <a:off x="7774544" y="257581"/>
            <a:ext cx="1170533" cy="2124622"/>
          </a:xfrm>
          <a:prstGeom prst="rect">
            <a:avLst/>
          </a:prstGeom>
        </p:spPr>
      </p:pic>
      <p:sp>
        <p:nvSpPr>
          <p:cNvPr id="23" name="small_button1">
            <a:hlinkClick r:id="rId4" action="ppaction://hlinksldjump"/>
          </p:cNvPr>
          <p:cNvSpPr/>
          <p:nvPr/>
        </p:nvSpPr>
        <p:spPr>
          <a:xfrm>
            <a:off x="7147056" y="1382197"/>
            <a:ext cx="1676400" cy="990600"/>
          </a:xfrm>
          <a:prstGeom prst="roundRect">
            <a:avLst/>
          </a:prstGeom>
          <a:solidFill>
            <a:schemeClr val="bg1">
              <a:lumMod val="75000"/>
            </a:schemeClr>
          </a:solidFill>
          <a:ln>
            <a:solidFill>
              <a:schemeClr val="bg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تقييم 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6" name="small_button2">
            <a:hlinkClick r:id="rId5"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نماذج </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محاكاة تغير </a:t>
            </a:r>
            <a:r>
              <a:rPr kumimoji="0" lang="ar-SA"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a:t>
            </a:r>
            <a:endPar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8" name="small_button3">
            <a:hlinkClick r:id="rId6"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الإسقاطات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المُناخية</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0" name="small_button4">
            <a:hlinkClick r:id="rId2"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نظرية الاحتمال</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والطرق الإحصائية</a:t>
            </a:r>
            <a:endParaRPr kumimoji="0" lang="en-US"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1" name="small_button3">
            <a:hlinkClick r:id="rId6"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مؤشرات</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 التغير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4" name="small_button4">
            <a:hlinkClick r:id="rId2"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التوقيع الطيفي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للتغير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6" name="small_button3">
            <a:hlinkClick r:id="rId6"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برمجيات </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الحد وتقليل الأثر </a:t>
            </a:r>
            <a:r>
              <a:rPr kumimoji="0" lang="ar-KW" sz="1600" b="0" i="0" u="none" strike="noStrike" kern="1200" cap="none" spc="0" normalizeH="0" baseline="0" noProof="0" dirty="0" smtClean="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8" name="small_button3">
            <a:hlinkClick r:id="rId6"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الاستشعار عن بعد</a:t>
            </a:r>
          </a:p>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وغطاء السحب</a:t>
            </a:r>
            <a:endParaRPr kumimoji="0" lang="ar-KW" sz="1600" b="0"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39" name="small_button3">
            <a:hlinkClick r:id="rId6" action="ppaction://hlinksldjump"/>
          </p:cNvPr>
          <p:cNvSpPr/>
          <p:nvPr/>
        </p:nvSpPr>
        <p:spPr>
          <a:xfrm>
            <a:off x="7228616" y="5648389"/>
            <a:ext cx="1676400" cy="990600"/>
          </a:xfrm>
          <a:prstGeom prst="roundRect">
            <a:avLst/>
          </a:prstGeom>
          <a:solidFill>
            <a:schemeClr val="bg1">
              <a:lumMod val="8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الأدوات التفاعلية</a:t>
            </a:r>
          </a:p>
          <a:p>
            <a:pPr marL="0" marR="0" lvl="0" indent="0" algn="ctr" defTabSz="914296"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والتكيف </a:t>
            </a:r>
            <a:r>
              <a:rPr kumimoji="0" lang="ar-KW" sz="1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المُناخي</a:t>
            </a:r>
            <a:endParaRPr kumimoji="0" lang="ar-KW"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24"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27"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
        <p:nvSpPr>
          <p:cNvPr id="35" name="مستطيل: زوايا مستديرة 2">
            <a:extLst>
              <a:ext uri="{FF2B5EF4-FFF2-40B4-BE49-F238E27FC236}">
                <a16:creationId xmlns:a16="http://schemas.microsoft.com/office/drawing/2014/main" id="{DE209CC9-E2D1-44C7-B0D6-56E1FCCB62CC}"/>
              </a:ext>
            </a:extLst>
          </p:cNvPr>
          <p:cNvSpPr/>
          <p:nvPr/>
        </p:nvSpPr>
        <p:spPr>
          <a:xfrm>
            <a:off x="1398906" y="295828"/>
            <a:ext cx="2840988" cy="104022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أدوات </a:t>
            </a:r>
            <a:r>
              <a:rPr lang="ar-SA" sz="1600" b="1"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الترميز </a:t>
            </a:r>
            <a:r>
              <a:rPr lang="ar-SA" sz="1600" b="1" dirty="0" err="1">
                <a:solidFill>
                  <a:prstClr val="black"/>
                </a:solidFill>
                <a:effectLst>
                  <a:outerShdw blurRad="38100" dist="38100" dir="2700000" algn="tl">
                    <a:srgbClr val="000000">
                      <a:alpha val="43137"/>
                    </a:srgbClr>
                  </a:outerShdw>
                </a:effectLst>
                <a:latin typeface="Cambria" pitchFamily="18" charset="0"/>
                <a:cs typeface="PT Bold Heading" pitchFamily="2" charset="-78"/>
              </a:rPr>
              <a:t>الجيوديسي</a:t>
            </a: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 </a:t>
            </a:r>
          </a:p>
        </p:txBody>
      </p:sp>
    </p:spTree>
    <p:extLst>
      <p:ext uri="{BB962C8B-B14F-4D97-AF65-F5344CB8AC3E}">
        <p14:creationId xmlns:p14="http://schemas.microsoft.com/office/powerpoint/2010/main" val="30630431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30" presetClass="emph" presetSubtype="0" fill="hold" grpId="0" nodeType="afterEffect">
                                  <p:stCondLst>
                                    <p:cond delay="0"/>
                                  </p:stCondLst>
                                  <p:childTnLst>
                                    <p:animClr clrSpc="hsl" dir="cw">
                                      <p:cBhvr override="childStyle">
                                        <p:cTn id="30" dur="2000" fill="hold"/>
                                        <p:tgtEl>
                                          <p:spTgt spid="23"/>
                                        </p:tgtEl>
                                        <p:attrNameLst>
                                          <p:attrName>style.color</p:attrName>
                                        </p:attrNameLst>
                                      </p:cBhvr>
                                      <p:by>
                                        <p:hsl h="0" s="12549" l="25098"/>
                                      </p:by>
                                    </p:animClr>
                                    <p:animClr clrSpc="hsl" dir="cw">
                                      <p:cBhvr>
                                        <p:cTn id="31" dur="2000" fill="hold"/>
                                        <p:tgtEl>
                                          <p:spTgt spid="23"/>
                                        </p:tgtEl>
                                        <p:attrNameLst>
                                          <p:attrName>fillcolor</p:attrName>
                                        </p:attrNameLst>
                                      </p:cBhvr>
                                      <p:by>
                                        <p:hsl h="0" s="12549" l="25098"/>
                                      </p:by>
                                    </p:animClr>
                                    <p:animClr clrSpc="hsl" dir="cw">
                                      <p:cBhvr>
                                        <p:cTn id="32" dur="2000" fill="hold"/>
                                        <p:tgtEl>
                                          <p:spTgt spid="23"/>
                                        </p:tgtEl>
                                        <p:attrNameLst>
                                          <p:attrName>stroke.color</p:attrName>
                                        </p:attrNameLst>
                                      </p:cBhvr>
                                      <p:by>
                                        <p:hsl h="0" s="12549" l="25098"/>
                                      </p:by>
                                    </p:animClr>
                                    <p:set>
                                      <p:cBhvr>
                                        <p:cTn id="33" dur="2000" fill="hold"/>
                                        <p:tgtEl>
                                          <p:spTgt spid="23"/>
                                        </p:tgtEl>
                                        <p:attrNameLst>
                                          <p:attrName>fill.type</p:attrName>
                                        </p:attrNameLst>
                                      </p:cBhvr>
                                      <p:to>
                                        <p:strVal val="solid"/>
                                      </p:to>
                                    </p:se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0" grpId="0" animBg="1"/>
      <p:bldP spid="32" grpId="0" animBg="1"/>
      <p:bldP spid="33"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8"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28D5D0A5-572E-47B4-AE86-6EA6F30C72D6}"/>
              </a:ext>
            </a:extLst>
          </p:cNvPr>
          <p:cNvSpPr>
            <a:spLocks noGrp="1"/>
          </p:cNvSpPr>
          <p:nvPr>
            <p:ph type="title"/>
          </p:nvPr>
        </p:nvSpPr>
        <p:spPr>
          <a:xfrm>
            <a:off x="350988" y="1905000"/>
            <a:ext cx="2318360" cy="2318360"/>
          </a:xfrm>
          <a:prstGeom prst="ellipse">
            <a:avLst/>
          </a:prstGeom>
          <a:solidFill>
            <a:srgbClr val="262626"/>
          </a:solidFill>
          <a:ln w="174625" cmpd="thinThick">
            <a:solidFill>
              <a:srgbClr val="262626"/>
            </a:solidFill>
          </a:ln>
        </p:spPr>
        <p:txBody>
          <a:bodyPr anchor="ctr">
            <a:normAutofit/>
          </a:bodyPr>
          <a:lstStyle/>
          <a:p>
            <a:pPr rtl="1"/>
            <a:r>
              <a:rPr lang="ar-SA" sz="2400" b="1" dirty="0">
                <a:solidFill>
                  <a:srgbClr val="FFFFFF"/>
                </a:solidFill>
              </a:rPr>
              <a:t/>
            </a:r>
            <a:br>
              <a:rPr lang="ar-SA" sz="2400" b="1" dirty="0">
                <a:solidFill>
                  <a:srgbClr val="FFFFFF"/>
                </a:solidFill>
              </a:rPr>
            </a:br>
            <a:r>
              <a:rPr lang="en-US" sz="2400" b="1" dirty="0" err="1">
                <a:solidFill>
                  <a:srgbClr val="FFFFFF"/>
                </a:solidFill>
              </a:rPr>
              <a:t>Geodesign</a:t>
            </a:r>
            <a:r>
              <a:rPr lang="ar-SA" sz="2400" b="1" dirty="0">
                <a:solidFill>
                  <a:srgbClr val="FFFFFF"/>
                </a:solidFill>
              </a:rPr>
              <a:t> أدوات الترميز </a:t>
            </a:r>
            <a:br>
              <a:rPr lang="ar-SA" sz="2400" b="1" dirty="0">
                <a:solidFill>
                  <a:srgbClr val="FFFFFF"/>
                </a:solidFill>
              </a:rPr>
            </a:br>
            <a:endParaRPr lang="en-US" sz="2400" b="1" dirty="0">
              <a:solidFill>
                <a:srgbClr val="FFFFFF"/>
              </a:solidFill>
            </a:endParaRPr>
          </a:p>
        </p:txBody>
      </p:sp>
      <p:sp>
        <p:nvSpPr>
          <p:cNvPr id="10" name="Content Placeholder 9">
            <a:extLst>
              <a:ext uri="{FF2B5EF4-FFF2-40B4-BE49-F238E27FC236}">
                <a16:creationId xmlns:a16="http://schemas.microsoft.com/office/drawing/2014/main" id="{61BA76E6-A3BA-4F17-B849-0A9CD2ADFC28}"/>
              </a:ext>
            </a:extLst>
          </p:cNvPr>
          <p:cNvSpPr>
            <a:spLocks noGrp="1"/>
          </p:cNvSpPr>
          <p:nvPr>
            <p:ph idx="1"/>
          </p:nvPr>
        </p:nvSpPr>
        <p:spPr>
          <a:xfrm>
            <a:off x="2890829" y="3962400"/>
            <a:ext cx="5885456" cy="1905000"/>
          </a:xfrm>
        </p:spPr>
        <p:txBody>
          <a:bodyPr>
            <a:normAutofit/>
          </a:bodyPr>
          <a:lstStyle/>
          <a:p>
            <a:pPr algn="just" rtl="1"/>
            <a:r>
              <a:rPr lang="ar-SA" sz="1600" b="1" dirty="0"/>
              <a:t>شكل يبين أربع أدوات للترميز </a:t>
            </a:r>
            <a:r>
              <a:rPr lang="ar-SA" sz="1600" b="1" dirty="0" err="1"/>
              <a:t>الجيوديسي</a:t>
            </a:r>
            <a:r>
              <a:rPr lang="ar-SA" sz="1600" b="1" dirty="0"/>
              <a:t> لحزمتين تظهر كالآتي:</a:t>
            </a:r>
          </a:p>
          <a:p>
            <a:pPr algn="just" rtl="1"/>
            <a:r>
              <a:rPr lang="en-US" sz="1600" b="1" dirty="0"/>
              <a:t>(a)</a:t>
            </a:r>
            <a:r>
              <a:rPr lang="ar-SA" sz="1600" b="1" dirty="0"/>
              <a:t> قيم موضوعية مطلقة.</a:t>
            </a:r>
          </a:p>
          <a:p>
            <a:pPr algn="just" rtl="1"/>
            <a:r>
              <a:rPr lang="en-US" sz="1600" b="1" dirty="0"/>
              <a:t>(b)</a:t>
            </a:r>
            <a:r>
              <a:rPr lang="ar-SA" sz="1600" b="1" dirty="0"/>
              <a:t> قيم موضوعية نسبية.</a:t>
            </a:r>
          </a:p>
          <a:p>
            <a:pPr algn="just" rtl="1"/>
            <a:r>
              <a:rPr lang="en-US" sz="1600" b="1" dirty="0"/>
              <a:t>(c)</a:t>
            </a:r>
            <a:r>
              <a:rPr lang="ar-SA" sz="1600" b="1" dirty="0"/>
              <a:t> معدل نسبي لكل أوزان المستفيدين، المستندة إلى استخدام الأراضي.</a:t>
            </a:r>
          </a:p>
          <a:p>
            <a:pPr algn="just" rtl="1"/>
            <a:r>
              <a:rPr lang="en-US" sz="1600" b="1" dirty="0"/>
              <a:t>(d)</a:t>
            </a:r>
            <a:r>
              <a:rPr lang="ar-SA" sz="1600" b="1" dirty="0"/>
              <a:t> تغيير استخدام الأراضي الأفضل لجميع المستفيدين.</a:t>
            </a:r>
            <a:endParaRPr lang="en-US" sz="1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088" y="829884"/>
            <a:ext cx="6126480" cy="2903916"/>
          </a:xfrm>
          <a:prstGeom prst="rect">
            <a:avLst/>
          </a:prstGeom>
        </p:spPr>
      </p:pic>
    </p:spTree>
    <p:extLst>
      <p:ext uri="{BB962C8B-B14F-4D97-AF65-F5344CB8AC3E}">
        <p14:creationId xmlns:p14="http://schemas.microsoft.com/office/powerpoint/2010/main" val="67888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65579942"/>
              </p:ext>
            </p:extLst>
          </p:nvPr>
        </p:nvGraphicFramePr>
        <p:xfrm>
          <a:off x="304800" y="1371600"/>
          <a:ext cx="858586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5" name="صورة 1">
            <a:extLst>
              <a:ext uri="{FF2B5EF4-FFF2-40B4-BE49-F238E27FC236}">
                <a16:creationId xmlns:a16="http://schemas.microsoft.com/office/drawing/2014/main" id="{BFFEF3C5-22E3-49F7-A180-38C7EF4A20C6}"/>
              </a:ext>
            </a:extLst>
          </p:cNvPr>
          <p:cNvPicPr>
            <a:picLocks noChangeAspect="1"/>
          </p:cNvPicPr>
          <p:nvPr/>
        </p:nvPicPr>
        <p:blipFill>
          <a:blip r:embed="rId7"/>
          <a:stretch>
            <a:fillRect/>
          </a:stretch>
        </p:blipFill>
        <p:spPr>
          <a:xfrm>
            <a:off x="7774544" y="257581"/>
            <a:ext cx="1170533" cy="2124622"/>
          </a:xfrm>
          <a:prstGeom prst="rect">
            <a:avLst/>
          </a:prstGeom>
        </p:spPr>
      </p:pic>
      <p:sp>
        <p:nvSpPr>
          <p:cNvPr id="6" name="مستطيل: زوايا مستديرة 2">
            <a:extLst>
              <a:ext uri="{FF2B5EF4-FFF2-40B4-BE49-F238E27FC236}">
                <a16:creationId xmlns:a16="http://schemas.microsoft.com/office/drawing/2014/main" id="{DE209CC9-E2D1-44C7-B0D6-56E1FCCB62CC}"/>
              </a:ext>
            </a:extLst>
          </p:cNvPr>
          <p:cNvSpPr/>
          <p:nvPr/>
        </p:nvSpPr>
        <p:spPr>
          <a:xfrm>
            <a:off x="1524000" y="279664"/>
            <a:ext cx="2979057"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التقييم والاستنتاجات</a:t>
            </a:r>
          </a:p>
        </p:txBody>
      </p:sp>
    </p:spTree>
    <p:extLst>
      <p:ext uri="{BB962C8B-B14F-4D97-AF65-F5344CB8AC3E}">
        <p14:creationId xmlns:p14="http://schemas.microsoft.com/office/powerpoint/2010/main" val="36872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graphicEl>
                                              <a:dgm id="{73C9BAC1-5AC0-4C25-B280-855EFAEB1E76}"/>
                                            </p:graphicEl>
                                          </p:spTgt>
                                        </p:tgtEl>
                                        <p:attrNameLst>
                                          <p:attrName>style.visibility</p:attrName>
                                        </p:attrNameLst>
                                      </p:cBhvr>
                                      <p:to>
                                        <p:strVal val="visible"/>
                                      </p:to>
                                    </p:set>
                                    <p:animEffect transition="in" filter="strips(downLeft)">
                                      <p:cBhvr>
                                        <p:cTn id="7" dur="500"/>
                                        <p:tgtEl>
                                          <p:spTgt spid="8">
                                            <p:graphicEl>
                                              <a:dgm id="{73C9BAC1-5AC0-4C25-B280-855EFAEB1E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graphicEl>
                                              <a:dgm id="{642FEFD5-4C57-4EA4-A749-8690452D2933}"/>
                                            </p:graphicEl>
                                          </p:spTgt>
                                        </p:tgtEl>
                                        <p:attrNameLst>
                                          <p:attrName>style.visibility</p:attrName>
                                        </p:attrNameLst>
                                      </p:cBhvr>
                                      <p:to>
                                        <p:strVal val="visible"/>
                                      </p:to>
                                    </p:set>
                                    <p:animEffect transition="in" filter="strips(downLeft)">
                                      <p:cBhvr>
                                        <p:cTn id="12" dur="500"/>
                                        <p:tgtEl>
                                          <p:spTgt spid="8">
                                            <p:graphicEl>
                                              <a:dgm id="{642FEFD5-4C57-4EA4-A749-8690452D293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graphicEl>
                                              <a:dgm id="{56F0A241-A82C-4B5A-804E-90C85C0EDA45}"/>
                                            </p:graphicEl>
                                          </p:spTgt>
                                        </p:tgtEl>
                                        <p:attrNameLst>
                                          <p:attrName>style.visibility</p:attrName>
                                        </p:attrNameLst>
                                      </p:cBhvr>
                                      <p:to>
                                        <p:strVal val="visible"/>
                                      </p:to>
                                    </p:set>
                                    <p:animEffect transition="in" filter="strips(downLeft)">
                                      <p:cBhvr>
                                        <p:cTn id="17" dur="500"/>
                                        <p:tgtEl>
                                          <p:spTgt spid="8">
                                            <p:graphicEl>
                                              <a:dgm id="{56F0A241-A82C-4B5A-804E-90C85C0EDA4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graphicEl>
                                              <a:dgm id="{5E6BA5BC-DA4F-4910-B58F-DEC6F048AA54}"/>
                                            </p:graphicEl>
                                          </p:spTgt>
                                        </p:tgtEl>
                                        <p:attrNameLst>
                                          <p:attrName>style.visibility</p:attrName>
                                        </p:attrNameLst>
                                      </p:cBhvr>
                                      <p:to>
                                        <p:strVal val="visible"/>
                                      </p:to>
                                    </p:set>
                                    <p:animEffect transition="in" filter="strips(downLeft)">
                                      <p:cBhvr>
                                        <p:cTn id="22" dur="500"/>
                                        <p:tgtEl>
                                          <p:spTgt spid="8">
                                            <p:graphicEl>
                                              <a:dgm id="{5E6BA5BC-DA4F-4910-B58F-DEC6F048AA5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graphicEl>
                                              <a:dgm id="{12694E65-663D-46DF-8659-C32D8A9E28E3}"/>
                                            </p:graphicEl>
                                          </p:spTgt>
                                        </p:tgtEl>
                                        <p:attrNameLst>
                                          <p:attrName>style.visibility</p:attrName>
                                        </p:attrNameLst>
                                      </p:cBhvr>
                                      <p:to>
                                        <p:strVal val="visible"/>
                                      </p:to>
                                    </p:set>
                                    <p:animEffect transition="in" filter="strips(downLeft)">
                                      <p:cBhvr>
                                        <p:cTn id="27" dur="500"/>
                                        <p:tgtEl>
                                          <p:spTgt spid="8">
                                            <p:graphicEl>
                                              <a:dgm id="{12694E65-663D-46DF-8659-C32D8A9E28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sp useBgFill="1">
        <p:nvSpPr>
          <p:cNvPr id="20" name="big_button1"/>
          <p:cNvSpPr/>
          <p:nvPr/>
        </p:nvSpPr>
        <p:spPr>
          <a:xfrm>
            <a:off x="304800" y="1752600"/>
            <a:ext cx="8534400" cy="4953000"/>
          </a:xfrm>
          <a:prstGeom prst="roundRect">
            <a:avLst>
              <a:gd name="adj" fmla="val 5834"/>
            </a:avLst>
          </a:prstGeom>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457200" indent="-457200" algn="justLow" defTabSz="914296" rtl="1">
              <a:spcAft>
                <a:spcPts val="1200"/>
              </a:spcAft>
              <a:buSzPct val="60000"/>
              <a:buFont typeface="Arial" panose="020B0604020202020204" pitchFamily="34" charset="0"/>
              <a:buChar char="•"/>
            </a:pP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الاستنتاجات العلمية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للتغير المناخي العالمي، مستمدة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من فهم القوانين الأساسية التي تدعمها التجارب المختبرية، وملاحظات الطبيعة، والنمذجة الرياضية والكمبيوتر. مثل كل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البشر والعلماء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يخطئون، ولكن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يتم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تصميم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النماذج واستخدام التقنيات العملية والعلمية لوضع السيناريوهات وإيجاد النظرية وتصحيحها.</a:t>
            </a:r>
          </a:p>
          <a:p>
            <a:pPr marL="457200" indent="-457200" algn="justLow" defTabSz="914296" rtl="1">
              <a:spcAft>
                <a:spcPts val="1200"/>
              </a:spcAft>
              <a:buSzPct val="60000"/>
              <a:buFont typeface="Arial" panose="020B0604020202020204" pitchFamily="34" charset="0"/>
              <a:buChar char="•"/>
            </a:pP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وهذه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العملية هي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من الصعوبة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بطبيعتها، والعلماء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بناة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سمعة واكتساب ل</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لمعرفة،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ليس فقط لدعم الحكمة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التقليدية ولكن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أكثر من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ذلك،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لإظهار أن الإجماع العلمي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خاطئ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وأن هناك تفسيرا أفضل. </a:t>
            </a:r>
            <a:endPar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endParaRPr>
          </a:p>
          <a:p>
            <a:pPr marL="457200" indent="-457200" algn="justLow" defTabSz="914296" rtl="1">
              <a:spcAft>
                <a:spcPts val="1200"/>
              </a:spcAft>
              <a:buSzPct val="60000"/>
              <a:buFont typeface="Arial" panose="020B0604020202020204" pitchFamily="34" charset="0"/>
              <a:buChar char="•"/>
            </a:pP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هذا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ما فعله جاليليو وباستور وداروين وآينشتاين. ولكن عندما تكون بعض الاستنتاجات قد تم اختبارها بشكل دقيق وعميق،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وفحصها</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 فإنها تكتسب وضع "نظريات راسخة" وكثيرا ما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تُحدث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عن "حقائق".</a:t>
            </a:r>
          </a:p>
        </p:txBody>
      </p:sp>
      <p:sp useBgFill="1">
        <p:nvSpPr>
          <p:cNvPr id="9" name="small_button4">
            <a:hlinkClick r:id="rId2" action="ppaction://hlinksldjump"/>
          </p:cNvPr>
          <p:cNvSpPr/>
          <p:nvPr/>
        </p:nvSpPr>
        <p:spPr>
          <a:xfrm>
            <a:off x="304800" y="232426"/>
            <a:ext cx="4343400" cy="1219200"/>
          </a:xfrm>
          <a:prstGeom prst="roundRect">
            <a:avLst/>
          </a:prstGeom>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SA" sz="2800"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الخلاصة</a:t>
            </a:r>
            <a:endParaRPr lang="en-US" sz="2800"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12"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13" name="صورة 1">
            <a:extLst>
              <a:ext uri="{FF2B5EF4-FFF2-40B4-BE49-F238E27FC236}">
                <a16:creationId xmlns:a16="http://schemas.microsoft.com/office/drawing/2014/main" id="{BFFEF3C5-22E3-49F7-A180-38C7EF4A20C6}"/>
              </a:ext>
            </a:extLst>
          </p:cNvPr>
          <p:cNvPicPr>
            <a:picLocks noChangeAspect="1"/>
          </p:cNvPicPr>
          <p:nvPr/>
        </p:nvPicPr>
        <p:blipFill>
          <a:blip r:embed="rId3"/>
          <a:stretch>
            <a:fillRect/>
          </a:stretch>
        </p:blipFill>
        <p:spPr>
          <a:xfrm>
            <a:off x="7774544" y="257581"/>
            <a:ext cx="1170533" cy="2124622"/>
          </a:xfrm>
          <a:prstGeom prst="rect">
            <a:avLst/>
          </a:prstGeom>
        </p:spPr>
      </p:pic>
    </p:spTree>
    <p:extLst>
      <p:ext uri="{BB962C8B-B14F-4D97-AF65-F5344CB8AC3E}">
        <p14:creationId xmlns:p14="http://schemas.microsoft.com/office/powerpoint/2010/main" val="12611880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bg/>
                                          </p:spTgt>
                                        </p:tgtEl>
                                        <p:attrNameLst>
                                          <p:attrName>style.visibility</p:attrName>
                                        </p:attrNameLst>
                                      </p:cBhvr>
                                      <p:to>
                                        <p:strVal val="visible"/>
                                      </p:to>
                                    </p:set>
                                    <p:animEffect transition="in" filter="fade">
                                      <p:cBhvr>
                                        <p:cTn id="11" dur="2000"/>
                                        <p:tgtEl>
                                          <p:spTgt spid="20">
                                            <p:bg/>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2000"/>
                                        <p:tgtEl>
                                          <p:spTgt spid="20">
                                            <p:txEl>
                                              <p:pRg st="0" end="0"/>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fade">
                                      <p:cBhvr>
                                        <p:cTn id="19" dur="2000"/>
                                        <p:tgtEl>
                                          <p:spTgt spid="20">
                                            <p:txEl>
                                              <p:pRg st="1" end="1"/>
                                            </p:txEl>
                                          </p:spTgt>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fade">
                                      <p:cBhvr>
                                        <p:cTn id="23" dur="20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20" name="big_button1"/>
          <p:cNvSpPr/>
          <p:nvPr/>
        </p:nvSpPr>
        <p:spPr>
          <a:xfrm>
            <a:off x="334818" y="1676400"/>
            <a:ext cx="8534400" cy="4876800"/>
          </a:xfrm>
          <a:prstGeom prst="roundRect">
            <a:avLst>
              <a:gd name="adj" fmla="val 5834"/>
            </a:avLst>
          </a:prstGeom>
          <a:gradFill rotWithShape="0">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150000" r="50000" b="250000"/>
            </a:path>
            <a:tileRect l="-3571" t="-37500" r="-3571" b="-3125"/>
          </a:gra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457200" lvl="0" indent="-457200" algn="justLow" defTabSz="914296" rtl="1">
              <a:spcAft>
                <a:spcPts val="1200"/>
              </a:spcAft>
              <a:buSzPct val="60000"/>
              <a:buFont typeface="Arial" panose="020B0604020202020204" pitchFamily="34" charset="0"/>
              <a:buChar char="•"/>
              <a:defRPr/>
            </a:pP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ضرورة التقييم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المتكامل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لصنع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سياسات مسؤولة ومستنيرة بشأن قضايا التغير البيئي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العالمي. </a:t>
            </a:r>
            <a:endParaRPr kumimoji="0" lang="ar-SA"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endParaRPr>
          </a:p>
          <a:p>
            <a:pPr marL="457200" lvl="0" indent="-457200" algn="justLow" defTabSz="914296" rtl="1">
              <a:spcAft>
                <a:spcPts val="1200"/>
              </a:spcAft>
              <a:buSzPct val="60000"/>
              <a:buFont typeface="Arial" panose="020B0604020202020204" pitchFamily="34" charset="0"/>
              <a:buChar char="•"/>
              <a:defRPr/>
            </a:pP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الاستمرار في صياغة المشاريع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ذات التركيز الموضوعي والمنهجي المتنوع ، مع استمرار المحاولات لتطوير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المعايير على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نحو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ملائم مع قضايا التغير المناخي. </a:t>
            </a:r>
            <a:endParaRPr kumimoji="0" lang="ar-KW" sz="2800" b="0" i="0" u="none" strike="noStrike" kern="1200" cap="none" spc="-100" normalizeH="0" baseline="0" noProof="0" dirty="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endParaRPr>
          </a:p>
          <a:p>
            <a:pPr marL="457200" lvl="0" indent="-457200" algn="justLow" defTabSz="914296" rtl="1">
              <a:spcAft>
                <a:spcPts val="1200"/>
              </a:spcAft>
              <a:buSzPct val="60000"/>
              <a:buFont typeface="Arial" panose="020B0604020202020204" pitchFamily="34" charset="0"/>
              <a:buChar char="•"/>
              <a:defRPr/>
            </a:pP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تطبيق التقنيات التي تم تطويرها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للمجموعات الشاملة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من مؤشرات تغير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المناخ، كدليل </a:t>
            </a:r>
            <a:r>
              <a:rPr lang="ar-SA" sz="2800" spc="-100" dirty="0">
                <a:ln>
                  <a:solidFill>
                    <a:sysClr val="windowText" lastClr="000000"/>
                  </a:solidFill>
                </a:ln>
                <a:solidFill>
                  <a:prstClr val="black"/>
                </a:solidFill>
                <a:latin typeface="Sakkal Majalla" panose="02000000000000000000" pitchFamily="2" charset="-78"/>
                <a:cs typeface="Sakkal Majalla" panose="02000000000000000000" pitchFamily="2" charset="-78"/>
              </a:rPr>
              <a:t>محتمل على تغير المناخ الناتج عن الأنشطة البشرية. ويتطلب هذا تقييم التقلبات الطبيعية والإشارات المتوقعة لتغير </a:t>
            </a:r>
            <a:r>
              <a:rPr lang="ar-SA" sz="2800" spc="-100" dirty="0" smtClean="0">
                <a:ln>
                  <a:solidFill>
                    <a:sysClr val="windowText" lastClr="000000"/>
                  </a:solidFill>
                </a:ln>
                <a:solidFill>
                  <a:prstClr val="black"/>
                </a:solidFill>
                <a:latin typeface="Sakkal Majalla" panose="02000000000000000000" pitchFamily="2" charset="-78"/>
                <a:cs typeface="Sakkal Majalla" panose="02000000000000000000" pitchFamily="2" charset="-78"/>
              </a:rPr>
              <a:t>المناخ.</a:t>
            </a:r>
            <a:endParaRPr kumimoji="0" lang="ar-KW" sz="2800" b="0" i="0" u="none" strike="noStrike" kern="1200" cap="none" spc="-100" normalizeH="0" baseline="0" noProof="0" dirty="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endParaRPr>
          </a:p>
          <a:p>
            <a:pPr marL="457200" marR="0" lvl="0" indent="-457200" algn="justLow" defTabSz="914296" rtl="1" eaLnBrk="1" fontAlgn="auto" latinLnBrk="0" hangingPunct="1">
              <a:lnSpc>
                <a:spcPct val="100000"/>
              </a:lnSpc>
              <a:spcBef>
                <a:spcPts val="0"/>
              </a:spcBef>
              <a:spcAft>
                <a:spcPts val="1200"/>
              </a:spcAft>
              <a:buClrTx/>
              <a:buSzPct val="60000"/>
              <a:buFont typeface="Arial" panose="020B0604020202020204" pitchFamily="34" charset="0"/>
              <a:buChar char="•"/>
              <a:tabLst/>
              <a:defRPr/>
            </a:pPr>
            <a:r>
              <a:rPr kumimoji="0" lang="ar-SA"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ال</a:t>
            </a:r>
            <a:r>
              <a:rPr kumimoji="0" lang="ar-KW"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متابعة </a:t>
            </a:r>
            <a:r>
              <a:rPr kumimoji="0" lang="ar-SA"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والتطوير للتقنيات المستخدمة في </a:t>
            </a:r>
            <a:r>
              <a:rPr kumimoji="0" lang="ar-KW"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عملي</a:t>
            </a:r>
            <a:r>
              <a:rPr kumimoji="0" lang="ar-SA"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ات</a:t>
            </a:r>
            <a:r>
              <a:rPr kumimoji="0" lang="ar-KW"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 </a:t>
            </a:r>
            <a:r>
              <a:rPr kumimoji="0" lang="ar-SA"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تقييم التغير المناخي </a:t>
            </a:r>
            <a:r>
              <a:rPr kumimoji="0" lang="ar-KW"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بالتعاون </a:t>
            </a:r>
            <a:r>
              <a:rPr kumimoji="0" lang="ar-KW" sz="2800" b="0" i="0" u="none" strike="noStrike" kern="1200" cap="none" spc="-100" normalizeH="0" baseline="0" noProof="0" dirty="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مع </a:t>
            </a:r>
            <a:r>
              <a:rPr kumimoji="0" lang="ar-SA" sz="2800" b="0" i="0" u="none" strike="noStrike" kern="1200" cap="none" spc="-100" normalizeH="0" baseline="0" noProof="0" dirty="0" smtClean="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rPr>
              <a:t>الجهات المعنية على مستوى دول العالم.</a:t>
            </a:r>
            <a:endParaRPr kumimoji="0" lang="ar-KW" sz="2800" b="0" i="0" u="none" strike="noStrike" kern="1200" cap="none" spc="-100" normalizeH="0" baseline="0" noProof="0" dirty="0">
              <a:ln>
                <a:solidFill>
                  <a:sysClr val="windowText" lastClr="000000"/>
                </a:solidFill>
              </a:ln>
              <a:solidFill>
                <a:prstClr val="black"/>
              </a:solidFill>
              <a:effectLst/>
              <a:uLnTx/>
              <a:uFillTx/>
              <a:latin typeface="Sakkal Majalla" panose="02000000000000000000" pitchFamily="2" charset="-78"/>
              <a:cs typeface="Sakkal Majalla" panose="02000000000000000000" pitchFamily="2" charset="-78"/>
            </a:endParaRPr>
          </a:p>
        </p:txBody>
      </p:sp>
      <p:sp useBgFill="1">
        <p:nvSpPr>
          <p:cNvPr id="9" name="small_button4">
            <a:hlinkClick r:id="rId2" action="ppaction://hlinksldjump"/>
          </p:cNvPr>
          <p:cNvSpPr/>
          <p:nvPr/>
        </p:nvSpPr>
        <p:spPr>
          <a:xfrm>
            <a:off x="334818" y="248590"/>
            <a:ext cx="4343400" cy="1219200"/>
          </a:xfrm>
          <a:prstGeom prst="roundRect">
            <a:avLst/>
          </a:prstGeom>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التوصيات</a:t>
            </a:r>
            <a:endPar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2"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pic>
        <p:nvPicPr>
          <p:cNvPr id="13" name="صورة 1">
            <a:extLst>
              <a:ext uri="{FF2B5EF4-FFF2-40B4-BE49-F238E27FC236}">
                <a16:creationId xmlns:a16="http://schemas.microsoft.com/office/drawing/2014/main" id="{BFFEF3C5-22E3-49F7-A180-38C7EF4A20C6}"/>
              </a:ext>
            </a:extLst>
          </p:cNvPr>
          <p:cNvPicPr>
            <a:picLocks noChangeAspect="1"/>
          </p:cNvPicPr>
          <p:nvPr/>
        </p:nvPicPr>
        <p:blipFill>
          <a:blip r:embed="rId3"/>
          <a:stretch>
            <a:fillRect/>
          </a:stretch>
        </p:blipFill>
        <p:spPr>
          <a:xfrm>
            <a:off x="7759876" y="269372"/>
            <a:ext cx="1170533" cy="2124622"/>
          </a:xfrm>
          <a:prstGeom prst="rect">
            <a:avLst/>
          </a:prstGeom>
        </p:spPr>
      </p:pic>
    </p:spTree>
    <p:extLst>
      <p:ext uri="{BB962C8B-B14F-4D97-AF65-F5344CB8AC3E}">
        <p14:creationId xmlns:p14="http://schemas.microsoft.com/office/powerpoint/2010/main" val="24507374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1000"/>
                                        <p:tgtEl>
                                          <p:spTgt spid="2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1000"/>
                                        <p:tgtEl>
                                          <p:spTgt spid="20">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animEffect transition="in" filter="fade">
                                      <p:cBhvr>
                                        <p:cTn id="16" dur="1000"/>
                                        <p:tgtEl>
                                          <p:spTgt spid="20">
                                            <p:txEl>
                                              <p:pRg st="1" end="1"/>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1000"/>
                                        <p:tgtEl>
                                          <p:spTgt spid="20">
                                            <p:txEl>
                                              <p:pRg st="2" end="2"/>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0">
                                            <p:txEl>
                                              <p:pRg st="3" end="3"/>
                                            </p:txEl>
                                          </p:spTgt>
                                        </p:tgtEl>
                                        <p:attrNameLst>
                                          <p:attrName>style.visibility</p:attrName>
                                        </p:attrNameLst>
                                      </p:cBhvr>
                                      <p:to>
                                        <p:strVal val="visible"/>
                                      </p:to>
                                    </p:set>
                                    <p:animEffect transition="in" filter="fade">
                                      <p:cBhvr>
                                        <p:cTn id="24" dur="10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sp>
        <p:nvSpPr>
          <p:cNvPr id="18" name="big_button1"/>
          <p:cNvSpPr/>
          <p:nvPr/>
        </p:nvSpPr>
        <p:spPr>
          <a:xfrm>
            <a:off x="2209800" y="1219200"/>
            <a:ext cx="6934200" cy="2667000"/>
          </a:xfrm>
          <a:prstGeom prst="roundRect">
            <a:avLst>
              <a:gd name="adj" fmla="val 2738"/>
            </a:avLst>
          </a:prstGeom>
          <a:noFill/>
          <a:ln>
            <a:noFill/>
          </a:ln>
        </p:spPr>
        <p:style>
          <a:lnRef idx="2">
            <a:schemeClr val="dk1"/>
          </a:lnRef>
          <a:fillRef idx="1">
            <a:schemeClr val="lt1"/>
          </a:fillRef>
          <a:effectRef idx="0">
            <a:schemeClr val="dk1"/>
          </a:effectRef>
          <a:fontRef idx="minor">
            <a:schemeClr val="dk1"/>
          </a:fontRef>
        </p:style>
        <p:txBody>
          <a:bodyPr lIns="91430" tIns="45715" rIns="91430" bIns="45715" rtlCol="0" anchor="ctr"/>
          <a:lstStyle/>
          <a:p>
            <a:pPr algn="ctr" defTabSz="914296" rtl="1">
              <a:spcAft>
                <a:spcPts val="600"/>
              </a:spcAft>
              <a:buSzPct val="60000"/>
            </a:pPr>
            <a:r>
              <a:rPr lang="ar-SA" sz="3600" spc="-100" dirty="0" smtClean="0">
                <a:ln>
                  <a:solidFill>
                    <a:srgbClr val="1F497D"/>
                  </a:solidFill>
                </a:ln>
                <a:solidFill>
                  <a:prstClr val="black"/>
                </a:solidFill>
                <a:cs typeface="PT Bold Heading" pitchFamily="2" charset="-78"/>
              </a:rPr>
              <a:t>العمل الجماعي والاستمرارية</a:t>
            </a:r>
            <a:endParaRPr lang="en-US" sz="3600" spc="-100" dirty="0">
              <a:ln>
                <a:solidFill>
                  <a:srgbClr val="1F497D"/>
                </a:solidFill>
              </a:ln>
              <a:solidFill>
                <a:prstClr val="black"/>
              </a:solidFill>
              <a:cs typeface="PT Bold Heading" pitchFamily="2" charset="-78"/>
            </a:endParaRPr>
          </a:p>
        </p:txBody>
      </p:sp>
      <p:pic>
        <p:nvPicPr>
          <p:cNvPr id="9" name="ide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429003"/>
            <a:ext cx="3962400" cy="3102231"/>
          </a:xfrm>
          <a:prstGeom prst="rect">
            <a:avLst/>
          </a:prstGeom>
        </p:spPr>
      </p:pic>
      <p:pic>
        <p:nvPicPr>
          <p:cNvPr id="12" name="competition_sidebar.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152400" y="152402"/>
            <a:ext cx="1752600" cy="6591300"/>
          </a:xfrm>
          <a:prstGeom prst="rect">
            <a:avLst/>
          </a:prstGeom>
        </p:spPr>
      </p:pic>
      <p:pic>
        <p:nvPicPr>
          <p:cNvPr id="13" name="صورة 1">
            <a:extLst>
              <a:ext uri="{FF2B5EF4-FFF2-40B4-BE49-F238E27FC236}">
                <a16:creationId xmlns:a16="http://schemas.microsoft.com/office/drawing/2014/main" id="{BFFEF3C5-22E3-49F7-A180-38C7EF4A20C6}"/>
              </a:ext>
            </a:extLst>
          </p:cNvPr>
          <p:cNvPicPr>
            <a:picLocks noChangeAspect="1"/>
          </p:cNvPicPr>
          <p:nvPr/>
        </p:nvPicPr>
        <p:blipFill>
          <a:blip r:embed="rId6"/>
          <a:stretch>
            <a:fillRect/>
          </a:stretch>
        </p:blipFill>
        <p:spPr>
          <a:xfrm>
            <a:off x="7774544" y="257581"/>
            <a:ext cx="1170533" cy="2124622"/>
          </a:xfrm>
          <a:prstGeom prst="rect">
            <a:avLst/>
          </a:prstGeom>
        </p:spPr>
      </p:pic>
    </p:spTree>
    <p:extLst>
      <p:ext uri="{BB962C8B-B14F-4D97-AF65-F5344CB8AC3E}">
        <p14:creationId xmlns:p14="http://schemas.microsoft.com/office/powerpoint/2010/main" val="34930230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7" fill="hold"/>
                                        <p:tgtEl>
                                          <p:spTgt spid="12"/>
                                        </p:tgtEl>
                                      </p:cBhvr>
                                    </p:cmd>
                                  </p:childTnLst>
                                </p:cTn>
                              </p:par>
                            </p:childTnLst>
                          </p:cTn>
                        </p:par>
                        <p:par>
                          <p:cTn id="7" fill="hold">
                            <p:stCondLst>
                              <p:cond delay="6007"/>
                            </p:stCondLst>
                            <p:childTnLst>
                              <p:par>
                                <p:cTn id="8" presetID="10" presetClass="entr" presetSubtype="0" fill="hold" grpId="0" nodeType="after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2000"/>
                                        <p:tgtEl>
                                          <p:spTgt spid="18">
                                            <p:txEl>
                                              <p:pRg st="0" end="0"/>
                                            </p:txEl>
                                          </p:spTgt>
                                        </p:tgtEl>
                                      </p:cBhvr>
                                    </p:animEffect>
                                  </p:childTnLst>
                                </p:cTn>
                              </p:par>
                              <p:par>
                                <p:cTn id="11" presetID="53"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remove" display="0">
                  <p:stCondLst>
                    <p:cond delay="indefinite"/>
                  </p:stCondLst>
                </p:cTn>
                <p:tgtEl>
                  <p:spTgt spid="12"/>
                </p:tgtEl>
              </p:cMediaNode>
            </p:video>
          </p:childTnLst>
        </p:cTn>
      </p:par>
    </p:tnLst>
    <p:bldLst>
      <p:bldP spid="1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712968" cy="4343400"/>
          </a:xfrm>
          <a:gradFill rotWithShape="0">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150000" r="50000" b="250000"/>
            </a:path>
            <a:tileRect l="-3571" t="-37500" r="-3571" b="-3125"/>
          </a:gra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indent="0" algn="r" rtl="1">
              <a:spcAft>
                <a:spcPts val="1200"/>
              </a:spcAft>
              <a:buSzPct val="60000"/>
              <a:buNone/>
            </a:pP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الأستاذ الدكتور/ </a:t>
            </a:r>
            <a:r>
              <a:rPr lang="ar-KW"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محمد السيد حافظ                                   دكتور/ مفرح </a:t>
            </a:r>
            <a:r>
              <a:rPr lang="ar-SA" sz="2800" b="1" spc="-100" dirty="0" err="1">
                <a:ln>
                  <a:solidFill>
                    <a:sysClr val="windowText" lastClr="000000"/>
                  </a:solidFill>
                </a:ln>
                <a:solidFill>
                  <a:schemeClr val="tx1"/>
                </a:solidFill>
                <a:latin typeface="Sakkal Majalla" panose="02000000000000000000" pitchFamily="2" charset="-78"/>
                <a:cs typeface="Sakkal Majalla" panose="02000000000000000000" pitchFamily="2" charset="-78"/>
              </a:rPr>
              <a:t>ضايم</a:t>
            </a: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ar-SA" sz="2800" b="1" spc="-100" dirty="0" err="1">
                <a:ln>
                  <a:solidFill>
                    <a:sysClr val="windowText" lastClr="000000"/>
                  </a:solidFill>
                </a:ln>
                <a:solidFill>
                  <a:schemeClr val="tx1"/>
                </a:solidFill>
                <a:latin typeface="Sakkal Majalla" panose="02000000000000000000" pitchFamily="2" charset="-78"/>
                <a:cs typeface="Sakkal Majalla" panose="02000000000000000000" pitchFamily="2" charset="-78"/>
              </a:rPr>
              <a:t>القرادي</a:t>
            </a: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p>
          <a:p>
            <a:pPr marL="0" indent="0" algn="ctr" rtl="1">
              <a:spcAft>
                <a:spcPts val="1200"/>
              </a:spcAft>
              <a:buSzPct val="60000"/>
              <a:buNone/>
            </a:pP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أستاذ </a:t>
            </a:r>
            <a:r>
              <a:rPr lang="ar-SA" sz="2800" b="1"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rPr>
              <a:t>المُناخ </a:t>
            </a: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التطبيقي                                                 أستاذ علم المعلومات المكانية المساعد</a:t>
            </a:r>
          </a:p>
          <a:p>
            <a:pPr marL="0" indent="0" algn="r" rtl="1">
              <a:spcAft>
                <a:spcPts val="1200"/>
              </a:spcAft>
              <a:buSzPct val="60000"/>
              <a:buNone/>
            </a:pP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en-US"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ar-SA"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ar-KW"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00966599388523</a:t>
            </a:r>
            <a:r>
              <a:rPr lang="en-US" sz="2800" b="1" spc="-100" dirty="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en-US" sz="2800" b="1"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ar-KW" sz="2800" b="1"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en-US" sz="2800" b="1"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rPr>
              <a:t>00966504194565</a:t>
            </a:r>
            <a:endParaRPr lang="ar-SA" sz="2800" b="1"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endParaRPr>
          </a:p>
          <a:p>
            <a:pPr marL="0" indent="0" algn="r" rtl="1">
              <a:spcAft>
                <a:spcPts val="1200"/>
              </a:spcAft>
              <a:buSzPct val="60000"/>
              <a:buNone/>
            </a:pPr>
            <a:r>
              <a:rPr lang="en-US" sz="3000"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hlinkClick r:id="rId2"/>
              </a:rPr>
              <a:t> mufarehq@ksu.edu.sa</a:t>
            </a:r>
            <a:r>
              <a:rPr lang="en-US" sz="3000"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en-US" sz="3000"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hlinkClick r:id="rId3"/>
              </a:rPr>
              <a:t>mohhafez@ksu.edu.sa</a:t>
            </a:r>
            <a:r>
              <a:rPr lang="en-US" sz="3000"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r>
              <a:rPr lang="ar-SA" sz="3000" spc="-100" dirty="0" smtClean="0">
                <a:ln>
                  <a:solidFill>
                    <a:sysClr val="windowText" lastClr="000000"/>
                  </a:solidFill>
                </a:ln>
                <a:solidFill>
                  <a:schemeClr val="tx1"/>
                </a:solidFill>
                <a:latin typeface="Sakkal Majalla" panose="02000000000000000000" pitchFamily="2" charset="-78"/>
                <a:cs typeface="Sakkal Majalla" panose="02000000000000000000" pitchFamily="2" charset="-78"/>
              </a:rPr>
              <a:t> </a:t>
            </a:r>
            <a:endParaRPr lang="en-US" sz="3000" spc="-100" dirty="0">
              <a:ln>
                <a:solidFill>
                  <a:sysClr val="windowText" lastClr="000000"/>
                </a:solidFill>
              </a:ln>
              <a:solidFill>
                <a:schemeClr val="tx1"/>
              </a:solidFill>
              <a:latin typeface="Sakkal Majalla" panose="02000000000000000000" pitchFamily="2" charset="-78"/>
              <a:cs typeface="Sakkal Majalla" panose="02000000000000000000" pitchFamily="2" charset="-78"/>
            </a:endParaRPr>
          </a:p>
        </p:txBody>
      </p:sp>
      <p:sp>
        <p:nvSpPr>
          <p:cNvPr id="6" name="Rectangle 3"/>
          <p:cNvSpPr txBox="1">
            <a:spLocks noChangeArrowheads="1"/>
          </p:cNvSpPr>
          <p:nvPr/>
        </p:nvSpPr>
        <p:spPr bwMode="auto">
          <a:xfrm>
            <a:off x="3060717" y="914400"/>
            <a:ext cx="5389246"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ctr" defTabSz="914296" rtl="1"/>
            <a:r>
              <a:rPr lang="ar-SA"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تغير </a:t>
            </a:r>
            <a:r>
              <a:rPr lang="ar-SA" sz="3200" b="1" dirty="0" smtClean="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المُناخ </a:t>
            </a:r>
            <a:r>
              <a:rPr lang="ar-SA"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العالمي</a:t>
            </a:r>
          </a:p>
          <a:p>
            <a:pPr lvl="0" algn="ctr" defTabSz="914296" rtl="1"/>
            <a:r>
              <a:rPr lang="ar-SA"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a:t>
            </a:r>
            <a:r>
              <a:rPr lang="ar-KW"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النماذج والإسقاطات والتقنيات الحديثة</a:t>
            </a:r>
            <a:r>
              <a:rPr lang="ar-SA"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a:t>
            </a:r>
            <a:endParaRPr lang="ar-KW" sz="32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endParaRPr>
          </a:p>
        </p:txBody>
      </p:sp>
      <p:pic>
        <p:nvPicPr>
          <p:cNvPr id="50178" name="Picture 2" descr="http://www.eintero.com/p/images/ContactUs_image2.png"/>
          <p:cNvPicPr>
            <a:picLocks noChangeAspect="1" noChangeArrowheads="1"/>
          </p:cNvPicPr>
          <p:nvPr/>
        </p:nvPicPr>
        <p:blipFill>
          <a:blip r:embed="rId4" cstate="print"/>
          <a:stretch>
            <a:fillRect/>
          </a:stretch>
        </p:blipFill>
        <p:spPr bwMode="auto">
          <a:xfrm>
            <a:off x="381000" y="238944"/>
            <a:ext cx="2555026" cy="2160239"/>
          </a:xfrm>
          <a:prstGeom prst="rect">
            <a:avLst/>
          </a:prstGeom>
          <a:noFill/>
          <a:ln>
            <a:noFill/>
          </a:ln>
        </p:spPr>
      </p:pic>
    </p:spTree>
    <p:extLst>
      <p:ext uri="{BB962C8B-B14F-4D97-AF65-F5344CB8AC3E}">
        <p14:creationId xmlns:p14="http://schemas.microsoft.com/office/powerpoint/2010/main" val="36131081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par>
                                <p:cTn id="8" presetID="18" presetClass="entr" presetSubtype="6" fill="hold" nodeType="with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strips(downRight)">
                                      <p:cBhvr>
                                        <p:cTn id="10" dur="1000"/>
                                        <p:tgtEl>
                                          <p:spTgt spid="50178"/>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up)">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up)">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all_button4">
            <a:hlinkClick r:id="rId2" action="ppaction://hlinksldjump"/>
          </p:cNvPr>
          <p:cNvSpPr/>
          <p:nvPr/>
        </p:nvSpPr>
        <p:spPr>
          <a:xfrm>
            <a:off x="762000" y="533400"/>
            <a:ext cx="1676400" cy="990600"/>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أهدافنا</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16" name="small_button4">
            <a:hlinkClick r:id="rId2" action="ppaction://hlinksldjump"/>
          </p:cNvPr>
          <p:cNvSpPr/>
          <p:nvPr/>
        </p:nvSpPr>
        <p:spPr>
          <a:xfrm>
            <a:off x="4191000" y="1752600"/>
            <a:ext cx="4572000" cy="533400"/>
          </a:xfrm>
          <a:prstGeom prst="roundRect">
            <a:avLst/>
          </a:prstGeom>
          <a:solidFill>
            <a:schemeClr val="accent3">
              <a:lumMod val="20000"/>
              <a:lumOff val="8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الأهداف العامة</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14" name="Diagram 13"/>
          <p:cNvGraphicFramePr/>
          <p:nvPr>
            <p:extLst>
              <p:ext uri="{D42A27DB-BD31-4B8C-83A1-F6EECF244321}">
                <p14:modId xmlns:p14="http://schemas.microsoft.com/office/powerpoint/2010/main" val="2422127710"/>
              </p:ext>
            </p:extLst>
          </p:nvPr>
        </p:nvGraphicFramePr>
        <p:xfrm>
          <a:off x="457200" y="2438400"/>
          <a:ext cx="8305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http://www.pebbleroadmarketing.com/wp/wp-content/uploads/2011/09/Target-300x271.jp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9676814">
            <a:off x="2793527" y="564591"/>
            <a:ext cx="1496758" cy="1360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صورة 1">
            <a:extLst>
              <a:ext uri="{FF2B5EF4-FFF2-40B4-BE49-F238E27FC236}">
                <a16:creationId xmlns:a16="http://schemas.microsoft.com/office/drawing/2014/main" id="{01C61FE1-FED8-477D-99F0-F1A5350B8C3A}"/>
              </a:ext>
            </a:extLst>
          </p:cNvPr>
          <p:cNvPicPr>
            <a:picLocks noChangeAspect="1"/>
          </p:cNvPicPr>
          <p:nvPr/>
        </p:nvPicPr>
        <p:blipFill>
          <a:blip r:embed="rId10"/>
          <a:stretch>
            <a:fillRect/>
          </a:stretch>
        </p:blipFill>
        <p:spPr>
          <a:xfrm>
            <a:off x="7814619" y="186838"/>
            <a:ext cx="1170533" cy="2286198"/>
          </a:xfrm>
          <a:prstGeom prst="rect">
            <a:avLst/>
          </a:prstGeom>
        </p:spPr>
      </p:pic>
      <p:pic>
        <p:nvPicPr>
          <p:cNvPr id="3" name="صورة 2">
            <a:extLst>
              <a:ext uri="{FF2B5EF4-FFF2-40B4-BE49-F238E27FC236}">
                <a16:creationId xmlns:a16="http://schemas.microsoft.com/office/drawing/2014/main" id="{A3AAFCBC-AB79-4091-9984-29A9552D84C4}"/>
              </a:ext>
            </a:extLst>
          </p:cNvPr>
          <p:cNvPicPr>
            <a:picLocks noChangeAspect="1"/>
          </p:cNvPicPr>
          <p:nvPr/>
        </p:nvPicPr>
        <p:blipFill>
          <a:blip r:embed="rId11"/>
          <a:stretch>
            <a:fillRect/>
          </a:stretch>
        </p:blipFill>
        <p:spPr>
          <a:xfrm>
            <a:off x="4645412" y="231523"/>
            <a:ext cx="3072650" cy="1182727"/>
          </a:xfrm>
          <a:prstGeom prst="rect">
            <a:avLst/>
          </a:prstGeom>
        </p:spPr>
      </p:pic>
    </p:spTree>
    <p:extLst>
      <p:ext uri="{BB962C8B-B14F-4D97-AF65-F5344CB8AC3E}">
        <p14:creationId xmlns:p14="http://schemas.microsoft.com/office/powerpoint/2010/main" val="1422184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500"/>
                                        <p:tgtEl>
                                          <p:spTgt spid="16"/>
                                        </p:tgtEl>
                                      </p:cBhvr>
                                    </p:animEffect>
                                  </p:childTnLst>
                                </p:cTn>
                              </p:par>
                              <p:par>
                                <p:cTn id="8" presetID="23" presetClass="entr" presetSubtype="3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strVal val="4*#ppt_w"/>
                                          </p:val>
                                        </p:tav>
                                        <p:tav tm="100000">
                                          <p:val>
                                            <p:strVal val="#ppt_w"/>
                                          </p:val>
                                        </p:tav>
                                      </p:tavLst>
                                    </p:anim>
                                    <p:anim calcmode="lin" valueType="num">
                                      <p:cBhvr>
                                        <p:cTn id="11" dur="500" fill="hold"/>
                                        <p:tgtEl>
                                          <p:spTgt spid="12"/>
                                        </p:tgtEl>
                                        <p:attrNameLst>
                                          <p:attrName>ppt_h</p:attrName>
                                        </p:attrNameLst>
                                      </p:cBhvr>
                                      <p:tavLst>
                                        <p:tav tm="0">
                                          <p:val>
                                            <p:strVal val="4*#ppt_h"/>
                                          </p:val>
                                        </p:tav>
                                        <p:tav tm="100000">
                                          <p:val>
                                            <p:strVal val="#ppt_h"/>
                                          </p:val>
                                        </p:tav>
                                      </p:tavLst>
                                    </p:anim>
                                  </p:childTnLst>
                                </p:cTn>
                              </p:par>
                            </p:childTnLst>
                          </p:cTn>
                        </p:par>
                        <p:par>
                          <p:cTn id="12" fill="hold">
                            <p:stCondLst>
                              <p:cond delay="500"/>
                            </p:stCondLst>
                            <p:childTnLst>
                              <p:par>
                                <p:cTn id="13" presetID="12" presetClass="entr" presetSubtype="1" fill="hold" grpId="0" nodeType="afterEffect">
                                  <p:stCondLst>
                                    <p:cond delay="0"/>
                                  </p:stCondLst>
                                  <p:childTnLst>
                                    <p:set>
                                      <p:cBhvr>
                                        <p:cTn id="14" dur="1" fill="hold">
                                          <p:stCondLst>
                                            <p:cond delay="0"/>
                                          </p:stCondLst>
                                        </p:cTn>
                                        <p:tgtEl>
                                          <p:spTgt spid="14">
                                            <p:graphicEl>
                                              <a:dgm id="{2F59F4BA-ACEB-47CD-9835-833101BB5FE7}"/>
                                            </p:graphicEl>
                                          </p:spTgt>
                                        </p:tgtEl>
                                        <p:attrNameLst>
                                          <p:attrName>style.visibility</p:attrName>
                                        </p:attrNameLst>
                                      </p:cBhvr>
                                      <p:to>
                                        <p:strVal val="visible"/>
                                      </p:to>
                                    </p:set>
                                    <p:animEffect transition="in" filter="slide(fromTop)">
                                      <p:cBhvr>
                                        <p:cTn id="15" dur="1000"/>
                                        <p:tgtEl>
                                          <p:spTgt spid="14">
                                            <p:graphicEl>
                                              <a:dgm id="{2F59F4BA-ACEB-47CD-9835-833101BB5FE7}"/>
                                            </p:graphicEl>
                                          </p:spTgt>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4">
                                            <p:graphicEl>
                                              <a:dgm id="{566511E3-A6C8-40F0-9E3A-3D0F040C6E5B}"/>
                                            </p:graphicEl>
                                          </p:spTgt>
                                        </p:tgtEl>
                                        <p:attrNameLst>
                                          <p:attrName>style.visibility</p:attrName>
                                        </p:attrNameLst>
                                      </p:cBhvr>
                                      <p:to>
                                        <p:strVal val="visible"/>
                                      </p:to>
                                    </p:set>
                                    <p:animEffect transition="in" filter="slide(fromTop)">
                                      <p:cBhvr>
                                        <p:cTn id="19" dur="1000"/>
                                        <p:tgtEl>
                                          <p:spTgt spid="14">
                                            <p:graphicEl>
                                              <a:dgm id="{566511E3-A6C8-40F0-9E3A-3D0F040C6E5B}"/>
                                            </p:graphicEl>
                                          </p:spTgt>
                                        </p:tgtEl>
                                      </p:cBhvr>
                                    </p:animEffect>
                                  </p:childTnLst>
                                </p:cTn>
                              </p:par>
                            </p:childTnLst>
                          </p:cTn>
                        </p:par>
                        <p:par>
                          <p:cTn id="20" fill="hold">
                            <p:stCondLst>
                              <p:cond delay="2500"/>
                            </p:stCondLst>
                            <p:childTnLst>
                              <p:par>
                                <p:cTn id="21" presetID="12" presetClass="entr" presetSubtype="1" fill="hold" grpId="0" nodeType="afterEffect">
                                  <p:stCondLst>
                                    <p:cond delay="0"/>
                                  </p:stCondLst>
                                  <p:childTnLst>
                                    <p:set>
                                      <p:cBhvr>
                                        <p:cTn id="22" dur="1" fill="hold">
                                          <p:stCondLst>
                                            <p:cond delay="0"/>
                                          </p:stCondLst>
                                        </p:cTn>
                                        <p:tgtEl>
                                          <p:spTgt spid="14">
                                            <p:graphicEl>
                                              <a:dgm id="{26CDA16C-B0FD-4B59-A235-284316ED8BA7}"/>
                                            </p:graphicEl>
                                          </p:spTgt>
                                        </p:tgtEl>
                                        <p:attrNameLst>
                                          <p:attrName>style.visibility</p:attrName>
                                        </p:attrNameLst>
                                      </p:cBhvr>
                                      <p:to>
                                        <p:strVal val="visible"/>
                                      </p:to>
                                    </p:set>
                                    <p:animEffect transition="in" filter="slide(fromTop)">
                                      <p:cBhvr>
                                        <p:cTn id="23" dur="1000"/>
                                        <p:tgtEl>
                                          <p:spTgt spid="14">
                                            <p:graphicEl>
                                              <a:dgm id="{26CDA16C-B0FD-4B59-A235-284316ED8BA7}"/>
                                            </p:graphicEl>
                                          </p:spTgt>
                                        </p:tgtEl>
                                      </p:cBhvr>
                                    </p:animEffect>
                                  </p:childTnLst>
                                </p:cTn>
                              </p:par>
                            </p:childTnLst>
                          </p:cTn>
                        </p:par>
                        <p:par>
                          <p:cTn id="24" fill="hold">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14">
                                            <p:graphicEl>
                                              <a:dgm id="{639EECF1-E32B-4363-900E-E3CAC1AA49D2}"/>
                                            </p:graphicEl>
                                          </p:spTgt>
                                        </p:tgtEl>
                                        <p:attrNameLst>
                                          <p:attrName>style.visibility</p:attrName>
                                        </p:attrNameLst>
                                      </p:cBhvr>
                                      <p:to>
                                        <p:strVal val="visible"/>
                                      </p:to>
                                    </p:set>
                                    <p:animEffect transition="in" filter="slide(fromTop)">
                                      <p:cBhvr>
                                        <p:cTn id="27" dur="1000"/>
                                        <p:tgtEl>
                                          <p:spTgt spid="14">
                                            <p:graphicEl>
                                              <a:dgm id="{639EECF1-E32B-4363-900E-E3CAC1AA49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4"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2209800"/>
            <a:ext cx="8229600" cy="4495800"/>
          </a:xfrm>
        </p:spPr>
        <p:txBody>
          <a:bodyPr/>
          <a:lstStyle/>
          <a:p>
            <a:pPr marL="0" indent="0" algn="just" rtl="1">
              <a:buNone/>
            </a:pPr>
            <a:r>
              <a:rPr lang="ar-SA" altLang="en-US" b="1" dirty="0" smtClean="0">
                <a:ea typeface="Majalla UI"/>
              </a:rPr>
              <a:t>    بالاستعانة بشبكة الانترنت وقواعد </a:t>
            </a:r>
            <a:r>
              <a:rPr lang="ar-SA" altLang="en-US" b="1" dirty="0" smtClean="0">
                <a:ea typeface="Majalla UI"/>
              </a:rPr>
              <a:t>المعلومات، </a:t>
            </a:r>
            <a:r>
              <a:rPr lang="ar-SA" altLang="en-US" b="1" dirty="0" smtClean="0">
                <a:ea typeface="Majalla UI"/>
              </a:rPr>
              <a:t>يتم جمع المعلومات عن </a:t>
            </a:r>
            <a:r>
              <a:rPr lang="ar-SA" altLang="en-US" b="1" dirty="0" smtClean="0">
                <a:ea typeface="Majalla UI"/>
              </a:rPr>
              <a:t>موضوع من اختيارك متعلق بالتغير المناخي، </a:t>
            </a:r>
            <a:r>
              <a:rPr lang="ar-SA" altLang="en-US" b="1" dirty="0" smtClean="0">
                <a:ea typeface="Majalla UI"/>
              </a:rPr>
              <a:t>وصياغة الاطار العام </a:t>
            </a:r>
            <a:r>
              <a:rPr lang="ar-SA" altLang="en-US" b="1" dirty="0">
                <a:ea typeface="Majalla UI"/>
              </a:rPr>
              <a:t>بشكل </a:t>
            </a:r>
            <a:r>
              <a:rPr lang="ar-SA" altLang="en-US" b="1" dirty="0" smtClean="0">
                <a:ea typeface="Majalla UI"/>
              </a:rPr>
              <a:t>علمي سليم.</a:t>
            </a:r>
          </a:p>
          <a:p>
            <a:pPr marL="0" indent="0" algn="just" rtl="1">
              <a:buNone/>
            </a:pPr>
            <a:r>
              <a:rPr lang="ar-SA" altLang="en-US" b="1" dirty="0" smtClean="0">
                <a:ea typeface="Majalla UI"/>
              </a:rPr>
              <a:t>   </a:t>
            </a:r>
            <a:r>
              <a:rPr lang="ar-SA" altLang="en-US" sz="2400" b="1" i="1" dirty="0" smtClean="0">
                <a:ea typeface="Majalla UI"/>
              </a:rPr>
              <a:t>يتم </a:t>
            </a:r>
            <a:r>
              <a:rPr lang="ar-SA" altLang="en-US" sz="2400" b="1" i="1" dirty="0">
                <a:ea typeface="Majalla UI"/>
              </a:rPr>
              <a:t>التحضير ودراسة </a:t>
            </a:r>
            <a:r>
              <a:rPr lang="ar-SA" altLang="en-US" sz="2400" b="1" i="1" dirty="0">
                <a:ea typeface="Majalla UI"/>
              </a:rPr>
              <a:t>معطيات </a:t>
            </a:r>
            <a:r>
              <a:rPr lang="ar-SA" altLang="en-US" sz="2400" b="1" i="1" dirty="0" smtClean="0">
                <a:ea typeface="Majalla UI"/>
              </a:rPr>
              <a:t>الموضوع جيدا؛ </a:t>
            </a:r>
            <a:r>
              <a:rPr lang="ar-SA" altLang="en-US" sz="2400" b="1" i="1" dirty="0">
                <a:ea typeface="Majalla UI"/>
              </a:rPr>
              <a:t>حيث سيقوم </a:t>
            </a:r>
            <a:r>
              <a:rPr lang="ar-SA" altLang="en-US" sz="2400" b="1" i="1" dirty="0">
                <a:ea typeface="Majalla UI"/>
              </a:rPr>
              <a:t>كل </a:t>
            </a:r>
            <a:r>
              <a:rPr lang="ar-SA" altLang="en-US" sz="2400" b="1" i="1" dirty="0">
                <a:ea typeface="Majalla UI"/>
              </a:rPr>
              <a:t>دارس بعرض الخطة البحثية بشكل متكامل أمام </a:t>
            </a:r>
            <a:r>
              <a:rPr lang="ar-SA" altLang="en-US" sz="2400" b="1" i="1" dirty="0" smtClean="0">
                <a:ea typeface="Majalla UI"/>
              </a:rPr>
              <a:t>الدارسين أثناء المحاضرة. </a:t>
            </a:r>
          </a:p>
          <a:p>
            <a:pPr marL="0" indent="0" algn="just" rtl="1">
              <a:buNone/>
            </a:pPr>
            <a:endParaRPr lang="ar-SA" altLang="en-US" sz="2000" b="1" dirty="0" smtClean="0">
              <a:ea typeface="Majalla UI"/>
            </a:endParaRPr>
          </a:p>
          <a:p>
            <a:pPr algn="just" rtl="1"/>
            <a:endParaRPr lang="en-US" altLang="en-US" sz="2200" b="1" dirty="0" smtClean="0"/>
          </a:p>
        </p:txBody>
      </p:sp>
      <p:sp>
        <p:nvSpPr>
          <p:cNvPr id="7" name="small_button4">
            <a:hlinkClick r:id="" action="ppaction://noaction"/>
          </p:cNvPr>
          <p:cNvSpPr>
            <a:spLocks noGrp="1"/>
          </p:cNvSpPr>
          <p:nvPr>
            <p:ph type="title"/>
          </p:nvPr>
        </p:nvSpPr>
        <p:spPr>
          <a:xfrm>
            <a:off x="457200" y="838200"/>
            <a:ext cx="8229600" cy="1143000"/>
          </a:xfrm>
          <a:prstGeom prst="roundRect">
            <a:avLst/>
          </a:prstGeom>
          <a:solidFill>
            <a:srgbClr val="9BBB59">
              <a:lumMod val="20000"/>
              <a:lumOff val="80000"/>
            </a:srgbClr>
          </a:solidFill>
          <a:ln w="25400" cap="flat" cmpd="sng" algn="ctr">
            <a:solidFill>
              <a:srgbClr val="9BBB59">
                <a:lumMod val="75000"/>
              </a:srgbClr>
            </a:solidFill>
            <a:prstDash val="solid"/>
          </a:ln>
          <a:effectLst/>
          <a:scene3d>
            <a:camera prst="orthographicFront"/>
            <a:lightRig rig="threePt" dir="t"/>
          </a:scene3d>
          <a:sp3d extrusionH="6350" contourW="44450" prstMaterial="plastic">
            <a:bevelT/>
          </a:sp3d>
        </p:spPr>
        <p:txBody>
          <a:bodyPr lIns="91430" tIns="45715" rIns="91430" bIns="45715" rtlCol="0" anchor="ctr"/>
          <a:lstStyle/>
          <a:p>
            <a:pPr marL="0" marR="0" lvl="0" indent="0" algn="ctr" defTabSz="914400" rtl="1" eaLnBrk="1" fontAlgn="auto" latinLnBrk="0" hangingPunct="1">
              <a:lnSpc>
                <a:spcPts val="1875"/>
              </a:lnSpc>
              <a:spcBef>
                <a:spcPts val="0"/>
              </a:spcBef>
              <a:spcAft>
                <a:spcPts val="1000"/>
              </a:spcAft>
              <a:buClrTx/>
              <a:buSzTx/>
              <a:buFontTx/>
              <a:buNone/>
              <a:tabLst/>
              <a:defRPr/>
            </a:pPr>
            <a:r>
              <a:rPr lang="ar-SA" sz="2800" b="1" dirty="0" smtClean="0">
                <a:solidFill>
                  <a:srgbClr val="555555"/>
                </a:solidFill>
                <a:ea typeface="Times New Roman" panose="02020603050405020304" pitchFamily="18" charset="0"/>
                <a:cs typeface="Helvetica" panose="020B0604020202020204" pitchFamily="34" charset="0"/>
              </a:rPr>
              <a:t>اختيار</a:t>
            </a:r>
            <a:r>
              <a:rPr lang="ar-SA" sz="2800" b="1" dirty="0" smtClean="0">
                <a:solidFill>
                  <a:srgbClr val="555555"/>
                </a:solidFill>
                <a:ea typeface="Times New Roman" panose="02020603050405020304" pitchFamily="18" charset="0"/>
                <a:cs typeface="Helvetica" panose="020B0604020202020204" pitchFamily="34" charset="0"/>
              </a:rPr>
              <a:t> </a:t>
            </a:r>
            <a:r>
              <a:rPr lang="ar-SA" sz="2800" b="1" dirty="0" smtClean="0">
                <a:solidFill>
                  <a:srgbClr val="555555"/>
                </a:solidFill>
                <a:ea typeface="Times New Roman" panose="02020603050405020304" pitchFamily="18" charset="0"/>
                <a:cs typeface="Helvetica" panose="020B0604020202020204" pitchFamily="34" charset="0"/>
              </a:rPr>
              <a:t>موضوع </a:t>
            </a:r>
            <a:r>
              <a:rPr lang="ar-SA" sz="2800" b="1" dirty="0">
                <a:solidFill>
                  <a:srgbClr val="555555"/>
                </a:solidFill>
                <a:ea typeface="Times New Roman" panose="02020603050405020304" pitchFamily="18" charset="0"/>
                <a:cs typeface="Helvetica" panose="020B0604020202020204" pitchFamily="34" charset="0"/>
              </a:rPr>
              <a:t>بحث </a:t>
            </a:r>
            <a:r>
              <a:rPr lang="ar-SA" sz="2800" b="1" dirty="0" smtClean="0">
                <a:solidFill>
                  <a:srgbClr val="555555"/>
                </a:solidFill>
                <a:ea typeface="Times New Roman" panose="02020603050405020304" pitchFamily="18" charset="0"/>
                <a:cs typeface="Helvetica" panose="020B0604020202020204" pitchFamily="34" charset="0"/>
              </a:rPr>
              <a:t>علمي</a:t>
            </a:r>
            <a:endParaRPr kumimoji="0" lang="en-US" sz="2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pic>
        <p:nvPicPr>
          <p:cNvPr id="4" name="Picture 3"/>
          <p:cNvPicPr>
            <a:picLocks noChangeAspect="1"/>
          </p:cNvPicPr>
          <p:nvPr/>
        </p:nvPicPr>
        <p:blipFill>
          <a:blip r:embed="rId2"/>
          <a:stretch>
            <a:fillRect/>
          </a:stretch>
        </p:blipFill>
        <p:spPr>
          <a:xfrm>
            <a:off x="3257550" y="4648200"/>
            <a:ext cx="2628900"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7568232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Constantia"/>
                <a:ea typeface="+mn-ea"/>
                <a:cs typeface="+mn-cs"/>
              </a:rPr>
              <a:t>To Be Continued</a:t>
            </a:r>
          </a:p>
        </p:txBody>
      </p:sp>
    </p:spTree>
    <p:extLst>
      <p:ext uri="{BB962C8B-B14F-4D97-AF65-F5344CB8AC3E}">
        <p14:creationId xmlns:p14="http://schemas.microsoft.com/office/powerpoint/2010/main" val="2241905418"/>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all_button4">
            <a:hlinkClick r:id="rId2" action="ppaction://hlinksldjump"/>
          </p:cNvPr>
          <p:cNvSpPr/>
          <p:nvPr/>
        </p:nvSpPr>
        <p:spPr>
          <a:xfrm>
            <a:off x="914400" y="533400"/>
            <a:ext cx="1676400" cy="990600"/>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أهدافنا</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16" name="small_button4">
            <a:hlinkClick r:id="rId2" action="ppaction://hlinksldjump"/>
          </p:cNvPr>
          <p:cNvSpPr/>
          <p:nvPr/>
        </p:nvSpPr>
        <p:spPr>
          <a:xfrm>
            <a:off x="4191000" y="1752600"/>
            <a:ext cx="4572000" cy="914400"/>
          </a:xfrm>
          <a:prstGeom prst="roundRect">
            <a:avLst/>
          </a:prstGeom>
          <a:solidFill>
            <a:schemeClr val="accent3">
              <a:lumMod val="20000"/>
              <a:lumOff val="8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الأهداف </a:t>
            </a:r>
            <a:r>
              <a:rPr kumimoji="0" lang="ar-S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العلمية</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12" name="Diagram 11"/>
          <p:cNvGraphicFramePr/>
          <p:nvPr>
            <p:extLst>
              <p:ext uri="{D42A27DB-BD31-4B8C-83A1-F6EECF244321}">
                <p14:modId xmlns:p14="http://schemas.microsoft.com/office/powerpoint/2010/main" val="994875439"/>
              </p:ext>
            </p:extLst>
          </p:nvPr>
        </p:nvGraphicFramePr>
        <p:xfrm>
          <a:off x="457200" y="2895600"/>
          <a:ext cx="8305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صورة 1">
            <a:extLst>
              <a:ext uri="{FF2B5EF4-FFF2-40B4-BE49-F238E27FC236}">
                <a16:creationId xmlns:a16="http://schemas.microsoft.com/office/drawing/2014/main" id="{B14F5516-D2E9-495E-AD01-9EE7873D3C0B}"/>
              </a:ext>
            </a:extLst>
          </p:cNvPr>
          <p:cNvPicPr>
            <a:picLocks noChangeAspect="1"/>
          </p:cNvPicPr>
          <p:nvPr/>
        </p:nvPicPr>
        <p:blipFill>
          <a:blip r:embed="rId8"/>
          <a:stretch>
            <a:fillRect/>
          </a:stretch>
        </p:blipFill>
        <p:spPr>
          <a:xfrm>
            <a:off x="7772400" y="275063"/>
            <a:ext cx="1170533" cy="2286198"/>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9516973">
            <a:off x="2816393" y="1099119"/>
            <a:ext cx="1280160" cy="972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Tree>
    <p:extLst>
      <p:ext uri="{BB962C8B-B14F-4D97-AF65-F5344CB8AC3E}">
        <p14:creationId xmlns:p14="http://schemas.microsoft.com/office/powerpoint/2010/main" val="3193398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500"/>
                                        <p:tgtEl>
                                          <p:spTgt spid="1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2">
                                            <p:graphicEl>
                                              <a:dgm id="{2F59F4BA-ACEB-47CD-9835-833101BB5FE7}"/>
                                            </p:graphicEl>
                                          </p:spTgt>
                                        </p:tgtEl>
                                        <p:attrNameLst>
                                          <p:attrName>style.visibility</p:attrName>
                                        </p:attrNameLst>
                                      </p:cBhvr>
                                      <p:to>
                                        <p:strVal val="visible"/>
                                      </p:to>
                                    </p:set>
                                    <p:animEffect transition="in" filter="slide(fromTop)">
                                      <p:cBhvr>
                                        <p:cTn id="11" dur="1000"/>
                                        <p:tgtEl>
                                          <p:spTgt spid="12">
                                            <p:graphicEl>
                                              <a:dgm id="{2F59F4BA-ACEB-47CD-9835-833101BB5FE7}"/>
                                            </p:graphicEl>
                                          </p:spTgt>
                                        </p:tgtEl>
                                      </p:cBhvr>
                                    </p:animEffect>
                                  </p:childTnLst>
                                </p:cTn>
                              </p:par>
                            </p:childTnLst>
                          </p:cTn>
                        </p:par>
                        <p:par>
                          <p:cTn id="12" fill="hold">
                            <p:stCondLst>
                              <p:cond delay="1500"/>
                            </p:stCondLst>
                            <p:childTnLst>
                              <p:par>
                                <p:cTn id="13" presetID="12" presetClass="entr" presetSubtype="1" fill="hold" grpId="0" nodeType="afterEffect">
                                  <p:stCondLst>
                                    <p:cond delay="0"/>
                                  </p:stCondLst>
                                  <p:childTnLst>
                                    <p:set>
                                      <p:cBhvr>
                                        <p:cTn id="14" dur="1" fill="hold">
                                          <p:stCondLst>
                                            <p:cond delay="0"/>
                                          </p:stCondLst>
                                        </p:cTn>
                                        <p:tgtEl>
                                          <p:spTgt spid="12">
                                            <p:graphicEl>
                                              <a:dgm id="{7BA84140-C72F-43C2-87D3-7D7D4F24AD30}"/>
                                            </p:graphicEl>
                                          </p:spTgt>
                                        </p:tgtEl>
                                        <p:attrNameLst>
                                          <p:attrName>style.visibility</p:attrName>
                                        </p:attrNameLst>
                                      </p:cBhvr>
                                      <p:to>
                                        <p:strVal val="visible"/>
                                      </p:to>
                                    </p:set>
                                    <p:animEffect transition="in" filter="slide(fromTop)">
                                      <p:cBhvr>
                                        <p:cTn id="15" dur="1000"/>
                                        <p:tgtEl>
                                          <p:spTgt spid="12">
                                            <p:graphicEl>
                                              <a:dgm id="{7BA84140-C72F-43C2-87D3-7D7D4F24AD30}"/>
                                            </p:graphicEl>
                                          </p:spTgt>
                                        </p:tgtEl>
                                      </p:cBhvr>
                                    </p:animEffect>
                                  </p:childTnLst>
                                </p:cTn>
                              </p:par>
                            </p:childTnLst>
                          </p:cTn>
                        </p:par>
                        <p:par>
                          <p:cTn id="16" fill="hold">
                            <p:stCondLst>
                              <p:cond delay="2500"/>
                            </p:stCondLst>
                            <p:childTnLst>
                              <p:par>
                                <p:cTn id="17" presetID="12" presetClass="entr" presetSubtype="1" fill="hold" grpId="0" nodeType="afterEffect">
                                  <p:stCondLst>
                                    <p:cond delay="0"/>
                                  </p:stCondLst>
                                  <p:childTnLst>
                                    <p:set>
                                      <p:cBhvr>
                                        <p:cTn id="18" dur="1" fill="hold">
                                          <p:stCondLst>
                                            <p:cond delay="0"/>
                                          </p:stCondLst>
                                        </p:cTn>
                                        <p:tgtEl>
                                          <p:spTgt spid="12">
                                            <p:graphicEl>
                                              <a:dgm id="{09842BE2-8BC6-40A6-BD47-9058EDAD2DA4}"/>
                                            </p:graphicEl>
                                          </p:spTgt>
                                        </p:tgtEl>
                                        <p:attrNameLst>
                                          <p:attrName>style.visibility</p:attrName>
                                        </p:attrNameLst>
                                      </p:cBhvr>
                                      <p:to>
                                        <p:strVal val="visible"/>
                                      </p:to>
                                    </p:set>
                                    <p:animEffect transition="in" filter="slide(fromTop)">
                                      <p:cBhvr>
                                        <p:cTn id="19" dur="1000"/>
                                        <p:tgtEl>
                                          <p:spTgt spid="12">
                                            <p:graphicEl>
                                              <a:dgm id="{09842BE2-8BC6-40A6-BD47-9058EDAD2DA4}"/>
                                            </p:graphicEl>
                                          </p:spTgt>
                                        </p:tgtEl>
                                      </p:cBhvr>
                                    </p:animEffect>
                                  </p:childTnLst>
                                </p:cTn>
                              </p:par>
                            </p:childTnLst>
                          </p:cTn>
                        </p:par>
                        <p:par>
                          <p:cTn id="20" fill="hold">
                            <p:stCondLst>
                              <p:cond delay="3500"/>
                            </p:stCondLst>
                            <p:childTnLst>
                              <p:par>
                                <p:cTn id="21" presetID="12" presetClass="entr" presetSubtype="1" fill="hold" grpId="0" nodeType="afterEffect">
                                  <p:stCondLst>
                                    <p:cond delay="0"/>
                                  </p:stCondLst>
                                  <p:childTnLst>
                                    <p:set>
                                      <p:cBhvr>
                                        <p:cTn id="22" dur="1" fill="hold">
                                          <p:stCondLst>
                                            <p:cond delay="0"/>
                                          </p:stCondLst>
                                        </p:cTn>
                                        <p:tgtEl>
                                          <p:spTgt spid="12">
                                            <p:graphicEl>
                                              <a:dgm id="{B883EDC8-E83F-4A61-9716-A438DDB17305}"/>
                                            </p:graphicEl>
                                          </p:spTgt>
                                        </p:tgtEl>
                                        <p:attrNameLst>
                                          <p:attrName>style.visibility</p:attrName>
                                        </p:attrNameLst>
                                      </p:cBhvr>
                                      <p:to>
                                        <p:strVal val="visible"/>
                                      </p:to>
                                    </p:set>
                                    <p:animEffect transition="in" filter="slide(fromTop)">
                                      <p:cBhvr>
                                        <p:cTn id="23" dur="1000"/>
                                        <p:tgtEl>
                                          <p:spTgt spid="12">
                                            <p:graphicEl>
                                              <a:dgm id="{B883EDC8-E83F-4A61-9716-A438DDB173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all_button4">
            <a:hlinkClick r:id="rId2" action="ppaction://hlinksldjump"/>
          </p:cNvPr>
          <p:cNvSpPr/>
          <p:nvPr/>
        </p:nvSpPr>
        <p:spPr>
          <a:xfrm>
            <a:off x="762000" y="453071"/>
            <a:ext cx="1676400" cy="990600"/>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2000" b="0" i="0" u="none" strike="noStrike" kern="1200" cap="none" spc="0" normalizeH="0" baseline="0" noProof="0" dirty="0">
                <a:ln>
                  <a:solidFill>
                    <a:sysClr val="windowText" lastClr="000000"/>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أهدافنا</a:t>
            </a:r>
            <a:endParaRPr kumimoji="0" lang="en-US" sz="2000" b="0" i="0" u="none" strike="noStrike" kern="1200" cap="none" spc="0" normalizeH="0" baseline="0" noProof="0" dirty="0">
              <a:ln>
                <a:solidFill>
                  <a:sysClr val="windowText" lastClr="000000"/>
                </a:solid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marL="0" marR="0" lvl="0"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A content placeholder.  Use for text, graphics, tables and graphs.  You can change this text or delete it.</a:t>
            </a:r>
          </a:p>
          <a:p>
            <a:pPr marL="0" marR="0" lvl="0" indent="0" algn="l" defTabSz="9142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a:p>
            <a:pPr marL="457148" marR="0" lvl="1" indent="0" algn="l" defTabSz="9142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95000"/>
                  </a:prstClr>
                </a:solidFill>
                <a:effectLst/>
                <a:uLnTx/>
                <a:uFillTx/>
                <a:latin typeface="Calibri"/>
                <a:ea typeface="+mn-ea"/>
                <a:cs typeface="+mn-cs"/>
              </a:rPr>
              <a:t>Here is a placeholder for more text.  You may delete this text</a:t>
            </a:r>
          </a:p>
        </p:txBody>
      </p:sp>
      <p:sp>
        <p:nvSpPr>
          <p:cNvPr id="16" name="small_button4">
            <a:hlinkClick r:id="rId2" action="ppaction://hlinksldjump"/>
          </p:cNvPr>
          <p:cNvSpPr/>
          <p:nvPr/>
        </p:nvSpPr>
        <p:spPr>
          <a:xfrm>
            <a:off x="4191000" y="1752600"/>
            <a:ext cx="4572000" cy="914400"/>
          </a:xfrm>
          <a:prstGeom prst="roundRect">
            <a:avLst/>
          </a:prstGeom>
          <a:solidFill>
            <a:schemeClr val="accent3">
              <a:lumMod val="20000"/>
              <a:lumOff val="80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0" marR="0" lvl="0" indent="0" algn="ctr" defTabSz="914296" rtl="0" eaLnBrk="1" fontAlgn="auto" latinLnBrk="0" hangingPunct="1">
              <a:lnSpc>
                <a:spcPct val="100000"/>
              </a:lnSpc>
              <a:spcBef>
                <a:spcPts val="0"/>
              </a:spcBef>
              <a:spcAft>
                <a:spcPts val="0"/>
              </a:spcAft>
              <a:buClrTx/>
              <a:buSzTx/>
              <a:buFontTx/>
              <a:buNone/>
              <a:tabLst/>
              <a:defRPr/>
            </a:pPr>
            <a:r>
              <a:rPr kumimoji="0" lang="ar-KW"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الأهداف </a:t>
            </a:r>
            <a:r>
              <a:rPr kumimoji="0" lang="ar-KW"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البحثي</a:t>
            </a:r>
            <a:r>
              <a:rPr kumimoji="0" lang="ar-SA" sz="2000" b="0"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rPr>
              <a:t>ة</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itchFamily="18" charset="0"/>
              <a:ea typeface="+mn-ea"/>
              <a:cs typeface="PT Bold Heading" pitchFamily="2" charset="-78"/>
            </a:endParaRPr>
          </a:p>
        </p:txBody>
      </p:sp>
      <p:graphicFrame>
        <p:nvGraphicFramePr>
          <p:cNvPr id="12" name="Diagram 11"/>
          <p:cNvGraphicFramePr/>
          <p:nvPr>
            <p:extLst>
              <p:ext uri="{D42A27DB-BD31-4B8C-83A1-F6EECF244321}">
                <p14:modId xmlns:p14="http://schemas.microsoft.com/office/powerpoint/2010/main" val="1105776708"/>
              </p:ext>
            </p:extLst>
          </p:nvPr>
        </p:nvGraphicFramePr>
        <p:xfrm>
          <a:off x="457200" y="2895600"/>
          <a:ext cx="8305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0" descr="searchba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9974029">
            <a:off x="2768312" y="596257"/>
            <a:ext cx="1622062" cy="1329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صورة 1">
            <a:extLst>
              <a:ext uri="{FF2B5EF4-FFF2-40B4-BE49-F238E27FC236}">
                <a16:creationId xmlns:a16="http://schemas.microsoft.com/office/drawing/2014/main" id="{7E84E100-2B6F-4293-B0C5-0F62F3648286}"/>
              </a:ext>
            </a:extLst>
          </p:cNvPr>
          <p:cNvPicPr>
            <a:picLocks noChangeAspect="1"/>
          </p:cNvPicPr>
          <p:nvPr/>
        </p:nvPicPr>
        <p:blipFill>
          <a:blip r:embed="rId9"/>
          <a:stretch>
            <a:fillRect/>
          </a:stretch>
        </p:blipFill>
        <p:spPr>
          <a:xfrm>
            <a:off x="7772400" y="262056"/>
            <a:ext cx="1170533" cy="2286198"/>
          </a:xfrm>
          <a:prstGeom prst="rect">
            <a:avLst/>
          </a:prstGeom>
        </p:spPr>
      </p:pic>
      <p:sp>
        <p:nvSpPr>
          <p:cNvPr id="15" name="مستطيل: زوايا مستديرة 2">
            <a:extLst>
              <a:ext uri="{FF2B5EF4-FFF2-40B4-BE49-F238E27FC236}">
                <a16:creationId xmlns:a16="http://schemas.microsoft.com/office/drawing/2014/main" id="{DE209CC9-E2D1-44C7-B0D6-56E1FCCB62CC}"/>
              </a:ext>
            </a:extLst>
          </p:cNvPr>
          <p:cNvSpPr/>
          <p:nvPr/>
        </p:nvSpPr>
        <p:spPr>
          <a:xfrm>
            <a:off x="4800600" y="248590"/>
            <a:ext cx="2910792"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Tree>
    <p:extLst>
      <p:ext uri="{BB962C8B-B14F-4D97-AF65-F5344CB8AC3E}">
        <p14:creationId xmlns:p14="http://schemas.microsoft.com/office/powerpoint/2010/main" val="13377692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Right)">
                                      <p:cBhvr>
                                        <p:cTn id="7" dur="500"/>
                                        <p:tgtEl>
                                          <p:spTgt spid="16"/>
                                        </p:tgtEl>
                                      </p:cBhvr>
                                    </p:animEffect>
                                  </p:childTnLst>
                                </p:cTn>
                              </p:par>
                              <p:par>
                                <p:cTn id="8" presetID="23" presetClass="entr" presetSubtype="3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strVal val="4*#ppt_w"/>
                                          </p:val>
                                        </p:tav>
                                        <p:tav tm="100000">
                                          <p:val>
                                            <p:strVal val="#ppt_w"/>
                                          </p:val>
                                        </p:tav>
                                      </p:tavLst>
                                    </p:anim>
                                    <p:anim calcmode="lin" valueType="num">
                                      <p:cBhvr>
                                        <p:cTn id="11" dur="500" fill="hold"/>
                                        <p:tgtEl>
                                          <p:spTgt spid="13"/>
                                        </p:tgtEl>
                                        <p:attrNameLst>
                                          <p:attrName>ppt_h</p:attrName>
                                        </p:attrNameLst>
                                      </p:cBhvr>
                                      <p:tavLst>
                                        <p:tav tm="0">
                                          <p:val>
                                            <p:strVal val="4*#ppt_h"/>
                                          </p:val>
                                        </p:tav>
                                        <p:tav tm="100000">
                                          <p:val>
                                            <p:strVal val="#ppt_h"/>
                                          </p:val>
                                        </p:tav>
                                      </p:tavLst>
                                    </p:anim>
                                  </p:childTnLst>
                                </p:cTn>
                              </p:par>
                            </p:childTnLst>
                          </p:cTn>
                        </p:par>
                        <p:par>
                          <p:cTn id="12" fill="hold">
                            <p:stCondLst>
                              <p:cond delay="500"/>
                            </p:stCondLst>
                            <p:childTnLst>
                              <p:par>
                                <p:cTn id="13" presetID="12" presetClass="entr" presetSubtype="1" fill="hold" grpId="0" nodeType="afterEffect">
                                  <p:stCondLst>
                                    <p:cond delay="0"/>
                                  </p:stCondLst>
                                  <p:childTnLst>
                                    <p:set>
                                      <p:cBhvr>
                                        <p:cTn id="14" dur="1" fill="hold">
                                          <p:stCondLst>
                                            <p:cond delay="0"/>
                                          </p:stCondLst>
                                        </p:cTn>
                                        <p:tgtEl>
                                          <p:spTgt spid="12">
                                            <p:graphicEl>
                                              <a:dgm id="{E05DF7FB-98AD-4E95-BFB2-EBAA9B7A2BE6}"/>
                                            </p:graphicEl>
                                          </p:spTgt>
                                        </p:tgtEl>
                                        <p:attrNameLst>
                                          <p:attrName>style.visibility</p:attrName>
                                        </p:attrNameLst>
                                      </p:cBhvr>
                                      <p:to>
                                        <p:strVal val="visible"/>
                                      </p:to>
                                    </p:set>
                                    <p:animEffect transition="in" filter="slide(fromTop)">
                                      <p:cBhvr>
                                        <p:cTn id="15" dur="1000"/>
                                        <p:tgtEl>
                                          <p:spTgt spid="12">
                                            <p:graphicEl>
                                              <a:dgm id="{E05DF7FB-98AD-4E95-BFB2-EBAA9B7A2BE6}"/>
                                            </p:graphicEl>
                                          </p:spTgt>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2">
                                            <p:graphicEl>
                                              <a:dgm id="{8DA71D06-90D6-4309-BC0A-CE3948F1F843}"/>
                                            </p:graphicEl>
                                          </p:spTgt>
                                        </p:tgtEl>
                                        <p:attrNameLst>
                                          <p:attrName>style.visibility</p:attrName>
                                        </p:attrNameLst>
                                      </p:cBhvr>
                                      <p:to>
                                        <p:strVal val="visible"/>
                                      </p:to>
                                    </p:set>
                                    <p:animEffect transition="in" filter="slide(fromTop)">
                                      <p:cBhvr>
                                        <p:cTn id="19" dur="1000"/>
                                        <p:tgtEl>
                                          <p:spTgt spid="12">
                                            <p:graphicEl>
                                              <a:dgm id="{8DA71D06-90D6-4309-BC0A-CE3948F1F843}"/>
                                            </p:graphicEl>
                                          </p:spTgt>
                                        </p:tgtEl>
                                      </p:cBhvr>
                                    </p:animEffect>
                                  </p:childTnLst>
                                </p:cTn>
                              </p:par>
                            </p:childTnLst>
                          </p:cTn>
                        </p:par>
                        <p:par>
                          <p:cTn id="20" fill="hold">
                            <p:stCondLst>
                              <p:cond delay="2500"/>
                            </p:stCondLst>
                            <p:childTnLst>
                              <p:par>
                                <p:cTn id="21" presetID="12" presetClass="entr" presetSubtype="1" fill="hold" grpId="0" nodeType="afterEffect">
                                  <p:stCondLst>
                                    <p:cond delay="0"/>
                                  </p:stCondLst>
                                  <p:childTnLst>
                                    <p:set>
                                      <p:cBhvr>
                                        <p:cTn id="22" dur="1" fill="hold">
                                          <p:stCondLst>
                                            <p:cond delay="0"/>
                                          </p:stCondLst>
                                        </p:cTn>
                                        <p:tgtEl>
                                          <p:spTgt spid="12">
                                            <p:graphicEl>
                                              <a:dgm id="{7E521AFE-2823-4AA1-8368-D44024B258D3}"/>
                                            </p:graphicEl>
                                          </p:spTgt>
                                        </p:tgtEl>
                                        <p:attrNameLst>
                                          <p:attrName>style.visibility</p:attrName>
                                        </p:attrNameLst>
                                      </p:cBhvr>
                                      <p:to>
                                        <p:strVal val="visible"/>
                                      </p:to>
                                    </p:set>
                                    <p:animEffect transition="in" filter="slide(fromTop)">
                                      <p:cBhvr>
                                        <p:cTn id="23" dur="1000"/>
                                        <p:tgtEl>
                                          <p:spTgt spid="12">
                                            <p:graphicEl>
                                              <a:dgm id="{7E521AFE-2823-4AA1-8368-D44024B258D3}"/>
                                            </p:graphicEl>
                                          </p:spTgt>
                                        </p:tgtEl>
                                      </p:cBhvr>
                                    </p:animEffect>
                                  </p:childTnLst>
                                </p:cTn>
                              </p:par>
                            </p:childTnLst>
                          </p:cTn>
                        </p:par>
                        <p:par>
                          <p:cTn id="24" fill="hold">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12">
                                            <p:graphicEl>
                                              <a:dgm id="{91A862A9-AB65-48DF-BF99-3FE6A27D8565}"/>
                                            </p:graphicEl>
                                          </p:spTgt>
                                        </p:tgtEl>
                                        <p:attrNameLst>
                                          <p:attrName>style.visibility</p:attrName>
                                        </p:attrNameLst>
                                      </p:cBhvr>
                                      <p:to>
                                        <p:strVal val="visible"/>
                                      </p:to>
                                    </p:set>
                                    <p:animEffect transition="in" filter="slide(fromTop)">
                                      <p:cBhvr>
                                        <p:cTn id="27" dur="1000"/>
                                        <p:tgtEl>
                                          <p:spTgt spid="12">
                                            <p:graphicEl>
                                              <a:dgm id="{91A862A9-AB65-48DF-BF99-3FE6A27D85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1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sp>
        <p:nvSpPr>
          <p:cNvPr id="26" name="small_button1">
            <a:hlinkClick r:id="rId2" action="ppaction://hlinksldjump"/>
          </p:cNvPr>
          <p:cNvSpPr/>
          <p:nvPr/>
        </p:nvSpPr>
        <p:spPr>
          <a:xfrm>
            <a:off x="4523509" y="1457036"/>
            <a:ext cx="3200400" cy="9144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b="1" dirty="0">
                <a:solidFill>
                  <a:prstClr val="black"/>
                </a:solidFill>
                <a:effectLst>
                  <a:outerShdw blurRad="38100" dist="38100" dir="2700000" algn="tl" rotWithShape="0">
                    <a:srgbClr val="000000">
                      <a:alpha val="43137"/>
                    </a:srgbClr>
                  </a:outerShdw>
                </a:effectLst>
                <a:cs typeface="PT Bold Heading" pitchFamily="2" charset="-78"/>
              </a:rPr>
              <a:t>نماذج</a:t>
            </a:r>
          </a:p>
          <a:p>
            <a:pPr algn="ctr" defTabSz="914296" rtl="1"/>
            <a:r>
              <a:rPr lang="ar-KW" b="1" dirty="0">
                <a:solidFill>
                  <a:prstClr val="black"/>
                </a:solidFill>
                <a:effectLst>
                  <a:outerShdw blurRad="38100" dist="38100" dir="2700000" algn="tl" rotWithShape="0">
                    <a:srgbClr val="000000">
                      <a:alpha val="43137"/>
                    </a:srgbClr>
                  </a:outerShdw>
                </a:effectLst>
                <a:cs typeface="PT Bold Heading" pitchFamily="2" charset="-78"/>
              </a:rPr>
              <a:t>تقييم تغير </a:t>
            </a:r>
            <a:r>
              <a:rPr lang="ar-KW" b="1" dirty="0" smtClean="0">
                <a:solidFill>
                  <a:prstClr val="black"/>
                </a:solidFill>
                <a:effectLst>
                  <a:outerShdw blurRad="38100" dist="38100" dir="2700000" algn="tl" rotWithShape="0">
                    <a:srgbClr val="000000">
                      <a:alpha val="43137"/>
                    </a:srgbClr>
                  </a:outerShdw>
                </a:effectLst>
                <a:cs typeface="PT Bold Heading" pitchFamily="2" charset="-78"/>
              </a:rPr>
              <a:t>المُناخ</a:t>
            </a:r>
            <a:endParaRPr lang="ar-KW" b="1" dirty="0">
              <a:solidFill>
                <a:prstClr val="black"/>
              </a:solidFill>
              <a:effectLst>
                <a:outerShdw blurRad="38100" dist="38100" dir="2700000" algn="tl" rotWithShape="0">
                  <a:srgbClr val="000000">
                    <a:alpha val="43137"/>
                  </a:srgbClr>
                </a:outerShdw>
              </a:effectLst>
              <a:cs typeface="PT Bold Heading" pitchFamily="2" charset="-78"/>
            </a:endParaRPr>
          </a:p>
        </p:txBody>
      </p:sp>
      <p:sp>
        <p:nvSpPr>
          <p:cNvPr id="29" name="small_button2">
            <a:hlinkClick r:id="rId3" action="ppaction://hlinksldjump"/>
          </p:cNvPr>
          <p:cNvSpPr/>
          <p:nvPr/>
        </p:nvSpPr>
        <p:spPr>
          <a:xfrm>
            <a:off x="1219200" y="1524000"/>
            <a:ext cx="3200400" cy="91440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نماذج </a:t>
            </a:r>
          </a:p>
          <a:p>
            <a:pPr algn="ctr" defTabSz="914296" rtl="1"/>
            <a:r>
              <a:rPr lang="ar-KW"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محاكاة تغير </a:t>
            </a:r>
            <a:r>
              <a:rPr lang="ar-KW" b="1"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KW" b="1"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32" name="small_button3">
            <a:hlinkClick r:id="rId4" action="ppaction://hlinksldjump"/>
          </p:cNvPr>
          <p:cNvSpPr/>
          <p:nvPr/>
        </p:nvSpPr>
        <p:spPr>
          <a:xfrm>
            <a:off x="4523509" y="2488631"/>
            <a:ext cx="3200400" cy="914400"/>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b="1" dirty="0">
                <a:solidFill>
                  <a:prstClr val="black"/>
                </a:solidFill>
                <a:effectLst>
                  <a:outerShdw blurRad="38100" dist="38100" dir="2700000" algn="tl" rotWithShape="0">
                    <a:srgbClr val="000000">
                      <a:alpha val="43137"/>
                    </a:srgbClr>
                  </a:outerShdw>
                </a:effectLst>
                <a:cs typeface="PT Bold Heading" pitchFamily="2" charset="-78"/>
              </a:rPr>
              <a:t>الإسقاطات </a:t>
            </a:r>
          </a:p>
          <a:p>
            <a:pPr algn="ctr" defTabSz="914296" rtl="1"/>
            <a:r>
              <a:rPr lang="ar-KW" b="1" dirty="0" smtClean="0">
                <a:solidFill>
                  <a:prstClr val="black"/>
                </a:solidFill>
                <a:effectLst>
                  <a:outerShdw blurRad="38100" dist="38100" dir="2700000" algn="tl" rotWithShape="0">
                    <a:srgbClr val="000000">
                      <a:alpha val="43137"/>
                    </a:srgbClr>
                  </a:outerShdw>
                </a:effectLst>
                <a:cs typeface="PT Bold Heading" pitchFamily="2" charset="-78"/>
              </a:rPr>
              <a:t>المُناخية</a:t>
            </a:r>
            <a:endParaRPr lang="ar-KW" b="1" dirty="0">
              <a:solidFill>
                <a:prstClr val="black"/>
              </a:solidFill>
              <a:effectLst>
                <a:outerShdw blurRad="38100" dist="38100" dir="2700000" algn="tl" rotWithShape="0">
                  <a:srgbClr val="000000">
                    <a:alpha val="43137"/>
                  </a:srgbClr>
                </a:outerShdw>
              </a:effectLst>
              <a:cs typeface="PT Bold Heading" pitchFamily="2" charset="-78"/>
            </a:endParaRPr>
          </a:p>
        </p:txBody>
      </p:sp>
      <p:sp>
        <p:nvSpPr>
          <p:cNvPr id="33" name="small_button4">
            <a:hlinkClick r:id="rId5" action="ppaction://hlinksldjump"/>
          </p:cNvPr>
          <p:cNvSpPr/>
          <p:nvPr/>
        </p:nvSpPr>
        <p:spPr>
          <a:xfrm>
            <a:off x="1219200" y="2520895"/>
            <a:ext cx="3200400" cy="91440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b="1" dirty="0">
                <a:solidFill>
                  <a:prstClr val="black"/>
                </a:solidFill>
                <a:effectLst>
                  <a:outerShdw blurRad="38100" dist="38100" dir="2700000" algn="tl" rotWithShape="0">
                    <a:srgbClr val="000000">
                      <a:alpha val="43137"/>
                    </a:srgbClr>
                  </a:outerShdw>
                </a:effectLst>
                <a:cs typeface="PT Bold Heading" pitchFamily="2" charset="-78"/>
              </a:rPr>
              <a:t>نظرية الاحتمال</a:t>
            </a:r>
          </a:p>
          <a:p>
            <a:pPr algn="ctr" defTabSz="914296" rtl="1"/>
            <a:r>
              <a:rPr lang="ar-SA" b="1" dirty="0">
                <a:solidFill>
                  <a:prstClr val="black"/>
                </a:solidFill>
                <a:effectLst>
                  <a:outerShdw blurRad="38100" dist="38100" dir="2700000" algn="tl" rotWithShape="0">
                    <a:srgbClr val="000000">
                      <a:alpha val="43137"/>
                    </a:srgbClr>
                  </a:outerShdw>
                </a:effectLst>
                <a:cs typeface="PT Bold Heading" pitchFamily="2" charset="-78"/>
              </a:rPr>
              <a:t> والطرق الإحصائية </a:t>
            </a:r>
          </a:p>
        </p:txBody>
      </p:sp>
      <p:sp>
        <p:nvSpPr>
          <p:cNvPr id="34" name="small_button3">
            <a:hlinkClick r:id="rId4" action="ppaction://hlinksldjump"/>
          </p:cNvPr>
          <p:cNvSpPr/>
          <p:nvPr/>
        </p:nvSpPr>
        <p:spPr>
          <a:xfrm>
            <a:off x="4551218" y="3504062"/>
            <a:ext cx="3200400" cy="914400"/>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b="1" dirty="0">
                <a:solidFill>
                  <a:prstClr val="black"/>
                </a:solidFill>
                <a:effectLst>
                  <a:outerShdw blurRad="38100" dist="38100" dir="2700000" algn="tl" rotWithShape="0">
                    <a:srgbClr val="000000">
                      <a:alpha val="43137"/>
                    </a:srgbClr>
                  </a:outerShdw>
                </a:effectLst>
                <a:cs typeface="PT Bold Heading" pitchFamily="2" charset="-78"/>
              </a:rPr>
              <a:t>مؤشرات</a:t>
            </a:r>
          </a:p>
          <a:p>
            <a:pPr algn="ctr" defTabSz="914296" rtl="1"/>
            <a:r>
              <a:rPr lang="ar-KW" b="1" dirty="0">
                <a:solidFill>
                  <a:prstClr val="black"/>
                </a:solidFill>
                <a:effectLst>
                  <a:outerShdw blurRad="38100" dist="38100" dir="2700000" algn="tl" rotWithShape="0">
                    <a:srgbClr val="000000">
                      <a:alpha val="43137"/>
                    </a:srgbClr>
                  </a:outerShdw>
                </a:effectLst>
                <a:cs typeface="PT Bold Heading" pitchFamily="2" charset="-78"/>
              </a:rPr>
              <a:t> التغير </a:t>
            </a:r>
            <a:r>
              <a:rPr lang="ar-KW" b="1" dirty="0" smtClean="0">
                <a:solidFill>
                  <a:prstClr val="black"/>
                </a:solidFill>
                <a:effectLst>
                  <a:outerShdw blurRad="38100" dist="38100" dir="2700000" algn="tl" rotWithShape="0">
                    <a:srgbClr val="000000">
                      <a:alpha val="43137"/>
                    </a:srgbClr>
                  </a:outerShdw>
                </a:effectLst>
                <a:cs typeface="PT Bold Heading" pitchFamily="2" charset="-78"/>
              </a:rPr>
              <a:t>المُناخي</a:t>
            </a:r>
            <a:endParaRPr lang="ar-KW" b="1" dirty="0">
              <a:solidFill>
                <a:prstClr val="black"/>
              </a:solidFill>
              <a:effectLst>
                <a:outerShdw blurRad="38100" dist="38100" dir="2700000" algn="tl" rotWithShape="0">
                  <a:srgbClr val="000000">
                    <a:alpha val="43137"/>
                  </a:srgbClr>
                </a:outerShdw>
              </a:effectLst>
              <a:cs typeface="PT Bold Heading" pitchFamily="2" charset="-78"/>
            </a:endParaRPr>
          </a:p>
        </p:txBody>
      </p:sp>
      <p:sp>
        <p:nvSpPr>
          <p:cNvPr id="35" name="small_button4">
            <a:hlinkClick r:id="rId5" action="ppaction://hlinksldjump"/>
          </p:cNvPr>
          <p:cNvSpPr/>
          <p:nvPr/>
        </p:nvSpPr>
        <p:spPr>
          <a:xfrm>
            <a:off x="1219200" y="3541007"/>
            <a:ext cx="3200400" cy="914400"/>
          </a:xfrm>
          <a:prstGeom prst="round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b="1" dirty="0">
                <a:solidFill>
                  <a:prstClr val="black"/>
                </a:solidFill>
                <a:effectLst>
                  <a:outerShdw blurRad="38100" dist="38100" dir="2700000" algn="tl" rotWithShape="0">
                    <a:srgbClr val="000000">
                      <a:alpha val="43137"/>
                    </a:srgbClr>
                  </a:outerShdw>
                </a:effectLst>
                <a:cs typeface="PT Bold Heading" pitchFamily="2" charset="-78"/>
              </a:rPr>
              <a:t>التوقيع </a:t>
            </a:r>
            <a:r>
              <a:rPr lang="ar-SA" b="1" dirty="0">
                <a:solidFill>
                  <a:prstClr val="black"/>
                </a:solidFill>
                <a:effectLst>
                  <a:outerShdw blurRad="38100" dist="38100" dir="2700000" algn="tl" rotWithShape="0">
                    <a:srgbClr val="000000">
                      <a:alpha val="43137"/>
                    </a:srgbClr>
                  </a:outerShdw>
                </a:effectLst>
                <a:cs typeface="PT Bold Heading" pitchFamily="2" charset="-78"/>
              </a:rPr>
              <a:t>الط</a:t>
            </a:r>
            <a:r>
              <a:rPr lang="ar-KW" b="1" dirty="0">
                <a:solidFill>
                  <a:prstClr val="black"/>
                </a:solidFill>
                <a:effectLst>
                  <a:outerShdw blurRad="38100" dist="38100" dir="2700000" algn="tl" rotWithShape="0">
                    <a:srgbClr val="000000">
                      <a:alpha val="43137"/>
                    </a:srgbClr>
                  </a:outerShdw>
                </a:effectLst>
                <a:cs typeface="PT Bold Heading" pitchFamily="2" charset="-78"/>
              </a:rPr>
              <a:t>يفي </a:t>
            </a:r>
          </a:p>
          <a:p>
            <a:pPr algn="ctr" defTabSz="914296" rtl="1"/>
            <a:r>
              <a:rPr lang="ar-KW" b="1" dirty="0">
                <a:solidFill>
                  <a:prstClr val="black"/>
                </a:solidFill>
                <a:effectLst>
                  <a:outerShdw blurRad="38100" dist="38100" dir="2700000" algn="tl" rotWithShape="0">
                    <a:srgbClr val="000000">
                      <a:alpha val="43137"/>
                    </a:srgbClr>
                  </a:outerShdw>
                </a:effectLst>
                <a:cs typeface="PT Bold Heading" pitchFamily="2" charset="-78"/>
              </a:rPr>
              <a:t>للتغير </a:t>
            </a:r>
            <a:r>
              <a:rPr lang="ar-KW" b="1" dirty="0" smtClean="0">
                <a:solidFill>
                  <a:prstClr val="black"/>
                </a:solidFill>
                <a:effectLst>
                  <a:outerShdw blurRad="38100" dist="38100" dir="2700000" algn="tl" rotWithShape="0">
                    <a:srgbClr val="000000">
                      <a:alpha val="43137"/>
                    </a:srgbClr>
                  </a:outerShdw>
                </a:effectLst>
                <a:cs typeface="PT Bold Heading" pitchFamily="2" charset="-78"/>
              </a:rPr>
              <a:t>المُناخي</a:t>
            </a:r>
            <a:endParaRPr lang="ar-KW" b="1" dirty="0">
              <a:solidFill>
                <a:prstClr val="black"/>
              </a:solidFill>
              <a:effectLst>
                <a:outerShdw blurRad="38100" dist="38100" dir="2700000" algn="tl" rotWithShape="0">
                  <a:srgbClr val="000000">
                    <a:alpha val="43137"/>
                  </a:srgbClr>
                </a:outerShdw>
              </a:effectLst>
              <a:cs typeface="PT Bold Heading" pitchFamily="2" charset="-78"/>
            </a:endParaRPr>
          </a:p>
        </p:txBody>
      </p:sp>
      <p:sp>
        <p:nvSpPr>
          <p:cNvPr id="39" name="Rectangle 38"/>
          <p:cNvSpPr/>
          <p:nvPr/>
        </p:nvSpPr>
        <p:spPr>
          <a:xfrm>
            <a:off x="1219200" y="561206"/>
            <a:ext cx="6553200" cy="646321"/>
          </a:xfrm>
          <a:prstGeom prst="rect">
            <a:avLst/>
          </a:prstGeom>
          <a:noFill/>
        </p:spPr>
        <p:txBody>
          <a:bodyPr wrap="square" lIns="91430" tIns="45715" rIns="91430" bIns="45715" rtlCol="0">
            <a:spAutoFit/>
          </a:bodyPr>
          <a:lstStyle/>
          <a:p>
            <a:pPr algn="ctr" defTabSz="914296" rtl="1"/>
            <a:r>
              <a:rPr lang="ar-KW" sz="36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تقنيات تقييم تغير </a:t>
            </a:r>
            <a:r>
              <a:rPr lang="ar-KW" sz="3600" b="1" dirty="0" smtClean="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المُناخ </a:t>
            </a:r>
            <a:r>
              <a:rPr lang="ar-KW" sz="3600" b="1" dirty="0">
                <a:ln>
                  <a:solidFill>
                    <a:srgbClr val="A73E3B"/>
                  </a:solidFill>
                </a:ln>
                <a:solidFill>
                  <a:srgbClr val="660033"/>
                </a:solidFill>
                <a:effectLst>
                  <a:glow rad="63500">
                    <a:srgbClr val="4F81BD">
                      <a:satMod val="175000"/>
                      <a:alpha val="40000"/>
                    </a:srgbClr>
                  </a:glow>
                </a:effectLst>
                <a:latin typeface="Sakkal Majalla" panose="02000000000000000000" pitchFamily="2" charset="-78"/>
                <a:cs typeface="Sakkal Majalla" panose="02000000000000000000" pitchFamily="2" charset="-78"/>
              </a:rPr>
              <a:t>العالمي</a:t>
            </a:r>
          </a:p>
        </p:txBody>
      </p:sp>
      <p:sp>
        <p:nvSpPr>
          <p:cNvPr id="15" name="small_button3">
            <a:hlinkClick r:id="rId4" action="ppaction://hlinksldjump"/>
          </p:cNvPr>
          <p:cNvSpPr/>
          <p:nvPr/>
        </p:nvSpPr>
        <p:spPr>
          <a:xfrm>
            <a:off x="4572000" y="4541003"/>
            <a:ext cx="3200400" cy="914400"/>
          </a:xfrm>
          <a:prstGeom prst="round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الاستشعار عن بعد </a:t>
            </a:r>
          </a:p>
          <a:p>
            <a:pPr algn="ctr" defTabSz="914296" rtl="1"/>
            <a:r>
              <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وغطاء السحب</a:t>
            </a:r>
          </a:p>
        </p:txBody>
      </p:sp>
      <p:pic>
        <p:nvPicPr>
          <p:cNvPr id="2" name="صورة 1">
            <a:extLst>
              <a:ext uri="{FF2B5EF4-FFF2-40B4-BE49-F238E27FC236}">
                <a16:creationId xmlns:a16="http://schemas.microsoft.com/office/drawing/2014/main" id="{2952CF42-D634-410F-8867-A9541E4315C8}"/>
              </a:ext>
            </a:extLst>
          </p:cNvPr>
          <p:cNvPicPr>
            <a:picLocks noChangeAspect="1"/>
          </p:cNvPicPr>
          <p:nvPr/>
        </p:nvPicPr>
        <p:blipFill>
          <a:blip r:embed="rId6"/>
          <a:stretch>
            <a:fillRect/>
          </a:stretch>
        </p:blipFill>
        <p:spPr>
          <a:xfrm>
            <a:off x="7696200" y="228600"/>
            <a:ext cx="1164437" cy="2292295"/>
          </a:xfrm>
          <a:prstGeom prst="rect">
            <a:avLst/>
          </a:prstGeom>
        </p:spPr>
      </p:pic>
      <p:pic>
        <p:nvPicPr>
          <p:cNvPr id="3" name="صورة 2">
            <a:extLst>
              <a:ext uri="{FF2B5EF4-FFF2-40B4-BE49-F238E27FC236}">
                <a16:creationId xmlns:a16="http://schemas.microsoft.com/office/drawing/2014/main" id="{072BEC61-F9F0-4920-AC2A-3A1797279396}"/>
              </a:ext>
            </a:extLst>
          </p:cNvPr>
          <p:cNvPicPr>
            <a:picLocks noChangeAspect="1"/>
          </p:cNvPicPr>
          <p:nvPr/>
        </p:nvPicPr>
        <p:blipFill>
          <a:blip r:embed="rId7"/>
          <a:stretch>
            <a:fillRect/>
          </a:stretch>
        </p:blipFill>
        <p:spPr>
          <a:xfrm>
            <a:off x="283363" y="228600"/>
            <a:ext cx="1213209" cy="2377646"/>
          </a:xfrm>
          <a:prstGeom prst="rect">
            <a:avLst/>
          </a:prstGeom>
        </p:spPr>
      </p:pic>
      <p:sp>
        <p:nvSpPr>
          <p:cNvPr id="17" name="small_button3">
            <a:hlinkClick r:id="rId4" action="ppaction://hlinksldjump"/>
          </p:cNvPr>
          <p:cNvSpPr/>
          <p:nvPr/>
        </p:nvSpPr>
        <p:spPr>
          <a:xfrm>
            <a:off x="1219200" y="4561119"/>
            <a:ext cx="3200400" cy="91440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SA" b="1"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18" name="small_button3">
            <a:hlinkClick r:id="rId4" action="ppaction://hlinksldjump"/>
          </p:cNvPr>
          <p:cNvSpPr/>
          <p:nvPr/>
        </p:nvSpPr>
        <p:spPr>
          <a:xfrm>
            <a:off x="2976418" y="5577944"/>
            <a:ext cx="3200400" cy="914400"/>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الأدوات التفاعلية</a:t>
            </a:r>
          </a:p>
          <a:p>
            <a:pPr algn="ctr" defTabSz="914296" rtl="1"/>
            <a:r>
              <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والتكيف </a:t>
            </a:r>
            <a:r>
              <a:rPr lang="ar-SA" b="1" dirty="0" smtClean="0">
                <a:solidFill>
                  <a:prstClr val="black"/>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SA" b="1" dirty="0">
              <a:solidFill>
                <a:prstClr val="black"/>
              </a:solidFill>
              <a:effectLst>
                <a:outerShdw blurRad="38100" dist="38100" dir="2700000" algn="tl">
                  <a:srgbClr val="000000">
                    <a:alpha val="43137"/>
                  </a:srgbClr>
                </a:outerShdw>
              </a:effectLst>
              <a:latin typeface="Cambria" pitchFamily="18" charset="0"/>
              <a:cs typeface="PT Bold Heading" pitchFamily="2" charset="-78"/>
            </a:endParaRPr>
          </a:p>
        </p:txBody>
      </p:sp>
    </p:spTree>
    <p:extLst>
      <p:ext uri="{BB962C8B-B14F-4D97-AF65-F5344CB8AC3E}">
        <p14:creationId xmlns:p14="http://schemas.microsoft.com/office/powerpoint/2010/main" val="42038447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4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 dur="1000" fill="hold"/>
                                        <p:tgtEl>
                                          <p:spTgt spid="26"/>
                                        </p:tgtEl>
                                        <p:attrNameLst>
                                          <p:attrName>ppt_y</p:attrName>
                                        </p:attrNameLst>
                                      </p:cBhvr>
                                      <p:tavLst>
                                        <p:tav tm="0">
                                          <p:val>
                                            <p:strVal val="#ppt_y"/>
                                          </p:val>
                                        </p:tav>
                                        <p:tav tm="100000">
                                          <p:val>
                                            <p:strVal val="#ppt_y"/>
                                          </p:val>
                                        </p:tav>
                                      </p:tavLst>
                                    </p:anim>
                                    <p:anim calcmode="lin" valueType="num">
                                      <p:cBhvr>
                                        <p:cTn id="13" dur="10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4" dur="10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 tmFilter="0,0; .5, 1; 1, 1"/>
                                        <p:tgtEl>
                                          <p:spTgt spid="26"/>
                                        </p:tgtEl>
                                      </p:cBhvr>
                                    </p:animEffect>
                                  </p:childTnLst>
                                </p:cTn>
                              </p:par>
                            </p:childTnLst>
                          </p:cTn>
                        </p:par>
                        <p:par>
                          <p:cTn id="16" fill="hold">
                            <p:stCondLst>
                              <p:cond delay="1500"/>
                            </p:stCondLst>
                            <p:childTnLst>
                              <p:par>
                                <p:cTn id="17" presetID="4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0" dur="1000" fill="hold"/>
                                        <p:tgtEl>
                                          <p:spTgt spid="29"/>
                                        </p:tgtEl>
                                        <p:attrNameLst>
                                          <p:attrName>ppt_y</p:attrName>
                                        </p:attrNameLst>
                                      </p:cBhvr>
                                      <p:tavLst>
                                        <p:tav tm="0">
                                          <p:val>
                                            <p:strVal val="#ppt_y"/>
                                          </p:val>
                                        </p:tav>
                                        <p:tav tm="100000">
                                          <p:val>
                                            <p:strVal val="#ppt_y"/>
                                          </p:val>
                                        </p:tav>
                                      </p:tavLst>
                                    </p:anim>
                                    <p:anim calcmode="lin" valueType="num">
                                      <p:cBhvr>
                                        <p:cTn id="21"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1000" tmFilter="0,0; .5, 1; 1, 1"/>
                                        <p:tgtEl>
                                          <p:spTgt spid="29"/>
                                        </p:tgtEl>
                                      </p:cBhvr>
                                    </p:animEffect>
                                  </p:childTnLst>
                                </p:cTn>
                              </p:par>
                            </p:childTnLst>
                          </p:cTn>
                        </p:par>
                        <p:par>
                          <p:cTn id="24" fill="hold">
                            <p:stCondLst>
                              <p:cond delay="2500"/>
                            </p:stCondLst>
                            <p:childTnLst>
                              <p:par>
                                <p:cTn id="25" presetID="41"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32"/>
                                        </p:tgtEl>
                                        <p:attrNameLst>
                                          <p:attrName>ppt_y</p:attrName>
                                        </p:attrNameLst>
                                      </p:cBhvr>
                                      <p:tavLst>
                                        <p:tav tm="0">
                                          <p:val>
                                            <p:strVal val="#ppt_y"/>
                                          </p:val>
                                        </p:tav>
                                        <p:tav tm="100000">
                                          <p:val>
                                            <p:strVal val="#ppt_y"/>
                                          </p:val>
                                        </p:tav>
                                      </p:tavLst>
                                    </p:anim>
                                    <p:anim calcmode="lin" valueType="num">
                                      <p:cBhvr>
                                        <p:cTn id="29" dur="10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32"/>
                                        </p:tgtEl>
                                      </p:cBhvr>
                                    </p:animEffect>
                                  </p:childTnLst>
                                </p:cTn>
                              </p:par>
                            </p:childTnLst>
                          </p:cTn>
                        </p:par>
                        <p:par>
                          <p:cTn id="32" fill="hold">
                            <p:stCondLst>
                              <p:cond delay="3500"/>
                            </p:stCondLst>
                            <p:childTnLst>
                              <p:par>
                                <p:cTn id="33" presetID="4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33"/>
                                        </p:tgtEl>
                                        <p:attrNameLst>
                                          <p:attrName>ppt_y</p:attrName>
                                        </p:attrNameLst>
                                      </p:cBhvr>
                                      <p:tavLst>
                                        <p:tav tm="0">
                                          <p:val>
                                            <p:strVal val="#ppt_y"/>
                                          </p:val>
                                        </p:tav>
                                        <p:tav tm="100000">
                                          <p:val>
                                            <p:strVal val="#ppt_y"/>
                                          </p:val>
                                        </p:tav>
                                      </p:tavLst>
                                    </p:anim>
                                    <p:anim calcmode="lin" valueType="num">
                                      <p:cBhvr>
                                        <p:cTn id="37" dur="10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33"/>
                                        </p:tgtEl>
                                      </p:cBhvr>
                                    </p:animEffect>
                                  </p:childTnLst>
                                </p:cTn>
                              </p:par>
                            </p:childTnLst>
                          </p:cTn>
                        </p:par>
                        <p:par>
                          <p:cTn id="40" fill="hold">
                            <p:stCondLst>
                              <p:cond delay="4500"/>
                            </p:stCondLst>
                            <p:childTnLst>
                              <p:par>
                                <p:cTn id="41" presetID="4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34"/>
                                        </p:tgtEl>
                                        <p:attrNameLst>
                                          <p:attrName>ppt_y</p:attrName>
                                        </p:attrNameLst>
                                      </p:cBhvr>
                                      <p:tavLst>
                                        <p:tav tm="0">
                                          <p:val>
                                            <p:strVal val="#ppt_y"/>
                                          </p:val>
                                        </p:tav>
                                        <p:tav tm="100000">
                                          <p:val>
                                            <p:strVal val="#ppt_y"/>
                                          </p:val>
                                        </p:tav>
                                      </p:tavLst>
                                    </p:anim>
                                    <p:anim calcmode="lin" valueType="num">
                                      <p:cBhvr>
                                        <p:cTn id="45"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34"/>
                                        </p:tgtEl>
                                      </p:cBhvr>
                                    </p:animEffect>
                                  </p:childTnLst>
                                </p:cTn>
                              </p:par>
                            </p:childTnLst>
                          </p:cTn>
                        </p:par>
                        <p:par>
                          <p:cTn id="48" fill="hold">
                            <p:stCondLst>
                              <p:cond delay="5500"/>
                            </p:stCondLst>
                            <p:childTnLst>
                              <p:par>
                                <p:cTn id="49" presetID="41"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10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35"/>
                                        </p:tgtEl>
                                        <p:attrNameLst>
                                          <p:attrName>ppt_y</p:attrName>
                                        </p:attrNameLst>
                                      </p:cBhvr>
                                      <p:tavLst>
                                        <p:tav tm="0">
                                          <p:val>
                                            <p:strVal val="#ppt_y"/>
                                          </p:val>
                                        </p:tav>
                                        <p:tav tm="100000">
                                          <p:val>
                                            <p:strVal val="#ppt_y"/>
                                          </p:val>
                                        </p:tav>
                                      </p:tavLst>
                                    </p:anim>
                                    <p:anim calcmode="lin" valueType="num">
                                      <p:cBhvr>
                                        <p:cTn id="53" dur="10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35"/>
                                        </p:tgtEl>
                                      </p:cBhvr>
                                    </p:animEffect>
                                  </p:childTnLst>
                                </p:cTn>
                              </p:par>
                            </p:childTnLst>
                          </p:cTn>
                        </p:par>
                        <p:par>
                          <p:cTn id="56" fill="hold">
                            <p:stCondLst>
                              <p:cond delay="6500"/>
                            </p:stCondLst>
                            <p:childTnLst>
                              <p:par>
                                <p:cTn id="57" presetID="41"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 calcmode="lin" valueType="num">
                                      <p:cBhvr>
                                        <p:cTn id="61"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2"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0" tmFilter="0,0; .5, 1; 1, 1"/>
                                        <p:tgtEl>
                                          <p:spTgt spid="15"/>
                                        </p:tgtEl>
                                      </p:cBhvr>
                                    </p:animEffect>
                                  </p:childTnLst>
                                </p:cTn>
                              </p:par>
                            </p:childTnLst>
                          </p:cTn>
                        </p:par>
                        <p:par>
                          <p:cTn id="64" fill="hold">
                            <p:stCondLst>
                              <p:cond delay="7500"/>
                            </p:stCondLst>
                            <p:childTnLst>
                              <p:par>
                                <p:cTn id="65" presetID="41"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8" dur="1000" fill="hold"/>
                                        <p:tgtEl>
                                          <p:spTgt spid="17"/>
                                        </p:tgtEl>
                                        <p:attrNameLst>
                                          <p:attrName>ppt_y</p:attrName>
                                        </p:attrNameLst>
                                      </p:cBhvr>
                                      <p:tavLst>
                                        <p:tav tm="0">
                                          <p:val>
                                            <p:strVal val="#ppt_y"/>
                                          </p:val>
                                        </p:tav>
                                        <p:tav tm="100000">
                                          <p:val>
                                            <p:strVal val="#ppt_y"/>
                                          </p:val>
                                        </p:tav>
                                      </p:tavLst>
                                    </p:anim>
                                    <p:anim calcmode="lin" valueType="num">
                                      <p:cBhvr>
                                        <p:cTn id="6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000" tmFilter="0,0; .5, 1; 1, 1"/>
                                        <p:tgtEl>
                                          <p:spTgt spid="17"/>
                                        </p:tgtEl>
                                      </p:cBhvr>
                                    </p:animEffect>
                                  </p:childTnLst>
                                </p:cTn>
                              </p:par>
                            </p:childTnLst>
                          </p:cTn>
                        </p:par>
                        <p:par>
                          <p:cTn id="72" fill="hold">
                            <p:stCondLst>
                              <p:cond delay="8500"/>
                            </p:stCondLst>
                            <p:childTnLst>
                              <p:par>
                                <p:cTn id="73" presetID="41"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6" dur="1000" fill="hold"/>
                                        <p:tgtEl>
                                          <p:spTgt spid="18"/>
                                        </p:tgtEl>
                                        <p:attrNameLst>
                                          <p:attrName>ppt_y</p:attrName>
                                        </p:attrNameLst>
                                      </p:cBhvr>
                                      <p:tavLst>
                                        <p:tav tm="0">
                                          <p:val>
                                            <p:strVal val="#ppt_y"/>
                                          </p:val>
                                        </p:tav>
                                        <p:tav tm="100000">
                                          <p:val>
                                            <p:strVal val="#ppt_y"/>
                                          </p:val>
                                        </p:tav>
                                      </p:tavLst>
                                    </p:anim>
                                    <p:anim calcmode="lin" valueType="num">
                                      <p:cBhvr>
                                        <p:cTn id="77"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8"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0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3" grpId="0" animBg="1"/>
      <p:bldP spid="34" grpId="0" animBg="1"/>
      <p:bldP spid="35" grpId="0" animBg="1"/>
      <p:bldP spid="39" grpId="0"/>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mall_button1">
            <a:hlinkClick r:id="rId2" action="ppaction://hlinksldjump"/>
          </p:cNvPr>
          <p:cNvSpPr/>
          <p:nvPr/>
        </p:nvSpPr>
        <p:spPr>
          <a:xfrm>
            <a:off x="7147056" y="1382197"/>
            <a:ext cx="1676400" cy="990600"/>
          </a:xfrm>
          <a:prstGeom prst="roundRect">
            <a:avLst/>
          </a:prstGeom>
          <a:solidFill>
            <a:schemeClr val="accent6">
              <a:lumMod val="60000"/>
              <a:lumOff val="40000"/>
            </a:schemeClr>
          </a:solidFill>
          <a:ln>
            <a:solidFill>
              <a:schemeClr val="accent6">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b="1" dirty="0">
                <a:solidFill>
                  <a:prstClr val="black">
                    <a:lumMod val="95000"/>
                    <a:lumOff val="5000"/>
                  </a:prstClr>
                </a:solidFill>
                <a:latin typeface="Cambria" pitchFamily="18" charset="0"/>
                <a:cs typeface="PT Bold Heading" pitchFamily="2" charset="-78"/>
              </a:rPr>
              <a:t>نماذج</a:t>
            </a:r>
          </a:p>
          <a:p>
            <a:pPr algn="ctr" defTabSz="914296" rtl="1"/>
            <a:r>
              <a:rPr lang="ar-KW" sz="1600" b="1" dirty="0">
                <a:solidFill>
                  <a:prstClr val="black">
                    <a:lumMod val="95000"/>
                    <a:lumOff val="5000"/>
                  </a:prstClr>
                </a:solidFill>
                <a:latin typeface="Cambria" pitchFamily="18" charset="0"/>
                <a:cs typeface="PT Bold Heading" pitchFamily="2" charset="-78"/>
              </a:rPr>
              <a:t>تقييم تغير </a:t>
            </a:r>
            <a:r>
              <a:rPr lang="ar-KW" sz="1600" b="1" dirty="0" smtClean="0">
                <a:solidFill>
                  <a:prstClr val="black">
                    <a:lumMod val="95000"/>
                    <a:lumOff val="5000"/>
                  </a:prstClr>
                </a:solidFill>
                <a:latin typeface="Cambria" pitchFamily="18" charset="0"/>
                <a:cs typeface="PT Bold Heading" pitchFamily="2" charset="-78"/>
              </a:rPr>
              <a:t>المُناخ</a:t>
            </a:r>
            <a:endParaRPr lang="ar-KW" sz="1600" b="1" dirty="0">
              <a:solidFill>
                <a:prstClr val="black">
                  <a:lumMod val="95000"/>
                  <a:lumOff val="5000"/>
                </a:prstClr>
              </a:solidFill>
              <a:latin typeface="Cambria" pitchFamily="18" charset="0"/>
              <a:cs typeface="PT Bold Heading" pitchFamily="2" charset="-78"/>
            </a:endParaRPr>
          </a:p>
        </p:txBody>
      </p:sp>
      <p:sp>
        <p:nvSpPr>
          <p:cNvPr id="7" name="small_button2">
            <a:hlinkClick r:id="rId3" action="ppaction://hlinksldjump"/>
          </p:cNvPr>
          <p:cNvSpPr/>
          <p:nvPr/>
        </p:nvSpPr>
        <p:spPr>
          <a:xfrm>
            <a:off x="5320952" y="1391603"/>
            <a:ext cx="1676400" cy="990600"/>
          </a:xfrm>
          <a:prstGeom prst="roundRect">
            <a:avLst/>
          </a:prstGeom>
          <a:solidFill>
            <a:schemeClr val="bg1">
              <a:lumMod val="75000"/>
            </a:schemeClr>
          </a:solidFill>
          <a:ln>
            <a:solidFill>
              <a:schemeClr val="accent4">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نماذج </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محاكاة تغير </a:t>
            </a:r>
            <a:r>
              <a:rPr lang="ar-SA"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a:t>
            </a:r>
            <a:endPar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8" name="small_button3">
            <a:hlinkClick r:id="rId4" action="ppaction://hlinksldjump"/>
          </p:cNvPr>
          <p:cNvSpPr/>
          <p:nvPr/>
        </p:nvSpPr>
        <p:spPr>
          <a:xfrm>
            <a:off x="7167838" y="2477831"/>
            <a:ext cx="1676400" cy="94886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الإسقاطات </a:t>
            </a:r>
          </a:p>
          <a:p>
            <a:pPr algn="ctr" defTabSz="914296"/>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المُناخية</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9" name="small_button4">
            <a:hlinkClick r:id="rId5" action="ppaction://hlinksldjump"/>
          </p:cNvPr>
          <p:cNvSpPr/>
          <p:nvPr/>
        </p:nvSpPr>
        <p:spPr>
          <a:xfrm>
            <a:off x="5355588" y="2480728"/>
            <a:ext cx="1676400" cy="945963"/>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نظرية الاحتمال</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والطرق الإحصائية</a:t>
            </a:r>
            <a:endParaRPr lang="en-US"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10" name="small_button5" hidden="1"/>
          <p:cNvSpPr/>
          <p:nvPr/>
        </p:nvSpPr>
        <p:spPr>
          <a:xfrm>
            <a:off x="290316" y="4340881"/>
            <a:ext cx="1371600" cy="1295400"/>
          </a:xfrm>
          <a:prstGeom prst="roundRect">
            <a:avLst/>
          </a:prstGeom>
          <a:solidFill>
            <a:schemeClr val="tx1">
              <a:lumMod val="85000"/>
              <a:lumOff val="1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11" name="small_button6" hidden="1"/>
          <p:cNvSpPr/>
          <p:nvPr/>
        </p:nvSpPr>
        <p:spPr>
          <a:xfrm>
            <a:off x="2057400" y="4340881"/>
            <a:ext cx="1371600" cy="12954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1" name="big_button5" hidden="1"/>
          <p:cNvSpPr/>
          <p:nvPr/>
        </p:nvSpPr>
        <p:spPr>
          <a:xfrm>
            <a:off x="4343400" y="609600"/>
            <a:ext cx="4572000" cy="5562600"/>
          </a:xfrm>
          <a:prstGeom prst="roundRect">
            <a:avLst/>
          </a:prstGeom>
          <a:solidFill>
            <a:schemeClr val="tx1">
              <a:lumMod val="85000"/>
              <a:lumOff val="1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2" name="big_button6" hidden="1"/>
          <p:cNvSpPr/>
          <p:nvPr/>
        </p:nvSpPr>
        <p:spPr>
          <a:xfrm>
            <a:off x="4343400" y="609600"/>
            <a:ext cx="4572000" cy="5562600"/>
          </a:xfrm>
          <a:prstGeom prst="roundRect">
            <a:avLst/>
          </a:prstGeom>
          <a:solidFill>
            <a:schemeClr val="accent4">
              <a:lumMod val="75000"/>
            </a:schemeClr>
          </a:solidFill>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endParaRPr lang="en-US">
              <a:solidFill>
                <a:prstClr val="white"/>
              </a:solidFill>
            </a:endParaRPr>
          </a:p>
        </p:txBody>
      </p:sp>
      <p:sp>
        <p:nvSpPr>
          <p:cNvPr id="25" name="TextBox 24" hidden="1"/>
          <p:cNvSpPr txBox="1"/>
          <p:nvPr/>
        </p:nvSpPr>
        <p:spPr>
          <a:xfrm>
            <a:off x="9601200" y="1131263"/>
            <a:ext cx="3581400" cy="4524305"/>
          </a:xfrm>
          <a:prstGeom prst="rect">
            <a:avLst/>
          </a:prstGeom>
          <a:noFill/>
        </p:spPr>
        <p:txBody>
          <a:bodyPr wrap="square" lIns="91430" tIns="45715" rIns="91430" bIns="45715" rtlCol="0">
            <a:spAutoFit/>
          </a:bodyPr>
          <a:lstStyle/>
          <a:p>
            <a:pPr defTabSz="914296"/>
            <a:r>
              <a:rPr lang="en-US" sz="2400" dirty="0">
                <a:solidFill>
                  <a:prstClr val="white">
                    <a:lumMod val="95000"/>
                  </a:prstClr>
                </a:solidFill>
              </a:rPr>
              <a:t>A content placeholder.  Use for text, graphics, tables and graphs.  You can change this text or delete it.</a:t>
            </a:r>
          </a:p>
          <a:p>
            <a:pPr defTabSz="914296"/>
            <a:endParaRPr lang="en-US" sz="2400" dirty="0">
              <a:solidFill>
                <a:prstClr val="white">
                  <a:lumMod val="95000"/>
                </a:prstClr>
              </a:solidFill>
            </a:endParaRPr>
          </a:p>
          <a:p>
            <a:pPr marL="457148" lvl="1" defTabSz="914296"/>
            <a:r>
              <a:rPr lang="en-US" sz="2400" dirty="0">
                <a:solidFill>
                  <a:prstClr val="white">
                    <a:lumMod val="95000"/>
                  </a:prstClr>
                </a:solidFill>
              </a:rPr>
              <a:t>Here is a placeholder for more text.  You may delete this text</a:t>
            </a:r>
          </a:p>
          <a:p>
            <a:pPr marL="457148" lvl="1" defTabSz="914296"/>
            <a:r>
              <a:rPr lang="en-US" sz="2400" dirty="0">
                <a:solidFill>
                  <a:prstClr val="white">
                    <a:lumMod val="95000"/>
                  </a:prstClr>
                </a:solidFill>
              </a:rPr>
              <a:t>Here is a placeholder for more text.  You may delete this text</a:t>
            </a:r>
          </a:p>
        </p:txBody>
      </p:sp>
      <p:sp>
        <p:nvSpPr>
          <p:cNvPr id="24" name="small_button3">
            <a:hlinkClick r:id="rId4" action="ppaction://hlinksldjump"/>
          </p:cNvPr>
          <p:cNvSpPr/>
          <p:nvPr/>
        </p:nvSpPr>
        <p:spPr>
          <a:xfrm>
            <a:off x="7188664" y="3531427"/>
            <a:ext cx="1676400" cy="922335"/>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مؤشرات</a:t>
            </a:r>
          </a:p>
          <a:p>
            <a:pPr algn="ctr" defTabSz="914296" rtl="1"/>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 التغير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7" name="small_button4">
            <a:hlinkClick r:id="rId5" action="ppaction://hlinksldjump"/>
          </p:cNvPr>
          <p:cNvSpPr/>
          <p:nvPr/>
        </p:nvSpPr>
        <p:spPr>
          <a:xfrm>
            <a:off x="5355588" y="3525216"/>
            <a:ext cx="1676400" cy="954572"/>
          </a:xfrm>
          <a:prstGeom prst="roundRect">
            <a:avLst/>
          </a:prstGeom>
          <a:solidFill>
            <a:schemeClr val="bg1">
              <a:lumMod val="75000"/>
            </a:schemeClr>
          </a:solidFill>
          <a:ln>
            <a:solidFill>
              <a:schemeClr val="accent3">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التوقيع الطيفي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للتغير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0" name="small_button3">
            <a:hlinkClick r:id="rId4" action="ppaction://hlinksldjump"/>
          </p:cNvPr>
          <p:cNvSpPr/>
          <p:nvPr/>
        </p:nvSpPr>
        <p:spPr>
          <a:xfrm>
            <a:off x="7188664" y="45561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الاستشعار عن بعد</a:t>
            </a:r>
          </a:p>
          <a:p>
            <a:pPr algn="ctr" defTabSz="914296"/>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وغطاء السحب</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pic>
        <p:nvPicPr>
          <p:cNvPr id="2" name="صورة 1">
            <a:extLst>
              <a:ext uri="{FF2B5EF4-FFF2-40B4-BE49-F238E27FC236}">
                <a16:creationId xmlns:a16="http://schemas.microsoft.com/office/drawing/2014/main" id="{3DA6FB9C-5952-4B4C-BD8A-1B5579FF6D61}"/>
              </a:ext>
            </a:extLst>
          </p:cNvPr>
          <p:cNvPicPr>
            <a:picLocks noChangeAspect="1"/>
          </p:cNvPicPr>
          <p:nvPr/>
        </p:nvPicPr>
        <p:blipFill>
          <a:blip r:embed="rId6"/>
          <a:stretch>
            <a:fillRect/>
          </a:stretch>
        </p:blipFill>
        <p:spPr>
          <a:xfrm>
            <a:off x="7767232" y="239344"/>
            <a:ext cx="1172308" cy="2115929"/>
          </a:xfrm>
          <a:prstGeom prst="rect">
            <a:avLst/>
          </a:prstGeom>
        </p:spPr>
      </p:pic>
      <p:sp>
        <p:nvSpPr>
          <p:cNvPr id="18" name="small_button3">
            <a:hlinkClick r:id="rId4" action="ppaction://hlinksldjump"/>
          </p:cNvPr>
          <p:cNvSpPr/>
          <p:nvPr/>
        </p:nvSpPr>
        <p:spPr>
          <a:xfrm>
            <a:off x="5344607" y="4578313"/>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برمجيات </a:t>
            </a:r>
          </a:p>
          <a:p>
            <a:pPr algn="ctr" defTabSz="914296"/>
            <a:r>
              <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الحد وتقليل الأثر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19" name="small_button3">
            <a:hlinkClick r:id="rId4" action="ppaction://hlinksldjump"/>
          </p:cNvPr>
          <p:cNvSpPr/>
          <p:nvPr/>
        </p:nvSpPr>
        <p:spPr>
          <a:xfrm>
            <a:off x="7228616" y="5648389"/>
            <a:ext cx="1676400" cy="990600"/>
          </a:xfrm>
          <a:prstGeom prst="roundRect">
            <a:avLst/>
          </a:prstGeom>
          <a:solidFill>
            <a:schemeClr val="bg1">
              <a:lumMod val="75000"/>
            </a:schemeClr>
          </a:solidFill>
          <a:ln>
            <a:solidFill>
              <a:schemeClr val="accent1">
                <a:lumMod val="75000"/>
              </a:schemeClr>
            </a:solidFill>
          </a:ln>
          <a:scene3d>
            <a:camera prst="orthographicFront"/>
            <a:lightRig rig="threePt" dir="t"/>
          </a:scene3d>
          <a:sp3d extrusionH="6350" contourW="44450" prstMaterial="plastic">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الأدوات التفاعلية</a:t>
            </a:r>
          </a:p>
          <a:p>
            <a:pPr algn="ctr" defTabSz="914296" rtl="1"/>
            <a:r>
              <a:rPr lang="ar-SA"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والتكيف </a:t>
            </a:r>
            <a:r>
              <a:rPr lang="ar-KW" sz="1600" dirty="0" smtClean="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rPr>
              <a:t>المُناخي</a:t>
            </a:r>
            <a:endParaRPr lang="ar-KW" sz="1600" dirty="0">
              <a:solidFill>
                <a:prstClr val="white">
                  <a:lumMod val="50000"/>
                </a:prstClr>
              </a:solidFill>
              <a:effectLst>
                <a:outerShdw blurRad="38100" dist="38100" dir="2700000" algn="tl">
                  <a:srgbClr val="000000">
                    <a:alpha val="43137"/>
                  </a:srgbClr>
                </a:outerShdw>
              </a:effectLst>
              <a:latin typeface="Cambria" pitchFamily="18" charset="0"/>
              <a:cs typeface="PT Bold Heading" pitchFamily="2" charset="-78"/>
            </a:endParaRPr>
          </a:p>
        </p:txBody>
      </p:sp>
      <p:sp>
        <p:nvSpPr>
          <p:cNvPr id="28" name="مستطيل: زوايا مستديرة 2">
            <a:extLst>
              <a:ext uri="{FF2B5EF4-FFF2-40B4-BE49-F238E27FC236}">
                <a16:creationId xmlns:a16="http://schemas.microsoft.com/office/drawing/2014/main" id="{DE209CC9-E2D1-44C7-B0D6-56E1FCCB62CC}"/>
              </a:ext>
            </a:extLst>
          </p:cNvPr>
          <p:cNvSpPr/>
          <p:nvPr/>
        </p:nvSpPr>
        <p:spPr>
          <a:xfrm>
            <a:off x="4870404" y="248590"/>
            <a:ext cx="2840988" cy="104022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1600" b="1" dirty="0">
                <a:solidFill>
                  <a:prstClr val="black"/>
                </a:solidFill>
                <a:effectLst>
                  <a:outerShdw blurRad="38100" dist="38100" dir="2700000" algn="tl">
                    <a:srgbClr val="000000">
                      <a:alpha val="43137"/>
                    </a:srgbClr>
                  </a:outerShdw>
                </a:effectLst>
                <a:latin typeface="Cambria" pitchFamily="18" charset="0"/>
                <a:cs typeface="PT Bold Heading" pitchFamily="2" charset="-78"/>
              </a:rPr>
              <a:t>تقنيات تقييم تغير المُناخ العالمي</a:t>
            </a:r>
          </a:p>
        </p:txBody>
      </p:sp>
      <p:sp>
        <p:nvSpPr>
          <p:cNvPr id="29" name="big_button1"/>
          <p:cNvSpPr/>
          <p:nvPr/>
        </p:nvSpPr>
        <p:spPr>
          <a:xfrm>
            <a:off x="228601" y="304800"/>
            <a:ext cx="4924694" cy="6297244"/>
          </a:xfrm>
          <a:prstGeom prst="roundRect">
            <a:avLst>
              <a:gd name="adj" fmla="val 5834"/>
            </a:avLst>
          </a:prstGeom>
          <a:solidFill>
            <a:schemeClr val="accent6">
              <a:lumMod val="60000"/>
              <a:lumOff val="40000"/>
            </a:schemeClr>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justLow" defTabSz="914296" rtl="1">
              <a:spcAft>
                <a:spcPts val="2400"/>
              </a:spcAft>
              <a:buSzPct val="100000"/>
            </a:pPr>
            <a:r>
              <a:rPr lang="ar-SA" sz="1600" b="1" dirty="0">
                <a:solidFill>
                  <a:prstClr val="black">
                    <a:lumMod val="95000"/>
                    <a:lumOff val="5000"/>
                  </a:prstClr>
                </a:solidFill>
                <a:latin typeface="Cambria" pitchFamily="18" charset="0"/>
                <a:cs typeface="PT Bold Heading" pitchFamily="2" charset="-78"/>
              </a:rPr>
              <a:t>     </a:t>
            </a:r>
            <a:r>
              <a:rPr lang="ar-SA" sz="2200" b="1" dirty="0">
                <a:solidFill>
                  <a:prstClr val="black">
                    <a:lumMod val="95000"/>
                    <a:lumOff val="5000"/>
                  </a:prstClr>
                </a:solidFill>
                <a:latin typeface="Cambria" pitchFamily="18" charset="0"/>
                <a:cs typeface="+mj-cs"/>
              </a:rPr>
              <a:t>ت</a:t>
            </a:r>
            <a:r>
              <a:rPr lang="ar-KW" sz="2200" b="1" dirty="0">
                <a:solidFill>
                  <a:prstClr val="black">
                    <a:lumMod val="95000"/>
                    <a:lumOff val="5000"/>
                  </a:prstClr>
                </a:solidFill>
                <a:latin typeface="Cambria" pitchFamily="18" charset="0"/>
                <a:cs typeface="+mj-cs"/>
              </a:rPr>
              <a:t>ستخدَم النماذج </a:t>
            </a:r>
            <a:r>
              <a:rPr lang="ar-KW" sz="2200" b="1" dirty="0" smtClean="0">
                <a:solidFill>
                  <a:prstClr val="black">
                    <a:lumMod val="95000"/>
                    <a:lumOff val="5000"/>
                  </a:prstClr>
                </a:solidFill>
                <a:latin typeface="Cambria" pitchFamily="18" charset="0"/>
                <a:cs typeface="+mj-cs"/>
              </a:rPr>
              <a:t>المُناخية </a:t>
            </a:r>
            <a:r>
              <a:rPr lang="ar-KW" sz="2200" b="1" dirty="0">
                <a:solidFill>
                  <a:prstClr val="black">
                    <a:lumMod val="95000"/>
                    <a:lumOff val="5000"/>
                  </a:prstClr>
                </a:solidFill>
                <a:latin typeface="Cambria" pitchFamily="18" charset="0"/>
                <a:cs typeface="+mj-cs"/>
              </a:rPr>
              <a:t>في فهم كيفية تحول </a:t>
            </a:r>
            <a:r>
              <a:rPr lang="ar-KW" sz="2200" b="1" dirty="0" smtClean="0">
                <a:solidFill>
                  <a:prstClr val="black">
                    <a:lumMod val="95000"/>
                    <a:lumOff val="5000"/>
                  </a:prstClr>
                </a:solidFill>
                <a:latin typeface="Cambria" pitchFamily="18" charset="0"/>
                <a:cs typeface="+mj-cs"/>
              </a:rPr>
              <a:t>المُناخ </a:t>
            </a:r>
            <a:r>
              <a:rPr lang="ar-KW" sz="2200" b="1" dirty="0">
                <a:solidFill>
                  <a:prstClr val="black">
                    <a:lumMod val="95000"/>
                    <a:lumOff val="5000"/>
                  </a:prstClr>
                </a:solidFill>
                <a:latin typeface="Cambria" pitchFamily="18" charset="0"/>
                <a:cs typeface="+mj-cs"/>
              </a:rPr>
              <a:t>عبر الزمن، وتمثل عادةً الغلاف الجوي والمحيطات وسطح اليابس والغلاف الجليدي والعمليات </a:t>
            </a:r>
            <a:r>
              <a:rPr lang="ar-KW" sz="2200" b="1" dirty="0" err="1">
                <a:solidFill>
                  <a:prstClr val="black">
                    <a:lumMod val="95000"/>
                    <a:lumOff val="5000"/>
                  </a:prstClr>
                </a:solidFill>
                <a:latin typeface="Cambria" pitchFamily="18" charset="0"/>
                <a:cs typeface="+mj-cs"/>
              </a:rPr>
              <a:t>البيوچيوكيميائي</a:t>
            </a:r>
            <a:r>
              <a:rPr lang="ar-KW" sz="2200" b="1" dirty="0">
                <a:solidFill>
                  <a:prstClr val="black">
                    <a:lumMod val="95000"/>
                    <a:lumOff val="5000"/>
                  </a:prstClr>
                </a:solidFill>
                <a:latin typeface="Cambria" pitchFamily="18" charset="0"/>
                <a:cs typeface="+mj-cs"/>
              </a:rPr>
              <a:t>، كما تستخدم في حل المعادلات التي تحكُم تحولاتها على الشبكة الجغرافية التي تغطي الكرة الأرضية. ويتم تمثيل بعض العمليات صراحة في النماذج </a:t>
            </a:r>
            <a:r>
              <a:rPr lang="ar-KW" sz="2200" b="1" dirty="0" smtClean="0">
                <a:solidFill>
                  <a:prstClr val="black">
                    <a:lumMod val="95000"/>
                    <a:lumOff val="5000"/>
                  </a:prstClr>
                </a:solidFill>
                <a:latin typeface="Cambria" pitchFamily="18" charset="0"/>
                <a:cs typeface="+mj-cs"/>
              </a:rPr>
              <a:t>المُناخية</a:t>
            </a:r>
            <a:r>
              <a:rPr lang="ar-KW" sz="2200" b="1" dirty="0">
                <a:solidFill>
                  <a:prstClr val="black">
                    <a:lumMod val="95000"/>
                    <a:lumOff val="5000"/>
                  </a:prstClr>
                </a:solidFill>
                <a:latin typeface="Cambria" pitchFamily="18" charset="0"/>
                <a:cs typeface="+mj-cs"/>
              </a:rPr>
              <a:t>، مثل حالات الدوران واسعة النطاق </a:t>
            </a:r>
            <a:r>
              <a:rPr lang="en-US" sz="2200" b="1" dirty="0">
                <a:solidFill>
                  <a:prstClr val="black">
                    <a:lumMod val="95000"/>
                    <a:lumOff val="5000"/>
                  </a:prstClr>
                </a:solidFill>
                <a:latin typeface="Cambria" pitchFamily="18" charset="0"/>
                <a:cs typeface="+mj-cs"/>
              </a:rPr>
              <a:t>large-scale circulations، </a:t>
            </a:r>
            <a:r>
              <a:rPr lang="ar-KW" sz="2200" b="1" dirty="0">
                <a:solidFill>
                  <a:prstClr val="black">
                    <a:lumMod val="95000"/>
                    <a:lumOff val="5000"/>
                  </a:prstClr>
                </a:solidFill>
                <a:latin typeface="Cambria" pitchFamily="18" charset="0"/>
                <a:cs typeface="+mj-cs"/>
              </a:rPr>
              <a:t>بينما يتم تمثيل عمليات أخرى من خلال عمليات مبسطة لتحديد البارامترات </a:t>
            </a:r>
            <a:r>
              <a:rPr lang="en-US" sz="2200" b="1" dirty="0">
                <a:solidFill>
                  <a:prstClr val="black">
                    <a:lumMod val="95000"/>
                    <a:lumOff val="5000"/>
                  </a:prstClr>
                </a:solidFill>
                <a:latin typeface="Cambria" pitchFamily="18" charset="0"/>
                <a:cs typeface="+mj-cs"/>
              </a:rPr>
              <a:t>parameter </a:t>
            </a:r>
            <a:r>
              <a:rPr lang="en-US" sz="2200" b="1" dirty="0" err="1">
                <a:solidFill>
                  <a:prstClr val="black">
                    <a:lumMod val="95000"/>
                    <a:lumOff val="5000"/>
                  </a:prstClr>
                </a:solidFill>
                <a:latin typeface="Cambria" pitchFamily="18" charset="0"/>
                <a:cs typeface="+mj-cs"/>
              </a:rPr>
              <a:t>sations</a:t>
            </a:r>
            <a:r>
              <a:rPr lang="ar-SA" sz="2200" b="1" dirty="0">
                <a:solidFill>
                  <a:prstClr val="black">
                    <a:lumMod val="95000"/>
                    <a:lumOff val="5000"/>
                  </a:prstClr>
                </a:solidFill>
                <a:latin typeface="Cambria" pitchFamily="18" charset="0"/>
                <a:cs typeface="+mj-cs"/>
              </a:rPr>
              <a:t>. </a:t>
            </a:r>
            <a:r>
              <a:rPr lang="ar-KW" sz="2200" b="1" dirty="0">
                <a:solidFill>
                  <a:prstClr val="black">
                    <a:lumMod val="95000"/>
                    <a:lumOff val="5000"/>
                  </a:prstClr>
                </a:solidFill>
                <a:latin typeface="Cambria" pitchFamily="18" charset="0"/>
                <a:cs typeface="+mj-cs"/>
              </a:rPr>
              <a:t>واستخدام عمليات تحديد البارومترات يعود أحياناً إلى حدوث عمليات على نطاقات أصغر من حجم الشبكة المعتاد لأحد النماذج </a:t>
            </a:r>
            <a:r>
              <a:rPr lang="ar-KW" sz="2200" b="1" dirty="0" smtClean="0">
                <a:solidFill>
                  <a:prstClr val="black">
                    <a:lumMod val="95000"/>
                    <a:lumOff val="5000"/>
                  </a:prstClr>
                </a:solidFill>
                <a:latin typeface="Cambria" pitchFamily="18" charset="0"/>
                <a:cs typeface="+mj-cs"/>
              </a:rPr>
              <a:t>المُناخية </a:t>
            </a:r>
            <a:r>
              <a:rPr lang="ar-KW" sz="2200" b="1" dirty="0">
                <a:solidFill>
                  <a:prstClr val="black">
                    <a:lumMod val="95000"/>
                    <a:lumOff val="5000"/>
                  </a:prstClr>
                </a:solidFill>
                <a:latin typeface="Cambria" pitchFamily="18" charset="0"/>
                <a:cs typeface="+mj-cs"/>
              </a:rPr>
              <a:t>(نموذج </a:t>
            </a:r>
            <a:r>
              <a:rPr lang="ar-KW" sz="2200" b="1" dirty="0" smtClean="0">
                <a:solidFill>
                  <a:prstClr val="black">
                    <a:lumMod val="95000"/>
                    <a:lumOff val="5000"/>
                  </a:prstClr>
                </a:solidFill>
                <a:latin typeface="Cambria" pitchFamily="18" charset="0"/>
                <a:cs typeface="+mj-cs"/>
              </a:rPr>
              <a:t>مناخي </a:t>
            </a:r>
            <a:r>
              <a:rPr lang="ar-KW" sz="2200" b="1" dirty="0">
                <a:solidFill>
                  <a:prstClr val="black">
                    <a:lumMod val="95000"/>
                    <a:lumOff val="5000"/>
                  </a:prstClr>
                </a:solidFill>
                <a:latin typeface="Cambria" pitchFamily="18" charset="0"/>
                <a:cs typeface="+mj-cs"/>
              </a:rPr>
              <a:t>عالمي) وتكون دقتها الأفقية </a:t>
            </a:r>
            <a:r>
              <a:rPr lang="en-US" sz="2200" b="1" dirty="0">
                <a:solidFill>
                  <a:prstClr val="black">
                    <a:lumMod val="95000"/>
                    <a:lumOff val="5000"/>
                  </a:prstClr>
                </a:solidFill>
                <a:latin typeface="Cambria" pitchFamily="18" charset="0"/>
                <a:cs typeface="+mj-cs"/>
              </a:rPr>
              <a:t>horizontal resolution </a:t>
            </a:r>
            <a:r>
              <a:rPr lang="ar-KW" sz="2200" b="1" dirty="0">
                <a:solidFill>
                  <a:prstClr val="black">
                    <a:lumMod val="95000"/>
                    <a:lumOff val="5000"/>
                  </a:prstClr>
                </a:solidFill>
                <a:latin typeface="Cambria" pitchFamily="18" charset="0"/>
                <a:cs typeface="+mj-cs"/>
              </a:rPr>
              <a:t>المعتادة تقع بين 250 و600 كم، أو أحياناً يعود إلى الفهم الحالي المحدود لهذه العمليات. </a:t>
            </a:r>
            <a:endParaRPr lang="ar-SA" sz="2200" b="1" dirty="0">
              <a:solidFill>
                <a:prstClr val="black">
                  <a:lumMod val="95000"/>
                  <a:lumOff val="5000"/>
                </a:prstClr>
              </a:solidFill>
              <a:latin typeface="Cambria" pitchFamily="18" charset="0"/>
              <a:cs typeface="+mj-cs"/>
            </a:endParaRPr>
          </a:p>
        </p:txBody>
      </p:sp>
      <p:pic>
        <p:nvPicPr>
          <p:cNvPr id="30" name="Picture 4" descr="http://adcutech.co.uk/wp-content/uploads/2014/03/vision-275x300.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5689563" y="5567971"/>
            <a:ext cx="1008450" cy="1097280"/>
          </a:xfrm>
          <a:prstGeom prst="rect">
            <a:avLst/>
          </a:prstGeom>
          <a:ln>
            <a:noFill/>
          </a:ln>
          <a:effectLst>
            <a:softEdge rad="112500"/>
          </a:effectLst>
        </p:spPr>
      </p:pic>
    </p:spTree>
    <p:extLst>
      <p:ext uri="{BB962C8B-B14F-4D97-AF65-F5344CB8AC3E}">
        <p14:creationId xmlns:p14="http://schemas.microsoft.com/office/powerpoint/2010/main" val="3581567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2000" fill="hold"/>
                                        <p:tgtEl>
                                          <p:spTgt spid="6"/>
                                        </p:tgtEl>
                                        <p:attrNameLst>
                                          <p:attrName>style.color</p:attrName>
                                        </p:attrNameLst>
                                      </p:cBhvr>
                                      <p:by>
                                        <p:hsl h="0" s="12549" l="25098"/>
                                      </p:by>
                                    </p:animClr>
                                    <p:animClr clrSpc="hsl" dir="cw">
                                      <p:cBhvr>
                                        <p:cTn id="7" dur="2000" fill="hold"/>
                                        <p:tgtEl>
                                          <p:spTgt spid="6"/>
                                        </p:tgtEl>
                                        <p:attrNameLst>
                                          <p:attrName>fillcolor</p:attrName>
                                        </p:attrNameLst>
                                      </p:cBhvr>
                                      <p:by>
                                        <p:hsl h="0" s="12549" l="25098"/>
                                      </p:by>
                                    </p:animClr>
                                    <p:animClr clrSpc="hsl" dir="cw">
                                      <p:cBhvr>
                                        <p:cTn id="8" dur="2000" fill="hold"/>
                                        <p:tgtEl>
                                          <p:spTgt spid="6"/>
                                        </p:tgtEl>
                                        <p:attrNameLst>
                                          <p:attrName>stroke.color</p:attrName>
                                        </p:attrNameLst>
                                      </p:cBhvr>
                                      <p:by>
                                        <p:hsl h="0" s="12549" l="25098"/>
                                      </p:by>
                                    </p:animClr>
                                    <p:set>
                                      <p:cBhvr>
                                        <p:cTn id="9" dur="2000" fill="hold"/>
                                        <p:tgtEl>
                                          <p:spTgt spid="6"/>
                                        </p:tgtEl>
                                        <p:attrNameLst>
                                          <p:attrName>fill.type</p:attrName>
                                        </p:attrNameLst>
                                      </p:cBhvr>
                                      <p:to>
                                        <p:strVal val="solid"/>
                                      </p:to>
                                    </p:se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9">
                                            <p:bg/>
                                          </p:spTgt>
                                        </p:tgtEl>
                                        <p:attrNameLst>
                                          <p:attrName>style.visibility</p:attrName>
                                        </p:attrNameLst>
                                      </p:cBhvr>
                                      <p:to>
                                        <p:strVal val="visible"/>
                                      </p:to>
                                    </p:set>
                                    <p:animEffect transition="in" filter="fade">
                                      <p:cBhvr>
                                        <p:cTn id="13" dur="2000"/>
                                        <p:tgtEl>
                                          <p:spTgt spid="29">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xEl>
                                              <p:pRg st="0" end="0"/>
                                            </p:txEl>
                                          </p:spTgt>
                                        </p:tgtEl>
                                        <p:attrNameLst>
                                          <p:attrName>style.visibility</p:attrName>
                                        </p:attrNameLst>
                                      </p:cBhvr>
                                      <p:to>
                                        <p:strVal val="visible"/>
                                      </p:to>
                                    </p:set>
                                    <p:animEffect transition="in" filter="fade">
                                      <p:cBhvr>
                                        <p:cTn id="16" dur="2000"/>
                                        <p:tgtEl>
                                          <p:spTgt spid="2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FF9900"/>
        </a:dk1>
        <a:lt1>
          <a:srgbClr val="FFFFFF"/>
        </a:lt1>
        <a:dk2>
          <a:srgbClr val="FF6600"/>
        </a:dk2>
        <a:lt2>
          <a:srgbClr val="FFFF00"/>
        </a:lt2>
        <a:accent1>
          <a:srgbClr val="DDDDDD"/>
        </a:accent1>
        <a:accent2>
          <a:srgbClr val="808080"/>
        </a:accent2>
        <a:accent3>
          <a:srgbClr val="FFFFFF"/>
        </a:accent3>
        <a:accent4>
          <a:srgbClr val="DA8200"/>
        </a:accent4>
        <a:accent5>
          <a:srgbClr val="EBEBEB"/>
        </a:accent5>
        <a:accent6>
          <a:srgbClr val="737373"/>
        </a:accent6>
        <a:hlink>
          <a:srgbClr val="C0C0C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1702</TotalTime>
  <Words>6318</Words>
  <Application>Microsoft Office PowerPoint</Application>
  <PresentationFormat>On-screen Show (4:3)</PresentationFormat>
  <Paragraphs>842</Paragraphs>
  <Slides>51</Slides>
  <Notes>1</Notes>
  <HiddenSlides>0</HiddenSlides>
  <MMClips>1</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51</vt:i4>
      </vt:variant>
    </vt:vector>
  </HeadingPairs>
  <TitlesOfParts>
    <vt:vector size="75" baseType="lpstr">
      <vt:lpstr>MS PGothic</vt:lpstr>
      <vt:lpstr>MS PGothic</vt:lpstr>
      <vt:lpstr>Akhbar MT</vt:lpstr>
      <vt:lpstr>Andalus</vt:lpstr>
      <vt:lpstr>Arial</vt:lpstr>
      <vt:lpstr>Arial Black</vt:lpstr>
      <vt:lpstr>Calibri</vt:lpstr>
      <vt:lpstr>Cambria</vt:lpstr>
      <vt:lpstr>Constantia</vt:lpstr>
      <vt:lpstr>Helvetica</vt:lpstr>
      <vt:lpstr>Majalla UI</vt:lpstr>
      <vt:lpstr>PT Bold Heading</vt:lpstr>
      <vt:lpstr>Sakkal Majalla</vt:lpstr>
      <vt:lpstr>Simplified Arabic</vt:lpstr>
      <vt:lpstr>Times New Roman</vt:lpstr>
      <vt:lpstr>Traditional Arabic</vt:lpstr>
      <vt:lpstr>Wingdings 2</vt:lpstr>
      <vt:lpstr>1_Office Theme</vt:lpstr>
      <vt:lpstr>Flow</vt:lpstr>
      <vt:lpstr>3_Flow</vt:lpstr>
      <vt:lpstr>Default Design</vt:lpstr>
      <vt:lpstr>1_Flow</vt:lpstr>
      <vt:lpstr>2_Flow</vt:lpstr>
      <vt:lpstr>4_Flow</vt:lpstr>
      <vt:lpstr>PowerPoint Presentation</vt:lpstr>
      <vt:lpstr>PowerPoint Presentation</vt:lpstr>
      <vt:lpstr>PowerPoint Presentation</vt:lpstr>
      <vt:lpstr>المقدمة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مدخلات ومخرجات نماذج تقييم التغير المُناخي</vt:lpstr>
      <vt:lpstr>النموذج  GENIE-1</vt:lpstr>
      <vt:lpstr>تباين الشذوذ الحراري العالمي</vt:lpstr>
      <vt:lpstr>PowerPoint Presentation</vt:lpstr>
      <vt:lpstr>PowerPoint Presentation</vt:lpstr>
      <vt:lpstr>PowerPoint Presentation</vt:lpstr>
      <vt:lpstr>نهج الفيزياء غير المستقر Perturbed physics </vt:lpstr>
      <vt:lpstr>PowerPoint Presentation</vt:lpstr>
      <vt:lpstr>التغييرات في الظروف النموذجية في تجارب ثلاثة نماذج مختلفة للقطاعات العالمية GCMs</vt:lpstr>
      <vt:lpstr>التغييرات العالمية في معدلات درجات الحرارة السطحية في التجارب 12 للثلاثة النماذج العالمية </vt:lpstr>
      <vt:lpstr>عدد من نماذج المحاكاة المُناخية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نموذج للتحليل الطيفي </vt:lpstr>
      <vt:lpstr>PowerPoint Presentation</vt:lpstr>
      <vt:lpstr>تقييم الاستشعار عن بعد للتغذية المرتدة لسحابة المُناخ</vt:lpstr>
      <vt:lpstr>PowerPoint Presentation</vt:lpstr>
      <vt:lpstr>PowerPoint Presentation</vt:lpstr>
      <vt:lpstr>PowerPoint Presentation</vt:lpstr>
      <vt:lpstr>Motor vehicle emission simulator  (MOVES) </vt:lpstr>
      <vt:lpstr>Motor vehicle emission simulator  (MOVES) </vt:lpstr>
      <vt:lpstr>PowerPoint Presentation</vt:lpstr>
      <vt:lpstr>Geodesign tool </vt:lpstr>
      <vt:lpstr>PowerPoint Presentation</vt:lpstr>
      <vt:lpstr> Geodesign أدوات الترميز  </vt:lpstr>
      <vt:lpstr>PowerPoint Presentation</vt:lpstr>
      <vt:lpstr>PowerPoint Presentation</vt:lpstr>
      <vt:lpstr>PowerPoint Presentation</vt:lpstr>
      <vt:lpstr>PowerPoint Presentation</vt:lpstr>
      <vt:lpstr>PowerPoint Presentation</vt:lpstr>
      <vt:lpstr>اختيار موضوع بحث علمي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156</cp:revision>
  <dcterms:created xsi:type="dcterms:W3CDTF">2015-12-26T22:36:17Z</dcterms:created>
  <dcterms:modified xsi:type="dcterms:W3CDTF">2021-02-13T19:43:40Z</dcterms:modified>
</cp:coreProperties>
</file>