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02" r:id="rId3"/>
    <p:sldMasterId id="2147483743" r:id="rId4"/>
  </p:sldMasterIdLst>
  <p:notesMasterIdLst>
    <p:notesMasterId r:id="rId21"/>
  </p:notesMasterIdLst>
  <p:sldIdLst>
    <p:sldId id="257" r:id="rId5"/>
    <p:sldId id="280" r:id="rId6"/>
    <p:sldId id="284" r:id="rId7"/>
    <p:sldId id="261" r:id="rId8"/>
    <p:sldId id="341" r:id="rId9"/>
    <p:sldId id="342" r:id="rId10"/>
    <p:sldId id="343" r:id="rId11"/>
    <p:sldId id="344" r:id="rId12"/>
    <p:sldId id="345" r:id="rId13"/>
    <p:sldId id="346" r:id="rId14"/>
    <p:sldId id="347" r:id="rId15"/>
    <p:sldId id="349" r:id="rId16"/>
    <p:sldId id="350" r:id="rId17"/>
    <p:sldId id="351" r:id="rId18"/>
    <p:sldId id="348"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43293-F748-44A3-9F74-980D2732FC53}" type="datetimeFigureOut">
              <a:rPr lang="en-US" smtClean="0"/>
              <a:t>2/13/2021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EEF4F-1B48-442C-B32B-79A620F75166}" type="slidenum">
              <a:rPr lang="en-US" smtClean="0"/>
              <a:t>‹#›</a:t>
            </a:fld>
            <a:endParaRPr lang="en-US"/>
          </a:p>
        </p:txBody>
      </p:sp>
    </p:spTree>
    <p:extLst>
      <p:ext uri="{BB962C8B-B14F-4D97-AF65-F5344CB8AC3E}">
        <p14:creationId xmlns:p14="http://schemas.microsoft.com/office/powerpoint/2010/main" val="2553024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A6039E4-9A6F-4391-ADCE-DE7650FD7D0E}" type="datetimeFigureOut">
              <a:rPr lang="en-US">
                <a:solidFill>
                  <a:srgbClr val="DBF5F9">
                    <a:shade val="90000"/>
                  </a:srgbClr>
                </a:solidFill>
              </a:rPr>
              <a:pPr>
                <a:defRPr/>
              </a:pPr>
              <a:t>2/13/2021</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8D41ACF0-D40E-4359-A892-AAEFC13456E5}" type="slidenum">
              <a:rPr lang="en-US"/>
              <a:pPr>
                <a:defRPr/>
              </a:pPr>
              <a:t>‹#›</a:t>
            </a:fld>
            <a:endParaRPr lang="en-US"/>
          </a:p>
        </p:txBody>
      </p:sp>
    </p:spTree>
    <p:extLst>
      <p:ext uri="{BB962C8B-B14F-4D97-AF65-F5344CB8AC3E}">
        <p14:creationId xmlns:p14="http://schemas.microsoft.com/office/powerpoint/2010/main" val="236203640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4417E7F-87F2-46C5-A8E0-736CB34E76A4}" type="datetimeFigureOut">
              <a:rPr lang="en-US">
                <a:solidFill>
                  <a:srgbClr val="04617B">
                    <a:shade val="90000"/>
                  </a:srgbClr>
                </a:solidFill>
              </a:rPr>
              <a:pPr>
                <a:defRPr/>
              </a:pPr>
              <a:t>2/13/2021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0D7A1930-0CD2-433A-BFF7-DA14CFCC21F3}" type="slidenum">
              <a:rPr lang="en-US"/>
              <a:pPr>
                <a:defRPr/>
              </a:pPr>
              <a:t>‹#›</a:t>
            </a:fld>
            <a:endParaRPr lang="en-US"/>
          </a:p>
        </p:txBody>
      </p:sp>
    </p:spTree>
    <p:extLst>
      <p:ext uri="{BB962C8B-B14F-4D97-AF65-F5344CB8AC3E}">
        <p14:creationId xmlns:p14="http://schemas.microsoft.com/office/powerpoint/2010/main" val="3448191421"/>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D8A0B80-6EA6-4797-B3A3-E32CB0E87C90}" type="datetimeFigureOut">
              <a:rPr lang="en-US">
                <a:solidFill>
                  <a:srgbClr val="04617B">
                    <a:shade val="90000"/>
                  </a:srgbClr>
                </a:solidFill>
              </a:rPr>
              <a:pPr>
                <a:defRPr/>
              </a:pPr>
              <a:t>2/13/2021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6024CFE-B833-409B-9B66-F777087C36EC}" type="slidenum">
              <a:rPr lang="en-US"/>
              <a:pPr>
                <a:defRPr/>
              </a:pPr>
              <a:t>‹#›</a:t>
            </a:fld>
            <a:endParaRPr lang="en-US"/>
          </a:p>
        </p:txBody>
      </p:sp>
    </p:spTree>
    <p:extLst>
      <p:ext uri="{BB962C8B-B14F-4D97-AF65-F5344CB8AC3E}">
        <p14:creationId xmlns:p14="http://schemas.microsoft.com/office/powerpoint/2010/main" val="402422893"/>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a:defRPr/>
            </a:pPr>
            <a:fld id="{20132508-4EAE-47BB-85CB-D97CED86CBF0}"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607784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C0E61A1E-C8FC-418D-8D06-328107B7DBB9}" type="datetimeFigureOut">
              <a:rPr lang="en-US">
                <a:solidFill>
                  <a:srgbClr val="DBF5F9">
                    <a:shade val="90000"/>
                  </a:srgbClr>
                </a:solidFill>
              </a:rPr>
              <a:pPr>
                <a:defRPr/>
              </a:pPr>
              <a:t>2/13/2021</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D9A3B74C-9DF2-4751-91F6-C750424A2FA0}" type="slidenum">
              <a:rPr lang="en-US"/>
              <a:pPr/>
              <a:t>‹#›</a:t>
            </a:fld>
            <a:endParaRPr lang="en-US"/>
          </a:p>
        </p:txBody>
      </p:sp>
    </p:spTree>
    <p:extLst>
      <p:ext uri="{BB962C8B-B14F-4D97-AF65-F5344CB8AC3E}">
        <p14:creationId xmlns:p14="http://schemas.microsoft.com/office/powerpoint/2010/main" val="106612854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6A704CA-CF6C-444E-B54B-6D21F9ABDE12}" type="datetimeFigureOut">
              <a:rPr lang="en-US">
                <a:solidFill>
                  <a:srgbClr val="04617B">
                    <a:shade val="90000"/>
                  </a:srgbClr>
                </a:solidFill>
              </a:rPr>
              <a:pPr>
                <a:defRPr/>
              </a:pPr>
              <a:t>2/13/2021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E4705ED5-D575-4AB3-9555-268FE534DA7E}" type="slidenum">
              <a:rPr lang="en-US"/>
              <a:pPr/>
              <a:t>‹#›</a:t>
            </a:fld>
            <a:endParaRPr lang="en-US"/>
          </a:p>
        </p:txBody>
      </p:sp>
    </p:spTree>
    <p:extLst>
      <p:ext uri="{BB962C8B-B14F-4D97-AF65-F5344CB8AC3E}">
        <p14:creationId xmlns:p14="http://schemas.microsoft.com/office/powerpoint/2010/main" val="1964263016"/>
      </p:ext>
    </p:extLst>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B36F6B-1DCE-44BA-88DA-657DD82B3E5C}" type="datetimeFigureOut">
              <a:rPr lang="en-US">
                <a:solidFill>
                  <a:srgbClr val="DBF5F9">
                    <a:shade val="90000"/>
                  </a:srgbClr>
                </a:solidFill>
              </a:rPr>
              <a:pPr>
                <a:defRPr/>
              </a:pPr>
              <a:t>2/13/2021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4671F424-F208-46E6-997C-02B585FF05BC}" type="slidenum">
              <a:rPr lang="en-US"/>
              <a:pPr/>
              <a:t>‹#›</a:t>
            </a:fld>
            <a:endParaRPr lang="en-US"/>
          </a:p>
        </p:txBody>
      </p:sp>
    </p:spTree>
    <p:extLst>
      <p:ext uri="{BB962C8B-B14F-4D97-AF65-F5344CB8AC3E}">
        <p14:creationId xmlns:p14="http://schemas.microsoft.com/office/powerpoint/2010/main" val="49610495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0055CB8-751C-4D46-B054-08AFE330AE57}" type="datetimeFigureOut">
              <a:rPr lang="en-US">
                <a:solidFill>
                  <a:srgbClr val="04617B">
                    <a:shade val="90000"/>
                  </a:srgbClr>
                </a:solidFill>
              </a:rPr>
              <a:pPr>
                <a:defRPr/>
              </a:pPr>
              <a:t>2/13/2021</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606FA191-F131-4821-931B-19FCB28BD468}" type="slidenum">
              <a:rPr lang="en-US"/>
              <a:pPr/>
              <a:t>‹#›</a:t>
            </a:fld>
            <a:endParaRPr lang="en-US"/>
          </a:p>
        </p:txBody>
      </p:sp>
    </p:spTree>
    <p:extLst>
      <p:ext uri="{BB962C8B-B14F-4D97-AF65-F5344CB8AC3E}">
        <p14:creationId xmlns:p14="http://schemas.microsoft.com/office/powerpoint/2010/main" val="497494353"/>
      </p:ext>
    </p:extLst>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094BB93-6D7E-4B9D-B554-B3A0AC005376}" type="datetimeFigureOut">
              <a:rPr lang="en-US">
                <a:solidFill>
                  <a:srgbClr val="04617B">
                    <a:shade val="90000"/>
                  </a:srgbClr>
                </a:solidFill>
              </a:rPr>
              <a:pPr>
                <a:defRPr/>
              </a:pPr>
              <a:t>2/13/2021</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DEA11DB0-1C20-44B0-A098-1697C7BA59BC}" type="slidenum">
              <a:rPr lang="en-US"/>
              <a:pPr/>
              <a:t>‹#›</a:t>
            </a:fld>
            <a:endParaRPr lang="en-US"/>
          </a:p>
        </p:txBody>
      </p:sp>
    </p:spTree>
    <p:extLst>
      <p:ext uri="{BB962C8B-B14F-4D97-AF65-F5344CB8AC3E}">
        <p14:creationId xmlns:p14="http://schemas.microsoft.com/office/powerpoint/2010/main" val="1284253210"/>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502DE22-16BB-4891-8E0C-A3CF49D28F0B}" type="datetimeFigureOut">
              <a:rPr lang="en-US">
                <a:solidFill>
                  <a:srgbClr val="04617B">
                    <a:shade val="90000"/>
                  </a:srgbClr>
                </a:solidFill>
              </a:rPr>
              <a:pPr>
                <a:defRPr/>
              </a:pPr>
              <a:t>2/13/2021</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FE933AE9-2B7B-4981-93E9-0406968D7DD5}" type="slidenum">
              <a:rPr lang="en-US"/>
              <a:pPr/>
              <a:t>‹#›</a:t>
            </a:fld>
            <a:endParaRPr lang="en-US"/>
          </a:p>
        </p:txBody>
      </p:sp>
    </p:spTree>
    <p:extLst>
      <p:ext uri="{BB962C8B-B14F-4D97-AF65-F5344CB8AC3E}">
        <p14:creationId xmlns:p14="http://schemas.microsoft.com/office/powerpoint/2010/main" val="2440302633"/>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C221644-FA01-4379-AB68-E1756C579F44}" type="datetimeFigureOut">
              <a:rPr lang="en-US">
                <a:solidFill>
                  <a:srgbClr val="04617B">
                    <a:shade val="90000"/>
                  </a:srgbClr>
                </a:solidFill>
              </a:rPr>
              <a:pPr>
                <a:defRPr/>
              </a:pPr>
              <a:t>2/13/2021</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A8B936B9-67FE-4CA7-B58D-D7EA18FFAC16}" type="slidenum">
              <a:rPr lang="en-US"/>
              <a:pPr/>
              <a:t>‹#›</a:t>
            </a:fld>
            <a:endParaRPr lang="en-US"/>
          </a:p>
        </p:txBody>
      </p:sp>
    </p:spTree>
    <p:extLst>
      <p:ext uri="{BB962C8B-B14F-4D97-AF65-F5344CB8AC3E}">
        <p14:creationId xmlns:p14="http://schemas.microsoft.com/office/powerpoint/2010/main" val="1143113"/>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2CF7102-5F60-4A2E-8A40-2CBA6CCA4033}" type="datetimeFigureOut">
              <a:rPr lang="en-US">
                <a:solidFill>
                  <a:srgbClr val="04617B">
                    <a:shade val="90000"/>
                  </a:srgbClr>
                </a:solidFill>
              </a:rPr>
              <a:pPr>
                <a:defRPr/>
              </a:pPr>
              <a:t>2/13/2021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84A3E48-6410-4EB2-8E9B-8EDDD7707AB0}" type="slidenum">
              <a:rPr lang="en-US"/>
              <a:pPr>
                <a:defRPr/>
              </a:pPr>
              <a:t>‹#›</a:t>
            </a:fld>
            <a:endParaRPr lang="en-US"/>
          </a:p>
        </p:txBody>
      </p:sp>
    </p:spTree>
    <p:extLst>
      <p:ext uri="{BB962C8B-B14F-4D97-AF65-F5344CB8AC3E}">
        <p14:creationId xmlns:p14="http://schemas.microsoft.com/office/powerpoint/2010/main" val="2570554810"/>
      </p:ext>
    </p:extLst>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B8C28F1-B2D3-4167-9FE4-82E2509AAB33}" type="datetimeFigureOut">
              <a:rPr lang="en-US">
                <a:solidFill>
                  <a:srgbClr val="04617B">
                    <a:shade val="90000"/>
                  </a:srgbClr>
                </a:solidFill>
              </a:rPr>
              <a:pPr>
                <a:defRPr/>
              </a:pPr>
              <a:t>2/13/2021</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3F8E373E-1733-4943-8483-0C916CF684D0}" type="slidenum">
              <a:rPr lang="en-US"/>
              <a:pPr/>
              <a:t>‹#›</a:t>
            </a:fld>
            <a:endParaRPr lang="en-US"/>
          </a:p>
        </p:txBody>
      </p:sp>
    </p:spTree>
    <p:extLst>
      <p:ext uri="{BB962C8B-B14F-4D97-AF65-F5344CB8AC3E}">
        <p14:creationId xmlns:p14="http://schemas.microsoft.com/office/powerpoint/2010/main" val="1813036301"/>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C0945AD-DD8C-4CB3-97EB-60A2D5D466AA}" type="datetimeFigureOut">
              <a:rPr lang="en-US">
                <a:solidFill>
                  <a:srgbClr val="04617B">
                    <a:shade val="90000"/>
                  </a:srgbClr>
                </a:solidFill>
              </a:rPr>
              <a:pPr>
                <a:defRPr/>
              </a:pPr>
              <a:t>2/13/2021</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BEEE259A-48C1-4C65-82A9-6218EFF38365}" type="slidenum">
              <a:rPr lang="en-US"/>
              <a:pPr/>
              <a:t>‹#›</a:t>
            </a:fld>
            <a:endParaRPr lang="en-US"/>
          </a:p>
        </p:txBody>
      </p:sp>
    </p:spTree>
    <p:extLst>
      <p:ext uri="{BB962C8B-B14F-4D97-AF65-F5344CB8AC3E}">
        <p14:creationId xmlns:p14="http://schemas.microsoft.com/office/powerpoint/2010/main" val="2545362921"/>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9822586-E60C-4091-9ABE-20A008EBB610}" type="datetimeFigureOut">
              <a:rPr lang="en-US">
                <a:solidFill>
                  <a:srgbClr val="04617B">
                    <a:shade val="90000"/>
                  </a:srgbClr>
                </a:solidFill>
              </a:rPr>
              <a:pPr>
                <a:defRPr/>
              </a:pPr>
              <a:t>2/13/2021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F9C83463-2E6D-431B-AC33-C402ED6EA50F}" type="slidenum">
              <a:rPr lang="en-US"/>
              <a:pPr/>
              <a:t>‹#›</a:t>
            </a:fld>
            <a:endParaRPr lang="en-US"/>
          </a:p>
        </p:txBody>
      </p:sp>
    </p:spTree>
    <p:extLst>
      <p:ext uri="{BB962C8B-B14F-4D97-AF65-F5344CB8AC3E}">
        <p14:creationId xmlns:p14="http://schemas.microsoft.com/office/powerpoint/2010/main" val="261650584"/>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4211AC0-EB90-453C-B934-F302763933E9}" type="datetimeFigureOut">
              <a:rPr lang="en-US">
                <a:solidFill>
                  <a:srgbClr val="04617B">
                    <a:shade val="90000"/>
                  </a:srgbClr>
                </a:solidFill>
              </a:rPr>
              <a:pPr>
                <a:defRPr/>
              </a:pPr>
              <a:t>2/13/2021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33BED1FE-3F15-44A6-8018-59773E6D8D7E}" type="slidenum">
              <a:rPr lang="en-US"/>
              <a:pPr/>
              <a:t>‹#›</a:t>
            </a:fld>
            <a:endParaRPr lang="en-US"/>
          </a:p>
        </p:txBody>
      </p:sp>
    </p:spTree>
    <p:extLst>
      <p:ext uri="{BB962C8B-B14F-4D97-AF65-F5344CB8AC3E}">
        <p14:creationId xmlns:p14="http://schemas.microsoft.com/office/powerpoint/2010/main" val="323578575"/>
      </p:ext>
    </p:extLst>
  </p:cSld>
  <p:clrMapOvr>
    <a:masterClrMapping/>
  </p:clrMapOvr>
  <p:transition>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fld id="{93248090-90E8-4E5B-9CCF-7C105E0477B9}" type="slidenum">
              <a:rPr lang="ar-SA"/>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341280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fld id="{0AF56410-672B-44E3-B86E-67D4B80B873C}" type="slidenum">
              <a:rPr lang="ar-SA"/>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3781046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C00A6B-1B9E-4409-8697-083589987F0A}"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0DF408-FA7D-453C-8A8F-13C50FCB612C}" type="slidenum">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675948087"/>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27E79E-EDB4-4E04-AB5F-091581D655E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D08BF7-708E-43EF-BAE0-53D388BB5B4E}"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99705475"/>
      </p:ext>
    </p:extLst>
  </p:cSld>
  <p:clrMapOvr>
    <a:masterClrMapping/>
  </p:clrMapOvr>
  <p:transition>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09FA2D-7D9C-4BC5-B278-58B079FE55D7}"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AFD7D7-31E4-4705-AECD-4240D991336B}" type="slidenum">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709509859"/>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4CAE70-B309-4B0D-A8B7-CA45450801B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6E8DFA-37CA-4394-BFF8-770A8725B480}"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04671536"/>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91B136-5FCA-4339-8008-50D6F59402DB}" type="datetimeFigureOut">
              <a:rPr lang="en-US">
                <a:solidFill>
                  <a:srgbClr val="DBF5F9">
                    <a:shade val="90000"/>
                  </a:srgbClr>
                </a:solidFill>
              </a:rPr>
              <a:pPr>
                <a:defRPr/>
              </a:pPr>
              <a:t>2/13/2021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D2702B86-CB87-4BCF-951D-98D4790C06A4}" type="slidenum">
              <a:rPr lang="en-US"/>
              <a:pPr>
                <a:defRPr/>
              </a:pPr>
              <a:t>‹#›</a:t>
            </a:fld>
            <a:endParaRPr lang="en-US"/>
          </a:p>
        </p:txBody>
      </p:sp>
    </p:spTree>
    <p:extLst>
      <p:ext uri="{BB962C8B-B14F-4D97-AF65-F5344CB8AC3E}">
        <p14:creationId xmlns:p14="http://schemas.microsoft.com/office/powerpoint/2010/main" val="333592323"/>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F567F1-BDFC-4D93-B0C5-0D0217E5B501}"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3261BB-6080-4950-A70F-13E03B6C9BE4}"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48106646"/>
      </p:ext>
    </p:extLst>
  </p:cSld>
  <p:clrMapOvr>
    <a:masterClrMapping/>
  </p:clrMapOvr>
  <p:transition>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9C093D-518C-45C0-B746-06EF1D94C77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0080EA-53FE-46D1-A757-AD0A56C03D19}"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38134786"/>
      </p:ext>
    </p:extLst>
  </p:cSld>
  <p:clrMapOvr>
    <a:masterClrMapping/>
  </p:clrMapOvr>
  <p:transition>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4D9E13-4B4F-479D-8B8E-492C2319AF57}"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CC86A4-E3E1-47D0-BA4B-BBDFE7166996}"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52134980"/>
      </p:ext>
    </p:extLst>
  </p:cSld>
  <p:clrMapOvr>
    <a:masterClrMapping/>
  </p:clrMapOvr>
  <p:transition>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6143A1-C8F9-4FF9-871F-22B6A1967C0F}"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4AAF4B-EB31-4B37-A7D6-544BBB3AF2D3}"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96755026"/>
      </p:ext>
    </p:extLst>
  </p:cSld>
  <p:clrMapOvr>
    <a:masterClrMapping/>
  </p:clrMapOvr>
  <p:transition>
    <p:wedg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4B3BC94-6A83-4A95-A8E9-89FCD52C52EB}"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1C29EF-3869-4E09-8061-0EE9B7693E1F}"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32912328"/>
      </p:ext>
    </p:extLst>
  </p:cSld>
  <p:clrMapOvr>
    <a:masterClrMapping/>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FD165-4BEA-41DA-9CC2-5730D41D36F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DA85D9-55A6-4BAF-B6EE-25852B36D7A7}"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063026473"/>
      </p:ext>
    </p:extLst>
  </p:cSld>
  <p:clrMapOvr>
    <a:masterClrMapping/>
  </p:clrMapOvr>
  <p:transition>
    <p:wedg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342379-0603-4083-A272-9ADBE98D253C}"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28AA07-F44E-42EC-8F00-F70EFE71BDB8}"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93082806"/>
      </p:ext>
    </p:extLst>
  </p:cSld>
  <p:clrMapOvr>
    <a:masterClrMapping/>
  </p:clrMapOvr>
  <p:transition>
    <p:wedg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6E5DD8-2930-4A98-9DFF-F961DAD79267}" type="slidenum">
              <a:rPr kumimoji="0" lang="ar-SA"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43651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2E2B7C-F476-4DA4-8CAC-6EE10E518B9F}" type="slidenum">
              <a:rPr kumimoji="0" lang="ar-SA"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92063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36C1D5A-B521-4F7F-8FEC-EC21028939C5}"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12431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C24E782-E161-4202-A96B-4CA11D2B5D89}" type="datetimeFigureOut">
              <a:rPr lang="en-US">
                <a:solidFill>
                  <a:srgbClr val="04617B">
                    <a:shade val="90000"/>
                  </a:srgbClr>
                </a:solidFill>
              </a:rPr>
              <a:pPr>
                <a:defRPr/>
              </a:pPr>
              <a:t>2/13/2021</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B2B89864-D86A-4B27-95E9-769B10042E4F}" type="slidenum">
              <a:rPr lang="en-US"/>
              <a:pPr>
                <a:defRPr/>
              </a:pPr>
              <a:t>‹#›</a:t>
            </a:fld>
            <a:endParaRPr lang="en-US"/>
          </a:p>
        </p:txBody>
      </p:sp>
    </p:spTree>
    <p:extLst>
      <p:ext uri="{BB962C8B-B14F-4D97-AF65-F5344CB8AC3E}">
        <p14:creationId xmlns:p14="http://schemas.microsoft.com/office/powerpoint/2010/main" val="1917661343"/>
      </p:ext>
    </p:extLst>
  </p:cSld>
  <p:clrMapOvr>
    <a:masterClrMapping/>
  </p:clrMapOvr>
  <p:transition>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7D22126-AB09-4559-B80B-8912A4F1D807}"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442861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72995F-CE40-4E47-8334-958ACFEB7CE9}"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1924348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B42F24-6961-4D26-843D-F290331D0924}"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137800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CD1FD3-A4E0-4C2C-8541-9F0AC31026E7}"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184689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A93B34-CD02-4687-8B74-B522417E6905}"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8207259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65C2B-EAEE-4BC3-990E-E1DAA0DE33C9}"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3285835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32300A5-62B0-43D2-A2FD-4D0BE1FFD53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2685979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0501EA8-C1D5-47BD-A63A-072D05FE0FC5}"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1678589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701BB28-A9E9-4725-BCD0-E246B958E80F}"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8274646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44A514-C289-4506-8F56-9EB67BBFF60B}"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24284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FCA1AF8-E49B-4550-AAA5-27D25F43CC98}" type="datetimeFigureOut">
              <a:rPr lang="en-US">
                <a:solidFill>
                  <a:srgbClr val="04617B">
                    <a:shade val="90000"/>
                  </a:srgbClr>
                </a:solidFill>
              </a:rPr>
              <a:pPr>
                <a:defRPr/>
              </a:pPr>
              <a:t>2/13/2021</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56AA1B03-44F5-436B-B4AB-04135DF07D6E}" type="slidenum">
              <a:rPr lang="en-US"/>
              <a:pPr>
                <a:defRPr/>
              </a:pPr>
              <a:t>‹#›</a:t>
            </a:fld>
            <a:endParaRPr lang="en-US"/>
          </a:p>
        </p:txBody>
      </p:sp>
    </p:spTree>
    <p:extLst>
      <p:ext uri="{BB962C8B-B14F-4D97-AF65-F5344CB8AC3E}">
        <p14:creationId xmlns:p14="http://schemas.microsoft.com/office/powerpoint/2010/main" val="3587879932"/>
      </p:ext>
    </p:extLst>
  </p:cSld>
  <p:clrMapOvr>
    <a:masterClrMapping/>
  </p:clrMapOvr>
  <p:transition>
    <p:wedg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9F265A-E11B-4985-B2DA-DB612740DD92}"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83081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CC61698-93A6-4020-8A95-6D95E9AC4592}" type="datetimeFigureOut">
              <a:rPr lang="en-US">
                <a:solidFill>
                  <a:srgbClr val="04617B">
                    <a:shade val="90000"/>
                  </a:srgbClr>
                </a:solidFill>
              </a:rPr>
              <a:pPr>
                <a:defRPr/>
              </a:pPr>
              <a:t>2/13/2021</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28C47FF-BC9C-4755-BBE7-B95CBA18C9A6}" type="slidenum">
              <a:rPr lang="en-US"/>
              <a:pPr>
                <a:defRPr/>
              </a:pPr>
              <a:t>‹#›</a:t>
            </a:fld>
            <a:endParaRPr lang="en-US"/>
          </a:p>
        </p:txBody>
      </p:sp>
    </p:spTree>
    <p:extLst>
      <p:ext uri="{BB962C8B-B14F-4D97-AF65-F5344CB8AC3E}">
        <p14:creationId xmlns:p14="http://schemas.microsoft.com/office/powerpoint/2010/main" val="2934132213"/>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6DEF42B-68F3-460F-9B88-260AFA86EC37}" type="datetimeFigureOut">
              <a:rPr lang="en-US">
                <a:solidFill>
                  <a:srgbClr val="04617B">
                    <a:shade val="90000"/>
                  </a:srgbClr>
                </a:solidFill>
              </a:rPr>
              <a:pPr>
                <a:defRPr/>
              </a:pPr>
              <a:t>2/13/2021</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B243998-A89A-4B06-9C62-A51E5293736E}" type="slidenum">
              <a:rPr lang="en-US"/>
              <a:pPr>
                <a:defRPr/>
              </a:pPr>
              <a:t>‹#›</a:t>
            </a:fld>
            <a:endParaRPr lang="en-US"/>
          </a:p>
        </p:txBody>
      </p:sp>
    </p:spTree>
    <p:extLst>
      <p:ext uri="{BB962C8B-B14F-4D97-AF65-F5344CB8AC3E}">
        <p14:creationId xmlns:p14="http://schemas.microsoft.com/office/powerpoint/2010/main" val="3668395747"/>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C325081-4041-4F6C-9FFD-B0A4222830AC}" type="datetimeFigureOut">
              <a:rPr lang="en-US">
                <a:solidFill>
                  <a:srgbClr val="04617B">
                    <a:shade val="90000"/>
                  </a:srgbClr>
                </a:solidFill>
              </a:rPr>
              <a:pPr>
                <a:defRPr/>
              </a:pPr>
              <a:t>2/13/2021</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2D56E9D-0AED-4E92-B601-4B9FB0F96804}" type="slidenum">
              <a:rPr lang="en-US"/>
              <a:pPr>
                <a:defRPr/>
              </a:pPr>
              <a:t>‹#›</a:t>
            </a:fld>
            <a:endParaRPr lang="en-US"/>
          </a:p>
        </p:txBody>
      </p:sp>
    </p:spTree>
    <p:extLst>
      <p:ext uri="{BB962C8B-B14F-4D97-AF65-F5344CB8AC3E}">
        <p14:creationId xmlns:p14="http://schemas.microsoft.com/office/powerpoint/2010/main" val="3473378725"/>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30A0D1D3-C956-4580-93E2-1F60C11DCC21}" type="datetimeFigureOut">
              <a:rPr lang="en-US">
                <a:solidFill>
                  <a:srgbClr val="04617B">
                    <a:shade val="90000"/>
                  </a:srgbClr>
                </a:solidFill>
              </a:rPr>
              <a:pPr>
                <a:defRPr/>
              </a:pPr>
              <a:t>2/13/2021</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2F6B6A6A-B3BA-47F2-AA34-09CFE1B6F16A}" type="slidenum">
              <a:rPr lang="en-US"/>
              <a:pPr>
                <a:defRPr/>
              </a:pPr>
              <a:t>‹#›</a:t>
            </a:fld>
            <a:endParaRPr lang="en-US"/>
          </a:p>
        </p:txBody>
      </p:sp>
    </p:spTree>
    <p:extLst>
      <p:ext uri="{BB962C8B-B14F-4D97-AF65-F5344CB8AC3E}">
        <p14:creationId xmlns:p14="http://schemas.microsoft.com/office/powerpoint/2010/main" val="2681238981"/>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22CE90B5-8748-481D-8E9C-CB8A70BC738B}" type="datetimeFigureOut">
              <a:rPr lang="en-US">
                <a:solidFill>
                  <a:srgbClr val="04617B">
                    <a:shade val="90000"/>
                  </a:srgbClr>
                </a:solidFill>
              </a:rPr>
              <a:pPr fontAlgn="base">
                <a:spcBef>
                  <a:spcPct val="0"/>
                </a:spcBef>
                <a:spcAft>
                  <a:spcPct val="0"/>
                </a:spcAft>
                <a:defRPr/>
              </a:pPr>
              <a:t>2/13/2021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fontAlgn="base">
              <a:spcBef>
                <a:spcPct val="0"/>
              </a:spcBef>
              <a:spcAft>
                <a:spcPct val="0"/>
              </a:spcAft>
              <a:defRPr/>
            </a:pPr>
            <a:fld id="{4C4A44E7-3999-4C40-A7E2-A8FA26B4BC57}"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973839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626E2592-2E91-4DA0-9270-1C1B26F58131}" type="datetimeFigureOut">
              <a:rPr lang="en-US">
                <a:solidFill>
                  <a:srgbClr val="04617B">
                    <a:shade val="90000"/>
                  </a:srgbClr>
                </a:solidFill>
              </a:rPr>
              <a:pPr fontAlgn="base">
                <a:spcBef>
                  <a:spcPct val="0"/>
                </a:spcBef>
                <a:spcAft>
                  <a:spcPct val="0"/>
                </a:spcAft>
                <a:defRPr/>
              </a:pPr>
              <a:t>2/13/2021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fontAlgn="base">
              <a:spcBef>
                <a:spcPct val="0"/>
              </a:spcBef>
              <a:spcAft>
                <a:spcPct val="0"/>
              </a:spcAft>
            </a:pPr>
            <a:fld id="{59E60EE0-37B5-4A26-A6D7-3F60DD6F1D40}" type="slidenum">
              <a:rPr lang="en-US">
                <a:latin typeface="Arial" pitchFamily="34" charset="0"/>
                <a:cs typeface="Arial" pitchFamily="34" charset="0"/>
              </a:rPr>
              <a:pPr fontAlgn="base">
                <a:spcBef>
                  <a:spcPct val="0"/>
                </a:spcBef>
                <a:spcAft>
                  <a:spcPct val="0"/>
                </a:spcAft>
              </a:pPr>
              <a:t>‹#›</a:t>
            </a:fld>
            <a:endParaRPr lang="en-US">
              <a:latin typeface="Arial"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414722663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6D2C5AB-B73F-4917-97B2-6E7436292CA4}"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833D96-47F0-4547-AE18-56C11E0146C4}"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19973822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1"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1" charset="0"/>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634359-E9D7-4449-B659-88523C65281C}"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46787330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MS PGothic" panose="020B0600070205080204" pitchFamily="34"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MS PGothic" panose="020B0600070205080204" pitchFamily="34"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MS PGothic" panose="020B0600070205080204" pitchFamily="34"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MS PGothic" panose="020B0600070205080204" pitchFamily="34"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ers.de/fototapeten/baumstamm-querschnitt-der-jahresringe-36282867" TargetMode="External"/><Relationship Id="rId7" Type="http://schemas.openxmlformats.org/officeDocument/2006/relationships/image" Target="../media/image19.png"/><Relationship Id="rId2" Type="http://schemas.openxmlformats.org/officeDocument/2006/relationships/hyperlink" Target="https://www.tes.com/lessons/BDYULIJCbXY2IA/tree-rings-of-your-life-a-visual-metaphorical-self-"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iveminer.com/Tags/palmyra%2Ctemple/Timeline"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full-20earth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0200" y="381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6"/>
          <p:cNvSpPr>
            <a:spLocks noChangeArrowheads="1" noChangeShapeType="1" noTextEdit="1"/>
          </p:cNvSpPr>
          <p:nvPr/>
        </p:nvSpPr>
        <p:spPr bwMode="auto">
          <a:xfrm>
            <a:off x="1981200" y="990600"/>
            <a:ext cx="4953000" cy="3657600"/>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   </a:t>
            </a: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ndalus" panose="02020603050405020304" pitchFamily="18" charset="-78"/>
                <a:ea typeface="ＭＳ Ｐゴシック" pitchFamily="-111" charset="-128"/>
                <a:cs typeface="Andalus" panose="02020603050405020304" pitchFamily="18" charset="-78"/>
              </a:rPr>
              <a:t>التغير </a:t>
            </a: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ndalus" panose="02020603050405020304" pitchFamily="18" charset="-78"/>
                <a:ea typeface="ＭＳ Ｐゴシック" pitchFamily="-111" charset="-128"/>
                <a:cs typeface="Andalus" panose="02020603050405020304" pitchFamily="18" charset="-78"/>
              </a:rPr>
              <a:t>المناخ</a:t>
            </a: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ndalus" panose="02020603050405020304" pitchFamily="18" charset="-78"/>
                <a:ea typeface="ＭＳ Ｐゴシック" pitchFamily="-111" charset="-128"/>
                <a:cs typeface="Andalus" panose="02020603050405020304" pitchFamily="18" charset="-78"/>
              </a:rPr>
              <a:t>ي</a:t>
            </a: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ndalus" panose="02020603050405020304" pitchFamily="18" charset="-78"/>
                <a:ea typeface="ＭＳ Ｐゴシック" pitchFamily="-111" charset="-128"/>
                <a:cs typeface="Andalus" panose="02020603050405020304" pitchFamily="18" charset="-78"/>
              </a:rPr>
              <a:t> </a:t>
            </a: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ndalus" panose="02020603050405020304" pitchFamily="18" charset="-78"/>
                <a:ea typeface="ＭＳ Ｐゴシック" pitchFamily="-111" charset="-128"/>
                <a:cs typeface="Andalus" panose="02020603050405020304" pitchFamily="18" charset="-78"/>
              </a:rPr>
              <a:t> </a:t>
            </a:r>
          </a:p>
          <a:p>
            <a:pPr algn="ctr" rtl="1" fontAlgn="base">
              <a:spcBef>
                <a:spcPct val="0"/>
              </a:spcBef>
              <a:spcAft>
                <a:spcPct val="0"/>
              </a:spcAft>
              <a:defRPr/>
            </a:pP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ea typeface="ＭＳ Ｐゴシック" pitchFamily="-111" charset="-128"/>
                <a:cs typeface="Arial" pitchFamily="34" charset="0"/>
              </a:rPr>
              <a:t>Climate Change</a:t>
            </a:r>
            <a:endPar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ea typeface="ＭＳ Ｐゴシック" pitchFamily="-111" charset="-128"/>
              <a:cs typeface="Arial" pitchFamily="34" charset="0"/>
            </a:endParaRPr>
          </a:p>
        </p:txBody>
      </p:sp>
      <p:sp>
        <p:nvSpPr>
          <p:cNvPr id="13316" name="WordArt 7"/>
          <p:cNvSpPr>
            <a:spLocks noChangeArrowheads="1" noChangeShapeType="1" noTextEdit="1"/>
          </p:cNvSpPr>
          <p:nvPr/>
        </p:nvSpPr>
        <p:spPr bwMode="auto">
          <a:xfrm>
            <a:off x="3276600" y="5715000"/>
            <a:ext cx="2628900" cy="723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dirty="0" smtClean="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Pro. </a:t>
            </a:r>
            <a:r>
              <a:rPr lang="en-US" sz="3600" kern="1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Mohamed Hafez</a:t>
            </a:r>
          </a:p>
        </p:txBody>
      </p:sp>
    </p:spTree>
    <p:extLst>
      <p:ext uri="{BB962C8B-B14F-4D97-AF65-F5344CB8AC3E}">
        <p14:creationId xmlns:p14="http://schemas.microsoft.com/office/powerpoint/2010/main" val="708060580"/>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33400"/>
            <a:ext cx="8229600" cy="609600"/>
          </a:xfrm>
        </p:spPr>
        <p:txBody>
          <a:bodyPr/>
          <a:lstStyle/>
          <a:p>
            <a:pPr algn="ctr" rtl="1"/>
            <a:r>
              <a:rPr lang="ar-SA" altLang="en-US" sz="4400" b="1" dirty="0" smtClean="0"/>
              <a:t>شواهد</a:t>
            </a:r>
            <a:r>
              <a:rPr lang="ar-EG" altLang="en-US" sz="4400" b="1" dirty="0" smtClean="0"/>
              <a:t> </a:t>
            </a:r>
            <a:r>
              <a:rPr lang="ar-EG" altLang="en-US" sz="4400" b="1" dirty="0"/>
              <a:t>المناخ </a:t>
            </a:r>
            <a:r>
              <a:rPr lang="ar-EG" altLang="en-US" sz="4400" b="1" dirty="0" smtClean="0"/>
              <a:t>القديم</a:t>
            </a:r>
            <a:endParaRPr lang="en-US" altLang="en-US" sz="4000" b="1" dirty="0" smtClean="0"/>
          </a:p>
        </p:txBody>
      </p:sp>
      <p:sp>
        <p:nvSpPr>
          <p:cNvPr id="17411" name="Content Placeholder 2"/>
          <p:cNvSpPr>
            <a:spLocks noGrp="1"/>
          </p:cNvSpPr>
          <p:nvPr>
            <p:ph idx="1"/>
          </p:nvPr>
        </p:nvSpPr>
        <p:spPr>
          <a:xfrm>
            <a:off x="304800" y="1066800"/>
            <a:ext cx="8534400" cy="5562600"/>
          </a:xfrm>
        </p:spPr>
        <p:txBody>
          <a:bodyPr/>
          <a:lstStyle/>
          <a:p>
            <a:pPr algn="just" rtl="1">
              <a:lnSpc>
                <a:spcPct val="150000"/>
              </a:lnSpc>
            </a:pPr>
            <a:r>
              <a:rPr lang="ar-SA" sz="2000" b="1" dirty="0">
                <a:ea typeface="Majalla UI"/>
                <a:cs typeface="+mj-cs"/>
              </a:rPr>
              <a:t>حلقات نمو الأشجار </a:t>
            </a:r>
            <a:r>
              <a:rPr lang="ar-SA" sz="2000" b="1" dirty="0" smtClean="0">
                <a:ea typeface="Majalla UI"/>
                <a:cs typeface="+mj-cs"/>
              </a:rPr>
              <a:t>السنوية نموذج </a:t>
            </a:r>
            <a:r>
              <a:rPr lang="ar-SA" sz="2000" b="1" dirty="0">
                <a:solidFill>
                  <a:srgbClr val="FF0000"/>
                </a:solidFill>
                <a:ea typeface="Majalla UI"/>
                <a:cs typeface="+mj-cs"/>
              </a:rPr>
              <a:t>ل</a:t>
            </a:r>
            <a:r>
              <a:rPr lang="ar-SA" sz="2000" b="1" dirty="0" smtClean="0">
                <a:solidFill>
                  <a:srgbClr val="FF0000"/>
                </a:solidFill>
                <a:ea typeface="Majalla UI"/>
                <a:cs typeface="+mj-cs"/>
              </a:rPr>
              <a:t>حلقات </a:t>
            </a:r>
            <a:r>
              <a:rPr lang="ar-SA" sz="2000" b="1" dirty="0">
                <a:solidFill>
                  <a:srgbClr val="FF0000"/>
                </a:solidFill>
                <a:ea typeface="Majalla UI"/>
                <a:cs typeface="+mj-cs"/>
              </a:rPr>
              <a:t>الأشجار المعمرة </a:t>
            </a:r>
            <a:r>
              <a:rPr lang="en-US" sz="1800" b="1" dirty="0" smtClean="0">
                <a:solidFill>
                  <a:srgbClr val="FF0000"/>
                </a:solidFill>
                <a:latin typeface="Arial" panose="020B0604020202020204" pitchFamily="34" charset="0"/>
                <a:ea typeface="Majalla UI"/>
                <a:cs typeface="Arial" panose="020B0604020202020204" pitchFamily="34" charset="0"/>
              </a:rPr>
              <a:t>Dendrochronology</a:t>
            </a:r>
            <a:r>
              <a:rPr lang="ar-SA" sz="2000" b="1" dirty="0" smtClean="0">
                <a:solidFill>
                  <a:srgbClr val="FF0000"/>
                </a:solidFill>
                <a:ea typeface="Majalla UI"/>
                <a:cs typeface="+mj-cs"/>
              </a:rPr>
              <a:t> </a:t>
            </a:r>
            <a:r>
              <a:rPr lang="ar-SA" sz="2000" b="1" dirty="0" smtClean="0">
                <a:ea typeface="Majalla UI"/>
                <a:cs typeface="+mj-cs"/>
              </a:rPr>
              <a:t>دليلا </a:t>
            </a:r>
            <a:r>
              <a:rPr lang="ar-SA" sz="2000" b="1" dirty="0">
                <a:ea typeface="Majalla UI"/>
                <a:cs typeface="+mj-cs"/>
              </a:rPr>
              <a:t>على تقلبات المناخ خلال فترة نموها، إذ تدل الحلقات السميكة على فترات </a:t>
            </a:r>
            <a:r>
              <a:rPr lang="ar-SA" sz="2000" b="1" dirty="0" smtClean="0">
                <a:ea typeface="Majalla UI"/>
                <a:cs typeface="+mj-cs"/>
              </a:rPr>
              <a:t>ممطرة </a:t>
            </a:r>
            <a:r>
              <a:rPr lang="ar-SA" sz="2000" b="1" dirty="0">
                <a:ea typeface="Majalla UI"/>
                <a:cs typeface="+mj-cs"/>
              </a:rPr>
              <a:t>وحرارة مناسبة لنمو </a:t>
            </a:r>
            <a:r>
              <a:rPr lang="ar-SA" sz="2000" b="1" dirty="0" smtClean="0">
                <a:ea typeface="Majalla UI"/>
                <a:cs typeface="+mj-cs"/>
              </a:rPr>
              <a:t>الأشجار، </a:t>
            </a:r>
            <a:r>
              <a:rPr lang="ar-SA" sz="2000" b="1" dirty="0">
                <a:ea typeface="Majalla UI"/>
                <a:cs typeface="+mj-cs"/>
              </a:rPr>
              <a:t>بينما تدل الحلقات الضيقة على فترات جافة ودرجة حرارة مرتفعة. وتدل الحلقات السوداء على </a:t>
            </a:r>
            <a:r>
              <a:rPr lang="ar-SA" sz="2000" b="1" dirty="0" smtClean="0">
                <a:ea typeface="Majalla UI"/>
                <a:cs typeface="+mj-cs"/>
              </a:rPr>
              <a:t>آثار </a:t>
            </a:r>
            <a:r>
              <a:rPr lang="ar-SA" sz="2000" b="1" dirty="0">
                <a:ea typeface="Majalla UI"/>
                <a:cs typeface="+mj-cs"/>
              </a:rPr>
              <a:t>لحرائق الغابات.</a:t>
            </a:r>
          </a:p>
          <a:p>
            <a:pPr marL="0" indent="0" algn="just" rtl="1">
              <a:lnSpc>
                <a:spcPct val="150000"/>
              </a:lnSpc>
              <a:buNone/>
            </a:pPr>
            <a:endParaRPr lang="ar-SA" altLang="en-US" sz="2400" b="1" dirty="0" smtClean="0">
              <a:ea typeface="Majalla UI"/>
              <a:cs typeface="+mj-cs"/>
            </a:endParaRPr>
          </a:p>
          <a:p>
            <a:pPr marL="0" indent="0" algn="just" rtl="1">
              <a:lnSpc>
                <a:spcPct val="150000"/>
              </a:lnSpc>
              <a:buNone/>
            </a:pPr>
            <a:endParaRPr lang="ar-SA" altLang="en-US" sz="2400" b="1" dirty="0">
              <a:ea typeface="Majalla UI"/>
              <a:cs typeface="+mj-cs"/>
            </a:endParaRPr>
          </a:p>
          <a:p>
            <a:pPr marL="0" indent="0" algn="just" rtl="1">
              <a:lnSpc>
                <a:spcPct val="150000"/>
              </a:lnSpc>
              <a:buNone/>
            </a:pPr>
            <a:endParaRPr lang="ar-SA" altLang="en-US" sz="2400" b="1" dirty="0" smtClean="0">
              <a:ea typeface="Majalla UI"/>
              <a:cs typeface="+mj-cs"/>
            </a:endParaRPr>
          </a:p>
          <a:p>
            <a:pPr marL="0" indent="0" algn="just" rtl="1">
              <a:lnSpc>
                <a:spcPct val="150000"/>
              </a:lnSpc>
              <a:buNone/>
            </a:pPr>
            <a:endParaRPr lang="ar-SA" sz="1000" b="1" dirty="0" smtClean="0"/>
          </a:p>
          <a:p>
            <a:pPr marL="0" indent="0" algn="just" rtl="1">
              <a:lnSpc>
                <a:spcPct val="150000"/>
              </a:lnSpc>
              <a:buNone/>
            </a:pPr>
            <a:endParaRPr lang="en-US" sz="1000" b="1" dirty="0" smtClean="0"/>
          </a:p>
          <a:p>
            <a:pPr marL="0" indent="0" algn="just" rtl="1">
              <a:lnSpc>
                <a:spcPct val="150000"/>
              </a:lnSpc>
              <a:buNone/>
            </a:pPr>
            <a:endParaRPr lang="en-US" sz="1000" b="1" dirty="0" smtClean="0"/>
          </a:p>
          <a:p>
            <a:pPr marL="0" indent="0" algn="just" rtl="1">
              <a:lnSpc>
                <a:spcPct val="150000"/>
              </a:lnSpc>
              <a:buNone/>
            </a:pPr>
            <a:endParaRPr lang="en-US" sz="1000" b="1" dirty="0"/>
          </a:p>
          <a:p>
            <a:pPr marL="0" indent="0" algn="just" rtl="1">
              <a:lnSpc>
                <a:spcPct val="150000"/>
              </a:lnSpc>
              <a:buNone/>
            </a:pPr>
            <a:endParaRPr lang="en-US" sz="1000" b="1" dirty="0" smtClean="0"/>
          </a:p>
          <a:p>
            <a:pPr marL="0" indent="0" algn="just" rtl="1">
              <a:lnSpc>
                <a:spcPct val="150000"/>
              </a:lnSpc>
              <a:buNone/>
            </a:pPr>
            <a:r>
              <a:rPr lang="ar-SA" sz="1000" b="1" dirty="0" smtClean="0"/>
              <a:t>المصدر:</a:t>
            </a:r>
            <a:endParaRPr lang="en-US" sz="1000" b="1" dirty="0" smtClean="0"/>
          </a:p>
          <a:p>
            <a:pPr marL="0" indent="0" algn="just">
              <a:lnSpc>
                <a:spcPct val="150000"/>
              </a:lnSpc>
              <a:buNone/>
            </a:pPr>
            <a:r>
              <a:rPr lang="ar-SA" sz="1000" b="1" dirty="0" smtClean="0"/>
              <a:t> </a:t>
            </a:r>
            <a:r>
              <a:rPr lang="en-US" sz="1000" u="sng" dirty="0" smtClean="0"/>
              <a:t>,https</a:t>
            </a:r>
            <a:r>
              <a:rPr lang="en-US" sz="1000" u="sng" dirty="0"/>
              <a:t>://</a:t>
            </a:r>
            <a:r>
              <a:rPr lang="en-US" sz="1000" u="sng" dirty="0" smtClean="0"/>
              <a:t>www.pinterest.co.uk/pin/217369119486811068,</a:t>
            </a:r>
            <a:r>
              <a:rPr lang="en-US" sz="1000" u="sng" dirty="0" smtClean="0">
                <a:hlinkClick r:id="rId2"/>
              </a:rPr>
              <a:t>https</a:t>
            </a:r>
            <a:r>
              <a:rPr lang="en-US" sz="1000" u="sng" dirty="0">
                <a:hlinkClick r:id="rId2"/>
              </a:rPr>
              <a:t>://</a:t>
            </a:r>
            <a:r>
              <a:rPr lang="en-US" sz="1000" u="sng" dirty="0" smtClean="0">
                <a:hlinkClick r:id="rId2"/>
              </a:rPr>
              <a:t>www.tes.com/lessons/BDYULIJCbXY2IA/tree-rings-of-your-life-a-visual-metaphorical-self-</a:t>
            </a:r>
            <a:r>
              <a:rPr lang="en-US" sz="1000" u="sng" dirty="0" smtClean="0"/>
              <a:t>,</a:t>
            </a:r>
            <a:r>
              <a:rPr lang="en-US" sz="1000" u="sng" dirty="0" smtClean="0">
                <a:hlinkClick r:id="rId3"/>
              </a:rPr>
              <a:t>https</a:t>
            </a:r>
            <a:r>
              <a:rPr lang="en-US" sz="1000" u="sng" dirty="0">
                <a:hlinkClick r:id="rId3"/>
              </a:rPr>
              <a:t>://</a:t>
            </a:r>
            <a:r>
              <a:rPr lang="en-US" sz="1000" u="sng" dirty="0" smtClean="0">
                <a:hlinkClick r:id="rId3"/>
              </a:rPr>
              <a:t>pixers.de/fototapeten/baumstamm-querschnitt-der-jahresringe-36282867</a:t>
            </a:r>
            <a:r>
              <a:rPr lang="en-US" sz="1000" u="sng" dirty="0" smtClean="0"/>
              <a:t>,  https</a:t>
            </a:r>
            <a:r>
              <a:rPr lang="en-US" sz="1000" u="sng" dirty="0"/>
              <a:t>://www.pinterest.co.uk/pin/106749453637107768/?lp=true </a:t>
            </a:r>
            <a:endParaRPr lang="ar-SA" altLang="en-US" sz="1000" b="1" dirty="0">
              <a:ea typeface="Majalla UI"/>
              <a:cs typeface="+mj-cs"/>
            </a:endParaRPr>
          </a:p>
        </p:txBody>
      </p:sp>
      <p:pic>
        <p:nvPicPr>
          <p:cNvPr id="6" name="Picture 5"/>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0148" y="2743200"/>
            <a:ext cx="2743200" cy="2286000"/>
          </a:xfrm>
          <a:prstGeom prst="rect">
            <a:avLst/>
          </a:prstGeom>
          <a:ln>
            <a:noFill/>
          </a:ln>
          <a:effectLst>
            <a:softEdge rad="112500"/>
          </a:effectLst>
        </p:spPr>
      </p:pic>
      <p:pic>
        <p:nvPicPr>
          <p:cNvPr id="2" name="Picture 1"/>
          <p:cNvPicPr>
            <a:picLocks noChangeAspect="1"/>
          </p:cNvPicPr>
          <p:nvPr/>
        </p:nvPicPr>
        <p:blipFill>
          <a:blip r:embed="rId5"/>
          <a:stretch>
            <a:fillRect/>
          </a:stretch>
        </p:blipFill>
        <p:spPr>
          <a:xfrm>
            <a:off x="3431874" y="2743200"/>
            <a:ext cx="2587925" cy="2286000"/>
          </a:xfrm>
          <a:prstGeom prst="rect">
            <a:avLst/>
          </a:prstGeom>
        </p:spPr>
      </p:pic>
      <p:pic>
        <p:nvPicPr>
          <p:cNvPr id="10" name="Picture 9"/>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0" y="2438400"/>
            <a:ext cx="2743200" cy="1828800"/>
          </a:xfrm>
          <a:prstGeom prst="rect">
            <a:avLst/>
          </a:prstGeom>
          <a:ln>
            <a:noFill/>
          </a:ln>
          <a:effectLst>
            <a:softEdge rad="112500"/>
          </a:effectLst>
        </p:spPr>
      </p:pic>
      <p:pic>
        <p:nvPicPr>
          <p:cNvPr id="3" name="Picture 2"/>
          <p:cNvPicPr>
            <a:picLocks noChangeAspect="1"/>
          </p:cNvPicPr>
          <p:nvPr/>
        </p:nvPicPr>
        <p:blipFill>
          <a:blip r:embed="rId7"/>
          <a:stretch>
            <a:fillRect/>
          </a:stretch>
        </p:blipFill>
        <p:spPr>
          <a:xfrm>
            <a:off x="481348" y="4190999"/>
            <a:ext cx="2719052" cy="1828801"/>
          </a:xfrm>
          <a:prstGeom prst="rect">
            <a:avLst/>
          </a:prstGeom>
        </p:spPr>
      </p:pic>
    </p:spTree>
    <p:extLst>
      <p:ext uri="{BB962C8B-B14F-4D97-AF65-F5344CB8AC3E}">
        <p14:creationId xmlns:p14="http://schemas.microsoft.com/office/powerpoint/2010/main" val="3396513021"/>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914400"/>
            <a:ext cx="8229600" cy="914400"/>
          </a:xfrm>
        </p:spPr>
        <p:txBody>
          <a:bodyPr/>
          <a:lstStyle/>
          <a:p>
            <a:pPr algn="ctr" rtl="1"/>
            <a:r>
              <a:rPr lang="ar-SA" altLang="en-US" sz="3600" b="1" dirty="0"/>
              <a:t>تقديرات متوسط درجات الحرارة العالمية لآخر </a:t>
            </a:r>
            <a:r>
              <a:rPr lang="ar-SA" altLang="en-US" sz="2400" b="1" dirty="0"/>
              <a:t>540</a:t>
            </a:r>
            <a:r>
              <a:rPr lang="ar-SA" altLang="en-US" sz="3600" b="1" dirty="0"/>
              <a:t> </a:t>
            </a:r>
            <a:r>
              <a:rPr lang="ar-SA" altLang="en-US" sz="3600" b="1" dirty="0" smtClean="0"/>
              <a:t>مليون سنة</a:t>
            </a:r>
            <a:br>
              <a:rPr lang="ar-SA" altLang="en-US" sz="3600" b="1" dirty="0" smtClean="0"/>
            </a:br>
            <a:r>
              <a:rPr lang="en-US" altLang="en-US" sz="2400" b="1" dirty="0"/>
              <a:t>Global average temperature estimates for the last 540 My</a:t>
            </a:r>
            <a:endParaRPr lang="en-US" altLang="en-US" sz="2400" b="1" dirty="0" smtClean="0"/>
          </a:p>
        </p:txBody>
      </p:sp>
      <p:sp>
        <p:nvSpPr>
          <p:cNvPr id="17411" name="Content Placeholder 2"/>
          <p:cNvSpPr>
            <a:spLocks noGrp="1"/>
          </p:cNvSpPr>
          <p:nvPr>
            <p:ph idx="1"/>
          </p:nvPr>
        </p:nvSpPr>
        <p:spPr>
          <a:xfrm>
            <a:off x="137160" y="1600200"/>
            <a:ext cx="8869680" cy="5029200"/>
          </a:xfrm>
        </p:spPr>
        <p:txBody>
          <a:bodyPr/>
          <a:lstStyle/>
          <a:p>
            <a:pPr marL="0" indent="0" algn="just" rtl="1">
              <a:lnSpc>
                <a:spcPct val="150000"/>
              </a:lnSpc>
              <a:buNone/>
            </a:pPr>
            <a:endParaRPr lang="ar-SA" altLang="en-US" sz="2400" b="1" dirty="0" smtClean="0">
              <a:ea typeface="Majalla UI"/>
              <a:cs typeface="+mj-cs"/>
            </a:endParaRPr>
          </a:p>
          <a:p>
            <a:pPr marL="0" indent="0" algn="just" rtl="1">
              <a:lnSpc>
                <a:spcPct val="150000"/>
              </a:lnSpc>
              <a:buNone/>
            </a:pPr>
            <a:endParaRPr lang="ar-SA" altLang="en-US" sz="2400" b="1" dirty="0">
              <a:ea typeface="Majalla UI"/>
              <a:cs typeface="+mj-cs"/>
            </a:endParaRPr>
          </a:p>
          <a:p>
            <a:pPr marL="0" indent="0" algn="just" rtl="1">
              <a:lnSpc>
                <a:spcPct val="150000"/>
              </a:lnSpc>
              <a:buNone/>
            </a:pPr>
            <a:endParaRPr lang="ar-SA" altLang="en-US" sz="2400" b="1" dirty="0" smtClean="0">
              <a:ea typeface="Majalla UI"/>
              <a:cs typeface="+mj-cs"/>
            </a:endParaRPr>
          </a:p>
          <a:p>
            <a:pPr marL="0" indent="0" algn="just" rtl="1">
              <a:lnSpc>
                <a:spcPct val="150000"/>
              </a:lnSpc>
              <a:buNone/>
            </a:pPr>
            <a:endParaRPr lang="ar-SA" altLang="en-US" sz="2400" b="1" dirty="0">
              <a:ea typeface="Majalla UI"/>
              <a:cs typeface="+mj-cs"/>
            </a:endParaRPr>
          </a:p>
          <a:p>
            <a:pPr marL="0" indent="0" algn="just" rtl="1">
              <a:lnSpc>
                <a:spcPct val="150000"/>
              </a:lnSpc>
              <a:buNone/>
            </a:pPr>
            <a:endParaRPr lang="ar-SA" altLang="en-US" sz="2400" b="1" dirty="0" smtClean="0">
              <a:ea typeface="Majalla UI"/>
              <a:cs typeface="+mj-cs"/>
            </a:endParaRPr>
          </a:p>
          <a:p>
            <a:pPr marL="0" indent="0" algn="just" rtl="1">
              <a:lnSpc>
                <a:spcPct val="150000"/>
              </a:lnSpc>
              <a:buNone/>
            </a:pPr>
            <a:endParaRPr lang="ar-SA" sz="1000" b="1" dirty="0" smtClean="0"/>
          </a:p>
          <a:p>
            <a:pPr marL="0" indent="0" algn="just" rtl="1">
              <a:lnSpc>
                <a:spcPct val="150000"/>
              </a:lnSpc>
              <a:buNone/>
            </a:pPr>
            <a:endParaRPr lang="en-US" sz="1000" b="1" dirty="0" smtClean="0"/>
          </a:p>
          <a:p>
            <a:pPr marL="0" indent="0" algn="just" rtl="1">
              <a:lnSpc>
                <a:spcPct val="150000"/>
              </a:lnSpc>
              <a:buNone/>
            </a:pPr>
            <a:endParaRPr lang="en-US" sz="1000" b="1" dirty="0"/>
          </a:p>
          <a:p>
            <a:pPr marL="0" indent="0" algn="just" rtl="1">
              <a:lnSpc>
                <a:spcPct val="150000"/>
              </a:lnSpc>
              <a:buNone/>
            </a:pPr>
            <a:r>
              <a:rPr lang="ar-SA" sz="1000" b="1" dirty="0" smtClean="0"/>
              <a:t>المصدر: </a:t>
            </a:r>
            <a:r>
              <a:rPr lang="en-US" sz="1000" u="sng" dirty="0"/>
              <a:t>https://commons.wikimedia.org/wiki/File:All_palaeotemps.png#/media/</a:t>
            </a:r>
            <a:r>
              <a:rPr lang="ar-SA" sz="1000" u="sng" dirty="0"/>
              <a:t>ملف:</a:t>
            </a:r>
            <a:r>
              <a:rPr lang="en-US" sz="1000" u="sng" dirty="0"/>
              <a:t>All_palaeotemps.png</a:t>
            </a:r>
            <a:endParaRPr lang="ar-SA" altLang="en-US" sz="1000" b="1" dirty="0">
              <a:ea typeface="Majalla UI"/>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2286000"/>
            <a:ext cx="8869680" cy="2858737"/>
          </a:xfrm>
          <a:prstGeom prst="rect">
            <a:avLst/>
          </a:prstGeom>
        </p:spPr>
      </p:pic>
    </p:spTree>
    <p:extLst>
      <p:ext uri="{BB962C8B-B14F-4D97-AF65-F5344CB8AC3E}">
        <p14:creationId xmlns:p14="http://schemas.microsoft.com/office/powerpoint/2010/main" val="82183108"/>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33400"/>
            <a:ext cx="8229600" cy="609600"/>
          </a:xfrm>
        </p:spPr>
        <p:txBody>
          <a:bodyPr/>
          <a:lstStyle/>
          <a:p>
            <a:pPr algn="ctr" rtl="1"/>
            <a:r>
              <a:rPr lang="ar-SA" altLang="en-US" sz="4000" b="1" dirty="0" smtClean="0"/>
              <a:t>الغطاء </a:t>
            </a:r>
            <a:r>
              <a:rPr lang="ar-SA" altLang="en-US" sz="4000" b="1" dirty="0"/>
              <a:t>الجليدي </a:t>
            </a:r>
            <a:r>
              <a:rPr lang="ar-SA" altLang="en-US" sz="4000" b="1" dirty="0" smtClean="0"/>
              <a:t>القطبي شاهد</a:t>
            </a:r>
            <a:r>
              <a:rPr lang="ar-EG" altLang="en-US" sz="4000" b="1" dirty="0" smtClean="0"/>
              <a:t> </a:t>
            </a:r>
            <a:r>
              <a:rPr lang="ar-EG" altLang="en-US" sz="4000" b="1" dirty="0"/>
              <a:t>المناخ </a:t>
            </a:r>
            <a:r>
              <a:rPr lang="ar-EG" altLang="en-US" sz="4000" b="1" dirty="0" smtClean="0"/>
              <a:t>القديم</a:t>
            </a:r>
            <a:endParaRPr lang="en-US" altLang="en-US" sz="4000" b="1" dirty="0" smtClean="0"/>
          </a:p>
        </p:txBody>
      </p:sp>
      <p:sp>
        <p:nvSpPr>
          <p:cNvPr id="17411" name="Content Placeholder 2"/>
          <p:cNvSpPr>
            <a:spLocks noGrp="1"/>
          </p:cNvSpPr>
          <p:nvPr>
            <p:ph idx="1"/>
          </p:nvPr>
        </p:nvSpPr>
        <p:spPr>
          <a:xfrm>
            <a:off x="304800" y="1066800"/>
            <a:ext cx="8534400" cy="5562600"/>
          </a:xfrm>
        </p:spPr>
        <p:txBody>
          <a:bodyPr/>
          <a:lstStyle/>
          <a:p>
            <a:pPr algn="just" rtl="1">
              <a:lnSpc>
                <a:spcPct val="150000"/>
              </a:lnSpc>
            </a:pPr>
            <a:r>
              <a:rPr lang="ar-SA" sz="2400" b="1" dirty="0" smtClean="0">
                <a:ea typeface="Majalla UI"/>
                <a:cs typeface="+mj-cs"/>
              </a:rPr>
              <a:t>يعتمد على </a:t>
            </a:r>
            <a:r>
              <a:rPr lang="ar-SA" sz="2400" b="1" dirty="0">
                <a:solidFill>
                  <a:srgbClr val="FF0000"/>
                </a:solidFill>
                <a:ea typeface="Majalla UI"/>
                <a:cs typeface="+mj-cs"/>
              </a:rPr>
              <a:t>الغطاء الجليدي القطبي </a:t>
            </a:r>
            <a:r>
              <a:rPr lang="ar-SA" sz="2400" b="1" dirty="0" smtClean="0">
                <a:ea typeface="Majalla UI"/>
                <a:cs typeface="+mj-cs"/>
              </a:rPr>
              <a:t>كشاهد للتغير في المناخ القديم؛ </a:t>
            </a:r>
            <a:r>
              <a:rPr lang="ar-SA" sz="2400" b="1" dirty="0">
                <a:ea typeface="Majalla UI"/>
                <a:cs typeface="+mj-cs"/>
              </a:rPr>
              <a:t>حيث </a:t>
            </a:r>
            <a:r>
              <a:rPr lang="ar-SA" sz="2400" b="1" dirty="0" smtClean="0">
                <a:ea typeface="Majalla UI"/>
                <a:cs typeface="+mj-cs"/>
              </a:rPr>
              <a:t>يحتوى تقدم </a:t>
            </a:r>
            <a:r>
              <a:rPr lang="ar-SA" sz="2400" b="1" dirty="0">
                <a:ea typeface="Majalla UI"/>
                <a:cs typeface="+mj-cs"/>
              </a:rPr>
              <a:t>جبال الثلج والقلنسوات الجليدية/الغطاء الجليدي القطبي الكثير من البيانات عن المناخ القديم. </a:t>
            </a:r>
            <a:r>
              <a:rPr lang="ar-SA" sz="2400" b="1" dirty="0" smtClean="0">
                <a:ea typeface="Majalla UI"/>
                <a:cs typeface="+mj-cs"/>
              </a:rPr>
              <a:t>فقد </a:t>
            </a:r>
            <a:r>
              <a:rPr lang="ar-SA" sz="2400" b="1" dirty="0">
                <a:ea typeface="Majalla UI"/>
                <a:cs typeface="+mj-cs"/>
              </a:rPr>
              <a:t>توصلت مشروعات تجويف الثلج في القلنسوات الجليدية في </a:t>
            </a:r>
            <a:r>
              <a:rPr lang="ar-SA" sz="2400" b="1" dirty="0" smtClean="0">
                <a:ea typeface="Majalla UI"/>
                <a:cs typeface="+mj-cs"/>
              </a:rPr>
              <a:t>جرينلاند </a:t>
            </a:r>
            <a:r>
              <a:rPr lang="ar-SA" sz="2400" b="1" dirty="0">
                <a:ea typeface="Majalla UI"/>
                <a:cs typeface="+mj-cs"/>
              </a:rPr>
              <a:t>والقارة القطبية الجنوبية إلى بيانات تعود إلى مئات الآلاف من </a:t>
            </a:r>
            <a:r>
              <a:rPr lang="ar-SA" sz="2400" b="1" dirty="0" smtClean="0">
                <a:ea typeface="Majalla UI"/>
                <a:cs typeface="+mj-cs"/>
              </a:rPr>
              <a:t>السنين (ما </a:t>
            </a:r>
            <a:r>
              <a:rPr lang="ar-SA" sz="2400" b="1" dirty="0">
                <a:ea typeface="Majalla UI"/>
                <a:cs typeface="+mj-cs"/>
              </a:rPr>
              <a:t>يزيد عن </a:t>
            </a:r>
            <a:r>
              <a:rPr lang="ar-SA" sz="1800" b="1" dirty="0">
                <a:ea typeface="Majalla UI"/>
                <a:cs typeface="+mj-cs"/>
              </a:rPr>
              <a:t>800000</a:t>
            </a:r>
            <a:r>
              <a:rPr lang="ar-SA" sz="2400" b="1" dirty="0">
                <a:ea typeface="Majalla UI"/>
                <a:cs typeface="+mj-cs"/>
              </a:rPr>
              <a:t> </a:t>
            </a:r>
            <a:r>
              <a:rPr lang="ar-SA" sz="2400" b="1" dirty="0" smtClean="0">
                <a:ea typeface="Majalla UI"/>
                <a:cs typeface="+mj-cs"/>
              </a:rPr>
              <a:t>عام). ومن الدلائل ما يلي:</a:t>
            </a:r>
          </a:p>
          <a:p>
            <a:pPr algn="just" rtl="1">
              <a:lnSpc>
                <a:spcPct val="150000"/>
              </a:lnSpc>
            </a:pPr>
            <a:r>
              <a:rPr lang="ar-SA" sz="2400" b="1" dirty="0">
                <a:ea typeface="Majalla UI"/>
                <a:cs typeface="+mj-cs"/>
              </a:rPr>
              <a:t> </a:t>
            </a:r>
            <a:r>
              <a:rPr lang="ar-SA" sz="2400" b="1" dirty="0" smtClean="0">
                <a:ea typeface="Majalla UI"/>
                <a:cs typeface="+mj-cs"/>
              </a:rPr>
              <a:t>فالهواء </a:t>
            </a:r>
            <a:r>
              <a:rPr lang="ar-SA" sz="2400" b="1" dirty="0">
                <a:ea typeface="Majalla UI"/>
                <a:cs typeface="+mj-cs"/>
              </a:rPr>
              <a:t>الذي يحبس داخل الثلج المتساقط يصبح مغطى بفقاقيع </a:t>
            </a:r>
            <a:r>
              <a:rPr lang="ar-SA" sz="2400" b="1" dirty="0" smtClean="0">
                <a:ea typeface="Majalla UI"/>
                <a:cs typeface="+mj-cs"/>
              </a:rPr>
              <a:t>صغيرة، </a:t>
            </a:r>
            <a:r>
              <a:rPr lang="ar-SA" sz="2400" b="1" dirty="0">
                <a:ea typeface="Majalla UI"/>
                <a:cs typeface="+mj-cs"/>
              </a:rPr>
              <a:t>بينما يتم ضغط الثلج إلى جليد في النهر الجليدي تحت وزن الثلج المتراكم على مدى السنوات </a:t>
            </a:r>
            <a:r>
              <a:rPr lang="ar-SA" sz="2400" b="1" dirty="0" smtClean="0">
                <a:ea typeface="Majalla UI"/>
                <a:cs typeface="+mj-cs"/>
              </a:rPr>
              <a:t>التالية.وبذلك يتم استخدام الهواء </a:t>
            </a:r>
            <a:r>
              <a:rPr lang="ar-SA" sz="2400" b="1" dirty="0">
                <a:ea typeface="Majalla UI"/>
                <a:cs typeface="+mj-cs"/>
              </a:rPr>
              <a:t>المحبوس </a:t>
            </a:r>
            <a:r>
              <a:rPr lang="ar-SA" sz="2400" b="1" dirty="0" smtClean="0">
                <a:ea typeface="Majalla UI"/>
                <a:cs typeface="+mj-cs"/>
              </a:rPr>
              <a:t>في </a:t>
            </a:r>
            <a:r>
              <a:rPr lang="ar-SA" sz="2400" b="1" dirty="0">
                <a:ea typeface="Majalla UI"/>
                <a:cs typeface="+mj-cs"/>
              </a:rPr>
              <a:t>القياس المباشر </a:t>
            </a:r>
            <a:r>
              <a:rPr lang="ar-SA" sz="2400" b="1" dirty="0" smtClean="0">
                <a:ea typeface="Majalla UI"/>
                <a:cs typeface="+mj-cs"/>
              </a:rPr>
              <a:t>لتكًونه والتي يعبر عن فترة زمن تكًون </a:t>
            </a:r>
            <a:r>
              <a:rPr lang="ar-SA" sz="2400" b="1" dirty="0">
                <a:ea typeface="Majalla UI"/>
                <a:cs typeface="+mj-cs"/>
              </a:rPr>
              <a:t>الجليد.</a:t>
            </a:r>
          </a:p>
          <a:p>
            <a:pPr algn="just" rtl="1">
              <a:lnSpc>
                <a:spcPct val="150000"/>
              </a:lnSpc>
            </a:pPr>
            <a:r>
              <a:rPr lang="ar-SA" sz="2400" b="1" dirty="0">
                <a:ea typeface="Majalla UI"/>
                <a:cs typeface="+mj-cs"/>
              </a:rPr>
              <a:t>يمكن </a:t>
            </a:r>
            <a:r>
              <a:rPr lang="ar-SA" sz="2400" b="1" dirty="0" smtClean="0">
                <a:ea typeface="Majalla UI"/>
                <a:cs typeface="+mj-cs"/>
              </a:rPr>
              <a:t>من ملاحظة </a:t>
            </a:r>
            <a:r>
              <a:rPr lang="ar-SA" sz="2400" b="1" dirty="0">
                <a:ea typeface="Majalla UI"/>
                <a:cs typeface="+mj-cs"/>
              </a:rPr>
              <a:t>الطبقات </a:t>
            </a:r>
            <a:r>
              <a:rPr lang="ar-SA" sz="2400" b="1" dirty="0" smtClean="0">
                <a:ea typeface="Majalla UI"/>
                <a:cs typeface="+mj-cs"/>
              </a:rPr>
              <a:t>المحددة بالفواصل </a:t>
            </a:r>
            <a:r>
              <a:rPr lang="ar-SA" sz="2400" b="1" dirty="0">
                <a:ea typeface="Majalla UI"/>
                <a:cs typeface="+mj-cs"/>
              </a:rPr>
              <a:t>الموسمية ل</a:t>
            </a:r>
            <a:r>
              <a:rPr lang="ar-SA" sz="2400" b="1" dirty="0" smtClean="0">
                <a:ea typeface="Majalla UI"/>
                <a:cs typeface="+mj-cs"/>
              </a:rPr>
              <a:t>تراكم </a:t>
            </a:r>
            <a:r>
              <a:rPr lang="ar-SA" sz="2400" b="1" dirty="0">
                <a:ea typeface="Majalla UI"/>
                <a:cs typeface="+mj-cs"/>
              </a:rPr>
              <a:t>الجليد، </a:t>
            </a:r>
            <a:r>
              <a:rPr lang="ar-SA" sz="2400" b="1" dirty="0" smtClean="0">
                <a:ea typeface="Majalla UI"/>
                <a:cs typeface="+mj-cs"/>
              </a:rPr>
              <a:t>إعداد </a:t>
            </a:r>
            <a:r>
              <a:rPr lang="ar-SA" sz="2400" b="1" dirty="0">
                <a:ea typeface="Majalla UI"/>
                <a:cs typeface="+mj-cs"/>
              </a:rPr>
              <a:t>تسلسل </a:t>
            </a:r>
            <a:r>
              <a:rPr lang="ar-SA" sz="2400" b="1" dirty="0" smtClean="0">
                <a:ea typeface="Majalla UI"/>
                <a:cs typeface="+mj-cs"/>
              </a:rPr>
              <a:t>زمني لتكونها؛ </a:t>
            </a:r>
            <a:r>
              <a:rPr lang="ar-SA" sz="2400" b="1" dirty="0">
                <a:ea typeface="Majalla UI"/>
                <a:cs typeface="+mj-cs"/>
              </a:rPr>
              <a:t>حيث يتم الربط بين </a:t>
            </a:r>
            <a:r>
              <a:rPr lang="ar-SA" sz="2400" b="1" dirty="0" smtClean="0">
                <a:ea typeface="Majalla UI"/>
                <a:cs typeface="+mj-cs"/>
              </a:rPr>
              <a:t>عمق لب </a:t>
            </a:r>
            <a:r>
              <a:rPr lang="ar-SA" sz="2400" b="1" dirty="0">
                <a:ea typeface="Majalla UI"/>
                <a:cs typeface="+mj-cs"/>
              </a:rPr>
              <a:t>الجليد </a:t>
            </a:r>
            <a:r>
              <a:rPr lang="ar-SA" sz="2400" b="1" dirty="0" smtClean="0">
                <a:ea typeface="Majalla UI"/>
                <a:cs typeface="+mj-cs"/>
              </a:rPr>
              <a:t>والفترة الزمنية.</a:t>
            </a:r>
            <a:endParaRPr lang="ar-SA" sz="2400" b="1" dirty="0">
              <a:ea typeface="Majalla UI"/>
              <a:cs typeface="+mj-cs"/>
            </a:endParaRPr>
          </a:p>
        </p:txBody>
      </p:sp>
    </p:spTree>
    <p:extLst>
      <p:ext uri="{BB962C8B-B14F-4D97-AF65-F5344CB8AC3E}">
        <p14:creationId xmlns:p14="http://schemas.microsoft.com/office/powerpoint/2010/main" val="666437191"/>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33400"/>
            <a:ext cx="8229600" cy="609600"/>
          </a:xfrm>
        </p:spPr>
        <p:txBody>
          <a:bodyPr/>
          <a:lstStyle/>
          <a:p>
            <a:pPr algn="ctr" rtl="1"/>
            <a:r>
              <a:rPr lang="ar-SA" altLang="en-US" sz="4000" b="1" dirty="0" smtClean="0"/>
              <a:t>الغطاء </a:t>
            </a:r>
            <a:r>
              <a:rPr lang="ar-SA" altLang="en-US" sz="4000" b="1" dirty="0"/>
              <a:t>الجليدي </a:t>
            </a:r>
            <a:r>
              <a:rPr lang="ar-SA" altLang="en-US" sz="4000" b="1" dirty="0" smtClean="0"/>
              <a:t>القطبي شاهد</a:t>
            </a:r>
            <a:r>
              <a:rPr lang="ar-EG" altLang="en-US" sz="4000" b="1" dirty="0" smtClean="0"/>
              <a:t> </a:t>
            </a:r>
            <a:r>
              <a:rPr lang="ar-EG" altLang="en-US" sz="4000" b="1" dirty="0"/>
              <a:t>المناخ </a:t>
            </a:r>
            <a:r>
              <a:rPr lang="ar-EG" altLang="en-US" sz="4000" b="1" dirty="0" smtClean="0"/>
              <a:t>القديم</a:t>
            </a:r>
            <a:endParaRPr lang="en-US" altLang="en-US" sz="4000" b="1" dirty="0" smtClean="0"/>
          </a:p>
        </p:txBody>
      </p:sp>
      <p:sp>
        <p:nvSpPr>
          <p:cNvPr id="17411" name="Content Placeholder 2"/>
          <p:cNvSpPr>
            <a:spLocks noGrp="1"/>
          </p:cNvSpPr>
          <p:nvPr>
            <p:ph idx="1"/>
          </p:nvPr>
        </p:nvSpPr>
        <p:spPr>
          <a:xfrm>
            <a:off x="304800" y="1066800"/>
            <a:ext cx="8534400" cy="5562600"/>
          </a:xfrm>
        </p:spPr>
        <p:txBody>
          <a:bodyPr/>
          <a:lstStyle/>
          <a:p>
            <a:pPr algn="just" rtl="1">
              <a:lnSpc>
                <a:spcPct val="150000"/>
              </a:lnSpc>
            </a:pPr>
            <a:r>
              <a:rPr lang="ar-SA" sz="2400" b="1" dirty="0">
                <a:ea typeface="Majalla UI"/>
                <a:cs typeface="+mj-cs"/>
              </a:rPr>
              <a:t>ويمكن استخدام التغيرات في سماكة </a:t>
            </a:r>
            <a:r>
              <a:rPr lang="ar-SA" sz="2400" b="1" dirty="0" smtClean="0">
                <a:ea typeface="Majalla UI"/>
                <a:cs typeface="+mj-cs"/>
              </a:rPr>
              <a:t>طبقات الجليد </a:t>
            </a:r>
            <a:r>
              <a:rPr lang="ar-SA" sz="2400" b="1" dirty="0">
                <a:ea typeface="Majalla UI"/>
                <a:cs typeface="+mj-cs"/>
              </a:rPr>
              <a:t>في تحديد التغيرات التي طرأت على الترسيب أو درجة الحرارة.</a:t>
            </a:r>
          </a:p>
          <a:p>
            <a:pPr algn="just" rtl="1">
              <a:lnSpc>
                <a:spcPct val="150000"/>
              </a:lnSpc>
            </a:pPr>
            <a:r>
              <a:rPr lang="ar-SA" sz="2400" b="1" dirty="0" smtClean="0">
                <a:ea typeface="Majalla UI"/>
                <a:cs typeface="+mj-cs"/>
              </a:rPr>
              <a:t>كما إن </a:t>
            </a:r>
            <a:r>
              <a:rPr lang="ar-SA" sz="2400" b="1" dirty="0">
                <a:ea typeface="Majalla UI"/>
                <a:cs typeface="+mj-cs"/>
              </a:rPr>
              <a:t>تغير كمية </a:t>
            </a:r>
            <a:r>
              <a:rPr lang="ar-SA" sz="2400" b="1" dirty="0" smtClean="0">
                <a:ea typeface="Majalla UI"/>
                <a:cs typeface="+mj-cs"/>
              </a:rPr>
              <a:t>الأكسجين-</a:t>
            </a:r>
            <a:r>
              <a:rPr lang="ar-SA" sz="2000" b="1" dirty="0" smtClean="0">
                <a:ea typeface="Majalla UI"/>
                <a:cs typeface="+mj-cs"/>
              </a:rPr>
              <a:t>18 </a:t>
            </a:r>
            <a:r>
              <a:rPr lang="ar-SA" sz="2400" b="1" dirty="0">
                <a:ea typeface="Majalla UI"/>
                <a:cs typeface="+mj-cs"/>
              </a:rPr>
              <a:t>في طبقات الثلج يدل على التغيرات التي طرأت على متوسط درجة حرارة سطح </a:t>
            </a:r>
            <a:r>
              <a:rPr lang="ar-SA" sz="2400" b="1" dirty="0" smtClean="0">
                <a:ea typeface="Majalla UI"/>
                <a:cs typeface="+mj-cs"/>
              </a:rPr>
              <a:t>المحيط؛ حيث تتبخر </a:t>
            </a:r>
            <a:r>
              <a:rPr lang="ar-SA" sz="2400" b="1" dirty="0">
                <a:ea typeface="Majalla UI"/>
                <a:cs typeface="+mj-cs"/>
              </a:rPr>
              <a:t>جزيئات الماء التي تحتوي على غاز الأكسجين-18 الأثقل عند درجات حرارة أعلى من جزيئات الماء التي تحتوي على نظير الأكسجين-16 </a:t>
            </a:r>
            <a:r>
              <a:rPr lang="ar-SA" sz="2400" b="1" dirty="0" smtClean="0">
                <a:ea typeface="Majalla UI"/>
                <a:cs typeface="+mj-cs"/>
              </a:rPr>
              <a:t>الطبيعي، </a:t>
            </a:r>
            <a:r>
              <a:rPr lang="ar-SA" sz="2400" b="1" dirty="0">
                <a:ea typeface="Majalla UI"/>
                <a:cs typeface="+mj-cs"/>
              </a:rPr>
              <a:t>وترتفع نسبة الأكسجين-18 والأكسجين-16 مع ارتفاع درجات </a:t>
            </a:r>
            <a:r>
              <a:rPr lang="ar-SA" sz="2400" b="1" dirty="0" smtClean="0">
                <a:ea typeface="Majalla UI"/>
                <a:cs typeface="+mj-cs"/>
              </a:rPr>
              <a:t>الحرارة، وبعض العوامل الأخرى</a:t>
            </a:r>
            <a:r>
              <a:rPr lang="ar-SA" sz="2400" b="1" dirty="0">
                <a:ea typeface="Majalla UI"/>
                <a:cs typeface="+mj-cs"/>
              </a:rPr>
              <a:t>، </a:t>
            </a:r>
            <a:r>
              <a:rPr lang="ar-SA" sz="2400" b="1" dirty="0" smtClean="0">
                <a:ea typeface="Majalla UI"/>
                <a:cs typeface="+mj-cs"/>
              </a:rPr>
              <a:t>مثل: </a:t>
            </a:r>
            <a:r>
              <a:rPr lang="ar-SA" sz="2400" b="1" dirty="0">
                <a:ea typeface="Majalla UI"/>
                <a:cs typeface="+mj-cs"/>
              </a:rPr>
              <a:t>درجة ملوحة </a:t>
            </a:r>
            <a:r>
              <a:rPr lang="ar-SA" sz="2400" b="1" dirty="0" smtClean="0">
                <a:ea typeface="Majalla UI"/>
                <a:cs typeface="+mj-cs"/>
              </a:rPr>
              <a:t>المياه، </a:t>
            </a:r>
            <a:r>
              <a:rPr lang="ar-SA" sz="2400" b="1" dirty="0">
                <a:ea typeface="Majalla UI"/>
                <a:cs typeface="+mj-cs"/>
              </a:rPr>
              <a:t>وكمية الماء </a:t>
            </a:r>
            <a:r>
              <a:rPr lang="ar-SA" sz="2400" b="1" dirty="0" smtClean="0">
                <a:ea typeface="Majalla UI"/>
                <a:cs typeface="+mj-cs"/>
              </a:rPr>
              <a:t>المحصورة </a:t>
            </a:r>
            <a:r>
              <a:rPr lang="ar-SA" sz="2400" b="1" dirty="0">
                <a:ea typeface="Majalla UI"/>
                <a:cs typeface="+mj-cs"/>
              </a:rPr>
              <a:t>بين الغطاء الجليدي. </a:t>
            </a:r>
            <a:r>
              <a:rPr lang="ar-SA" sz="2400" b="1" dirty="0" smtClean="0">
                <a:ea typeface="Majalla UI"/>
                <a:cs typeface="+mj-cs"/>
              </a:rPr>
              <a:t>وعليه </a:t>
            </a:r>
            <a:r>
              <a:rPr lang="ar-SA" sz="2400" b="1" dirty="0">
                <a:ea typeface="Majalla UI"/>
                <a:cs typeface="+mj-cs"/>
              </a:rPr>
              <a:t>تم اكتشاف وجود دورات مختلفة في نسب هذه النظائر</a:t>
            </a:r>
            <a:r>
              <a:rPr lang="ar-SA" sz="2400" b="1" dirty="0" smtClean="0">
                <a:ea typeface="Majalla UI"/>
                <a:cs typeface="+mj-cs"/>
              </a:rPr>
              <a:t>.</a:t>
            </a:r>
            <a:endParaRPr lang="ar-SA" sz="2400" b="1" dirty="0">
              <a:ea typeface="Majalla UI"/>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148053"/>
            <a:ext cx="2834640" cy="14444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0963571"/>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33400"/>
            <a:ext cx="8229600" cy="609600"/>
          </a:xfrm>
        </p:spPr>
        <p:txBody>
          <a:bodyPr/>
          <a:lstStyle/>
          <a:p>
            <a:pPr algn="ctr" rtl="1"/>
            <a:r>
              <a:rPr lang="ar-SA" altLang="en-US" sz="4000" b="1" dirty="0" smtClean="0"/>
              <a:t>الغطاء </a:t>
            </a:r>
            <a:r>
              <a:rPr lang="ar-SA" altLang="en-US" sz="4000" b="1" dirty="0"/>
              <a:t>الجليدي </a:t>
            </a:r>
            <a:r>
              <a:rPr lang="ar-SA" altLang="en-US" sz="4000" b="1" dirty="0" smtClean="0"/>
              <a:t>القطبي شاهد</a:t>
            </a:r>
            <a:r>
              <a:rPr lang="ar-EG" altLang="en-US" sz="4000" b="1" dirty="0" smtClean="0"/>
              <a:t> </a:t>
            </a:r>
            <a:r>
              <a:rPr lang="ar-EG" altLang="en-US" sz="4000" b="1" dirty="0"/>
              <a:t>المناخ </a:t>
            </a:r>
            <a:r>
              <a:rPr lang="ar-EG" altLang="en-US" sz="4000" b="1" dirty="0" smtClean="0"/>
              <a:t>القديم</a:t>
            </a:r>
            <a:endParaRPr lang="en-US" altLang="en-US" sz="4000" b="1" dirty="0" smtClean="0"/>
          </a:p>
        </p:txBody>
      </p:sp>
      <p:sp>
        <p:nvSpPr>
          <p:cNvPr id="17411" name="Content Placeholder 2"/>
          <p:cNvSpPr>
            <a:spLocks noGrp="1"/>
          </p:cNvSpPr>
          <p:nvPr>
            <p:ph idx="1"/>
          </p:nvPr>
        </p:nvSpPr>
        <p:spPr>
          <a:xfrm>
            <a:off x="304800" y="1066800"/>
            <a:ext cx="8534400" cy="5562600"/>
          </a:xfrm>
        </p:spPr>
        <p:txBody>
          <a:bodyPr/>
          <a:lstStyle/>
          <a:p>
            <a:pPr algn="just" rtl="1">
              <a:lnSpc>
                <a:spcPct val="150000"/>
              </a:lnSpc>
            </a:pPr>
            <a:r>
              <a:rPr lang="ar-SA" sz="2400" b="1" dirty="0" smtClean="0">
                <a:ea typeface="Majalla UI"/>
                <a:cs typeface="+mj-cs"/>
              </a:rPr>
              <a:t>يمكن </a:t>
            </a:r>
            <a:r>
              <a:rPr lang="ar-SA" sz="2400" b="1" dirty="0">
                <a:ea typeface="Majalla UI"/>
                <a:cs typeface="+mj-cs"/>
              </a:rPr>
              <a:t>الاستعانة </a:t>
            </a:r>
            <a:r>
              <a:rPr lang="ar-SA" sz="2400" b="1" dirty="0" smtClean="0">
                <a:ea typeface="Majalla UI"/>
                <a:cs typeface="+mj-cs"/>
              </a:rPr>
              <a:t>بحبوب </a:t>
            </a:r>
            <a:r>
              <a:rPr lang="ar-SA" sz="2400" b="1" dirty="0">
                <a:ea typeface="Majalla UI"/>
                <a:cs typeface="+mj-cs"/>
              </a:rPr>
              <a:t>لقاح في لب الجليد </a:t>
            </a:r>
            <a:r>
              <a:rPr lang="ar-SA" sz="2400" b="1" dirty="0" smtClean="0">
                <a:ea typeface="Majalla UI"/>
                <a:cs typeface="+mj-cs"/>
              </a:rPr>
              <a:t>في </a:t>
            </a:r>
            <a:r>
              <a:rPr lang="ar-SA" sz="2400" b="1" dirty="0">
                <a:ea typeface="Majalla UI"/>
                <a:cs typeface="+mj-cs"/>
              </a:rPr>
              <a:t>التعرف على النباتات التي كانت موجودة في الوقت الذي تشكلت فيه طبقة </a:t>
            </a:r>
            <a:r>
              <a:rPr lang="ar-SA" sz="2400" b="1" dirty="0" smtClean="0">
                <a:ea typeface="Majalla UI"/>
                <a:cs typeface="+mj-cs"/>
              </a:rPr>
              <a:t>الجليد؛ حيث يمكن </a:t>
            </a:r>
            <a:r>
              <a:rPr lang="ar-SA" sz="2400" b="1" dirty="0">
                <a:ea typeface="Majalla UI"/>
                <a:cs typeface="+mj-cs"/>
              </a:rPr>
              <a:t>التعرف على عدد حبوب اللقاح في طبقة معينة من خلال ملاحظة إجمالي عدد حبوب اللقاح المصنفة حسب النوع </a:t>
            </a:r>
            <a:r>
              <a:rPr lang="ar-SA" sz="2400" b="1" dirty="0" smtClean="0">
                <a:ea typeface="Majalla UI"/>
                <a:cs typeface="+mj-cs"/>
              </a:rPr>
              <a:t>والشكل. كما يمكن تحديد </a:t>
            </a:r>
            <a:r>
              <a:rPr lang="ar-SA" sz="2400" b="1" dirty="0">
                <a:ea typeface="Majalla UI"/>
                <a:cs typeface="+mj-cs"/>
              </a:rPr>
              <a:t>التغيرات في معدل تكرار نمو النبات مع مرور الوقت عبر التحليل الإحصائي لأعداد حبوب اللقاح في </a:t>
            </a:r>
            <a:r>
              <a:rPr lang="ar-SA" sz="2400" b="1" dirty="0" smtClean="0">
                <a:ea typeface="Majalla UI"/>
                <a:cs typeface="+mj-cs"/>
              </a:rPr>
              <a:t>اللب، ويؤدي </a:t>
            </a:r>
            <a:r>
              <a:rPr lang="ar-SA" sz="2400" b="1" dirty="0">
                <a:ea typeface="Majalla UI"/>
                <a:cs typeface="+mj-cs"/>
              </a:rPr>
              <a:t>معرفة النباتات </a:t>
            </a:r>
            <a:r>
              <a:rPr lang="ar-SA" sz="2400" b="1" dirty="0" smtClean="0">
                <a:ea typeface="Majalla UI"/>
                <a:cs typeface="+mj-cs"/>
              </a:rPr>
              <a:t>إلى </a:t>
            </a:r>
            <a:r>
              <a:rPr lang="ar-SA" sz="2400" b="1" dirty="0">
                <a:ea typeface="Majalla UI"/>
                <a:cs typeface="+mj-cs"/>
              </a:rPr>
              <a:t>فهم الترسيب ودرجة الحرارة وأنواع الحياة الحيوانية التي كانت موجودة في فترة زمنية معينة. </a:t>
            </a:r>
            <a:endParaRPr lang="ar-SA" sz="2400" b="1" dirty="0" smtClean="0">
              <a:ea typeface="Majalla UI"/>
              <a:cs typeface="+mj-cs"/>
            </a:endParaRPr>
          </a:p>
          <a:p>
            <a:pPr algn="just" rtl="1">
              <a:lnSpc>
                <a:spcPct val="150000"/>
              </a:lnSpc>
            </a:pPr>
            <a:r>
              <a:rPr lang="ar-SA" sz="2400" b="1" dirty="0">
                <a:ea typeface="Majalla UI"/>
                <a:cs typeface="+mj-cs"/>
              </a:rPr>
              <a:t>ويمكن </a:t>
            </a:r>
            <a:r>
              <a:rPr lang="ar-SA" sz="2400" b="1" dirty="0" smtClean="0">
                <a:ea typeface="Majalla UI"/>
                <a:cs typeface="+mj-cs"/>
              </a:rPr>
              <a:t>استخدام </a:t>
            </a:r>
            <a:r>
              <a:rPr lang="ar-SA" sz="2400" b="1" dirty="0">
                <a:ea typeface="Majalla UI"/>
                <a:cs typeface="+mj-cs"/>
              </a:rPr>
              <a:t>الرماد البركاني في بعض </a:t>
            </a:r>
            <a:r>
              <a:rPr lang="ar-SA" sz="2400" b="1" dirty="0" smtClean="0">
                <a:ea typeface="Majalla UI"/>
                <a:cs typeface="+mj-cs"/>
              </a:rPr>
              <a:t>الطبقات في </a:t>
            </a:r>
            <a:r>
              <a:rPr lang="ar-SA" sz="2400" b="1" dirty="0">
                <a:ea typeface="Majalla UI"/>
                <a:cs typeface="+mj-cs"/>
              </a:rPr>
              <a:t>الاستدلال على وقت تشكيل </a:t>
            </a:r>
            <a:r>
              <a:rPr lang="ar-SA" sz="2400" b="1" dirty="0" smtClean="0">
                <a:ea typeface="Majalla UI"/>
                <a:cs typeface="+mj-cs"/>
              </a:rPr>
              <a:t>الطبقة؛ حيث يقوم </a:t>
            </a:r>
            <a:r>
              <a:rPr lang="ar-SA" sz="2400" b="1" dirty="0">
                <a:ea typeface="Majalla UI"/>
                <a:cs typeface="+mj-cs"/>
              </a:rPr>
              <a:t>كل </a:t>
            </a:r>
            <a:r>
              <a:rPr lang="ar-SA" sz="2400" b="1" dirty="0" smtClean="0">
                <a:ea typeface="Majalla UI"/>
                <a:cs typeface="+mj-cs"/>
              </a:rPr>
              <a:t>نشاط </a:t>
            </a:r>
            <a:r>
              <a:rPr lang="ar-SA" sz="2400" b="1" dirty="0">
                <a:ea typeface="Majalla UI"/>
                <a:cs typeface="+mj-cs"/>
              </a:rPr>
              <a:t>بركاني بتوزيع رماد </a:t>
            </a:r>
            <a:r>
              <a:rPr lang="ar-SA" sz="2400" b="1" dirty="0" smtClean="0">
                <a:ea typeface="Majalla UI"/>
                <a:cs typeface="+mj-cs"/>
              </a:rPr>
              <a:t>يتصف </a:t>
            </a:r>
            <a:r>
              <a:rPr lang="ar-SA" sz="2400" b="1" dirty="0">
                <a:ea typeface="Majalla UI"/>
                <a:cs typeface="+mj-cs"/>
              </a:rPr>
              <a:t>بمجموعة من الخصائص </a:t>
            </a:r>
            <a:r>
              <a:rPr lang="ar-SA" sz="2400" b="1" dirty="0" smtClean="0">
                <a:ea typeface="Majalla UI"/>
                <a:cs typeface="+mj-cs"/>
              </a:rPr>
              <a:t>الفريدة- الشكل </a:t>
            </a:r>
            <a:r>
              <a:rPr lang="ar-SA" sz="2400" b="1" dirty="0">
                <a:ea typeface="Majalla UI"/>
                <a:cs typeface="+mj-cs"/>
              </a:rPr>
              <a:t>ولون الجسيمات </a:t>
            </a:r>
            <a:r>
              <a:rPr lang="ar-SA" sz="2400" b="1" dirty="0" smtClean="0">
                <a:ea typeface="Majalla UI"/>
                <a:cs typeface="+mj-cs"/>
              </a:rPr>
              <a:t>والبصمة الكيميائية- ويسهم </a:t>
            </a:r>
            <a:r>
              <a:rPr lang="ar-SA" sz="2400" b="1" dirty="0">
                <a:ea typeface="Majalla UI"/>
                <a:cs typeface="+mj-cs"/>
              </a:rPr>
              <a:t>الاستدلال على مصدر الرماد في تحديد الفترة الزمنية المرتبطة بطبقة الجليد</a:t>
            </a:r>
            <a:r>
              <a:rPr lang="ar-SA" sz="2400" b="1" dirty="0" smtClean="0">
                <a:ea typeface="Majalla UI"/>
                <a:cs typeface="+mj-cs"/>
              </a:rPr>
              <a:t>.</a:t>
            </a:r>
            <a:endParaRPr lang="ar-SA" sz="2400" b="1" dirty="0">
              <a:ea typeface="Majalla UI"/>
              <a:cs typeface="+mj-cs"/>
            </a:endParaRPr>
          </a:p>
        </p:txBody>
      </p:sp>
    </p:spTree>
    <p:extLst>
      <p:ext uri="{BB962C8B-B14F-4D97-AF65-F5344CB8AC3E}">
        <p14:creationId xmlns:p14="http://schemas.microsoft.com/office/powerpoint/2010/main" val="2919056509"/>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723900"/>
            <a:ext cx="8229600" cy="1219200"/>
          </a:xfrm>
        </p:spPr>
        <p:txBody>
          <a:bodyPr/>
          <a:lstStyle/>
          <a:p>
            <a:pPr algn="ctr" rtl="1"/>
            <a:r>
              <a:rPr lang="ar-SA" altLang="en-US" sz="4400" b="1" dirty="0"/>
              <a:t>تغير المناخ في دهر </a:t>
            </a:r>
            <a:r>
              <a:rPr lang="ar-SA" altLang="en-US" sz="4400" b="1" dirty="0" smtClean="0"/>
              <a:t>الحياة</a:t>
            </a:r>
            <a:br>
              <a:rPr lang="ar-SA" altLang="en-US" sz="4400" b="1" dirty="0" smtClean="0"/>
            </a:br>
            <a:r>
              <a:rPr lang="en-US" altLang="en-US" sz="4000" b="1" dirty="0"/>
              <a:t>Phanerozoic Climate Change</a:t>
            </a:r>
            <a:endParaRPr lang="en-US" altLang="en-US" sz="4000" b="1" dirty="0" smtClean="0"/>
          </a:p>
        </p:txBody>
      </p:sp>
      <p:sp>
        <p:nvSpPr>
          <p:cNvPr id="17411" name="Content Placeholder 2"/>
          <p:cNvSpPr>
            <a:spLocks noGrp="1"/>
          </p:cNvSpPr>
          <p:nvPr>
            <p:ph idx="1"/>
          </p:nvPr>
        </p:nvSpPr>
        <p:spPr>
          <a:xfrm>
            <a:off x="137160" y="1600200"/>
            <a:ext cx="8869680" cy="5029200"/>
          </a:xfrm>
        </p:spPr>
        <p:txBody>
          <a:bodyPr/>
          <a:lstStyle/>
          <a:p>
            <a:pPr marL="0" indent="0" algn="just" rtl="1">
              <a:lnSpc>
                <a:spcPct val="150000"/>
              </a:lnSpc>
              <a:buNone/>
            </a:pPr>
            <a:endParaRPr lang="ar-SA" altLang="en-US" sz="2400" b="1" dirty="0" smtClean="0">
              <a:ea typeface="Majalla UI"/>
              <a:cs typeface="+mj-cs"/>
            </a:endParaRPr>
          </a:p>
          <a:p>
            <a:pPr marL="0" indent="0" algn="just" rtl="1">
              <a:lnSpc>
                <a:spcPct val="150000"/>
              </a:lnSpc>
              <a:buNone/>
            </a:pPr>
            <a:endParaRPr lang="ar-SA" altLang="en-US" sz="2400" b="1" dirty="0">
              <a:ea typeface="Majalla UI"/>
              <a:cs typeface="+mj-cs"/>
            </a:endParaRPr>
          </a:p>
          <a:p>
            <a:pPr marL="0" indent="0" algn="just" rtl="1">
              <a:lnSpc>
                <a:spcPct val="150000"/>
              </a:lnSpc>
              <a:buNone/>
            </a:pPr>
            <a:endParaRPr lang="ar-SA" altLang="en-US" sz="2400" b="1" dirty="0" smtClean="0">
              <a:ea typeface="Majalla UI"/>
              <a:cs typeface="+mj-cs"/>
            </a:endParaRPr>
          </a:p>
          <a:p>
            <a:pPr marL="0" indent="0" algn="just" rtl="1">
              <a:lnSpc>
                <a:spcPct val="150000"/>
              </a:lnSpc>
              <a:buNone/>
            </a:pPr>
            <a:endParaRPr lang="ar-SA" altLang="en-US" sz="2400" b="1" dirty="0">
              <a:ea typeface="Majalla UI"/>
              <a:cs typeface="+mj-cs"/>
            </a:endParaRPr>
          </a:p>
          <a:p>
            <a:pPr marL="0" indent="0" algn="just" rtl="1">
              <a:lnSpc>
                <a:spcPct val="150000"/>
              </a:lnSpc>
              <a:buNone/>
            </a:pPr>
            <a:endParaRPr lang="ar-SA" altLang="en-US" sz="2400" b="1" dirty="0" smtClean="0">
              <a:ea typeface="Majalla UI"/>
              <a:cs typeface="+mj-cs"/>
            </a:endParaRPr>
          </a:p>
          <a:p>
            <a:pPr marL="0" indent="0" algn="just" rtl="1">
              <a:lnSpc>
                <a:spcPct val="150000"/>
              </a:lnSpc>
              <a:buNone/>
            </a:pPr>
            <a:endParaRPr lang="ar-SA" sz="1000" b="1" dirty="0" smtClean="0"/>
          </a:p>
          <a:p>
            <a:pPr marL="0" indent="0" algn="just" rtl="1">
              <a:lnSpc>
                <a:spcPct val="150000"/>
              </a:lnSpc>
              <a:buNone/>
            </a:pPr>
            <a:endParaRPr lang="en-US" sz="1000" b="1" dirty="0" smtClean="0"/>
          </a:p>
          <a:p>
            <a:pPr marL="0" indent="0" algn="just" rtl="1">
              <a:lnSpc>
                <a:spcPct val="150000"/>
              </a:lnSpc>
              <a:buNone/>
            </a:pPr>
            <a:endParaRPr lang="en-US" sz="1000" b="1" dirty="0"/>
          </a:p>
          <a:p>
            <a:pPr marL="0" indent="0" algn="just" rtl="1">
              <a:lnSpc>
                <a:spcPct val="150000"/>
              </a:lnSpc>
              <a:buNone/>
            </a:pPr>
            <a:endParaRPr lang="ar-SA" sz="1000" b="1" dirty="0" smtClean="0"/>
          </a:p>
          <a:p>
            <a:pPr marL="0" indent="0" algn="just" rtl="1">
              <a:lnSpc>
                <a:spcPct val="150000"/>
              </a:lnSpc>
              <a:buNone/>
            </a:pPr>
            <a:endParaRPr lang="ar-SA" sz="1000" b="1" dirty="0"/>
          </a:p>
          <a:p>
            <a:pPr marL="0" indent="0" algn="just" rtl="1">
              <a:lnSpc>
                <a:spcPct val="150000"/>
              </a:lnSpc>
              <a:buNone/>
            </a:pPr>
            <a:r>
              <a:rPr lang="ar-SA" sz="1000" b="1" dirty="0" smtClean="0"/>
              <a:t>المصدر: </a:t>
            </a:r>
            <a:r>
              <a:rPr lang="en-US" sz="1000" u="sng" dirty="0" smtClean="0"/>
              <a:t>https</a:t>
            </a:r>
            <a:r>
              <a:rPr lang="en-US" sz="1000" u="sng" dirty="0"/>
              <a:t>://commons.wikimedia.org/wiki/File:Phanerozoic_Climate_Change.png#/media/</a:t>
            </a:r>
            <a:r>
              <a:rPr lang="ar-SA" sz="1000" u="sng" dirty="0"/>
              <a:t>ملف:</a:t>
            </a:r>
            <a:r>
              <a:rPr lang="en-US" sz="1000" u="sng" dirty="0"/>
              <a:t>Phanerozoic_Climate_Change.png</a:t>
            </a:r>
            <a:endParaRPr lang="ar-SA" altLang="en-US" sz="1000" b="1" dirty="0">
              <a:ea typeface="Majalla UI"/>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940791"/>
            <a:ext cx="5489569" cy="3931920"/>
          </a:xfrm>
          <a:prstGeom prst="rect">
            <a:avLst/>
          </a:prstGeom>
        </p:spPr>
      </p:pic>
    </p:spTree>
    <p:extLst>
      <p:ext uri="{BB962C8B-B14F-4D97-AF65-F5344CB8AC3E}">
        <p14:creationId xmlns:p14="http://schemas.microsoft.com/office/powerpoint/2010/main" val="3765064956"/>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 Be Continued</a:t>
            </a:r>
          </a:p>
        </p:txBody>
      </p:sp>
    </p:spTree>
    <p:extLst>
      <p:ext uri="{BB962C8B-B14F-4D97-AF65-F5344CB8AC3E}">
        <p14:creationId xmlns:p14="http://schemas.microsoft.com/office/powerpoint/2010/main" val="2116328880"/>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43000" y="838200"/>
            <a:ext cx="6583680" cy="4937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2731505"/>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full-20earth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6"/>
          <p:cNvSpPr>
            <a:spLocks noChangeArrowheads="1" noChangeShapeType="1" noTextEdit="1"/>
          </p:cNvSpPr>
          <p:nvPr/>
        </p:nvSpPr>
        <p:spPr bwMode="auto">
          <a:xfrm>
            <a:off x="762000" y="1905000"/>
            <a:ext cx="7696200" cy="2133600"/>
          </a:xfrm>
          <a:prstGeom prst="rect">
            <a:avLst/>
          </a:prstGeom>
        </p:spPr>
        <p:txBody>
          <a:bodyPr wrap="none" fromWordArt="1">
            <a:prstTxWarp prst="textPlain">
              <a:avLst>
                <a:gd name="adj" fmla="val 50000"/>
              </a:avLst>
            </a:prstTxWarp>
          </a:bodyPr>
          <a:lstStyle/>
          <a:p>
            <a:pPr lvl="0" algn="ctr" fontAlgn="base">
              <a:spcBef>
                <a:spcPct val="0"/>
              </a:spcBef>
              <a:spcAft>
                <a:spcPct val="0"/>
              </a:spcAft>
              <a:defRPr/>
            </a:pPr>
            <a:r>
              <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a typeface="MS PGothic" panose="020B0600070205080204" pitchFamily="34" charset="-128"/>
              </a:rPr>
              <a:t>Paleoclimatology</a:t>
            </a:r>
            <a:endParaRPr kumimoji="0" lang="en-US"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ea typeface="MS PGothic" panose="020B0600070205080204" pitchFamily="34" charset="-128"/>
              <a:cs typeface="+mn-cs"/>
            </a:endParaRPr>
          </a:p>
        </p:txBody>
      </p:sp>
      <p:sp>
        <p:nvSpPr>
          <p:cNvPr id="10244" name="WordArt 7"/>
          <p:cNvSpPr>
            <a:spLocks noChangeArrowheads="1" noChangeShapeType="1" noTextEdit="1"/>
          </p:cNvSpPr>
          <p:nvPr/>
        </p:nvSpPr>
        <p:spPr bwMode="auto">
          <a:xfrm>
            <a:off x="3276600" y="6019800"/>
            <a:ext cx="26289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smtClean="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S PGothic" panose="020B0600070205080204" pitchFamily="34" charset="-128"/>
                <a:cs typeface="+mn-cs"/>
              </a:rPr>
              <a:t>What is it?</a:t>
            </a:r>
          </a:p>
        </p:txBody>
      </p:sp>
    </p:spTree>
    <p:extLst>
      <p:ext uri="{BB962C8B-B14F-4D97-AF65-F5344CB8AC3E}">
        <p14:creationId xmlns:p14="http://schemas.microsoft.com/office/powerpoint/2010/main" val="3478393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09600"/>
            <a:ext cx="8229600" cy="609600"/>
          </a:xfrm>
        </p:spPr>
        <p:txBody>
          <a:bodyPr/>
          <a:lstStyle/>
          <a:p>
            <a:pPr algn="ctr" rtl="1"/>
            <a:r>
              <a:rPr lang="ar-EG" altLang="en-US" sz="4400" b="1" dirty="0"/>
              <a:t>علم المناخ </a:t>
            </a:r>
            <a:r>
              <a:rPr lang="ar-EG" altLang="en-US" sz="4400" b="1" dirty="0" smtClean="0"/>
              <a:t>القديم</a:t>
            </a:r>
            <a:r>
              <a:rPr lang="ar-SA" altLang="en-US" sz="4400" b="1" dirty="0" smtClean="0"/>
              <a:t> </a:t>
            </a:r>
            <a:r>
              <a:rPr lang="en-US" altLang="en-US" sz="4000" b="1" dirty="0" smtClean="0"/>
              <a:t>Paleoclimatology</a:t>
            </a:r>
            <a:endParaRPr lang="en-US" altLang="en-US" sz="4000" b="1" dirty="0" smtClean="0"/>
          </a:p>
        </p:txBody>
      </p:sp>
      <p:sp>
        <p:nvSpPr>
          <p:cNvPr id="17411" name="Content Placeholder 2"/>
          <p:cNvSpPr>
            <a:spLocks noGrp="1"/>
          </p:cNvSpPr>
          <p:nvPr>
            <p:ph idx="1"/>
          </p:nvPr>
        </p:nvSpPr>
        <p:spPr>
          <a:xfrm>
            <a:off x="304800" y="1143000"/>
            <a:ext cx="8534400" cy="5562600"/>
          </a:xfrm>
        </p:spPr>
        <p:txBody>
          <a:bodyPr/>
          <a:lstStyle/>
          <a:p>
            <a:pPr algn="just" rtl="1">
              <a:lnSpc>
                <a:spcPct val="150000"/>
              </a:lnSpc>
            </a:pPr>
            <a:r>
              <a:rPr lang="ar-SA" sz="2400" b="1" dirty="0">
                <a:ea typeface="Majalla UI"/>
                <a:cs typeface="+mj-cs"/>
              </a:rPr>
              <a:t>يقصد بعلم </a:t>
            </a:r>
            <a:r>
              <a:rPr lang="ar-SA" sz="2400" b="1" dirty="0">
                <a:ea typeface="Majalla UI"/>
                <a:cs typeface="+mj-cs"/>
              </a:rPr>
              <a:t>المناخ القديم </a:t>
            </a:r>
            <a:r>
              <a:rPr lang="ar-SA" sz="2400" b="1" dirty="0">
                <a:ea typeface="Majalla UI"/>
                <a:cs typeface="+mj-cs"/>
              </a:rPr>
              <a:t> </a:t>
            </a:r>
            <a:r>
              <a:rPr lang="ar-SA" sz="2400" b="1" dirty="0">
                <a:ea typeface="Majalla UI"/>
                <a:cs typeface="+mj-cs"/>
              </a:rPr>
              <a:t>علم دراسة </a:t>
            </a:r>
            <a:r>
              <a:rPr lang="ar-SA" sz="2400" b="1" dirty="0" smtClean="0">
                <a:ea typeface="Majalla UI"/>
                <a:cs typeface="+mj-cs"/>
              </a:rPr>
              <a:t>التغيرات المناخية</a:t>
            </a:r>
            <a:r>
              <a:rPr lang="ar-SA" sz="2400" b="1" dirty="0">
                <a:ea typeface="Majalla UI"/>
                <a:cs typeface="+mj-cs"/>
              </a:rPr>
              <a:t> </a:t>
            </a:r>
            <a:r>
              <a:rPr lang="ar-SA" sz="2400" b="1" dirty="0" smtClean="0">
                <a:ea typeface="Majalla UI"/>
                <a:cs typeface="+mj-cs"/>
              </a:rPr>
              <a:t>على </a:t>
            </a:r>
            <a:r>
              <a:rPr lang="ar-SA" sz="2400" b="1" dirty="0">
                <a:ea typeface="Majalla UI"/>
                <a:cs typeface="+mj-cs"/>
              </a:rPr>
              <a:t>مستوى </a:t>
            </a:r>
            <a:r>
              <a:rPr lang="ar-SA" sz="2400" b="1" dirty="0" smtClean="0">
                <a:ea typeface="Majalla UI"/>
                <a:cs typeface="+mj-cs"/>
              </a:rPr>
              <a:t>تأريخ الأرض</a:t>
            </a:r>
            <a:r>
              <a:rPr lang="ar-SA" sz="2400" b="1" dirty="0">
                <a:ea typeface="Majalla UI"/>
                <a:cs typeface="+mj-cs"/>
              </a:rPr>
              <a:t> </a:t>
            </a:r>
            <a:r>
              <a:rPr lang="ar-SA" sz="2400" b="1" dirty="0" smtClean="0">
                <a:ea typeface="Majalla UI"/>
                <a:cs typeface="+mj-cs"/>
              </a:rPr>
              <a:t>والأزمنة والعصور. </a:t>
            </a:r>
          </a:p>
          <a:p>
            <a:pPr algn="just" rtl="1">
              <a:lnSpc>
                <a:spcPct val="150000"/>
              </a:lnSpc>
            </a:pPr>
            <a:r>
              <a:rPr lang="ar-SA" sz="2400" b="1" dirty="0" smtClean="0">
                <a:ea typeface="Majalla UI"/>
                <a:cs typeface="+mj-cs"/>
              </a:rPr>
              <a:t>ويعتمد العلم على مجموعة من </a:t>
            </a:r>
            <a:r>
              <a:rPr lang="ar-SA" sz="2400" b="1" dirty="0">
                <a:ea typeface="Majalla UI"/>
                <a:cs typeface="+mj-cs"/>
              </a:rPr>
              <a:t>التقنيات </a:t>
            </a:r>
            <a:r>
              <a:rPr lang="ar-SA" sz="2400" b="1" dirty="0" smtClean="0">
                <a:ea typeface="Majalla UI"/>
                <a:cs typeface="+mj-cs"/>
              </a:rPr>
              <a:t>الأساليب المتنوعة المساندة </a:t>
            </a:r>
            <a:r>
              <a:rPr lang="ar-SA" sz="2400" b="1" dirty="0">
                <a:ea typeface="Majalla UI"/>
                <a:cs typeface="+mj-cs"/>
              </a:rPr>
              <a:t>في </a:t>
            </a:r>
            <a:r>
              <a:rPr lang="ar-SA" sz="2400" b="1" dirty="0" smtClean="0">
                <a:ea typeface="Majalla UI"/>
                <a:cs typeface="+mj-cs"/>
              </a:rPr>
              <a:t>علوم الأرض والحياة </a:t>
            </a:r>
            <a:r>
              <a:rPr lang="ar-SA" sz="2400" b="1" dirty="0">
                <a:ea typeface="Majalla UI"/>
                <a:cs typeface="+mj-cs"/>
              </a:rPr>
              <a:t> للحصول على بيانات </a:t>
            </a:r>
            <a:r>
              <a:rPr lang="ar-SA" sz="2400" b="1" dirty="0" smtClean="0">
                <a:ea typeface="Majalla UI"/>
                <a:cs typeface="+mj-cs"/>
              </a:rPr>
              <a:t>تكشف ما مرت به الأرض من تغير في عناصر المناخ، ومنها على سبيل المثال وليس الحصر: الرواسب وطبقات الصخور،</a:t>
            </a:r>
            <a:r>
              <a:rPr lang="ar-SA" sz="2400" b="1" dirty="0">
                <a:ea typeface="Majalla UI"/>
                <a:cs typeface="+mj-cs"/>
              </a:rPr>
              <a:t> والغطاء الجليدي وحلقات </a:t>
            </a:r>
            <a:r>
              <a:rPr lang="ar-SA" sz="2400" b="1" dirty="0" smtClean="0">
                <a:ea typeface="Majalla UI"/>
                <a:cs typeface="+mj-cs"/>
              </a:rPr>
              <a:t>الشجر، والشعب المرجانية</a:t>
            </a:r>
            <a:r>
              <a:rPr lang="ar-SA" sz="2400" b="1" dirty="0">
                <a:ea typeface="Majalla UI"/>
                <a:cs typeface="+mj-cs"/>
              </a:rPr>
              <a:t> والأصداف وقواقع الأحفوريات </a:t>
            </a:r>
            <a:r>
              <a:rPr lang="ar-SA" sz="2400" b="1" dirty="0" smtClean="0">
                <a:ea typeface="Majalla UI"/>
                <a:cs typeface="+mj-cs"/>
              </a:rPr>
              <a:t>الدقيقة.</a:t>
            </a:r>
          </a:p>
          <a:p>
            <a:pPr algn="just" rtl="1">
              <a:lnSpc>
                <a:spcPct val="150000"/>
              </a:lnSpc>
            </a:pPr>
            <a:r>
              <a:rPr lang="ar-SA" sz="2400" b="1" dirty="0" smtClean="0">
                <a:ea typeface="Majalla UI"/>
                <a:cs typeface="+mj-cs"/>
              </a:rPr>
              <a:t> ومن ثَم يتم </a:t>
            </a:r>
            <a:r>
              <a:rPr lang="ar-SA" sz="2400" b="1" dirty="0">
                <a:ea typeface="Majalla UI"/>
                <a:cs typeface="+mj-cs"/>
              </a:rPr>
              <a:t>تحديد الحالات </a:t>
            </a:r>
            <a:r>
              <a:rPr lang="ar-SA" sz="2400" b="1" dirty="0" smtClean="0">
                <a:ea typeface="Majalla UI"/>
                <a:cs typeface="+mj-cs"/>
              </a:rPr>
              <a:t>المناخية </a:t>
            </a:r>
            <a:r>
              <a:rPr lang="ar-SA" sz="2400" b="1" dirty="0">
                <a:ea typeface="Majalla UI"/>
                <a:cs typeface="+mj-cs"/>
              </a:rPr>
              <a:t>التي شهدتها المناطق </a:t>
            </a:r>
            <a:r>
              <a:rPr lang="ar-SA" sz="2400" b="1" dirty="0" smtClean="0">
                <a:ea typeface="Majalla UI"/>
                <a:cs typeface="+mj-cs"/>
              </a:rPr>
              <a:t>المختلفة </a:t>
            </a:r>
            <a:r>
              <a:rPr lang="ar-SA" sz="2400" b="1" dirty="0">
                <a:ea typeface="Majalla UI"/>
                <a:cs typeface="+mj-cs"/>
              </a:rPr>
              <a:t>على سطح </a:t>
            </a:r>
            <a:r>
              <a:rPr lang="ar-SA" sz="2400" b="1" dirty="0" smtClean="0">
                <a:ea typeface="Majalla UI"/>
                <a:cs typeface="+mj-cs"/>
              </a:rPr>
              <a:t>الأرض</a:t>
            </a:r>
            <a:r>
              <a:rPr lang="ar-SA" sz="2400" b="1" dirty="0">
                <a:ea typeface="Majalla UI"/>
                <a:cs typeface="+mj-cs"/>
              </a:rPr>
              <a:t> والنظام </a:t>
            </a:r>
            <a:r>
              <a:rPr lang="ar-SA" sz="2400" b="1" dirty="0" smtClean="0">
                <a:ea typeface="Majalla UI"/>
                <a:cs typeface="+mj-cs"/>
              </a:rPr>
              <a:t>الجوي.</a:t>
            </a:r>
          </a:p>
          <a:p>
            <a:pPr algn="just" rtl="1">
              <a:lnSpc>
                <a:spcPct val="150000"/>
              </a:lnSpc>
            </a:pPr>
            <a:r>
              <a:rPr lang="ar-SA" sz="2400" b="1" dirty="0" smtClean="0">
                <a:ea typeface="Majalla UI"/>
                <a:cs typeface="+mj-cs"/>
              </a:rPr>
              <a:t> ووتأتي أهمية ذلك أنه غالبًا </a:t>
            </a:r>
            <a:r>
              <a:rPr lang="ar-SA" sz="2400" b="1" dirty="0">
                <a:ea typeface="Majalla UI"/>
                <a:cs typeface="+mj-cs"/>
              </a:rPr>
              <a:t>ما تنعكس دراسات </a:t>
            </a:r>
            <a:r>
              <a:rPr lang="ar-SA" sz="2400" b="1" dirty="0" smtClean="0">
                <a:ea typeface="Majalla UI"/>
                <a:cs typeface="+mj-cs"/>
              </a:rPr>
              <a:t>علم المناخ القديم للتغيرات خلال العصور المختلفة </a:t>
            </a:r>
            <a:r>
              <a:rPr lang="ar-SA" sz="2400" b="1" dirty="0">
                <a:ea typeface="Majalla UI"/>
                <a:cs typeface="+mj-cs"/>
              </a:rPr>
              <a:t>في البيئة والتنوع البيولوجي على الوضع الحالي، </a:t>
            </a:r>
            <a:r>
              <a:rPr lang="ar-SA" sz="2400" b="1" dirty="0" smtClean="0">
                <a:ea typeface="Majalla UI"/>
                <a:cs typeface="+mj-cs"/>
              </a:rPr>
              <a:t>وبخاصة </a:t>
            </a:r>
            <a:r>
              <a:rPr lang="ar-SA" sz="2400" b="1" dirty="0">
                <a:ea typeface="Majalla UI"/>
                <a:cs typeface="+mj-cs"/>
              </a:rPr>
              <a:t>تأثير المناخ على </a:t>
            </a:r>
            <a:r>
              <a:rPr lang="ar-SA" sz="2400" b="1" dirty="0" smtClean="0">
                <a:ea typeface="Majalla UI"/>
                <a:cs typeface="+mj-cs"/>
              </a:rPr>
              <a:t>تدهور النظم الإيكولوجية</a:t>
            </a:r>
            <a:r>
              <a:rPr lang="ar-SA" sz="2400" b="1" dirty="0">
                <a:ea typeface="Majalla UI"/>
                <a:cs typeface="+mj-cs"/>
              </a:rPr>
              <a:t> </a:t>
            </a:r>
            <a:r>
              <a:rPr lang="ar-SA" sz="2400" b="1" dirty="0" smtClean="0">
                <a:ea typeface="Majalla UI"/>
                <a:cs typeface="+mj-cs"/>
              </a:rPr>
              <a:t>أو الانتعاش </a:t>
            </a:r>
            <a:r>
              <a:rPr lang="ar-SA" sz="2400" b="1" dirty="0">
                <a:ea typeface="Majalla UI"/>
                <a:cs typeface="+mj-cs"/>
              </a:rPr>
              <a:t>البيولوجي</a:t>
            </a:r>
            <a:r>
              <a:rPr lang="ar-EG" altLang="en-US" sz="2400" b="1" dirty="0" smtClean="0">
                <a:ea typeface="Majalla UI"/>
                <a:cs typeface="+mj-cs"/>
              </a:rPr>
              <a:t>. </a:t>
            </a:r>
            <a:endParaRPr lang="ar-EG" altLang="en-US" sz="2400" b="1" dirty="0">
              <a:ea typeface="Majalla UI"/>
              <a:cs typeface="+mj-cs"/>
            </a:endParaRPr>
          </a:p>
        </p:txBody>
      </p:sp>
    </p:spTree>
    <p:extLst>
      <p:ext uri="{BB962C8B-B14F-4D97-AF65-F5344CB8AC3E}">
        <p14:creationId xmlns:p14="http://schemas.microsoft.com/office/powerpoint/2010/main" val="1381999987"/>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33400"/>
            <a:ext cx="8229600" cy="609600"/>
          </a:xfrm>
        </p:spPr>
        <p:txBody>
          <a:bodyPr/>
          <a:lstStyle/>
          <a:p>
            <a:pPr algn="ctr" rtl="1"/>
            <a:r>
              <a:rPr lang="ar-SA" altLang="en-US" sz="4400" b="1" dirty="0" smtClean="0"/>
              <a:t>شواهد</a:t>
            </a:r>
            <a:r>
              <a:rPr lang="ar-EG" altLang="en-US" sz="4400" b="1" dirty="0" smtClean="0"/>
              <a:t> </a:t>
            </a:r>
            <a:r>
              <a:rPr lang="ar-EG" altLang="en-US" sz="4400" b="1" dirty="0"/>
              <a:t>المناخ </a:t>
            </a:r>
            <a:r>
              <a:rPr lang="ar-EG" altLang="en-US" sz="4400" b="1" dirty="0" smtClean="0"/>
              <a:t>القديم</a:t>
            </a:r>
            <a:endParaRPr lang="en-US" altLang="en-US" sz="4000" b="1" dirty="0" smtClean="0"/>
          </a:p>
        </p:txBody>
      </p:sp>
      <p:sp>
        <p:nvSpPr>
          <p:cNvPr id="17411" name="Content Placeholder 2"/>
          <p:cNvSpPr>
            <a:spLocks noGrp="1"/>
          </p:cNvSpPr>
          <p:nvPr>
            <p:ph idx="1"/>
          </p:nvPr>
        </p:nvSpPr>
        <p:spPr>
          <a:xfrm>
            <a:off x="304800" y="1066800"/>
            <a:ext cx="8534400" cy="5562600"/>
          </a:xfrm>
        </p:spPr>
        <p:txBody>
          <a:bodyPr/>
          <a:lstStyle/>
          <a:p>
            <a:pPr algn="just" rtl="1">
              <a:lnSpc>
                <a:spcPct val="150000"/>
              </a:lnSpc>
            </a:pPr>
            <a:r>
              <a:rPr lang="ar-SA" sz="2400" b="1" dirty="0" smtClean="0">
                <a:ea typeface="Majalla UI"/>
                <a:cs typeface="+mj-cs"/>
              </a:rPr>
              <a:t>يعتمد للتعرف على المناخ القديم على شواهد </a:t>
            </a:r>
            <a:r>
              <a:rPr lang="ar-SA" sz="2400" b="1" dirty="0">
                <a:ea typeface="Majalla UI"/>
                <a:cs typeface="+mj-cs"/>
              </a:rPr>
              <a:t>ودلائل بديلة تنوب عن العناصر </a:t>
            </a:r>
            <a:r>
              <a:rPr lang="ar-SA" sz="2400" b="1" dirty="0" smtClean="0">
                <a:ea typeface="Majalla UI"/>
                <a:cs typeface="+mj-cs"/>
              </a:rPr>
              <a:t>المناخية المقاسة؛ حيث </a:t>
            </a:r>
            <a:r>
              <a:rPr lang="ar-SA" sz="2400" b="1" dirty="0">
                <a:ea typeface="Majalla UI"/>
                <a:cs typeface="+mj-cs"/>
              </a:rPr>
              <a:t>يستدل بوساطتها عن حالات المناخ التي كانت سائدة في الماضي البعيد قبل مئات وآلاف السنين، ذلك من خلال ما كان يحدث عن أنشطة بشرية وبيئية مختلفة، ومن الدارج أيضا تسميتها بالعناصر الاستدلالية </a:t>
            </a:r>
            <a:r>
              <a:rPr lang="en-US" sz="1800" b="1" dirty="0" smtClean="0">
                <a:latin typeface="Arial" panose="020B0604020202020204" pitchFamily="34" charset="0"/>
                <a:ea typeface="Majalla UI"/>
                <a:cs typeface="Arial" panose="020B0604020202020204" pitchFamily="34" charset="0"/>
              </a:rPr>
              <a:t>Evidence Elements</a:t>
            </a:r>
            <a:r>
              <a:rPr lang="ar-SA" sz="2400" b="1" dirty="0" smtClean="0">
                <a:ea typeface="Majalla UI"/>
                <a:cs typeface="+mj-cs"/>
              </a:rPr>
              <a:t>.</a:t>
            </a:r>
          </a:p>
          <a:p>
            <a:pPr algn="just" rtl="1">
              <a:lnSpc>
                <a:spcPct val="150000"/>
              </a:lnSpc>
            </a:pPr>
            <a:r>
              <a:rPr lang="ar-SA" sz="2400" b="1" dirty="0">
                <a:ea typeface="Majalla UI"/>
                <a:cs typeface="+mj-cs"/>
              </a:rPr>
              <a:t> </a:t>
            </a:r>
            <a:r>
              <a:rPr lang="ar-SA" sz="2400" b="1" dirty="0" smtClean="0">
                <a:ea typeface="Majalla UI"/>
                <a:cs typeface="+mj-cs"/>
              </a:rPr>
              <a:t>تتمثل </a:t>
            </a:r>
            <a:r>
              <a:rPr lang="ar-SA" sz="2400" b="1" dirty="0">
                <a:ea typeface="Majalla UI"/>
                <a:cs typeface="+mj-cs"/>
              </a:rPr>
              <a:t>العناصر البديلة بالأوابد الأثرية بما تحتويه من بقايا قصور ومباني ومعابد وما </a:t>
            </a:r>
            <a:r>
              <a:rPr lang="ar-SA" sz="2400" b="1" dirty="0" smtClean="0">
                <a:ea typeface="Majalla UI"/>
                <a:cs typeface="+mj-cs"/>
              </a:rPr>
              <a:t>بها </a:t>
            </a:r>
            <a:r>
              <a:rPr lang="ar-SA" sz="2400" b="1" dirty="0">
                <a:ea typeface="Majalla UI"/>
                <a:cs typeface="+mj-cs"/>
              </a:rPr>
              <a:t>من نقوش ورسوم وكتابات </a:t>
            </a:r>
            <a:r>
              <a:rPr lang="ar-SA" sz="2400" b="1" dirty="0" smtClean="0">
                <a:ea typeface="Majalla UI"/>
                <a:cs typeface="+mj-cs"/>
              </a:rPr>
              <a:t>قديمة </a:t>
            </a:r>
            <a:r>
              <a:rPr lang="ar-SA" sz="2400" b="1" dirty="0">
                <a:ea typeface="Majalla UI"/>
                <a:cs typeface="+mj-cs"/>
              </a:rPr>
              <a:t>وأواني </a:t>
            </a:r>
            <a:r>
              <a:rPr lang="ar-SA" sz="2400" b="1" dirty="0" smtClean="0">
                <a:ea typeface="Majalla UI"/>
                <a:cs typeface="+mj-cs"/>
              </a:rPr>
              <a:t>فخارية، </a:t>
            </a:r>
            <a:r>
              <a:rPr lang="ar-SA" sz="2400" b="1" dirty="0">
                <a:ea typeface="Majalla UI"/>
                <a:cs typeface="+mj-cs"/>
              </a:rPr>
              <a:t>وأيضا </a:t>
            </a:r>
            <a:r>
              <a:rPr lang="ar-SA" sz="2400" b="1" dirty="0" smtClean="0">
                <a:ea typeface="Majalla UI"/>
                <a:cs typeface="+mj-cs"/>
              </a:rPr>
              <a:t>الرسوم </a:t>
            </a:r>
            <a:r>
              <a:rPr lang="ar-SA" sz="2400" b="1" dirty="0">
                <a:ea typeface="Majalla UI"/>
                <a:cs typeface="+mj-cs"/>
              </a:rPr>
              <a:t>على جدران الكهوف القديمة التي </a:t>
            </a:r>
            <a:r>
              <a:rPr lang="ar-SA" sz="2400" b="1" dirty="0" smtClean="0">
                <a:ea typeface="Majalla UI"/>
                <a:cs typeface="+mj-cs"/>
              </a:rPr>
              <a:t>ترجع ما </a:t>
            </a:r>
            <a:r>
              <a:rPr lang="ar-SA" sz="2400" b="1" dirty="0">
                <a:ea typeface="Majalla UI"/>
                <a:cs typeface="+mj-cs"/>
              </a:rPr>
              <a:t>قبل التاريخ في العصور </a:t>
            </a:r>
            <a:r>
              <a:rPr lang="ar-SA" sz="2400" b="1" dirty="0" smtClean="0">
                <a:ea typeface="Majalla UI"/>
                <a:cs typeface="+mj-cs"/>
              </a:rPr>
              <a:t>القديمة، كذلك </a:t>
            </a:r>
            <a:r>
              <a:rPr lang="ar-SA" sz="2400" b="1" dirty="0">
                <a:ea typeface="Majalla UI"/>
                <a:cs typeface="+mj-cs"/>
              </a:rPr>
              <a:t>في </a:t>
            </a:r>
            <a:r>
              <a:rPr lang="ar-SA" sz="2400" b="1" dirty="0" smtClean="0">
                <a:ea typeface="Majalla UI"/>
                <a:cs typeface="+mj-cs"/>
              </a:rPr>
              <a:t>الحفريات الجيولوجية والحيوانية </a:t>
            </a:r>
            <a:r>
              <a:rPr lang="ar-SA" sz="2400" b="1" dirty="0">
                <a:ea typeface="Majalla UI"/>
                <a:cs typeface="+mj-cs"/>
              </a:rPr>
              <a:t>المتحجرة </a:t>
            </a:r>
            <a:r>
              <a:rPr lang="ar-SA" sz="2400" b="1" dirty="0" smtClean="0">
                <a:ea typeface="Majalla UI"/>
                <a:cs typeface="+mj-cs"/>
              </a:rPr>
              <a:t>خلال </a:t>
            </a:r>
            <a:r>
              <a:rPr lang="ar-SA" sz="2400" b="1" dirty="0">
                <a:ea typeface="Majalla UI"/>
                <a:cs typeface="+mj-cs"/>
              </a:rPr>
              <a:t>طبقات </a:t>
            </a:r>
            <a:r>
              <a:rPr lang="ar-SA" sz="2400" b="1" dirty="0" smtClean="0">
                <a:ea typeface="Majalla UI"/>
                <a:cs typeface="+mj-cs"/>
              </a:rPr>
              <a:t>الصخور، أو </a:t>
            </a:r>
            <a:r>
              <a:rPr lang="ar-SA" sz="2400" b="1" dirty="0">
                <a:ea typeface="Majalla UI"/>
                <a:cs typeface="+mj-cs"/>
              </a:rPr>
              <a:t>بقاياها المحفوظة خلال الطبقات الجليدية </a:t>
            </a:r>
            <a:r>
              <a:rPr lang="ar-SA" sz="2400" b="1" dirty="0" smtClean="0">
                <a:ea typeface="Majalla UI"/>
                <a:cs typeface="+mj-cs"/>
              </a:rPr>
              <a:t>القطبية، </a:t>
            </a:r>
            <a:r>
              <a:rPr lang="ar-SA" sz="2400" b="1" dirty="0">
                <a:ea typeface="Majalla UI"/>
                <a:cs typeface="+mj-cs"/>
              </a:rPr>
              <a:t>وطمي البحيرات والأنهار </a:t>
            </a:r>
            <a:r>
              <a:rPr lang="ar-SA" sz="2400" b="1" dirty="0" smtClean="0">
                <a:ea typeface="Majalla UI"/>
                <a:cs typeface="+mj-cs"/>
              </a:rPr>
              <a:t>الكبرى ورسوباتها  </a:t>
            </a:r>
            <a:r>
              <a:rPr lang="ar-SA" sz="2400" b="1" dirty="0">
                <a:ea typeface="Majalla UI"/>
                <a:cs typeface="+mj-cs"/>
              </a:rPr>
              <a:t>القديمة، </a:t>
            </a:r>
            <a:r>
              <a:rPr lang="ar-SA" sz="2400" b="1" dirty="0" smtClean="0">
                <a:ea typeface="Majalla UI"/>
                <a:cs typeface="+mj-cs"/>
              </a:rPr>
              <a:t>وتغير </a:t>
            </a:r>
            <a:r>
              <a:rPr lang="ar-SA" sz="2400" b="1" dirty="0">
                <a:ea typeface="Majalla UI"/>
                <a:cs typeface="+mj-cs"/>
              </a:rPr>
              <a:t>مستويات البحار والأنهار والبحيرات، و</a:t>
            </a:r>
            <a:r>
              <a:rPr lang="ar-SA" sz="2400" b="1" dirty="0" smtClean="0">
                <a:ea typeface="Majalla UI"/>
                <a:cs typeface="+mj-cs"/>
              </a:rPr>
              <a:t>تعاقب </a:t>
            </a:r>
            <a:r>
              <a:rPr lang="ar-SA" sz="2400" b="1" dirty="0">
                <a:ea typeface="Majalla UI"/>
                <a:cs typeface="+mj-cs"/>
              </a:rPr>
              <a:t>نمو حلقات الأشجار </a:t>
            </a:r>
            <a:r>
              <a:rPr lang="ar-SA" sz="2400" b="1" dirty="0" smtClean="0">
                <a:ea typeface="Majalla UI"/>
                <a:cs typeface="+mj-cs"/>
              </a:rPr>
              <a:t>المعمرة، والأشجار المتحجرة</a:t>
            </a:r>
            <a:r>
              <a:rPr lang="ar-EG" altLang="en-US" sz="2400" b="1" dirty="0" smtClean="0">
                <a:ea typeface="Majalla UI"/>
                <a:cs typeface="+mj-cs"/>
              </a:rPr>
              <a:t>. </a:t>
            </a:r>
            <a:endParaRPr lang="ar-EG" altLang="en-US" sz="2400" b="1" dirty="0">
              <a:ea typeface="Majalla UI"/>
              <a:cs typeface="+mj-cs"/>
            </a:endParaRPr>
          </a:p>
        </p:txBody>
      </p:sp>
    </p:spTree>
    <p:extLst>
      <p:ext uri="{BB962C8B-B14F-4D97-AF65-F5344CB8AC3E}">
        <p14:creationId xmlns:p14="http://schemas.microsoft.com/office/powerpoint/2010/main" val="3313781992"/>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33400"/>
            <a:ext cx="8229600" cy="609600"/>
          </a:xfrm>
        </p:spPr>
        <p:txBody>
          <a:bodyPr/>
          <a:lstStyle/>
          <a:p>
            <a:pPr algn="ctr" rtl="1"/>
            <a:r>
              <a:rPr lang="ar-SA" altLang="en-US" sz="4400" b="1" dirty="0" smtClean="0"/>
              <a:t>شواهد</a:t>
            </a:r>
            <a:r>
              <a:rPr lang="ar-EG" altLang="en-US" sz="4400" b="1" dirty="0" smtClean="0"/>
              <a:t> </a:t>
            </a:r>
            <a:r>
              <a:rPr lang="ar-EG" altLang="en-US" sz="4400" b="1" dirty="0"/>
              <a:t>المناخ </a:t>
            </a:r>
            <a:r>
              <a:rPr lang="ar-EG" altLang="en-US" sz="4400" b="1" dirty="0" smtClean="0"/>
              <a:t>القديم</a:t>
            </a:r>
            <a:endParaRPr lang="en-US" altLang="en-US" sz="4000" b="1" dirty="0" smtClean="0"/>
          </a:p>
        </p:txBody>
      </p:sp>
      <p:sp>
        <p:nvSpPr>
          <p:cNvPr id="17411" name="Content Placeholder 2"/>
          <p:cNvSpPr>
            <a:spLocks noGrp="1"/>
          </p:cNvSpPr>
          <p:nvPr>
            <p:ph idx="1"/>
          </p:nvPr>
        </p:nvSpPr>
        <p:spPr>
          <a:xfrm>
            <a:off x="304800" y="1066800"/>
            <a:ext cx="8534400" cy="5562600"/>
          </a:xfrm>
        </p:spPr>
        <p:txBody>
          <a:bodyPr/>
          <a:lstStyle/>
          <a:p>
            <a:pPr algn="just" rtl="1">
              <a:lnSpc>
                <a:spcPct val="150000"/>
              </a:lnSpc>
            </a:pPr>
            <a:r>
              <a:rPr lang="ar-SA" sz="2400" b="1" dirty="0" smtClean="0">
                <a:ea typeface="Majalla UI"/>
                <a:cs typeface="+mj-cs"/>
              </a:rPr>
              <a:t>تدمر نموذج لمواقع </a:t>
            </a:r>
            <a:r>
              <a:rPr lang="ar-SA" sz="2400" b="1" dirty="0">
                <a:solidFill>
                  <a:srgbClr val="FF0000"/>
                </a:solidFill>
                <a:ea typeface="Majalla UI"/>
                <a:cs typeface="+mj-cs"/>
              </a:rPr>
              <a:t>الأوابد الأثرية </a:t>
            </a:r>
            <a:r>
              <a:rPr lang="ar-SA" sz="2400" b="1" dirty="0" smtClean="0">
                <a:ea typeface="Majalla UI"/>
                <a:cs typeface="+mj-cs"/>
              </a:rPr>
              <a:t>الموجودة </a:t>
            </a:r>
            <a:r>
              <a:rPr lang="ar-SA" sz="2400" b="1" dirty="0">
                <a:ea typeface="Majalla UI"/>
                <a:cs typeface="+mj-cs"/>
              </a:rPr>
              <a:t>الآن في القفار الصحراوية في مناخ مغاير تماما عن المناخ </a:t>
            </a:r>
            <a:r>
              <a:rPr lang="ar-SA" sz="2400" b="1" dirty="0" smtClean="0">
                <a:ea typeface="Majalla UI"/>
                <a:cs typeface="+mj-cs"/>
              </a:rPr>
              <a:t>وقت </a:t>
            </a:r>
            <a:r>
              <a:rPr lang="ar-SA" sz="2400" b="1" dirty="0">
                <a:ea typeface="Majalla UI"/>
                <a:cs typeface="+mj-cs"/>
              </a:rPr>
              <a:t>تشييدها وازدهارها، </a:t>
            </a:r>
            <a:r>
              <a:rPr lang="ar-SA" sz="2400" b="1" dirty="0" smtClean="0">
                <a:ea typeface="Majalla UI"/>
                <a:cs typeface="+mj-cs"/>
              </a:rPr>
              <a:t>وتعد الجرار الفخارية المستخرجة </a:t>
            </a:r>
            <a:r>
              <a:rPr lang="ar-SA" sz="2400" b="1" dirty="0">
                <a:ea typeface="Majalla UI"/>
                <a:cs typeface="+mj-cs"/>
              </a:rPr>
              <a:t>من الأوابد </a:t>
            </a:r>
            <a:r>
              <a:rPr lang="ar-SA" sz="2400" b="1" dirty="0" smtClean="0">
                <a:ea typeface="Majalla UI"/>
                <a:cs typeface="+mj-cs"/>
              </a:rPr>
              <a:t>التاريخية- </a:t>
            </a:r>
            <a:r>
              <a:rPr lang="ar-SA" sz="2400" b="1" dirty="0">
                <a:ea typeface="Majalla UI"/>
                <a:cs typeface="+mj-cs"/>
              </a:rPr>
              <a:t>كانت تستخدم في خزن الحبوب والغلال </a:t>
            </a:r>
            <a:r>
              <a:rPr lang="ar-SA" sz="2400" b="1" dirty="0" smtClean="0">
                <a:ea typeface="Majalla UI"/>
                <a:cs typeface="+mj-cs"/>
              </a:rPr>
              <a:t>والزيوت- </a:t>
            </a:r>
            <a:r>
              <a:rPr lang="ar-SA" sz="2400" b="1" dirty="0">
                <a:ea typeface="Majalla UI"/>
                <a:cs typeface="+mj-cs"/>
              </a:rPr>
              <a:t>دليلا على ملائمة المناخ في الماضي لزراعة مثل هذه المحاصيل </a:t>
            </a:r>
            <a:r>
              <a:rPr lang="ar-SA" sz="2400" b="1" dirty="0" smtClean="0">
                <a:ea typeface="Majalla UI"/>
                <a:cs typeface="+mj-cs"/>
              </a:rPr>
              <a:t>الزراعية.</a:t>
            </a:r>
          </a:p>
          <a:p>
            <a:pPr marL="0" indent="0" algn="just" rtl="1">
              <a:lnSpc>
                <a:spcPct val="150000"/>
              </a:lnSpc>
              <a:buNone/>
            </a:pPr>
            <a:endParaRPr lang="ar-SA" altLang="en-US" sz="2400" b="1" dirty="0" smtClean="0">
              <a:ea typeface="Majalla UI"/>
              <a:cs typeface="+mj-cs"/>
            </a:endParaRPr>
          </a:p>
          <a:p>
            <a:pPr marL="0" indent="0" algn="just" rtl="1">
              <a:lnSpc>
                <a:spcPct val="150000"/>
              </a:lnSpc>
              <a:buNone/>
            </a:pPr>
            <a:endParaRPr lang="ar-SA" altLang="en-US" sz="2400" b="1" dirty="0">
              <a:ea typeface="Majalla UI"/>
              <a:cs typeface="+mj-cs"/>
            </a:endParaRPr>
          </a:p>
          <a:p>
            <a:pPr marL="0" indent="0" algn="just" rtl="1">
              <a:lnSpc>
                <a:spcPct val="150000"/>
              </a:lnSpc>
              <a:buNone/>
            </a:pPr>
            <a:endParaRPr lang="ar-SA" altLang="en-US" sz="2400" b="1" dirty="0" smtClean="0">
              <a:ea typeface="Majalla UI"/>
              <a:cs typeface="+mj-cs"/>
            </a:endParaRPr>
          </a:p>
          <a:p>
            <a:pPr marL="0" indent="0" algn="just" rtl="1">
              <a:lnSpc>
                <a:spcPct val="150000"/>
              </a:lnSpc>
              <a:buNone/>
            </a:pPr>
            <a:endParaRPr lang="ar-SA" sz="1000" b="1" dirty="0" smtClean="0"/>
          </a:p>
          <a:p>
            <a:pPr marL="0" indent="0" algn="just" rtl="1">
              <a:lnSpc>
                <a:spcPct val="150000"/>
              </a:lnSpc>
              <a:buNone/>
            </a:pPr>
            <a:r>
              <a:rPr lang="ar-SA" sz="1000" b="1" dirty="0" smtClean="0"/>
              <a:t>المصدر: </a:t>
            </a:r>
            <a:r>
              <a:rPr lang="en-US" sz="1000" u="sng" dirty="0" smtClean="0">
                <a:hlinkClick r:id="rId3"/>
              </a:rPr>
              <a:t>https</a:t>
            </a:r>
            <a:r>
              <a:rPr lang="en-US" sz="1000" u="sng" dirty="0">
                <a:hlinkClick r:id="rId3"/>
              </a:rPr>
              <a:t>://</a:t>
            </a:r>
            <a:r>
              <a:rPr lang="en-US" sz="1000" u="sng" dirty="0" smtClean="0">
                <a:hlinkClick r:id="rId3"/>
              </a:rPr>
              <a:t>hiveminer.com/Tags/palmyra%2Ctemple/Timeline</a:t>
            </a:r>
            <a:endParaRPr lang="ar-SA" sz="1000" u="sng" dirty="0" smtClean="0"/>
          </a:p>
          <a:p>
            <a:pPr marL="0" indent="0" algn="just" rtl="1">
              <a:lnSpc>
                <a:spcPct val="150000"/>
              </a:lnSpc>
              <a:buNone/>
            </a:pPr>
            <a:endParaRPr lang="ar-SA" altLang="en-US" sz="1000" b="1" dirty="0">
              <a:ea typeface="Majalla UI"/>
              <a:cs typeface="+mj-cs"/>
            </a:endParaRPr>
          </a:p>
        </p:txBody>
      </p:sp>
      <p:pic>
        <p:nvPicPr>
          <p:cNvPr id="8" name="Picture 7"/>
          <p:cNvPicPr/>
          <p:nvPr/>
        </p:nvPicPr>
        <p:blipFill>
          <a:blip r:embed="rId4" cstate="email">
            <a:extLst>
              <a:ext uri="{28A0092B-C50C-407E-A947-70E740481C1C}">
                <a14:useLocalDpi xmlns:a14="http://schemas.microsoft.com/office/drawing/2010/main"/>
              </a:ext>
            </a:extLst>
          </a:blip>
          <a:srcRect/>
          <a:stretch>
            <a:fillRect/>
          </a:stretch>
        </p:blipFill>
        <p:spPr bwMode="auto">
          <a:xfrm>
            <a:off x="4267200" y="2989695"/>
            <a:ext cx="3200400" cy="2286000"/>
          </a:xfrm>
          <a:prstGeom prst="rect">
            <a:avLst/>
          </a:prstGeom>
          <a:ln>
            <a:noFill/>
          </a:ln>
          <a:effectLst>
            <a:softEdge rad="112500"/>
          </a:effectLst>
        </p:spPr>
      </p:pic>
      <p:pic>
        <p:nvPicPr>
          <p:cNvPr id="9" name="Picture 8"/>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800" y="3029383"/>
            <a:ext cx="3200400" cy="2286000"/>
          </a:xfrm>
          <a:prstGeom prst="rect">
            <a:avLst/>
          </a:prstGeom>
          <a:ln>
            <a:noFill/>
          </a:ln>
          <a:effectLst>
            <a:softEdge rad="112500"/>
          </a:effectLst>
        </p:spPr>
      </p:pic>
    </p:spTree>
    <p:extLst>
      <p:ext uri="{BB962C8B-B14F-4D97-AF65-F5344CB8AC3E}">
        <p14:creationId xmlns:p14="http://schemas.microsoft.com/office/powerpoint/2010/main" val="1757224917"/>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33400"/>
            <a:ext cx="8229600" cy="609600"/>
          </a:xfrm>
        </p:spPr>
        <p:txBody>
          <a:bodyPr/>
          <a:lstStyle/>
          <a:p>
            <a:pPr algn="ctr" rtl="1"/>
            <a:r>
              <a:rPr lang="ar-SA" altLang="en-US" sz="4400" b="1" dirty="0" smtClean="0"/>
              <a:t>شواهد</a:t>
            </a:r>
            <a:r>
              <a:rPr lang="ar-EG" altLang="en-US" sz="4400" b="1" dirty="0" smtClean="0"/>
              <a:t> </a:t>
            </a:r>
            <a:r>
              <a:rPr lang="ar-EG" altLang="en-US" sz="4400" b="1" dirty="0"/>
              <a:t>المناخ </a:t>
            </a:r>
            <a:r>
              <a:rPr lang="ar-EG" altLang="en-US" sz="4400" b="1" dirty="0" smtClean="0"/>
              <a:t>القديم</a:t>
            </a:r>
            <a:endParaRPr lang="en-US" altLang="en-US" sz="4000" b="1" dirty="0" smtClean="0"/>
          </a:p>
        </p:txBody>
      </p:sp>
      <p:sp>
        <p:nvSpPr>
          <p:cNvPr id="17411" name="Content Placeholder 2"/>
          <p:cNvSpPr>
            <a:spLocks noGrp="1"/>
          </p:cNvSpPr>
          <p:nvPr>
            <p:ph idx="1"/>
          </p:nvPr>
        </p:nvSpPr>
        <p:spPr>
          <a:xfrm>
            <a:off x="304800" y="1066800"/>
            <a:ext cx="8534400" cy="5562600"/>
          </a:xfrm>
        </p:spPr>
        <p:txBody>
          <a:bodyPr/>
          <a:lstStyle/>
          <a:p>
            <a:pPr algn="just" rtl="1">
              <a:lnSpc>
                <a:spcPct val="150000"/>
              </a:lnSpc>
            </a:pPr>
            <a:r>
              <a:rPr lang="ar-SA" sz="2400" b="1" dirty="0">
                <a:ea typeface="Majalla UI"/>
                <a:cs typeface="+mj-cs"/>
              </a:rPr>
              <a:t> </a:t>
            </a:r>
            <a:r>
              <a:rPr lang="ar-SA" sz="2400" b="1" dirty="0" smtClean="0">
                <a:ea typeface="Majalla UI"/>
                <a:cs typeface="+mj-cs"/>
              </a:rPr>
              <a:t>رسمان نموذج </a:t>
            </a:r>
            <a:r>
              <a:rPr lang="ar-SA" sz="2400" b="1" dirty="0">
                <a:solidFill>
                  <a:srgbClr val="FF0000"/>
                </a:solidFill>
                <a:ea typeface="Majalla UI"/>
                <a:cs typeface="+mj-cs"/>
              </a:rPr>
              <a:t>للرسوم </a:t>
            </a:r>
            <a:r>
              <a:rPr lang="ar-SA" sz="2400" b="1" dirty="0">
                <a:solidFill>
                  <a:srgbClr val="FF0000"/>
                </a:solidFill>
                <a:ea typeface="Majalla UI"/>
                <a:cs typeface="+mj-cs"/>
              </a:rPr>
              <a:t>على </a:t>
            </a:r>
            <a:r>
              <a:rPr lang="ar-SA" sz="2400" b="1" dirty="0">
                <a:solidFill>
                  <a:srgbClr val="FF0000"/>
                </a:solidFill>
                <a:ea typeface="Majalla UI"/>
                <a:cs typeface="+mj-cs"/>
              </a:rPr>
              <a:t>جدران كهوف قديمة </a:t>
            </a:r>
            <a:r>
              <a:rPr lang="ar-SA" sz="2400" b="1" dirty="0">
                <a:ea typeface="Majalla UI"/>
                <a:cs typeface="+mj-cs"/>
              </a:rPr>
              <a:t>وا</a:t>
            </a:r>
            <a:r>
              <a:rPr lang="ar-SA" sz="2400" b="1" dirty="0" smtClean="0">
                <a:ea typeface="Majalla UI"/>
                <a:cs typeface="+mj-cs"/>
              </a:rPr>
              <a:t>لموجودة </a:t>
            </a:r>
            <a:r>
              <a:rPr lang="ar-SA" sz="2400" b="1" dirty="0">
                <a:ea typeface="Majalla UI"/>
                <a:cs typeface="+mj-cs"/>
              </a:rPr>
              <a:t>الآن في قلب الصحراء الكبرى تبين </a:t>
            </a:r>
            <a:r>
              <a:rPr lang="ar-SA" sz="2400" b="1" dirty="0" smtClean="0">
                <a:ea typeface="Majalla UI"/>
                <a:cs typeface="+mj-cs"/>
              </a:rPr>
              <a:t>نوعية الحيوانات  التي كانت </a:t>
            </a:r>
            <a:r>
              <a:rPr lang="ar-SA" sz="2400" b="1" dirty="0">
                <a:ea typeface="Majalla UI"/>
                <a:cs typeface="+mj-cs"/>
              </a:rPr>
              <a:t>تعيش فيها قبل </a:t>
            </a:r>
            <a:r>
              <a:rPr lang="ar-SA" sz="2000" b="1" dirty="0">
                <a:ea typeface="Majalla UI"/>
                <a:cs typeface="+mj-cs"/>
              </a:rPr>
              <a:t>18000</a:t>
            </a:r>
            <a:r>
              <a:rPr lang="ar-SA" sz="2400" b="1" dirty="0">
                <a:ea typeface="Majalla UI"/>
                <a:cs typeface="+mj-cs"/>
              </a:rPr>
              <a:t> </a:t>
            </a:r>
            <a:r>
              <a:rPr lang="ar-SA" sz="2400" b="1" dirty="0" smtClean="0">
                <a:ea typeface="Majalla UI"/>
                <a:cs typeface="+mj-cs"/>
              </a:rPr>
              <a:t>سنة في </a:t>
            </a:r>
            <a:r>
              <a:rPr lang="ar-SA" sz="2400" b="1" dirty="0">
                <a:ea typeface="Majalla UI"/>
                <a:cs typeface="+mj-cs"/>
              </a:rPr>
              <a:t>مناخ مغاير تماما عن المناخ </a:t>
            </a:r>
            <a:r>
              <a:rPr lang="ar-SA" sz="2400" b="1" dirty="0" smtClean="0">
                <a:ea typeface="Majalla UI"/>
                <a:cs typeface="+mj-cs"/>
              </a:rPr>
              <a:t>الحالي.</a:t>
            </a:r>
          </a:p>
          <a:p>
            <a:pPr marL="0" indent="0" algn="just" rtl="1">
              <a:lnSpc>
                <a:spcPct val="150000"/>
              </a:lnSpc>
              <a:buNone/>
            </a:pPr>
            <a:endParaRPr lang="ar-SA" altLang="en-US" sz="2400" b="1" dirty="0" smtClean="0">
              <a:ea typeface="Majalla UI"/>
              <a:cs typeface="+mj-cs"/>
            </a:endParaRPr>
          </a:p>
          <a:p>
            <a:pPr marL="0" indent="0" algn="just" rtl="1">
              <a:lnSpc>
                <a:spcPct val="150000"/>
              </a:lnSpc>
              <a:buNone/>
            </a:pPr>
            <a:endParaRPr lang="ar-SA" altLang="en-US" sz="2400" b="1" dirty="0">
              <a:ea typeface="Majalla UI"/>
              <a:cs typeface="+mj-cs"/>
            </a:endParaRPr>
          </a:p>
          <a:p>
            <a:pPr marL="0" indent="0" algn="just" rtl="1">
              <a:lnSpc>
                <a:spcPct val="150000"/>
              </a:lnSpc>
              <a:buNone/>
            </a:pPr>
            <a:endParaRPr lang="ar-SA" altLang="en-US" sz="2400" b="1" dirty="0" smtClean="0">
              <a:ea typeface="Majalla UI"/>
              <a:cs typeface="+mj-cs"/>
            </a:endParaRPr>
          </a:p>
          <a:p>
            <a:pPr marL="0" indent="0" algn="just" rtl="1">
              <a:lnSpc>
                <a:spcPct val="150000"/>
              </a:lnSpc>
              <a:buNone/>
            </a:pPr>
            <a:endParaRPr lang="ar-SA" sz="1000" b="1" dirty="0" smtClean="0"/>
          </a:p>
          <a:p>
            <a:pPr marL="0" indent="0" algn="just" rtl="1">
              <a:lnSpc>
                <a:spcPct val="150000"/>
              </a:lnSpc>
              <a:buNone/>
            </a:pPr>
            <a:endParaRPr lang="ar-SA" sz="1000" b="1" dirty="0" smtClean="0"/>
          </a:p>
          <a:p>
            <a:pPr marL="0" indent="0" algn="just" rtl="1">
              <a:lnSpc>
                <a:spcPct val="150000"/>
              </a:lnSpc>
              <a:buNone/>
            </a:pPr>
            <a:endParaRPr lang="ar-SA" sz="1000" b="1" dirty="0"/>
          </a:p>
          <a:p>
            <a:pPr marL="0" indent="0" algn="just" rtl="1">
              <a:lnSpc>
                <a:spcPct val="150000"/>
              </a:lnSpc>
              <a:buNone/>
            </a:pPr>
            <a:endParaRPr lang="ar-SA" sz="1000" b="1" dirty="0" smtClean="0"/>
          </a:p>
          <a:p>
            <a:pPr marL="0" indent="0" algn="just" rtl="1">
              <a:lnSpc>
                <a:spcPct val="150000"/>
              </a:lnSpc>
              <a:buNone/>
            </a:pPr>
            <a:r>
              <a:rPr lang="ar-SA" sz="1000" b="1" dirty="0" smtClean="0"/>
              <a:t>المصدر: </a:t>
            </a:r>
            <a:r>
              <a:rPr lang="en-US" sz="1000" u="sng" dirty="0" smtClean="0"/>
              <a:t>https</a:t>
            </a:r>
            <a:r>
              <a:rPr lang="en-US" sz="1000" u="sng" dirty="0"/>
              <a:t>://www.sutori.com/item/untitled-5ea3-6268 https://www.pinterest.co.uk/pin/545357836100033673</a:t>
            </a:r>
            <a:endParaRPr lang="ar-SA" sz="1000" u="sng" dirty="0" smtClean="0"/>
          </a:p>
          <a:p>
            <a:pPr marL="0" indent="0" algn="just" rtl="1">
              <a:lnSpc>
                <a:spcPct val="150000"/>
              </a:lnSpc>
              <a:buNone/>
            </a:pPr>
            <a:endParaRPr lang="ar-SA" altLang="en-US" sz="1000" b="1" dirty="0">
              <a:ea typeface="Majalla UI"/>
              <a:cs typeface="+mj-cs"/>
            </a:endParaRPr>
          </a:p>
        </p:txBody>
      </p:sp>
      <p:pic>
        <p:nvPicPr>
          <p:cNvPr id="6" name="Picture 5"/>
          <p:cNvPicPr/>
          <p:nvPr/>
        </p:nvPicPr>
        <p:blipFill>
          <a:blip r:embed="rId2" cstate="email">
            <a:extLst>
              <a:ext uri="{28A0092B-C50C-407E-A947-70E740481C1C}">
                <a14:useLocalDpi xmlns:a14="http://schemas.microsoft.com/office/drawing/2010/main"/>
              </a:ext>
            </a:extLst>
          </a:blip>
          <a:srcRect/>
          <a:stretch>
            <a:fillRect/>
          </a:stretch>
        </p:blipFill>
        <p:spPr bwMode="auto">
          <a:xfrm>
            <a:off x="4551724" y="2514600"/>
            <a:ext cx="3200400" cy="2286000"/>
          </a:xfrm>
          <a:prstGeom prst="rect">
            <a:avLst/>
          </a:prstGeom>
          <a:ln>
            <a:noFill/>
          </a:ln>
          <a:effectLst>
            <a:softEdge rad="112500"/>
          </a:effectLst>
        </p:spPr>
      </p:pic>
      <p:pic>
        <p:nvPicPr>
          <p:cNvPr id="7" name="Picture 6"/>
          <p:cNvPicPr/>
          <p:nvPr/>
        </p:nvPicPr>
        <p:blipFill>
          <a:blip r:embed="rId3" cstate="email">
            <a:extLst>
              <a:ext uri="{28A0092B-C50C-407E-A947-70E740481C1C}">
                <a14:useLocalDpi xmlns:a14="http://schemas.microsoft.com/office/drawing/2010/main"/>
              </a:ext>
            </a:extLst>
          </a:blip>
          <a:srcRect/>
          <a:stretch>
            <a:fillRect/>
          </a:stretch>
        </p:blipFill>
        <p:spPr bwMode="auto">
          <a:xfrm>
            <a:off x="828062" y="2514600"/>
            <a:ext cx="3200400" cy="2286000"/>
          </a:xfrm>
          <a:prstGeom prst="rect">
            <a:avLst/>
          </a:prstGeom>
          <a:ln>
            <a:noFill/>
          </a:ln>
          <a:effectLst>
            <a:softEdge rad="112500"/>
          </a:effectLst>
        </p:spPr>
      </p:pic>
    </p:spTree>
    <p:extLst>
      <p:ext uri="{BB962C8B-B14F-4D97-AF65-F5344CB8AC3E}">
        <p14:creationId xmlns:p14="http://schemas.microsoft.com/office/powerpoint/2010/main" val="684470782"/>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33400"/>
            <a:ext cx="8229600" cy="609600"/>
          </a:xfrm>
        </p:spPr>
        <p:txBody>
          <a:bodyPr/>
          <a:lstStyle/>
          <a:p>
            <a:pPr algn="ctr" rtl="1"/>
            <a:r>
              <a:rPr lang="ar-SA" altLang="en-US" sz="4400" b="1" dirty="0" smtClean="0"/>
              <a:t>شواهد</a:t>
            </a:r>
            <a:r>
              <a:rPr lang="ar-EG" altLang="en-US" sz="4400" b="1" dirty="0" smtClean="0"/>
              <a:t> </a:t>
            </a:r>
            <a:r>
              <a:rPr lang="ar-EG" altLang="en-US" sz="4400" b="1" dirty="0"/>
              <a:t>المناخ </a:t>
            </a:r>
            <a:r>
              <a:rPr lang="ar-EG" altLang="en-US" sz="4400" b="1" dirty="0" smtClean="0"/>
              <a:t>القديم</a:t>
            </a:r>
            <a:endParaRPr lang="en-US" altLang="en-US" sz="4000" b="1" dirty="0" smtClean="0"/>
          </a:p>
        </p:txBody>
      </p:sp>
      <p:sp>
        <p:nvSpPr>
          <p:cNvPr id="17411" name="Content Placeholder 2"/>
          <p:cNvSpPr>
            <a:spLocks noGrp="1"/>
          </p:cNvSpPr>
          <p:nvPr>
            <p:ph idx="1"/>
          </p:nvPr>
        </p:nvSpPr>
        <p:spPr>
          <a:xfrm>
            <a:off x="304800" y="1066800"/>
            <a:ext cx="8534400" cy="5562600"/>
          </a:xfrm>
        </p:spPr>
        <p:txBody>
          <a:bodyPr/>
          <a:lstStyle/>
          <a:p>
            <a:pPr algn="just" rtl="1">
              <a:lnSpc>
                <a:spcPct val="150000"/>
              </a:lnSpc>
            </a:pPr>
            <a:r>
              <a:rPr lang="ar-SA" sz="2400" b="1" dirty="0">
                <a:ea typeface="Majalla UI"/>
                <a:cs typeface="+mj-cs"/>
              </a:rPr>
              <a:t>الحفريات </a:t>
            </a:r>
            <a:r>
              <a:rPr lang="ar-SA" sz="2400" b="1" dirty="0" smtClean="0">
                <a:ea typeface="Majalla UI"/>
                <a:cs typeface="+mj-cs"/>
              </a:rPr>
              <a:t>نموذج </a:t>
            </a:r>
            <a:r>
              <a:rPr lang="ar-SA" sz="2400" b="1" dirty="0">
                <a:solidFill>
                  <a:srgbClr val="FF0000"/>
                </a:solidFill>
                <a:ea typeface="Majalla UI"/>
                <a:cs typeface="+mj-cs"/>
              </a:rPr>
              <a:t>لم</a:t>
            </a:r>
            <a:r>
              <a:rPr lang="ar-SA" sz="2400" b="1" dirty="0" smtClean="0">
                <a:solidFill>
                  <a:srgbClr val="FF0000"/>
                </a:solidFill>
                <a:ea typeface="Majalla UI"/>
                <a:cs typeface="+mj-cs"/>
              </a:rPr>
              <a:t>ستحاثات </a:t>
            </a:r>
            <a:r>
              <a:rPr lang="ar-SA" sz="2400" b="1" dirty="0">
                <a:solidFill>
                  <a:srgbClr val="FF0000"/>
                </a:solidFill>
                <a:ea typeface="Majalla UI"/>
                <a:cs typeface="+mj-cs"/>
              </a:rPr>
              <a:t>نباتية </a:t>
            </a:r>
            <a:r>
              <a:rPr lang="ar-SA" sz="2400" b="1" dirty="0" smtClean="0">
                <a:solidFill>
                  <a:srgbClr val="FF0000"/>
                </a:solidFill>
                <a:ea typeface="Majalla UI"/>
                <a:cs typeface="+mj-cs"/>
              </a:rPr>
              <a:t>جيولوجية </a:t>
            </a:r>
            <a:r>
              <a:rPr lang="en-US" sz="2000" b="1" dirty="0" smtClean="0">
                <a:solidFill>
                  <a:srgbClr val="FF0000"/>
                </a:solidFill>
                <a:ea typeface="Majalla UI"/>
                <a:cs typeface="+mj-cs"/>
              </a:rPr>
              <a:t>Fossils</a:t>
            </a:r>
            <a:r>
              <a:rPr lang="ar-SA" sz="2400" b="1" dirty="0" smtClean="0">
                <a:solidFill>
                  <a:srgbClr val="FF0000"/>
                </a:solidFill>
                <a:ea typeface="Majalla UI"/>
                <a:cs typeface="+mj-cs"/>
              </a:rPr>
              <a:t> </a:t>
            </a:r>
            <a:r>
              <a:rPr lang="en-US" sz="2400" b="1" dirty="0" smtClean="0">
                <a:solidFill>
                  <a:srgbClr val="FF0000"/>
                </a:solidFill>
                <a:ea typeface="Majalla UI"/>
                <a:cs typeface="+mj-cs"/>
              </a:rPr>
              <a:t> </a:t>
            </a:r>
            <a:r>
              <a:rPr lang="ar-SA" sz="2400" b="1" dirty="0">
                <a:ea typeface="Majalla UI"/>
                <a:cs typeface="+mj-cs"/>
              </a:rPr>
              <a:t>المكونة من بقايا الكائنات العضوية النباتية </a:t>
            </a:r>
            <a:r>
              <a:rPr lang="ar-SA" sz="2400" b="1" dirty="0" smtClean="0">
                <a:ea typeface="Majalla UI"/>
                <a:cs typeface="+mj-cs"/>
              </a:rPr>
              <a:t>التي كانت </a:t>
            </a:r>
            <a:r>
              <a:rPr lang="ar-SA" sz="2400" b="1" dirty="0">
                <a:ea typeface="Majalla UI"/>
                <a:cs typeface="+mj-cs"/>
              </a:rPr>
              <a:t>تنمو في عصور قديمة تدل على نوع المناخ الذي كان سائدا في ذلك </a:t>
            </a:r>
            <a:r>
              <a:rPr lang="ar-SA" sz="2400" b="1" dirty="0" smtClean="0">
                <a:ea typeface="Majalla UI"/>
                <a:cs typeface="+mj-cs"/>
              </a:rPr>
              <a:t>الوقت، ودليلا </a:t>
            </a:r>
            <a:r>
              <a:rPr lang="ar-SA" sz="2400" b="1" dirty="0">
                <a:ea typeface="Majalla UI"/>
                <a:cs typeface="+mj-cs"/>
              </a:rPr>
              <a:t>على ملائمة المناخ في الماضي لزراعة مثل هذه </a:t>
            </a:r>
            <a:r>
              <a:rPr lang="ar-SA" sz="2400" b="1" dirty="0" smtClean="0">
                <a:ea typeface="Majalla UI"/>
                <a:cs typeface="+mj-cs"/>
              </a:rPr>
              <a:t>النباتات.</a:t>
            </a:r>
          </a:p>
          <a:p>
            <a:pPr marL="0" indent="0" algn="just" rtl="1">
              <a:lnSpc>
                <a:spcPct val="150000"/>
              </a:lnSpc>
              <a:buNone/>
            </a:pPr>
            <a:endParaRPr lang="ar-SA" altLang="en-US" sz="2400" b="1" dirty="0" smtClean="0">
              <a:ea typeface="Majalla UI"/>
              <a:cs typeface="+mj-cs"/>
            </a:endParaRPr>
          </a:p>
          <a:p>
            <a:pPr marL="0" indent="0" algn="just" rtl="1">
              <a:lnSpc>
                <a:spcPct val="150000"/>
              </a:lnSpc>
              <a:buNone/>
            </a:pPr>
            <a:endParaRPr lang="ar-SA" altLang="en-US" sz="2400" b="1" dirty="0">
              <a:ea typeface="Majalla UI"/>
              <a:cs typeface="+mj-cs"/>
            </a:endParaRPr>
          </a:p>
          <a:p>
            <a:pPr marL="0" indent="0" algn="just" rtl="1">
              <a:lnSpc>
                <a:spcPct val="150000"/>
              </a:lnSpc>
              <a:buNone/>
            </a:pPr>
            <a:endParaRPr lang="ar-SA" altLang="en-US" sz="2400" b="1" dirty="0" smtClean="0">
              <a:ea typeface="Majalla UI"/>
              <a:cs typeface="+mj-cs"/>
            </a:endParaRPr>
          </a:p>
          <a:p>
            <a:pPr marL="0" indent="0" algn="just" rtl="1">
              <a:lnSpc>
                <a:spcPct val="150000"/>
              </a:lnSpc>
              <a:buNone/>
            </a:pPr>
            <a:endParaRPr lang="ar-SA" sz="1000" b="1" dirty="0" smtClean="0"/>
          </a:p>
          <a:p>
            <a:pPr marL="0" indent="0" algn="just" rtl="1">
              <a:lnSpc>
                <a:spcPct val="150000"/>
              </a:lnSpc>
              <a:buNone/>
            </a:pPr>
            <a:endParaRPr lang="en-US" sz="1000" b="1" dirty="0" smtClean="0"/>
          </a:p>
          <a:p>
            <a:pPr marL="0" indent="0" algn="just" rtl="1">
              <a:lnSpc>
                <a:spcPct val="150000"/>
              </a:lnSpc>
              <a:buNone/>
            </a:pPr>
            <a:endParaRPr lang="en-US" sz="1000" b="1" dirty="0"/>
          </a:p>
          <a:p>
            <a:pPr marL="0" indent="0" algn="just" rtl="1">
              <a:lnSpc>
                <a:spcPct val="150000"/>
              </a:lnSpc>
              <a:buNone/>
            </a:pPr>
            <a:r>
              <a:rPr lang="ar-SA" sz="1000" b="1" dirty="0" smtClean="0"/>
              <a:t>المصدر: </a:t>
            </a:r>
            <a:r>
              <a:rPr lang="en-US" sz="1000" u="sng" dirty="0" smtClean="0"/>
              <a:t>http</a:t>
            </a:r>
            <a:r>
              <a:rPr lang="en-US" sz="1000" u="sng" dirty="0"/>
              <a:t>://greaterancestors.com/giant-fossil-algae-140x-larger/ </a:t>
            </a:r>
            <a:r>
              <a:rPr lang="ar-SA" sz="1000" u="sng" dirty="0" smtClean="0"/>
              <a:t> </a:t>
            </a:r>
            <a:r>
              <a:rPr lang="en-US" sz="1000" u="sng" dirty="0"/>
              <a:t>http://</a:t>
            </a:r>
            <a:r>
              <a:rPr lang="en-US" sz="1000" u="sng" dirty="0" smtClean="0"/>
              <a:t>www.kgg.org.uk/alethopterish.html,</a:t>
            </a:r>
            <a:endParaRPr lang="ar-SA" altLang="en-US" sz="1000" b="1" dirty="0">
              <a:ea typeface="Majalla UI"/>
              <a:cs typeface="+mj-cs"/>
            </a:endParaRPr>
          </a:p>
        </p:txBody>
      </p:sp>
      <p:pic>
        <p:nvPicPr>
          <p:cNvPr id="6" name="Picture 5"/>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8200" y="2971800"/>
            <a:ext cx="3200400" cy="2286000"/>
          </a:xfrm>
          <a:prstGeom prst="rect">
            <a:avLst/>
          </a:prstGeom>
          <a:ln>
            <a:noFill/>
          </a:ln>
          <a:effectLst>
            <a:softEdge rad="112500"/>
          </a:effectLst>
        </p:spPr>
      </p:pic>
      <p:pic>
        <p:nvPicPr>
          <p:cNvPr id="7" name="Picture 6"/>
          <p:cNvPicPr/>
          <p:nvPr/>
        </p:nvPicPr>
        <p:blipFill>
          <a:blip r:embed="rId3" cstate="email">
            <a:extLst>
              <a:ext uri="{28A0092B-C50C-407E-A947-70E740481C1C}">
                <a14:useLocalDpi xmlns:a14="http://schemas.microsoft.com/office/drawing/2010/main"/>
              </a:ext>
            </a:extLst>
          </a:blip>
          <a:srcRect/>
          <a:stretch>
            <a:fillRect/>
          </a:stretch>
        </p:blipFill>
        <p:spPr bwMode="auto">
          <a:xfrm>
            <a:off x="876300" y="2968336"/>
            <a:ext cx="3200400" cy="2286000"/>
          </a:xfrm>
          <a:prstGeom prst="rect">
            <a:avLst/>
          </a:prstGeom>
          <a:ln>
            <a:noFill/>
          </a:ln>
          <a:effectLst>
            <a:softEdge rad="112500"/>
          </a:effectLst>
        </p:spPr>
      </p:pic>
    </p:spTree>
    <p:extLst>
      <p:ext uri="{BB962C8B-B14F-4D97-AF65-F5344CB8AC3E}">
        <p14:creationId xmlns:p14="http://schemas.microsoft.com/office/powerpoint/2010/main" val="1959396075"/>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33400"/>
            <a:ext cx="8229600" cy="609600"/>
          </a:xfrm>
        </p:spPr>
        <p:txBody>
          <a:bodyPr/>
          <a:lstStyle/>
          <a:p>
            <a:pPr algn="ctr" rtl="1"/>
            <a:r>
              <a:rPr lang="ar-SA" altLang="en-US" sz="4400" b="1" dirty="0" smtClean="0"/>
              <a:t>شواهد</a:t>
            </a:r>
            <a:r>
              <a:rPr lang="ar-EG" altLang="en-US" sz="4400" b="1" dirty="0" smtClean="0"/>
              <a:t> </a:t>
            </a:r>
            <a:r>
              <a:rPr lang="ar-EG" altLang="en-US" sz="4400" b="1" dirty="0"/>
              <a:t>المناخ </a:t>
            </a:r>
            <a:r>
              <a:rPr lang="ar-EG" altLang="en-US" sz="4400" b="1" dirty="0" smtClean="0"/>
              <a:t>القديم</a:t>
            </a:r>
            <a:endParaRPr lang="en-US" altLang="en-US" sz="4000" b="1" dirty="0" smtClean="0"/>
          </a:p>
        </p:txBody>
      </p:sp>
      <p:sp>
        <p:nvSpPr>
          <p:cNvPr id="17411" name="Content Placeholder 2"/>
          <p:cNvSpPr>
            <a:spLocks noGrp="1"/>
          </p:cNvSpPr>
          <p:nvPr>
            <p:ph idx="1"/>
          </p:nvPr>
        </p:nvSpPr>
        <p:spPr>
          <a:xfrm>
            <a:off x="304800" y="1066800"/>
            <a:ext cx="8534400" cy="5562600"/>
          </a:xfrm>
        </p:spPr>
        <p:txBody>
          <a:bodyPr/>
          <a:lstStyle/>
          <a:p>
            <a:pPr algn="just" rtl="1">
              <a:lnSpc>
                <a:spcPct val="150000"/>
              </a:lnSpc>
            </a:pPr>
            <a:r>
              <a:rPr lang="ar-SA" sz="2400" b="1" dirty="0">
                <a:ea typeface="Majalla UI"/>
                <a:cs typeface="+mj-cs"/>
              </a:rPr>
              <a:t>الحفريات </a:t>
            </a:r>
            <a:r>
              <a:rPr lang="ar-SA" sz="2400" b="1" dirty="0" smtClean="0">
                <a:ea typeface="Majalla UI"/>
                <a:cs typeface="+mj-cs"/>
              </a:rPr>
              <a:t>نموذج </a:t>
            </a:r>
            <a:r>
              <a:rPr lang="ar-SA" sz="2400" b="1" dirty="0">
                <a:solidFill>
                  <a:srgbClr val="FF0000"/>
                </a:solidFill>
                <a:ea typeface="Majalla UI"/>
                <a:cs typeface="+mj-cs"/>
              </a:rPr>
              <a:t>لمستحاثات حيوانية </a:t>
            </a:r>
            <a:r>
              <a:rPr lang="ar-SA" sz="2400" b="1" dirty="0" smtClean="0">
                <a:solidFill>
                  <a:srgbClr val="FF0000"/>
                </a:solidFill>
                <a:ea typeface="Majalla UI"/>
                <a:cs typeface="+mj-cs"/>
              </a:rPr>
              <a:t>بحرية</a:t>
            </a:r>
            <a:r>
              <a:rPr lang="en-US" sz="2400" b="1" dirty="0" smtClean="0">
                <a:solidFill>
                  <a:srgbClr val="FF0000"/>
                </a:solidFill>
                <a:ea typeface="Majalla UI"/>
                <a:cs typeface="+mj-cs"/>
              </a:rPr>
              <a:t> </a:t>
            </a:r>
            <a:r>
              <a:rPr lang="ar-SA" sz="2400" b="1" dirty="0">
                <a:ea typeface="Majalla UI"/>
                <a:cs typeface="+mj-cs"/>
              </a:rPr>
              <a:t>المكونة من بقايا </a:t>
            </a:r>
            <a:r>
              <a:rPr lang="ar-SA" sz="2400" b="1" dirty="0">
                <a:ea typeface="Majalla UI"/>
                <a:cs typeface="+mj-cs"/>
              </a:rPr>
              <a:t>حيوانية بيئتها الأصلية </a:t>
            </a:r>
            <a:r>
              <a:rPr lang="ar-SA" sz="2400" b="1" dirty="0" smtClean="0">
                <a:ea typeface="Majalla UI"/>
                <a:cs typeface="+mj-cs"/>
              </a:rPr>
              <a:t>بحرية، وتنتشر </a:t>
            </a:r>
            <a:r>
              <a:rPr lang="ar-SA" sz="2400" b="1" dirty="0">
                <a:ea typeface="Majalla UI"/>
                <a:cs typeface="+mj-cs"/>
              </a:rPr>
              <a:t>في كثير </a:t>
            </a:r>
            <a:r>
              <a:rPr lang="ar-SA" sz="2400" b="1" dirty="0" smtClean="0">
                <a:ea typeface="Majalla UI"/>
                <a:cs typeface="+mj-cs"/>
              </a:rPr>
              <a:t>من أراضي اليابس، وتدل </a:t>
            </a:r>
            <a:r>
              <a:rPr lang="ar-SA" sz="2400" b="1" dirty="0">
                <a:ea typeface="Majalla UI"/>
                <a:cs typeface="+mj-cs"/>
              </a:rPr>
              <a:t>على </a:t>
            </a:r>
            <a:r>
              <a:rPr lang="ar-SA" sz="2400" b="1" dirty="0" smtClean="0">
                <a:ea typeface="Majalla UI"/>
                <a:cs typeface="+mj-cs"/>
              </a:rPr>
              <a:t>طغيان بحري كان </a:t>
            </a:r>
            <a:r>
              <a:rPr lang="ar-SA" sz="2400" b="1" dirty="0">
                <a:ea typeface="Majalla UI"/>
                <a:cs typeface="+mj-cs"/>
              </a:rPr>
              <a:t>سائدا في ذلك </a:t>
            </a:r>
            <a:r>
              <a:rPr lang="ar-SA" sz="2400" b="1" dirty="0" smtClean="0">
                <a:ea typeface="Majalla UI"/>
                <a:cs typeface="+mj-cs"/>
              </a:rPr>
              <a:t>الوقت، ودليلا </a:t>
            </a:r>
            <a:r>
              <a:rPr lang="ar-SA" sz="2400" b="1" dirty="0">
                <a:ea typeface="Majalla UI"/>
                <a:cs typeface="+mj-cs"/>
              </a:rPr>
              <a:t>على </a:t>
            </a:r>
            <a:r>
              <a:rPr lang="ar-SA" sz="2400" b="1" dirty="0" smtClean="0">
                <a:ea typeface="Majalla UI"/>
                <a:cs typeface="+mj-cs"/>
              </a:rPr>
              <a:t>ارتفاع منسوب سطح البحر.</a:t>
            </a:r>
          </a:p>
          <a:p>
            <a:pPr marL="0" indent="0" algn="just" rtl="1">
              <a:lnSpc>
                <a:spcPct val="150000"/>
              </a:lnSpc>
              <a:buNone/>
            </a:pPr>
            <a:endParaRPr lang="ar-SA" altLang="en-US" sz="2400" b="1" dirty="0" smtClean="0">
              <a:ea typeface="Majalla UI"/>
              <a:cs typeface="+mj-cs"/>
            </a:endParaRPr>
          </a:p>
          <a:p>
            <a:pPr marL="0" indent="0" algn="just" rtl="1">
              <a:lnSpc>
                <a:spcPct val="150000"/>
              </a:lnSpc>
              <a:buNone/>
            </a:pPr>
            <a:endParaRPr lang="ar-SA" altLang="en-US" sz="2400" b="1" dirty="0">
              <a:ea typeface="Majalla UI"/>
              <a:cs typeface="+mj-cs"/>
            </a:endParaRPr>
          </a:p>
          <a:p>
            <a:pPr marL="0" indent="0" algn="just" rtl="1">
              <a:lnSpc>
                <a:spcPct val="150000"/>
              </a:lnSpc>
              <a:buNone/>
            </a:pPr>
            <a:endParaRPr lang="ar-SA" altLang="en-US" sz="2400" b="1" dirty="0" smtClean="0">
              <a:ea typeface="Majalla UI"/>
              <a:cs typeface="+mj-cs"/>
            </a:endParaRPr>
          </a:p>
          <a:p>
            <a:pPr marL="0" indent="0" algn="just" rtl="1">
              <a:lnSpc>
                <a:spcPct val="150000"/>
              </a:lnSpc>
              <a:buNone/>
            </a:pPr>
            <a:endParaRPr lang="ar-SA" sz="1000" b="1" dirty="0" smtClean="0"/>
          </a:p>
          <a:p>
            <a:pPr marL="0" indent="0" algn="just" rtl="1">
              <a:lnSpc>
                <a:spcPct val="150000"/>
              </a:lnSpc>
              <a:buNone/>
            </a:pPr>
            <a:endParaRPr lang="en-US" sz="1000" b="1" dirty="0" smtClean="0"/>
          </a:p>
          <a:p>
            <a:pPr marL="0" indent="0" algn="just" rtl="1">
              <a:lnSpc>
                <a:spcPct val="150000"/>
              </a:lnSpc>
              <a:buNone/>
            </a:pPr>
            <a:endParaRPr lang="en-US" sz="1000" b="1" dirty="0"/>
          </a:p>
          <a:p>
            <a:pPr marL="0" indent="0" algn="just" rtl="1">
              <a:lnSpc>
                <a:spcPct val="150000"/>
              </a:lnSpc>
              <a:buNone/>
            </a:pPr>
            <a:r>
              <a:rPr lang="ar-SA" sz="1000" b="1" dirty="0" smtClean="0"/>
              <a:t>المصدر: </a:t>
            </a:r>
            <a:r>
              <a:rPr lang="en-US" sz="1000" u="sng" dirty="0"/>
              <a:t>https://jurassiccoast.org/fossilfinder/ https://www.merriam-webster.com/words-at-play/fossil-</a:t>
            </a:r>
            <a:endParaRPr lang="ar-SA" altLang="en-US" sz="1000" b="1" dirty="0">
              <a:ea typeface="Majalla UI"/>
              <a:cs typeface="+mj-cs"/>
            </a:endParaRPr>
          </a:p>
        </p:txBody>
      </p:sp>
      <p:pic>
        <p:nvPicPr>
          <p:cNvPr id="8" name="Picture 7"/>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2895600"/>
            <a:ext cx="3200400" cy="2286000"/>
          </a:xfrm>
          <a:prstGeom prst="rect">
            <a:avLst/>
          </a:prstGeom>
          <a:ln>
            <a:noFill/>
          </a:ln>
          <a:effectLst>
            <a:softEdge rad="112500"/>
          </a:effectLst>
        </p:spPr>
      </p:pic>
      <p:pic>
        <p:nvPicPr>
          <p:cNvPr id="9" name="Picture 8"/>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895600"/>
            <a:ext cx="3200400" cy="2286000"/>
          </a:xfrm>
          <a:prstGeom prst="rect">
            <a:avLst/>
          </a:prstGeom>
          <a:ln>
            <a:noFill/>
          </a:ln>
          <a:effectLst>
            <a:softEdge rad="112500"/>
          </a:effectLst>
        </p:spPr>
      </p:pic>
    </p:spTree>
    <p:extLst>
      <p:ext uri="{BB962C8B-B14F-4D97-AF65-F5344CB8AC3E}">
        <p14:creationId xmlns:p14="http://schemas.microsoft.com/office/powerpoint/2010/main" val="124340719"/>
      </p:ext>
    </p:extLst>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FF9900"/>
        </a:dk1>
        <a:lt1>
          <a:srgbClr val="FFFFFF"/>
        </a:lt1>
        <a:dk2>
          <a:srgbClr val="FF6600"/>
        </a:dk2>
        <a:lt2>
          <a:srgbClr val="FFFF00"/>
        </a:lt2>
        <a:accent1>
          <a:srgbClr val="DDDDDD"/>
        </a:accent1>
        <a:accent2>
          <a:srgbClr val="808080"/>
        </a:accent2>
        <a:accent3>
          <a:srgbClr val="FFFFFF"/>
        </a:accent3>
        <a:accent4>
          <a:srgbClr val="DA8200"/>
        </a:accent4>
        <a:accent5>
          <a:srgbClr val="EBEBEB"/>
        </a:accent5>
        <a:accent6>
          <a:srgbClr val="737373"/>
        </a:accent6>
        <a:hlink>
          <a:srgbClr val="C0C0C0"/>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703</TotalTime>
  <Words>836</Words>
  <Application>Microsoft Office PowerPoint</Application>
  <PresentationFormat>On-screen Show (4:3)</PresentationFormat>
  <Paragraphs>93</Paragraphs>
  <Slides>16</Slides>
  <Notes>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16</vt:i4>
      </vt:variant>
    </vt:vector>
  </HeadingPairs>
  <TitlesOfParts>
    <vt:vector size="33" baseType="lpstr">
      <vt:lpstr>MS PGothic</vt:lpstr>
      <vt:lpstr>MS PGothic</vt:lpstr>
      <vt:lpstr>Andalus</vt:lpstr>
      <vt:lpstr>Arial</vt:lpstr>
      <vt:lpstr>Arial Black</vt:lpstr>
      <vt:lpstr>Calibri</vt:lpstr>
      <vt:lpstr>Constantia</vt:lpstr>
      <vt:lpstr>Impact</vt:lpstr>
      <vt:lpstr>Majalla UI</vt:lpstr>
      <vt:lpstr>Simplified Arabic</vt:lpstr>
      <vt:lpstr>Times New Roman</vt:lpstr>
      <vt:lpstr>Traditional Arabic</vt:lpstr>
      <vt:lpstr>Wingdings 2</vt:lpstr>
      <vt:lpstr>Flow</vt:lpstr>
      <vt:lpstr>2_Flow</vt:lpstr>
      <vt:lpstr>3_Flow</vt:lpstr>
      <vt:lpstr>Default Design</vt:lpstr>
      <vt:lpstr>PowerPoint Presentation</vt:lpstr>
      <vt:lpstr>PowerPoint Presentation</vt:lpstr>
      <vt:lpstr>PowerPoint Presentation</vt:lpstr>
      <vt:lpstr>علم المناخ القديم Paleoclimatology</vt:lpstr>
      <vt:lpstr>شواهد المناخ القديم</vt:lpstr>
      <vt:lpstr>شواهد المناخ القديم</vt:lpstr>
      <vt:lpstr>شواهد المناخ القديم</vt:lpstr>
      <vt:lpstr>شواهد المناخ القديم</vt:lpstr>
      <vt:lpstr>شواهد المناخ القديم</vt:lpstr>
      <vt:lpstr>شواهد المناخ القديم</vt:lpstr>
      <vt:lpstr>تقديرات متوسط درجات الحرارة العالمية لآخر 540 مليون سنة Global average temperature estimates for the last 540 My</vt:lpstr>
      <vt:lpstr>الغطاء الجليدي القطبي شاهد المناخ القديم</vt:lpstr>
      <vt:lpstr>الغطاء الجليدي القطبي شاهد المناخ القديم</vt:lpstr>
      <vt:lpstr>الغطاء الجليدي القطبي شاهد المناخ القديم</vt:lpstr>
      <vt:lpstr>تغير المناخ في دهر الحياة Phanerozoic Climate Change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67</cp:revision>
  <dcterms:created xsi:type="dcterms:W3CDTF">2016-10-15T20:01:57Z</dcterms:created>
  <dcterms:modified xsi:type="dcterms:W3CDTF">2021-02-13T19:22:48Z</dcterms:modified>
</cp:coreProperties>
</file>