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2" r:id="rId3"/>
    <p:sldMasterId id="2147483743" r:id="rId4"/>
  </p:sldMasterIdLst>
  <p:notesMasterIdLst>
    <p:notesMasterId r:id="rId35"/>
  </p:notesMasterIdLst>
  <p:sldIdLst>
    <p:sldId id="257" r:id="rId5"/>
    <p:sldId id="280" r:id="rId6"/>
    <p:sldId id="284" r:id="rId7"/>
    <p:sldId id="261" r:id="rId8"/>
    <p:sldId id="315" r:id="rId9"/>
    <p:sldId id="316" r:id="rId10"/>
    <p:sldId id="317" r:id="rId11"/>
    <p:sldId id="262" r:id="rId12"/>
    <p:sldId id="318" r:id="rId13"/>
    <p:sldId id="319" r:id="rId14"/>
    <p:sldId id="320" r:id="rId15"/>
    <p:sldId id="321" r:id="rId16"/>
    <p:sldId id="322" r:id="rId17"/>
    <p:sldId id="323" r:id="rId18"/>
    <p:sldId id="325" r:id="rId19"/>
    <p:sldId id="324" r:id="rId20"/>
    <p:sldId id="331" r:id="rId21"/>
    <p:sldId id="330" r:id="rId22"/>
    <p:sldId id="329" r:id="rId23"/>
    <p:sldId id="328" r:id="rId24"/>
    <p:sldId id="326" r:id="rId25"/>
    <p:sldId id="332" r:id="rId26"/>
    <p:sldId id="334" r:id="rId27"/>
    <p:sldId id="327" r:id="rId28"/>
    <p:sldId id="335" r:id="rId29"/>
    <p:sldId id="333" r:id="rId30"/>
    <p:sldId id="336" r:id="rId31"/>
    <p:sldId id="340" r:id="rId32"/>
    <p:sldId id="339" r:id="rId33"/>
    <p:sldId id="27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43293-F748-44A3-9F74-980D2732FC53}" type="datetimeFigureOut">
              <a:rPr lang="en-US" smtClean="0"/>
              <a:t>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EEF4F-1B48-442C-B32B-79A620F75166}" type="slidenum">
              <a:rPr lang="en-US" smtClean="0"/>
              <a:t>‹#›</a:t>
            </a:fld>
            <a:endParaRPr lang="en-US"/>
          </a:p>
        </p:txBody>
      </p:sp>
    </p:spTree>
    <p:extLst>
      <p:ext uri="{BB962C8B-B14F-4D97-AF65-F5344CB8AC3E}">
        <p14:creationId xmlns:p14="http://schemas.microsoft.com/office/powerpoint/2010/main" val="2553024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A6039E4-9A6F-4391-ADCE-DE7650FD7D0E}" type="datetimeFigureOut">
              <a:rPr lang="en-US">
                <a:solidFill>
                  <a:srgbClr val="DBF5F9">
                    <a:shade val="90000"/>
                  </a:srgbClr>
                </a:solidFill>
              </a:rPr>
              <a:pPr>
                <a:defRPr/>
              </a:pPr>
              <a:t>2/6/2021</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8D41ACF0-D40E-4359-A892-AAEFC13456E5}" type="slidenum">
              <a:rPr lang="en-US"/>
              <a:pPr>
                <a:defRPr/>
              </a:pPr>
              <a:t>‹#›</a:t>
            </a:fld>
            <a:endParaRPr lang="en-US"/>
          </a:p>
        </p:txBody>
      </p:sp>
    </p:spTree>
    <p:extLst>
      <p:ext uri="{BB962C8B-B14F-4D97-AF65-F5344CB8AC3E}">
        <p14:creationId xmlns:p14="http://schemas.microsoft.com/office/powerpoint/2010/main" val="236203640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4417E7F-87F2-46C5-A8E0-736CB34E76A4}" type="datetimeFigureOut">
              <a:rPr lang="en-US">
                <a:solidFill>
                  <a:srgbClr val="04617B">
                    <a:shade val="90000"/>
                  </a:srgbClr>
                </a:solidFill>
              </a:rPr>
              <a:pPr>
                <a:defRPr/>
              </a:pPr>
              <a:t>2/6/2021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D7A1930-0CD2-433A-BFF7-DA14CFCC21F3}" type="slidenum">
              <a:rPr lang="en-US"/>
              <a:pPr>
                <a:defRPr/>
              </a:pPr>
              <a:t>‹#›</a:t>
            </a:fld>
            <a:endParaRPr lang="en-US"/>
          </a:p>
        </p:txBody>
      </p:sp>
    </p:spTree>
    <p:extLst>
      <p:ext uri="{BB962C8B-B14F-4D97-AF65-F5344CB8AC3E}">
        <p14:creationId xmlns:p14="http://schemas.microsoft.com/office/powerpoint/2010/main" val="3448191421"/>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D8A0B80-6EA6-4797-B3A3-E32CB0E87C90}" type="datetimeFigureOut">
              <a:rPr lang="en-US">
                <a:solidFill>
                  <a:srgbClr val="04617B">
                    <a:shade val="90000"/>
                  </a:srgbClr>
                </a:solidFill>
              </a:rPr>
              <a:pPr>
                <a:defRPr/>
              </a:pPr>
              <a:t>2/6/2021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6024CFE-B833-409B-9B66-F777087C36EC}" type="slidenum">
              <a:rPr lang="en-US"/>
              <a:pPr>
                <a:defRPr/>
              </a:pPr>
              <a:t>‹#›</a:t>
            </a:fld>
            <a:endParaRPr lang="en-US"/>
          </a:p>
        </p:txBody>
      </p:sp>
    </p:spTree>
    <p:extLst>
      <p:ext uri="{BB962C8B-B14F-4D97-AF65-F5344CB8AC3E}">
        <p14:creationId xmlns:p14="http://schemas.microsoft.com/office/powerpoint/2010/main" val="402422893"/>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smtClean="0"/>
            </a:lvl1pPr>
          </a:lstStyle>
          <a:p>
            <a:pPr>
              <a:defRPr/>
            </a:pPr>
            <a:fld id="{20132508-4EAE-47BB-85CB-D97CED86CBF0}"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607784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0E61A1E-C8FC-418D-8D06-328107B7DBB9}" type="datetimeFigureOut">
              <a:rPr lang="en-US">
                <a:solidFill>
                  <a:srgbClr val="DBF5F9">
                    <a:shade val="90000"/>
                  </a:srgbClr>
                </a:solidFill>
              </a:rPr>
              <a:pPr>
                <a:defRPr/>
              </a:pPr>
              <a:t>2/6/2021</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D9A3B74C-9DF2-4751-91F6-C750424A2FA0}" type="slidenum">
              <a:rPr lang="en-US"/>
              <a:pPr/>
              <a:t>‹#›</a:t>
            </a:fld>
            <a:endParaRPr lang="en-US"/>
          </a:p>
        </p:txBody>
      </p:sp>
    </p:spTree>
    <p:extLst>
      <p:ext uri="{BB962C8B-B14F-4D97-AF65-F5344CB8AC3E}">
        <p14:creationId xmlns:p14="http://schemas.microsoft.com/office/powerpoint/2010/main" val="1066128546"/>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A704CA-CF6C-444E-B54B-6D21F9ABDE12}" type="datetimeFigureOut">
              <a:rPr lang="en-US">
                <a:solidFill>
                  <a:srgbClr val="04617B">
                    <a:shade val="90000"/>
                  </a:srgbClr>
                </a:solidFill>
              </a:rPr>
              <a:pPr>
                <a:defRPr/>
              </a:pPr>
              <a:t>2/6/2021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E4705ED5-D575-4AB3-9555-268FE534DA7E}" type="slidenum">
              <a:rPr lang="en-US"/>
              <a:pPr/>
              <a:t>‹#›</a:t>
            </a:fld>
            <a:endParaRPr lang="en-US"/>
          </a:p>
        </p:txBody>
      </p:sp>
    </p:spTree>
    <p:extLst>
      <p:ext uri="{BB962C8B-B14F-4D97-AF65-F5344CB8AC3E}">
        <p14:creationId xmlns:p14="http://schemas.microsoft.com/office/powerpoint/2010/main" val="1964263016"/>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B36F6B-1DCE-44BA-88DA-657DD82B3E5C}" type="datetimeFigureOut">
              <a:rPr lang="en-US">
                <a:solidFill>
                  <a:srgbClr val="DBF5F9">
                    <a:shade val="90000"/>
                  </a:srgbClr>
                </a:solidFill>
              </a:rPr>
              <a:pPr>
                <a:defRPr/>
              </a:pPr>
              <a:t>2/6/2021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4671F424-F208-46E6-997C-02B585FF05BC}" type="slidenum">
              <a:rPr lang="en-US"/>
              <a:pPr/>
              <a:t>‹#›</a:t>
            </a:fld>
            <a:endParaRPr lang="en-US"/>
          </a:p>
        </p:txBody>
      </p:sp>
    </p:spTree>
    <p:extLst>
      <p:ext uri="{BB962C8B-B14F-4D97-AF65-F5344CB8AC3E}">
        <p14:creationId xmlns:p14="http://schemas.microsoft.com/office/powerpoint/2010/main" val="49610495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0055CB8-751C-4D46-B054-08AFE330AE57}" type="datetimeFigureOut">
              <a:rPr lang="en-US">
                <a:solidFill>
                  <a:srgbClr val="04617B">
                    <a:shade val="90000"/>
                  </a:srgbClr>
                </a:solidFill>
              </a:rPr>
              <a:pPr>
                <a:defRPr/>
              </a:pPr>
              <a:t>2/6/2021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606FA191-F131-4821-931B-19FCB28BD468}" type="slidenum">
              <a:rPr lang="en-US"/>
              <a:pPr/>
              <a:t>‹#›</a:t>
            </a:fld>
            <a:endParaRPr lang="en-US"/>
          </a:p>
        </p:txBody>
      </p:sp>
    </p:spTree>
    <p:extLst>
      <p:ext uri="{BB962C8B-B14F-4D97-AF65-F5344CB8AC3E}">
        <p14:creationId xmlns:p14="http://schemas.microsoft.com/office/powerpoint/2010/main" val="497494353"/>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094BB93-6D7E-4B9D-B554-B3A0AC005376}" type="datetimeFigureOut">
              <a:rPr lang="en-US">
                <a:solidFill>
                  <a:srgbClr val="04617B">
                    <a:shade val="90000"/>
                  </a:srgbClr>
                </a:solidFill>
              </a:rPr>
              <a:pPr>
                <a:defRPr/>
              </a:pPr>
              <a:t>2/6/2021</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DEA11DB0-1C20-44B0-A098-1697C7BA59BC}" type="slidenum">
              <a:rPr lang="en-US"/>
              <a:pPr/>
              <a:t>‹#›</a:t>
            </a:fld>
            <a:endParaRPr lang="en-US"/>
          </a:p>
        </p:txBody>
      </p:sp>
    </p:spTree>
    <p:extLst>
      <p:ext uri="{BB962C8B-B14F-4D97-AF65-F5344CB8AC3E}">
        <p14:creationId xmlns:p14="http://schemas.microsoft.com/office/powerpoint/2010/main" val="1284253210"/>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502DE22-16BB-4891-8E0C-A3CF49D28F0B}" type="datetimeFigureOut">
              <a:rPr lang="en-US">
                <a:solidFill>
                  <a:srgbClr val="04617B">
                    <a:shade val="90000"/>
                  </a:srgbClr>
                </a:solidFill>
              </a:rPr>
              <a:pPr>
                <a:defRPr/>
              </a:pPr>
              <a:t>2/6/2021</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FE933AE9-2B7B-4981-93E9-0406968D7DD5}" type="slidenum">
              <a:rPr lang="en-US"/>
              <a:pPr/>
              <a:t>‹#›</a:t>
            </a:fld>
            <a:endParaRPr lang="en-US"/>
          </a:p>
        </p:txBody>
      </p:sp>
    </p:spTree>
    <p:extLst>
      <p:ext uri="{BB962C8B-B14F-4D97-AF65-F5344CB8AC3E}">
        <p14:creationId xmlns:p14="http://schemas.microsoft.com/office/powerpoint/2010/main" val="2440302633"/>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C221644-FA01-4379-AB68-E1756C579F44}" type="datetimeFigureOut">
              <a:rPr lang="en-US">
                <a:solidFill>
                  <a:srgbClr val="04617B">
                    <a:shade val="90000"/>
                  </a:srgbClr>
                </a:solidFill>
              </a:rPr>
              <a:pPr>
                <a:defRPr/>
              </a:pPr>
              <a:t>2/6/2021</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A8B936B9-67FE-4CA7-B58D-D7EA18FFAC16}" type="slidenum">
              <a:rPr lang="en-US"/>
              <a:pPr/>
              <a:t>‹#›</a:t>
            </a:fld>
            <a:endParaRPr lang="en-US"/>
          </a:p>
        </p:txBody>
      </p:sp>
    </p:spTree>
    <p:extLst>
      <p:ext uri="{BB962C8B-B14F-4D97-AF65-F5344CB8AC3E}">
        <p14:creationId xmlns:p14="http://schemas.microsoft.com/office/powerpoint/2010/main" val="1143113"/>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2CF7102-5F60-4A2E-8A40-2CBA6CCA4033}" type="datetimeFigureOut">
              <a:rPr lang="en-US">
                <a:solidFill>
                  <a:srgbClr val="04617B">
                    <a:shade val="90000"/>
                  </a:srgbClr>
                </a:solidFill>
              </a:rPr>
              <a:pPr>
                <a:defRPr/>
              </a:pPr>
              <a:t>2/6/2021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584A3E48-6410-4EB2-8E9B-8EDDD7707AB0}" type="slidenum">
              <a:rPr lang="en-US"/>
              <a:pPr>
                <a:defRPr/>
              </a:pPr>
              <a:t>‹#›</a:t>
            </a:fld>
            <a:endParaRPr lang="en-US"/>
          </a:p>
        </p:txBody>
      </p:sp>
    </p:spTree>
    <p:extLst>
      <p:ext uri="{BB962C8B-B14F-4D97-AF65-F5344CB8AC3E}">
        <p14:creationId xmlns:p14="http://schemas.microsoft.com/office/powerpoint/2010/main" val="2570554810"/>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B8C28F1-B2D3-4167-9FE4-82E2509AAB33}" type="datetimeFigureOut">
              <a:rPr lang="en-US">
                <a:solidFill>
                  <a:srgbClr val="04617B">
                    <a:shade val="90000"/>
                  </a:srgbClr>
                </a:solidFill>
              </a:rPr>
              <a:pPr>
                <a:defRPr/>
              </a:pPr>
              <a:t>2/6/2021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3F8E373E-1733-4943-8483-0C916CF684D0}" type="slidenum">
              <a:rPr lang="en-US"/>
              <a:pPr/>
              <a:t>‹#›</a:t>
            </a:fld>
            <a:endParaRPr lang="en-US"/>
          </a:p>
        </p:txBody>
      </p:sp>
    </p:spTree>
    <p:extLst>
      <p:ext uri="{BB962C8B-B14F-4D97-AF65-F5344CB8AC3E}">
        <p14:creationId xmlns:p14="http://schemas.microsoft.com/office/powerpoint/2010/main" val="1813036301"/>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C0945AD-DD8C-4CB3-97EB-60A2D5D466AA}" type="datetimeFigureOut">
              <a:rPr lang="en-US">
                <a:solidFill>
                  <a:srgbClr val="04617B">
                    <a:shade val="90000"/>
                  </a:srgbClr>
                </a:solidFill>
              </a:rPr>
              <a:pPr>
                <a:defRPr/>
              </a:pPr>
              <a:t>2/6/2021</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BEEE259A-48C1-4C65-82A9-6218EFF38365}" type="slidenum">
              <a:rPr lang="en-US"/>
              <a:pPr/>
              <a:t>‹#›</a:t>
            </a:fld>
            <a:endParaRPr lang="en-US"/>
          </a:p>
        </p:txBody>
      </p:sp>
    </p:spTree>
    <p:extLst>
      <p:ext uri="{BB962C8B-B14F-4D97-AF65-F5344CB8AC3E}">
        <p14:creationId xmlns:p14="http://schemas.microsoft.com/office/powerpoint/2010/main" val="2545362921"/>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822586-E60C-4091-9ABE-20A008EBB610}" type="datetimeFigureOut">
              <a:rPr lang="en-US">
                <a:solidFill>
                  <a:srgbClr val="04617B">
                    <a:shade val="90000"/>
                  </a:srgbClr>
                </a:solidFill>
              </a:rPr>
              <a:pPr>
                <a:defRPr/>
              </a:pPr>
              <a:t>2/6/2021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F9C83463-2E6D-431B-AC33-C402ED6EA50F}" type="slidenum">
              <a:rPr lang="en-US"/>
              <a:pPr/>
              <a:t>‹#›</a:t>
            </a:fld>
            <a:endParaRPr lang="en-US"/>
          </a:p>
        </p:txBody>
      </p:sp>
    </p:spTree>
    <p:extLst>
      <p:ext uri="{BB962C8B-B14F-4D97-AF65-F5344CB8AC3E}">
        <p14:creationId xmlns:p14="http://schemas.microsoft.com/office/powerpoint/2010/main" val="261650584"/>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211AC0-EB90-453C-B934-F302763933E9}" type="datetimeFigureOut">
              <a:rPr lang="en-US">
                <a:solidFill>
                  <a:srgbClr val="04617B">
                    <a:shade val="90000"/>
                  </a:srgbClr>
                </a:solidFill>
              </a:rPr>
              <a:pPr>
                <a:defRPr/>
              </a:pPr>
              <a:t>2/6/2021</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33BED1FE-3F15-44A6-8018-59773E6D8D7E}" type="slidenum">
              <a:rPr lang="en-US"/>
              <a:pPr/>
              <a:t>‹#›</a:t>
            </a:fld>
            <a:endParaRPr lang="en-US"/>
          </a:p>
        </p:txBody>
      </p:sp>
    </p:spTree>
    <p:extLst>
      <p:ext uri="{BB962C8B-B14F-4D97-AF65-F5344CB8AC3E}">
        <p14:creationId xmlns:p14="http://schemas.microsoft.com/office/powerpoint/2010/main" val="323578575"/>
      </p:ext>
    </p:extLst>
  </p:cSld>
  <p:clrMapOvr>
    <a:masterClrMapping/>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fld id="{93248090-90E8-4E5B-9CCF-7C105E0477B9}" type="slidenum">
              <a:rPr lang="ar-SA"/>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2341280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fld id="{0AF56410-672B-44E3-B86E-67D4B80B873C}" type="slidenum">
              <a:rPr lang="ar-SA"/>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solidFill>
                <a:srgbClr val="04617B">
                  <a:shade val="90000"/>
                </a:srgbClr>
              </a:solidFill>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solidFill>
                <a:srgbClr val="04617B">
                  <a:shade val="90000"/>
                </a:srgbClr>
              </a:solidFill>
            </a:endParaRPr>
          </a:p>
        </p:txBody>
      </p:sp>
    </p:spTree>
    <p:extLst>
      <p:ext uri="{BB962C8B-B14F-4D97-AF65-F5344CB8AC3E}">
        <p14:creationId xmlns:p14="http://schemas.microsoft.com/office/powerpoint/2010/main" val="3781046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C00A6B-1B9E-4409-8697-083589987F0A}"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2/6/2021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0DF408-FA7D-453C-8A8F-13C50FCB612C}" type="slidenum">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675948087"/>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27E79E-EDB4-4E04-AB5F-091581D655E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2/6/2021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D08BF7-708E-43EF-BAE0-53D388BB5B4E}"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99705475"/>
      </p:ext>
    </p:extLst>
  </p:cSld>
  <p:clrMapOvr>
    <a:masterClrMapping/>
  </p:clrMapOvr>
  <p:transition>
    <p:wedg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09FA2D-7D9C-4BC5-B278-58B079FE55D7}" type="datetimeFigureOut">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2/6/2021</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AFD7D7-31E4-4705-AECD-4240D991336B}" type="slidenum">
              <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DBF5F9">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70950985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4CAE70-B309-4B0D-A8B7-CA45450801B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2/6/2021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6E8DFA-37CA-4394-BFF8-770A8725B480}"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504671536"/>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91B136-5FCA-4339-8008-50D6F59402DB}" type="datetimeFigureOut">
              <a:rPr lang="en-US">
                <a:solidFill>
                  <a:srgbClr val="DBF5F9">
                    <a:shade val="90000"/>
                  </a:srgbClr>
                </a:solidFill>
              </a:rPr>
              <a:pPr>
                <a:defRPr/>
              </a:pPr>
              <a:t>2/6/2021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D2702B86-CB87-4BCF-951D-98D4790C06A4}" type="slidenum">
              <a:rPr lang="en-US"/>
              <a:pPr>
                <a:defRPr/>
              </a:pPr>
              <a:t>‹#›</a:t>
            </a:fld>
            <a:endParaRPr lang="en-US"/>
          </a:p>
        </p:txBody>
      </p:sp>
    </p:spTree>
    <p:extLst>
      <p:ext uri="{BB962C8B-B14F-4D97-AF65-F5344CB8AC3E}">
        <p14:creationId xmlns:p14="http://schemas.microsoft.com/office/powerpoint/2010/main" val="333592323"/>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F567F1-BDFC-4D93-B0C5-0D0217E5B501}"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2/6/2021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3261BB-6080-4950-A70F-13E03B6C9BE4}"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48106646"/>
      </p:ext>
    </p:extLst>
  </p:cSld>
  <p:clrMapOvr>
    <a:masterClrMapping/>
  </p:clrMapOvr>
  <p:transition>
    <p:wedg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9C093D-518C-45C0-B746-06EF1D94C772}"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2/6/2021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0080EA-53FE-46D1-A757-AD0A56C03D19}"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38134786"/>
      </p:ext>
    </p:extLst>
  </p:cSld>
  <p:clrMapOvr>
    <a:masterClrMapping/>
  </p:clrMapOvr>
  <p:transition>
    <p:wedg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4D9E13-4B4F-479D-8B8E-492C2319AF57}"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2/6/2021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CC86A4-E3E1-47D0-BA4B-BBDFE7166996}"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452134980"/>
      </p:ext>
    </p:extLst>
  </p:cSld>
  <p:clrMapOvr>
    <a:masterClrMapping/>
  </p:clrMapOvr>
  <p:transition>
    <p:wedg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6143A1-C8F9-4FF9-871F-22B6A1967C0F}"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2/6/2021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4AAF4B-EB31-4B37-A7D6-544BBB3AF2D3}"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896755026"/>
      </p:ext>
    </p:extLst>
  </p:cSld>
  <p:clrMapOvr>
    <a:masterClrMapping/>
  </p:clrMapOvr>
  <p:transition>
    <p:wedg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B3BC94-6A83-4A95-A8E9-89FCD52C52EB}"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2/6/2021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1C29EF-3869-4E09-8061-0EE9B7693E1F}"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3832912328"/>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FD165-4BEA-41DA-9CC2-5730D41D36F0}"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2/6/2021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DA85D9-55A6-4BAF-B6EE-25852B36D7A7}"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4063026473"/>
      </p:ext>
    </p:extLst>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342379-0603-4083-A272-9ADBE98D253C}"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2/6/2021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028AA07-F44E-42EC-8F00-F70EFE71BDB8}"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2893082806"/>
      </p:ext>
    </p:extLst>
  </p:cSld>
  <p:clrMapOvr>
    <a:masterClrMapping/>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6E5DD8-2930-4A98-9DFF-F961DAD79267}" type="slidenum">
              <a:rPr kumimoji="0" lang="ar-SA"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943651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2E2B7C-F476-4DA4-8CAC-6EE10E518B9F}" type="slidenum">
              <a:rPr kumimoji="0" lang="ar-SA"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Tree>
    <p:extLst>
      <p:ext uri="{BB962C8B-B14F-4D97-AF65-F5344CB8AC3E}">
        <p14:creationId xmlns:p14="http://schemas.microsoft.com/office/powerpoint/2010/main" val="1192063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36C1D5A-B521-4F7F-8FEC-EC21028939C5}"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12431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C24E782-E161-4202-A96B-4CA11D2B5D89}" type="datetimeFigureOut">
              <a:rPr lang="en-US">
                <a:solidFill>
                  <a:srgbClr val="04617B">
                    <a:shade val="90000"/>
                  </a:srgbClr>
                </a:solidFill>
              </a:rPr>
              <a:pPr>
                <a:defRPr/>
              </a:pPr>
              <a:t>2/6/2021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2B89864-D86A-4B27-95E9-769B10042E4F}" type="slidenum">
              <a:rPr lang="en-US"/>
              <a:pPr>
                <a:defRPr/>
              </a:pPr>
              <a:t>‹#›</a:t>
            </a:fld>
            <a:endParaRPr lang="en-US"/>
          </a:p>
        </p:txBody>
      </p:sp>
    </p:spTree>
    <p:extLst>
      <p:ext uri="{BB962C8B-B14F-4D97-AF65-F5344CB8AC3E}">
        <p14:creationId xmlns:p14="http://schemas.microsoft.com/office/powerpoint/2010/main" val="1917661343"/>
      </p:ext>
    </p:extLst>
  </p:cSld>
  <p:clrMapOvr>
    <a:masterClrMapping/>
  </p:clrMapOvr>
  <p:transition>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7D22126-AB09-4559-B80B-8912A4F1D807}"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42861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72995F-CE40-4E47-8334-958ACFEB7CE9}"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92434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B42F24-6961-4D26-843D-F290331D0924}"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37800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CD1FD3-A4E0-4C2C-8541-9F0AC31026E7}"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184689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A93B34-CD02-4687-8B74-B522417E6905}"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820725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E65C2B-EAEE-4BC3-990E-E1DAA0DE33C9}"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328583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32300A5-62B0-43D2-A2FD-4D0BE1FFD53A}"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268597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0501EA8-C1D5-47BD-A63A-072D05FE0FC5}"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67858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01BB28-A9E9-4725-BCD0-E246B958E80F}"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8274646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44A514-C289-4506-8F56-9EB67BBFF60B}"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24284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FCA1AF8-E49B-4550-AAA5-27D25F43CC98}" type="datetimeFigureOut">
              <a:rPr lang="en-US">
                <a:solidFill>
                  <a:srgbClr val="04617B">
                    <a:shade val="90000"/>
                  </a:srgbClr>
                </a:solidFill>
              </a:rPr>
              <a:pPr>
                <a:defRPr/>
              </a:pPr>
              <a:t>2/6/2021</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56AA1B03-44F5-436B-B4AB-04135DF07D6E}" type="slidenum">
              <a:rPr lang="en-US"/>
              <a:pPr>
                <a:defRPr/>
              </a:pPr>
              <a:t>‹#›</a:t>
            </a:fld>
            <a:endParaRPr lang="en-US"/>
          </a:p>
        </p:txBody>
      </p:sp>
    </p:spTree>
    <p:extLst>
      <p:ext uri="{BB962C8B-B14F-4D97-AF65-F5344CB8AC3E}">
        <p14:creationId xmlns:p14="http://schemas.microsoft.com/office/powerpoint/2010/main" val="3587879932"/>
      </p:ext>
    </p:extLst>
  </p:cSld>
  <p:clrMapOvr>
    <a:masterClrMapping/>
  </p:clrMapOvr>
  <p:transition>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9F265A-E11B-4985-B2DA-DB612740DD92}"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3081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CC61698-93A6-4020-8A95-6D95E9AC4592}" type="datetimeFigureOut">
              <a:rPr lang="en-US">
                <a:solidFill>
                  <a:srgbClr val="04617B">
                    <a:shade val="90000"/>
                  </a:srgbClr>
                </a:solidFill>
              </a:rPr>
              <a:pPr>
                <a:defRPr/>
              </a:pPr>
              <a:t>2/6/2021</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28C47FF-BC9C-4755-BBE7-B95CBA18C9A6}" type="slidenum">
              <a:rPr lang="en-US"/>
              <a:pPr>
                <a:defRPr/>
              </a:pPr>
              <a:t>‹#›</a:t>
            </a:fld>
            <a:endParaRPr lang="en-US"/>
          </a:p>
        </p:txBody>
      </p:sp>
    </p:spTree>
    <p:extLst>
      <p:ext uri="{BB962C8B-B14F-4D97-AF65-F5344CB8AC3E}">
        <p14:creationId xmlns:p14="http://schemas.microsoft.com/office/powerpoint/2010/main" val="2934132213"/>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6DEF42B-68F3-460F-9B88-260AFA86EC37}" type="datetimeFigureOut">
              <a:rPr lang="en-US">
                <a:solidFill>
                  <a:srgbClr val="04617B">
                    <a:shade val="90000"/>
                  </a:srgbClr>
                </a:solidFill>
              </a:rPr>
              <a:pPr>
                <a:defRPr/>
              </a:pPr>
              <a:t>2/6/2021</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B243998-A89A-4B06-9C62-A51E5293736E}" type="slidenum">
              <a:rPr lang="en-US"/>
              <a:pPr>
                <a:defRPr/>
              </a:pPr>
              <a:t>‹#›</a:t>
            </a:fld>
            <a:endParaRPr lang="en-US"/>
          </a:p>
        </p:txBody>
      </p:sp>
    </p:spTree>
    <p:extLst>
      <p:ext uri="{BB962C8B-B14F-4D97-AF65-F5344CB8AC3E}">
        <p14:creationId xmlns:p14="http://schemas.microsoft.com/office/powerpoint/2010/main" val="3668395747"/>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C325081-4041-4F6C-9FFD-B0A4222830AC}" type="datetimeFigureOut">
              <a:rPr lang="en-US">
                <a:solidFill>
                  <a:srgbClr val="04617B">
                    <a:shade val="90000"/>
                  </a:srgbClr>
                </a:solidFill>
              </a:rPr>
              <a:pPr>
                <a:defRPr/>
              </a:pPr>
              <a:t>2/6/2021</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2D56E9D-0AED-4E92-B601-4B9FB0F96804}" type="slidenum">
              <a:rPr lang="en-US"/>
              <a:pPr>
                <a:defRPr/>
              </a:pPr>
              <a:t>‹#›</a:t>
            </a:fld>
            <a:endParaRPr lang="en-US"/>
          </a:p>
        </p:txBody>
      </p:sp>
    </p:spTree>
    <p:extLst>
      <p:ext uri="{BB962C8B-B14F-4D97-AF65-F5344CB8AC3E}">
        <p14:creationId xmlns:p14="http://schemas.microsoft.com/office/powerpoint/2010/main" val="3473378725"/>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0A0D1D3-C956-4580-93E2-1F60C11DCC21}" type="datetimeFigureOut">
              <a:rPr lang="en-US">
                <a:solidFill>
                  <a:srgbClr val="04617B">
                    <a:shade val="90000"/>
                  </a:srgbClr>
                </a:solidFill>
              </a:rPr>
              <a:pPr>
                <a:defRPr/>
              </a:pPr>
              <a:t>2/6/2021</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smtClean="0"/>
            </a:lvl1pPr>
          </a:lstStyle>
          <a:p>
            <a:pPr>
              <a:defRPr/>
            </a:pPr>
            <a:fld id="{2F6B6A6A-B3BA-47F2-AA34-09CFE1B6F16A}" type="slidenum">
              <a:rPr lang="en-US"/>
              <a:pPr>
                <a:defRPr/>
              </a:pPr>
              <a:t>‹#›</a:t>
            </a:fld>
            <a:endParaRPr lang="en-US"/>
          </a:p>
        </p:txBody>
      </p:sp>
    </p:spTree>
    <p:extLst>
      <p:ext uri="{BB962C8B-B14F-4D97-AF65-F5344CB8AC3E}">
        <p14:creationId xmlns:p14="http://schemas.microsoft.com/office/powerpoint/2010/main" val="2681238981"/>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22CE90B5-8748-481D-8E9C-CB8A70BC738B}" type="datetimeFigureOut">
              <a:rPr lang="en-US">
                <a:solidFill>
                  <a:srgbClr val="04617B">
                    <a:shade val="90000"/>
                  </a:srgbClr>
                </a:solidFill>
              </a:rPr>
              <a:pPr fontAlgn="base">
                <a:spcBef>
                  <a:spcPct val="0"/>
                </a:spcBef>
                <a:spcAft>
                  <a:spcPct val="0"/>
                </a:spcAft>
                <a:defRPr/>
              </a:pPr>
              <a:t>2/6/2021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fontAlgn="base">
              <a:spcBef>
                <a:spcPct val="0"/>
              </a:spcBef>
              <a:spcAft>
                <a:spcPct val="0"/>
              </a:spcAft>
              <a:defRPr/>
            </a:pPr>
            <a:fld id="{4C4A44E7-3999-4C40-A7E2-A8FA26B4BC57}"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973839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fld id="{626E2592-2E91-4DA0-9270-1C1B26F58131}" type="datetimeFigureOut">
              <a:rPr lang="en-US">
                <a:solidFill>
                  <a:srgbClr val="04617B">
                    <a:shade val="90000"/>
                  </a:srgbClr>
                </a:solidFill>
              </a:rPr>
              <a:pPr fontAlgn="base">
                <a:spcBef>
                  <a:spcPct val="0"/>
                </a:spcBef>
                <a:spcAft>
                  <a:spcPct val="0"/>
                </a:spcAft>
                <a:defRPr/>
              </a:pPr>
              <a:t>2/6/2021</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fontAlgn="base">
              <a:spcBef>
                <a:spcPct val="0"/>
              </a:spcBef>
              <a:spcAft>
                <a:spcPct val="0"/>
              </a:spcAft>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fontAlgn="base">
              <a:spcBef>
                <a:spcPct val="0"/>
              </a:spcBef>
              <a:spcAft>
                <a:spcPct val="0"/>
              </a:spcAft>
            </a:pPr>
            <a:fld id="{59E60EE0-37B5-4A26-A6D7-3F60DD6F1D40}" type="slidenum">
              <a:rPr lang="en-US">
                <a:latin typeface="Arial" pitchFamily="34" charset="0"/>
                <a:cs typeface="Arial" pitchFamily="34" charset="0"/>
              </a:rPr>
              <a:pPr fontAlgn="base">
                <a:spcBef>
                  <a:spcPct val="0"/>
                </a:spcBef>
                <a:spcAft>
                  <a:spcPct val="0"/>
                </a:spcAft>
              </a:pPr>
              <a:t>‹#›</a:t>
            </a:fld>
            <a:endParaRPr lang="en-US">
              <a:latin typeface="Arial"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41472266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6D2C5AB-B73F-4917-97B2-6E7436292CA4}" type="datetimeFigureOut">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2/6/2021</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833D96-47F0-4547-AE18-56C11E0146C4}" type="slidenum">
              <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19973822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11"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634359-E9D7-4449-B659-88523C65281C}"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4678733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11" charset="0"/>
          <a:ea typeface="MS PGothic" panose="020B0600070205080204" pitchFamily="34"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11" charset="0"/>
          <a:ea typeface="MS PGothic" panose="020B0600070205080204" pitchFamily="34"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11" charset="0"/>
          <a:ea typeface="MS PGothic" panose="020B0600070205080204" pitchFamily="34"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11" charset="0"/>
          <a:ea typeface="MS PGothic" panose="020B0600070205080204" pitchFamily="34"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full-20earth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6"/>
          <p:cNvSpPr>
            <a:spLocks noChangeArrowheads="1" noChangeShapeType="1" noTextEdit="1"/>
          </p:cNvSpPr>
          <p:nvPr/>
        </p:nvSpPr>
        <p:spPr bwMode="auto">
          <a:xfrm>
            <a:off x="1981200" y="990600"/>
            <a:ext cx="4953000" cy="365760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   </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ndalus" panose="02020603050405020304" pitchFamily="18" charset="-78"/>
                <a:ea typeface="ＭＳ Ｐゴシック" pitchFamily="-111" charset="-128"/>
                <a:cs typeface="Andalus" panose="02020603050405020304" pitchFamily="18" charset="-78"/>
              </a:rPr>
              <a:t>التغير </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ndalus" panose="02020603050405020304" pitchFamily="18" charset="-78"/>
                <a:ea typeface="ＭＳ Ｐゴシック" pitchFamily="-111" charset="-128"/>
                <a:cs typeface="Andalus" panose="02020603050405020304" pitchFamily="18" charset="-78"/>
              </a:rPr>
              <a:t>المناخ</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ndalus" panose="02020603050405020304" pitchFamily="18" charset="-78"/>
                <a:ea typeface="ＭＳ Ｐゴシック" pitchFamily="-111" charset="-128"/>
                <a:cs typeface="Andalus" panose="02020603050405020304" pitchFamily="18" charset="-78"/>
              </a:rPr>
              <a:t>ي</a:t>
            </a: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ndalus" panose="02020603050405020304" pitchFamily="18" charset="-78"/>
                <a:ea typeface="ＭＳ Ｐゴシック" pitchFamily="-111" charset="-128"/>
                <a:cs typeface="Andalus" panose="02020603050405020304" pitchFamily="18" charset="-78"/>
              </a:rPr>
              <a:t> </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ndalus" panose="02020603050405020304" pitchFamily="18" charset="-78"/>
                <a:ea typeface="ＭＳ Ｐゴシック" pitchFamily="-111" charset="-128"/>
                <a:cs typeface="Andalus" panose="02020603050405020304" pitchFamily="18" charset="-78"/>
              </a:rPr>
              <a:t> </a:t>
            </a:r>
          </a:p>
          <a:p>
            <a:pPr algn="ctr" rtl="1" fontAlgn="base">
              <a:spcBef>
                <a:spcPct val="0"/>
              </a:spcBef>
              <a:spcAft>
                <a:spcPct val="0"/>
              </a:spcAft>
              <a:defRPr/>
            </a:pP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ea typeface="ＭＳ Ｐゴシック" pitchFamily="-111" charset="-128"/>
                <a:cs typeface="Arial" pitchFamily="34" charset="0"/>
              </a:rPr>
              <a:t>Climate Change</a:t>
            </a:r>
            <a:endPar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ea typeface="ＭＳ Ｐゴシック" pitchFamily="-111" charset="-128"/>
              <a:cs typeface="Arial" pitchFamily="34" charset="0"/>
            </a:endParaRPr>
          </a:p>
        </p:txBody>
      </p:sp>
      <p:sp>
        <p:nvSpPr>
          <p:cNvPr id="13316" name="WordArt 7"/>
          <p:cNvSpPr>
            <a:spLocks noChangeArrowheads="1" noChangeShapeType="1" noTextEdit="1"/>
          </p:cNvSpPr>
          <p:nvPr/>
        </p:nvSpPr>
        <p:spPr bwMode="auto">
          <a:xfrm>
            <a:off x="3276600" y="5715000"/>
            <a:ext cx="26289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smtClean="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Pro. </a:t>
            </a:r>
            <a:r>
              <a:rPr lang="en-US" sz="3600" kern="1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Mohamed Hafez</a:t>
            </a:r>
          </a:p>
        </p:txBody>
      </p:sp>
    </p:spTree>
    <p:extLst>
      <p:ext uri="{BB962C8B-B14F-4D97-AF65-F5344CB8AC3E}">
        <p14:creationId xmlns:p14="http://schemas.microsoft.com/office/powerpoint/2010/main" val="708060580"/>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91440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752600"/>
            <a:ext cx="8534400" cy="5105400"/>
          </a:xfrm>
        </p:spPr>
        <p:txBody>
          <a:bodyPr/>
          <a:lstStyle/>
          <a:p>
            <a:pPr algn="just" rtl="1">
              <a:lnSpc>
                <a:spcPct val="150000"/>
              </a:lnSpc>
            </a:pPr>
            <a:r>
              <a:rPr lang="ar-SA" altLang="en-US" sz="2200" b="1" dirty="0">
                <a:ea typeface="Majalla UI"/>
                <a:cs typeface="+mj-cs"/>
              </a:rPr>
              <a:t> </a:t>
            </a:r>
            <a:r>
              <a:rPr lang="ar-SA" altLang="en-US" sz="2400" b="1" dirty="0" smtClean="0">
                <a:ea typeface="Majalla UI"/>
                <a:cs typeface="+mj-cs"/>
              </a:rPr>
              <a:t>ولابد </a:t>
            </a:r>
            <a:r>
              <a:rPr lang="ar-SA" altLang="en-US" sz="2400" b="1" dirty="0">
                <a:ea typeface="Majalla UI"/>
                <a:cs typeface="+mj-cs"/>
              </a:rPr>
              <a:t>من الاشارة أن الهدف النهائي للاتفاقية كان تحقيق الاستقرار في تركيزات الغازات الدفيئة في الغلاف الجوي عند مستوى يحول دون حدوث تدهور خطير في مناخ الأرض. ووضع مندوبو الدول الالتزامات المقبلة والتي أدُرجت في بروتوكول وقعت عليه الدول الحاضرة بعد مفاوضات مكثفة. وحدد البروتوكول أهدافا مختلفة للدول المتقدمة والدول النامية. غير أن البروتوكول لم يدخل حيز التنفيذ إلى أن صدق عليه عدد من الدول المتقدمة والرئيسية المسؤولة عن ما لا يقل عن </a:t>
            </a:r>
            <a:r>
              <a:rPr lang="ar-SA" altLang="en-US" sz="2000" b="1" dirty="0">
                <a:ea typeface="Majalla UI"/>
                <a:cs typeface="+mj-cs"/>
              </a:rPr>
              <a:t>55 % </a:t>
            </a:r>
            <a:r>
              <a:rPr lang="ar-SA" altLang="en-US" sz="2400" b="1" dirty="0">
                <a:ea typeface="Majalla UI"/>
                <a:cs typeface="+mj-cs"/>
              </a:rPr>
              <a:t>من مجموع انبعاثات ثاني أكسيد الكربون عام </a:t>
            </a:r>
            <a:r>
              <a:rPr lang="ar-SA" altLang="en-US" sz="2000" b="1" dirty="0">
                <a:ea typeface="Majalla UI"/>
                <a:cs typeface="+mj-cs"/>
              </a:rPr>
              <a:t>1990</a:t>
            </a:r>
            <a:r>
              <a:rPr lang="ar-SA" altLang="en-US" sz="2400" b="1" dirty="0">
                <a:ea typeface="Majalla UI"/>
                <a:cs typeface="+mj-cs"/>
              </a:rPr>
              <a:t>، وهي: الولايات المتحدة المسؤولة عن نسبة </a:t>
            </a:r>
            <a:r>
              <a:rPr lang="ar-SA" altLang="en-US" sz="2000" b="1" dirty="0">
                <a:ea typeface="Majalla UI"/>
                <a:cs typeface="+mj-cs"/>
              </a:rPr>
              <a:t>38</a:t>
            </a:r>
            <a:r>
              <a:rPr lang="ar-SA" altLang="en-US" sz="2400" b="1" dirty="0">
                <a:ea typeface="Majalla UI"/>
                <a:cs typeface="+mj-cs"/>
              </a:rPr>
              <a:t> </a:t>
            </a:r>
            <a:r>
              <a:rPr lang="ar-SA" altLang="en-US" sz="2000" b="1" dirty="0">
                <a:ea typeface="Majalla UI"/>
                <a:cs typeface="+mj-cs"/>
              </a:rPr>
              <a:t>%</a:t>
            </a:r>
            <a:r>
              <a:rPr lang="ar-SA" altLang="en-US" sz="2400" b="1" dirty="0">
                <a:ea typeface="Majalla UI"/>
                <a:cs typeface="+mj-cs"/>
              </a:rPr>
              <a:t> من الانبعاثات، والاتحاد الأوروبي المسؤول عن بنسبة </a:t>
            </a:r>
            <a:r>
              <a:rPr lang="ar-SA" altLang="en-US" sz="2000" b="1" dirty="0">
                <a:ea typeface="Majalla UI"/>
                <a:cs typeface="+mj-cs"/>
              </a:rPr>
              <a:t>22 %، </a:t>
            </a:r>
            <a:r>
              <a:rPr lang="ar-SA" altLang="en-US" sz="2400" b="1" dirty="0">
                <a:ea typeface="Majalla UI"/>
                <a:cs typeface="+mj-cs"/>
              </a:rPr>
              <a:t>واليابان المسؤولة عن نسبة </a:t>
            </a:r>
            <a:r>
              <a:rPr lang="ar-SA" altLang="en-US" sz="2000" b="1" dirty="0">
                <a:ea typeface="Majalla UI"/>
                <a:cs typeface="+mj-cs"/>
              </a:rPr>
              <a:t>8٪. </a:t>
            </a:r>
            <a:endParaRPr lang="en-US" altLang="en-US" sz="2400" b="1" dirty="0">
              <a:ea typeface="Majalla UI"/>
              <a:cs typeface="+mj-cs"/>
            </a:endParaRPr>
          </a:p>
        </p:txBody>
      </p:sp>
    </p:spTree>
    <p:extLst>
      <p:ext uri="{BB962C8B-B14F-4D97-AF65-F5344CB8AC3E}">
        <p14:creationId xmlns:p14="http://schemas.microsoft.com/office/powerpoint/2010/main" val="3901835071"/>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524000"/>
            <a:ext cx="8534400" cy="5181600"/>
          </a:xfrm>
        </p:spPr>
        <p:txBody>
          <a:bodyPr/>
          <a:lstStyle/>
          <a:p>
            <a:pPr algn="just" rtl="1">
              <a:lnSpc>
                <a:spcPct val="150000"/>
              </a:lnSpc>
            </a:pPr>
            <a:r>
              <a:rPr lang="ar-SA" altLang="en-US" sz="2200" b="1" dirty="0">
                <a:ea typeface="Majalla UI"/>
                <a:cs typeface="+mj-cs"/>
              </a:rPr>
              <a:t> </a:t>
            </a:r>
            <a:r>
              <a:rPr lang="ar-SA" altLang="en-US" sz="2400" b="1" dirty="0" smtClean="0">
                <a:ea typeface="Majalla UI"/>
                <a:cs typeface="+mj-cs"/>
              </a:rPr>
              <a:t>خلال </a:t>
            </a:r>
            <a:r>
              <a:rPr lang="ar-SA" altLang="en-US" sz="2400" b="1" dirty="0">
                <a:ea typeface="Majalla UI"/>
                <a:cs typeface="+mj-cs"/>
              </a:rPr>
              <a:t>المؤتمر المشترك المعني بالمجالس الاستشارية ذات الصلة بشأن التدابير المحلية لمعالجة مسألة الاحترار العالمي طرح فكرة استخدام التطوع لتنفيذ اتفاقية الأمم المتحدة الإطارية بشأن تغير المناخ؛ وعليه تم افتتاح أماكن العمل المشتركة لمتطوعي الأمم المتحدة وأمانة اتفاقية الأمم المتحدة الإطارية بشأن تغير المناخ، من قِبل الأمين العام للأمم المتحدة بطرس بطرس غالى في 30 يونيو 1996. </a:t>
            </a:r>
            <a:endParaRPr lang="ar-SA" altLang="en-US" sz="2400" b="1" dirty="0" smtClean="0">
              <a:ea typeface="Majalla UI"/>
              <a:cs typeface="+mj-cs"/>
            </a:endParaRPr>
          </a:p>
          <a:p>
            <a:pPr algn="just" rtl="1">
              <a:lnSpc>
                <a:spcPct val="150000"/>
              </a:lnSpc>
            </a:pPr>
            <a:r>
              <a:rPr lang="ar-SA" altLang="en-US" sz="2400" b="1" dirty="0" smtClean="0">
                <a:ea typeface="Majalla UI"/>
                <a:cs typeface="+mj-cs"/>
              </a:rPr>
              <a:t>وفي </a:t>
            </a:r>
            <a:r>
              <a:rPr lang="ar-SA" altLang="en-US" sz="2400" b="1" dirty="0">
                <a:ea typeface="Majalla UI"/>
                <a:cs typeface="+mj-cs"/>
              </a:rPr>
              <a:t>ديسمبر 1997م خلال المؤتمر الثالث للأطراف في اتفاقية الأمم المتحدة الإطارية بشأن تغير المناخ </a:t>
            </a:r>
            <a:r>
              <a:rPr lang="en-US" altLang="en-US" sz="2400" b="1" dirty="0" smtClean="0">
                <a:ea typeface="Majalla UI"/>
                <a:cs typeface="+mj-cs"/>
              </a:rPr>
              <a:t>FCCC، </a:t>
            </a:r>
            <a:r>
              <a:rPr lang="ar-SA" altLang="en-US" sz="2400" b="1" dirty="0">
                <a:ea typeface="Majalla UI"/>
                <a:cs typeface="+mj-cs"/>
              </a:rPr>
              <a:t>وضعت الصيغة النهائية لبروتوكول كيوتو في اليابان، وحددت فيها الخطوط العريضة للخطوات المتبعة في نظام مراقبة الامتثال في القانون البيئي الدولي، كإجراء لضمان تنفيذ اتفاقية الأمم المتحدة الإطارية بشأن تغير المناخ.  </a:t>
            </a:r>
            <a:endParaRPr lang="en-US" altLang="en-US" sz="2400" b="1" dirty="0">
              <a:ea typeface="Majalla UI"/>
              <a:cs typeface="+mj-cs"/>
            </a:endParaRPr>
          </a:p>
        </p:txBody>
      </p:sp>
    </p:spTree>
    <p:extLst>
      <p:ext uri="{BB962C8B-B14F-4D97-AF65-F5344CB8AC3E}">
        <p14:creationId xmlns:p14="http://schemas.microsoft.com/office/powerpoint/2010/main" val="3017429801"/>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200" b="1" dirty="0">
                <a:ea typeface="Majalla UI"/>
                <a:cs typeface="+mj-cs"/>
              </a:rPr>
              <a:t> </a:t>
            </a:r>
            <a:r>
              <a:rPr lang="ar-SA" altLang="en-US" sz="2400" b="1" dirty="0">
                <a:ea typeface="Majalla UI"/>
                <a:cs typeface="+mj-cs"/>
              </a:rPr>
              <a:t>غير أن بروتوكول كيوتو لم يحقق الهدف المرجو منه؛ ومن بين أسباب فشله عدم انتظام دراسة تغير المناخ، وتعقيد آليات المرونة في بنود البروتوكول، وميل المسؤوليات المتباينة إلى تشجيع استراتيجيات التفاوض التي تخدم المصالح الذاتية، وظهور جبهة من المعارضين لبروتوكول كيوتو، والذي تم التفاوض عليه في المؤتمر الثالث لاتفاقية الأمم المتحدة الإطارية من جهة المتشككين في تغير المناخ. منها: مركز دراسة ثاني أكسيد الكربون والتغير العالمي، ومعهد جورج سي مارشال، ومشروع سياسة العلوم </a:t>
            </a:r>
            <a:r>
              <a:rPr lang="ar-SA" altLang="en-US" sz="2400" b="1" dirty="0" smtClean="0">
                <a:ea typeface="Majalla UI"/>
                <a:cs typeface="+mj-cs"/>
              </a:rPr>
              <a:t>والبيئة. </a:t>
            </a:r>
            <a:endParaRPr lang="en-US" altLang="en-US" sz="2400" b="1" dirty="0">
              <a:ea typeface="Majalla UI"/>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437" y="4267200"/>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3291696"/>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200" b="1" dirty="0">
                <a:ea typeface="Majalla UI"/>
                <a:cs typeface="+mj-cs"/>
              </a:rPr>
              <a:t> </a:t>
            </a:r>
            <a:r>
              <a:rPr lang="ar-SA" altLang="en-US" sz="2400" b="1" dirty="0">
                <a:ea typeface="Majalla UI"/>
                <a:cs typeface="+mj-cs"/>
              </a:rPr>
              <a:t>ومن الأهمية بمكان أن نشير لما تضيفه المصالح التجارية من بعدا هاما إلى فهمنا لتطوير الاتفاقات البيئية الدولية. والدور المتناقض للمصالح التجارية في حالات استنفاد الأوزون وتغير المناخ؛ حيث أنه في حالة استنفاد الأوزون، فإن تركيزات الصناعة والعوامل التكنولوجية توفر حوافز لقادة الصناعة للاستثمار في المنتجات والعمليات البديلة. وعلى النقيض من ذلك، تشكل بدائل الوقود الأحفوري تهديدا استراتيجيا طويل الأجل للقطاعات الرئيسية التي تنتج وتستخدم هذه الأنواع من الوقود. وحيثما شارك عدد قليل نسبيا من الجهات الفاعلة في استنفاد طبقة الأوزون، وعليه سيكون من الصعوبة بمكان صياغة اتفاق مقبول لمجموعة واسعة من الصناعات المتأثرة بتغير المناخ. ومع ذلك، فإن الأعمال التجارية لها تأثير كبير على توقيت وشكل الاتفاقات البيئية الدولية، حتى عندما يكون هناك انقسامات وفجوة كبيرة داخل صفوف رجال </a:t>
            </a:r>
            <a:r>
              <a:rPr lang="ar-SA" altLang="en-US" sz="2400" b="1" dirty="0" smtClean="0">
                <a:ea typeface="Majalla UI"/>
                <a:cs typeface="+mj-cs"/>
              </a:rPr>
              <a:t>الأعمال. </a:t>
            </a:r>
            <a:endParaRPr lang="en-US" altLang="en-US" sz="2400" b="1" dirty="0">
              <a:ea typeface="Majalla UI"/>
              <a:cs typeface="+mj-cs"/>
            </a:endParaRPr>
          </a:p>
        </p:txBody>
      </p:sp>
    </p:spTree>
    <p:extLst>
      <p:ext uri="{BB962C8B-B14F-4D97-AF65-F5344CB8AC3E}">
        <p14:creationId xmlns:p14="http://schemas.microsoft.com/office/powerpoint/2010/main" val="1748750929"/>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200" b="1" dirty="0">
                <a:ea typeface="Majalla UI"/>
                <a:cs typeface="+mj-cs"/>
              </a:rPr>
              <a:t> </a:t>
            </a:r>
            <a:r>
              <a:rPr lang="ar-SA" altLang="en-US" sz="2400" b="1" dirty="0" smtClean="0">
                <a:ea typeface="Majalla UI"/>
                <a:cs typeface="+mj-cs"/>
              </a:rPr>
              <a:t>وتوالت المؤتمرات السنوية للأمم المتحدة بشأن لتغير المناخي </a:t>
            </a:r>
            <a:r>
              <a:rPr lang="en-US" altLang="en-US" sz="2000" b="1" dirty="0" smtClean="0">
                <a:ea typeface="Majalla UI"/>
                <a:cs typeface="+mj-cs"/>
              </a:rPr>
              <a:t>United Nations Climate Change Conferences  </a:t>
            </a:r>
            <a:r>
              <a:rPr lang="ar-SA" altLang="en-US" sz="2000" b="1" dirty="0" smtClean="0">
                <a:ea typeface="Majalla UI"/>
                <a:cs typeface="+mj-cs"/>
              </a:rPr>
              <a:t> </a:t>
            </a:r>
            <a:r>
              <a:rPr lang="ar-SA" altLang="en-US" sz="2400" b="1" dirty="0" smtClean="0">
                <a:ea typeface="Majalla UI"/>
                <a:cs typeface="+mj-cs"/>
              </a:rPr>
              <a:t>لتنفيذ ومتابعة تنفيذ اتفاقية الأمم المتحدة المبدئية بشأن مكافحة التغير المناخي  </a:t>
            </a:r>
            <a:r>
              <a:rPr lang="en-US" altLang="en-US" sz="2000" b="1" dirty="0" smtClean="0">
                <a:ea typeface="Majalla UI"/>
                <a:cs typeface="+mj-cs"/>
              </a:rPr>
              <a:t>UNFCCC</a:t>
            </a:r>
            <a:r>
              <a:rPr lang="en-US" altLang="en-US" sz="2400" b="1" dirty="0" smtClean="0">
                <a:ea typeface="Majalla UI"/>
                <a:cs typeface="+mj-cs"/>
              </a:rPr>
              <a:t>، </a:t>
            </a:r>
            <a:r>
              <a:rPr lang="ar-SA" altLang="en-US" sz="2400" b="1" dirty="0" smtClean="0">
                <a:ea typeface="Majalla UI"/>
                <a:cs typeface="+mj-cs"/>
              </a:rPr>
              <a:t>وكذلك  تنفيذ اتفاقية كيوتو التي بدأت عام </a:t>
            </a:r>
            <a:r>
              <a:rPr lang="ar-SA" altLang="en-US" sz="2000" b="1" dirty="0" smtClean="0">
                <a:ea typeface="Majalla UI"/>
                <a:cs typeface="+mj-cs"/>
              </a:rPr>
              <a:t>2005</a:t>
            </a:r>
            <a:r>
              <a:rPr lang="ar-SA" altLang="en-US" sz="2400" b="1" dirty="0" smtClean="0">
                <a:ea typeface="Majalla UI"/>
                <a:cs typeface="+mj-cs"/>
              </a:rPr>
              <a:t>. </a:t>
            </a:r>
            <a:endParaRPr lang="en-US" altLang="en-US" sz="2400" b="1" dirty="0" smtClean="0">
              <a:ea typeface="Majalla UI"/>
              <a:cs typeface="+mj-cs"/>
            </a:endParaRPr>
          </a:p>
          <a:p>
            <a:pPr algn="just" rtl="1">
              <a:lnSpc>
                <a:spcPct val="150000"/>
              </a:lnSpc>
            </a:pPr>
            <a:r>
              <a:rPr lang="ar-SA" altLang="en-US" sz="2400" b="1" dirty="0" smtClean="0">
                <a:ea typeface="Majalla UI"/>
                <a:cs typeface="+mj-cs"/>
              </a:rPr>
              <a:t>ففي المؤتمر الرابع التي عقد في بوينس آيرس بالأرجنتين (نوفمبر </a:t>
            </a:r>
            <a:r>
              <a:rPr lang="ar-SA" altLang="en-US" sz="2000" b="1" dirty="0" smtClean="0">
                <a:ea typeface="Majalla UI"/>
                <a:cs typeface="+mj-cs"/>
              </a:rPr>
              <a:t>1998</a:t>
            </a:r>
            <a:r>
              <a:rPr lang="ar-SA" altLang="en-US" sz="2400" b="1" dirty="0" smtClean="0">
                <a:ea typeface="Majalla UI"/>
                <a:cs typeface="+mj-cs"/>
              </a:rPr>
              <a:t>م) صيغ الهدف من خفض انبعاثات غازات الدفيئة، والالتزامات الطوعية للدول المتقدمة والدول النامية تجاه خفض الانبعاثات، وآلية نقل التكنولوجيا. </a:t>
            </a:r>
            <a:endParaRPr lang="en-US" altLang="en-US" sz="2400" b="1" dirty="0" smtClean="0">
              <a:ea typeface="Majalla UI"/>
              <a:cs typeface="+mj-cs"/>
            </a:endParaRPr>
          </a:p>
          <a:p>
            <a:pPr algn="just" rtl="1">
              <a:lnSpc>
                <a:spcPct val="150000"/>
              </a:lnSpc>
            </a:pPr>
            <a:r>
              <a:rPr lang="ar-SA" altLang="en-US" sz="2400" b="1" dirty="0" smtClean="0">
                <a:ea typeface="Majalla UI"/>
                <a:cs typeface="+mj-cs"/>
              </a:rPr>
              <a:t>وتفيد التقارير بأن بريطانيا طالبت باتخاذ إجراءات دولية عاجلة للحد من تغير المناخ على أساس أن الاتفاقات الدولية ليست كافية لمنع حدوث الأخطار البيئية. وفي نوفمبر </a:t>
            </a:r>
            <a:r>
              <a:rPr lang="ar-SA" altLang="en-US" sz="2000" b="1" dirty="0" smtClean="0">
                <a:ea typeface="Majalla UI"/>
                <a:cs typeface="+mj-cs"/>
              </a:rPr>
              <a:t>1999</a:t>
            </a:r>
            <a:r>
              <a:rPr lang="ar-SA" altLang="en-US" sz="2400" b="1" dirty="0" smtClean="0">
                <a:ea typeface="Majalla UI"/>
                <a:cs typeface="+mj-cs"/>
              </a:rPr>
              <a:t> عُقد المؤتمر الخامس </a:t>
            </a:r>
            <a:r>
              <a:rPr lang="en-US" altLang="en-US" sz="2400" b="1" dirty="0" smtClean="0">
                <a:ea typeface="Majalla UI"/>
                <a:cs typeface="+mj-cs"/>
              </a:rPr>
              <a:t>COP5  </a:t>
            </a:r>
            <a:r>
              <a:rPr lang="ar-SA" altLang="en-US" sz="2400" b="1" dirty="0" smtClean="0">
                <a:ea typeface="Majalla UI"/>
                <a:cs typeface="+mj-cs"/>
              </a:rPr>
              <a:t> في بون بألمانيا. </a:t>
            </a:r>
            <a:endParaRPr lang="en-US" altLang="en-US" sz="2400" b="1" dirty="0">
              <a:ea typeface="Majalla UI"/>
              <a:cs typeface="+mj-cs"/>
            </a:endParaRPr>
          </a:p>
        </p:txBody>
      </p:sp>
    </p:spTree>
    <p:extLst>
      <p:ext uri="{BB962C8B-B14F-4D97-AF65-F5344CB8AC3E}">
        <p14:creationId xmlns:p14="http://schemas.microsoft.com/office/powerpoint/2010/main" val="2256727009"/>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896112"/>
          </a:xfrm>
        </p:spPr>
        <p:txBody>
          <a:bodyPr>
            <a:normAutofit fontScale="90000"/>
          </a:bodyPr>
          <a:lstStyle/>
          <a:p>
            <a:pPr algn="ctr" rtl="1"/>
            <a:r>
              <a:rPr lang="ar-SA" sz="3600" dirty="0"/>
              <a:t>مؤتمرات الأمم المتحدة للتغير </a:t>
            </a:r>
            <a:r>
              <a:rPr lang="ar-SA" sz="3600" dirty="0" smtClean="0"/>
              <a:t>المناخي</a:t>
            </a:r>
            <a:br>
              <a:rPr lang="ar-SA" sz="3600" dirty="0" smtClean="0"/>
            </a:br>
            <a:r>
              <a:rPr lang="ar-SA" sz="3600" dirty="0" smtClean="0"/>
              <a:t>  </a:t>
            </a:r>
            <a:r>
              <a:rPr lang="en-US" sz="3600" dirty="0"/>
              <a:t>United Nations Climate Change Conferences</a:t>
            </a:r>
          </a:p>
        </p:txBody>
      </p:sp>
      <p:graphicFrame>
        <p:nvGraphicFramePr>
          <p:cNvPr id="3" name="Table 2"/>
          <p:cNvGraphicFramePr>
            <a:graphicFrameLocks noGrp="1"/>
          </p:cNvGraphicFramePr>
          <p:nvPr>
            <p:extLst>
              <p:ext uri="{D42A27DB-BD31-4B8C-83A1-F6EECF244321}">
                <p14:modId xmlns:p14="http://schemas.microsoft.com/office/powerpoint/2010/main" val="3692871612"/>
              </p:ext>
            </p:extLst>
          </p:nvPr>
        </p:nvGraphicFramePr>
        <p:xfrm>
          <a:off x="914400" y="1600201"/>
          <a:ext cx="7522934" cy="4728816"/>
        </p:xfrm>
        <a:graphic>
          <a:graphicData uri="http://schemas.openxmlformats.org/drawingml/2006/table">
            <a:tbl>
              <a:tblPr rtl="1" firstRow="1" firstCol="1" bandRow="1">
                <a:tableStyleId>{5C22544A-7EE6-4342-B048-85BDC9FD1C3A}</a:tableStyleId>
              </a:tblPr>
              <a:tblGrid>
                <a:gridCol w="3551198">
                  <a:extLst>
                    <a:ext uri="{9D8B030D-6E8A-4147-A177-3AD203B41FA5}">
                      <a16:colId xmlns:a16="http://schemas.microsoft.com/office/drawing/2014/main" val="993860825"/>
                    </a:ext>
                  </a:extLst>
                </a:gridCol>
                <a:gridCol w="1952492">
                  <a:extLst>
                    <a:ext uri="{9D8B030D-6E8A-4147-A177-3AD203B41FA5}">
                      <a16:colId xmlns:a16="http://schemas.microsoft.com/office/drawing/2014/main" val="2264768334"/>
                    </a:ext>
                  </a:extLst>
                </a:gridCol>
                <a:gridCol w="2019244">
                  <a:extLst>
                    <a:ext uri="{9D8B030D-6E8A-4147-A177-3AD203B41FA5}">
                      <a16:colId xmlns:a16="http://schemas.microsoft.com/office/drawing/2014/main" val="1050204079"/>
                    </a:ext>
                  </a:extLst>
                </a:gridCol>
              </a:tblGrid>
              <a:tr h="174978">
                <a:tc>
                  <a:txBody>
                    <a:bodyPr/>
                    <a:lstStyle/>
                    <a:p>
                      <a:pPr marL="0" marR="0" algn="ctr" rtl="1">
                        <a:lnSpc>
                          <a:spcPct val="107000"/>
                        </a:lnSpc>
                        <a:spcBef>
                          <a:spcPts val="0"/>
                        </a:spcBef>
                        <a:spcAft>
                          <a:spcPts val="0"/>
                        </a:spcAft>
                      </a:pPr>
                      <a:r>
                        <a:rPr lang="ar-SA" sz="1000">
                          <a:effectLst/>
                        </a:rPr>
                        <a:t>مكان الانعقاد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1">
                        <a:lnSpc>
                          <a:spcPct val="107000"/>
                        </a:lnSpc>
                        <a:spcBef>
                          <a:spcPts val="0"/>
                        </a:spcBef>
                        <a:spcAft>
                          <a:spcPts val="0"/>
                        </a:spcAft>
                      </a:pPr>
                      <a:r>
                        <a:rPr lang="ar-SA" sz="1000">
                          <a:effectLst/>
                        </a:rPr>
                        <a:t>السنوات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1">
                        <a:lnSpc>
                          <a:spcPct val="107000"/>
                        </a:lnSpc>
                        <a:spcBef>
                          <a:spcPts val="0"/>
                        </a:spcBef>
                        <a:spcAft>
                          <a:spcPts val="0"/>
                        </a:spcAft>
                      </a:pPr>
                      <a:r>
                        <a:rPr lang="ar-SA" sz="1000">
                          <a:effectLst/>
                        </a:rPr>
                        <a:t>المؤتمرات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1027143560"/>
                  </a:ext>
                </a:extLst>
              </a:tr>
              <a:tr h="174978">
                <a:tc>
                  <a:txBody>
                    <a:bodyPr/>
                    <a:lstStyle/>
                    <a:p>
                      <a:pPr marL="0" marR="0" algn="just" rtl="1">
                        <a:lnSpc>
                          <a:spcPct val="107000"/>
                        </a:lnSpc>
                        <a:spcBef>
                          <a:spcPts val="0"/>
                        </a:spcBef>
                        <a:spcAft>
                          <a:spcPts val="0"/>
                        </a:spcAft>
                      </a:pPr>
                      <a:r>
                        <a:rPr lang="ar-SA" sz="900">
                          <a:effectLst/>
                        </a:rPr>
                        <a:t>برلين، المانيا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199</a:t>
                      </a:r>
                      <a:r>
                        <a:rPr lang="ar-SA" sz="10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1262660865"/>
                  </a:ext>
                </a:extLst>
              </a:tr>
              <a:tr h="174978">
                <a:tc>
                  <a:txBody>
                    <a:bodyPr/>
                    <a:lstStyle/>
                    <a:p>
                      <a:pPr marL="0" marR="0" algn="just" rtl="1">
                        <a:lnSpc>
                          <a:spcPct val="107000"/>
                        </a:lnSpc>
                        <a:spcBef>
                          <a:spcPts val="0"/>
                        </a:spcBef>
                        <a:spcAft>
                          <a:spcPts val="0"/>
                        </a:spcAft>
                      </a:pPr>
                      <a:r>
                        <a:rPr lang="ar-SA" sz="900">
                          <a:effectLst/>
                        </a:rPr>
                        <a:t>جنيف، سويسرا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1996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2805010424"/>
                  </a:ext>
                </a:extLst>
              </a:tr>
              <a:tr h="174978">
                <a:tc>
                  <a:txBody>
                    <a:bodyPr/>
                    <a:lstStyle/>
                    <a:p>
                      <a:pPr marL="0" marR="0" algn="just" rtl="1">
                        <a:lnSpc>
                          <a:spcPct val="107000"/>
                        </a:lnSpc>
                        <a:spcBef>
                          <a:spcPts val="0"/>
                        </a:spcBef>
                        <a:spcAft>
                          <a:spcPts val="0"/>
                        </a:spcAft>
                      </a:pPr>
                      <a:r>
                        <a:rPr lang="ar-SA" sz="900">
                          <a:effectLst/>
                        </a:rPr>
                        <a:t>ريو دي جانيرو، البرازيل (اتفاقية كيوتو للتغير المناخي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199</a:t>
                      </a:r>
                      <a:r>
                        <a:rPr lang="ar-SA" sz="1000">
                          <a:effectLst/>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dirty="0">
                          <a:effectLst/>
                        </a:rPr>
                        <a:t>COP 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1022399979"/>
                  </a:ext>
                </a:extLst>
              </a:tr>
              <a:tr h="174978">
                <a:tc>
                  <a:txBody>
                    <a:bodyPr/>
                    <a:lstStyle/>
                    <a:p>
                      <a:pPr marL="0" marR="0" algn="just" rtl="1">
                        <a:lnSpc>
                          <a:spcPct val="107000"/>
                        </a:lnSpc>
                        <a:spcBef>
                          <a:spcPts val="0"/>
                        </a:spcBef>
                        <a:spcAft>
                          <a:spcPts val="0"/>
                        </a:spcAft>
                      </a:pPr>
                      <a:r>
                        <a:rPr lang="ar-SA" sz="900">
                          <a:effectLst/>
                        </a:rPr>
                        <a:t>بيونس ايريس، الارجنتين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199</a:t>
                      </a:r>
                      <a:r>
                        <a:rPr lang="ar-SA" sz="1000">
                          <a:effectLst/>
                        </a:rPr>
                        <a:t>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2535449615"/>
                  </a:ext>
                </a:extLst>
              </a:tr>
              <a:tr h="174978">
                <a:tc>
                  <a:txBody>
                    <a:bodyPr/>
                    <a:lstStyle/>
                    <a:p>
                      <a:pPr marL="0" marR="0" algn="just" rtl="1">
                        <a:lnSpc>
                          <a:spcPct val="107000"/>
                        </a:lnSpc>
                        <a:spcBef>
                          <a:spcPts val="0"/>
                        </a:spcBef>
                        <a:spcAft>
                          <a:spcPts val="0"/>
                        </a:spcAft>
                      </a:pPr>
                      <a:r>
                        <a:rPr lang="ar-SA" sz="900">
                          <a:effectLst/>
                        </a:rPr>
                        <a:t>بون، ألمانيا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199</a:t>
                      </a:r>
                      <a:r>
                        <a:rPr lang="ar-SA" sz="1000">
                          <a:effectLst/>
                        </a:rPr>
                        <a:t>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1039710705"/>
                  </a:ext>
                </a:extLst>
              </a:tr>
              <a:tr h="174978">
                <a:tc>
                  <a:txBody>
                    <a:bodyPr/>
                    <a:lstStyle/>
                    <a:p>
                      <a:pPr marL="0" marR="0" algn="just" rtl="1">
                        <a:lnSpc>
                          <a:spcPct val="107000"/>
                        </a:lnSpc>
                        <a:spcBef>
                          <a:spcPts val="0"/>
                        </a:spcBef>
                        <a:spcAft>
                          <a:spcPts val="0"/>
                        </a:spcAft>
                      </a:pPr>
                      <a:r>
                        <a:rPr lang="ar-SA" sz="900">
                          <a:effectLst/>
                        </a:rPr>
                        <a:t>لاهاي، هولندا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200</a:t>
                      </a:r>
                      <a:r>
                        <a:rPr lang="ar-SA" sz="10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425012197"/>
                  </a:ext>
                </a:extLst>
              </a:tr>
              <a:tr h="174978">
                <a:tc>
                  <a:txBody>
                    <a:bodyPr/>
                    <a:lstStyle/>
                    <a:p>
                      <a:pPr marL="0" marR="0" algn="just" rtl="1">
                        <a:lnSpc>
                          <a:spcPct val="107000"/>
                        </a:lnSpc>
                        <a:spcBef>
                          <a:spcPts val="0"/>
                        </a:spcBef>
                        <a:spcAft>
                          <a:spcPts val="0"/>
                        </a:spcAft>
                      </a:pPr>
                      <a:r>
                        <a:rPr lang="ar-SA" sz="900">
                          <a:effectLst/>
                        </a:rPr>
                        <a:t>بون، ألمانيا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3755126429"/>
                  </a:ext>
                </a:extLst>
              </a:tr>
              <a:tr h="174978">
                <a:tc>
                  <a:txBody>
                    <a:bodyPr/>
                    <a:lstStyle/>
                    <a:p>
                      <a:pPr marL="0" marR="0" algn="just" rtl="1">
                        <a:lnSpc>
                          <a:spcPct val="107000"/>
                        </a:lnSpc>
                        <a:spcBef>
                          <a:spcPts val="0"/>
                        </a:spcBef>
                        <a:spcAft>
                          <a:spcPts val="0"/>
                        </a:spcAft>
                      </a:pPr>
                      <a:r>
                        <a:rPr lang="ar-SA" sz="900">
                          <a:effectLst/>
                        </a:rPr>
                        <a:t>مراكش، المغرب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2001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3406151146"/>
                  </a:ext>
                </a:extLst>
              </a:tr>
              <a:tr h="174978">
                <a:tc>
                  <a:txBody>
                    <a:bodyPr/>
                    <a:lstStyle/>
                    <a:p>
                      <a:pPr marL="0" marR="0" algn="just" rtl="1">
                        <a:lnSpc>
                          <a:spcPct val="107000"/>
                        </a:lnSpc>
                        <a:spcBef>
                          <a:spcPts val="0"/>
                        </a:spcBef>
                        <a:spcAft>
                          <a:spcPts val="0"/>
                        </a:spcAft>
                      </a:pPr>
                      <a:r>
                        <a:rPr lang="ar-SA" sz="900">
                          <a:effectLst/>
                        </a:rPr>
                        <a:t>نيودلهي، الهند</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200</a:t>
                      </a:r>
                      <a:r>
                        <a:rPr lang="ar-SA" sz="10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2468688755"/>
                  </a:ext>
                </a:extLst>
              </a:tr>
              <a:tr h="174978">
                <a:tc>
                  <a:txBody>
                    <a:bodyPr/>
                    <a:lstStyle/>
                    <a:p>
                      <a:pPr marL="0" marR="0" algn="just" rtl="1">
                        <a:lnSpc>
                          <a:spcPct val="107000"/>
                        </a:lnSpc>
                        <a:spcBef>
                          <a:spcPts val="0"/>
                        </a:spcBef>
                        <a:spcAft>
                          <a:spcPts val="0"/>
                        </a:spcAft>
                      </a:pPr>
                      <a:r>
                        <a:rPr lang="ar-SA" sz="900">
                          <a:effectLst/>
                        </a:rPr>
                        <a:t>ميلان، إيطاليا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200</a:t>
                      </a:r>
                      <a:r>
                        <a:rPr lang="ar-SA" sz="10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963959870"/>
                  </a:ext>
                </a:extLst>
              </a:tr>
              <a:tr h="174978">
                <a:tc>
                  <a:txBody>
                    <a:bodyPr/>
                    <a:lstStyle/>
                    <a:p>
                      <a:pPr marL="0" marR="0" algn="just" rtl="1">
                        <a:lnSpc>
                          <a:spcPct val="107000"/>
                        </a:lnSpc>
                        <a:spcBef>
                          <a:spcPts val="0"/>
                        </a:spcBef>
                        <a:spcAft>
                          <a:spcPts val="0"/>
                        </a:spcAft>
                      </a:pPr>
                      <a:r>
                        <a:rPr lang="ar-SA" sz="900">
                          <a:effectLst/>
                        </a:rPr>
                        <a:t>بيونس ايريس، الارجنتين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200</a:t>
                      </a:r>
                      <a:r>
                        <a:rPr lang="ar-SA" sz="1000">
                          <a:effectLst/>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3445065470"/>
                  </a:ext>
                </a:extLst>
              </a:tr>
              <a:tr h="174978">
                <a:tc>
                  <a:txBody>
                    <a:bodyPr/>
                    <a:lstStyle/>
                    <a:p>
                      <a:pPr marL="0" marR="0" algn="just" rtl="1">
                        <a:lnSpc>
                          <a:spcPct val="107000"/>
                        </a:lnSpc>
                        <a:spcBef>
                          <a:spcPts val="0"/>
                        </a:spcBef>
                        <a:spcAft>
                          <a:spcPts val="0"/>
                        </a:spcAft>
                      </a:pPr>
                      <a:r>
                        <a:rPr lang="ar-SA" sz="900">
                          <a:effectLst/>
                        </a:rPr>
                        <a:t>مونتريال، كندا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200</a:t>
                      </a:r>
                      <a:r>
                        <a:rPr lang="ar-SA" sz="10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11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3599089765"/>
                  </a:ext>
                </a:extLst>
              </a:tr>
              <a:tr h="174978">
                <a:tc>
                  <a:txBody>
                    <a:bodyPr/>
                    <a:lstStyle/>
                    <a:p>
                      <a:pPr marL="0" marR="0" algn="just" rtl="1">
                        <a:lnSpc>
                          <a:spcPct val="107000"/>
                        </a:lnSpc>
                        <a:spcBef>
                          <a:spcPts val="0"/>
                        </a:spcBef>
                        <a:spcAft>
                          <a:spcPts val="0"/>
                        </a:spcAft>
                      </a:pPr>
                      <a:r>
                        <a:rPr lang="ar-SA" sz="900">
                          <a:effectLst/>
                        </a:rPr>
                        <a:t>نيروبي، كينيا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200</a:t>
                      </a:r>
                      <a:r>
                        <a:rPr lang="ar-SA" sz="1000">
                          <a:effectLst/>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233860529"/>
                  </a:ext>
                </a:extLst>
              </a:tr>
              <a:tr h="174978">
                <a:tc>
                  <a:txBody>
                    <a:bodyPr/>
                    <a:lstStyle/>
                    <a:p>
                      <a:pPr marL="0" marR="0" algn="just" rtl="1">
                        <a:lnSpc>
                          <a:spcPct val="107000"/>
                        </a:lnSpc>
                        <a:spcBef>
                          <a:spcPts val="0"/>
                        </a:spcBef>
                        <a:spcAft>
                          <a:spcPts val="0"/>
                        </a:spcAft>
                      </a:pPr>
                      <a:r>
                        <a:rPr lang="ar-SA" sz="900">
                          <a:effectLst/>
                        </a:rPr>
                        <a:t>بالي، إندونيسيا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200</a:t>
                      </a:r>
                      <a:r>
                        <a:rPr lang="ar-SA" sz="1000">
                          <a:effectLst/>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4148051805"/>
                  </a:ext>
                </a:extLst>
              </a:tr>
              <a:tr h="174978">
                <a:tc>
                  <a:txBody>
                    <a:bodyPr/>
                    <a:lstStyle/>
                    <a:p>
                      <a:pPr marL="0" marR="0" algn="just" rtl="1">
                        <a:lnSpc>
                          <a:spcPct val="107000"/>
                        </a:lnSpc>
                        <a:spcBef>
                          <a:spcPts val="0"/>
                        </a:spcBef>
                        <a:spcAft>
                          <a:spcPts val="0"/>
                        </a:spcAft>
                      </a:pPr>
                      <a:r>
                        <a:rPr lang="ar-SA" sz="900">
                          <a:effectLst/>
                        </a:rPr>
                        <a:t>بوزنان، بولندا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200</a:t>
                      </a:r>
                      <a:r>
                        <a:rPr lang="ar-SA" sz="1000">
                          <a:effectLst/>
                        </a:rPr>
                        <a:t>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1598636674"/>
                  </a:ext>
                </a:extLst>
              </a:tr>
              <a:tr h="174978">
                <a:tc>
                  <a:txBody>
                    <a:bodyPr/>
                    <a:lstStyle/>
                    <a:p>
                      <a:pPr marL="0" marR="0" algn="just" rtl="1">
                        <a:lnSpc>
                          <a:spcPct val="107000"/>
                        </a:lnSpc>
                        <a:spcBef>
                          <a:spcPts val="0"/>
                        </a:spcBef>
                        <a:spcAft>
                          <a:spcPts val="0"/>
                        </a:spcAft>
                      </a:pPr>
                      <a:r>
                        <a:rPr lang="ar-SA" sz="900">
                          <a:effectLst/>
                        </a:rPr>
                        <a:t>كوبنهاجن، الدنمارك</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200</a:t>
                      </a:r>
                      <a:r>
                        <a:rPr lang="ar-SA" sz="1000">
                          <a:effectLst/>
                        </a:rPr>
                        <a:t>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1409490938"/>
                  </a:ext>
                </a:extLst>
              </a:tr>
              <a:tr h="174978">
                <a:tc>
                  <a:txBody>
                    <a:bodyPr/>
                    <a:lstStyle/>
                    <a:p>
                      <a:pPr marL="0" marR="0" algn="just" rtl="1">
                        <a:lnSpc>
                          <a:spcPct val="107000"/>
                        </a:lnSpc>
                        <a:spcBef>
                          <a:spcPts val="0"/>
                        </a:spcBef>
                        <a:spcAft>
                          <a:spcPts val="0"/>
                        </a:spcAft>
                      </a:pPr>
                      <a:r>
                        <a:rPr lang="ar-SA" sz="900">
                          <a:effectLst/>
                        </a:rPr>
                        <a:t>كانكون، المكسيك</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a:t>
                      </a:r>
                      <a:r>
                        <a:rPr lang="ar-SA" sz="1000">
                          <a:effectLst/>
                        </a:rPr>
                        <a:t>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2248258792"/>
                  </a:ext>
                </a:extLst>
              </a:tr>
              <a:tr h="174978">
                <a:tc>
                  <a:txBody>
                    <a:bodyPr/>
                    <a:lstStyle/>
                    <a:p>
                      <a:pPr marL="0" marR="0" algn="just" rtl="1">
                        <a:lnSpc>
                          <a:spcPct val="107000"/>
                        </a:lnSpc>
                        <a:spcBef>
                          <a:spcPts val="0"/>
                        </a:spcBef>
                        <a:spcAft>
                          <a:spcPts val="0"/>
                        </a:spcAft>
                      </a:pPr>
                      <a:r>
                        <a:rPr lang="ar-SA" sz="900">
                          <a:effectLst/>
                        </a:rPr>
                        <a:t>ديربان، جنوب أفريقيا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a:t>
                      </a:r>
                      <a:r>
                        <a:rPr lang="ar-SA" sz="1000">
                          <a:effectLst/>
                        </a:rPr>
                        <a:t>1</a:t>
                      </a:r>
                      <a:r>
                        <a:rPr lang="en-US" sz="10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254494926"/>
                  </a:ext>
                </a:extLst>
              </a:tr>
              <a:tr h="174978">
                <a:tc>
                  <a:txBody>
                    <a:bodyPr/>
                    <a:lstStyle/>
                    <a:p>
                      <a:pPr marL="0" marR="0" algn="just" rtl="1">
                        <a:lnSpc>
                          <a:spcPct val="107000"/>
                        </a:lnSpc>
                        <a:spcBef>
                          <a:spcPts val="0"/>
                        </a:spcBef>
                        <a:spcAft>
                          <a:spcPts val="0"/>
                        </a:spcAft>
                      </a:pPr>
                      <a:r>
                        <a:rPr lang="ar-SA" sz="900">
                          <a:effectLst/>
                        </a:rPr>
                        <a:t>الدوحة، قطر</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a:t>
                      </a:r>
                      <a:r>
                        <a:rPr lang="ar-SA" sz="1000">
                          <a:effectLst/>
                        </a:rPr>
                        <a:t>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3150365815"/>
                  </a:ext>
                </a:extLst>
              </a:tr>
              <a:tr h="174978">
                <a:tc>
                  <a:txBody>
                    <a:bodyPr/>
                    <a:lstStyle/>
                    <a:p>
                      <a:pPr marL="0" marR="0" algn="just" rtl="1">
                        <a:lnSpc>
                          <a:spcPct val="107000"/>
                        </a:lnSpc>
                        <a:spcBef>
                          <a:spcPts val="0"/>
                        </a:spcBef>
                        <a:spcAft>
                          <a:spcPts val="0"/>
                        </a:spcAft>
                      </a:pPr>
                      <a:r>
                        <a:rPr lang="ar-SA" sz="900">
                          <a:effectLst/>
                        </a:rPr>
                        <a:t>وارسو، بولندا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a:t>
                      </a:r>
                      <a:r>
                        <a:rPr lang="ar-SA" sz="1000">
                          <a:effectLst/>
                        </a:rPr>
                        <a:t>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3305483522"/>
                  </a:ext>
                </a:extLst>
              </a:tr>
              <a:tr h="174978">
                <a:tc>
                  <a:txBody>
                    <a:bodyPr/>
                    <a:lstStyle/>
                    <a:p>
                      <a:pPr marL="0" marR="0" algn="just" rtl="1">
                        <a:lnSpc>
                          <a:spcPct val="107000"/>
                        </a:lnSpc>
                        <a:spcBef>
                          <a:spcPts val="0"/>
                        </a:spcBef>
                        <a:spcAft>
                          <a:spcPts val="0"/>
                        </a:spcAft>
                      </a:pPr>
                      <a:r>
                        <a:rPr lang="ar-SA" sz="900">
                          <a:effectLst/>
                        </a:rPr>
                        <a:t>ليما، بيرو</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a:t>
                      </a:r>
                      <a:r>
                        <a:rPr lang="ar-SA" sz="1000">
                          <a:effectLst/>
                        </a:rPr>
                        <a:t>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20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2593222559"/>
                  </a:ext>
                </a:extLst>
              </a:tr>
              <a:tr h="174978">
                <a:tc>
                  <a:txBody>
                    <a:bodyPr/>
                    <a:lstStyle/>
                    <a:p>
                      <a:pPr marL="0" marR="0" algn="just" rtl="1">
                        <a:lnSpc>
                          <a:spcPct val="107000"/>
                        </a:lnSpc>
                        <a:spcBef>
                          <a:spcPts val="0"/>
                        </a:spcBef>
                        <a:spcAft>
                          <a:spcPts val="0"/>
                        </a:spcAft>
                      </a:pPr>
                      <a:r>
                        <a:rPr lang="ar-SA" sz="900">
                          <a:effectLst/>
                        </a:rPr>
                        <a:t>باريس، فرنسا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a:t>
                      </a:r>
                      <a:r>
                        <a:rPr lang="ar-SA" sz="1000">
                          <a:effectLst/>
                        </a:rPr>
                        <a:t>15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21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2949685166"/>
                  </a:ext>
                </a:extLst>
              </a:tr>
              <a:tr h="174978">
                <a:tc>
                  <a:txBody>
                    <a:bodyPr/>
                    <a:lstStyle/>
                    <a:p>
                      <a:pPr marL="0" marR="0" algn="just" rtl="1">
                        <a:lnSpc>
                          <a:spcPct val="107000"/>
                        </a:lnSpc>
                        <a:spcBef>
                          <a:spcPts val="0"/>
                        </a:spcBef>
                        <a:spcAft>
                          <a:spcPts val="0"/>
                        </a:spcAft>
                      </a:pPr>
                      <a:r>
                        <a:rPr lang="ar-SA" sz="900">
                          <a:effectLst/>
                        </a:rPr>
                        <a:t>مراكش، المغرب</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a:t>
                      </a:r>
                      <a:r>
                        <a:rPr lang="ar-SA" sz="1000">
                          <a:effectLst/>
                        </a:rPr>
                        <a:t>16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22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2698457450"/>
                  </a:ext>
                </a:extLst>
              </a:tr>
              <a:tr h="174978">
                <a:tc>
                  <a:txBody>
                    <a:bodyPr/>
                    <a:lstStyle/>
                    <a:p>
                      <a:pPr marL="0" marR="0" algn="just" rtl="1">
                        <a:lnSpc>
                          <a:spcPct val="107000"/>
                        </a:lnSpc>
                        <a:spcBef>
                          <a:spcPts val="0"/>
                        </a:spcBef>
                        <a:spcAft>
                          <a:spcPts val="0"/>
                        </a:spcAft>
                      </a:pPr>
                      <a:r>
                        <a:rPr lang="ar-SA" sz="900">
                          <a:effectLst/>
                        </a:rPr>
                        <a:t>بون، ألمانيا</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a:t>
                      </a:r>
                      <a:r>
                        <a:rPr lang="ar-SA" sz="1000">
                          <a:effectLst/>
                        </a:rPr>
                        <a:t>17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2877980434"/>
                  </a:ext>
                </a:extLst>
              </a:tr>
              <a:tr h="174978">
                <a:tc>
                  <a:txBody>
                    <a:bodyPr/>
                    <a:lstStyle/>
                    <a:p>
                      <a:pPr marL="0" marR="0" algn="just" rtl="1">
                        <a:lnSpc>
                          <a:spcPct val="107000"/>
                        </a:lnSpc>
                        <a:spcBef>
                          <a:spcPts val="0"/>
                        </a:spcBef>
                        <a:spcAft>
                          <a:spcPts val="0"/>
                        </a:spcAft>
                      </a:pPr>
                      <a:r>
                        <a:rPr lang="ar-SA" sz="900" dirty="0">
                          <a:effectLst/>
                        </a:rPr>
                        <a:t>كاتوفيتشي، </a:t>
                      </a:r>
                      <a:r>
                        <a:rPr lang="ar-SA" sz="900" dirty="0" smtClean="0">
                          <a:effectLst/>
                        </a:rPr>
                        <a:t>ببولندا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20</a:t>
                      </a:r>
                      <a:r>
                        <a:rPr lang="ar-SA" sz="1000">
                          <a:effectLst/>
                        </a:rPr>
                        <a:t>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a:effectLst/>
                        </a:rPr>
                        <a:t>COP 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1358380453"/>
                  </a:ext>
                </a:extLst>
              </a:tr>
              <a:tr h="174978">
                <a:tc>
                  <a:txBody>
                    <a:bodyPr/>
                    <a:lstStyle/>
                    <a:p>
                      <a:pPr marL="0" marR="0" algn="just" rtl="1">
                        <a:lnSpc>
                          <a:spcPct val="107000"/>
                        </a:lnSpc>
                        <a:spcBef>
                          <a:spcPts val="0"/>
                        </a:spcBef>
                        <a:spcAft>
                          <a:spcPts val="0"/>
                        </a:spcAft>
                      </a:pPr>
                      <a:r>
                        <a:rPr lang="ar-SA" sz="1100" dirty="0" smtClean="0">
                          <a:effectLst/>
                          <a:latin typeface="Calibri" panose="020F0502020204030204" pitchFamily="34" charset="0"/>
                          <a:ea typeface="Calibri" panose="020F0502020204030204" pitchFamily="34" charset="0"/>
                          <a:cs typeface="Arial" panose="020B0604020202020204" pitchFamily="34" charset="0"/>
                        </a:rPr>
                        <a:t>مدريد أسبانيا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dirty="0">
                          <a:effectLst/>
                        </a:rPr>
                        <a:t>20</a:t>
                      </a:r>
                      <a:r>
                        <a:rPr lang="ar-SA" sz="1000" dirty="0">
                          <a:effectLst/>
                        </a:rPr>
                        <a:t>19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dirty="0">
                          <a:effectLst/>
                        </a:rPr>
                        <a:t>COP 25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723434618"/>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695386146"/>
              </p:ext>
            </p:extLst>
          </p:nvPr>
        </p:nvGraphicFramePr>
        <p:xfrm>
          <a:off x="914400" y="6324607"/>
          <a:ext cx="7522934" cy="174978"/>
        </p:xfrm>
        <a:graphic>
          <a:graphicData uri="http://schemas.openxmlformats.org/drawingml/2006/table">
            <a:tbl>
              <a:tblPr rtl="1" firstRow="1" firstCol="1" bandRow="1">
                <a:tableStyleId>{5C22544A-7EE6-4342-B048-85BDC9FD1C3A}</a:tableStyleId>
              </a:tblPr>
              <a:tblGrid>
                <a:gridCol w="3551198">
                  <a:extLst>
                    <a:ext uri="{9D8B030D-6E8A-4147-A177-3AD203B41FA5}">
                      <a16:colId xmlns:a16="http://schemas.microsoft.com/office/drawing/2014/main" val="337923975"/>
                    </a:ext>
                  </a:extLst>
                </a:gridCol>
                <a:gridCol w="1952492">
                  <a:extLst>
                    <a:ext uri="{9D8B030D-6E8A-4147-A177-3AD203B41FA5}">
                      <a16:colId xmlns:a16="http://schemas.microsoft.com/office/drawing/2014/main" val="3774902943"/>
                    </a:ext>
                  </a:extLst>
                </a:gridCol>
                <a:gridCol w="2019244">
                  <a:extLst>
                    <a:ext uri="{9D8B030D-6E8A-4147-A177-3AD203B41FA5}">
                      <a16:colId xmlns:a16="http://schemas.microsoft.com/office/drawing/2014/main" val="2546314108"/>
                    </a:ext>
                  </a:extLst>
                </a:gridCol>
              </a:tblGrid>
              <a:tr h="174978">
                <a:tc>
                  <a:txBody>
                    <a:bodyPr/>
                    <a:lstStyle/>
                    <a:p>
                      <a:pPr marL="0" marR="0" algn="just" rtl="1">
                        <a:lnSpc>
                          <a:spcPct val="107000"/>
                        </a:lnSpc>
                        <a:spcBef>
                          <a:spcPts val="0"/>
                        </a:spcBef>
                        <a:spcAft>
                          <a:spcPts val="0"/>
                        </a:spcAft>
                      </a:pPr>
                      <a:r>
                        <a:rPr lang="ar-SA" sz="900" dirty="0" smtClean="0">
                          <a:effectLst/>
                        </a:rPr>
                        <a:t>غلاسكو ، اسكتلندا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dirty="0" smtClean="0">
                          <a:effectLst/>
                        </a:rPr>
                        <a:t>20</a:t>
                      </a:r>
                      <a:r>
                        <a:rPr lang="ar-SA" sz="1000" dirty="0" smtClean="0">
                          <a:effectLst/>
                        </a:rPr>
                        <a:t>21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tc>
                  <a:txBody>
                    <a:bodyPr/>
                    <a:lstStyle/>
                    <a:p>
                      <a:pPr marL="0" marR="0" algn="ctr" rtl="0">
                        <a:lnSpc>
                          <a:spcPct val="107000"/>
                        </a:lnSpc>
                        <a:spcBef>
                          <a:spcPts val="0"/>
                        </a:spcBef>
                        <a:spcAft>
                          <a:spcPts val="0"/>
                        </a:spcAft>
                      </a:pPr>
                      <a:r>
                        <a:rPr lang="en-US" sz="1000" dirty="0">
                          <a:effectLst/>
                        </a:rPr>
                        <a:t>COP </a:t>
                      </a:r>
                      <a:r>
                        <a:rPr lang="en-US" sz="1000" dirty="0" smtClean="0">
                          <a:effectLst/>
                        </a:rPr>
                        <a:t>2</a:t>
                      </a:r>
                      <a:r>
                        <a:rPr lang="ar-SA" sz="1000" dirty="0" smtClean="0">
                          <a:effectLst/>
                        </a:rPr>
                        <a:t>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371" marR="68371" marT="0" marB="0"/>
                </a:tc>
                <a:extLst>
                  <a:ext uri="{0D108BD9-81ED-4DB2-BD59-A6C34878D82A}">
                    <a16:rowId xmlns:a16="http://schemas.microsoft.com/office/drawing/2014/main" val="2396125001"/>
                  </a:ext>
                </a:extLst>
              </a:tr>
            </a:tbl>
          </a:graphicData>
        </a:graphic>
      </p:graphicFrame>
    </p:spTree>
    <p:extLst>
      <p:ext uri="{BB962C8B-B14F-4D97-AF65-F5344CB8AC3E}">
        <p14:creationId xmlns:p14="http://schemas.microsoft.com/office/powerpoint/2010/main" val="411704423"/>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200" b="1" dirty="0">
                <a:ea typeface="Majalla UI"/>
                <a:cs typeface="+mj-cs"/>
              </a:rPr>
              <a:t> </a:t>
            </a:r>
            <a:r>
              <a:rPr lang="ar-SA" altLang="en-US" sz="2400" b="1" dirty="0" smtClean="0">
                <a:ea typeface="Majalla UI"/>
                <a:cs typeface="+mj-cs"/>
              </a:rPr>
              <a:t>في </a:t>
            </a:r>
            <a:r>
              <a:rPr lang="ar-SA" altLang="en-US" sz="2400" b="1" dirty="0">
                <a:ea typeface="Majalla UI"/>
                <a:cs typeface="+mj-cs"/>
              </a:rPr>
              <a:t>نوفمبر </a:t>
            </a:r>
            <a:r>
              <a:rPr lang="ar-SA" altLang="en-US" sz="2000" b="1" dirty="0">
                <a:ea typeface="Majalla UI"/>
                <a:cs typeface="+mj-cs"/>
              </a:rPr>
              <a:t>2000</a:t>
            </a:r>
            <a:r>
              <a:rPr lang="ar-SA" altLang="en-US" sz="2400" b="1" dirty="0">
                <a:ea typeface="Majalla UI"/>
                <a:cs typeface="+mj-cs"/>
              </a:rPr>
              <a:t> </a:t>
            </a:r>
            <a:r>
              <a:rPr lang="ar-SA" altLang="en-US" sz="2400" b="1" dirty="0" smtClean="0">
                <a:ea typeface="Majalla UI"/>
                <a:cs typeface="+mj-cs"/>
              </a:rPr>
              <a:t>عقد المؤتمر السادس</a:t>
            </a:r>
            <a:r>
              <a:rPr lang="en-US" altLang="en-US" sz="2000" b="1" dirty="0" smtClean="0">
                <a:ea typeface="Majalla UI"/>
                <a:cs typeface="+mj-cs"/>
              </a:rPr>
              <a:t>COP6</a:t>
            </a:r>
            <a:r>
              <a:rPr lang="en-US" altLang="en-US" sz="2400" b="1" dirty="0" smtClean="0">
                <a:ea typeface="Majalla UI"/>
                <a:cs typeface="+mj-cs"/>
              </a:rPr>
              <a:t> </a:t>
            </a:r>
            <a:r>
              <a:rPr lang="ar-SA" altLang="en-US" sz="2400" b="1" dirty="0" smtClean="0">
                <a:ea typeface="Majalla UI"/>
                <a:cs typeface="+mj-cs"/>
              </a:rPr>
              <a:t> في </a:t>
            </a:r>
            <a:r>
              <a:rPr lang="ar-SA" altLang="en-US" sz="2400" b="1" dirty="0">
                <a:ea typeface="Majalla UI"/>
                <a:cs typeface="+mj-cs"/>
              </a:rPr>
              <a:t>لاهاي، وخلال محادثات تغير المناخ ركزت سياسات الولايات المتحدة ودول الاتحاد الأوروبي على بنود بروتوكول كيوتو التي تهدف إلى تقليل انبعاثات ثاني أكسيد الكربون من الدول المتقدمة، وكذلك متطلبات التصديق على بروتوكول </a:t>
            </a:r>
            <a:r>
              <a:rPr lang="ar-SA" altLang="en-US" sz="2400" b="1" dirty="0" smtClean="0">
                <a:ea typeface="Majalla UI"/>
                <a:cs typeface="+mj-cs"/>
              </a:rPr>
              <a:t>كيوتو.</a:t>
            </a:r>
          </a:p>
          <a:p>
            <a:pPr algn="just" rtl="1">
              <a:lnSpc>
                <a:spcPct val="150000"/>
              </a:lnSpc>
            </a:pPr>
            <a:r>
              <a:rPr lang="ar-SA" altLang="en-US" sz="2400" b="1" dirty="0" smtClean="0">
                <a:ea typeface="Majalla UI"/>
                <a:cs typeface="+mj-cs"/>
              </a:rPr>
              <a:t>ولابد </a:t>
            </a:r>
            <a:r>
              <a:rPr lang="ar-SA" altLang="en-US" sz="2400" b="1" dirty="0">
                <a:ea typeface="Majalla UI"/>
                <a:cs typeface="+mj-cs"/>
              </a:rPr>
              <a:t>أن نشير هنا إلى أنه كان من الضروري بمكان إجراء مناقشة واضحة وصيغة دلائل كمية بشأن أوجه عدم اليقين بالنسبة لصنع السياسات العامة بشأن تغير المناخ؛ حيث احتوى تقرير الفريق الحكومي الدولي المعني بتغير المناخ تقييم لحالة عدم اليقين في استنتاجاته وتوقعاته، ومدى أهمية ذلك بالنسبة لصنع السياسات. وعلى النقيض نجد نظرة مغايرة للمنظمات غير الحكومية </a:t>
            </a:r>
            <a:r>
              <a:rPr lang="en-US" altLang="en-US" sz="2000" b="1" dirty="0">
                <a:ea typeface="Majalla UI"/>
                <a:cs typeface="+mj-cs"/>
              </a:rPr>
              <a:t>non-governmental organizations (NGO) </a:t>
            </a:r>
            <a:r>
              <a:rPr lang="ar-SA" altLang="en-US" sz="2000" b="1" dirty="0" smtClean="0">
                <a:ea typeface="Majalla UI"/>
                <a:cs typeface="+mj-cs"/>
              </a:rPr>
              <a:t> </a:t>
            </a:r>
            <a:r>
              <a:rPr lang="ar-SA" altLang="en-US" sz="2400" b="1" dirty="0" smtClean="0">
                <a:ea typeface="Majalla UI"/>
                <a:cs typeface="+mj-cs"/>
              </a:rPr>
              <a:t>التي </a:t>
            </a:r>
            <a:r>
              <a:rPr lang="ar-SA" altLang="en-US" sz="2400" b="1" dirty="0">
                <a:ea typeface="Majalla UI"/>
                <a:cs typeface="+mj-cs"/>
              </a:rPr>
              <a:t>شاركت في المفاوضات البيئية الدولية الخاصة باتفاقية الأمم المتحدة لمكافحة التصحر وتغير المناخ</a:t>
            </a:r>
            <a:r>
              <a:rPr lang="ar-SA" altLang="en-US" sz="2400" b="1" dirty="0" smtClean="0">
                <a:ea typeface="Majalla UI"/>
                <a:cs typeface="+mj-cs"/>
              </a:rPr>
              <a:t>.</a:t>
            </a:r>
            <a:endParaRPr lang="en-US" altLang="en-US" sz="2400" b="1" dirty="0">
              <a:ea typeface="Majalla UI"/>
              <a:cs typeface="+mj-cs"/>
            </a:endParaRPr>
          </a:p>
        </p:txBody>
      </p:sp>
    </p:spTree>
    <p:extLst>
      <p:ext uri="{BB962C8B-B14F-4D97-AF65-F5344CB8AC3E}">
        <p14:creationId xmlns:p14="http://schemas.microsoft.com/office/powerpoint/2010/main" val="1677299526"/>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200" b="1" dirty="0">
                <a:ea typeface="Majalla UI"/>
                <a:cs typeface="+mj-cs"/>
              </a:rPr>
              <a:t> </a:t>
            </a:r>
            <a:r>
              <a:rPr lang="ar-SA" altLang="en-US" sz="2400" b="1" dirty="0" smtClean="0">
                <a:ea typeface="Majalla UI"/>
                <a:cs typeface="+mj-cs"/>
              </a:rPr>
              <a:t>في </a:t>
            </a:r>
            <a:r>
              <a:rPr lang="ar-SA" altLang="en-US" sz="2400" b="1" dirty="0">
                <a:ea typeface="Majalla UI"/>
                <a:cs typeface="+mj-cs"/>
              </a:rPr>
              <a:t>عام 2002م عقدت اتفاقية التنوع </a:t>
            </a:r>
            <a:r>
              <a:rPr lang="ar-SA" altLang="en-US" sz="2400" b="1" dirty="0" smtClean="0">
                <a:ea typeface="Majalla UI"/>
                <a:cs typeface="+mj-cs"/>
              </a:rPr>
              <a:t>البيولوجي </a:t>
            </a:r>
            <a:r>
              <a:rPr lang="en-US" altLang="en-US" sz="2000" b="1" dirty="0" smtClean="0">
                <a:ea typeface="Majalla UI"/>
                <a:cs typeface="+mj-cs"/>
              </a:rPr>
              <a:t>CBD</a:t>
            </a:r>
            <a:r>
              <a:rPr lang="en-US" altLang="en-US" sz="2400" b="1" dirty="0" smtClean="0">
                <a:ea typeface="Majalla UI"/>
                <a:cs typeface="+mj-cs"/>
              </a:rPr>
              <a:t>، </a:t>
            </a:r>
            <a:r>
              <a:rPr lang="ar-SA" altLang="en-US" sz="2400" b="1" dirty="0">
                <a:ea typeface="Majalla UI"/>
                <a:cs typeface="+mj-cs"/>
              </a:rPr>
              <a:t>وقارن جاك مونت وكاباروس   </a:t>
            </a:r>
            <a:r>
              <a:rPr lang="en-US" altLang="en-US" sz="2000" b="1" dirty="0" err="1">
                <a:ea typeface="Majalla UI"/>
                <a:cs typeface="+mj-cs"/>
              </a:rPr>
              <a:t>Jacquemont</a:t>
            </a:r>
            <a:r>
              <a:rPr lang="en-US" altLang="en-US" sz="2000" b="1" dirty="0">
                <a:ea typeface="Majalla UI"/>
                <a:cs typeface="+mj-cs"/>
              </a:rPr>
              <a:t>, &amp; </a:t>
            </a:r>
            <a:r>
              <a:rPr lang="en-US" altLang="en-US" sz="2000" b="1" dirty="0" err="1">
                <a:ea typeface="Majalla UI"/>
                <a:cs typeface="+mj-cs"/>
              </a:rPr>
              <a:t>Caparrós</a:t>
            </a:r>
            <a:r>
              <a:rPr lang="en-US" altLang="en-US" sz="2000" b="1" dirty="0">
                <a:ea typeface="Majalla UI"/>
                <a:cs typeface="+mj-cs"/>
              </a:rPr>
              <a:t> </a:t>
            </a:r>
            <a:r>
              <a:rPr lang="ar-SA" altLang="en-US" sz="2400" b="1" dirty="0" smtClean="0">
                <a:ea typeface="Majalla UI"/>
                <a:cs typeface="+mj-cs"/>
              </a:rPr>
              <a:t> الأحكام </a:t>
            </a:r>
            <a:r>
              <a:rPr lang="ar-SA" altLang="en-US" sz="2400" b="1" dirty="0">
                <a:ea typeface="Majalla UI"/>
                <a:cs typeface="+mj-cs"/>
              </a:rPr>
              <a:t>بين اتفاقية التنوع البيولوجي واتفاقية الأمم المتحدة الإطارية بشأن تغير المناخ؛ من حيث الأهداف والنتائج الاقتصادية لهما؛ ومدى فعالية اتفاقية التنوع البيولوجي في حماية الغابات، وأوجه التآزر بينهما. وعليها وجه بوهمر كريستيانسن  </a:t>
            </a:r>
            <a:r>
              <a:rPr lang="en-US" altLang="en-US" sz="2000" b="1" dirty="0" err="1">
                <a:ea typeface="Majalla UI"/>
                <a:cs typeface="+mj-cs"/>
              </a:rPr>
              <a:t>Boehmer</a:t>
            </a:r>
            <a:r>
              <a:rPr lang="en-US" altLang="en-US" sz="2000" b="1" dirty="0">
                <a:ea typeface="Majalla UI"/>
                <a:cs typeface="+mj-cs"/>
              </a:rPr>
              <a:t>-Christiansen</a:t>
            </a:r>
            <a:r>
              <a:rPr lang="en-US" altLang="en-US" sz="2400" b="1" dirty="0">
                <a:ea typeface="Majalla UI"/>
                <a:cs typeface="+mj-cs"/>
              </a:rPr>
              <a:t>  </a:t>
            </a:r>
            <a:r>
              <a:rPr lang="ar-SA" altLang="en-US" sz="2400" b="1" dirty="0" smtClean="0">
                <a:ea typeface="Majalla UI"/>
                <a:cs typeface="+mj-cs"/>
              </a:rPr>
              <a:t> النظر </a:t>
            </a:r>
            <a:r>
              <a:rPr lang="ar-SA" altLang="en-US" sz="2400" b="1" dirty="0">
                <a:ea typeface="Majalla UI"/>
                <a:cs typeface="+mj-cs"/>
              </a:rPr>
              <a:t>إلى الجهود التي يبذلها البنك الدولي ومرفق البيئة العالمية، ليصبحا ميسرين دوليين للاستثمارات في مجال حماية البيئة والتنمية المستدامة في قطاع الطاقة. </a:t>
            </a:r>
            <a:r>
              <a:rPr lang="ar-SA" altLang="en-US" sz="2400" b="1" dirty="0" smtClean="0">
                <a:ea typeface="Majalla UI"/>
                <a:cs typeface="+mj-cs"/>
              </a:rPr>
              <a:t>ولكن </a:t>
            </a:r>
            <a:r>
              <a:rPr lang="ar-SA" altLang="en-US" sz="2400" b="1" dirty="0">
                <a:ea typeface="Majalla UI"/>
                <a:cs typeface="+mj-cs"/>
              </a:rPr>
              <a:t>ردود السياسات الحكومية اختلفت اختلافا كبيراً. فقد أظهرت دراسات توقع الأخطار؛ أن المواطنين في الولايات المتحدة وبريطانيا العظمى لديهم توقعات خطر مماثلة لتغير المناخ، ويعد بذلك تغير المناخ تهديدا بعيد المنال، وذات أهمية محدودة. </a:t>
            </a:r>
            <a:r>
              <a:rPr lang="ar-SA" altLang="en-US" sz="2400" b="1" dirty="0" smtClean="0">
                <a:ea typeface="Majalla UI"/>
                <a:cs typeface="+mj-cs"/>
              </a:rPr>
              <a:t> </a:t>
            </a:r>
            <a:endParaRPr lang="en-US" altLang="en-US" sz="2400" b="1" dirty="0">
              <a:ea typeface="Majalla UI"/>
              <a:cs typeface="+mj-cs"/>
            </a:endParaRPr>
          </a:p>
        </p:txBody>
      </p:sp>
    </p:spTree>
    <p:extLst>
      <p:ext uri="{BB962C8B-B14F-4D97-AF65-F5344CB8AC3E}">
        <p14:creationId xmlns:p14="http://schemas.microsoft.com/office/powerpoint/2010/main" val="540693356"/>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0960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143000"/>
            <a:ext cx="8534400" cy="5562600"/>
          </a:xfrm>
        </p:spPr>
        <p:txBody>
          <a:bodyPr/>
          <a:lstStyle/>
          <a:p>
            <a:pPr algn="just" rtl="1">
              <a:lnSpc>
                <a:spcPct val="150000"/>
              </a:lnSpc>
            </a:pPr>
            <a:r>
              <a:rPr lang="ar-SA" altLang="en-US" sz="2200" b="1" dirty="0">
                <a:ea typeface="Majalla UI"/>
                <a:cs typeface="+mj-cs"/>
              </a:rPr>
              <a:t> </a:t>
            </a:r>
            <a:r>
              <a:rPr lang="ar-SA" altLang="en-US" sz="2400" b="1" dirty="0">
                <a:ea typeface="Majalla UI"/>
                <a:cs typeface="+mj-cs"/>
              </a:rPr>
              <a:t>وعلى الرغم من أن استراليا وكندا مشاركتين نشطتين في المفاوضات الدولية بشأن تغير المناخ منذ أوائل التسعينات؛ حيث تم التصديق من قبل الحكومة الكندية على بروتوكول كيوتو عام </a:t>
            </a:r>
            <a:r>
              <a:rPr lang="ar-SA" altLang="en-US" sz="2000" b="1" dirty="0">
                <a:ea typeface="Majalla UI"/>
                <a:cs typeface="+mj-cs"/>
              </a:rPr>
              <a:t>2002</a:t>
            </a:r>
            <a:r>
              <a:rPr lang="ar-SA" altLang="en-US" sz="2400" b="1" dirty="0">
                <a:ea typeface="Majalla UI"/>
                <a:cs typeface="+mj-cs"/>
              </a:rPr>
              <a:t>م، في حين قررت الحكومة الأسترالية عدم التصديق، ويعزي ذلك إلى عدد من العوامل التي أدت إلى تصور محدود للمصلحة الوطنية الأسترالية، وفيها ركزت على التكاليف الاقتصادية القصيرة الأجل لتنفيذ البروتكول. </a:t>
            </a:r>
            <a:r>
              <a:rPr lang="ar-SA" altLang="en-US" sz="2400" b="1" dirty="0" smtClean="0">
                <a:ea typeface="Majalla UI"/>
                <a:cs typeface="+mj-cs"/>
              </a:rPr>
              <a:t>أما </a:t>
            </a:r>
            <a:r>
              <a:rPr lang="ar-SA" altLang="en-US" sz="2400" b="1" dirty="0">
                <a:ea typeface="Majalla UI"/>
                <a:cs typeface="+mj-cs"/>
              </a:rPr>
              <a:t>في كوريا حينها فارتكز تصميم سياسة تغير المناخ على نتيجة سياسات المصالح حول خطة إدارة الهدف من الغازات الدفيئة والطاقة، وضرائب الكربون، ومخطط تجارة الانبعاثات. </a:t>
            </a:r>
          </a:p>
          <a:p>
            <a:pPr algn="just" rtl="1">
              <a:lnSpc>
                <a:spcPct val="150000"/>
              </a:lnSpc>
            </a:pPr>
            <a:r>
              <a:rPr lang="ar-SA" altLang="en-US" sz="2400" b="1" dirty="0">
                <a:ea typeface="Majalla UI"/>
                <a:cs typeface="+mj-cs"/>
              </a:rPr>
              <a:t>    وتشير </a:t>
            </a:r>
            <a:r>
              <a:rPr lang="ar-SA" altLang="en-US" sz="2400" b="1" dirty="0" smtClean="0">
                <a:ea typeface="Majalla UI"/>
                <a:cs typeface="+mj-cs"/>
              </a:rPr>
              <a:t>بعض الدراسات إلى </a:t>
            </a:r>
            <a:r>
              <a:rPr lang="ar-SA" altLang="en-US" sz="2400" b="1" dirty="0">
                <a:ea typeface="Majalla UI"/>
                <a:cs typeface="+mj-cs"/>
              </a:rPr>
              <a:t>أن سياسات تغير المناخ </a:t>
            </a:r>
            <a:r>
              <a:rPr lang="ar-SA" altLang="en-US" sz="2400" b="1" dirty="0" smtClean="0">
                <a:ea typeface="Majalla UI"/>
                <a:cs typeface="+mj-cs"/>
              </a:rPr>
              <a:t>في </a:t>
            </a:r>
            <a:r>
              <a:rPr lang="ar-SA" altLang="en-US" sz="2400" b="1" dirty="0">
                <a:ea typeface="Majalla UI"/>
                <a:cs typeface="+mj-cs"/>
              </a:rPr>
              <a:t>الولايات </a:t>
            </a:r>
            <a:r>
              <a:rPr lang="ar-SA" altLang="en-US" sz="2400" b="1" dirty="0" smtClean="0">
                <a:ea typeface="Majalla UI"/>
                <a:cs typeface="+mj-cs"/>
              </a:rPr>
              <a:t>المتحدة، </a:t>
            </a:r>
            <a:r>
              <a:rPr lang="ar-SA" altLang="en-US" sz="2400" b="1" dirty="0">
                <a:ea typeface="Majalla UI"/>
                <a:cs typeface="+mj-cs"/>
              </a:rPr>
              <a:t>يجري مناقشتها بجدية في المراكز المعنية على الصعيد الوطني منذ عام 2000؛ حيث اعتمد ثلث الولايات أوامر تنفيذية وتشريعات للحد من انبعاثات غازات الدفيئة، وبذلك اعتمدت سياسات الاحترار العالمي في الولايات التي يديرها كل من الجمهوريين والديمقراطيين في جميع مناطق الولايات المتحدة</a:t>
            </a:r>
            <a:r>
              <a:rPr lang="ar-SA" altLang="en-US" sz="2400" b="1" dirty="0" smtClean="0">
                <a:ea typeface="Majalla UI"/>
                <a:cs typeface="+mj-cs"/>
              </a:rPr>
              <a:t>. </a:t>
            </a:r>
            <a:endParaRPr lang="en-US" altLang="en-US" sz="2400" b="1" dirty="0">
              <a:ea typeface="Majalla UI"/>
              <a:cs typeface="+mj-cs"/>
            </a:endParaRPr>
          </a:p>
        </p:txBody>
      </p:sp>
    </p:spTree>
    <p:extLst>
      <p:ext uri="{BB962C8B-B14F-4D97-AF65-F5344CB8AC3E}">
        <p14:creationId xmlns:p14="http://schemas.microsoft.com/office/powerpoint/2010/main" val="1693185322"/>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200" b="1" dirty="0">
                <a:ea typeface="Majalla UI"/>
                <a:cs typeface="+mj-cs"/>
              </a:rPr>
              <a:t> </a:t>
            </a:r>
            <a:r>
              <a:rPr lang="ar-SA" altLang="en-US" sz="2400" b="1" dirty="0">
                <a:ea typeface="Majalla UI"/>
                <a:cs typeface="+mj-cs"/>
              </a:rPr>
              <a:t> أما بريطانيا فبدءً من يونيو 2003 اتخذت التدابير لمعالجة مشكلة تغير المناخ، طبقاً للنموذج الذي قدمه رئيس الوزراء توني بلير. وفي المانيا بالرجوع إلى تكوين العناصر الفاعلة في شبكة السياسة الألمانية تم تحديد الموقف تجاه المفاوضات الدولية بشأن تغير المناخ. وخلصت إلى أن المنظمات غير الحكومية تتكامل بشكل جيد على الرغم من مواردها المالية المنخفضة نسبيا، ومع ذلك، فإننا في حاجة إلى بحوث مقارنة للوصول إلى الحقائق العلمية الخاصة بتغير </a:t>
            </a:r>
            <a:r>
              <a:rPr lang="ar-SA" altLang="en-US" sz="2400" b="1" dirty="0" smtClean="0">
                <a:ea typeface="Majalla UI"/>
                <a:cs typeface="+mj-cs"/>
              </a:rPr>
              <a:t>المناخ. </a:t>
            </a:r>
          </a:p>
          <a:p>
            <a:pPr algn="just" rtl="1">
              <a:lnSpc>
                <a:spcPct val="150000"/>
              </a:lnSpc>
            </a:pPr>
            <a:r>
              <a:rPr lang="ar-SA" altLang="en-US" sz="2400" b="1" dirty="0">
                <a:ea typeface="Majalla UI"/>
                <a:cs typeface="+mj-cs"/>
              </a:rPr>
              <a:t>وفي أغسطس 2004م أصدرت إدارة الرئيس الأمريكي جورج دبليو بوش تقريرا إلى الكونجرس يقر بأن انبعاثات غازات الدفيئة هي أفضل تفسير لاتجاه الاحترار العالمي في السنوات الثلاثين الماضية. وأشار التقرير أيضا إلى أخطار محددة على المزارعين؛ حيث إن زيادة انبعاثات ثاني أكسيد الكربون تحفز نمو الأعشاب الغازية، وتقلل القيمة الغذائية لبعض الأعشاب. </a:t>
            </a:r>
            <a:endParaRPr lang="en-US" altLang="en-US" sz="2400" b="1" dirty="0">
              <a:ea typeface="Majalla UI"/>
              <a:cs typeface="+mj-cs"/>
            </a:endParaRPr>
          </a:p>
        </p:txBody>
      </p:sp>
    </p:spTree>
    <p:extLst>
      <p:ext uri="{BB962C8B-B14F-4D97-AF65-F5344CB8AC3E}">
        <p14:creationId xmlns:p14="http://schemas.microsoft.com/office/powerpoint/2010/main" val="3936823427"/>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43000" y="838200"/>
            <a:ext cx="6583680" cy="4937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2731505"/>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200" b="1" dirty="0">
                <a:ea typeface="Majalla UI"/>
                <a:cs typeface="+mj-cs"/>
              </a:rPr>
              <a:t> </a:t>
            </a:r>
            <a:r>
              <a:rPr lang="ar-SA" altLang="en-US" sz="2400" b="1" dirty="0">
                <a:ea typeface="Majalla UI"/>
                <a:cs typeface="+mj-cs"/>
              </a:rPr>
              <a:t>ووفقاً للتقييم المتكامل الاحتمالي لتغير المناخ من قبل مايكل وستيفين </a:t>
            </a:r>
            <a:r>
              <a:rPr lang="en-US" altLang="en-US" sz="2000" b="1" dirty="0" smtClean="0">
                <a:ea typeface="Majalla UI"/>
                <a:cs typeface="+mj-cs"/>
              </a:rPr>
              <a:t>Michael</a:t>
            </a:r>
            <a:r>
              <a:rPr lang="en-US" altLang="en-US" sz="2000" b="1" dirty="0">
                <a:ea typeface="Majalla UI"/>
                <a:cs typeface="+mj-cs"/>
              </a:rPr>
              <a:t>, &amp; Stephen, </a:t>
            </a:r>
            <a:r>
              <a:rPr lang="en-US" altLang="en-US" sz="2000" b="1" dirty="0" smtClean="0">
                <a:ea typeface="Majalla UI"/>
                <a:cs typeface="+mj-cs"/>
              </a:rPr>
              <a:t>2004</a:t>
            </a:r>
            <a:r>
              <a:rPr lang="en-US" altLang="en-US" sz="2400" b="1" dirty="0" smtClean="0">
                <a:ea typeface="Majalla UI"/>
                <a:cs typeface="+mj-cs"/>
              </a:rPr>
              <a:t> </a:t>
            </a:r>
            <a:r>
              <a:rPr lang="ar-SA" altLang="en-US" sz="2400" b="1" dirty="0" smtClean="0">
                <a:ea typeface="Majalla UI"/>
                <a:cs typeface="+mj-cs"/>
              </a:rPr>
              <a:t> استنادا </a:t>
            </a:r>
            <a:r>
              <a:rPr lang="ar-SA" altLang="en-US" sz="2400" b="1" dirty="0">
                <a:ea typeface="Majalla UI"/>
                <a:cs typeface="+mj-cs"/>
              </a:rPr>
              <a:t>إلى تقييم الفريق الحكومي الدولي المعني بتغير المناخ لتوزيعات الاحتمالات للتغير المناخي المستقبلي الناتج عن عدم اليقين، والأضرار المناخية الناتجة عن ذلك- في ظل افتراضات المدى المتوسط- يمكن أن تؤدي الضوابط المثلى المحسوبة داخليا والمحتملة للسياسات المناخية إلى الحد من احتمال حدوث تأثيرات بشرية خطرة. وفي </a:t>
            </a:r>
            <a:r>
              <a:rPr lang="ar-SA" altLang="en-US" sz="2000" b="1" dirty="0">
                <a:ea typeface="Majalla UI"/>
                <a:cs typeface="+mj-cs"/>
              </a:rPr>
              <a:t>9</a:t>
            </a:r>
            <a:r>
              <a:rPr lang="ar-SA" altLang="en-US" sz="2400" b="1" dirty="0">
                <a:ea typeface="Majalla UI"/>
                <a:cs typeface="+mj-cs"/>
              </a:rPr>
              <a:t> فبراير </a:t>
            </a:r>
            <a:r>
              <a:rPr lang="ar-SA" altLang="en-US" sz="2000" b="1" dirty="0">
                <a:ea typeface="Majalla UI"/>
                <a:cs typeface="+mj-cs"/>
              </a:rPr>
              <a:t>2005</a:t>
            </a:r>
            <a:r>
              <a:rPr lang="ar-SA" altLang="en-US" sz="2400" b="1" dirty="0">
                <a:ea typeface="Majalla UI"/>
                <a:cs typeface="+mj-cs"/>
              </a:rPr>
              <a:t>م صدقت اللجنة الأوروبية للاتصالات على السياسات المستقبلية لتغير المناخ، وشمل ذلك مجموعة من المقترحات الرامية إلى هيكلة المفاوضات المستقبلية للاتحاد الأوروبي مع شركائه العالميين بشأن سياسات تغير المناخ بعد عام </a:t>
            </a:r>
            <a:r>
              <a:rPr lang="ar-SA" altLang="en-US" sz="2000" b="1" dirty="0">
                <a:ea typeface="Majalla UI"/>
                <a:cs typeface="+mj-cs"/>
              </a:rPr>
              <a:t>2012</a:t>
            </a:r>
            <a:r>
              <a:rPr lang="ar-SA" altLang="en-US" sz="2400" b="1" dirty="0">
                <a:ea typeface="Majalla UI"/>
                <a:cs typeface="+mj-cs"/>
              </a:rPr>
              <a:t> عندما تنتهي فترة الالتزام الأولى بموجب بروتوكول كيوتو. وتؤكد الوثيقة على أن الانتقال إلى مجتمع صديق للمناخ يوفر فرصا اقتصادية للاتحاد الأوروبي. </a:t>
            </a:r>
            <a:endParaRPr lang="en-US" altLang="en-US" sz="2400" b="1" dirty="0">
              <a:ea typeface="Majalla UI"/>
              <a:cs typeface="+mj-cs"/>
            </a:endParaRPr>
          </a:p>
        </p:txBody>
      </p:sp>
    </p:spTree>
    <p:extLst>
      <p:ext uri="{BB962C8B-B14F-4D97-AF65-F5344CB8AC3E}">
        <p14:creationId xmlns:p14="http://schemas.microsoft.com/office/powerpoint/2010/main" val="2583899614"/>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200" b="1" dirty="0">
                <a:ea typeface="Majalla UI"/>
                <a:cs typeface="+mj-cs"/>
              </a:rPr>
              <a:t> </a:t>
            </a:r>
            <a:r>
              <a:rPr lang="ar-SA" altLang="en-US" sz="2400" b="1" dirty="0">
                <a:ea typeface="Majalla UI"/>
                <a:cs typeface="+mj-cs"/>
              </a:rPr>
              <a:t>وأدى فهم الأخطار الناجمة عن تغير المناخ البشري المنشأ، والاستجابات المجتمعية المحتملة لتلك الأخطار إلى نموذج للتحدي المتمثل في "رؤية النظم المعقدة بصورة جماعية". وبعد النظر إلى أربع طرق مختلفة يتعامل بها العلماء بشكل جماعي مع المشكلة وهي: نماذج الدورة العامة، ونماذج التقييم المتكاملة، والتقييمات الرسمية، والشبكات العلمية، اقترح زيادة الوعي الذاتي للحاجة إلى نهج شامل يمكن أن يحسن الأساس العلمي ويفيد في صنع القرار. ومن ثًم فإن إشراك المواطنين في القضية يشكل تحديا؛ حيث تشير نتائج الدراسات الاستقصائية الوطنية في الولايات المتحدة الأمريكية وبريطانيا ومقارنتها؛ إلى ردود فعل سلبية من معظم المجيبين. ونادرا ما يذكر الآثار ذات الصلة، والأسباب، والحلول لتغير المناخ، مشيرة إلى أن تغير المناخ بعيد عن النفس بالنسبة لمعظم الأفراد في كلا البلدين.. </a:t>
            </a:r>
            <a:endParaRPr lang="en-US" altLang="en-US" sz="2400" b="1" dirty="0">
              <a:ea typeface="Majalla UI"/>
              <a:cs typeface="+mj-cs"/>
            </a:endParaRPr>
          </a:p>
        </p:txBody>
      </p:sp>
    </p:spTree>
    <p:extLst>
      <p:ext uri="{BB962C8B-B14F-4D97-AF65-F5344CB8AC3E}">
        <p14:creationId xmlns:p14="http://schemas.microsoft.com/office/powerpoint/2010/main" val="4139551255"/>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09600"/>
            <a:ext cx="8229600" cy="666750"/>
          </a:xfrm>
        </p:spPr>
        <p:txBody>
          <a:bodyPr/>
          <a:lstStyle/>
          <a:p>
            <a:pPr algn="ctr" rtl="1"/>
            <a:r>
              <a:rPr lang="ar-EG" altLang="en-US" sz="4800" b="1" dirty="0" smtClean="0"/>
              <a:t>السياس</a:t>
            </a:r>
            <a:r>
              <a:rPr lang="ar-SA" altLang="en-US" sz="4800" b="1" dirty="0" smtClean="0"/>
              <a:t>ات</a:t>
            </a:r>
            <a:r>
              <a:rPr lang="ar-EG" altLang="en-US" sz="4800" b="1" dirty="0" smtClean="0"/>
              <a:t> </a:t>
            </a:r>
            <a:r>
              <a:rPr lang="ar-EG" altLang="en-US" sz="4800" b="1" dirty="0"/>
              <a:t>العالمية اتجاه تغير المناخ </a:t>
            </a:r>
            <a:endParaRPr lang="en-US" altLang="en-US" sz="4800" b="1" dirty="0" smtClean="0"/>
          </a:p>
        </p:txBody>
      </p:sp>
      <p:sp>
        <p:nvSpPr>
          <p:cNvPr id="18435" name="Content Placeholder 2"/>
          <p:cNvSpPr>
            <a:spLocks noGrp="1"/>
          </p:cNvSpPr>
          <p:nvPr>
            <p:ph idx="1"/>
          </p:nvPr>
        </p:nvSpPr>
        <p:spPr>
          <a:xfrm>
            <a:off x="304800" y="1143000"/>
            <a:ext cx="8534400" cy="5486400"/>
          </a:xfrm>
        </p:spPr>
        <p:txBody>
          <a:bodyPr/>
          <a:lstStyle/>
          <a:p>
            <a:pPr algn="just" rtl="1">
              <a:lnSpc>
                <a:spcPct val="150000"/>
              </a:lnSpc>
            </a:pPr>
            <a:r>
              <a:rPr lang="ar-SA" altLang="en-US" sz="2200" b="1" dirty="0">
                <a:ea typeface="Majalla UI"/>
                <a:cs typeface="+mj-cs"/>
              </a:rPr>
              <a:t> </a:t>
            </a:r>
            <a:r>
              <a:rPr lang="ar-SA" altLang="en-US" sz="2400" b="1" dirty="0">
                <a:ea typeface="Majalla UI"/>
                <a:cs typeface="+mj-cs"/>
              </a:rPr>
              <a:t>ويرى </a:t>
            </a:r>
            <a:r>
              <a:rPr lang="ar-SA" altLang="en-US" sz="2400" b="1" dirty="0" smtClean="0">
                <a:ea typeface="Majalla UI"/>
                <a:cs typeface="+mj-cs"/>
              </a:rPr>
              <a:t>بيزر</a:t>
            </a:r>
            <a:r>
              <a:rPr lang="en-US" altLang="en-US" sz="2000" b="1" dirty="0" err="1" smtClean="0">
                <a:ea typeface="Majalla UI"/>
                <a:cs typeface="+mj-cs"/>
              </a:rPr>
              <a:t>Pizer</a:t>
            </a:r>
            <a:r>
              <a:rPr lang="en-US" altLang="en-US" sz="2400" b="1" dirty="0" smtClean="0">
                <a:ea typeface="Majalla UI"/>
                <a:cs typeface="+mj-cs"/>
              </a:rPr>
              <a:t> </a:t>
            </a:r>
            <a:r>
              <a:rPr lang="ar-SA" altLang="en-US" sz="2400" b="1" dirty="0" smtClean="0">
                <a:ea typeface="Majalla UI"/>
                <a:cs typeface="+mj-cs"/>
              </a:rPr>
              <a:t> أنه </a:t>
            </a:r>
            <a:r>
              <a:rPr lang="ar-SA" altLang="en-US" sz="2400" b="1" dirty="0">
                <a:ea typeface="Majalla UI"/>
                <a:cs typeface="+mj-cs"/>
              </a:rPr>
              <a:t>يجب الاعتراف بالطابع التطوري للاتفاق العالمي بشأن تغير المناخ، والذي ينبغي أن ينظر إليه في سياق المفاوضات الجارية لصقل الإطار الدولي، ومما يجب أن يشار إليه أن معظم الآراء تكون في الاتجاه المعاكس، لتأييد المعاهدات الملزمة بين عدد كبير من الدول. ومن أمثلة ذلك سياسة تغير المناخ في سنغافورة التي شهدت تحولا ملحوظا عام </a:t>
            </a:r>
            <a:r>
              <a:rPr lang="ar-SA" altLang="en-US" sz="2000" b="1" dirty="0">
                <a:ea typeface="Majalla UI"/>
                <a:cs typeface="+mj-cs"/>
              </a:rPr>
              <a:t>2006</a:t>
            </a:r>
            <a:r>
              <a:rPr lang="ar-SA" altLang="en-US" sz="2400" b="1" dirty="0">
                <a:ea typeface="Majalla UI"/>
                <a:cs typeface="+mj-cs"/>
              </a:rPr>
              <a:t>م، عندما أعلنت أنها ستنضم إلى بروتوكول كيوتو بشأن تغير المناخ. على الرغم من إنها أكدت في السابق عدم إمكانية الانضمام باعتبار </a:t>
            </a:r>
            <a:r>
              <a:rPr lang="ar-SA" altLang="en-US" sz="2400" b="1" dirty="0" smtClean="0">
                <a:ea typeface="Majalla UI"/>
                <a:cs typeface="+mj-cs"/>
              </a:rPr>
              <a:t>الاتفاقية الاطارية </a:t>
            </a:r>
            <a:r>
              <a:rPr lang="ar-SA" altLang="en-US" sz="2400" b="1" dirty="0">
                <a:ea typeface="Majalla UI"/>
                <a:cs typeface="+mj-cs"/>
              </a:rPr>
              <a:t>بشأن تغير المناخ تتنافى مع مصالحها وخارج التزاماتها الدولية؛ حيث لا تسهم سنغافورة إلا بقدر ضئيل من الانبعاثات العالمية لغازات الدفيئة. ويبدو أن قرار الانضمام إلى بروتوكول كيوتو قد استنبط بإعادة تقييم التكاليف والمنافع </a:t>
            </a:r>
            <a:r>
              <a:rPr lang="ar-SA" altLang="en-US" sz="2400" b="1" dirty="0" smtClean="0">
                <a:ea typeface="Majalla UI"/>
                <a:cs typeface="+mj-cs"/>
              </a:rPr>
              <a:t>الاقتصادية. </a:t>
            </a:r>
            <a:r>
              <a:rPr lang="ar-SA" altLang="en-US" sz="2400" b="1" dirty="0">
                <a:ea typeface="Majalla UI"/>
                <a:cs typeface="+mj-cs"/>
              </a:rPr>
              <a:t>كذلك تطورت سياسة تغير المناخ في الصين بسرعة من الإهمال إلى ضرورة الاهتمام بفرضية التغيرات المناخية؛ حيث تمثل السيطرة على عمليات الانبعاث دون إعاقة التنمية الاقتصادية تحديا كبيرا للصين</a:t>
            </a:r>
            <a:r>
              <a:rPr lang="ar-SA" altLang="en-US" sz="2400" b="1" dirty="0" smtClean="0">
                <a:ea typeface="Majalla UI"/>
                <a:cs typeface="+mj-cs"/>
              </a:rPr>
              <a:t>.</a:t>
            </a:r>
            <a:endParaRPr lang="en-US" altLang="en-US" sz="2400" b="1" dirty="0">
              <a:ea typeface="Majalla UI"/>
              <a:cs typeface="+mj-cs"/>
            </a:endParaRPr>
          </a:p>
        </p:txBody>
      </p:sp>
    </p:spTree>
    <p:extLst>
      <p:ext uri="{BB962C8B-B14F-4D97-AF65-F5344CB8AC3E}">
        <p14:creationId xmlns:p14="http://schemas.microsoft.com/office/powerpoint/2010/main" val="3928958615"/>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09600"/>
            <a:ext cx="8229600" cy="666750"/>
          </a:xfrm>
        </p:spPr>
        <p:txBody>
          <a:bodyPr/>
          <a:lstStyle/>
          <a:p>
            <a:pPr algn="ctr" rtl="1"/>
            <a:r>
              <a:rPr lang="ar-EG" altLang="en-US" sz="4800" b="1" dirty="0" smtClean="0"/>
              <a:t>السياس</a:t>
            </a:r>
            <a:r>
              <a:rPr lang="ar-SA" altLang="en-US" sz="4800" b="1" dirty="0" smtClean="0"/>
              <a:t>ات</a:t>
            </a:r>
            <a:r>
              <a:rPr lang="ar-EG" altLang="en-US" sz="4800" b="1" dirty="0" smtClean="0"/>
              <a:t> </a:t>
            </a:r>
            <a:r>
              <a:rPr lang="ar-EG" altLang="en-US" sz="4800" b="1" dirty="0"/>
              <a:t>العالمية اتجاه تغير المناخ </a:t>
            </a:r>
            <a:endParaRPr lang="en-US" altLang="en-US" sz="4800" b="1" dirty="0" smtClean="0"/>
          </a:p>
        </p:txBody>
      </p:sp>
      <p:sp>
        <p:nvSpPr>
          <p:cNvPr id="18435" name="Content Placeholder 2"/>
          <p:cNvSpPr>
            <a:spLocks noGrp="1"/>
          </p:cNvSpPr>
          <p:nvPr>
            <p:ph idx="1"/>
          </p:nvPr>
        </p:nvSpPr>
        <p:spPr>
          <a:xfrm>
            <a:off x="304800" y="1219200"/>
            <a:ext cx="8534400" cy="5486400"/>
          </a:xfrm>
        </p:spPr>
        <p:txBody>
          <a:bodyPr/>
          <a:lstStyle/>
          <a:p>
            <a:pPr algn="just" rtl="1">
              <a:lnSpc>
                <a:spcPct val="150000"/>
              </a:lnSpc>
            </a:pPr>
            <a:r>
              <a:rPr lang="ar-SA" altLang="en-US" sz="2200" b="1" dirty="0">
                <a:ea typeface="Majalla UI"/>
                <a:cs typeface="+mj-cs"/>
              </a:rPr>
              <a:t> </a:t>
            </a:r>
            <a:r>
              <a:rPr lang="ar-SA" altLang="en-US" sz="2400" b="1" dirty="0">
                <a:ea typeface="Majalla UI"/>
                <a:cs typeface="+mj-cs"/>
              </a:rPr>
              <a:t>ومن وجهات النظر الأخرى بشأن علوم تغير المناخ مؤتمر المعهد الملكي </a:t>
            </a:r>
            <a:r>
              <a:rPr lang="ar-SA" altLang="en-US" sz="2400" b="1" dirty="0" smtClean="0">
                <a:ea typeface="Majalla UI"/>
                <a:cs typeface="+mj-cs"/>
              </a:rPr>
              <a:t>للتكنولوجيا</a:t>
            </a:r>
            <a:r>
              <a:rPr lang="en-US" altLang="en-US" sz="2000" b="1" dirty="0" smtClean="0">
                <a:ea typeface="Majalla UI"/>
                <a:cs typeface="+mj-cs"/>
              </a:rPr>
              <a:t>RIT</a:t>
            </a:r>
            <a:r>
              <a:rPr lang="en-US" altLang="en-US" sz="2400" b="1" dirty="0" smtClean="0">
                <a:ea typeface="Majalla UI"/>
                <a:cs typeface="+mj-cs"/>
              </a:rPr>
              <a:t> </a:t>
            </a:r>
            <a:r>
              <a:rPr lang="ar-SA" altLang="en-US" sz="2400" b="1" dirty="0" smtClean="0">
                <a:ea typeface="Majalla UI"/>
                <a:cs typeface="+mj-cs"/>
              </a:rPr>
              <a:t> في </a:t>
            </a:r>
            <a:r>
              <a:rPr lang="ar-SA" altLang="en-US" sz="2400" b="1" dirty="0">
                <a:ea typeface="Majalla UI"/>
                <a:cs typeface="+mj-cs"/>
              </a:rPr>
              <a:t>ستوكهولم، السويد التي عقد في </a:t>
            </a:r>
            <a:r>
              <a:rPr lang="ar-SA" altLang="en-US" sz="2000" b="1" dirty="0">
                <a:ea typeface="Majalla UI"/>
                <a:cs typeface="+mj-cs"/>
              </a:rPr>
              <a:t>11-12 سبتمبر 2006</a:t>
            </a:r>
            <a:r>
              <a:rPr lang="ar-SA" altLang="en-US" sz="2400" b="1" dirty="0">
                <a:ea typeface="Majalla UI"/>
                <a:cs typeface="+mj-cs"/>
              </a:rPr>
              <a:t> لدعم الفرضية المتعلقة بالتغيرات المناخية، </a:t>
            </a:r>
            <a:r>
              <a:rPr lang="ar-SA" altLang="en-US" sz="2400" b="1" dirty="0" smtClean="0">
                <a:ea typeface="Majalla UI"/>
                <a:cs typeface="+mj-cs"/>
              </a:rPr>
              <a:t>إلا </a:t>
            </a:r>
            <a:r>
              <a:rPr lang="ar-SA" altLang="en-US" sz="2400" b="1" dirty="0">
                <a:ea typeface="Majalla UI"/>
                <a:cs typeface="+mj-cs"/>
              </a:rPr>
              <a:t>أن العديد من العلماء رفضوا الحضور، لأنهم لم يحرزوا أي تقدم في الدراسات المتعلقة بالظروف المناخية. كذلك الاتفاقية الدولية التي عقدتها الأمم المتحدة في نيروبي، كينيا لمعالجة مسألة تغير المناخ وتضمنت مناقشات بروتوكولية وخطابات غير واقعية من جانب القادة والوزراء، وركزت الاجتماعات الخاصة بالمناخ على أهداف وجداول زمنية قصيرة الأجل تنطبق فقط على الدول الصناعية. بالإضافة إلى ما سبق اعترف بيان الجمعية الأمريكية للأرصاد </a:t>
            </a:r>
            <a:r>
              <a:rPr lang="ar-SA" altLang="en-US" sz="2400" b="1" dirty="0" smtClean="0">
                <a:ea typeface="Majalla UI"/>
                <a:cs typeface="+mj-cs"/>
              </a:rPr>
              <a:t>الجوية</a:t>
            </a:r>
            <a:r>
              <a:rPr lang="en-US" altLang="en-US" sz="2000" b="1" dirty="0" smtClean="0">
                <a:ea typeface="Majalla UI"/>
                <a:cs typeface="+mj-cs"/>
              </a:rPr>
              <a:t>AMS </a:t>
            </a:r>
            <a:r>
              <a:rPr lang="ar-SA" altLang="en-US" sz="2400" b="1" dirty="0" smtClean="0">
                <a:ea typeface="Majalla UI"/>
                <a:cs typeface="+mj-cs"/>
              </a:rPr>
              <a:t> عن </a:t>
            </a:r>
            <a:r>
              <a:rPr lang="ar-SA" altLang="en-US" sz="2400" b="1" dirty="0">
                <a:ea typeface="Majalla UI"/>
                <a:cs typeface="+mj-cs"/>
              </a:rPr>
              <a:t>تغير المناخ الذي يتسق مع التقييمات والتقارير الصادرة عن </a:t>
            </a:r>
            <a:r>
              <a:rPr lang="en-US" altLang="en-US" sz="2000" b="1" dirty="0" smtClean="0">
                <a:ea typeface="Majalla UI"/>
                <a:cs typeface="+mj-cs"/>
              </a:rPr>
              <a:t>IPCC</a:t>
            </a:r>
            <a:r>
              <a:rPr lang="ar-SA" altLang="en-US" sz="2400" b="1" dirty="0" smtClean="0">
                <a:ea typeface="Majalla UI"/>
                <a:cs typeface="+mj-cs"/>
              </a:rPr>
              <a:t>، </a:t>
            </a:r>
            <a:r>
              <a:rPr lang="ar-SA" altLang="en-US" sz="2400" b="1" dirty="0">
                <a:ea typeface="Majalla UI"/>
                <a:cs typeface="+mj-cs"/>
              </a:rPr>
              <a:t>والآراء العلمية للأكاديمية الوطنية الأمريكية للعلوم وبرنامج العلوم المناخية الأمريكي، بعدم اليقين في التوقعات </a:t>
            </a:r>
            <a:r>
              <a:rPr lang="ar-SA" altLang="en-US" sz="2400" b="1" dirty="0" smtClean="0">
                <a:ea typeface="Majalla UI"/>
                <a:cs typeface="+mj-cs"/>
              </a:rPr>
              <a:t>المناخية. </a:t>
            </a:r>
            <a:r>
              <a:rPr lang="ar-SA" altLang="en-US" sz="2400" b="1" dirty="0">
                <a:ea typeface="Majalla UI"/>
                <a:cs typeface="+mj-cs"/>
              </a:rPr>
              <a:t>وطبقاً لنهج المنظمات غير الحكومية المتعدد الاستراتيجيات، تحتاج حالة اليقين لمزيد من إجراء البحوث بشأن تغير المناخ. </a:t>
            </a:r>
            <a:r>
              <a:rPr lang="ar-SA" altLang="en-US" sz="2400" b="1" dirty="0" smtClean="0">
                <a:ea typeface="Majalla UI"/>
                <a:cs typeface="+mj-cs"/>
              </a:rPr>
              <a:t> </a:t>
            </a:r>
            <a:endParaRPr lang="en-US" altLang="en-US" sz="2400" b="1" dirty="0">
              <a:ea typeface="Majalla UI"/>
              <a:cs typeface="+mj-cs"/>
            </a:endParaRPr>
          </a:p>
        </p:txBody>
      </p:sp>
    </p:spTree>
    <p:extLst>
      <p:ext uri="{BB962C8B-B14F-4D97-AF65-F5344CB8AC3E}">
        <p14:creationId xmlns:p14="http://schemas.microsoft.com/office/powerpoint/2010/main" val="1201593680"/>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200" b="1" dirty="0">
                <a:ea typeface="Majalla UI"/>
                <a:cs typeface="+mj-cs"/>
              </a:rPr>
              <a:t> </a:t>
            </a:r>
            <a:r>
              <a:rPr lang="ar-SA" altLang="en-US" sz="2400" b="1" dirty="0" smtClean="0">
                <a:ea typeface="Majalla UI"/>
                <a:cs typeface="+mj-cs"/>
              </a:rPr>
              <a:t>في </a:t>
            </a:r>
            <a:r>
              <a:rPr lang="ar-SA" altLang="en-US" sz="2400" b="1" dirty="0">
                <a:ea typeface="Majalla UI"/>
                <a:cs typeface="+mj-cs"/>
              </a:rPr>
              <a:t>الثاني من فبراير </a:t>
            </a:r>
            <a:r>
              <a:rPr lang="ar-SA" altLang="en-US" sz="2000" b="1" dirty="0">
                <a:ea typeface="Majalla UI"/>
                <a:cs typeface="+mj-cs"/>
              </a:rPr>
              <a:t>2007</a:t>
            </a:r>
            <a:r>
              <a:rPr lang="ar-SA" altLang="en-US" sz="2400" b="1" dirty="0">
                <a:ea typeface="Majalla UI"/>
                <a:cs typeface="+mj-cs"/>
              </a:rPr>
              <a:t>م صدر تقرير التقييم الرابع للفريق الحكومي الدولي المعني بتغير المناخ، وضم التقرير ملاحظات واستنتاجات هامة منها: أن التغيرات في مناخ الأرض بسبب الاحترار العالمي، وحدد انبعاثات غازات الدفيئة التي تنتجها الأنشطة البشرية بوصفها المصدر الرئيسي للاحترار العالمي. وتوقع التقرير حدوث ارتفاعات كبيرة في درجة حرارة الهواء ومستوى سطح البحر بحلول نهاية القرن الحادي والعشرون، وأن أكثر </a:t>
            </a:r>
            <a:r>
              <a:rPr lang="ar-SA" altLang="en-US" sz="2000" b="1" dirty="0" smtClean="0">
                <a:ea typeface="Majalla UI"/>
                <a:cs typeface="+mj-cs"/>
              </a:rPr>
              <a:t>25% </a:t>
            </a:r>
            <a:r>
              <a:rPr lang="ar-SA" altLang="en-US" sz="2400" b="1" dirty="0" smtClean="0">
                <a:ea typeface="Majalla UI"/>
                <a:cs typeface="+mj-cs"/>
              </a:rPr>
              <a:t>من </a:t>
            </a:r>
            <a:r>
              <a:rPr lang="ar-SA" altLang="en-US" sz="2400" b="1" dirty="0">
                <a:ea typeface="Majalla UI"/>
                <a:cs typeface="+mj-cs"/>
              </a:rPr>
              <a:t>الأنواع الحيوية على الأرض يمكن أن تنقرض بحلول عام </a:t>
            </a:r>
            <a:r>
              <a:rPr lang="ar-SA" altLang="en-US" sz="2000" b="1" dirty="0">
                <a:ea typeface="Majalla UI"/>
                <a:cs typeface="+mj-cs"/>
              </a:rPr>
              <a:t>2050</a:t>
            </a:r>
            <a:r>
              <a:rPr lang="ar-SA" altLang="en-US" sz="2400" b="1" dirty="0">
                <a:ea typeface="Majalla UI"/>
                <a:cs typeface="+mj-cs"/>
              </a:rPr>
              <a:t>. </a:t>
            </a:r>
            <a:endParaRPr lang="ar-SA" altLang="en-US" sz="2400" b="1" dirty="0" smtClean="0">
              <a:ea typeface="Majalla UI"/>
              <a:cs typeface="+mj-cs"/>
            </a:endParaRPr>
          </a:p>
          <a:p>
            <a:pPr algn="just" rtl="1">
              <a:lnSpc>
                <a:spcPct val="150000"/>
              </a:lnSpc>
            </a:pPr>
            <a:r>
              <a:rPr lang="ar-SA" altLang="en-US" sz="2400" b="1" dirty="0" smtClean="0">
                <a:ea typeface="Majalla UI"/>
                <a:cs typeface="+mj-cs"/>
              </a:rPr>
              <a:t>ويدعي </a:t>
            </a:r>
            <a:r>
              <a:rPr lang="ar-SA" altLang="en-US" sz="2400" b="1" dirty="0">
                <a:ea typeface="Majalla UI"/>
                <a:cs typeface="+mj-cs"/>
              </a:rPr>
              <a:t>التقرير أن الولايات المتحدة مسؤولة عن أكثر من ربع انبعاثات ثاني أكسيد الكربون. كما تنبأ بأن قدرة المحيطات على امتصاص ثاني أكسيد الكربون</a:t>
            </a:r>
            <a:r>
              <a:rPr lang="en-US" altLang="en-US" sz="2000" b="1" dirty="0" smtClean="0">
                <a:ea typeface="Majalla UI"/>
                <a:cs typeface="+mj-cs"/>
              </a:rPr>
              <a:t>CO2</a:t>
            </a:r>
            <a:r>
              <a:rPr lang="en-US" altLang="en-US" sz="2400" b="1" dirty="0" smtClean="0">
                <a:ea typeface="Majalla UI"/>
                <a:cs typeface="+mj-cs"/>
              </a:rPr>
              <a:t> </a:t>
            </a:r>
            <a:r>
              <a:rPr lang="ar-SA" altLang="en-US" sz="2400" b="1" dirty="0" smtClean="0">
                <a:ea typeface="Majalla UI"/>
                <a:cs typeface="+mj-cs"/>
              </a:rPr>
              <a:t> من </a:t>
            </a:r>
            <a:r>
              <a:rPr lang="ar-SA" altLang="en-US" sz="2400" b="1" dirty="0">
                <a:ea typeface="Majalla UI"/>
                <a:cs typeface="+mj-cs"/>
              </a:rPr>
              <a:t>الغلاف الجوي قد تنخفض بسبب زيادة الحموضة في المحيطات. كما أشار إلى تأثير تغير المناخ على الاقتصاد. </a:t>
            </a:r>
            <a:endParaRPr lang="en-US" altLang="en-US" sz="2400" b="1" dirty="0">
              <a:ea typeface="Majalla UI"/>
              <a:cs typeface="+mj-cs"/>
            </a:endParaRPr>
          </a:p>
        </p:txBody>
      </p:sp>
    </p:spTree>
    <p:extLst>
      <p:ext uri="{BB962C8B-B14F-4D97-AF65-F5344CB8AC3E}">
        <p14:creationId xmlns:p14="http://schemas.microsoft.com/office/powerpoint/2010/main" val="3411228405"/>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200" b="1" dirty="0">
                <a:ea typeface="Majalla UI"/>
                <a:cs typeface="+mj-cs"/>
              </a:rPr>
              <a:t> </a:t>
            </a:r>
            <a:r>
              <a:rPr lang="ar-SA" altLang="en-US" sz="2400" b="1" dirty="0" smtClean="0">
                <a:ea typeface="Majalla UI"/>
                <a:cs typeface="+mj-cs"/>
              </a:rPr>
              <a:t>في </a:t>
            </a:r>
            <a:r>
              <a:rPr lang="ar-SA" altLang="en-US" sz="2400" b="1" dirty="0">
                <a:ea typeface="Majalla UI"/>
                <a:cs typeface="+mj-cs"/>
              </a:rPr>
              <a:t>المؤتمر الخامس </a:t>
            </a:r>
            <a:r>
              <a:rPr lang="ar-SA" altLang="en-US" sz="2400" b="1" dirty="0" smtClean="0">
                <a:ea typeface="Majalla UI"/>
                <a:cs typeface="+mj-cs"/>
              </a:rPr>
              <a:t>عشر</a:t>
            </a:r>
            <a:r>
              <a:rPr lang="en-US" altLang="en-US" sz="2000" b="1" dirty="0" smtClean="0">
                <a:ea typeface="Majalla UI"/>
                <a:cs typeface="+mj-cs"/>
              </a:rPr>
              <a:t>COP15</a:t>
            </a:r>
            <a:r>
              <a:rPr lang="en-US" altLang="en-US" sz="2400" b="1" dirty="0" smtClean="0">
                <a:ea typeface="Majalla UI"/>
                <a:cs typeface="+mj-cs"/>
              </a:rPr>
              <a:t> </a:t>
            </a:r>
            <a:r>
              <a:rPr lang="ar-SA" altLang="en-US" sz="2400" b="1" dirty="0" smtClean="0">
                <a:ea typeface="Majalla UI"/>
                <a:cs typeface="+mj-cs"/>
              </a:rPr>
              <a:t> لأطراف </a:t>
            </a:r>
            <a:r>
              <a:rPr lang="ar-SA" altLang="en-US" sz="2400" b="1" dirty="0">
                <a:ea typeface="Majalla UI"/>
                <a:cs typeface="+mj-cs"/>
              </a:rPr>
              <a:t>اتفاقية الأمم المتحدة الإطارية بشأن تغير المناخ في كوبنهاغن عام </a:t>
            </a:r>
            <a:r>
              <a:rPr lang="ar-SA" altLang="en-US" sz="2000" b="1" dirty="0">
                <a:ea typeface="Majalla UI"/>
                <a:cs typeface="+mj-cs"/>
              </a:rPr>
              <a:t>2009</a:t>
            </a:r>
            <a:r>
              <a:rPr lang="ar-SA" altLang="en-US" sz="2400" b="1" dirty="0">
                <a:ea typeface="Majalla UI"/>
                <a:cs typeface="+mj-cs"/>
              </a:rPr>
              <a:t>م، قبلت الهند التزامات طوعية للحد من كثافة الانبعاثات. وفي محادثات تغير المناخ في نوفمبر </a:t>
            </a:r>
            <a:r>
              <a:rPr lang="ar-SA" altLang="en-US" sz="2000" b="1" dirty="0">
                <a:ea typeface="Majalla UI"/>
                <a:cs typeface="+mj-cs"/>
              </a:rPr>
              <a:t>2013</a:t>
            </a:r>
            <a:r>
              <a:rPr lang="ar-SA" altLang="en-US" sz="2400" b="1" dirty="0">
                <a:ea typeface="Majalla UI"/>
                <a:cs typeface="+mj-cs"/>
              </a:rPr>
              <a:t>م في وارسو، تفاوض </a:t>
            </a:r>
            <a:r>
              <a:rPr lang="ar-SA" altLang="en-US" sz="2000" b="1" dirty="0">
                <a:ea typeface="Majalla UI"/>
                <a:cs typeface="+mj-cs"/>
              </a:rPr>
              <a:t>194</a:t>
            </a:r>
            <a:r>
              <a:rPr lang="ar-SA" altLang="en-US" sz="2400" b="1" dirty="0">
                <a:ea typeface="Majalla UI"/>
                <a:cs typeface="+mj-cs"/>
              </a:rPr>
              <a:t> بلدا على أفضل طريقة لوضع ترتيبات مؤسسية للحد من الخسائر والأضرار في إطار اتفاقية الأمم المتحدة الإطارية بشأن تغير المناخ؛ حيث تم اتخذ هذا القرار في المؤتمر الثامن عشر </a:t>
            </a:r>
            <a:r>
              <a:rPr lang="en-US" altLang="en-US" sz="2000" b="1" dirty="0" smtClean="0">
                <a:ea typeface="Majalla UI"/>
                <a:cs typeface="+mj-cs"/>
              </a:rPr>
              <a:t>COP18</a:t>
            </a:r>
            <a:r>
              <a:rPr lang="ar-SA" altLang="en-US" sz="2400" b="1" dirty="0" smtClean="0">
                <a:ea typeface="Majalla UI"/>
                <a:cs typeface="+mj-cs"/>
              </a:rPr>
              <a:t> عام </a:t>
            </a:r>
            <a:r>
              <a:rPr lang="ar-SA" altLang="en-US" sz="2000" b="1" dirty="0">
                <a:ea typeface="Majalla UI"/>
                <a:cs typeface="+mj-cs"/>
              </a:rPr>
              <a:t>2012</a:t>
            </a:r>
            <a:r>
              <a:rPr lang="ar-SA" altLang="en-US" sz="2400" b="1" dirty="0">
                <a:ea typeface="Majalla UI"/>
                <a:cs typeface="+mj-cs"/>
              </a:rPr>
              <a:t>م في الدوحة، فيما يعرف باسم "بوابة الدوحة". وعلى الرغم من أن المؤتمر التاسع </a:t>
            </a:r>
            <a:r>
              <a:rPr lang="ar-SA" altLang="en-US" sz="2400" b="1" dirty="0" smtClean="0">
                <a:ea typeface="Majalla UI"/>
                <a:cs typeface="+mj-cs"/>
              </a:rPr>
              <a:t>عشر</a:t>
            </a:r>
            <a:r>
              <a:rPr lang="en-US" altLang="en-US" sz="2000" b="1" dirty="0" smtClean="0">
                <a:ea typeface="Majalla UI"/>
                <a:cs typeface="+mj-cs"/>
              </a:rPr>
              <a:t>COP19</a:t>
            </a:r>
            <a:r>
              <a:rPr lang="en-US" altLang="en-US" sz="2400" b="1" dirty="0" smtClean="0">
                <a:ea typeface="Majalla UI"/>
                <a:cs typeface="+mj-cs"/>
              </a:rPr>
              <a:t> </a:t>
            </a:r>
            <a:r>
              <a:rPr lang="ar-SA" altLang="en-US" sz="2400" b="1" dirty="0" smtClean="0">
                <a:ea typeface="Majalla UI"/>
                <a:cs typeface="+mj-cs"/>
              </a:rPr>
              <a:t> عام </a:t>
            </a:r>
            <a:r>
              <a:rPr lang="ar-SA" altLang="en-US" sz="2000" b="1" dirty="0">
                <a:ea typeface="Majalla UI"/>
                <a:cs typeface="+mj-cs"/>
              </a:rPr>
              <a:t>2013</a:t>
            </a:r>
            <a:r>
              <a:rPr lang="ar-SA" altLang="en-US" sz="2400" b="1" dirty="0">
                <a:ea typeface="Majalla UI"/>
                <a:cs typeface="+mj-cs"/>
              </a:rPr>
              <a:t>م نجح في تسليم آلية وارسو الدولية للخسائر والأضرار المرتبطة بتأثيرات تغير المناخ، كان هناك قلق من قبل بعض المفاوضين في أن هذا لن يشهد تقدم أبدا، نظرا للخلافات القوية بين الدول أثناء المحادثات</a:t>
            </a:r>
            <a:r>
              <a:rPr lang="ar-SA" altLang="en-US" sz="2400" b="1" dirty="0" smtClean="0">
                <a:ea typeface="Majalla UI"/>
                <a:cs typeface="+mj-cs"/>
              </a:rPr>
              <a:t>.</a:t>
            </a:r>
            <a:endParaRPr lang="en-US" altLang="en-US" sz="2400" b="1" dirty="0">
              <a:ea typeface="Majalla UI"/>
              <a:cs typeface="+mj-cs"/>
            </a:endParaRPr>
          </a:p>
        </p:txBody>
      </p:sp>
    </p:spTree>
    <p:extLst>
      <p:ext uri="{BB962C8B-B14F-4D97-AF65-F5344CB8AC3E}">
        <p14:creationId xmlns:p14="http://schemas.microsoft.com/office/powerpoint/2010/main" val="382911349"/>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09600"/>
            <a:ext cx="8229600" cy="666750"/>
          </a:xfrm>
        </p:spPr>
        <p:txBody>
          <a:bodyPr/>
          <a:lstStyle/>
          <a:p>
            <a:pPr algn="ctr" rtl="1"/>
            <a:r>
              <a:rPr lang="ar-EG" altLang="en-US" sz="4800" b="1" dirty="0" smtClean="0"/>
              <a:t>السياس</a:t>
            </a:r>
            <a:r>
              <a:rPr lang="ar-SA" altLang="en-US" sz="4800" b="1" dirty="0" smtClean="0"/>
              <a:t>ات</a:t>
            </a:r>
            <a:r>
              <a:rPr lang="ar-EG" altLang="en-US" sz="4800" b="1" dirty="0" smtClean="0"/>
              <a:t> </a:t>
            </a:r>
            <a:r>
              <a:rPr lang="ar-EG" altLang="en-US" sz="4800" b="1" dirty="0"/>
              <a:t>العالمية اتجاه تغير المناخ </a:t>
            </a:r>
            <a:endParaRPr lang="en-US" altLang="en-US" sz="4800" b="1" dirty="0" smtClean="0"/>
          </a:p>
        </p:txBody>
      </p:sp>
      <p:sp>
        <p:nvSpPr>
          <p:cNvPr id="18435" name="Content Placeholder 2"/>
          <p:cNvSpPr>
            <a:spLocks noGrp="1"/>
          </p:cNvSpPr>
          <p:nvPr>
            <p:ph idx="1"/>
          </p:nvPr>
        </p:nvSpPr>
        <p:spPr>
          <a:xfrm>
            <a:off x="304800" y="1143000"/>
            <a:ext cx="8534400" cy="5486400"/>
          </a:xfrm>
        </p:spPr>
        <p:txBody>
          <a:bodyPr/>
          <a:lstStyle/>
          <a:p>
            <a:pPr algn="just" rtl="1">
              <a:lnSpc>
                <a:spcPct val="150000"/>
              </a:lnSpc>
            </a:pPr>
            <a:r>
              <a:rPr lang="ar-SA" altLang="en-US" sz="2200" b="1" dirty="0">
                <a:ea typeface="Majalla UI"/>
                <a:cs typeface="+mj-cs"/>
              </a:rPr>
              <a:t> </a:t>
            </a:r>
            <a:r>
              <a:rPr lang="ar-SA" altLang="en-US" sz="2400" b="1" dirty="0">
                <a:ea typeface="Majalla UI"/>
                <a:cs typeface="+mj-cs"/>
              </a:rPr>
              <a:t>في ديسمبر </a:t>
            </a:r>
            <a:r>
              <a:rPr lang="ar-SA" altLang="en-US" sz="2000" b="1" dirty="0">
                <a:ea typeface="Majalla UI"/>
                <a:cs typeface="+mj-cs"/>
              </a:rPr>
              <a:t>2015</a:t>
            </a:r>
            <a:r>
              <a:rPr lang="ar-SA" altLang="en-US" sz="2400" b="1" dirty="0">
                <a:ea typeface="Majalla UI"/>
                <a:cs typeface="+mj-cs"/>
              </a:rPr>
              <a:t>م عقد المؤتمر الحادي </a:t>
            </a:r>
            <a:r>
              <a:rPr lang="ar-SA" altLang="en-US" sz="2400" b="1" dirty="0" smtClean="0">
                <a:ea typeface="Majalla UI"/>
                <a:cs typeface="+mj-cs"/>
              </a:rPr>
              <a:t>والعشرين</a:t>
            </a:r>
            <a:r>
              <a:rPr lang="en-US" altLang="en-US" sz="2000" b="1" dirty="0" smtClean="0">
                <a:ea typeface="Majalla UI"/>
                <a:cs typeface="+mj-cs"/>
              </a:rPr>
              <a:t>COP21</a:t>
            </a:r>
            <a:r>
              <a:rPr lang="en-US" altLang="en-US" sz="2400" b="1" dirty="0" smtClean="0">
                <a:ea typeface="Majalla UI"/>
                <a:cs typeface="+mj-cs"/>
              </a:rPr>
              <a:t> </a:t>
            </a:r>
            <a:r>
              <a:rPr lang="ar-SA" altLang="en-US" sz="2400" b="1" dirty="0" smtClean="0">
                <a:ea typeface="Majalla UI"/>
                <a:cs typeface="+mj-cs"/>
              </a:rPr>
              <a:t> برعاية </a:t>
            </a:r>
            <a:r>
              <a:rPr lang="ar-SA" altLang="en-US" sz="2400" b="1" dirty="0">
                <a:ea typeface="Majalla UI"/>
                <a:cs typeface="+mj-cs"/>
              </a:rPr>
              <a:t>الأمين العام للأمم المتحدة بان كي مون، وفيه اجتمع ممثلون من أكثر من </a:t>
            </a:r>
            <a:r>
              <a:rPr lang="ar-SA" altLang="en-US" sz="2000" b="1" dirty="0">
                <a:ea typeface="Majalla UI"/>
                <a:cs typeface="+mj-cs"/>
              </a:rPr>
              <a:t>195</a:t>
            </a:r>
            <a:r>
              <a:rPr lang="ar-SA" altLang="en-US" sz="2400" b="1" dirty="0">
                <a:ea typeface="Majalla UI"/>
                <a:cs typeface="+mj-cs"/>
              </a:rPr>
              <a:t> دولة في باريس منهم المملكة العربية السعودية، للتوصل لاتفاق سياسي عالمي وملزم من شأنه أن يحد من متوسط الزيادة في درجة الحرارة العالمية إلى أقل من درجتين </a:t>
            </a:r>
            <a:r>
              <a:rPr lang="ar-SA" altLang="en-US" sz="2400" b="1" dirty="0" smtClean="0">
                <a:ea typeface="Majalla UI"/>
                <a:cs typeface="+mj-cs"/>
              </a:rPr>
              <a:t>مئويتين، </a:t>
            </a:r>
            <a:r>
              <a:rPr lang="ar-SA" altLang="en-US" sz="2400" b="1" dirty="0">
                <a:ea typeface="Majalla UI"/>
                <a:cs typeface="+mj-cs"/>
              </a:rPr>
              <a:t>غير أن التعهدات كانت بعيدة عن أن تكون كافية للحد من الاحترار إلى درجتين مئويتين. كما أن التكنولوجيات الجديدة والبنية التحتية للطاقة لا تشكل علاجا كافيا لإن تحقق هذا </a:t>
            </a:r>
            <a:r>
              <a:rPr lang="ar-SA" altLang="en-US" sz="2400" b="1" dirty="0" smtClean="0">
                <a:ea typeface="Majalla UI"/>
                <a:cs typeface="+mj-cs"/>
              </a:rPr>
              <a:t>الهدف. </a:t>
            </a:r>
            <a:r>
              <a:rPr lang="ar-SA" altLang="en-US" sz="2400" b="1" dirty="0">
                <a:ea typeface="Majalla UI"/>
                <a:cs typeface="+mj-cs"/>
              </a:rPr>
              <a:t>وعليه أصبح التكيف مع تغير المناخ عنصرا أساسيا في جداول أعمال سياسات المناخ في العديد من البلدان الأوروبية. وعليه تم إنشاء قوانين وسياسات ومؤسسات جديدة من أجل تحقيق التكيف، مدعومة من خلال عمليات الابتكار والتعلم في مجال الأيديولوجية السياسية والآراء حول تغير المناخ في الاتحاد الأوروبي، وكان للمملكة العربية السعودية مساهمة في ذلك من خلال اللجنة الوطنية لألية التنمية النظيفة التابعة لوزارة الطاقة والصناعة والثروة المعدنية. </a:t>
            </a:r>
            <a:r>
              <a:rPr lang="ar-SA" altLang="en-US" sz="2400" b="1" dirty="0" smtClean="0">
                <a:ea typeface="Majalla UI"/>
                <a:cs typeface="+mj-cs"/>
              </a:rPr>
              <a:t> </a:t>
            </a:r>
            <a:endParaRPr lang="en-US" altLang="en-US" sz="2400" b="1" dirty="0">
              <a:ea typeface="Majalla UI"/>
              <a:cs typeface="+mj-cs"/>
            </a:endParaRPr>
          </a:p>
        </p:txBody>
      </p:sp>
    </p:spTree>
    <p:extLst>
      <p:ext uri="{BB962C8B-B14F-4D97-AF65-F5344CB8AC3E}">
        <p14:creationId xmlns:p14="http://schemas.microsoft.com/office/powerpoint/2010/main" val="2219878246"/>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200" b="1" dirty="0">
                <a:ea typeface="Majalla UI"/>
                <a:cs typeface="+mj-cs"/>
              </a:rPr>
              <a:t> </a:t>
            </a:r>
            <a:r>
              <a:rPr lang="ar-SA" altLang="en-US" sz="2400" b="1" dirty="0">
                <a:ea typeface="Majalla UI"/>
                <a:cs typeface="+mj-cs"/>
              </a:rPr>
              <a:t>أما المفاوضات الإقليمية لدول أفريقيا وتغير المناخ، فاعتمدت على ركيزتان تدعمان نهج أفريقيا إزاء مفاوضات تغير المناخ الأول: الموقف الأفريقي المشترك، والآخر إنشاء ائتلاف تفاوضي لتقديم الموقف الأفريقي. وتسهم القوى الإقليمية لأفريقيا - مصر وإثيوبيا ونيجيريا وجنوب أفريقيا - في دعم النهج الأفريقي. ولا تتقاسم هذه القوى الإقليمية نفس مصالح بقية دول القارة؛ حيث تختلف على أساس إنتاج الطاقة (نيجيريا) والاستهلاك (جنوب أفريقيا)، كذلك من حيث مواطن ضعفها العامة واستعدادها لمواجهة تغير المناخ. وحتى في الحالات التي تتشاطر فيها المصالح، فإنها كثيرا ما تنظر إلى عمليات التفاوض على أنها تخدم أهدافا غير حل مشاكل تغير المناخ</a:t>
            </a:r>
            <a:r>
              <a:rPr lang="ar-SA" altLang="en-US" sz="2400" b="1" dirty="0" smtClean="0">
                <a:ea typeface="Majalla UI"/>
                <a:cs typeface="+mj-cs"/>
              </a:rPr>
              <a:t>. </a:t>
            </a:r>
            <a:endParaRPr lang="en-US" altLang="en-US" sz="2400" b="1" dirty="0">
              <a:ea typeface="Majalla UI"/>
              <a:cs typeface="+mj-cs"/>
            </a:endParaRPr>
          </a:p>
        </p:txBody>
      </p:sp>
    </p:spTree>
    <p:extLst>
      <p:ext uri="{BB962C8B-B14F-4D97-AF65-F5344CB8AC3E}">
        <p14:creationId xmlns:p14="http://schemas.microsoft.com/office/powerpoint/2010/main" val="1791658879"/>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200" b="1" dirty="0">
                <a:ea typeface="Majalla UI"/>
                <a:cs typeface="+mj-cs"/>
              </a:rPr>
              <a:t> </a:t>
            </a:r>
            <a:r>
              <a:rPr lang="ar-SA" altLang="en-US" sz="2400" b="1" dirty="0" smtClean="0">
                <a:ea typeface="Majalla UI"/>
                <a:cs typeface="+mj-cs"/>
              </a:rPr>
              <a:t>في </a:t>
            </a:r>
            <a:r>
              <a:rPr lang="ar-SA" altLang="en-US" sz="2400" b="1" dirty="0">
                <a:ea typeface="Majalla UI"/>
                <a:cs typeface="+mj-cs"/>
              </a:rPr>
              <a:t>مؤتمر الأمم المتحدة للمناخ </a:t>
            </a:r>
            <a:r>
              <a:rPr lang="en-US" altLang="en-US" sz="2000" b="1" dirty="0" smtClean="0">
                <a:ea typeface="Majalla UI"/>
                <a:cs typeface="+mj-cs"/>
              </a:rPr>
              <a:t>COP23</a:t>
            </a:r>
            <a:r>
              <a:rPr lang="en-US" altLang="en-US" sz="2400" b="1" dirty="0" smtClean="0">
                <a:ea typeface="Majalla UI"/>
                <a:cs typeface="+mj-cs"/>
              </a:rPr>
              <a:t> </a:t>
            </a:r>
            <a:r>
              <a:rPr lang="ar-SA" altLang="en-US" sz="2400" b="1" dirty="0" smtClean="0">
                <a:ea typeface="Majalla UI"/>
                <a:cs typeface="+mj-cs"/>
              </a:rPr>
              <a:t> في </a:t>
            </a:r>
            <a:r>
              <a:rPr lang="ar-SA" altLang="en-US" sz="2400" b="1" dirty="0">
                <a:ea typeface="Majalla UI"/>
                <a:cs typeface="+mj-cs"/>
              </a:rPr>
              <a:t>مدينة بون الألمانية عام </a:t>
            </a:r>
            <a:r>
              <a:rPr lang="ar-SA" altLang="en-US" sz="2000" b="1" dirty="0" smtClean="0">
                <a:ea typeface="Majalla UI"/>
                <a:cs typeface="+mj-cs"/>
              </a:rPr>
              <a:t>2017م</a:t>
            </a:r>
            <a:r>
              <a:rPr lang="ar-SA" altLang="en-US" sz="2400" b="1" dirty="0" smtClean="0">
                <a:ea typeface="Majalla UI"/>
                <a:cs typeface="+mj-cs"/>
              </a:rPr>
              <a:t>، </a:t>
            </a:r>
            <a:r>
              <a:rPr lang="ar-SA" altLang="en-US" sz="2400" b="1" dirty="0">
                <a:ea typeface="Majalla UI"/>
                <a:cs typeface="+mj-cs"/>
              </a:rPr>
              <a:t>اختتم المؤتمر </a:t>
            </a:r>
            <a:r>
              <a:rPr lang="ar-SA" altLang="en-US" sz="2400" b="1" dirty="0" smtClean="0">
                <a:ea typeface="Majalla UI"/>
                <a:cs typeface="+mj-cs"/>
              </a:rPr>
              <a:t>أعماله بالتركيز </a:t>
            </a:r>
            <a:r>
              <a:rPr lang="ar-SA" altLang="en-US" sz="2400" b="1" dirty="0">
                <a:ea typeface="Majalla UI"/>
                <a:cs typeface="+mj-cs"/>
              </a:rPr>
              <a:t>على كيفية الحفاظ على الزخم الدولي. وعلى الرغم ما أعلنته الولايات المتحدة عن نيتها بالانسحاب من الاتفاق، كثفت المدن والحكومات المحلية الأميركية من حضورها في المؤتمر فيما عرف بـ "التعهد الأميركي". وفي كلمة الأمين العام أنطونيو غوتيريش أمام المؤتمر، دعا إلى مزيد من الطموح وتعزيز روح القيادة والشراكات للتصدي لتغير المناخ معا. وتصدرت موضوعات مثل: التمويل والقدرة على التكيف مع تغير المناخ جدول أعمال المناقشات التي دارت في المؤتمر. وبالإضافة إلى ذلك أعلنت مجموعة من الحكومات والجهات الفاعلة غير الحكومية عن عدد من المبادرات والالتزامات والشراكات الجديدة في مجال المناخ والطاقة والمياه والزراعة والمحيطات والمناطق الساحلية والمستوطنات البشرية والنقل </a:t>
            </a:r>
            <a:r>
              <a:rPr lang="ar-SA" altLang="en-US" sz="2400" b="1" dirty="0" smtClean="0">
                <a:ea typeface="Majalla UI"/>
                <a:cs typeface="+mj-cs"/>
              </a:rPr>
              <a:t>والغابات. </a:t>
            </a:r>
            <a:endParaRPr lang="en-US" altLang="en-US" sz="2400" b="1" dirty="0">
              <a:ea typeface="Majalla UI"/>
              <a:cs typeface="+mj-cs"/>
            </a:endParaRPr>
          </a:p>
        </p:txBody>
      </p:sp>
    </p:spTree>
    <p:extLst>
      <p:ext uri="{BB962C8B-B14F-4D97-AF65-F5344CB8AC3E}">
        <p14:creationId xmlns:p14="http://schemas.microsoft.com/office/powerpoint/2010/main" val="3301276736"/>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200" b="1" dirty="0">
                <a:ea typeface="Majalla UI"/>
                <a:cs typeface="+mj-cs"/>
              </a:rPr>
              <a:t> </a:t>
            </a:r>
            <a:r>
              <a:rPr lang="ar-SA" altLang="en-US" sz="2400" b="1" dirty="0" smtClean="0">
                <a:ea typeface="Majalla UI"/>
                <a:cs typeface="+mj-cs"/>
              </a:rPr>
              <a:t>ومن الأهمية أنه تم عقد </a:t>
            </a:r>
            <a:r>
              <a:rPr lang="ar-SA" altLang="en-US" sz="2400" b="1" dirty="0">
                <a:ea typeface="Majalla UI"/>
                <a:cs typeface="+mj-cs"/>
              </a:rPr>
              <a:t>عدد من المؤتمرات حول تغير المناخ خلال عام </a:t>
            </a:r>
            <a:r>
              <a:rPr lang="ar-SA" altLang="en-US" sz="1800" b="1" dirty="0">
                <a:ea typeface="Majalla UI"/>
                <a:cs typeface="+mj-cs"/>
              </a:rPr>
              <a:t>2017</a:t>
            </a:r>
            <a:r>
              <a:rPr lang="ar-SA" altLang="en-US" sz="2400" b="1" dirty="0">
                <a:ea typeface="Majalla UI"/>
                <a:cs typeface="+mj-cs"/>
              </a:rPr>
              <a:t>، </a:t>
            </a:r>
            <a:r>
              <a:rPr lang="ar-SA" altLang="en-US" sz="2400" b="1" dirty="0" smtClean="0">
                <a:ea typeface="Majalla UI"/>
                <a:cs typeface="+mj-cs"/>
              </a:rPr>
              <a:t>منه: قمة </a:t>
            </a:r>
            <a:r>
              <a:rPr lang="ar-SA" altLang="en-US" sz="2400" b="1" dirty="0">
                <a:ea typeface="Majalla UI"/>
                <a:cs typeface="+mj-cs"/>
              </a:rPr>
              <a:t>"كوكب واحد" التي عقد في فرنسا ديسمبر </a:t>
            </a:r>
            <a:r>
              <a:rPr lang="ar-SA" altLang="en-US" sz="2000" b="1" dirty="0">
                <a:ea typeface="Majalla UI"/>
                <a:cs typeface="+mj-cs"/>
              </a:rPr>
              <a:t>2017م</a:t>
            </a:r>
            <a:r>
              <a:rPr lang="ar-SA" altLang="en-US" sz="2400" b="1" dirty="0">
                <a:ea typeface="Majalla UI"/>
                <a:cs typeface="+mj-cs"/>
              </a:rPr>
              <a:t> بهدف التركيز على التمويل من أجل أجندة المناخ. </a:t>
            </a:r>
            <a:endParaRPr lang="ar-SA" altLang="en-US" sz="2400" b="1" dirty="0" smtClean="0">
              <a:ea typeface="Majalla UI"/>
              <a:cs typeface="+mj-cs"/>
            </a:endParaRPr>
          </a:p>
          <a:p>
            <a:pPr algn="just" rtl="1">
              <a:lnSpc>
                <a:spcPct val="150000"/>
              </a:lnSpc>
            </a:pPr>
            <a:r>
              <a:rPr lang="ar-SA" altLang="en-US" sz="2400" b="1" dirty="0" smtClean="0">
                <a:ea typeface="Majalla UI"/>
                <a:cs typeface="+mj-cs"/>
              </a:rPr>
              <a:t>ذلك وعقد مؤتمر </a:t>
            </a:r>
            <a:r>
              <a:rPr lang="ar-SA" altLang="en-US" sz="2400" b="1" dirty="0">
                <a:ea typeface="Majalla UI"/>
                <a:cs typeface="+mj-cs"/>
              </a:rPr>
              <a:t>الأمم المتحدة </a:t>
            </a:r>
            <a:r>
              <a:rPr lang="ar-SA" altLang="en-US" sz="2400" b="1" dirty="0" smtClean="0">
                <a:ea typeface="Majalla UI"/>
                <a:cs typeface="+mj-cs"/>
              </a:rPr>
              <a:t>المقبل</a:t>
            </a:r>
            <a:r>
              <a:rPr lang="en-US" altLang="en-US" sz="2000" b="1" dirty="0" smtClean="0">
                <a:ea typeface="Majalla UI"/>
                <a:cs typeface="+mj-cs"/>
              </a:rPr>
              <a:t>COP24</a:t>
            </a:r>
            <a:r>
              <a:rPr lang="en-US" altLang="en-US" sz="2400" b="1" dirty="0" smtClean="0">
                <a:ea typeface="Majalla UI"/>
                <a:cs typeface="+mj-cs"/>
              </a:rPr>
              <a:t> </a:t>
            </a:r>
            <a:r>
              <a:rPr lang="ar-SA" altLang="en-US" sz="2400" b="1" dirty="0" smtClean="0">
                <a:ea typeface="Majalla UI"/>
                <a:cs typeface="+mj-cs"/>
              </a:rPr>
              <a:t> في </a:t>
            </a:r>
            <a:r>
              <a:rPr lang="ar-SA" altLang="en-US" sz="2400" b="1" dirty="0">
                <a:ea typeface="Majalla UI"/>
                <a:cs typeface="+mj-cs"/>
              </a:rPr>
              <a:t>كاتوفيتشي ببولندا في ديسمبر </a:t>
            </a:r>
            <a:r>
              <a:rPr lang="ar-SA" altLang="en-US" sz="2000" b="1" dirty="0">
                <a:ea typeface="Majalla UI"/>
                <a:cs typeface="+mj-cs"/>
              </a:rPr>
              <a:t>2018</a:t>
            </a:r>
            <a:r>
              <a:rPr lang="ar-SA" altLang="en-US" sz="2400" b="1" dirty="0">
                <a:ea typeface="Majalla UI"/>
                <a:cs typeface="+mj-cs"/>
              </a:rPr>
              <a:t>م، فيما استضافة مدريد، إسبانيا النسخة الخامسة والعشرين من المؤتمر </a:t>
            </a:r>
            <a:r>
              <a:rPr lang="en-US" altLang="en-US" sz="2000" b="1" dirty="0" smtClean="0">
                <a:ea typeface="Majalla UI"/>
                <a:cs typeface="+mj-cs"/>
              </a:rPr>
              <a:t>COP25</a:t>
            </a:r>
            <a:r>
              <a:rPr lang="en-US" altLang="en-US" sz="2400" b="1" dirty="0" smtClean="0">
                <a:ea typeface="Majalla UI"/>
                <a:cs typeface="+mj-cs"/>
              </a:rPr>
              <a:t> </a:t>
            </a:r>
            <a:r>
              <a:rPr lang="ar-SA" altLang="en-US" sz="2400" b="1" dirty="0" smtClean="0">
                <a:ea typeface="Majalla UI"/>
                <a:cs typeface="+mj-cs"/>
              </a:rPr>
              <a:t> عام </a:t>
            </a:r>
            <a:r>
              <a:rPr lang="ar-SA" altLang="en-US" sz="2400" b="1" dirty="0">
                <a:ea typeface="Majalla UI"/>
                <a:cs typeface="+mj-cs"/>
              </a:rPr>
              <a:t>2019م. </a:t>
            </a:r>
            <a:r>
              <a:rPr lang="ar-SA" altLang="en-US" sz="2400" b="1" dirty="0" smtClean="0">
                <a:ea typeface="Majalla UI"/>
                <a:cs typeface="+mj-cs"/>
              </a:rPr>
              <a:t>أما </a:t>
            </a:r>
            <a:r>
              <a:rPr lang="ar-SA" altLang="en-US" sz="2400" b="1" dirty="0">
                <a:ea typeface="Majalla UI"/>
                <a:cs typeface="+mj-cs"/>
              </a:rPr>
              <a:t>المؤتمر السادس والعشرون للأمم المتحدة بشأن تغير </a:t>
            </a:r>
            <a:r>
              <a:rPr lang="ar-SA" altLang="en-US" sz="2400" b="1" dirty="0" smtClean="0">
                <a:ea typeface="Majalla UI"/>
                <a:cs typeface="+mj-cs"/>
              </a:rPr>
              <a:t>المناخ</a:t>
            </a:r>
            <a:r>
              <a:rPr lang="en-US" altLang="en-US" sz="2000" b="1" dirty="0">
                <a:ea typeface="Majalla UI"/>
                <a:cs typeface="+mj-cs"/>
              </a:rPr>
              <a:t>COP26</a:t>
            </a:r>
            <a:r>
              <a:rPr lang="en-US" altLang="en-US" sz="2400" b="1" dirty="0">
                <a:ea typeface="Majalla UI"/>
                <a:cs typeface="+mj-cs"/>
              </a:rPr>
              <a:t> ، </a:t>
            </a:r>
            <a:r>
              <a:rPr lang="ar-SA" altLang="en-US" sz="2400" b="1" dirty="0">
                <a:ea typeface="Majalla UI"/>
                <a:cs typeface="+mj-cs"/>
              </a:rPr>
              <a:t>ف</a:t>
            </a:r>
            <a:r>
              <a:rPr lang="ar-SA" altLang="en-US" sz="2400" b="1" dirty="0" smtClean="0">
                <a:ea typeface="Majalla UI"/>
                <a:cs typeface="+mj-cs"/>
              </a:rPr>
              <a:t>من </a:t>
            </a:r>
            <a:r>
              <a:rPr lang="ar-SA" altLang="en-US" sz="2400" b="1" dirty="0">
                <a:ea typeface="Majalla UI"/>
                <a:cs typeface="+mj-cs"/>
              </a:rPr>
              <a:t>المقرر أن يعقد في </a:t>
            </a:r>
            <a:r>
              <a:rPr lang="ar-SA" altLang="en-US" sz="2400" b="1" dirty="0" smtClean="0">
                <a:ea typeface="Majalla UI"/>
                <a:cs typeface="+mj-cs"/>
              </a:rPr>
              <a:t>غلاسكو، </a:t>
            </a:r>
            <a:r>
              <a:rPr lang="ar-SA" altLang="en-US" sz="2400" b="1" dirty="0">
                <a:ea typeface="Majalla UI"/>
                <a:cs typeface="+mj-cs"/>
              </a:rPr>
              <a:t>اسكتلندا ، من 1 إلى 12 نوفمبر 2021 تحت رئاسة المملكة المتحدة.</a:t>
            </a:r>
          </a:p>
          <a:p>
            <a:pPr algn="just" rtl="1">
              <a:lnSpc>
                <a:spcPct val="150000"/>
              </a:lnSpc>
            </a:pPr>
            <a:r>
              <a:rPr lang="ar-SA" altLang="en-US" sz="2400" b="1" dirty="0">
                <a:ea typeface="Majalla UI"/>
                <a:cs typeface="+mj-cs"/>
              </a:rPr>
              <a:t>والمرجو أن تسفر المؤتمرات عن سياسات وحقائق تزيل بعض الشكوك المرتبطة بالاستنتاجات العلمية؛ واوجه الخلاف التي لا تزال قائمة على واقع تغير المناخ البشري، والإجراءات التي ينبغي أن نتخذها للتخفيف من آثاره، والتي تثير تساؤلات أساسية عن كيفية العمل العلمي في المجتمعات الديمقراطية.</a:t>
            </a:r>
          </a:p>
          <a:p>
            <a:pPr algn="just" rtl="1">
              <a:lnSpc>
                <a:spcPct val="150000"/>
              </a:lnSpc>
            </a:pPr>
            <a:endParaRPr lang="en-US" altLang="en-US" sz="2400" b="1" dirty="0">
              <a:ea typeface="Majalla UI"/>
              <a:cs typeface="+mj-cs"/>
            </a:endParaRPr>
          </a:p>
        </p:txBody>
      </p:sp>
    </p:spTree>
    <p:extLst>
      <p:ext uri="{BB962C8B-B14F-4D97-AF65-F5344CB8AC3E}">
        <p14:creationId xmlns:p14="http://schemas.microsoft.com/office/powerpoint/2010/main" val="3607214105"/>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full-20earth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6"/>
          <p:cNvSpPr>
            <a:spLocks noChangeArrowheads="1" noChangeShapeType="1" noTextEdit="1"/>
          </p:cNvSpPr>
          <p:nvPr/>
        </p:nvSpPr>
        <p:spPr bwMode="auto">
          <a:xfrm>
            <a:off x="762000" y="533400"/>
            <a:ext cx="7696200" cy="3886200"/>
          </a:xfrm>
          <a:prstGeom prst="rect">
            <a:avLst/>
          </a:prstGeom>
        </p:spPr>
        <p:txBody>
          <a:bodyPr wrap="none" fromWordArt="1">
            <a:prstTxWarp prst="textPlain">
              <a:avLst>
                <a:gd name="adj" fmla="val 50000"/>
              </a:avLst>
            </a:prstTxWarp>
          </a:bodyPr>
          <a:lstStyle/>
          <a:p>
            <a:pPr lvl="0" algn="ctr" fontAlgn="base">
              <a:spcBef>
                <a:spcPct val="0"/>
              </a:spcBef>
              <a:spcAft>
                <a:spcPct val="0"/>
              </a:spcAft>
              <a:defRPr/>
            </a:pP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a typeface="MS PGothic" panose="020B0600070205080204" pitchFamily="34" charset="-128"/>
              </a:rPr>
              <a:t>GLOBAL</a:t>
            </a:r>
            <a:endPar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a typeface="MS PGothic" panose="020B0600070205080204" pitchFamily="34" charset="-128"/>
            </a:endParaRPr>
          </a:p>
          <a:p>
            <a:pPr lvl="0" algn="ctr" fontAlgn="base">
              <a:spcBef>
                <a:spcPct val="0"/>
              </a:spcBef>
              <a:spcAft>
                <a:spcPct val="0"/>
              </a:spcAft>
              <a:defRPr/>
            </a:pP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ea typeface="MS PGothic" panose="020B0600070205080204" pitchFamily="34" charset="-128"/>
              </a:rPr>
              <a:t>WARMING</a:t>
            </a:r>
            <a:endParaRPr kumimoji="0" lang="en-US"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panose="020B0806030902050204" pitchFamily="34" charset="0"/>
              <a:ea typeface="MS PGothic" panose="020B0600070205080204" pitchFamily="34" charset="-128"/>
              <a:cs typeface="+mn-cs"/>
            </a:endParaRPr>
          </a:p>
        </p:txBody>
      </p:sp>
      <p:sp>
        <p:nvSpPr>
          <p:cNvPr id="10244" name="WordArt 7"/>
          <p:cNvSpPr>
            <a:spLocks noChangeArrowheads="1" noChangeShapeType="1" noTextEdit="1"/>
          </p:cNvSpPr>
          <p:nvPr/>
        </p:nvSpPr>
        <p:spPr bwMode="auto">
          <a:xfrm>
            <a:off x="3276600" y="6019800"/>
            <a:ext cx="26289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smtClean="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panose="020B0A04020102020204" pitchFamily="34" charset="0"/>
                <a:ea typeface="MS PGothic" panose="020B0600070205080204" pitchFamily="34" charset="-128"/>
                <a:cs typeface="+mn-cs"/>
              </a:rPr>
              <a:t>What is it?</a:t>
            </a:r>
          </a:p>
        </p:txBody>
      </p:sp>
    </p:spTree>
    <p:extLst>
      <p:ext uri="{BB962C8B-B14F-4D97-AF65-F5344CB8AC3E}">
        <p14:creationId xmlns:p14="http://schemas.microsoft.com/office/powerpoint/2010/main" val="3478393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116328880"/>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8229600" cy="609600"/>
          </a:xfrm>
        </p:spPr>
        <p:txBody>
          <a:bodyPr/>
          <a:lstStyle/>
          <a:p>
            <a:pPr algn="ctr" rtl="1"/>
            <a:r>
              <a:rPr lang="ar-EG" altLang="en-US" sz="4400" b="1" dirty="0"/>
              <a:t>الاحترار العالمي </a:t>
            </a:r>
            <a:r>
              <a:rPr lang="en-US" altLang="en-US" sz="4000" b="1" dirty="0"/>
              <a:t>Global Warming</a:t>
            </a:r>
            <a:endParaRPr lang="en-US" altLang="en-US" sz="4000" b="1" dirty="0" smtClean="0"/>
          </a:p>
        </p:txBody>
      </p:sp>
      <p:sp>
        <p:nvSpPr>
          <p:cNvPr id="17411" name="Content Placeholder 2"/>
          <p:cNvSpPr>
            <a:spLocks noGrp="1"/>
          </p:cNvSpPr>
          <p:nvPr>
            <p:ph idx="1"/>
          </p:nvPr>
        </p:nvSpPr>
        <p:spPr>
          <a:xfrm>
            <a:off x="304800" y="1143000"/>
            <a:ext cx="8534400" cy="5562600"/>
          </a:xfrm>
        </p:spPr>
        <p:txBody>
          <a:bodyPr/>
          <a:lstStyle/>
          <a:p>
            <a:pPr algn="just" rtl="1">
              <a:lnSpc>
                <a:spcPct val="150000"/>
              </a:lnSpc>
            </a:pPr>
            <a:r>
              <a:rPr lang="ar-SA" altLang="en-US" sz="2400" b="1" dirty="0" smtClean="0">
                <a:ea typeface="Majalla UI"/>
                <a:cs typeface="+mj-cs"/>
              </a:rPr>
              <a:t>ا</a:t>
            </a:r>
            <a:r>
              <a:rPr lang="ar-EG" altLang="en-US" sz="2400" b="1" dirty="0" smtClean="0">
                <a:ea typeface="Majalla UI"/>
                <a:cs typeface="+mj-cs"/>
              </a:rPr>
              <a:t>قترح</a:t>
            </a:r>
            <a:r>
              <a:rPr lang="ar-SA" altLang="en-US" sz="2400" b="1" dirty="0" smtClean="0">
                <a:ea typeface="Majalla UI"/>
                <a:cs typeface="+mj-cs"/>
              </a:rPr>
              <a:t>ت</a:t>
            </a:r>
            <a:r>
              <a:rPr lang="ar-EG" altLang="en-US" sz="2400" b="1" dirty="0" smtClean="0">
                <a:ea typeface="Majalla UI"/>
                <a:cs typeface="+mj-cs"/>
              </a:rPr>
              <a:t> </a:t>
            </a:r>
            <a:r>
              <a:rPr lang="ar-EG" altLang="en-US" sz="2400" b="1" dirty="0">
                <a:ea typeface="Majalla UI"/>
                <a:cs typeface="+mj-cs"/>
              </a:rPr>
              <a:t>نظرية الاحترار العالمي لأول مرة عام 1896 من قبل الكيميائي السويدي، سفانتي </a:t>
            </a:r>
            <a:r>
              <a:rPr lang="ar-EG" altLang="en-US" sz="2400" b="1" dirty="0" smtClean="0">
                <a:ea typeface="Majalla UI"/>
                <a:cs typeface="+mj-cs"/>
              </a:rPr>
              <a:t>أو</a:t>
            </a:r>
            <a:r>
              <a:rPr lang="ar-SA" altLang="en-US" sz="2400" b="1" dirty="0" smtClean="0">
                <a:ea typeface="Majalla UI"/>
                <a:cs typeface="+mj-cs"/>
              </a:rPr>
              <a:t>ج</a:t>
            </a:r>
            <a:r>
              <a:rPr lang="ar-EG" altLang="en-US" sz="2400" b="1" dirty="0" smtClean="0">
                <a:ea typeface="Majalla UI"/>
                <a:cs typeface="+mj-cs"/>
              </a:rPr>
              <a:t>ست </a:t>
            </a:r>
            <a:r>
              <a:rPr lang="en-US" altLang="en-US" sz="1800" b="1" dirty="0" err="1">
                <a:ea typeface="Majalla UI"/>
                <a:cs typeface="+mj-cs"/>
              </a:rPr>
              <a:t>Svanti</a:t>
            </a:r>
            <a:r>
              <a:rPr lang="en-US" altLang="en-US" sz="1800" b="1" dirty="0">
                <a:ea typeface="Majalla UI"/>
                <a:cs typeface="+mj-cs"/>
              </a:rPr>
              <a:t> </a:t>
            </a:r>
            <a:r>
              <a:rPr lang="en-US" altLang="en-US" sz="1800" b="1" dirty="0" err="1" smtClean="0">
                <a:ea typeface="Majalla UI"/>
                <a:cs typeface="+mj-cs"/>
              </a:rPr>
              <a:t>Auguste</a:t>
            </a:r>
            <a:r>
              <a:rPr lang="en-US" altLang="en-US" sz="1800" b="1" dirty="0" smtClean="0">
                <a:ea typeface="Majalla UI"/>
                <a:cs typeface="+mj-cs"/>
              </a:rPr>
              <a:t> </a:t>
            </a:r>
            <a:r>
              <a:rPr lang="ar-SA" altLang="en-US" sz="2400" b="1" dirty="0" smtClean="0">
                <a:ea typeface="Majalla UI"/>
                <a:cs typeface="+mj-cs"/>
              </a:rPr>
              <a:t>. </a:t>
            </a:r>
            <a:r>
              <a:rPr lang="ar-EG" altLang="en-US" sz="2400" b="1" dirty="0" smtClean="0">
                <a:ea typeface="Majalla UI"/>
                <a:cs typeface="+mj-cs"/>
              </a:rPr>
              <a:t>ومع </a:t>
            </a:r>
            <a:r>
              <a:rPr lang="ar-EG" altLang="en-US" sz="2400" b="1" dirty="0">
                <a:ea typeface="Majalla UI"/>
                <a:cs typeface="+mj-cs"/>
              </a:rPr>
              <a:t>مرور الوقت أثارت نظرية الاحترار العالمي نقاشا سياسيا وعلميا، وخاصة بين الذين يشيرون إلى الاحترار لأسباب بشرية، والذين يشيرون إلى الاحترار لأسباب طبيعية. </a:t>
            </a:r>
            <a:endParaRPr lang="ar-SA" altLang="en-US" sz="2400" b="1" dirty="0" smtClean="0">
              <a:ea typeface="Majalla UI"/>
              <a:cs typeface="+mj-cs"/>
            </a:endParaRPr>
          </a:p>
          <a:p>
            <a:pPr algn="just" rtl="1">
              <a:lnSpc>
                <a:spcPct val="150000"/>
              </a:lnSpc>
            </a:pPr>
            <a:r>
              <a:rPr lang="ar-EG" altLang="en-US" sz="2400" b="1" dirty="0" smtClean="0">
                <a:ea typeface="Majalla UI"/>
                <a:cs typeface="+mj-cs"/>
              </a:rPr>
              <a:t>ومن </a:t>
            </a:r>
            <a:r>
              <a:rPr lang="ar-EG" altLang="en-US" sz="2400" b="1" dirty="0">
                <a:ea typeface="Majalla UI"/>
                <a:cs typeface="+mj-cs"/>
              </a:rPr>
              <a:t>هذه الآراء ما أشار إليه مشروع الفريق البحثي برعاية الأمم المتحدة بوجود تأثير بشري ملحوظ على المناخ العالمي. وكان ذلك بمثابة إعلان رسمي بأن الاحترار العالمي ناجم عن أسباب بشرية، </a:t>
            </a:r>
            <a:r>
              <a:rPr lang="ar-SA" altLang="en-US" sz="2400" b="1" dirty="0" smtClean="0">
                <a:ea typeface="Majalla UI"/>
                <a:cs typeface="+mj-cs"/>
              </a:rPr>
              <a:t>ذلك </a:t>
            </a:r>
            <a:r>
              <a:rPr lang="ar-EG" altLang="en-US" sz="2400" b="1" dirty="0" smtClean="0">
                <a:ea typeface="Majalla UI"/>
                <a:cs typeface="+mj-cs"/>
              </a:rPr>
              <a:t>ومن </a:t>
            </a:r>
            <a:r>
              <a:rPr lang="ar-EG" altLang="en-US" sz="2400" b="1" dirty="0">
                <a:ea typeface="Majalla UI"/>
                <a:cs typeface="+mj-cs"/>
              </a:rPr>
              <a:t>الشائع استخدام مصطلح "الاحترار العالمي" كمرادف لتغير المناخ. </a:t>
            </a:r>
            <a:endParaRPr lang="ar-SA" altLang="en-US" sz="2400" b="1" dirty="0" smtClean="0">
              <a:ea typeface="Majalla UI"/>
              <a:cs typeface="+mj-cs"/>
            </a:endParaRPr>
          </a:p>
          <a:p>
            <a:pPr algn="just" rtl="1">
              <a:lnSpc>
                <a:spcPct val="150000"/>
              </a:lnSpc>
            </a:pPr>
            <a:r>
              <a:rPr lang="ar-EG" altLang="en-US" sz="2400" b="1" dirty="0">
                <a:ea typeface="Majalla UI"/>
                <a:cs typeface="+mj-cs"/>
              </a:rPr>
              <a:t>ويشكل الاحترار العالمي بسبب زيادة انبعاثات غازات الدفيئة أشد المشاكل التي تواجه </a:t>
            </a:r>
            <a:r>
              <a:rPr lang="ar-SA" altLang="en-US" sz="2400" b="1" dirty="0" smtClean="0">
                <a:ea typeface="Majalla UI"/>
                <a:cs typeface="+mj-cs"/>
              </a:rPr>
              <a:t>البشرية</a:t>
            </a:r>
            <a:r>
              <a:rPr lang="ar-EG" altLang="en-US" sz="2400" b="1" dirty="0" smtClean="0">
                <a:ea typeface="Majalla UI"/>
                <a:cs typeface="+mj-cs"/>
              </a:rPr>
              <a:t> ال</a:t>
            </a:r>
            <a:r>
              <a:rPr lang="ar-SA" altLang="en-US" sz="2400" b="1" dirty="0" smtClean="0">
                <a:ea typeface="Majalla UI"/>
                <a:cs typeface="+mj-cs"/>
              </a:rPr>
              <a:t>آن</a:t>
            </a:r>
            <a:r>
              <a:rPr lang="ar-EG" altLang="en-US" sz="2400" b="1" dirty="0" smtClean="0">
                <a:ea typeface="Majalla UI"/>
                <a:cs typeface="+mj-cs"/>
              </a:rPr>
              <a:t>. و</a:t>
            </a:r>
            <a:r>
              <a:rPr lang="ar-SA" altLang="en-US" sz="2400" b="1" dirty="0" smtClean="0">
                <a:ea typeface="Majalla UI"/>
                <a:cs typeface="+mj-cs"/>
              </a:rPr>
              <a:t>من المتوقع</a:t>
            </a:r>
            <a:r>
              <a:rPr lang="ar-EG" altLang="en-US" sz="2400" b="1" dirty="0" smtClean="0">
                <a:ea typeface="Majalla UI"/>
                <a:cs typeface="+mj-cs"/>
              </a:rPr>
              <a:t> </a:t>
            </a:r>
            <a:r>
              <a:rPr lang="ar-SA" altLang="en-US" sz="2400" b="1" dirty="0">
                <a:ea typeface="Majalla UI"/>
                <a:cs typeface="+mj-cs"/>
              </a:rPr>
              <a:t>أ</a:t>
            </a:r>
            <a:r>
              <a:rPr lang="ar-EG" altLang="en-US" sz="2400" b="1" dirty="0" smtClean="0">
                <a:ea typeface="Majalla UI"/>
                <a:cs typeface="+mj-cs"/>
              </a:rPr>
              <a:t>ن </a:t>
            </a:r>
            <a:r>
              <a:rPr lang="ar-EG" altLang="en-US" sz="2400" b="1" dirty="0">
                <a:ea typeface="Majalla UI"/>
                <a:cs typeface="+mj-cs"/>
              </a:rPr>
              <a:t>الزيادة المستمرة في ثاني أكسيد الكربون في الغلاف الجوي </a:t>
            </a:r>
            <a:r>
              <a:rPr lang="en-US" altLang="en-US" sz="2000" b="1" dirty="0" smtClean="0">
                <a:latin typeface="Arial" panose="020B0604020202020204" pitchFamily="34" charset="0"/>
                <a:ea typeface="Majalla UI"/>
                <a:cs typeface="Arial" panose="020B0604020202020204" pitchFamily="34" charset="0"/>
              </a:rPr>
              <a:t>CO2</a:t>
            </a:r>
            <a:r>
              <a:rPr lang="ar-SA" altLang="en-US" sz="2400" b="1" dirty="0" smtClean="0">
                <a:ea typeface="Majalla UI"/>
                <a:cs typeface="+mj-cs"/>
              </a:rPr>
              <a:t> </a:t>
            </a:r>
            <a:r>
              <a:rPr lang="ar-EG" altLang="en-US" sz="2400" b="1" dirty="0" smtClean="0">
                <a:ea typeface="Majalla UI"/>
                <a:cs typeface="+mj-cs"/>
              </a:rPr>
              <a:t>تجعل </a:t>
            </a:r>
            <a:r>
              <a:rPr lang="ar-EG" altLang="en-US" sz="2400" b="1" dirty="0">
                <a:ea typeface="Majalla UI"/>
                <a:cs typeface="+mj-cs"/>
              </a:rPr>
              <a:t>من الضروري قياس حساسية المناخ، وتغير التوازن في متوسط درجة حرارة سطح الأرض التي يمكن أن تنتج عن النموذج الإشعاعي ، مع </a:t>
            </a:r>
            <a:r>
              <a:rPr lang="ar-SA" altLang="en-US" sz="2400" b="1" dirty="0" smtClean="0">
                <a:ea typeface="Majalla UI"/>
                <a:cs typeface="+mj-cs"/>
              </a:rPr>
              <a:t>وجود </a:t>
            </a:r>
            <a:r>
              <a:rPr lang="ar-EG" altLang="en-US" sz="2400" b="1" dirty="0" smtClean="0">
                <a:ea typeface="Majalla UI"/>
                <a:cs typeface="+mj-cs"/>
              </a:rPr>
              <a:t>عدم </a:t>
            </a:r>
            <a:r>
              <a:rPr lang="ar-EG" altLang="en-US" sz="2400" b="1" dirty="0">
                <a:ea typeface="Majalla UI"/>
                <a:cs typeface="+mj-cs"/>
              </a:rPr>
              <a:t>يقين متوقع. </a:t>
            </a:r>
          </a:p>
        </p:txBody>
      </p:sp>
    </p:spTree>
    <p:extLst>
      <p:ext uri="{BB962C8B-B14F-4D97-AF65-F5344CB8AC3E}">
        <p14:creationId xmlns:p14="http://schemas.microsoft.com/office/powerpoint/2010/main" val="1381999987"/>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8229600" cy="609600"/>
          </a:xfrm>
        </p:spPr>
        <p:txBody>
          <a:bodyPr/>
          <a:lstStyle/>
          <a:p>
            <a:pPr algn="ctr" rtl="1"/>
            <a:r>
              <a:rPr lang="en-US" altLang="en-US" sz="4000" b="1" dirty="0" smtClean="0"/>
              <a:t>What </a:t>
            </a:r>
            <a:r>
              <a:rPr lang="en-US" altLang="en-US" sz="4000" b="1" dirty="0"/>
              <a:t>are greenhouse gases?</a:t>
            </a:r>
            <a:endParaRPr lang="en-US" altLang="en-US" sz="4000" b="1" dirty="0" smtClean="0"/>
          </a:p>
        </p:txBody>
      </p:sp>
      <p:sp>
        <p:nvSpPr>
          <p:cNvPr id="17411" name="Content Placeholder 2"/>
          <p:cNvSpPr>
            <a:spLocks noGrp="1"/>
          </p:cNvSpPr>
          <p:nvPr>
            <p:ph idx="1"/>
          </p:nvPr>
        </p:nvSpPr>
        <p:spPr>
          <a:xfrm>
            <a:off x="304800" y="1143000"/>
            <a:ext cx="8534400" cy="5562600"/>
          </a:xfrm>
        </p:spPr>
        <p:txBody>
          <a:bodyPr/>
          <a:lstStyle/>
          <a:p>
            <a:pPr algn="r" rtl="1">
              <a:lnSpc>
                <a:spcPct val="150000"/>
              </a:lnSpc>
            </a:pPr>
            <a:r>
              <a:rPr lang="ar-SA" altLang="en-US" sz="2400" b="1" dirty="0" smtClean="0">
                <a:ea typeface="Majalla UI"/>
                <a:cs typeface="+mj-cs"/>
              </a:rPr>
              <a:t>ماهي غازات </a:t>
            </a:r>
            <a:r>
              <a:rPr lang="ar-SA" altLang="en-US" sz="2400" b="1" dirty="0">
                <a:ea typeface="Majalla UI"/>
                <a:cs typeface="+mj-cs"/>
              </a:rPr>
              <a:t>الدفيئة ؟   </a:t>
            </a:r>
            <a:r>
              <a:rPr lang="ar-SA" altLang="en-US" sz="2400" b="1" dirty="0" smtClean="0">
                <a:ea typeface="Majalla UI"/>
                <a:cs typeface="+mj-cs"/>
              </a:rPr>
              <a:t>هي </a:t>
            </a:r>
            <a:r>
              <a:rPr lang="ar-EG" altLang="en-US" sz="2400" b="1" dirty="0" smtClean="0">
                <a:ea typeface="Majalla UI"/>
                <a:cs typeface="+mj-cs"/>
              </a:rPr>
              <a:t>أي </a:t>
            </a:r>
            <a:r>
              <a:rPr lang="ar-EG" altLang="en-US" sz="2400" b="1" dirty="0">
                <a:ea typeface="Majalla UI"/>
                <a:cs typeface="+mj-cs"/>
              </a:rPr>
              <a:t>غازات تسبب "ظاهرة الاحتباس الحراري!". </a:t>
            </a:r>
            <a:endParaRPr lang="ar-SA" altLang="en-US" sz="2400" b="1" dirty="0" smtClean="0">
              <a:ea typeface="Majalla UI"/>
              <a:cs typeface="+mj-cs"/>
            </a:endParaRPr>
          </a:p>
          <a:p>
            <a:pPr marL="0" lvl="0" indent="0" eaLnBrk="1" hangingPunct="1">
              <a:spcBef>
                <a:spcPct val="0"/>
              </a:spcBef>
              <a:buClrTx/>
              <a:buSzTx/>
              <a:buNone/>
            </a:pPr>
            <a:r>
              <a:rPr lang="ar-EG" altLang="en-US" sz="2400" b="1" dirty="0" smtClean="0">
                <a:ea typeface="Majalla UI"/>
                <a:cs typeface="+mj-cs"/>
              </a:rPr>
              <a:t>. </a:t>
            </a:r>
            <a:r>
              <a:rPr lang="en-US" sz="3600" kern="10" dirty="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rPr>
              <a:t>water </a:t>
            </a:r>
            <a:r>
              <a:rPr lang="en-US" sz="3600" kern="10" dirty="0" smtClean="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rPr>
              <a:t>vapor</a:t>
            </a:r>
            <a:endParaRPr lang="ar-SA" sz="3600" kern="10" dirty="0" smtClean="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endParaRPr>
          </a:p>
          <a:p>
            <a:pPr marL="0" lvl="0" indent="0" algn="r" eaLnBrk="1" hangingPunct="1">
              <a:spcBef>
                <a:spcPct val="0"/>
              </a:spcBef>
              <a:buClrTx/>
              <a:buSzTx/>
              <a:buNone/>
            </a:pPr>
            <a:r>
              <a:rPr lang="ar-SA" sz="3600" kern="10" dirty="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rPr>
              <a:t>بخار </a:t>
            </a:r>
            <a:r>
              <a:rPr lang="ar-SA" sz="3600" kern="10" dirty="0" smtClean="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rPr>
              <a:t>الماء</a:t>
            </a:r>
          </a:p>
          <a:p>
            <a:pPr marL="0" lvl="0" indent="0" eaLnBrk="1" hangingPunct="1">
              <a:spcBef>
                <a:spcPct val="0"/>
              </a:spcBef>
              <a:buClrTx/>
              <a:buSzTx/>
              <a:buNone/>
            </a:pPr>
            <a:r>
              <a:rPr lang="en-US" sz="3600" kern="10" dirty="0" smtClean="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rPr>
              <a:t>Methane</a:t>
            </a:r>
            <a:endParaRPr lang="ar-SA" sz="3600" kern="10" dirty="0" smtClean="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endParaRPr>
          </a:p>
          <a:p>
            <a:pPr marL="0" lvl="0" indent="0" algn="r" eaLnBrk="1" hangingPunct="1">
              <a:spcBef>
                <a:spcPct val="0"/>
              </a:spcBef>
              <a:buClrTx/>
              <a:buSzTx/>
              <a:buNone/>
            </a:pPr>
            <a:r>
              <a:rPr lang="ar-SA" sz="3600" kern="10" dirty="0" smtClean="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rPr>
              <a:t>الميثان</a:t>
            </a:r>
            <a:endParaRPr lang="en-US" sz="3600" kern="10" dirty="0" smtClean="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endParaRPr>
          </a:p>
          <a:p>
            <a:pPr marL="0" lvl="0" indent="0" eaLnBrk="1" hangingPunct="1">
              <a:spcBef>
                <a:spcPct val="0"/>
              </a:spcBef>
              <a:buClrTx/>
              <a:buSzTx/>
              <a:buNone/>
            </a:pPr>
            <a:r>
              <a:rPr lang="en-US" sz="3600" kern="10" dirty="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rPr>
              <a:t>carbon </a:t>
            </a:r>
            <a:r>
              <a:rPr lang="en-US" sz="3600" kern="10" dirty="0" smtClean="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rPr>
              <a:t>dioxide</a:t>
            </a:r>
          </a:p>
          <a:p>
            <a:pPr marL="0" lvl="0" indent="0" algn="r" eaLnBrk="1" hangingPunct="1">
              <a:spcBef>
                <a:spcPct val="0"/>
              </a:spcBef>
              <a:buClrTx/>
              <a:buSzTx/>
              <a:buNone/>
            </a:pPr>
            <a:r>
              <a:rPr lang="ar-SA" sz="3600" kern="10" dirty="0" smtClean="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rPr>
              <a:t>ثاني أكسيد الكربون</a:t>
            </a:r>
          </a:p>
          <a:p>
            <a:pPr marL="0" lvl="0" indent="0" eaLnBrk="1" hangingPunct="1">
              <a:spcBef>
                <a:spcPct val="0"/>
              </a:spcBef>
              <a:buClrTx/>
              <a:buSzTx/>
              <a:buNone/>
            </a:pPr>
            <a:r>
              <a:rPr lang="en-US" sz="3600" kern="10" dirty="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rPr>
              <a:t>nitrous oxide</a:t>
            </a:r>
          </a:p>
          <a:p>
            <a:pPr marL="0" lvl="0" indent="0" algn="r" eaLnBrk="1" hangingPunct="1">
              <a:spcBef>
                <a:spcPct val="0"/>
              </a:spcBef>
              <a:buClrTx/>
              <a:buSzTx/>
              <a:buNone/>
            </a:pPr>
            <a:r>
              <a:rPr lang="ar-SA" sz="3600" kern="10" dirty="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rPr>
              <a:t>أكسيد النيتروز</a:t>
            </a:r>
            <a:endParaRPr lang="en-US" sz="3600" kern="10" dirty="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endParaRPr>
          </a:p>
          <a:p>
            <a:pPr marL="0" lvl="0" indent="0" eaLnBrk="1" hangingPunct="1">
              <a:spcBef>
                <a:spcPct val="0"/>
              </a:spcBef>
              <a:buClrTx/>
              <a:buSzTx/>
              <a:buNone/>
            </a:pPr>
            <a:endParaRPr lang="ar-SA" sz="3600" kern="10" dirty="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endParaRPr>
          </a:p>
          <a:p>
            <a:pPr marL="0" lvl="0" indent="0" algn="r" eaLnBrk="1" hangingPunct="1">
              <a:spcBef>
                <a:spcPct val="0"/>
              </a:spcBef>
              <a:buClrTx/>
              <a:buSzTx/>
              <a:buNone/>
            </a:pPr>
            <a:endParaRPr lang="en-US" sz="3600" kern="10" dirty="0">
              <a:ln w="12700">
                <a:solidFill>
                  <a:srgbClr val="CCFFCC"/>
                </a:solidFill>
                <a:round/>
                <a:headEnd/>
                <a:tailEnd/>
              </a:ln>
              <a:solidFill>
                <a:srgbClr val="008000"/>
              </a:solidFill>
              <a:effectLst>
                <a:outerShdw dist="125724" dir="18900000" algn="ctr" rotWithShape="0">
                  <a:srgbClr val="00CC00">
                    <a:alpha val="74997"/>
                  </a:srgbClr>
                </a:outerShdw>
              </a:effectLst>
              <a:latin typeface="Impact" panose="020B0806030902050204" pitchFamily="34" charset="0"/>
              <a:ea typeface="MS PGothic" panose="020B0600070205080204" pitchFamily="34" charset="-128"/>
            </a:endParaRPr>
          </a:p>
          <a:p>
            <a:pPr algn="just" rtl="1">
              <a:lnSpc>
                <a:spcPct val="150000"/>
              </a:lnSpc>
            </a:pPr>
            <a:endParaRPr lang="ar-EG" altLang="en-US" sz="2400" b="1" dirty="0">
              <a:ea typeface="Majalla UI"/>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850" y="2476499"/>
            <a:ext cx="2560320" cy="203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5949246"/>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838200"/>
            <a:ext cx="7132320" cy="5731323"/>
          </a:xfrm>
          <a:prstGeom prst="rect">
            <a:avLst/>
          </a:prstGeom>
        </p:spPr>
      </p:pic>
    </p:spTree>
    <p:extLst>
      <p:ext uri="{BB962C8B-B14F-4D97-AF65-F5344CB8AC3E}">
        <p14:creationId xmlns:p14="http://schemas.microsoft.com/office/powerpoint/2010/main" val="972181020"/>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full-20earth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9144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6"/>
          <p:cNvSpPr>
            <a:spLocks noChangeArrowheads="1" noChangeShapeType="1" noTextEdit="1"/>
          </p:cNvSpPr>
          <p:nvPr/>
        </p:nvSpPr>
        <p:spPr bwMode="auto">
          <a:xfrm>
            <a:off x="1981200" y="2286000"/>
            <a:ext cx="4953000" cy="1447800"/>
          </a:xfrm>
          <a:prstGeom prst="rect">
            <a:avLst/>
          </a:prstGeom>
        </p:spPr>
        <p:txBody>
          <a:bodyPr wrap="none" fromWordArt="1">
            <a:prstTxWarp prst="textPlain">
              <a:avLst>
                <a:gd name="adj" fmla="val 50000"/>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Times New Roman"/>
                <a:ea typeface="ＭＳ Ｐゴシック" pitchFamily="-111" charset="-128"/>
                <a:cs typeface="Simplified Arabic" pitchFamily="18" charset="-78"/>
              </a:rPr>
              <a:t>   </a:t>
            </a:r>
            <a:endPar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Andalus" panose="02020603050405020304" pitchFamily="18" charset="-78"/>
              <a:ea typeface="ＭＳ Ｐゴシック" pitchFamily="-111" charset="-128"/>
              <a:cs typeface="Andalus" panose="02020603050405020304" pitchFamily="18" charset="-78"/>
            </a:endParaRPr>
          </a:p>
          <a:p>
            <a:pPr lvl="0" algn="ctr" rtl="1" fontAlgn="base">
              <a:spcBef>
                <a:spcPct val="0"/>
              </a:spcBef>
              <a:spcAft>
                <a:spcPct val="0"/>
              </a:spcAft>
              <a:defRPr/>
            </a:pP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ndalus" panose="02020603050405020304" pitchFamily="18" charset="-78"/>
                <a:ea typeface="ＭＳ Ｐゴシック" pitchFamily="-111" charset="-128"/>
                <a:cs typeface="Andalus" panose="02020603050405020304" pitchFamily="18" charset="-78"/>
              </a:rPr>
              <a:t>السياسات العالمية اتجاه تغير المناخ </a:t>
            </a:r>
            <a:endParaRPr kumimoji="0" lang="ar-SA" sz="3600" b="0" i="0" u="none" strike="noStrike" kern="10" cap="none" spc="0" normalizeH="0" baseline="0" noProof="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Andalus" panose="02020603050405020304" pitchFamily="18" charset="-78"/>
              <a:ea typeface="ＭＳ Ｐゴシック" pitchFamily="-111" charset="-128"/>
              <a:cs typeface="Andalus" panose="02020603050405020304" pitchFamily="18" charset="-78"/>
            </a:endParaRPr>
          </a:p>
        </p:txBody>
      </p:sp>
    </p:spTree>
    <p:extLst>
      <p:ext uri="{BB962C8B-B14F-4D97-AF65-F5344CB8AC3E}">
        <p14:creationId xmlns:p14="http://schemas.microsoft.com/office/powerpoint/2010/main" val="3898466533"/>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200" b="1" dirty="0">
                <a:ea typeface="Majalla UI"/>
                <a:cs typeface="+mj-cs"/>
              </a:rPr>
              <a:t> </a:t>
            </a:r>
            <a:r>
              <a:rPr lang="ar-SA" altLang="en-US" sz="2400" b="1" dirty="0" smtClean="0">
                <a:ea typeface="Majalla UI"/>
                <a:cs typeface="+mj-cs"/>
              </a:rPr>
              <a:t>في </a:t>
            </a:r>
            <a:r>
              <a:rPr lang="ar-SA" altLang="en-US" sz="2400" b="1" dirty="0">
                <a:ea typeface="Majalla UI"/>
                <a:cs typeface="+mj-cs"/>
              </a:rPr>
              <a:t>أوائل السبعينات من القرن العشرين ظهرت مسألة تأثير الأنشطة البشرية على طبقة الأوزون في الغلاف الجوي، ومن الطبيعي بمكان أخذ التدابير للحماية والحد من تأثيراتها، غير أن اللوائح الدولية للتخفيف من خطر الآثار لم تعتمد حتى منتصف الثمانينات. وتشمل المفاهيم التي استرشد بها لمعالجة المشاكل البيئية (السيناريو الزمني الواقعي، وتقاسم المسئولية بين الأجيال، وتقدير التكاليف العالمية في إطار السيناريوهات التنظيمية الواقعية). وعليه اعتمدت لوائح صارمة عندما كانت هناك حالة من عدم اليقين العلمي، وكان من الممكن منع المشكلة البيئية أو تخفيفها بسرعة أكبر، وبتكلفة متواضعة نسبيا، قبل اتخاذ تدابير وقائية أكثر صرامة. </a:t>
            </a:r>
            <a:endParaRPr lang="en-US" altLang="en-US" sz="2400" b="1" dirty="0">
              <a:ea typeface="Majalla UI"/>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86" y="4800600"/>
            <a:ext cx="3686114" cy="1752600"/>
          </a:xfrm>
          <a:prstGeom prst="rect">
            <a:avLst/>
          </a:prstGeom>
        </p:spPr>
      </p:pic>
    </p:spTree>
    <p:extLst>
      <p:ext uri="{BB962C8B-B14F-4D97-AF65-F5344CB8AC3E}">
        <p14:creationId xmlns:p14="http://schemas.microsoft.com/office/powerpoint/2010/main" val="821791355"/>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04850"/>
            <a:ext cx="8229600" cy="666750"/>
          </a:xfrm>
        </p:spPr>
        <p:txBody>
          <a:bodyPr/>
          <a:lstStyle/>
          <a:p>
            <a:pPr algn="ctr" rtl="1"/>
            <a:r>
              <a:rPr lang="ar-EG" altLang="en-US" b="1" dirty="0" smtClean="0"/>
              <a:t>السياس</a:t>
            </a:r>
            <a:r>
              <a:rPr lang="ar-SA" altLang="en-US" b="1" dirty="0" smtClean="0"/>
              <a:t>ات</a:t>
            </a:r>
            <a:r>
              <a:rPr lang="ar-EG" altLang="en-US" b="1" dirty="0" smtClean="0"/>
              <a:t> </a:t>
            </a:r>
            <a:r>
              <a:rPr lang="ar-EG" altLang="en-US" b="1" dirty="0"/>
              <a:t>العالمية اتجاه تغير المناخ </a:t>
            </a:r>
            <a:endParaRPr lang="en-US" altLang="en-US" b="1" dirty="0" smtClean="0"/>
          </a:p>
        </p:txBody>
      </p:sp>
      <p:sp>
        <p:nvSpPr>
          <p:cNvPr id="18435" name="Content Placeholder 2"/>
          <p:cNvSpPr>
            <a:spLocks noGrp="1"/>
          </p:cNvSpPr>
          <p:nvPr>
            <p:ph idx="1"/>
          </p:nvPr>
        </p:nvSpPr>
        <p:spPr>
          <a:xfrm>
            <a:off x="304800" y="1371600"/>
            <a:ext cx="8534400" cy="5181600"/>
          </a:xfrm>
        </p:spPr>
        <p:txBody>
          <a:bodyPr/>
          <a:lstStyle/>
          <a:p>
            <a:pPr algn="just" rtl="1">
              <a:lnSpc>
                <a:spcPct val="150000"/>
              </a:lnSpc>
            </a:pPr>
            <a:r>
              <a:rPr lang="ar-SA" altLang="en-US" sz="2200" b="1" dirty="0">
                <a:ea typeface="Majalla UI"/>
                <a:cs typeface="+mj-cs"/>
              </a:rPr>
              <a:t> </a:t>
            </a:r>
            <a:r>
              <a:rPr lang="ar-SA" altLang="en-US" sz="2400" b="1" dirty="0">
                <a:ea typeface="Majalla UI"/>
                <a:cs typeface="+mj-cs"/>
              </a:rPr>
              <a:t> وفي أوائل التسعينيات </a:t>
            </a:r>
            <a:r>
              <a:rPr lang="ar-SA" altLang="en-US" sz="2000" b="1" dirty="0">
                <a:ea typeface="Majalla UI"/>
                <a:cs typeface="+mj-cs"/>
              </a:rPr>
              <a:t>(1990 – 1995) </a:t>
            </a:r>
            <a:r>
              <a:rPr lang="ar-SA" altLang="en-US" sz="2400" b="1" dirty="0">
                <a:ea typeface="Majalla UI"/>
                <a:cs typeface="+mj-cs"/>
              </a:rPr>
              <a:t>خفض الاتحاد الأوروبي انبعاثاته من ثاني أكسيد الكربون بنحو </a:t>
            </a:r>
            <a:r>
              <a:rPr lang="ar-SA" altLang="en-US" sz="2000" b="1" dirty="0">
                <a:ea typeface="Majalla UI"/>
                <a:cs typeface="+mj-cs"/>
              </a:rPr>
              <a:t>1 %، </a:t>
            </a:r>
            <a:r>
              <a:rPr lang="ar-SA" altLang="en-US" sz="2400" b="1" dirty="0">
                <a:ea typeface="Majalla UI"/>
                <a:cs typeface="+mj-cs"/>
              </a:rPr>
              <a:t>بينما زادت الدول الأخرى في منظمة التعاون والتنمية في الميدان الاقتصادي معاً من الانبعاثات بنسبة </a:t>
            </a:r>
            <a:r>
              <a:rPr lang="ar-SA" altLang="en-US" sz="2000" b="1" dirty="0">
                <a:ea typeface="Majalla UI"/>
                <a:cs typeface="+mj-cs"/>
              </a:rPr>
              <a:t>8 %. </a:t>
            </a:r>
            <a:r>
              <a:rPr lang="ar-SA" altLang="en-US" sz="2400" b="1" dirty="0">
                <a:ea typeface="Majalla UI"/>
                <a:cs typeface="+mj-cs"/>
              </a:rPr>
              <a:t>ومنها: أستراليا وكندا واليابان والولايات المتحدة التي زادت انبعاثاتها بنسبة تتراوح بين </a:t>
            </a:r>
            <a:r>
              <a:rPr lang="ar-SA" altLang="en-US" sz="2000" b="1" dirty="0">
                <a:ea typeface="Majalla UI"/>
                <a:cs typeface="+mj-cs"/>
              </a:rPr>
              <a:t>7 و9</a:t>
            </a:r>
            <a:r>
              <a:rPr lang="ar-SA" altLang="en-US" sz="2400" b="1" dirty="0">
                <a:ea typeface="Majalla UI"/>
                <a:cs typeface="+mj-cs"/>
              </a:rPr>
              <a:t> %. أما الدول التي كانت تمر بمرحلة انتقال إلى اقتصاد السوق العالمي في تلك الفترة فانخفضت انبعاثاتها بنسبة </a:t>
            </a:r>
            <a:r>
              <a:rPr lang="ar-SA" altLang="en-US" sz="2000" b="1" dirty="0">
                <a:ea typeface="Majalla UI"/>
                <a:cs typeface="+mj-cs"/>
              </a:rPr>
              <a:t>30 %. </a:t>
            </a:r>
            <a:r>
              <a:rPr lang="ar-SA" altLang="en-US" sz="2400" b="1" dirty="0">
                <a:ea typeface="Majalla UI"/>
                <a:cs typeface="+mj-cs"/>
              </a:rPr>
              <a:t>وفي نفس الفترة تقريباً (عام </a:t>
            </a:r>
            <a:r>
              <a:rPr lang="ar-SA" altLang="en-US" sz="2000" b="1" dirty="0">
                <a:ea typeface="Majalla UI"/>
                <a:cs typeface="+mj-cs"/>
              </a:rPr>
              <a:t>1992م</a:t>
            </a:r>
            <a:r>
              <a:rPr lang="ar-SA" altLang="en-US" sz="2400" b="1" dirty="0">
                <a:ea typeface="Majalla UI"/>
                <a:cs typeface="+mj-cs"/>
              </a:rPr>
              <a:t>) اعترفت الأطراف المشاركة في اتفاقية الأمم المتحدة الاطارية بشأن تغير المناخ- التي أبرمت في ريو دي جانيرو- على ضوء التقييمات التي أجراها الفريق الحكومي الدولي المعني بتغير المناخ </a:t>
            </a:r>
            <a:r>
              <a:rPr lang="en-US" altLang="en-US" sz="2000" b="1" dirty="0" smtClean="0">
                <a:ea typeface="Majalla UI"/>
                <a:cs typeface="+mj-cs"/>
              </a:rPr>
              <a:t>IPCC</a:t>
            </a:r>
            <a:r>
              <a:rPr lang="en-US" altLang="en-US" sz="2400" b="1" dirty="0" smtClean="0">
                <a:ea typeface="Majalla UI"/>
                <a:cs typeface="+mj-cs"/>
              </a:rPr>
              <a:t>؛ </a:t>
            </a:r>
            <a:r>
              <a:rPr lang="ar-SA" altLang="en-US" sz="2400" b="1" dirty="0">
                <a:ea typeface="Majalla UI"/>
                <a:cs typeface="+mj-cs"/>
              </a:rPr>
              <a:t>بأن تغير مناخ الأرض وآثاره السلبية تمثل شاغلاً مشتركاً </a:t>
            </a:r>
            <a:r>
              <a:rPr lang="ar-SA" altLang="en-US" sz="2400" b="1" dirty="0" smtClean="0">
                <a:ea typeface="Majalla UI"/>
                <a:cs typeface="+mj-cs"/>
              </a:rPr>
              <a:t>للبشرية. </a:t>
            </a:r>
            <a:endParaRPr lang="en-US" altLang="en-US" sz="2400" b="1" dirty="0">
              <a:ea typeface="Majalla UI"/>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257800"/>
            <a:ext cx="1371600" cy="1371600"/>
          </a:xfrm>
          <a:prstGeom prst="rect">
            <a:avLst/>
          </a:prstGeom>
        </p:spPr>
      </p:pic>
    </p:spTree>
    <p:extLst>
      <p:ext uri="{BB962C8B-B14F-4D97-AF65-F5344CB8AC3E}">
        <p14:creationId xmlns:p14="http://schemas.microsoft.com/office/powerpoint/2010/main" val="2279256494"/>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FF9900"/>
        </a:dk1>
        <a:lt1>
          <a:srgbClr val="FFFFFF"/>
        </a:lt1>
        <a:dk2>
          <a:srgbClr val="FF6600"/>
        </a:dk2>
        <a:lt2>
          <a:srgbClr val="FFFF00"/>
        </a:lt2>
        <a:accent1>
          <a:srgbClr val="DDDDDD"/>
        </a:accent1>
        <a:accent2>
          <a:srgbClr val="808080"/>
        </a:accent2>
        <a:accent3>
          <a:srgbClr val="FFFFFF"/>
        </a:accent3>
        <a:accent4>
          <a:srgbClr val="DA8200"/>
        </a:accent4>
        <a:accent5>
          <a:srgbClr val="EBEBEB"/>
        </a:accent5>
        <a:accent6>
          <a:srgbClr val="737373"/>
        </a:accent6>
        <a:hlink>
          <a:srgbClr val="C0C0C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568</TotalTime>
  <Words>3219</Words>
  <Application>Microsoft Office PowerPoint</Application>
  <PresentationFormat>On-screen Show (4:3)</PresentationFormat>
  <Paragraphs>160</Paragraphs>
  <Slides>30</Slides>
  <Notes>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30</vt:i4>
      </vt:variant>
    </vt:vector>
  </HeadingPairs>
  <TitlesOfParts>
    <vt:vector size="47" baseType="lpstr">
      <vt:lpstr>ＭＳ Ｐゴシック</vt:lpstr>
      <vt:lpstr>ＭＳ Ｐゴシック</vt:lpstr>
      <vt:lpstr>Andalus</vt:lpstr>
      <vt:lpstr>Arial</vt:lpstr>
      <vt:lpstr>Arial Black</vt:lpstr>
      <vt:lpstr>Calibri</vt:lpstr>
      <vt:lpstr>Constantia</vt:lpstr>
      <vt:lpstr>Impact</vt:lpstr>
      <vt:lpstr>Majalla UI</vt:lpstr>
      <vt:lpstr>Simplified Arabic</vt:lpstr>
      <vt:lpstr>Times New Roman</vt:lpstr>
      <vt:lpstr>Traditional Arabic</vt:lpstr>
      <vt:lpstr>Wingdings 2</vt:lpstr>
      <vt:lpstr>Flow</vt:lpstr>
      <vt:lpstr>2_Flow</vt:lpstr>
      <vt:lpstr>3_Flow</vt:lpstr>
      <vt:lpstr>Default Design</vt:lpstr>
      <vt:lpstr>PowerPoint Presentation</vt:lpstr>
      <vt:lpstr>PowerPoint Presentation</vt:lpstr>
      <vt:lpstr>PowerPoint Presentation</vt:lpstr>
      <vt:lpstr>الاحترار العالمي Global Warming</vt:lpstr>
      <vt:lpstr>What are greenhouse gases?</vt:lpstr>
      <vt:lpstr>PowerPoint Presentation</vt:lpstr>
      <vt:lpstr>PowerPoint Presentation</vt:lpstr>
      <vt:lpstr>السياسات العالمية اتجاه تغير المناخ </vt:lpstr>
      <vt:lpstr>السياسات العالمية اتجاه تغير المناخ </vt:lpstr>
      <vt:lpstr>السياسات العالمية اتجاه تغير المناخ </vt:lpstr>
      <vt:lpstr>السياسات العالمية اتجاه تغير المناخ </vt:lpstr>
      <vt:lpstr>السياسات العالمية اتجاه تغير المناخ </vt:lpstr>
      <vt:lpstr>السياسات العالمية اتجاه تغير المناخ </vt:lpstr>
      <vt:lpstr>السياسات العالمية اتجاه تغير المناخ </vt:lpstr>
      <vt:lpstr>مؤتمرات الأمم المتحدة للتغير المناخي   United Nations Climate Change Conferences</vt:lpstr>
      <vt:lpstr>السياسات العالمية اتجاه تغير المناخ </vt:lpstr>
      <vt:lpstr>السياسات العالمية اتجاه تغير المناخ </vt:lpstr>
      <vt:lpstr>السياسات العالمية اتجاه تغير المناخ </vt:lpstr>
      <vt:lpstr>السياسات العالمية اتجاه تغير المناخ </vt:lpstr>
      <vt:lpstr>السياسات العالمية اتجاه تغير المناخ </vt:lpstr>
      <vt:lpstr>السياسات العالمية اتجاه تغير المناخ </vt:lpstr>
      <vt:lpstr>السياسات العالمية اتجاه تغير المناخ </vt:lpstr>
      <vt:lpstr>السياسات العالمية اتجاه تغير المناخ </vt:lpstr>
      <vt:lpstr>السياسات العالمية اتجاه تغير المناخ </vt:lpstr>
      <vt:lpstr>السياسات العالمية اتجاه تغير المناخ </vt:lpstr>
      <vt:lpstr>السياسات العالمية اتجاه تغير المناخ </vt:lpstr>
      <vt:lpstr>السياسات العالمية اتجاه تغير المناخ </vt:lpstr>
      <vt:lpstr>السياسات العالمية اتجاه تغير المناخ </vt:lpstr>
      <vt:lpstr>السياسات العالمية اتجاه تغير المناخ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52</cp:revision>
  <dcterms:created xsi:type="dcterms:W3CDTF">2016-10-15T20:01:57Z</dcterms:created>
  <dcterms:modified xsi:type="dcterms:W3CDTF">2021-02-06T18:48:31Z</dcterms:modified>
</cp:coreProperties>
</file>