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701" r:id="rId4"/>
    <p:sldMasterId id="2147483714" r:id="rId5"/>
  </p:sldMasterIdLst>
  <p:sldIdLst>
    <p:sldId id="287" r:id="rId6"/>
    <p:sldId id="288" r:id="rId7"/>
    <p:sldId id="289" r:id="rId8"/>
    <p:sldId id="259" r:id="rId9"/>
    <p:sldId id="262" r:id="rId10"/>
    <p:sldId id="322" r:id="rId11"/>
    <p:sldId id="323" r:id="rId12"/>
    <p:sldId id="324" r:id="rId13"/>
    <p:sldId id="294" r:id="rId14"/>
    <p:sldId id="325" r:id="rId15"/>
    <p:sldId id="326" r:id="rId16"/>
    <p:sldId id="327" r:id="rId17"/>
    <p:sldId id="330" r:id="rId18"/>
    <p:sldId id="331" r:id="rId19"/>
    <p:sldId id="328" r:id="rId20"/>
    <p:sldId id="329" r:id="rId21"/>
    <p:sldId id="332" r:id="rId22"/>
    <p:sldId id="291" r:id="rId23"/>
    <p:sldId id="33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873821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55488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658434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F52006-8B44-4DDD-9E09-A077D8EC66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206415"/>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384312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7927162"/>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8101033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279184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73487031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680684195"/>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6594188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76704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523467715"/>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9348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61336880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88138370"/>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50870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36C1D5A-B521-4F7F-8FEC-EC21028939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61684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D22126-AB09-4559-B80B-8912A4F1D80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290688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72995F-CE40-4E47-8334-958ACFEB7CE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399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42F24-6961-4D26-843D-F290331D0924}"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15603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D1FD3-A4E0-4C2C-8541-9F0AC31026E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2276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4F8E9-E3C4-4168-BF1D-C634EE44015B}"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3317986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A93B34-CD02-4687-8B74-B522417E690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36125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6E65C2B-EAEE-4BC3-990E-E1DAA0DE33C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034984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2300A5-62B0-43D2-A2FD-4D0BE1FFD53A}"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93545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0501EA8-C1D5-47BD-A63A-072D05FE0F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6195337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1BB28-A9E9-4725-BCD0-E246B958E80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99581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4A514-C289-4506-8F56-9EB67BBFF60B}"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167637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9F265A-E11B-4985-B2DA-DB612740DD92}"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191964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3981974955"/>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1193187"/>
      </p:ext>
    </p:extLst>
  </p:cSld>
  <p:clrMapOvr>
    <a:masterClrMapping/>
  </p:clrMapOvr>
  <p:transition>
    <p:wedg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898170761"/>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4F8E9-E3C4-4168-BF1D-C634EE44015B}"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93752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4131919879"/>
      </p:ext>
    </p:extLst>
  </p:cSld>
  <p:clrMapOvr>
    <a:masterClrMapping/>
  </p:clrMapOvr>
  <p:transition>
    <p:wedg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585306"/>
      </p:ext>
    </p:extLst>
  </p:cSld>
  <p:clrMapOvr>
    <a:masterClrMapping/>
  </p:clrMapOvr>
  <p:transition>
    <p:wedg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682689713"/>
      </p:ext>
    </p:extLst>
  </p:cSld>
  <p:clrMapOvr>
    <a:masterClrMapping/>
  </p:clrMapOvr>
  <p:transition>
    <p:wedg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524628814"/>
      </p:ext>
    </p:extLst>
  </p:cSld>
  <p:clrMapOvr>
    <a:masterClrMapping/>
  </p:clrMapOvr>
  <p:transition>
    <p:wedg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838784206"/>
      </p:ext>
    </p:extLst>
  </p:cSld>
  <p:clrMapOvr>
    <a:masterClrMapping/>
  </p:clrMapOvr>
  <p:transition>
    <p:wedg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30599505"/>
      </p:ext>
    </p:extLst>
  </p:cSld>
  <p:clrMapOvr>
    <a:masterClrMapping/>
  </p:clrMapOvr>
  <p:transition>
    <p:wedg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290134"/>
      </p:ext>
    </p:extLst>
  </p:cSld>
  <p:clrMapOvr>
    <a:masterClrMapping/>
  </p:clrMapOvr>
  <p:transition>
    <p:wedg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193463141"/>
      </p:ext>
    </p:extLst>
  </p:cSld>
  <p:clrMapOvr>
    <a:masterClrMapping/>
  </p:clrMapOvr>
  <p:transition>
    <p:wedg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479627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0E61A1E-C8FC-418D-8D06-328107B7DBB9}"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9A3B74C-9DF2-4751-91F6-C750424A2FA0}"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251812644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4F8E9-E3C4-4168-BF1D-C634EE44015B}" type="datetimeFigureOut">
              <a:rPr lang="en-US" smtClean="0"/>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7241872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6A704CA-CF6C-444E-B54B-6D21F9ABDE1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705ED5-D575-4AB3-9555-268FE534DA7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993828669"/>
      </p:ext>
    </p:extLst>
  </p:cSld>
  <p:clrMapOvr>
    <a:masterClrMapping/>
  </p:clrMapOvr>
  <p:transition>
    <p:wedg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B36F6B-1DCE-44BA-88DA-657DD82B3E5C}"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71F424-F208-46E6-997C-02B585FF05BC}"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114068896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055CB8-751C-4D46-B054-08AFE330AE5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06FA191-F131-4821-931B-19FCB28BD468}"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705242125"/>
      </p:ext>
    </p:extLst>
  </p:cSld>
  <p:clrMapOvr>
    <a:masterClrMapping/>
  </p:clrMapOvr>
  <p:transition>
    <p:wedg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94BB93-6D7E-4B9D-B554-B3A0AC005376}"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EA11DB0-1C20-44B0-A098-1697C7BA59B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4243216561"/>
      </p:ext>
    </p:extLst>
  </p:cSld>
  <p:clrMapOvr>
    <a:masterClrMapping/>
  </p:clrMapOvr>
  <p:transition>
    <p:wedg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502DE22-16BB-4891-8E0C-A3CF49D28F0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E933AE9-2B7B-4981-93E9-0406968D7DD5}"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121197329"/>
      </p:ext>
    </p:extLst>
  </p:cSld>
  <p:clrMapOvr>
    <a:masterClrMapping/>
  </p:clrMapOvr>
  <p:transition>
    <p:wedg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C221644-FA01-4379-AB68-E1756C579F4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8B936B9-67FE-4CA7-B58D-D7EA18FFAC1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964108477"/>
      </p:ext>
    </p:extLst>
  </p:cSld>
  <p:clrMapOvr>
    <a:masterClrMapping/>
  </p:clrMapOvr>
  <p:transition>
    <p:wedg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B8C28F1-B2D3-4167-9FE4-82E2509AAB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8E373E-1733-4943-8483-0C916CF684D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548733187"/>
      </p:ext>
    </p:extLst>
  </p:cSld>
  <p:clrMapOvr>
    <a:masterClrMapping/>
  </p:clrMapOvr>
  <p:transition>
    <p:wedg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0945AD-DD8C-4CB3-97EB-60A2D5D466AA}"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EEE259A-48C1-4C65-82A9-6218EFF38365}"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348343925"/>
      </p:ext>
    </p:extLst>
  </p:cSld>
  <p:clrMapOvr>
    <a:masterClrMapping/>
  </p:clrMapOvr>
  <p:transition>
    <p:wedg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9822586-E60C-4091-9ABE-20A008EBB61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C83463-2E6D-431B-AC33-C402ED6EA50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4164241806"/>
      </p:ext>
    </p:extLst>
  </p:cSld>
  <p:clrMapOvr>
    <a:masterClrMapping/>
  </p:clrMapOvr>
  <p:transition>
    <p:wedg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4211AC0-EB90-453C-B934-F302763933E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BED1FE-3F15-44A6-8018-59773E6D8D7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712869918"/>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4F8E9-E3C4-4168-BF1D-C634EE44015B}"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1468223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248090-90E8-4E5B-9CCF-7C105E0477B9}"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32769578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F56410-672B-44E3-B86E-67D4B80B873C}"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09237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4F8E9-E3C4-4168-BF1D-C634EE44015B}" type="datetimeFigureOut">
              <a:rPr lang="en-US" smtClean="0"/>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21422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1355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2551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4F8E9-E3C4-4168-BF1D-C634EE44015B}" type="datetimeFigureOut">
              <a:rPr lang="en-US" smtClean="0"/>
              <a:t>4/5/2021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53350-E6D9-4D2F-B342-62F7A08593AE}" type="slidenum">
              <a:rPr lang="en-US" smtClean="0"/>
              <a:t>‹#›</a:t>
            </a:fld>
            <a:endParaRPr lang="en-US"/>
          </a:p>
        </p:txBody>
      </p:sp>
    </p:spTree>
    <p:extLst>
      <p:ext uri="{BB962C8B-B14F-4D97-AF65-F5344CB8AC3E}">
        <p14:creationId xmlns:p14="http://schemas.microsoft.com/office/powerpoint/2010/main" val="257358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40144862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1"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1"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634359-E9D7-4449-B659-88523C65281C}"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22943765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1" charset="-128"/>
        </a:defRPr>
      </a:lvl1pPr>
      <a:lvl2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2pPr>
      <a:lvl3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3pPr>
      <a:lvl4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4pPr>
      <a:lvl5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5pPr>
      <a:lvl6pPr marL="457200" algn="ctr" rtl="0" fontAlgn="base">
        <a:spcBef>
          <a:spcPct val="0"/>
        </a:spcBef>
        <a:spcAft>
          <a:spcPct val="0"/>
        </a:spcAft>
        <a:defRPr sz="4400">
          <a:solidFill>
            <a:schemeClr val="tx2"/>
          </a:solidFill>
          <a:latin typeface="Times New Roman" pitchFamily="-111" charset="0"/>
        </a:defRPr>
      </a:lvl6pPr>
      <a:lvl7pPr marL="914400" algn="ctr" rtl="0" fontAlgn="base">
        <a:spcBef>
          <a:spcPct val="0"/>
        </a:spcBef>
        <a:spcAft>
          <a:spcPct val="0"/>
        </a:spcAft>
        <a:defRPr sz="4400">
          <a:solidFill>
            <a:schemeClr val="tx2"/>
          </a:solidFill>
          <a:latin typeface="Times New Roman" pitchFamily="-111" charset="0"/>
        </a:defRPr>
      </a:lvl7pPr>
      <a:lvl8pPr marL="1371600" algn="ctr" rtl="0" fontAlgn="base">
        <a:spcBef>
          <a:spcPct val="0"/>
        </a:spcBef>
        <a:spcAft>
          <a:spcPct val="0"/>
        </a:spcAft>
        <a:defRPr sz="4400">
          <a:solidFill>
            <a:schemeClr val="tx2"/>
          </a:solidFill>
          <a:latin typeface="Times New Roman" pitchFamily="-111" charset="0"/>
        </a:defRPr>
      </a:lvl8pPr>
      <a:lvl9pPr marL="1828800" algn="ctr" rtl="0" fontAlgn="base">
        <a:spcBef>
          <a:spcPct val="0"/>
        </a:spcBef>
        <a:spcAft>
          <a:spcPct val="0"/>
        </a:spcAft>
        <a:defRPr sz="4400">
          <a:solidFill>
            <a:schemeClr val="tx2"/>
          </a:solidFill>
          <a:latin typeface="Times New Roman"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2894705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26E2592-2E91-4DA0-9270-1C1B26F5813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4/5/2021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E60EE0-37B5-4A26-A6D7-3F60DD6F1D40}"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71460679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81200" y="990600"/>
            <a:ext cx="4953000" cy="3657600"/>
          </a:xfrm>
          <a:prstGeom prst="rect">
            <a:avLst/>
          </a:prstGeom>
        </p:spPr>
        <p:txBody>
          <a:bodyPr wrap="none" fromWordArt="1">
            <a:prstTxWarp prst="textPlain">
              <a:avLst>
                <a:gd name="adj" fmla="val 50000"/>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Times New Roman"/>
                <a:ea typeface="ＭＳ Ｐゴシック" pitchFamily="-111" charset="-128"/>
                <a:cs typeface="Simplified Arabic"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التغير </a:t>
            </a:r>
            <a:r>
              <a:rPr kumimoji="0" lang="ar-EG"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المناخ</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ي</a:t>
            </a: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rPr>
              <a:t>Climate Change</a:t>
            </a:r>
            <a:endParaRPr kumimoji="0" lang="en-US" sz="3600" b="0" i="0" u="none" strike="noStrike" kern="10" cap="none" spc="0" normalizeH="0" baseline="0" noProof="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Pro. </a:t>
            </a:r>
            <a:r>
              <a:rPr kumimoji="0" lang="en-US" sz="3600" b="0" i="0" u="none" strike="noStrike" kern="10" cap="none" spc="0" normalizeH="0" baseline="0" noProof="0" dirty="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Mohamed Hafez</a:t>
            </a:r>
          </a:p>
        </p:txBody>
      </p:sp>
    </p:spTree>
    <p:extLst>
      <p:ext uri="{BB962C8B-B14F-4D97-AF65-F5344CB8AC3E}">
        <p14:creationId xmlns:p14="http://schemas.microsoft.com/office/powerpoint/2010/main" val="415498943"/>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a:ea typeface="Majalla UI"/>
                <a:cs typeface="+mj-cs"/>
              </a:rPr>
              <a:t>التكيف مع تغير المناخ على المستوى </a:t>
            </a:r>
            <a:r>
              <a:rPr lang="ar-SA" sz="2400" b="1" dirty="0" smtClean="0">
                <a:ea typeface="Majalla UI"/>
                <a:cs typeface="+mj-cs"/>
              </a:rPr>
              <a:t>المحلي يعد استجابة للتخطيط المكاني. وينحصر أحيانا دور السلطات </a:t>
            </a:r>
            <a:r>
              <a:rPr lang="ar-SA" sz="2400" b="1" dirty="0">
                <a:ea typeface="Majalla UI"/>
                <a:cs typeface="+mj-cs"/>
              </a:rPr>
              <a:t>المحلية </a:t>
            </a:r>
            <a:r>
              <a:rPr lang="ar-SA" sz="2400" b="1" dirty="0" smtClean="0">
                <a:ea typeface="Majalla UI"/>
                <a:cs typeface="+mj-cs"/>
              </a:rPr>
              <a:t>في </a:t>
            </a:r>
            <a:r>
              <a:rPr lang="ar-SA" sz="2400" b="1" dirty="0">
                <a:ea typeface="Majalla UI"/>
                <a:cs typeface="+mj-cs"/>
              </a:rPr>
              <a:t>التركيز على </a:t>
            </a:r>
            <a:r>
              <a:rPr lang="ar-SA" sz="2400" b="1" dirty="0" smtClean="0">
                <a:ea typeface="Majalla UI"/>
                <a:cs typeface="+mj-cs"/>
              </a:rPr>
              <a:t>الحد </a:t>
            </a:r>
            <a:r>
              <a:rPr lang="ar-SA" sz="2400" b="1" dirty="0">
                <a:ea typeface="Majalla UI"/>
                <a:cs typeface="+mj-cs"/>
              </a:rPr>
              <a:t>من غازات الدفيئة. ومع ذلك، فإن الإجماع العلمي هو أننا بحاجة أيضا للتكيف مع تغير المناخ الذي لا مفر منه</a:t>
            </a:r>
            <a:r>
              <a:rPr lang="ar-SA" sz="2400" b="1" dirty="0" smtClean="0">
                <a:ea typeface="Majalla UI"/>
                <a:cs typeface="+mj-cs"/>
              </a:rPr>
              <a:t>. ذلك </a:t>
            </a:r>
            <a:r>
              <a:rPr lang="ar-SA" sz="2400" b="1" dirty="0">
                <a:ea typeface="Majalla UI"/>
                <a:cs typeface="+mj-cs"/>
              </a:rPr>
              <a:t>وللتخطيط المكاني على المستوى المحلي دور استباقي حاسم في تعزيز التكيف القوي. </a:t>
            </a:r>
            <a:endParaRPr lang="ar-SA" sz="2400" b="1" dirty="0" smtClean="0">
              <a:ea typeface="Majalla UI"/>
              <a:cs typeface="+mj-cs"/>
            </a:endParaRPr>
          </a:p>
          <a:p>
            <a:pPr algn="just" rtl="1">
              <a:lnSpc>
                <a:spcPct val="150000"/>
              </a:lnSpc>
            </a:pPr>
            <a:r>
              <a:rPr lang="ar-SA" sz="2400" b="1" dirty="0" smtClean="0">
                <a:ea typeface="Majalla UI"/>
                <a:cs typeface="+mj-cs"/>
              </a:rPr>
              <a:t>ويعتمد ذلك بطبية الحال على التحول </a:t>
            </a:r>
            <a:r>
              <a:rPr lang="ar-SA" sz="2400" b="1" dirty="0">
                <a:ea typeface="Majalla UI"/>
                <a:cs typeface="+mj-cs"/>
              </a:rPr>
              <a:t>في سياسات التخطيط التي تتبعها السلطات المحلية من أجل التكيف مع تغير </a:t>
            </a:r>
            <a:r>
              <a:rPr lang="ar-SA" sz="2400" b="1" dirty="0" smtClean="0">
                <a:ea typeface="Majalla UI"/>
                <a:cs typeface="+mj-cs"/>
              </a:rPr>
              <a:t>المناخ. ويستدعى الآمر دمج الخطط</a:t>
            </a:r>
            <a:r>
              <a:rPr lang="ar-SA" sz="2400" b="1" dirty="0">
                <a:ea typeface="Majalla UI"/>
                <a:cs typeface="+mj-cs"/>
              </a:rPr>
              <a:t>. </a:t>
            </a:r>
            <a:r>
              <a:rPr lang="ar-SA" sz="2400" b="1" dirty="0" smtClean="0">
                <a:ea typeface="Majalla UI"/>
                <a:cs typeface="+mj-cs"/>
              </a:rPr>
              <a:t>والدعم السياسي، ومشاركة </a:t>
            </a:r>
            <a:r>
              <a:rPr lang="ar-SA" sz="2400" b="1" dirty="0">
                <a:ea typeface="Majalla UI"/>
                <a:cs typeface="+mj-cs"/>
              </a:rPr>
              <a:t>التخطيط في شبكات تغير المناخ. </a:t>
            </a:r>
            <a:endParaRPr lang="ar-SA" sz="2400" b="1" dirty="0" smtClean="0">
              <a:ea typeface="Majalla UI"/>
              <a:cs typeface="+mj-cs"/>
            </a:endParaRPr>
          </a:p>
          <a:p>
            <a:pPr algn="just" rtl="1">
              <a:lnSpc>
                <a:spcPct val="150000"/>
              </a:lnSpc>
            </a:pPr>
            <a:r>
              <a:rPr lang="ar-SA" sz="2400" b="1" dirty="0" smtClean="0">
                <a:ea typeface="Majalla UI"/>
                <a:cs typeface="+mj-cs"/>
              </a:rPr>
              <a:t>ومن الوارد أن يكون هناك </a:t>
            </a:r>
            <a:r>
              <a:rPr lang="ar-SA" sz="2400" b="1" dirty="0">
                <a:ea typeface="Majalla UI"/>
                <a:cs typeface="+mj-cs"/>
              </a:rPr>
              <a:t>صعوبات في الاعتراف بالحاجة إلى التكيف على المستوى المحلي، مع اختلاف الآفاق القصيرة الأجل للخطط </a:t>
            </a:r>
            <a:r>
              <a:rPr lang="ar-SA" sz="2400" b="1" dirty="0" smtClean="0">
                <a:ea typeface="Majalla UI"/>
                <a:cs typeface="+mj-cs"/>
              </a:rPr>
              <a:t>المحلية، </a:t>
            </a:r>
            <a:r>
              <a:rPr lang="ar-SA" sz="2400" b="1" dirty="0">
                <a:ea typeface="Majalla UI"/>
                <a:cs typeface="+mj-cs"/>
              </a:rPr>
              <a:t>مع التصورات المتعلقة </a:t>
            </a:r>
            <a:r>
              <a:rPr lang="ar-SA" sz="2400" b="1" dirty="0" smtClean="0">
                <a:ea typeface="Majalla UI"/>
                <a:cs typeface="+mj-cs"/>
              </a:rPr>
              <a:t>بالتأثيرات الطويلة </a:t>
            </a:r>
            <a:r>
              <a:rPr lang="ar-SA" sz="2400" b="1" dirty="0">
                <a:ea typeface="Majalla UI"/>
                <a:cs typeface="+mj-cs"/>
              </a:rPr>
              <a:t>الأجل لتغير المناخ</a:t>
            </a:r>
            <a:r>
              <a:rPr lang="ar-SA" sz="2400" b="1" dirty="0" smtClean="0">
                <a:ea typeface="Majalla UI"/>
                <a:cs typeface="+mj-cs"/>
              </a:rPr>
              <a:t>.</a:t>
            </a:r>
          </a:p>
        </p:txBody>
      </p:sp>
    </p:spTree>
    <p:extLst>
      <p:ext uri="{BB962C8B-B14F-4D97-AF65-F5344CB8AC3E}">
        <p14:creationId xmlns:p14="http://schemas.microsoft.com/office/powerpoint/2010/main" val="1089304719"/>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a:ea typeface="Majalla UI"/>
                <a:cs typeface="+mj-cs"/>
              </a:rPr>
              <a:t>من </a:t>
            </a:r>
            <a:r>
              <a:rPr lang="ar-SA" sz="2400" b="1" dirty="0" smtClean="0">
                <a:ea typeface="Majalla UI"/>
                <a:cs typeface="+mj-cs"/>
              </a:rPr>
              <a:t>الدراسات بهذا الشأن "آثار </a:t>
            </a:r>
            <a:r>
              <a:rPr lang="ar-SA" sz="2400" b="1" dirty="0">
                <a:ea typeface="Majalla UI"/>
                <a:cs typeface="+mj-cs"/>
              </a:rPr>
              <a:t>تغير المناخ إلى التكيف: منظور إنمائي </a:t>
            </a:r>
            <a:r>
              <a:rPr lang="ar-SA" sz="2400" b="1" dirty="0" smtClean="0">
                <a:ea typeface="Majalla UI"/>
                <a:cs typeface="+mj-cs"/>
              </a:rPr>
              <a:t>للهند" ولدى </a:t>
            </a:r>
            <a:r>
              <a:rPr lang="ar-SA" sz="2400" b="1" dirty="0">
                <a:ea typeface="Majalla UI"/>
                <a:cs typeface="+mj-cs"/>
              </a:rPr>
              <a:t>الهند أسباب وجيهة تدعو إلى القلق بشأن تغير المناخ لأنه يمكن أن يؤثر سلبا على تحقيق الأهداف الإنمائية الوطنية الحيوية المتصلة بالتنمية الاجتماعية والاقتصادية </a:t>
            </a:r>
            <a:r>
              <a:rPr lang="ar-SA" sz="2400" b="1" dirty="0" smtClean="0">
                <a:ea typeface="Majalla UI"/>
                <a:cs typeface="+mj-cs"/>
              </a:rPr>
              <a:t>والصحة </a:t>
            </a:r>
            <a:r>
              <a:rPr lang="ar-SA" sz="2400" b="1" dirty="0">
                <a:ea typeface="Majalla UI"/>
                <a:cs typeface="+mj-cs"/>
              </a:rPr>
              <a:t>وتوافر الطاقة واستخدامها والبنية </a:t>
            </a:r>
            <a:r>
              <a:rPr lang="ar-SA" sz="2400" b="1" dirty="0" smtClean="0">
                <a:ea typeface="Majalla UI"/>
                <a:cs typeface="+mj-cs"/>
              </a:rPr>
              <a:t>الأساسية.</a:t>
            </a:r>
          </a:p>
          <a:p>
            <a:pPr algn="just" rtl="1">
              <a:lnSpc>
                <a:spcPct val="150000"/>
              </a:lnSpc>
            </a:pPr>
            <a:r>
              <a:rPr lang="ar-SA" sz="2400" b="1" dirty="0" smtClean="0">
                <a:ea typeface="Majalla UI"/>
                <a:cs typeface="+mj-cs"/>
              </a:rPr>
              <a:t>وفيها تم وضع </a:t>
            </a:r>
            <a:r>
              <a:rPr lang="ar-SA" sz="2400" b="1" dirty="0">
                <a:ea typeface="Majalla UI"/>
                <a:cs typeface="+mj-cs"/>
              </a:rPr>
              <a:t>إطار للاستجابات المتكاملة لتقييم الأثر والتكيف، باستخدام أصول البنية التحتية الساحلية للسكك الحديدية التي تم بناؤها مؤخرا في الهند كمثال على ذلك. </a:t>
            </a:r>
            <a:endParaRPr lang="ar-SA" sz="2400" b="1" dirty="0" smtClean="0">
              <a:ea typeface="Majalla UI"/>
              <a:cs typeface="+mj-cs"/>
            </a:endParaRPr>
          </a:p>
          <a:p>
            <a:pPr algn="just" rtl="1">
              <a:lnSpc>
                <a:spcPct val="150000"/>
              </a:lnSpc>
            </a:pPr>
            <a:r>
              <a:rPr lang="ar-SA" sz="2400" b="1" dirty="0" smtClean="0">
                <a:ea typeface="Majalla UI"/>
                <a:cs typeface="+mj-cs"/>
              </a:rPr>
              <a:t>ويربط </a:t>
            </a:r>
            <a:r>
              <a:rPr lang="ar-SA" sz="2400" b="1" dirty="0">
                <a:ea typeface="Majalla UI"/>
                <a:cs typeface="+mj-cs"/>
              </a:rPr>
              <a:t>الإطار متغيرات تغير المناخ - درجة الحرارة، </a:t>
            </a:r>
            <a:r>
              <a:rPr lang="ar-SA" sz="2400" b="1" dirty="0" smtClean="0">
                <a:ea typeface="Majalla UI"/>
                <a:cs typeface="+mj-cs"/>
              </a:rPr>
              <a:t>والأمطار</a:t>
            </a:r>
            <a:r>
              <a:rPr lang="ar-SA" sz="2400" b="1" dirty="0">
                <a:ea typeface="Majalla UI"/>
                <a:cs typeface="+mj-cs"/>
              </a:rPr>
              <a:t>، وارتفاع مستوى سطح البحر، والأحداث </a:t>
            </a:r>
            <a:r>
              <a:rPr lang="ar-SA" sz="2400" b="1" dirty="0" smtClean="0">
                <a:ea typeface="Majalla UI"/>
                <a:cs typeface="+mj-cs"/>
              </a:rPr>
              <a:t>المتطرفة</a:t>
            </a:r>
            <a:r>
              <a:rPr lang="ar-SA" sz="2400" b="1" dirty="0">
                <a:ea typeface="Majalla UI"/>
                <a:cs typeface="+mj-cs"/>
              </a:rPr>
              <a:t> </a:t>
            </a:r>
            <a:r>
              <a:rPr lang="ar-SA" sz="2400" b="1" dirty="0" smtClean="0">
                <a:ea typeface="Majalla UI"/>
                <a:cs typeface="+mj-cs"/>
              </a:rPr>
              <a:t>- </a:t>
            </a:r>
            <a:r>
              <a:rPr lang="ar-SA" sz="2400" b="1" dirty="0">
                <a:ea typeface="Majalla UI"/>
                <a:cs typeface="+mj-cs"/>
              </a:rPr>
              <a:t>ومتغيرات التنمية المستدامة - التكنولوجيا </a:t>
            </a:r>
            <a:r>
              <a:rPr lang="ar-SA" sz="2400" b="1" dirty="0" smtClean="0">
                <a:ea typeface="Majalla UI"/>
                <a:cs typeface="+mj-cs"/>
              </a:rPr>
              <a:t>والسياسات </a:t>
            </a:r>
            <a:r>
              <a:rPr lang="ar-SA" sz="2400" b="1" dirty="0">
                <a:ea typeface="Majalla UI"/>
                <a:cs typeface="+mj-cs"/>
              </a:rPr>
              <a:t>الاقتصادية وغيرها. </a:t>
            </a:r>
            <a:endParaRPr lang="ar-SA" sz="2400" b="1" dirty="0" smtClean="0">
              <a:ea typeface="Majalla UI"/>
              <a:cs typeface="+mj-cs"/>
            </a:endParaRPr>
          </a:p>
          <a:p>
            <a:pPr algn="just" rtl="1">
              <a:lnSpc>
                <a:spcPct val="150000"/>
              </a:lnSpc>
            </a:pPr>
            <a:r>
              <a:rPr lang="ar-SA" sz="2400" b="1" dirty="0" smtClean="0">
                <a:ea typeface="Majalla UI"/>
                <a:cs typeface="+mj-cs"/>
              </a:rPr>
              <a:t>وأشارت </a:t>
            </a:r>
            <a:r>
              <a:rPr lang="ar-SA" sz="2400" b="1" dirty="0">
                <a:ea typeface="Majalla UI"/>
                <a:cs typeface="+mj-cs"/>
              </a:rPr>
              <a:t>الدراسة إلى أن متغيرات التنمية المستدامة تقلل عموما من الآثار </a:t>
            </a:r>
            <a:r>
              <a:rPr lang="ar-SA" sz="2400" b="1" dirty="0" smtClean="0">
                <a:ea typeface="Majalla UI"/>
                <a:cs typeface="+mj-cs"/>
              </a:rPr>
              <a:t>السلبية. ذلك ويمكن </a:t>
            </a:r>
            <a:r>
              <a:rPr lang="ar-SA" sz="2400" b="1" dirty="0">
                <a:ea typeface="Majalla UI"/>
                <a:cs typeface="+mj-cs"/>
              </a:rPr>
              <a:t>أن تؤدي السياسات التنموية الجيدة التصميم إلى مستقبل أقل كثافة لغازات الدفيئة، وتعزيز القدرات التكيفية للمجتمعات المحلية والنظم، وانخفاض الآثار الناجمة عن تغير المناخ</a:t>
            </a:r>
            <a:r>
              <a:rPr lang="ar-SA" sz="2400" b="1" dirty="0" smtClean="0">
                <a:ea typeface="Majalla UI"/>
                <a:cs typeface="+mj-cs"/>
              </a:rPr>
              <a:t>. </a:t>
            </a:r>
          </a:p>
        </p:txBody>
      </p:sp>
    </p:spTree>
    <p:extLst>
      <p:ext uri="{BB962C8B-B14F-4D97-AF65-F5344CB8AC3E}">
        <p14:creationId xmlns:p14="http://schemas.microsoft.com/office/powerpoint/2010/main" val="790279041"/>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a:ea typeface="Majalla UI"/>
                <a:cs typeface="+mj-cs"/>
              </a:rPr>
              <a:t>وفي الوقت الحاضر، أصبح التكيف محورا رئيسيا للمجتمعات العلمية </a:t>
            </a:r>
            <a:r>
              <a:rPr lang="ar-SA" sz="2400" b="1" dirty="0" smtClean="0">
                <a:ea typeface="Majalla UI"/>
                <a:cs typeface="+mj-cs"/>
              </a:rPr>
              <a:t>لوصنع </a:t>
            </a:r>
            <a:r>
              <a:rPr lang="ar-SA" sz="2400" b="1" dirty="0">
                <a:ea typeface="Majalla UI"/>
                <a:cs typeface="+mj-cs"/>
              </a:rPr>
              <a:t>السياسات، وهو مجال رئيسي للمناقشة في عملية تغير المناخ المتعددة الأطراف. </a:t>
            </a:r>
            <a:endParaRPr lang="ar-SA" sz="2400" b="1" dirty="0" smtClean="0">
              <a:ea typeface="Majalla UI"/>
              <a:cs typeface="+mj-cs"/>
            </a:endParaRPr>
          </a:p>
          <a:p>
            <a:pPr algn="just" rtl="1">
              <a:lnSpc>
                <a:spcPct val="150000"/>
              </a:lnSpc>
            </a:pPr>
            <a:r>
              <a:rPr lang="ar-SA" sz="2400" b="1" dirty="0">
                <a:ea typeface="Majalla UI"/>
                <a:cs typeface="+mj-cs"/>
              </a:rPr>
              <a:t>و</a:t>
            </a:r>
            <a:r>
              <a:rPr lang="ar-SA" sz="2400" b="1" dirty="0" smtClean="0">
                <a:ea typeface="Majalla UI"/>
                <a:cs typeface="+mj-cs"/>
              </a:rPr>
              <a:t>يمكن </a:t>
            </a:r>
            <a:r>
              <a:rPr lang="ar-SA" sz="2400" b="1" dirty="0">
                <a:ea typeface="Majalla UI"/>
                <a:cs typeface="+mj-cs"/>
              </a:rPr>
              <a:t>للغابات أن تلعب دورا هاما في تحقيق أهداف أوسع نطاقا للتكيف مع تغير المناخ. غير أن الغابات لا تحظى باهتمام كبير في برامج واستراتيجيات التنمية الوطنية </a:t>
            </a:r>
            <a:r>
              <a:rPr lang="ar-SA" sz="2400" b="1" dirty="0" smtClean="0">
                <a:ea typeface="Majalla UI"/>
                <a:cs typeface="+mj-cs"/>
              </a:rPr>
              <a:t>مثل: </a:t>
            </a:r>
            <a:r>
              <a:rPr lang="ar-SA" sz="2400" b="1" dirty="0">
                <a:ea typeface="Majalla UI"/>
                <a:cs typeface="+mj-cs"/>
              </a:rPr>
              <a:t>الحوارات المتعلقة بالسياسة العامة بشأن تغير المناخ واستراتيجيات الحد من الفقر. </a:t>
            </a:r>
            <a:endParaRPr lang="ar-SA" sz="2400" b="1" dirty="0" smtClean="0">
              <a:ea typeface="Majalla UI"/>
              <a:cs typeface="+mj-cs"/>
            </a:endParaRPr>
          </a:p>
          <a:p>
            <a:pPr algn="just" rtl="1">
              <a:lnSpc>
                <a:spcPct val="150000"/>
              </a:lnSpc>
            </a:pPr>
            <a:r>
              <a:rPr lang="ar-SA" sz="2400" b="1" dirty="0" smtClean="0">
                <a:ea typeface="Majalla UI"/>
                <a:cs typeface="+mj-cs"/>
              </a:rPr>
              <a:t>وبفي بعض الدراسات باستخدام </a:t>
            </a:r>
            <a:r>
              <a:rPr lang="ar-SA" sz="2400" b="1" dirty="0">
                <a:ea typeface="Majalla UI"/>
                <a:cs typeface="+mj-cs"/>
              </a:rPr>
              <a:t>نهج نوعي لجمع البيانات من خلال تحليل محتوى وثائق السياسات المتعلقة </a:t>
            </a:r>
            <a:r>
              <a:rPr lang="ar-SA" sz="2400" b="1" dirty="0" smtClean="0">
                <a:ea typeface="Majalla UI"/>
                <a:cs typeface="+mj-cs"/>
              </a:rPr>
              <a:t>ذات </a:t>
            </a:r>
            <a:r>
              <a:rPr lang="ar-SA" sz="2400" b="1" dirty="0">
                <a:ea typeface="Majalla UI"/>
                <a:cs typeface="+mj-cs"/>
              </a:rPr>
              <a:t>الصلة، تم استكشاف تكامل التكيف مع تغير المناخ، وتم تحليل مستوى الاهتمام المقدم للغابات من أجل التكيف. </a:t>
            </a:r>
            <a:endParaRPr lang="ar-SA" sz="2400" b="1" dirty="0" smtClean="0">
              <a:ea typeface="Majalla UI"/>
              <a:cs typeface="+mj-cs"/>
            </a:endParaRPr>
          </a:p>
          <a:p>
            <a:pPr algn="just" rtl="1">
              <a:lnSpc>
                <a:spcPct val="150000"/>
              </a:lnSpc>
            </a:pPr>
            <a:r>
              <a:rPr lang="ar-SA" sz="2400" b="1" dirty="0" smtClean="0">
                <a:ea typeface="Majalla UI"/>
                <a:cs typeface="+mj-cs"/>
              </a:rPr>
              <a:t>وتعتمد </a:t>
            </a:r>
            <a:r>
              <a:rPr lang="ar-SA" sz="2400" b="1" dirty="0">
                <a:ea typeface="Majalla UI"/>
                <a:cs typeface="+mj-cs"/>
              </a:rPr>
              <a:t>السياسات المتعلقة بالغابات على مفهوم عام للإدارة المستدامة </a:t>
            </a:r>
            <a:r>
              <a:rPr lang="ar-SA" sz="2400" b="1" dirty="0" smtClean="0">
                <a:ea typeface="Majalla UI"/>
                <a:cs typeface="+mj-cs"/>
              </a:rPr>
              <a:t>للغابات، </a:t>
            </a:r>
            <a:r>
              <a:rPr lang="ar-SA" sz="2400" b="1" dirty="0">
                <a:ea typeface="Majalla UI"/>
                <a:cs typeface="+mj-cs"/>
              </a:rPr>
              <a:t>ولا تحدد التغييرات المحددة التي يلزم إدراجها في استراتيجيات وسياسات الإدارة من أجل تحقيق التكيف. </a:t>
            </a:r>
            <a:endParaRPr lang="ar-SA" sz="2400" b="1" dirty="0" smtClean="0">
              <a:ea typeface="Majalla UI"/>
              <a:cs typeface="+mj-cs"/>
            </a:endParaRPr>
          </a:p>
        </p:txBody>
      </p:sp>
    </p:spTree>
    <p:extLst>
      <p:ext uri="{BB962C8B-B14F-4D97-AF65-F5344CB8AC3E}">
        <p14:creationId xmlns:p14="http://schemas.microsoft.com/office/powerpoint/2010/main" val="2040947902"/>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a:ea typeface="Majalla UI"/>
                <a:cs typeface="+mj-cs"/>
              </a:rPr>
              <a:t>كيف تتكيف الزراعة المروية مع تغير المناخ؟ </a:t>
            </a:r>
            <a:endParaRPr lang="ar-SA" sz="2400" b="1" dirty="0" smtClean="0">
              <a:ea typeface="Majalla UI"/>
              <a:cs typeface="+mj-cs"/>
            </a:endParaRPr>
          </a:p>
          <a:p>
            <a:pPr algn="just" rtl="1">
              <a:lnSpc>
                <a:spcPct val="150000"/>
              </a:lnSpc>
            </a:pPr>
            <a:r>
              <a:rPr lang="ar-SA" sz="2400" b="1" dirty="0" smtClean="0">
                <a:ea typeface="Majalla UI"/>
                <a:cs typeface="+mj-cs"/>
              </a:rPr>
              <a:t>من تحليلا </a:t>
            </a:r>
            <a:r>
              <a:rPr lang="ar-SA" sz="2400" b="1" dirty="0">
                <a:ea typeface="Majalla UI"/>
                <a:cs typeface="+mj-cs"/>
              </a:rPr>
              <a:t>منهجيا للتكيف مع تغير المناخ في منطقة زراعة الري في غواديانا في إسبانيا. </a:t>
            </a:r>
            <a:r>
              <a:rPr lang="ar-SA" sz="2400" b="1" dirty="0" smtClean="0">
                <a:ea typeface="Majalla UI"/>
                <a:cs typeface="+mj-cs"/>
              </a:rPr>
              <a:t>بتتطبق إطارا </a:t>
            </a:r>
            <a:r>
              <a:rPr lang="ar-SA" sz="2400" b="1" dirty="0">
                <a:ea typeface="Majalla UI"/>
                <a:cs typeface="+mj-cs"/>
              </a:rPr>
              <a:t>تشخيصا موجها نحو </a:t>
            </a:r>
            <a:r>
              <a:rPr lang="ar-SA" sz="2400" b="1" dirty="0" smtClean="0">
                <a:ea typeface="Majalla UI"/>
                <a:cs typeface="+mj-cs"/>
              </a:rPr>
              <a:t>الحل، دمج فيه المرحلة </a:t>
            </a:r>
            <a:r>
              <a:rPr lang="ar-SA" sz="2400" b="1" dirty="0">
                <a:ea typeface="Majalla UI"/>
                <a:cs typeface="+mj-cs"/>
              </a:rPr>
              <a:t>الأولية النمذجة الاقتصادية والهيدرولوجية لتقييم آثار تغير المناخ على قطاعي الزراعة والمياه. وبعد ذلك، </a:t>
            </a:r>
            <a:r>
              <a:rPr lang="ar-SA" sz="2400" b="1" dirty="0" smtClean="0">
                <a:ea typeface="Majalla UI"/>
                <a:cs typeface="+mj-cs"/>
              </a:rPr>
              <a:t>تم </a:t>
            </a:r>
            <a:r>
              <a:rPr lang="ar-SA" sz="2400" b="1" dirty="0">
                <a:ea typeface="Majalla UI"/>
                <a:cs typeface="+mj-cs"/>
              </a:rPr>
              <a:t>تحديد تدابير التكيف وتحديد أولوياتها من خلال تحليل متعدد المعايير يستند إلى أصحاب المصلحة. وأخيرا، </a:t>
            </a:r>
            <a:r>
              <a:rPr lang="ar-SA" sz="2400" b="1" dirty="0" smtClean="0">
                <a:ea typeface="Majalla UI"/>
                <a:cs typeface="+mj-cs"/>
              </a:rPr>
              <a:t>حدد </a:t>
            </a:r>
            <a:r>
              <a:rPr lang="ar-SA" sz="2400" b="1" dirty="0">
                <a:ea typeface="Majalla UI"/>
                <a:cs typeface="+mj-cs"/>
              </a:rPr>
              <a:t>تحليل الشبكات الاجتماعية الجهات الفاعلة الرئيسية وعلاقاتها في التكيف مع تغير المناخ. </a:t>
            </a:r>
            <a:endParaRPr lang="ar-SA" sz="2400" b="1" dirty="0" smtClean="0">
              <a:ea typeface="Majalla UI"/>
              <a:cs typeface="+mj-cs"/>
            </a:endParaRPr>
          </a:p>
          <a:p>
            <a:pPr algn="just" rtl="1">
              <a:lnSpc>
                <a:spcPct val="150000"/>
              </a:lnSpc>
            </a:pPr>
            <a:r>
              <a:rPr lang="ar-SA" sz="2400" b="1" dirty="0" smtClean="0">
                <a:ea typeface="Majalla UI"/>
                <a:cs typeface="+mj-cs"/>
              </a:rPr>
              <a:t>تبين أنه </a:t>
            </a:r>
            <a:r>
              <a:rPr lang="ar-SA" sz="2400" b="1" dirty="0">
                <a:ea typeface="Majalla UI"/>
                <a:cs typeface="+mj-cs"/>
              </a:rPr>
              <a:t>في ظل سيناريو تغير </a:t>
            </a:r>
            <a:r>
              <a:rPr lang="ar-SA" sz="2400" b="1" dirty="0" smtClean="0">
                <a:ea typeface="Majalla UI"/>
                <a:cs typeface="+mj-cs"/>
              </a:rPr>
              <a:t>المناخ، </a:t>
            </a:r>
            <a:r>
              <a:rPr lang="ar-SA" sz="2400" b="1" dirty="0">
                <a:ea typeface="Majalla UI"/>
                <a:cs typeface="+mj-cs"/>
              </a:rPr>
              <a:t>يمكن أن يتناقص توافر المياه </a:t>
            </a:r>
            <a:r>
              <a:rPr lang="ar-SA" sz="2400" b="1" dirty="0" smtClean="0">
                <a:ea typeface="Majalla UI"/>
                <a:cs typeface="+mj-cs"/>
              </a:rPr>
              <a:t>وسيزداد </a:t>
            </a:r>
            <a:r>
              <a:rPr lang="ar-SA" sz="2400" b="1" dirty="0">
                <a:ea typeface="Majalla UI"/>
                <a:cs typeface="+mj-cs"/>
              </a:rPr>
              <a:t>حدوث الجفاف. ونتيجة لذلك، سيتكيف المزارعون مع محاصيلهم مع كمية أقل من المياه، وسوف تنخفض مكاسب </a:t>
            </a:r>
            <a:r>
              <a:rPr lang="ar-SA" sz="2400" b="1" dirty="0" smtClean="0">
                <a:ea typeface="Majalla UI"/>
                <a:cs typeface="+mj-cs"/>
              </a:rPr>
              <a:t>الدخل، خاصة بالنسبة لمزارع أصحاب الحيازات الصغيرة. </a:t>
            </a:r>
          </a:p>
        </p:txBody>
      </p:sp>
    </p:spTree>
    <p:extLst>
      <p:ext uri="{BB962C8B-B14F-4D97-AF65-F5344CB8AC3E}">
        <p14:creationId xmlns:p14="http://schemas.microsoft.com/office/powerpoint/2010/main" val="3340459448"/>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ومن تم بني التدابير المختلفة </a:t>
            </a:r>
            <a:r>
              <a:rPr lang="ar-SA" sz="2400" b="1" dirty="0">
                <a:ea typeface="Majalla UI"/>
                <a:cs typeface="+mj-cs"/>
              </a:rPr>
              <a:t>للتكيف التي </a:t>
            </a:r>
            <a:r>
              <a:rPr lang="ar-SA" sz="2400" b="1" dirty="0" smtClean="0">
                <a:ea typeface="Majalla UI"/>
                <a:cs typeface="+mj-cs"/>
              </a:rPr>
              <a:t>تمت </a:t>
            </a:r>
            <a:r>
              <a:rPr lang="ar-SA" sz="2400" b="1" dirty="0">
                <a:ea typeface="Majalla UI"/>
                <a:cs typeface="+mj-cs"/>
              </a:rPr>
              <a:t>دراستها، تندرج تلك </a:t>
            </a:r>
            <a:r>
              <a:rPr lang="ar-SA" sz="2400" b="1" dirty="0" smtClean="0">
                <a:ea typeface="Majalla UI"/>
                <a:cs typeface="+mj-cs"/>
              </a:rPr>
              <a:t>المتعلقة </a:t>
            </a:r>
            <a:r>
              <a:rPr lang="ar-SA" sz="2400" b="1" dirty="0">
                <a:ea typeface="Majalla UI"/>
                <a:cs typeface="+mj-cs"/>
              </a:rPr>
              <a:t>بالزراعة  </a:t>
            </a:r>
            <a:r>
              <a:rPr lang="ar-SA" sz="2400" b="1" dirty="0" smtClean="0">
                <a:ea typeface="Majalla UI"/>
                <a:cs typeface="+mj-cs"/>
              </a:rPr>
              <a:t>استحداث أصناف محاصيل جديدة </a:t>
            </a:r>
            <a:r>
              <a:rPr lang="ar-SA" sz="2400" b="1" dirty="0">
                <a:ea typeface="Majalla UI"/>
                <a:cs typeface="+mj-cs"/>
              </a:rPr>
              <a:t>وتقنيات الري </a:t>
            </a:r>
            <a:r>
              <a:rPr lang="ar-SA" sz="2400" b="1" dirty="0" smtClean="0">
                <a:ea typeface="Majalla UI"/>
                <a:cs typeface="+mj-cs"/>
              </a:rPr>
              <a:t>حديثة.</a:t>
            </a:r>
          </a:p>
          <a:p>
            <a:pPr algn="just" rtl="1">
              <a:lnSpc>
                <a:spcPct val="150000"/>
              </a:lnSpc>
            </a:pPr>
            <a:r>
              <a:rPr lang="ar-SA" sz="2400" b="1" dirty="0" smtClean="0">
                <a:ea typeface="Majalla UI"/>
                <a:cs typeface="+mj-cs"/>
              </a:rPr>
              <a:t>، بالإضافة </a:t>
            </a:r>
            <a:r>
              <a:rPr lang="ar-SA" sz="2400" b="1" dirty="0">
                <a:ea typeface="Majalla UI"/>
                <a:cs typeface="+mj-cs"/>
              </a:rPr>
              <a:t>إلى ذلك، أبرز أصحاب المصلحة أن أكثر المعايير ملاءمة لاختيار خطط التكيف هي حماية البيئة، والجدوى المالية، وخلق فرص العمل. </a:t>
            </a:r>
            <a:endParaRPr lang="ar-SA" sz="2400" b="1" dirty="0" smtClean="0">
              <a:ea typeface="Majalla UI"/>
              <a:cs typeface="+mj-cs"/>
            </a:endParaRPr>
          </a:p>
          <a:p>
            <a:pPr algn="just" rtl="1">
              <a:lnSpc>
                <a:spcPct val="150000"/>
              </a:lnSpc>
            </a:pPr>
            <a:r>
              <a:rPr lang="ar-SA" sz="2400" b="1" dirty="0" smtClean="0">
                <a:ea typeface="Majalla UI"/>
                <a:cs typeface="+mj-cs"/>
              </a:rPr>
              <a:t>ومع </a:t>
            </a:r>
            <a:r>
              <a:rPr lang="ar-SA" sz="2400" b="1" dirty="0">
                <a:ea typeface="Majalla UI"/>
                <a:cs typeface="+mj-cs"/>
              </a:rPr>
              <a:t>ذلك، أثبت تحليل الشبكة الاجتماعية الحاجة إلى تعزيز الروابط بين مختلف مجموعات أصحاب المصلحة لتسهيل تنفيذ عمليات التكيف. </a:t>
            </a:r>
            <a:endParaRPr lang="ar-SA" sz="2400" b="1" dirty="0" smtClean="0">
              <a:ea typeface="Majalla UI"/>
              <a:cs typeface="+mj-cs"/>
            </a:endParaRPr>
          </a:p>
          <a:p>
            <a:pPr algn="just" rtl="1">
              <a:lnSpc>
                <a:spcPct val="150000"/>
              </a:lnSpc>
            </a:pPr>
            <a:r>
              <a:rPr lang="ar-SA" sz="2400" b="1" dirty="0" smtClean="0">
                <a:ea typeface="Majalla UI"/>
                <a:cs typeface="+mj-cs"/>
              </a:rPr>
              <a:t>باختصار</a:t>
            </a:r>
            <a:r>
              <a:rPr lang="ar-SA" sz="2400" b="1" dirty="0">
                <a:ea typeface="Majalla UI"/>
                <a:cs typeface="+mj-cs"/>
              </a:rPr>
              <a:t>، يمكن اعتبار الإطار التشخيصي المطبق </a:t>
            </a:r>
            <a:r>
              <a:rPr lang="ar-SA" sz="2400" b="1" dirty="0" smtClean="0">
                <a:ea typeface="Majalla UI"/>
                <a:cs typeface="+mj-cs"/>
              </a:rPr>
              <a:t>أداة </a:t>
            </a:r>
            <a:r>
              <a:rPr lang="ar-SA" sz="2400" b="1" dirty="0">
                <a:ea typeface="Majalla UI"/>
                <a:cs typeface="+mj-cs"/>
              </a:rPr>
              <a:t>قيمة لتوجيه ودعم صنع القرار في التكيف مع تغير المناخ والتواصل مع النتائج العلمية</a:t>
            </a:r>
            <a:r>
              <a:rPr lang="ar-SA" sz="2400" b="1" dirty="0" smtClean="0">
                <a:ea typeface="Majalla UI"/>
                <a:cs typeface="+mj-cs"/>
              </a:rPr>
              <a:t>.</a:t>
            </a:r>
          </a:p>
        </p:txBody>
      </p:sp>
    </p:spTree>
    <p:extLst>
      <p:ext uri="{BB962C8B-B14F-4D97-AF65-F5344CB8AC3E}">
        <p14:creationId xmlns:p14="http://schemas.microsoft.com/office/powerpoint/2010/main" val="3971960800"/>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وللتكيف </a:t>
            </a:r>
            <a:r>
              <a:rPr lang="ar-SA" sz="2400" b="1" dirty="0">
                <a:ea typeface="Majalla UI"/>
                <a:cs typeface="+mj-cs"/>
              </a:rPr>
              <a:t>مع تغير المناخ والحد من مخاطر الكوارث أهداف وغايات مماثلة فيما يتعلق بتغير المناخ والمخاطر ذات الصلة. </a:t>
            </a:r>
            <a:endParaRPr lang="ar-SA" sz="2400" b="1" dirty="0" smtClean="0">
              <a:ea typeface="Majalla UI"/>
              <a:cs typeface="+mj-cs"/>
            </a:endParaRPr>
          </a:p>
          <a:p>
            <a:pPr algn="just" rtl="1">
              <a:lnSpc>
                <a:spcPct val="150000"/>
              </a:lnSpc>
            </a:pPr>
            <a:r>
              <a:rPr lang="ar-SA" sz="2400" b="1" dirty="0" smtClean="0">
                <a:ea typeface="Majalla UI"/>
                <a:cs typeface="+mj-cs"/>
              </a:rPr>
              <a:t>ويعد </a:t>
            </a:r>
            <a:r>
              <a:rPr lang="ar-SA" sz="2400" b="1" dirty="0">
                <a:ea typeface="Majalla UI"/>
                <a:cs typeface="+mj-cs"/>
              </a:rPr>
              <a:t>إدماج التقييم </a:t>
            </a:r>
            <a:r>
              <a:rPr lang="ar-SA" sz="2400" b="1" dirty="0" smtClean="0">
                <a:ea typeface="Majalla UI"/>
                <a:cs typeface="+mj-cs"/>
              </a:rPr>
              <a:t>الدولي </a:t>
            </a:r>
            <a:r>
              <a:rPr lang="ar-SA" sz="2400" b="1" dirty="0">
                <a:ea typeface="Majalla UI"/>
                <a:cs typeface="+mj-cs"/>
              </a:rPr>
              <a:t>المشترك في عمليات الحد من مخاطر الكوارث أمرا حاسما لتوفير فوائد متزامنة للنظم الاجتماعية لمواجهة التحديات الناجمة عن الظروف المناخية المتطرفة وتغير المناخ. وعلى الرغم من أن الجهات الفاعلة الحكومية مسؤولة عموما عن إدارة قضية عامة مثل التكامل بين التقييم </a:t>
            </a:r>
            <a:r>
              <a:rPr lang="ar-SA" sz="2400" b="1" dirty="0" smtClean="0">
                <a:ea typeface="Majalla UI"/>
                <a:cs typeface="+mj-cs"/>
              </a:rPr>
              <a:t>المشترك </a:t>
            </a:r>
            <a:r>
              <a:rPr lang="ar-SA" sz="2400" b="1" dirty="0">
                <a:ea typeface="Majalla UI"/>
                <a:cs typeface="+mj-cs"/>
              </a:rPr>
              <a:t>والتكيف مع مخاطر الكوارث، فإن </a:t>
            </a:r>
            <a:r>
              <a:rPr lang="ar-SA" sz="2400" b="1" dirty="0" smtClean="0">
                <a:ea typeface="Majalla UI"/>
                <a:cs typeface="+mj-cs"/>
              </a:rPr>
              <a:t>أنسب </a:t>
            </a:r>
            <a:r>
              <a:rPr lang="ar-SA" sz="2400" b="1" dirty="0">
                <a:ea typeface="Majalla UI"/>
                <a:cs typeface="+mj-cs"/>
              </a:rPr>
              <a:t>أساليب الحكم من أعلى إلى أسفل في المجتمعات </a:t>
            </a:r>
            <a:r>
              <a:rPr lang="ar-SA" sz="2400" b="1" dirty="0" smtClean="0">
                <a:ea typeface="Majalla UI"/>
                <a:cs typeface="+mj-cs"/>
              </a:rPr>
              <a:t>قد </a:t>
            </a:r>
            <a:r>
              <a:rPr lang="ar-SA" sz="2400" b="1" dirty="0">
                <a:ea typeface="Majalla UI"/>
                <a:cs typeface="+mj-cs"/>
              </a:rPr>
              <a:t>وسع نطاق الجهات الفاعلة المحتملة لتشمل جهات فاعلة غير حكومية من المجتمعات </a:t>
            </a:r>
            <a:r>
              <a:rPr lang="ar-SA" sz="2400" b="1" dirty="0" smtClean="0">
                <a:ea typeface="Majalla UI"/>
                <a:cs typeface="+mj-cs"/>
              </a:rPr>
              <a:t>الاقتصادية والاجتماعية</a:t>
            </a:r>
            <a:r>
              <a:rPr lang="ar-SA" sz="2400" b="1" dirty="0">
                <a:ea typeface="Majalla UI"/>
                <a:cs typeface="+mj-cs"/>
              </a:rPr>
              <a:t>. </a:t>
            </a:r>
            <a:endParaRPr lang="ar-SA" sz="2400" b="1" dirty="0" smtClean="0">
              <a:ea typeface="Majalla UI"/>
              <a:cs typeface="+mj-cs"/>
            </a:endParaRPr>
          </a:p>
          <a:p>
            <a:pPr algn="just" rtl="1">
              <a:lnSpc>
                <a:spcPct val="150000"/>
              </a:lnSpc>
            </a:pPr>
            <a:r>
              <a:rPr lang="ar-SA" sz="2400" b="1" dirty="0" smtClean="0">
                <a:ea typeface="Majalla UI"/>
                <a:cs typeface="+mj-cs"/>
              </a:rPr>
              <a:t>ويجوز </a:t>
            </a:r>
            <a:r>
              <a:rPr lang="ar-SA" sz="2400" b="1" dirty="0">
                <a:ea typeface="Majalla UI"/>
                <a:cs typeface="+mj-cs"/>
              </a:rPr>
              <a:t>للباحثين اعتماد الإطار </a:t>
            </a:r>
            <a:r>
              <a:rPr lang="ar-SA" sz="2400" b="1" dirty="0" smtClean="0">
                <a:ea typeface="Majalla UI"/>
                <a:cs typeface="+mj-cs"/>
              </a:rPr>
              <a:t>كخارطة </a:t>
            </a:r>
            <a:r>
              <a:rPr lang="ar-SA" sz="2400" b="1" dirty="0">
                <a:ea typeface="Majalla UI"/>
                <a:cs typeface="+mj-cs"/>
              </a:rPr>
              <a:t>طريق يمكن من خلالها إثبات وجود هيئة نظرية وتجريبية للمعرفة حول إدارة التكامل </a:t>
            </a:r>
            <a:r>
              <a:rPr lang="ar-SA" sz="2400" b="1" dirty="0" smtClean="0">
                <a:ea typeface="Majalla UI"/>
                <a:cs typeface="+mj-cs"/>
              </a:rPr>
              <a:t>المشترك </a:t>
            </a:r>
            <a:r>
              <a:rPr lang="ar-SA" sz="2400" b="1" dirty="0">
                <a:ea typeface="Majalla UI"/>
                <a:cs typeface="+mj-cs"/>
              </a:rPr>
              <a:t>والتكيف مع مخاطر الكوارث.</a:t>
            </a: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148395965"/>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ومن التحديات </a:t>
            </a:r>
            <a:r>
              <a:rPr lang="ar-SA" sz="2400" b="1" dirty="0">
                <a:ea typeface="Majalla UI"/>
                <a:cs typeface="+mj-cs"/>
              </a:rPr>
              <a:t>الرئيسية في التكيف مع تغير المناخ في البلدان النامية ككل، ومعالجة التغير العالمي على وجه الخصوص، ربط احتياجات التكيف المحلية من جهة، ومبادرات التكيف الوطنية من جهة </a:t>
            </a:r>
            <a:r>
              <a:rPr lang="ar-SA" sz="2400" b="1" dirty="0" smtClean="0">
                <a:ea typeface="Majalla UI"/>
                <a:cs typeface="+mj-cs"/>
              </a:rPr>
              <a:t>أخرى؛ بحيث </a:t>
            </a:r>
            <a:r>
              <a:rPr lang="ar-SA" sz="2400" b="1" dirty="0">
                <a:ea typeface="Majalla UI"/>
                <a:cs typeface="+mj-cs"/>
              </a:rPr>
              <a:t>يمكن للأسر والمجتمعات المحلية الضعيفة أن تستفيد بشكل </a:t>
            </a:r>
            <a:r>
              <a:rPr lang="ar-SA" sz="2400" b="1" dirty="0" smtClean="0">
                <a:ea typeface="Majalla UI"/>
                <a:cs typeface="+mj-cs"/>
              </a:rPr>
              <a:t>مباشر. </a:t>
            </a:r>
          </a:p>
          <a:p>
            <a:pPr algn="just" rtl="1">
              <a:lnSpc>
                <a:spcPct val="150000"/>
              </a:lnSpc>
            </a:pPr>
            <a:r>
              <a:rPr lang="ar-SA" sz="2400" b="1" dirty="0" smtClean="0">
                <a:ea typeface="Majalla UI"/>
                <a:cs typeface="+mj-cs"/>
              </a:rPr>
              <a:t>ومن المبشر أن </a:t>
            </a:r>
            <a:r>
              <a:rPr lang="ar-SA" sz="2400" b="1" dirty="0">
                <a:ea typeface="Majalla UI"/>
                <a:cs typeface="+mj-cs"/>
              </a:rPr>
              <a:t>برنامج العمل المحلي في </a:t>
            </a:r>
            <a:r>
              <a:rPr lang="ar-SA" sz="2400" b="1" dirty="0" smtClean="0">
                <a:ea typeface="Majalla UI"/>
                <a:cs typeface="+mj-cs"/>
              </a:rPr>
              <a:t>نيبال- نموذجا- </a:t>
            </a:r>
            <a:r>
              <a:rPr lang="ar-SA" sz="2400" b="1" dirty="0">
                <a:ea typeface="Majalla UI"/>
                <a:cs typeface="+mj-cs"/>
              </a:rPr>
              <a:t>قد نجح في تعبئة المؤسسات المحلية والمجموعات المجتمعية في التخطيط للتكيف والاعتراف بدورها في </a:t>
            </a:r>
            <a:r>
              <a:rPr lang="ar-SA" sz="2400" b="1" dirty="0" smtClean="0">
                <a:ea typeface="Majalla UI"/>
                <a:cs typeface="+mj-cs"/>
              </a:rPr>
              <a:t>التكيف، </a:t>
            </a:r>
            <a:r>
              <a:rPr lang="ar-SA" sz="2400" b="1" dirty="0">
                <a:ea typeface="Majalla UI"/>
                <a:cs typeface="+mj-cs"/>
              </a:rPr>
              <a:t>غير أن نهج برنامج العمل المحلي والتنفيذ قد عرقلتهما الحواجز الاجتماعية الهيكلية والحوكمة التي فشلت في دمج احتياجات التكيف المحلية في التخطيط المحلي وزيادة القدرة التكيفية للأسر الضعيفة. </a:t>
            </a:r>
            <a:endParaRPr lang="ar-SA" sz="2400" b="1" dirty="0" smtClean="0">
              <a:ea typeface="Majalla UI"/>
              <a:cs typeface="+mj-cs"/>
            </a:endParaRPr>
          </a:p>
          <a:p>
            <a:pPr algn="just" rtl="1">
              <a:lnSpc>
                <a:spcPct val="150000"/>
              </a:lnSpc>
            </a:pPr>
            <a:r>
              <a:rPr lang="ar-SA" sz="2400" b="1" dirty="0" smtClean="0">
                <a:ea typeface="Majalla UI"/>
                <a:cs typeface="+mj-cs"/>
              </a:rPr>
              <a:t>ويستدعى الآمر الحاجة </a:t>
            </a:r>
            <a:r>
              <a:rPr lang="ar-SA" sz="2400" b="1" dirty="0">
                <a:ea typeface="Majalla UI"/>
                <a:cs typeface="+mj-cs"/>
              </a:rPr>
              <a:t>إلى اعتماد نهج </a:t>
            </a:r>
            <a:r>
              <a:rPr lang="ar-SA" sz="2400" b="1" dirty="0" smtClean="0">
                <a:ea typeface="Majalla UI"/>
                <a:cs typeface="+mj-cs"/>
              </a:rPr>
              <a:t>للتكيف كأداة </a:t>
            </a:r>
            <a:r>
              <a:rPr lang="ar-SA" sz="2400" b="1" dirty="0">
                <a:ea typeface="Majalla UI"/>
                <a:cs typeface="+mj-cs"/>
              </a:rPr>
              <a:t>للتعامل مع التغير العالمي؛ حيث </a:t>
            </a:r>
            <a:r>
              <a:rPr lang="ar-SA" sz="2400" b="1" dirty="0" smtClean="0">
                <a:ea typeface="Majalla UI"/>
                <a:cs typeface="+mj-cs"/>
              </a:rPr>
              <a:t>يجب أن تقوم الحكومات </a:t>
            </a:r>
            <a:r>
              <a:rPr lang="ar-SA" sz="2400" b="1" dirty="0">
                <a:ea typeface="Majalla UI"/>
                <a:cs typeface="+mj-cs"/>
              </a:rPr>
              <a:t>وجميع أصحاب المصلحة بتحديد استراتيجية مشتركة على المستوى المحلي والوطني </a:t>
            </a:r>
            <a:r>
              <a:rPr lang="ar-SA" sz="2400" b="1" dirty="0" smtClean="0">
                <a:ea typeface="Majalla UI"/>
                <a:cs typeface="+mj-cs"/>
              </a:rPr>
              <a:t>لإدارة </a:t>
            </a:r>
            <a:r>
              <a:rPr lang="ar-SA" sz="2400" b="1" dirty="0">
                <a:ea typeface="Majalla UI"/>
                <a:cs typeface="+mj-cs"/>
              </a:rPr>
              <a:t>الموارد، وتعبئة الموارد، والتنمية </a:t>
            </a:r>
            <a:r>
              <a:rPr lang="ar-SA" sz="2400" b="1" dirty="0" smtClean="0">
                <a:ea typeface="Majalla UI"/>
                <a:cs typeface="+mj-cs"/>
              </a:rPr>
              <a:t>المؤسسية المستدامة.</a:t>
            </a:r>
            <a:endParaRPr lang="ar-SA" sz="2400" b="1" dirty="0">
              <a:ea typeface="Majalla UI"/>
              <a:cs typeface="+mj-cs"/>
            </a:endParaRPr>
          </a:p>
          <a:p>
            <a:pPr algn="just" rtl="1">
              <a:lnSpc>
                <a:spcPct val="150000"/>
              </a:lnSpc>
            </a:pPr>
            <a:endParaRPr lang="ar-SA" sz="2400" b="1" dirty="0" smtClean="0">
              <a:ea typeface="Majalla UI"/>
              <a:cs typeface="+mj-cs"/>
            </a:endParaRPr>
          </a:p>
        </p:txBody>
      </p:sp>
    </p:spTree>
    <p:extLst>
      <p:ext uri="{BB962C8B-B14F-4D97-AF65-F5344CB8AC3E}">
        <p14:creationId xmlns:p14="http://schemas.microsoft.com/office/powerpoint/2010/main" val="3000002950"/>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على </a:t>
            </a:r>
            <a:r>
              <a:rPr lang="ar-SA" sz="2400" b="1" dirty="0">
                <a:ea typeface="Majalla UI"/>
                <a:cs typeface="+mj-cs"/>
              </a:rPr>
              <a:t>الرغم من أن التكيف قد حظي بقدر كبير من </a:t>
            </a:r>
            <a:r>
              <a:rPr lang="ar-SA" sz="2400" b="1" dirty="0" smtClean="0">
                <a:ea typeface="Majalla UI"/>
                <a:cs typeface="+mj-cs"/>
              </a:rPr>
              <a:t>الاهتمام في النقاش حول تغير المناخ، </a:t>
            </a:r>
            <a:r>
              <a:rPr lang="ar-SA" sz="2400" b="1" dirty="0">
                <a:ea typeface="Majalla UI"/>
                <a:cs typeface="+mj-cs"/>
              </a:rPr>
              <a:t>فإن الحواجز التي تعترض التكيف هي محور مناقشة حديثة أكثر </a:t>
            </a:r>
            <a:r>
              <a:rPr lang="ar-SA" sz="2400" b="1" dirty="0" smtClean="0">
                <a:ea typeface="Majalla UI"/>
                <a:cs typeface="+mj-cs"/>
              </a:rPr>
              <a:t>تحديدا؛ حيث يتم </a:t>
            </a:r>
            <a:r>
              <a:rPr lang="ar-SA" sz="2400" b="1" dirty="0">
                <a:ea typeface="Majalla UI"/>
                <a:cs typeface="+mj-cs"/>
              </a:rPr>
              <a:t>التعامل مع هذه الحواجز بشكل عام على أنها ذات تأثير سلبي موحد على جميع الجهات الفاعلة. </a:t>
            </a:r>
            <a:r>
              <a:rPr lang="ar-SA" sz="2400" b="1" dirty="0" smtClean="0">
                <a:ea typeface="Majalla UI"/>
                <a:cs typeface="+mj-cs"/>
              </a:rPr>
              <a:t>ومع </a:t>
            </a:r>
            <a:r>
              <a:rPr lang="ar-SA" sz="2400" b="1" dirty="0">
                <a:ea typeface="Majalla UI"/>
                <a:cs typeface="+mj-cs"/>
              </a:rPr>
              <a:t>ذلك، فإننا نرى أن الطبيعة الدقيقة لهذه الحواجز وأثرها على مختلف الجهات الفاعلة قد تم تجاهلها إلى حد كبير حتى الآن. </a:t>
            </a:r>
            <a:endParaRPr lang="ar-SA" sz="2400" b="1" dirty="0" smtClean="0">
              <a:ea typeface="Majalla UI"/>
              <a:cs typeface="+mj-cs"/>
            </a:endParaRPr>
          </a:p>
          <a:p>
            <a:pPr algn="just" rtl="1">
              <a:lnSpc>
                <a:spcPct val="150000"/>
              </a:lnSpc>
            </a:pPr>
            <a:r>
              <a:rPr lang="ar-SA" sz="2400" b="1" dirty="0" smtClean="0">
                <a:ea typeface="Majalla UI"/>
                <a:cs typeface="+mj-cs"/>
              </a:rPr>
              <a:t>فعلي سبيل </a:t>
            </a:r>
            <a:r>
              <a:rPr lang="ar-SA" sz="2400" b="1" dirty="0">
                <a:ea typeface="Majalla UI"/>
                <a:cs typeface="+mj-cs"/>
              </a:rPr>
              <a:t>المثال كيف تتكيف الأسر المعيشية التي ترأسها الإناث </a:t>
            </a:r>
            <a:r>
              <a:rPr lang="ar-SA" sz="2400" b="1" dirty="0" smtClean="0">
                <a:ea typeface="Majalla UI"/>
                <a:cs typeface="+mj-cs"/>
              </a:rPr>
              <a:t>والذكور في المجتمعات </a:t>
            </a:r>
            <a:r>
              <a:rPr lang="ar-SA" sz="2400" b="1" dirty="0">
                <a:ea typeface="Majalla UI"/>
                <a:cs typeface="+mj-cs"/>
              </a:rPr>
              <a:t>المحلية المعرضة للجفاف </a:t>
            </a:r>
            <a:r>
              <a:rPr lang="ar-SA" sz="2400" b="1" dirty="0" smtClean="0">
                <a:ea typeface="Majalla UI"/>
                <a:cs typeface="+mj-cs"/>
              </a:rPr>
              <a:t>بالمناطق </a:t>
            </a:r>
            <a:r>
              <a:rPr lang="ar-SA" sz="2400" b="1" dirty="0">
                <a:ea typeface="Majalla UI"/>
                <a:cs typeface="+mj-cs"/>
              </a:rPr>
              <a:t>الريفية في إثيوبيا </a:t>
            </a:r>
            <a:r>
              <a:rPr lang="ar-SA" sz="2400" b="1" dirty="0" smtClean="0">
                <a:ea typeface="Majalla UI"/>
                <a:cs typeface="+mj-cs"/>
              </a:rPr>
              <a:t>مع </a:t>
            </a:r>
            <a:r>
              <a:rPr lang="ar-SA" sz="2400" b="1" dirty="0">
                <a:ea typeface="Majalla UI"/>
                <a:cs typeface="+mj-cs"/>
              </a:rPr>
              <a:t>تغير </a:t>
            </a:r>
            <a:r>
              <a:rPr lang="ar-SA" sz="2400" b="1" dirty="0" smtClean="0">
                <a:ea typeface="Majalla UI"/>
                <a:cs typeface="+mj-cs"/>
              </a:rPr>
              <a:t>المناخ، من خلال بناء </a:t>
            </a:r>
            <a:r>
              <a:rPr lang="ar-SA" sz="2400" b="1" dirty="0">
                <a:ea typeface="Majalla UI"/>
                <a:cs typeface="+mj-cs"/>
              </a:rPr>
              <a:t>إطار مفاهيمي يستند إلى نهج سبل العيش المستدامة. </a:t>
            </a:r>
            <a:r>
              <a:rPr lang="ar-SA" sz="2400" b="1" dirty="0" smtClean="0">
                <a:ea typeface="Majalla UI"/>
                <a:cs typeface="+mj-cs"/>
              </a:rPr>
              <a:t>وجمع </a:t>
            </a:r>
            <a:r>
              <a:rPr lang="ar-SA" sz="2400" b="1" dirty="0">
                <a:ea typeface="Majalla UI"/>
                <a:cs typeface="+mj-cs"/>
              </a:rPr>
              <a:t>البيانات باستخدام مقابلات شبه منظمة ومناقشات جماعية مركزة مع الأسر المعيشية التي يرأسها رجال ونساء، وقادة المجتمعات المحلية، وموظفو الإرشاد المحليون. </a:t>
            </a:r>
            <a:endParaRPr lang="ar-SA" sz="2400" b="1" dirty="0" smtClean="0">
              <a:ea typeface="Majalla UI"/>
              <a:cs typeface="+mj-cs"/>
            </a:endParaRPr>
          </a:p>
          <a:p>
            <a:pPr algn="just" rtl="1">
              <a:lnSpc>
                <a:spcPct val="150000"/>
              </a:lnSpc>
            </a:pPr>
            <a:r>
              <a:rPr lang="ar-SA" sz="2400" b="1" dirty="0" smtClean="0">
                <a:ea typeface="Majalla UI"/>
                <a:cs typeface="+mj-cs"/>
              </a:rPr>
              <a:t>تشير النتائج </a:t>
            </a:r>
            <a:r>
              <a:rPr lang="ar-SA" sz="2400" b="1" dirty="0">
                <a:ea typeface="Majalla UI"/>
                <a:cs typeface="+mj-cs"/>
              </a:rPr>
              <a:t>إلى أن الاختلافات القائمة على نوع الجنس في اختيار تدابير التكيف على مستوى الأسر المعيشية تقودها عوائق ثقافية واجتماعية ومالية ومؤسسية. </a:t>
            </a:r>
            <a:endParaRPr lang="ar-SA" sz="2400" b="1" dirty="0" smtClean="0">
              <a:ea typeface="Majalla UI"/>
              <a:cs typeface="+mj-cs"/>
            </a:endParaRPr>
          </a:p>
        </p:txBody>
      </p:sp>
    </p:spTree>
    <p:extLst>
      <p:ext uri="{BB962C8B-B14F-4D97-AF65-F5344CB8AC3E}">
        <p14:creationId xmlns:p14="http://schemas.microsoft.com/office/powerpoint/2010/main" val="1845503"/>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9"/>
          <p:cNvSpPr>
            <a:spLocks noGrp="1" noChangeArrowheads="1"/>
          </p:cNvSpPr>
          <p:nvPr>
            <p:ph type="body" idx="1"/>
          </p:nvPr>
        </p:nvSpPr>
        <p:spPr>
          <a:xfrm>
            <a:off x="152400" y="152400"/>
            <a:ext cx="8991600" cy="5029200"/>
          </a:xfrm>
        </p:spPr>
        <p:txBody>
          <a:bodyPr>
            <a:normAutofit fontScale="62500" lnSpcReduction="20000"/>
          </a:bodyPr>
          <a:lstStyle/>
          <a:p>
            <a:pPr algn="just" rtl="1">
              <a:lnSpc>
                <a:spcPct val="150000"/>
              </a:lnSpc>
            </a:pPr>
            <a:r>
              <a:rPr lang="ar-EG" sz="3600" b="1" dirty="0" smtClean="0">
                <a:solidFill>
                  <a:srgbClr val="660066"/>
                </a:solidFill>
                <a:latin typeface="Tempus Sans ITC" pitchFamily="82" charset="0"/>
              </a:rPr>
              <a:t>من </a:t>
            </a:r>
            <a:r>
              <a:rPr lang="ar-EG" sz="3600" b="1" dirty="0">
                <a:solidFill>
                  <a:srgbClr val="660066"/>
                </a:solidFill>
                <a:latin typeface="Tempus Sans ITC" pitchFamily="82" charset="0"/>
              </a:rPr>
              <a:t>الناحية النظرية، يوصف بناء القدرة على الصمود كطريقة للتعامل مع آثار تغير المناخ؛ ومع ذلك، فمن الناحية العملية، هناك حاجة لدراسة كيفية تأثير السياقات على قدرة بناء القدرة على الصمود. </a:t>
            </a:r>
            <a:endParaRPr lang="ar-SA" sz="3600" b="1" dirty="0" smtClean="0">
              <a:solidFill>
                <a:srgbClr val="660066"/>
              </a:solidFill>
              <a:latin typeface="Tempus Sans ITC" pitchFamily="82" charset="0"/>
            </a:endParaRPr>
          </a:p>
          <a:p>
            <a:pPr algn="just" rtl="1">
              <a:lnSpc>
                <a:spcPct val="150000"/>
              </a:lnSpc>
            </a:pPr>
            <a:r>
              <a:rPr lang="ar-SA" sz="3600" b="1" dirty="0" smtClean="0">
                <a:solidFill>
                  <a:srgbClr val="660066"/>
                </a:solidFill>
                <a:latin typeface="Tempus Sans ITC" pitchFamily="82" charset="0"/>
              </a:rPr>
              <a:t>والسؤال </a:t>
            </a:r>
            <a:r>
              <a:rPr lang="ar-EG" sz="3600" b="1" dirty="0" smtClean="0">
                <a:solidFill>
                  <a:srgbClr val="660066"/>
                </a:solidFill>
                <a:latin typeface="Tempus Sans ITC" pitchFamily="82" charset="0"/>
              </a:rPr>
              <a:t>كيفية </a:t>
            </a:r>
            <a:r>
              <a:rPr lang="ar-EG" sz="3600" b="1" dirty="0">
                <a:solidFill>
                  <a:srgbClr val="660066"/>
                </a:solidFill>
                <a:latin typeface="Tempus Sans ITC" pitchFamily="82" charset="0"/>
              </a:rPr>
              <a:t>تطبيق نظرية القدرة على الصمود على نحو أفضل ووضعها موضع التطبيق في مقابل النهج </a:t>
            </a:r>
            <a:r>
              <a:rPr lang="ar-EG" sz="3600" b="1" dirty="0" smtClean="0">
                <a:solidFill>
                  <a:srgbClr val="660066"/>
                </a:solidFill>
                <a:latin typeface="Tempus Sans ITC" pitchFamily="82" charset="0"/>
              </a:rPr>
              <a:t>التشاركية.</a:t>
            </a:r>
            <a:endParaRPr lang="ar-SA" sz="3600" b="1" dirty="0" smtClean="0">
              <a:solidFill>
                <a:srgbClr val="660066"/>
              </a:solidFill>
              <a:latin typeface="Tempus Sans ITC" pitchFamily="82" charset="0"/>
            </a:endParaRPr>
          </a:p>
          <a:p>
            <a:pPr algn="just" rtl="1">
              <a:lnSpc>
                <a:spcPct val="150000"/>
              </a:lnSpc>
            </a:pPr>
            <a:r>
              <a:rPr lang="ar-EG" sz="3600" b="1" dirty="0" smtClean="0">
                <a:solidFill>
                  <a:srgbClr val="660066"/>
                </a:solidFill>
                <a:latin typeface="Tempus Sans ITC" pitchFamily="82" charset="0"/>
              </a:rPr>
              <a:t> </a:t>
            </a:r>
            <a:r>
              <a:rPr lang="ar-SA" sz="3600" b="1" dirty="0" smtClean="0">
                <a:solidFill>
                  <a:srgbClr val="660066"/>
                </a:solidFill>
                <a:latin typeface="Tempus Sans ITC" pitchFamily="82" charset="0"/>
              </a:rPr>
              <a:t>ومن المؤكد وجود </a:t>
            </a:r>
            <a:r>
              <a:rPr lang="ar-EG" sz="3600" b="1" dirty="0" smtClean="0">
                <a:solidFill>
                  <a:srgbClr val="660066"/>
                </a:solidFill>
                <a:latin typeface="Tempus Sans ITC" pitchFamily="82" charset="0"/>
              </a:rPr>
              <a:t>اخت</a:t>
            </a:r>
            <a:r>
              <a:rPr lang="ar-SA" sz="3600" b="1" dirty="0" smtClean="0">
                <a:solidFill>
                  <a:srgbClr val="660066"/>
                </a:solidFill>
                <a:latin typeface="Tempus Sans ITC" pitchFamily="82" charset="0"/>
              </a:rPr>
              <a:t>ل</a:t>
            </a:r>
            <a:r>
              <a:rPr lang="ar-EG" sz="3600" b="1" dirty="0" smtClean="0">
                <a:solidFill>
                  <a:srgbClr val="660066"/>
                </a:solidFill>
                <a:latin typeface="Tempus Sans ITC" pitchFamily="82" charset="0"/>
              </a:rPr>
              <a:t>افات </a:t>
            </a:r>
            <a:r>
              <a:rPr lang="ar-SA" sz="3600" b="1" dirty="0" smtClean="0">
                <a:solidFill>
                  <a:srgbClr val="660066"/>
                </a:solidFill>
                <a:latin typeface="Tempus Sans ITC" pitchFamily="82" charset="0"/>
              </a:rPr>
              <a:t>كبيرة </a:t>
            </a:r>
            <a:r>
              <a:rPr lang="ar-EG" sz="3600" b="1" dirty="0" smtClean="0">
                <a:solidFill>
                  <a:srgbClr val="660066"/>
                </a:solidFill>
                <a:latin typeface="Tempus Sans ITC" pitchFamily="82" charset="0"/>
              </a:rPr>
              <a:t> </a:t>
            </a:r>
            <a:r>
              <a:rPr lang="ar-EG" sz="3600" b="1" dirty="0">
                <a:solidFill>
                  <a:srgbClr val="660066"/>
                </a:solidFill>
                <a:latin typeface="Tempus Sans ITC" pitchFamily="82" charset="0"/>
              </a:rPr>
              <a:t>في </a:t>
            </a:r>
            <a:r>
              <a:rPr lang="ar-EG" sz="3600" b="1" dirty="0" smtClean="0">
                <a:solidFill>
                  <a:srgbClr val="660066"/>
                </a:solidFill>
                <a:latin typeface="Tempus Sans ITC" pitchFamily="82" charset="0"/>
              </a:rPr>
              <a:t>ا</a:t>
            </a:r>
            <a:r>
              <a:rPr lang="ar-SA" sz="3600" b="1" dirty="0" smtClean="0">
                <a:solidFill>
                  <a:srgbClr val="660066"/>
                </a:solidFill>
                <a:latin typeface="Tempus Sans ITC" pitchFamily="82" charset="0"/>
              </a:rPr>
              <a:t>ل</a:t>
            </a:r>
            <a:r>
              <a:rPr lang="ar-EG" sz="3600" b="1" dirty="0" smtClean="0">
                <a:solidFill>
                  <a:srgbClr val="660066"/>
                </a:solidFill>
                <a:latin typeface="Tempus Sans ITC" pitchFamily="82" charset="0"/>
              </a:rPr>
              <a:t>استجابات </a:t>
            </a:r>
            <a:r>
              <a:rPr lang="ar-EG" sz="3600" b="1" dirty="0">
                <a:solidFill>
                  <a:srgbClr val="660066"/>
                </a:solidFill>
                <a:latin typeface="Tempus Sans ITC" pitchFamily="82" charset="0"/>
              </a:rPr>
              <a:t>حسب نوع الفاعل أكثر منها بين </a:t>
            </a:r>
            <a:r>
              <a:rPr lang="ar-EG" sz="3600" b="1" dirty="0" smtClean="0">
                <a:solidFill>
                  <a:srgbClr val="660066"/>
                </a:solidFill>
                <a:latin typeface="Tempus Sans ITC" pitchFamily="82" charset="0"/>
              </a:rPr>
              <a:t>المناطق</a:t>
            </a:r>
            <a:r>
              <a:rPr lang="ar-SA" sz="3600" b="1" dirty="0" smtClean="0">
                <a:solidFill>
                  <a:srgbClr val="660066"/>
                </a:solidFill>
                <a:latin typeface="Tempus Sans ITC" pitchFamily="82" charset="0"/>
              </a:rPr>
              <a:t>؛</a:t>
            </a:r>
            <a:r>
              <a:rPr lang="ar-EG" sz="3600" b="1" dirty="0" smtClean="0">
                <a:solidFill>
                  <a:srgbClr val="660066"/>
                </a:solidFill>
                <a:latin typeface="Tempus Sans ITC" pitchFamily="82" charset="0"/>
              </a:rPr>
              <a:t> </a:t>
            </a:r>
            <a:r>
              <a:rPr lang="ar-EG" sz="3600" b="1" dirty="0">
                <a:solidFill>
                  <a:srgbClr val="660066"/>
                </a:solidFill>
                <a:latin typeface="Tempus Sans ITC" pitchFamily="82" charset="0"/>
              </a:rPr>
              <a:t>حيث يتم إبراز القضايا ذات </a:t>
            </a:r>
            <a:r>
              <a:rPr lang="ar-EG" sz="3600" b="1" dirty="0" smtClean="0">
                <a:solidFill>
                  <a:srgbClr val="660066"/>
                </a:solidFill>
                <a:latin typeface="Tempus Sans ITC" pitchFamily="82" charset="0"/>
              </a:rPr>
              <a:t>ا</a:t>
            </a:r>
            <a:r>
              <a:rPr lang="ar-SA" sz="3600" b="1" dirty="0" smtClean="0">
                <a:solidFill>
                  <a:srgbClr val="660066"/>
                </a:solidFill>
                <a:latin typeface="Tempus Sans ITC" pitchFamily="82" charset="0"/>
              </a:rPr>
              <a:t>ل</a:t>
            </a:r>
            <a:r>
              <a:rPr lang="ar-EG" sz="3600" b="1" dirty="0" smtClean="0">
                <a:solidFill>
                  <a:srgbClr val="660066"/>
                </a:solidFill>
                <a:latin typeface="Tempus Sans ITC" pitchFamily="82" charset="0"/>
              </a:rPr>
              <a:t>اهتمام </a:t>
            </a:r>
            <a:r>
              <a:rPr lang="ar-EG" sz="3600" b="1" dirty="0">
                <a:solidFill>
                  <a:srgbClr val="660066"/>
                </a:solidFill>
                <a:latin typeface="Tempus Sans ITC" pitchFamily="82" charset="0"/>
              </a:rPr>
              <a:t>الوطني، مثل "التعليم - المعلومات" </a:t>
            </a:r>
            <a:r>
              <a:rPr lang="ar-EG" sz="3600" b="1" dirty="0" smtClean="0">
                <a:solidFill>
                  <a:srgbClr val="660066"/>
                </a:solidFill>
                <a:latin typeface="Tempus Sans ITC" pitchFamily="82" charset="0"/>
              </a:rPr>
              <a:t>على </a:t>
            </a:r>
            <a:r>
              <a:rPr lang="ar-EG" sz="3600" b="1" dirty="0">
                <a:solidFill>
                  <a:srgbClr val="660066"/>
                </a:solidFill>
                <a:latin typeface="Tempus Sans ITC" pitchFamily="82" charset="0"/>
              </a:rPr>
              <a:t>غيرهم. ومع ذلك، ظهرت موضوعات محلية ذات </a:t>
            </a:r>
            <a:r>
              <a:rPr lang="ar-EG" sz="3600" b="1" dirty="0" smtClean="0">
                <a:solidFill>
                  <a:srgbClr val="660066"/>
                </a:solidFill>
                <a:latin typeface="Tempus Sans ITC" pitchFamily="82" charset="0"/>
              </a:rPr>
              <a:t>صلة</a:t>
            </a:r>
            <a:r>
              <a:rPr lang="ar-SA" sz="3600" b="1" dirty="0" smtClean="0">
                <a:solidFill>
                  <a:srgbClr val="660066"/>
                </a:solidFill>
                <a:latin typeface="Tempus Sans ITC" pitchFamily="82" charset="0"/>
              </a:rPr>
              <a:t>، </a:t>
            </a:r>
            <a:r>
              <a:rPr lang="ar-EG" sz="3600" b="1" dirty="0" smtClean="0">
                <a:solidFill>
                  <a:srgbClr val="660066"/>
                </a:solidFill>
                <a:latin typeface="Tempus Sans ITC" pitchFamily="82" charset="0"/>
              </a:rPr>
              <a:t>وهذا </a:t>
            </a:r>
            <a:r>
              <a:rPr lang="ar-EG" sz="3600" b="1" dirty="0">
                <a:solidFill>
                  <a:srgbClr val="660066"/>
                </a:solidFill>
                <a:latin typeface="Tempus Sans ITC" pitchFamily="82" charset="0"/>
              </a:rPr>
              <a:t>يعزز أهمية </a:t>
            </a:r>
            <a:r>
              <a:rPr lang="ar-SA" sz="3600" b="1" dirty="0" smtClean="0">
                <a:solidFill>
                  <a:srgbClr val="660066"/>
                </a:solidFill>
                <a:latin typeface="Tempus Sans ITC" pitchFamily="82" charset="0"/>
              </a:rPr>
              <a:t>ال</a:t>
            </a:r>
            <a:r>
              <a:rPr lang="ar-EG" sz="3600" b="1" dirty="0" smtClean="0">
                <a:solidFill>
                  <a:srgbClr val="660066"/>
                </a:solidFill>
                <a:latin typeface="Tempus Sans ITC" pitchFamily="82" charset="0"/>
              </a:rPr>
              <a:t>اهتمام لمختلف </a:t>
            </a:r>
            <a:r>
              <a:rPr lang="ar-EG" sz="3600" b="1" dirty="0">
                <a:solidFill>
                  <a:srgbClr val="660066"/>
                </a:solidFill>
                <a:latin typeface="Tempus Sans ITC" pitchFamily="82" charset="0"/>
              </a:rPr>
              <a:t>التفاهمات في عمليات الإنتاج المشترك </a:t>
            </a:r>
            <a:r>
              <a:rPr lang="ar-EG" sz="3600" b="1" dirty="0" smtClean="0">
                <a:solidFill>
                  <a:srgbClr val="660066"/>
                </a:solidFill>
                <a:latin typeface="Tempus Sans ITC" pitchFamily="82" charset="0"/>
              </a:rPr>
              <a:t>للمعرفة</a:t>
            </a:r>
            <a:r>
              <a:rPr lang="ar-SA" sz="3600" b="1" dirty="0" smtClean="0">
                <a:solidFill>
                  <a:srgbClr val="660066"/>
                </a:solidFill>
                <a:latin typeface="Tempus Sans ITC" pitchFamily="82" charset="0"/>
              </a:rPr>
              <a:t>، و</a:t>
            </a:r>
            <a:r>
              <a:rPr lang="ar-EG" sz="3600" b="1" dirty="0" smtClean="0">
                <a:solidFill>
                  <a:srgbClr val="660066"/>
                </a:solidFill>
                <a:latin typeface="Tempus Sans ITC" pitchFamily="82" charset="0"/>
              </a:rPr>
              <a:t>دمج</a:t>
            </a:r>
            <a:r>
              <a:rPr lang="ar-SA" sz="3600" b="1" dirty="0" smtClean="0">
                <a:solidFill>
                  <a:srgbClr val="660066"/>
                </a:solidFill>
                <a:latin typeface="Tempus Sans ITC" pitchFamily="82" charset="0"/>
              </a:rPr>
              <a:t>ها</a:t>
            </a:r>
            <a:r>
              <a:rPr lang="ar-EG" sz="3600" b="1" dirty="0" smtClean="0">
                <a:solidFill>
                  <a:srgbClr val="660066"/>
                </a:solidFill>
                <a:latin typeface="Tempus Sans ITC" pitchFamily="82" charset="0"/>
              </a:rPr>
              <a:t> كوسيلة </a:t>
            </a:r>
            <a:r>
              <a:rPr lang="ar-EG" sz="3600" b="1" dirty="0">
                <a:solidFill>
                  <a:srgbClr val="660066"/>
                </a:solidFill>
                <a:latin typeface="Tempus Sans ITC" pitchFamily="82" charset="0"/>
              </a:rPr>
              <a:t>لتحسين فهم المفاهيم المجردة ونقلها، مثل نظرية المرونة، إلى واقع عملي</a:t>
            </a:r>
            <a:r>
              <a:rPr lang="ar-EG" sz="3600" b="1" dirty="0" smtClean="0">
                <a:solidFill>
                  <a:srgbClr val="660066"/>
                </a:solidFill>
                <a:latin typeface="Tempus Sans ITC" pitchFamily="82" charset="0"/>
              </a:rPr>
              <a:t>. </a:t>
            </a:r>
          </a:p>
        </p:txBody>
      </p:sp>
      <p:pic>
        <p:nvPicPr>
          <p:cNvPr id="78851" name="Picture 5" descr="crystalball2"/>
          <p:cNvPicPr>
            <a:picLocks noGrp="1" noChangeAspect="1" noChangeArrowheads="1"/>
          </p:cNvPicPr>
          <p:nvPr>
            <p:ph idx="4294967295"/>
          </p:nvPr>
        </p:nvPicPr>
        <p:blipFill>
          <a:blip r:embed="rId2">
            <a:clrChange>
              <a:clrFrom>
                <a:srgbClr val="8C857F"/>
              </a:clrFrom>
              <a:clrTo>
                <a:srgbClr val="8C857F">
                  <a:alpha val="0"/>
                </a:srgbClr>
              </a:clrTo>
            </a:clrChange>
            <a:extLst>
              <a:ext uri="{28A0092B-C50C-407E-A947-70E740481C1C}">
                <a14:useLocalDpi xmlns:a14="http://schemas.microsoft.com/office/drawing/2010/main" val="0"/>
              </a:ext>
            </a:extLst>
          </a:blip>
          <a:srcRect t="13191"/>
          <a:stretch>
            <a:fillRect/>
          </a:stretch>
        </p:blipFill>
        <p:spPr>
          <a:xfrm>
            <a:off x="0" y="4495800"/>
            <a:ext cx="2895600" cy="2362200"/>
          </a:xfrm>
          <a:noFill/>
        </p:spPr>
      </p:pic>
    </p:spTree>
    <p:extLst>
      <p:ext uri="{BB962C8B-B14F-4D97-AF65-F5344CB8AC3E}">
        <p14:creationId xmlns:p14="http://schemas.microsoft.com/office/powerpoint/2010/main" val="2886786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uLnTx/>
                <a:uFillTx/>
                <a:latin typeface="Constantia"/>
                <a:ea typeface="+mn-ea"/>
                <a:cs typeface="+mn-cs"/>
              </a:rPr>
              <a:t>To Be Continued</a:t>
            </a:r>
          </a:p>
        </p:txBody>
      </p:sp>
    </p:spTree>
    <p:extLst>
      <p:ext uri="{BB962C8B-B14F-4D97-AF65-F5344CB8AC3E}">
        <p14:creationId xmlns:p14="http://schemas.microsoft.com/office/powerpoint/2010/main" val="2452618583"/>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45571"/>
            <a:ext cx="5562600" cy="2789135"/>
          </a:xfrm>
        </p:spPr>
      </p:pic>
    </p:spTree>
    <p:extLst>
      <p:ext uri="{BB962C8B-B14F-4D97-AF65-F5344CB8AC3E}">
        <p14:creationId xmlns:p14="http://schemas.microsoft.com/office/powerpoint/2010/main" val="2763605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334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724025" y="1981200"/>
            <a:ext cx="5438775" cy="1828800"/>
          </a:xfrm>
          <a:prstGeom prst="rect">
            <a:avLst/>
          </a:prstGeom>
        </p:spPr>
        <p:txBody>
          <a:bodyPr wrap="none" fromWordArt="1">
            <a:prstTxWarp prst="textPlain">
              <a:avLst>
                <a:gd name="adj" fmla="val 50000"/>
              </a:avLst>
            </a:prstTxWarp>
          </a:bodyPr>
          <a:lstStyle/>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التكيف والتخفيف </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endParaRPr>
          </a:p>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من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حدة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تغير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المناخ</a:t>
            </a:r>
          </a:p>
        </p:txBody>
      </p:sp>
    </p:spTree>
    <p:extLst>
      <p:ext uri="{BB962C8B-B14F-4D97-AF65-F5344CB8AC3E}">
        <p14:creationId xmlns:p14="http://schemas.microsoft.com/office/powerpoint/2010/main" val="118778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5" descr="atmosphe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54275" name="Rectangle 2"/>
          <p:cNvSpPr>
            <a:spLocks noGrp="1" noRot="1" noChangeArrowheads="1"/>
          </p:cNvSpPr>
          <p:nvPr>
            <p:ph type="title"/>
          </p:nvPr>
        </p:nvSpPr>
        <p:spPr>
          <a:xfrm>
            <a:off x="647700" y="457200"/>
            <a:ext cx="7848600" cy="898525"/>
          </a:xfrm>
        </p:spPr>
        <p:txBody>
          <a:bodyPr/>
          <a:lstStyle/>
          <a:p>
            <a:pPr rtl="1" eaLnBrk="1" hangingPunct="1"/>
            <a:r>
              <a:rPr lang="ar-SA" b="1" dirty="0" smtClean="0">
                <a:solidFill>
                  <a:schemeClr val="bg1"/>
                </a:solidFill>
              </a:rPr>
              <a:t>مقدمة</a:t>
            </a:r>
            <a:endParaRPr lang="en-US" b="1" dirty="0" smtClean="0">
              <a:solidFill>
                <a:schemeClr val="bg1"/>
              </a:solidFill>
            </a:endParaRPr>
          </a:p>
        </p:txBody>
      </p:sp>
      <p:sp>
        <p:nvSpPr>
          <p:cNvPr id="15363" name="Rectangle 3"/>
          <p:cNvSpPr>
            <a:spLocks noGrp="1" noRot="1" noChangeArrowheads="1"/>
          </p:cNvSpPr>
          <p:nvPr>
            <p:ph type="body" sz="half" idx="1"/>
          </p:nvPr>
        </p:nvSpPr>
        <p:spPr>
          <a:xfrm>
            <a:off x="266700" y="1600200"/>
            <a:ext cx="8610600" cy="5257800"/>
          </a:xfrm>
        </p:spPr>
        <p:txBody>
          <a:bodyPr>
            <a:normAutofit fontScale="77500" lnSpcReduction="20000"/>
          </a:bodyPr>
          <a:lstStyle/>
          <a:p>
            <a:pPr marL="0" indent="0" algn="just" rtl="1">
              <a:lnSpc>
                <a:spcPct val="120000"/>
              </a:lnSpc>
              <a:buNone/>
            </a:pPr>
            <a:r>
              <a:rPr lang="ar-SA" sz="3600" b="1" dirty="0">
                <a:solidFill>
                  <a:schemeClr val="bg1"/>
                </a:solidFill>
              </a:rPr>
              <a:t>إن تغيّر المناخ واحدٌ من </a:t>
            </a:r>
            <a:r>
              <a:rPr lang="ar-SA" sz="3600" b="1" dirty="0" smtClean="0">
                <a:solidFill>
                  <a:schemeClr val="bg1"/>
                </a:solidFill>
              </a:rPr>
              <a:t>أهم التحديات </a:t>
            </a:r>
            <a:r>
              <a:rPr lang="ar-SA" sz="3600" b="1" dirty="0">
                <a:solidFill>
                  <a:schemeClr val="bg1"/>
                </a:solidFill>
              </a:rPr>
              <a:t>البيئية </a:t>
            </a:r>
            <a:r>
              <a:rPr lang="ar-SA" sz="3600" b="1" dirty="0" smtClean="0">
                <a:solidFill>
                  <a:schemeClr val="bg1"/>
                </a:solidFill>
              </a:rPr>
              <a:t>التي </a:t>
            </a:r>
            <a:r>
              <a:rPr lang="ar-SA" sz="3600" b="1" dirty="0">
                <a:solidFill>
                  <a:schemeClr val="bg1"/>
                </a:solidFill>
              </a:rPr>
              <a:t>تؤثِّر في </a:t>
            </a:r>
            <a:r>
              <a:rPr lang="ar-SA" sz="3600" b="1" dirty="0" smtClean="0">
                <a:solidFill>
                  <a:schemeClr val="bg1"/>
                </a:solidFill>
              </a:rPr>
              <a:t>الحياة الإنسانية </a:t>
            </a:r>
            <a:r>
              <a:rPr lang="ar-SA" sz="3600" b="1" dirty="0">
                <a:solidFill>
                  <a:schemeClr val="bg1"/>
                </a:solidFill>
              </a:rPr>
              <a:t>في الوقت </a:t>
            </a:r>
            <a:r>
              <a:rPr lang="ar-SA" sz="3600" b="1" dirty="0" smtClean="0">
                <a:solidFill>
                  <a:schemeClr val="bg1"/>
                </a:solidFill>
              </a:rPr>
              <a:t>الراهن.</a:t>
            </a:r>
          </a:p>
          <a:p>
            <a:pPr marL="0" indent="0" algn="just" rtl="1">
              <a:lnSpc>
                <a:spcPct val="120000"/>
              </a:lnSpc>
              <a:buNone/>
            </a:pPr>
            <a:r>
              <a:rPr lang="ar-SA" sz="3600" b="1" dirty="0">
                <a:solidFill>
                  <a:schemeClr val="bg1"/>
                </a:solidFill>
              </a:rPr>
              <a:t> </a:t>
            </a:r>
            <a:r>
              <a:rPr lang="ar-SA" sz="3600" b="1" dirty="0" smtClean="0">
                <a:solidFill>
                  <a:schemeClr val="bg1"/>
                </a:solidFill>
              </a:rPr>
              <a:t>وذكر مارتن كراوزي المدير </a:t>
            </a:r>
            <a:r>
              <a:rPr lang="ar-SA" sz="3600" b="1" dirty="0">
                <a:solidFill>
                  <a:schemeClr val="bg1"/>
                </a:solidFill>
              </a:rPr>
              <a:t>في قسم التعاون التقني </a:t>
            </a:r>
            <a:r>
              <a:rPr lang="ar-SA" sz="3600" b="1" dirty="0" smtClean="0">
                <a:solidFill>
                  <a:schemeClr val="bg1"/>
                </a:solidFill>
              </a:rPr>
              <a:t>بوكالة الطاقة </a:t>
            </a:r>
            <a:r>
              <a:rPr lang="ar-SA" sz="3600" b="1" dirty="0">
                <a:solidFill>
                  <a:schemeClr val="bg1"/>
                </a:solidFill>
              </a:rPr>
              <a:t>الذرية:</a:t>
            </a:r>
          </a:p>
          <a:p>
            <a:pPr marL="0" indent="0" algn="just" rtl="1">
              <a:lnSpc>
                <a:spcPct val="120000"/>
              </a:lnSpc>
              <a:buNone/>
            </a:pPr>
            <a:r>
              <a:rPr lang="ar-SA" sz="3600" b="1" dirty="0" smtClean="0"/>
              <a:t> </a:t>
            </a:r>
            <a:r>
              <a:rPr lang="ar-SA" sz="3600" b="1" dirty="0">
                <a:solidFill>
                  <a:srgbClr val="FF0000"/>
                </a:solidFill>
              </a:rPr>
              <a:t>"إن التعامل مع آثار تغير المناخ ليس مشكلة دولة واحدة فقط — وإنّما مشكلة الكوكب برُمّته". "وهذا ما يدفع الوكالة إلى دعم الدول الأعضاء في تعزيز فهم الكيفية التي تستطيع بها العلوم والتكنولوجيا النووية أن تواجه تداعيات تغير المناخ</a:t>
            </a:r>
            <a:r>
              <a:rPr lang="ar-SA" sz="3600" b="1" dirty="0" smtClean="0">
                <a:solidFill>
                  <a:srgbClr val="FF0000"/>
                </a:solidFill>
              </a:rPr>
              <a:t>".</a:t>
            </a:r>
          </a:p>
          <a:p>
            <a:pPr marL="0" indent="0" algn="just" rtl="1">
              <a:lnSpc>
                <a:spcPct val="120000"/>
              </a:lnSpc>
              <a:buNone/>
            </a:pPr>
            <a:r>
              <a:rPr lang="ar-SA" sz="3600" b="1" dirty="0">
                <a:solidFill>
                  <a:srgbClr val="FF0000"/>
                </a:solidFill>
              </a:rPr>
              <a:t>وتساعد الوكالة الدول الأعضاء على مكافحة التغيّر المناخي على جبهات متعدّدة: التخفيف من حدة إنتاج وإفراز غازات الدفيئة ورصد آثاره السلبية والتكيّف معها.</a:t>
            </a:r>
            <a:endParaRPr lang="ar-SA" sz="3600" b="1" dirty="0" smtClean="0">
              <a:solidFill>
                <a:srgbClr val="FF0000"/>
              </a:solidFill>
            </a:endParaRPr>
          </a:p>
          <a:p>
            <a:pPr algn="r" rtl="1" eaLnBrk="1" hangingPunct="1">
              <a:lnSpc>
                <a:spcPct val="90000"/>
              </a:lnSpc>
            </a:pPr>
            <a:endParaRPr lang="en-US" sz="2000" dirty="0" smtClean="0"/>
          </a:p>
          <a:p>
            <a:pPr eaLnBrk="1" hangingPunct="1">
              <a:lnSpc>
                <a:spcPct val="90000"/>
              </a:lnSpc>
            </a:pPr>
            <a:endParaRPr lang="en-US" sz="2800" dirty="0" smtClean="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1714271536"/>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685800" y="914400"/>
            <a:ext cx="7680960" cy="53357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413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smtClean="0"/>
              <a:t>التكيُّف</a:t>
            </a:r>
            <a:r>
              <a:rPr lang="ar-SA" altLang="en-US" sz="3600" b="1" dirty="0" smtClean="0"/>
              <a:t> مع </a:t>
            </a:r>
            <a:r>
              <a:rPr lang="ar-EG" altLang="en-US" sz="3600" b="1" dirty="0" smtClean="0"/>
              <a:t>التغير المناخي </a:t>
            </a:r>
            <a:r>
              <a:rPr lang="ar-SA" altLang="en-US" sz="3600" b="1" dirty="0" smtClean="0"/>
              <a:t>البشري</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b="1" dirty="0" smtClean="0">
                <a:ea typeface="Majalla UI"/>
                <a:cs typeface="+mj-cs"/>
              </a:rPr>
              <a:t>كما ذكر من قبل أن أكثر </a:t>
            </a:r>
            <a:r>
              <a:rPr lang="ar-SA" b="1" dirty="0">
                <a:ea typeface="Majalla UI"/>
                <a:cs typeface="+mj-cs"/>
              </a:rPr>
              <a:t>تأثيرات التغيرات المناخية </a:t>
            </a:r>
            <a:r>
              <a:rPr lang="ar-SA" b="1" dirty="0" smtClean="0">
                <a:ea typeface="Majalla UI"/>
                <a:cs typeface="+mj-cs"/>
              </a:rPr>
              <a:t>حدّة، </a:t>
            </a:r>
            <a:r>
              <a:rPr lang="ar-SA" b="1" dirty="0">
                <a:ea typeface="Majalla UI"/>
                <a:cs typeface="+mj-cs"/>
              </a:rPr>
              <a:t>الارتفاع العالمي في معدلات نُدرة المياه ونقص الأغذية، وفقدان التنوع </a:t>
            </a:r>
            <a:r>
              <a:rPr lang="ar-SA" b="1" dirty="0" smtClean="0">
                <a:ea typeface="Majalla UI"/>
                <a:cs typeface="+mj-cs"/>
              </a:rPr>
              <a:t>الحيوي، </a:t>
            </a:r>
            <a:r>
              <a:rPr lang="ar-SA" b="1" dirty="0">
                <a:ea typeface="Majalla UI"/>
                <a:cs typeface="+mj-cs"/>
              </a:rPr>
              <a:t>وزيادة وتيرة الكوارث الطبيعية الناجمة عن تغير </a:t>
            </a:r>
            <a:r>
              <a:rPr lang="ar-SA" b="1" dirty="0" smtClean="0">
                <a:ea typeface="Majalla UI"/>
                <a:cs typeface="+mj-cs"/>
              </a:rPr>
              <a:t>المناخ؛ حيث يسهم </a:t>
            </a:r>
            <a:r>
              <a:rPr lang="ar-SA" b="1" dirty="0">
                <a:ea typeface="Majalla UI"/>
                <a:cs typeface="+mj-cs"/>
              </a:rPr>
              <a:t>ارتفاع درجات الحرارة </a:t>
            </a:r>
            <a:r>
              <a:rPr lang="ar-SA" b="1" dirty="0" smtClean="0">
                <a:ea typeface="Majalla UI"/>
                <a:cs typeface="+mj-cs"/>
              </a:rPr>
              <a:t>ومواسم </a:t>
            </a:r>
            <a:r>
              <a:rPr lang="ar-SA" b="1" dirty="0">
                <a:ea typeface="Majalla UI"/>
                <a:cs typeface="+mj-cs"/>
              </a:rPr>
              <a:t>الأمطار القصيرة </a:t>
            </a:r>
            <a:r>
              <a:rPr lang="ar-SA" b="1" dirty="0" smtClean="0">
                <a:ea typeface="Majalla UI"/>
                <a:cs typeface="+mj-cs"/>
              </a:rPr>
              <a:t>في </a:t>
            </a:r>
            <a:r>
              <a:rPr lang="ar-SA" b="1" dirty="0">
                <a:ea typeface="Majalla UI"/>
                <a:cs typeface="+mj-cs"/>
              </a:rPr>
              <a:t>نُدرة </a:t>
            </a:r>
            <a:r>
              <a:rPr lang="ar-SA" b="1" dirty="0" smtClean="0">
                <a:ea typeface="Majalla UI"/>
                <a:cs typeface="+mj-cs"/>
              </a:rPr>
              <a:t>المياه. </a:t>
            </a:r>
            <a:r>
              <a:rPr lang="ar-SA" b="1" dirty="0">
                <a:ea typeface="Majalla UI"/>
                <a:cs typeface="+mj-cs"/>
              </a:rPr>
              <a:t>ويؤثِّر ذلك بدوره تأثيراً كبيراً في النُظُم الزراعية، والسلاسل الغذائية </a:t>
            </a:r>
            <a:r>
              <a:rPr lang="ar-SA" b="1" dirty="0" smtClean="0">
                <a:ea typeface="Majalla UI"/>
                <a:cs typeface="+mj-cs"/>
              </a:rPr>
              <a:t>الدولية.</a:t>
            </a:r>
            <a:endParaRPr lang="ar-SA" b="1" dirty="0">
              <a:ea typeface="Majalla UI"/>
              <a:cs typeface="+mj-cs"/>
            </a:endParaRPr>
          </a:p>
          <a:p>
            <a:pPr algn="just" rtl="1">
              <a:lnSpc>
                <a:spcPct val="150000"/>
              </a:lnSpc>
            </a:pPr>
            <a:r>
              <a:rPr lang="ar-SA" b="1" dirty="0" smtClean="0">
                <a:ea typeface="Majalla UI"/>
                <a:cs typeface="+mj-cs"/>
              </a:rPr>
              <a:t>للتكيف </a:t>
            </a:r>
            <a:r>
              <a:rPr lang="ar-SA" b="1" dirty="0">
                <a:ea typeface="Majalla UI"/>
                <a:cs typeface="+mj-cs"/>
              </a:rPr>
              <a:t>مع ذلك، </a:t>
            </a:r>
            <a:r>
              <a:rPr lang="ar-SA" b="1" dirty="0" smtClean="0">
                <a:ea typeface="Majalla UI"/>
                <a:cs typeface="+mj-cs"/>
              </a:rPr>
              <a:t>لابد من دعم الأنشطة </a:t>
            </a:r>
            <a:r>
              <a:rPr lang="ar-SA" b="1" dirty="0">
                <a:ea typeface="Majalla UI"/>
                <a:cs typeface="+mj-cs"/>
              </a:rPr>
              <a:t>في مجال استحداث أنواع جديدة من النباتات المقاومة للجفاف والحرارة، </a:t>
            </a:r>
            <a:r>
              <a:rPr lang="ar-SA" b="1" dirty="0" smtClean="0">
                <a:ea typeface="Majalla UI"/>
                <a:cs typeface="+mj-cs"/>
              </a:rPr>
              <a:t>ومعالجة التربة </a:t>
            </a:r>
            <a:r>
              <a:rPr lang="ar-SA" b="1" dirty="0">
                <a:ea typeface="Majalla UI"/>
                <a:cs typeface="+mj-cs"/>
              </a:rPr>
              <a:t>والمحاصيل، ومكافحة الآفات </a:t>
            </a:r>
            <a:r>
              <a:rPr lang="ar-SA" b="1" dirty="0" smtClean="0">
                <a:ea typeface="Majalla UI"/>
                <a:cs typeface="+mj-cs"/>
              </a:rPr>
              <a:t>الحشرية، </a:t>
            </a:r>
            <a:r>
              <a:rPr lang="ar-SA" b="1" dirty="0">
                <a:ea typeface="Majalla UI"/>
                <a:cs typeface="+mj-cs"/>
              </a:rPr>
              <a:t>وإنتاج الثروة </a:t>
            </a:r>
            <a:r>
              <a:rPr lang="ar-SA" b="1" dirty="0" smtClean="0">
                <a:ea typeface="Majalla UI"/>
                <a:cs typeface="+mj-cs"/>
              </a:rPr>
              <a:t>الحيوانية، فضلاً </a:t>
            </a:r>
            <a:r>
              <a:rPr lang="ar-SA" b="1" dirty="0">
                <a:ea typeface="Majalla UI"/>
                <a:cs typeface="+mj-cs"/>
              </a:rPr>
              <a:t>عن تحسين غلة المحاصيل. </a:t>
            </a:r>
            <a:r>
              <a:rPr lang="ar-SA" b="1" dirty="0" smtClean="0">
                <a:ea typeface="Majalla UI"/>
                <a:cs typeface="+mj-cs"/>
              </a:rPr>
              <a:t>وإنشاء </a:t>
            </a:r>
            <a:r>
              <a:rPr lang="ar-SA" b="1" dirty="0">
                <a:ea typeface="Majalla UI"/>
                <a:cs typeface="+mj-cs"/>
              </a:rPr>
              <a:t>نُظم </a:t>
            </a:r>
            <a:r>
              <a:rPr lang="ar-SA" b="1" dirty="0" smtClean="0">
                <a:ea typeface="Majalla UI"/>
                <a:cs typeface="+mj-cs"/>
              </a:rPr>
              <a:t>ري وإدارة متكاملة للموارد المائية من </a:t>
            </a:r>
            <a:r>
              <a:rPr lang="ar-SA" b="1" dirty="0">
                <a:ea typeface="Majalla UI"/>
                <a:cs typeface="+mj-cs"/>
              </a:rPr>
              <a:t>أجل توفير </a:t>
            </a:r>
            <a:r>
              <a:rPr lang="ar-SA" b="1" dirty="0" smtClean="0">
                <a:ea typeface="Majalla UI"/>
                <a:cs typeface="+mj-cs"/>
              </a:rPr>
              <a:t>المياه.</a:t>
            </a:r>
          </a:p>
        </p:txBody>
      </p:sp>
    </p:spTree>
    <p:extLst>
      <p:ext uri="{BB962C8B-B14F-4D97-AF65-F5344CB8AC3E}">
        <p14:creationId xmlns:p14="http://schemas.microsoft.com/office/powerpoint/2010/main" val="3985672046"/>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a:t>
            </a:r>
            <a:r>
              <a:rPr lang="ar-EG" altLang="en-US" sz="3600" b="1" dirty="0" smtClean="0"/>
              <a:t>التغير المناخي </a:t>
            </a:r>
            <a:r>
              <a:rPr lang="ar-SA" altLang="en-US" sz="3600" b="1" dirty="0" smtClean="0"/>
              <a:t>البشري</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b="1" dirty="0" smtClean="0">
                <a:ea typeface="Majalla UI"/>
                <a:cs typeface="+mj-cs"/>
              </a:rPr>
              <a:t>يعد </a:t>
            </a:r>
            <a:r>
              <a:rPr lang="ar-SA" b="1" dirty="0">
                <a:ea typeface="Majalla UI"/>
                <a:cs typeface="+mj-cs"/>
              </a:rPr>
              <a:t>التخفيف من حدة تغير المناخ </a:t>
            </a:r>
            <a:r>
              <a:rPr lang="ar-SA" b="1" dirty="0" smtClean="0">
                <a:ea typeface="Majalla UI"/>
                <a:cs typeface="+mj-cs"/>
              </a:rPr>
              <a:t>الهدف </a:t>
            </a:r>
            <a:r>
              <a:rPr lang="ar-SA" b="1" dirty="0">
                <a:ea typeface="Majalla UI"/>
                <a:cs typeface="+mj-cs"/>
              </a:rPr>
              <a:t>الطويل الأمد، الذي يحتاج إلى نُهُج وتكنولوجيا ستُقلِّص من انبعاثات غازات </a:t>
            </a:r>
            <a:r>
              <a:rPr lang="ar-SA" b="1" dirty="0" smtClean="0">
                <a:ea typeface="Majalla UI"/>
                <a:cs typeface="+mj-cs"/>
              </a:rPr>
              <a:t>الدفيئة. </a:t>
            </a:r>
            <a:r>
              <a:rPr lang="ar-SA" b="1" dirty="0">
                <a:ea typeface="Majalla UI"/>
                <a:cs typeface="+mj-cs"/>
              </a:rPr>
              <a:t>ومن </a:t>
            </a:r>
            <a:r>
              <a:rPr lang="ar-SA" b="1" dirty="0" smtClean="0">
                <a:ea typeface="Majalla UI"/>
                <a:cs typeface="+mj-cs"/>
              </a:rPr>
              <a:t>الأهمية بمكان المشاركة العلمية للمتخصصيين والمعنيين والمجتمع المدني وومتخذي القرار لوضع السياسات العالمية والوطنية التعلقة بالتخفيف من حدة تغير المناخ، وتحقيق التنمية </a:t>
            </a:r>
            <a:r>
              <a:rPr lang="ar-SA" b="1" dirty="0">
                <a:ea typeface="Majalla UI"/>
                <a:cs typeface="+mj-cs"/>
              </a:rPr>
              <a:t>المستدامة والمحافظة عليها. </a:t>
            </a:r>
          </a:p>
          <a:p>
            <a:pPr algn="just" rtl="1">
              <a:lnSpc>
                <a:spcPct val="150000"/>
              </a:lnSpc>
            </a:pPr>
            <a:r>
              <a:rPr lang="ar-SA" b="1" dirty="0" smtClean="0">
                <a:ea typeface="Majalla UI"/>
                <a:cs typeface="+mj-cs"/>
              </a:rPr>
              <a:t>وفي هذا الخصوص لابد من التزامات </a:t>
            </a:r>
            <a:r>
              <a:rPr lang="ar-SA" b="1" dirty="0">
                <a:ea typeface="Majalla UI"/>
                <a:cs typeface="+mj-cs"/>
              </a:rPr>
              <a:t>الدول بموجب اتفاق باريس بشأن تغير المناخ </a:t>
            </a:r>
            <a:r>
              <a:rPr lang="ar-SA" b="1" dirty="0" smtClean="0">
                <a:ea typeface="Majalla UI"/>
                <a:cs typeface="+mj-cs"/>
              </a:rPr>
              <a:t>٢٠١٥، من </a:t>
            </a:r>
            <a:r>
              <a:rPr lang="ar-SA" b="1" dirty="0">
                <a:ea typeface="Majalla UI"/>
                <a:cs typeface="+mj-cs"/>
              </a:rPr>
              <a:t>خلال التكيف مع التداعيات السلبية لتغير المناخ ورصد هذا التغير والتخفيف من حدة انبعاثات غازات الدفيئة، ل</a:t>
            </a:r>
            <a:r>
              <a:rPr lang="ar-SA" b="1" dirty="0" smtClean="0">
                <a:ea typeface="Majalla UI"/>
                <a:cs typeface="+mj-cs"/>
              </a:rPr>
              <a:t>لمحافظة </a:t>
            </a:r>
            <a:r>
              <a:rPr lang="ar-SA" b="1" dirty="0">
                <a:ea typeface="Majalla UI"/>
                <a:cs typeface="+mj-cs"/>
              </a:rPr>
              <a:t>على البيئة وحماية نُظُم </a:t>
            </a:r>
            <a:r>
              <a:rPr lang="ar-SA" b="1" dirty="0" smtClean="0">
                <a:ea typeface="Majalla UI"/>
                <a:cs typeface="+mj-cs"/>
              </a:rPr>
              <a:t>الحياة المختلفة </a:t>
            </a:r>
            <a:r>
              <a:rPr lang="ar-SA" b="1" dirty="0">
                <a:ea typeface="Majalla UI"/>
                <a:cs typeface="+mj-cs"/>
              </a:rPr>
              <a:t>من الكوارث والأحوال الجوية المرتبطة بالمناخ</a:t>
            </a:r>
            <a:r>
              <a:rPr lang="ar-SA" b="1" dirty="0" smtClean="0">
                <a:ea typeface="Majalla UI"/>
                <a:cs typeface="+mj-cs"/>
              </a:rPr>
              <a:t>.</a:t>
            </a:r>
          </a:p>
        </p:txBody>
      </p:sp>
    </p:spTree>
    <p:extLst>
      <p:ext uri="{BB962C8B-B14F-4D97-AF65-F5344CB8AC3E}">
        <p14:creationId xmlns:p14="http://schemas.microsoft.com/office/powerpoint/2010/main" val="3701478196"/>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8305800" cy="1143000"/>
          </a:xfrm>
        </p:spPr>
        <p:txBody>
          <a:bodyPr>
            <a:normAutofit/>
          </a:bodyPr>
          <a:lstStyle/>
          <a:p>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cs typeface="+mn-cs"/>
              </a:rPr>
              <a:t>التكيُّف مع التغير المناخي </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cs typeface="+mn-cs"/>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47800"/>
            <a:ext cx="7315200" cy="34834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00996709"/>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التكيُّف مع التغير 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من البحوث </a:t>
            </a:r>
            <a:r>
              <a:rPr lang="ar-SA" sz="2400" b="1" dirty="0">
                <a:ea typeface="Majalla UI"/>
                <a:cs typeface="+mj-cs"/>
              </a:rPr>
              <a:t>المتعلقة بتغير المناخ. </a:t>
            </a:r>
            <a:r>
              <a:rPr lang="ar-SA" sz="2400" b="1" dirty="0" smtClean="0">
                <a:ea typeface="Majalla UI"/>
                <a:cs typeface="+mj-cs"/>
              </a:rPr>
              <a:t>ما نفذ من قبل المؤسسة </a:t>
            </a:r>
            <a:r>
              <a:rPr lang="ar-SA" sz="2400" b="1" dirty="0">
                <a:ea typeface="Majalla UI"/>
                <a:cs typeface="+mj-cs"/>
              </a:rPr>
              <a:t>التعاونية لبحوث التكيف مع </a:t>
            </a:r>
            <a:r>
              <a:rPr lang="ar-SA" sz="2400" b="1" dirty="0" smtClean="0">
                <a:ea typeface="Majalla UI"/>
                <a:cs typeface="+mj-cs"/>
              </a:rPr>
              <a:t>المراعي </a:t>
            </a:r>
            <a:r>
              <a:rPr lang="ar-SA" sz="2400" b="1" dirty="0">
                <a:ea typeface="Majalla UI"/>
                <a:cs typeface="+mj-cs"/>
              </a:rPr>
              <a:t>بارك </a:t>
            </a:r>
            <a:r>
              <a:rPr lang="ar-SA" sz="2400" b="1" dirty="0" smtClean="0">
                <a:ea typeface="Majalla UI"/>
                <a:cs typeface="+mj-cs"/>
              </a:rPr>
              <a:t>(</a:t>
            </a:r>
            <a:r>
              <a:rPr lang="ar-SA" sz="2400" b="1" dirty="0">
                <a:ea typeface="Majalla UI"/>
                <a:cs typeface="+mj-cs"/>
              </a:rPr>
              <a:t>في موقع </a:t>
            </a:r>
            <a:r>
              <a:rPr lang="ar-SA" sz="2400" b="1" dirty="0" smtClean="0">
                <a:ea typeface="Majalla UI"/>
                <a:cs typeface="+mj-cs"/>
              </a:rPr>
              <a:t>الإغاثة الزراعية </a:t>
            </a:r>
            <a:r>
              <a:rPr lang="en-US" sz="2000" b="1" dirty="0" smtClean="0">
                <a:latin typeface="Times New Roman" panose="02020603050405020304" pitchFamily="18" charset="0"/>
                <a:ea typeface="Majalla UI"/>
                <a:cs typeface="Times New Roman" panose="02020603050405020304" pitchFamily="18" charset="0"/>
              </a:rPr>
              <a:t>www.parc.ca</a:t>
            </a:r>
            <a:r>
              <a:rPr lang="ar-SA" sz="2400" b="1" dirty="0" smtClean="0">
                <a:ea typeface="Majalla UI"/>
                <a:cs typeface="+mj-cs"/>
              </a:rPr>
              <a:t>) وهو منبر </a:t>
            </a:r>
            <a:r>
              <a:rPr lang="ar-SA" sz="2400" b="1" dirty="0">
                <a:ea typeface="Majalla UI"/>
                <a:cs typeface="+mj-cs"/>
              </a:rPr>
              <a:t>لتبادل المعلومات والتشجيع على مناقشة آثار تغير المناخ والتكيف معه</a:t>
            </a:r>
            <a:r>
              <a:rPr lang="ar-SA" sz="2400" b="1" dirty="0" smtClean="0">
                <a:ea typeface="Majalla UI"/>
                <a:cs typeface="+mj-cs"/>
              </a:rPr>
              <a:t>. </a:t>
            </a:r>
          </a:p>
          <a:p>
            <a:pPr algn="just" rtl="1">
              <a:lnSpc>
                <a:spcPct val="150000"/>
              </a:lnSpc>
            </a:pPr>
            <a:r>
              <a:rPr lang="ar-SA" sz="2400" b="1" dirty="0" smtClean="0">
                <a:ea typeface="Majalla UI"/>
                <a:cs typeface="+mj-cs"/>
              </a:rPr>
              <a:t>وفيها يتم</a:t>
            </a:r>
            <a:r>
              <a:rPr lang="ar-SA" sz="2400" b="1" dirty="0">
                <a:ea typeface="Majalla UI"/>
                <a:cs typeface="+mj-cs"/>
              </a:rPr>
              <a:t> </a:t>
            </a:r>
            <a:r>
              <a:rPr lang="ar-SA" sz="2400" b="1" dirty="0" smtClean="0">
                <a:ea typeface="Majalla UI"/>
                <a:cs typeface="+mj-cs"/>
              </a:rPr>
              <a:t>معالجة </a:t>
            </a:r>
            <a:r>
              <a:rPr lang="ar-SA" sz="2400" b="1" dirty="0">
                <a:ea typeface="Majalla UI"/>
                <a:cs typeface="+mj-cs"/>
              </a:rPr>
              <a:t>البيانات </a:t>
            </a:r>
            <a:r>
              <a:rPr lang="ar-SA" sz="2400" b="1" dirty="0" smtClean="0">
                <a:ea typeface="Majalla UI"/>
                <a:cs typeface="+mj-cs"/>
              </a:rPr>
              <a:t>وإدارة </a:t>
            </a:r>
            <a:r>
              <a:rPr lang="ar-SA" sz="2400" b="1" dirty="0">
                <a:ea typeface="Majalla UI"/>
                <a:cs typeface="+mj-cs"/>
              </a:rPr>
              <a:t>المعرفة ضمن شبكة الإغاثة الزراعية التابعة للباحثين والشركاء</a:t>
            </a:r>
            <a:r>
              <a:rPr lang="ar-SA" sz="2400" b="1" dirty="0" smtClean="0">
                <a:ea typeface="Majalla UI"/>
                <a:cs typeface="+mj-cs"/>
              </a:rPr>
              <a:t>.</a:t>
            </a:r>
          </a:p>
          <a:p>
            <a:pPr algn="just" rtl="1">
              <a:lnSpc>
                <a:spcPct val="150000"/>
              </a:lnSpc>
            </a:pPr>
            <a:r>
              <a:rPr lang="ar-SA" sz="2400" b="1" dirty="0" smtClean="0">
                <a:ea typeface="Majalla UI"/>
                <a:cs typeface="+mj-cs"/>
              </a:rPr>
              <a:t>ويتيح </a:t>
            </a:r>
            <a:r>
              <a:rPr lang="ar-SA" sz="2400" b="1" dirty="0">
                <a:ea typeface="Majalla UI"/>
                <a:cs typeface="+mj-cs"/>
              </a:rPr>
              <a:t>نظام الرصد الدولي للعلماء وأصحاب المصلحة تطبيق سيناريوهات بسيطة لتغير المناخ على البيانات البيولوجية الفيزيائية والاجتماعية المرجعية الجغرافية، ويضعون ديناميكيا خرائط تعرض التوزيع الجغرافي للآثار المحتملة لتغير المناخ. مع قدرة محدودة على التحليل المكاني، ومعظم المعالجة الجغرافية ونمذجة تأثير المناخ يتم </a:t>
            </a:r>
            <a:r>
              <a:rPr lang="ar-SA" sz="2400" b="1" dirty="0" smtClean="0">
                <a:ea typeface="Majalla UI"/>
                <a:cs typeface="+mj-cs"/>
              </a:rPr>
              <a:t>في </a:t>
            </a:r>
            <a:r>
              <a:rPr lang="ar-SA" sz="2400" b="1" dirty="0">
                <a:ea typeface="Majalla UI"/>
                <a:cs typeface="+mj-cs"/>
              </a:rPr>
              <a:t>بيئة نظام المعلومات الجغرافية. وسوف يخدم نظام الرصد الدولي مخرجات نماذج التأثيرات </a:t>
            </a:r>
            <a:r>
              <a:rPr lang="ar-SA" sz="2400" b="1" dirty="0" smtClean="0">
                <a:ea typeface="Majalla UI"/>
                <a:cs typeface="+mj-cs"/>
              </a:rPr>
              <a:t>المناخية؛ حيث يمكن </a:t>
            </a:r>
            <a:r>
              <a:rPr lang="ar-SA" sz="2400" b="1" dirty="0">
                <a:ea typeface="Majalla UI"/>
                <a:cs typeface="+mj-cs"/>
              </a:rPr>
              <a:t>تخصيص نتائج النموذج من قبل مستخدم الموقع على شبكة الإنترنت، وتطبيقها بسهولة على تخطيط وتحليل استراتيجيات التكيف</a:t>
            </a:r>
            <a:r>
              <a:rPr lang="ar-SA" sz="2400" b="1" dirty="0" smtClean="0">
                <a:ea typeface="Majalla UI"/>
                <a:cs typeface="+mj-cs"/>
              </a:rPr>
              <a:t>. </a:t>
            </a:r>
          </a:p>
        </p:txBody>
      </p:sp>
    </p:spTree>
    <p:extLst>
      <p:ext uri="{BB962C8B-B14F-4D97-AF65-F5344CB8AC3E}">
        <p14:creationId xmlns:p14="http://schemas.microsoft.com/office/powerpoint/2010/main" val="1731411022"/>
      </p:ext>
    </p:extLst>
  </p:cSld>
  <p:clrMapOvr>
    <a:masterClrMapping/>
  </p:clrMapOvr>
  <p:transition>
    <p:wedg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9900"/>
        </a:dk1>
        <a:lt1>
          <a:srgbClr val="FFFFFF"/>
        </a:lt1>
        <a:dk2>
          <a:srgbClr val="FF6600"/>
        </a:dk2>
        <a:lt2>
          <a:srgbClr val="FFFF00"/>
        </a:lt2>
        <a:accent1>
          <a:srgbClr val="DDDDDD"/>
        </a:accent1>
        <a:accent2>
          <a:srgbClr val="808080"/>
        </a:accent2>
        <a:accent3>
          <a:srgbClr val="FFFFFF"/>
        </a:accent3>
        <a:accent4>
          <a:srgbClr val="DA8200"/>
        </a:accent4>
        <a:accent5>
          <a:srgbClr val="EBEBEB"/>
        </a:accent5>
        <a:accent6>
          <a:srgbClr val="737373"/>
        </a:accent6>
        <a:hlink>
          <a:srgbClr val="C0C0C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451</TotalTime>
  <Words>1667</Words>
  <Application>Microsoft Office PowerPoint</Application>
  <PresentationFormat>On-screen Show (4:3)</PresentationFormat>
  <Paragraphs>60</Paragraphs>
  <Slides>19</Slides>
  <Notes>0</Notes>
  <HiddenSlides>0</HiddenSlides>
  <MMClips>0</MMClips>
  <ScaleCrop>false</ScaleCrop>
  <HeadingPairs>
    <vt:vector size="6" baseType="variant">
      <vt:variant>
        <vt:lpstr>Fonts Used</vt:lpstr>
      </vt:variant>
      <vt:variant>
        <vt:i4>14</vt:i4>
      </vt:variant>
      <vt:variant>
        <vt:lpstr>Theme</vt:lpstr>
      </vt:variant>
      <vt:variant>
        <vt:i4>5</vt:i4>
      </vt:variant>
      <vt:variant>
        <vt:lpstr>Slide Titles</vt:lpstr>
      </vt:variant>
      <vt:variant>
        <vt:i4>19</vt:i4>
      </vt:variant>
    </vt:vector>
  </HeadingPairs>
  <TitlesOfParts>
    <vt:vector size="38" baseType="lpstr">
      <vt:lpstr>MS PGothic</vt:lpstr>
      <vt:lpstr>MS PGothic</vt:lpstr>
      <vt:lpstr>Andalus</vt:lpstr>
      <vt:lpstr>Arial</vt:lpstr>
      <vt:lpstr>Arial Black</vt:lpstr>
      <vt:lpstr>Calibri</vt:lpstr>
      <vt:lpstr>Constantia</vt:lpstr>
      <vt:lpstr>Impact</vt:lpstr>
      <vt:lpstr>Majalla UI</vt:lpstr>
      <vt:lpstr>Simplified Arabic</vt:lpstr>
      <vt:lpstr>Tempus Sans ITC</vt:lpstr>
      <vt:lpstr>Times New Roman</vt:lpstr>
      <vt:lpstr>Traditional Arabic</vt:lpstr>
      <vt:lpstr>Wingdings 2</vt:lpstr>
      <vt:lpstr>Office Theme</vt:lpstr>
      <vt:lpstr>Flow</vt:lpstr>
      <vt:lpstr>Default Design</vt:lpstr>
      <vt:lpstr>1_Flow</vt:lpstr>
      <vt:lpstr>2_Flow</vt:lpstr>
      <vt:lpstr>PowerPoint Presentation</vt:lpstr>
      <vt:lpstr>PowerPoint Presentation</vt:lpstr>
      <vt:lpstr>PowerPoint Presentation</vt:lpstr>
      <vt:lpstr>مقدمة</vt:lpstr>
      <vt:lpstr>PowerPoint Presentation</vt:lpstr>
      <vt:lpstr>التكيُّف مع التغير المناخي البشري</vt:lpstr>
      <vt:lpstr>التخفيف من حدَّة التغير المناخي البشري</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التكيُّف مع التغير المناخي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53</cp:revision>
  <dcterms:created xsi:type="dcterms:W3CDTF">2016-12-25T07:06:23Z</dcterms:created>
  <dcterms:modified xsi:type="dcterms:W3CDTF">2021-04-05T13:55:03Z</dcterms:modified>
</cp:coreProperties>
</file>