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5"/>
  </p:notesMasterIdLst>
  <p:sldIdLst>
    <p:sldId id="256" r:id="rId2"/>
    <p:sldId id="258" r:id="rId3"/>
    <p:sldId id="259" r:id="rId4"/>
    <p:sldId id="260" r:id="rId5"/>
    <p:sldId id="261" r:id="rId6"/>
    <p:sldId id="265" r:id="rId7"/>
    <p:sldId id="262" r:id="rId8"/>
    <p:sldId id="263" r:id="rId9"/>
    <p:sldId id="264" r:id="rId10"/>
    <p:sldId id="269" r:id="rId11"/>
    <p:sldId id="267" r:id="rId12"/>
    <p:sldId id="270" r:id="rId13"/>
    <p:sldId id="271" r:id="rId14"/>
    <p:sldId id="272" r:id="rId15"/>
    <p:sldId id="266" r:id="rId16"/>
    <p:sldId id="268"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300" r:id="rId44"/>
    <p:sldId id="301" r:id="rId45"/>
    <p:sldId id="302" r:id="rId46"/>
    <p:sldId id="299" r:id="rId47"/>
    <p:sldId id="303" r:id="rId48"/>
    <p:sldId id="304" r:id="rId49"/>
    <p:sldId id="305" r:id="rId50"/>
    <p:sldId id="306" r:id="rId51"/>
    <p:sldId id="307" r:id="rId52"/>
    <p:sldId id="308" r:id="rId53"/>
    <p:sldId id="318" r:id="rId54"/>
    <p:sldId id="319" r:id="rId55"/>
    <p:sldId id="309" r:id="rId56"/>
    <p:sldId id="310" r:id="rId57"/>
    <p:sldId id="311" r:id="rId58"/>
    <p:sldId id="312" r:id="rId59"/>
    <p:sldId id="313" r:id="rId60"/>
    <p:sldId id="314" r:id="rId61"/>
    <p:sldId id="315" r:id="rId62"/>
    <p:sldId id="316" r:id="rId63"/>
    <p:sldId id="317" r:id="rId6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498" y="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image" Target="../media/image11.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image" Target="../media/image13.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2D842D2B-8562-42D0-BC83-70F31BC76604}" type="datetimeFigureOut">
              <a:rPr lang="ar-SA" smtClean="0"/>
              <a:pPr/>
              <a:t>24/05/41</a:t>
            </a:fld>
            <a:endParaRPr lang="ar-S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95268D6E-4CEB-4E15-BCAB-45C40FF76110}" type="slidenum">
              <a:rPr lang="ar-SA" smtClean="0"/>
              <a:pPr/>
              <a:t>‹#›</a:t>
            </a:fld>
            <a:endParaRPr lang="ar-SA"/>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fld id="{95268D6E-4CEB-4E15-BCAB-45C40FF76110}" type="slidenum">
              <a:rPr lang="ar-SA" smtClean="0"/>
              <a:pPr/>
              <a:t>1</a:t>
            </a:fld>
            <a:endParaRPr lang="ar-SA"/>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fld id="{95268D6E-4CEB-4E15-BCAB-45C40FF76110}" type="slidenum">
              <a:rPr lang="ar-SA" smtClean="0"/>
              <a:pPr/>
              <a:t>10</a:t>
            </a:fld>
            <a:endParaRPr lang="ar-S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fld id="{95268D6E-4CEB-4E15-BCAB-45C40FF76110}" type="slidenum">
              <a:rPr lang="ar-SA" smtClean="0"/>
              <a:pPr/>
              <a:t>11</a:t>
            </a:fld>
            <a:endParaRPr lang="ar-SA"/>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fld id="{95268D6E-4CEB-4E15-BCAB-45C40FF76110}" type="slidenum">
              <a:rPr lang="ar-SA" smtClean="0"/>
              <a:pPr/>
              <a:t>12</a:t>
            </a:fld>
            <a:endParaRPr lang="ar-SA"/>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fld id="{95268D6E-4CEB-4E15-BCAB-45C40FF76110}" type="slidenum">
              <a:rPr lang="ar-SA" smtClean="0"/>
              <a:pPr/>
              <a:t>13</a:t>
            </a:fld>
            <a:endParaRPr lang="ar-SA"/>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fld id="{95268D6E-4CEB-4E15-BCAB-45C40FF76110}" type="slidenum">
              <a:rPr lang="ar-SA" smtClean="0"/>
              <a:pPr/>
              <a:t>14</a:t>
            </a:fld>
            <a:endParaRPr lang="ar-SA"/>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fld id="{95268D6E-4CEB-4E15-BCAB-45C40FF76110}" type="slidenum">
              <a:rPr lang="ar-SA" smtClean="0"/>
              <a:pPr/>
              <a:t>15</a:t>
            </a:fld>
            <a:endParaRPr lang="ar-SA"/>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fld id="{95268D6E-4CEB-4E15-BCAB-45C40FF76110}" type="slidenum">
              <a:rPr lang="ar-SA" smtClean="0"/>
              <a:pPr/>
              <a:t>16</a:t>
            </a:fld>
            <a:endParaRPr lang="ar-SA"/>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fld id="{95268D6E-4CEB-4E15-BCAB-45C40FF76110}" type="slidenum">
              <a:rPr lang="ar-SA" smtClean="0"/>
              <a:pPr/>
              <a:t>17</a:t>
            </a:fld>
            <a:endParaRPr lang="ar-SA"/>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fld id="{95268D6E-4CEB-4E15-BCAB-45C40FF76110}" type="slidenum">
              <a:rPr lang="ar-SA" smtClean="0"/>
              <a:pPr/>
              <a:t>18</a:t>
            </a:fld>
            <a:endParaRPr lang="ar-SA"/>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fld id="{95268D6E-4CEB-4E15-BCAB-45C40FF76110}" type="slidenum">
              <a:rPr lang="ar-SA" smtClean="0"/>
              <a:pPr/>
              <a:t>19</a:t>
            </a:fld>
            <a:endParaRPr lang="ar-S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fld id="{95268D6E-4CEB-4E15-BCAB-45C40FF76110}" type="slidenum">
              <a:rPr lang="ar-SA" smtClean="0"/>
              <a:pPr/>
              <a:t>2</a:t>
            </a:fld>
            <a:endParaRPr lang="ar-SA"/>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fld id="{95268D6E-4CEB-4E15-BCAB-45C40FF76110}" type="slidenum">
              <a:rPr lang="ar-SA" smtClean="0"/>
              <a:pPr/>
              <a:t>20</a:t>
            </a:fld>
            <a:endParaRPr lang="ar-SA"/>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fld id="{95268D6E-4CEB-4E15-BCAB-45C40FF76110}" type="slidenum">
              <a:rPr lang="ar-SA" smtClean="0"/>
              <a:pPr/>
              <a:t>21</a:t>
            </a:fld>
            <a:endParaRPr lang="ar-SA"/>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fld id="{95268D6E-4CEB-4E15-BCAB-45C40FF76110}" type="slidenum">
              <a:rPr lang="ar-SA" smtClean="0"/>
              <a:pPr/>
              <a:t>22</a:t>
            </a:fld>
            <a:endParaRPr lang="ar-SA"/>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fld id="{95268D6E-4CEB-4E15-BCAB-45C40FF76110}" type="slidenum">
              <a:rPr lang="ar-SA" smtClean="0"/>
              <a:pPr/>
              <a:t>23</a:t>
            </a:fld>
            <a:endParaRPr lang="ar-SA"/>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fld id="{95268D6E-4CEB-4E15-BCAB-45C40FF76110}" type="slidenum">
              <a:rPr lang="ar-SA" smtClean="0"/>
              <a:pPr/>
              <a:t>24</a:t>
            </a:fld>
            <a:endParaRPr lang="ar-SA"/>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fld id="{95268D6E-4CEB-4E15-BCAB-45C40FF76110}" type="slidenum">
              <a:rPr lang="ar-SA" smtClean="0"/>
              <a:pPr/>
              <a:t>25</a:t>
            </a:fld>
            <a:endParaRPr lang="ar-SA"/>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fld id="{95268D6E-4CEB-4E15-BCAB-45C40FF76110}" type="slidenum">
              <a:rPr lang="ar-SA" smtClean="0"/>
              <a:pPr/>
              <a:t>26</a:t>
            </a:fld>
            <a:endParaRPr lang="ar-SA"/>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fld id="{95268D6E-4CEB-4E15-BCAB-45C40FF76110}" type="slidenum">
              <a:rPr lang="ar-SA" smtClean="0"/>
              <a:pPr/>
              <a:t>27</a:t>
            </a:fld>
            <a:endParaRPr lang="ar-SA"/>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fld id="{95268D6E-4CEB-4E15-BCAB-45C40FF76110}" type="slidenum">
              <a:rPr lang="ar-SA" smtClean="0"/>
              <a:pPr/>
              <a:t>28</a:t>
            </a:fld>
            <a:endParaRPr lang="ar-SA"/>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fld id="{95268D6E-4CEB-4E15-BCAB-45C40FF76110}" type="slidenum">
              <a:rPr lang="ar-SA" smtClean="0"/>
              <a:pPr/>
              <a:t>29</a:t>
            </a:fld>
            <a:endParaRPr lang="ar-S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fld id="{95268D6E-4CEB-4E15-BCAB-45C40FF76110}" type="slidenum">
              <a:rPr lang="ar-SA" smtClean="0"/>
              <a:pPr/>
              <a:t>3</a:t>
            </a:fld>
            <a:endParaRPr lang="ar-SA"/>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fld id="{95268D6E-4CEB-4E15-BCAB-45C40FF76110}" type="slidenum">
              <a:rPr lang="ar-SA" smtClean="0"/>
              <a:pPr/>
              <a:t>30</a:t>
            </a:fld>
            <a:endParaRPr lang="ar-SA"/>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fld id="{95268D6E-4CEB-4E15-BCAB-45C40FF76110}" type="slidenum">
              <a:rPr lang="ar-SA" smtClean="0"/>
              <a:pPr/>
              <a:t>31</a:t>
            </a:fld>
            <a:endParaRPr lang="ar-SA"/>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fld id="{95268D6E-4CEB-4E15-BCAB-45C40FF76110}" type="slidenum">
              <a:rPr lang="ar-SA" smtClean="0"/>
              <a:pPr/>
              <a:t>32</a:t>
            </a:fld>
            <a:endParaRPr lang="ar-SA"/>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fld id="{95268D6E-4CEB-4E15-BCAB-45C40FF76110}" type="slidenum">
              <a:rPr lang="ar-SA" smtClean="0"/>
              <a:pPr/>
              <a:t>33</a:t>
            </a:fld>
            <a:endParaRPr lang="ar-SA"/>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fld id="{95268D6E-4CEB-4E15-BCAB-45C40FF76110}" type="slidenum">
              <a:rPr lang="ar-SA" smtClean="0"/>
              <a:pPr/>
              <a:t>34</a:t>
            </a:fld>
            <a:endParaRPr lang="ar-SA"/>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fld id="{95268D6E-4CEB-4E15-BCAB-45C40FF76110}" type="slidenum">
              <a:rPr lang="ar-SA" smtClean="0"/>
              <a:pPr/>
              <a:t>35</a:t>
            </a:fld>
            <a:endParaRPr lang="ar-SA"/>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fld id="{95268D6E-4CEB-4E15-BCAB-45C40FF76110}" type="slidenum">
              <a:rPr lang="ar-SA" smtClean="0"/>
              <a:pPr/>
              <a:t>36</a:t>
            </a:fld>
            <a:endParaRPr lang="ar-SA"/>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fld id="{95268D6E-4CEB-4E15-BCAB-45C40FF76110}" type="slidenum">
              <a:rPr lang="ar-SA" smtClean="0"/>
              <a:pPr/>
              <a:t>37</a:t>
            </a:fld>
            <a:endParaRPr lang="ar-SA"/>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fld id="{95268D6E-4CEB-4E15-BCAB-45C40FF76110}" type="slidenum">
              <a:rPr lang="ar-SA" smtClean="0"/>
              <a:pPr/>
              <a:t>38</a:t>
            </a:fld>
            <a:endParaRPr lang="ar-SA"/>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fld id="{95268D6E-4CEB-4E15-BCAB-45C40FF76110}" type="slidenum">
              <a:rPr lang="ar-SA" smtClean="0"/>
              <a:pPr/>
              <a:t>39</a:t>
            </a:fld>
            <a:endParaRPr lang="ar-S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fld id="{95268D6E-4CEB-4E15-BCAB-45C40FF76110}" type="slidenum">
              <a:rPr lang="ar-SA" smtClean="0"/>
              <a:pPr/>
              <a:t>4</a:t>
            </a:fld>
            <a:endParaRPr lang="ar-SA"/>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fld id="{95268D6E-4CEB-4E15-BCAB-45C40FF76110}" type="slidenum">
              <a:rPr lang="ar-SA" smtClean="0"/>
              <a:pPr/>
              <a:t>40</a:t>
            </a:fld>
            <a:endParaRPr lang="ar-SA"/>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fld id="{95268D6E-4CEB-4E15-BCAB-45C40FF76110}" type="slidenum">
              <a:rPr lang="ar-SA" smtClean="0"/>
              <a:pPr/>
              <a:t>41</a:t>
            </a:fld>
            <a:endParaRPr lang="ar-SA"/>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fld id="{95268D6E-4CEB-4E15-BCAB-45C40FF76110}" type="slidenum">
              <a:rPr lang="ar-SA" smtClean="0"/>
              <a:pPr/>
              <a:t>42</a:t>
            </a:fld>
            <a:endParaRPr lang="ar-SA"/>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fld id="{95268D6E-4CEB-4E15-BCAB-45C40FF76110}" type="slidenum">
              <a:rPr lang="ar-SA" smtClean="0"/>
              <a:pPr/>
              <a:t>43</a:t>
            </a:fld>
            <a:endParaRPr lang="ar-SA"/>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fld id="{95268D6E-4CEB-4E15-BCAB-45C40FF76110}" type="slidenum">
              <a:rPr lang="ar-SA" smtClean="0"/>
              <a:pPr/>
              <a:t>44</a:t>
            </a:fld>
            <a:endParaRPr lang="ar-SA"/>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fld id="{95268D6E-4CEB-4E15-BCAB-45C40FF76110}" type="slidenum">
              <a:rPr lang="ar-SA" smtClean="0"/>
              <a:pPr/>
              <a:t>45</a:t>
            </a:fld>
            <a:endParaRPr lang="ar-SA"/>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fld id="{95268D6E-4CEB-4E15-BCAB-45C40FF76110}" type="slidenum">
              <a:rPr lang="ar-SA" smtClean="0"/>
              <a:pPr/>
              <a:t>46</a:t>
            </a:fld>
            <a:endParaRPr lang="ar-SA"/>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fld id="{95268D6E-4CEB-4E15-BCAB-45C40FF76110}" type="slidenum">
              <a:rPr lang="ar-SA" smtClean="0"/>
              <a:pPr/>
              <a:t>47</a:t>
            </a:fld>
            <a:endParaRPr lang="ar-SA"/>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fld id="{95268D6E-4CEB-4E15-BCAB-45C40FF76110}" type="slidenum">
              <a:rPr lang="ar-SA" smtClean="0"/>
              <a:pPr/>
              <a:t>48</a:t>
            </a:fld>
            <a:endParaRPr lang="ar-SA"/>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fld id="{95268D6E-4CEB-4E15-BCAB-45C40FF76110}" type="slidenum">
              <a:rPr lang="ar-SA" smtClean="0"/>
              <a:pPr/>
              <a:t>49</a:t>
            </a:fld>
            <a:endParaRPr lang="ar-S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fld id="{95268D6E-4CEB-4E15-BCAB-45C40FF76110}" type="slidenum">
              <a:rPr lang="ar-SA" smtClean="0"/>
              <a:pPr/>
              <a:t>5</a:t>
            </a:fld>
            <a:endParaRPr lang="ar-SA"/>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fld id="{95268D6E-4CEB-4E15-BCAB-45C40FF76110}" type="slidenum">
              <a:rPr lang="ar-SA" smtClean="0"/>
              <a:pPr/>
              <a:t>50</a:t>
            </a:fld>
            <a:endParaRPr lang="ar-SA"/>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fld id="{95268D6E-4CEB-4E15-BCAB-45C40FF76110}" type="slidenum">
              <a:rPr lang="ar-SA" smtClean="0"/>
              <a:pPr/>
              <a:t>51</a:t>
            </a:fld>
            <a:endParaRPr lang="ar-S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fld id="{95268D6E-4CEB-4E15-BCAB-45C40FF76110}" type="slidenum">
              <a:rPr lang="ar-SA" smtClean="0"/>
              <a:pPr/>
              <a:t>6</a:t>
            </a:fld>
            <a:endParaRPr lang="ar-S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fld id="{95268D6E-4CEB-4E15-BCAB-45C40FF76110}" type="slidenum">
              <a:rPr lang="ar-SA" smtClean="0"/>
              <a:pPr/>
              <a:t>7</a:t>
            </a:fld>
            <a:endParaRPr lang="ar-S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fld id="{95268D6E-4CEB-4E15-BCAB-45C40FF76110}" type="slidenum">
              <a:rPr lang="ar-SA" smtClean="0"/>
              <a:pPr/>
              <a:t>8</a:t>
            </a:fld>
            <a:endParaRPr lang="ar-S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fld id="{95268D6E-4CEB-4E15-BCAB-45C40FF76110}" type="slidenum">
              <a:rPr lang="ar-SA" smtClean="0"/>
              <a:pPr/>
              <a:t>9</a:t>
            </a:fld>
            <a:endParaRPr lang="ar-S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a:t>Click to edit Master title style</a:t>
            </a:r>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fld id="{CDC90DC0-460B-4259-9CE2-1CE1E782AA1E}" type="datetimeFigureOut">
              <a:rPr lang="en-US" smtClean="0"/>
              <a:pPr/>
              <a:t>1/19/2020</a:t>
            </a:fld>
            <a:endParaRPr lang="en-US"/>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endParaRPr lang="en-US"/>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7F9A575F-1B3D-4C75-B8C0-C5EB0F0433C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DC90DC0-460B-4259-9CE2-1CE1E782AA1E}" type="datetimeFigureOut">
              <a:rPr lang="en-US" smtClean="0"/>
              <a:pPr/>
              <a:t>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9A575F-1B3D-4C75-B8C0-C5EB0F0433C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DC90DC0-460B-4259-9CE2-1CE1E782AA1E}" type="datetimeFigureOut">
              <a:rPr lang="en-US" smtClean="0"/>
              <a:pPr/>
              <a:t>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9A575F-1B3D-4C75-B8C0-C5EB0F0433C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a:t>Click to edit Master title style</a:t>
            </a:r>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fld id="{CDC90DC0-460B-4259-9CE2-1CE1E782AA1E}" type="datetimeFigureOut">
              <a:rPr lang="en-US" smtClean="0"/>
              <a:pPr/>
              <a:t>1/19/2020</a:t>
            </a:fld>
            <a:endParaRPr lang="en-US"/>
          </a:p>
        </p:txBody>
      </p:sp>
      <p:sp>
        <p:nvSpPr>
          <p:cNvPr id="5" name="Footer Placeholder 4"/>
          <p:cNvSpPr>
            <a:spLocks noGrp="1"/>
          </p:cNvSpPr>
          <p:nvPr>
            <p:ph type="ftr" sz="quarter" idx="11"/>
          </p:nvPr>
        </p:nvSpPr>
        <p:spPr>
          <a:xfrm>
            <a:off x="457200" y="6480969"/>
            <a:ext cx="4260056" cy="300831"/>
          </a:xfrm>
        </p:spPr>
        <p:txBody>
          <a:bodyPr/>
          <a:lstStyle/>
          <a:p>
            <a:endParaRPr lang="en-US"/>
          </a:p>
        </p:txBody>
      </p:sp>
      <p:sp>
        <p:nvSpPr>
          <p:cNvPr id="6" name="Slide Number Placeholder 5"/>
          <p:cNvSpPr>
            <a:spLocks noGrp="1"/>
          </p:cNvSpPr>
          <p:nvPr>
            <p:ph type="sldNum" sz="quarter" idx="12"/>
          </p:nvPr>
        </p:nvSpPr>
        <p:spPr/>
        <p:txBody>
          <a:bodyPr/>
          <a:lstStyle/>
          <a:p>
            <a:fld id="{7F9A575F-1B3D-4C75-B8C0-C5EB0F0433C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Date Placeholder 3"/>
          <p:cNvSpPr>
            <a:spLocks noGrp="1"/>
          </p:cNvSpPr>
          <p:nvPr>
            <p:ph type="dt" sz="half" idx="10"/>
          </p:nvPr>
        </p:nvSpPr>
        <p:spPr>
          <a:xfrm>
            <a:off x="6955632" y="6477000"/>
            <a:ext cx="2133600" cy="304800"/>
          </a:xfrm>
        </p:spPr>
        <p:txBody>
          <a:bodyPr/>
          <a:lstStyle/>
          <a:p>
            <a:fld id="{CDC90DC0-460B-4259-9CE2-1CE1E782AA1E}" type="datetimeFigureOut">
              <a:rPr lang="en-US" smtClean="0"/>
              <a:pPr/>
              <a:t>1/19/2020</a:t>
            </a:fld>
            <a:endParaRPr lang="en-US"/>
          </a:p>
        </p:txBody>
      </p:sp>
      <p:sp>
        <p:nvSpPr>
          <p:cNvPr id="5" name="Footer Placeholder 4"/>
          <p:cNvSpPr>
            <a:spLocks noGrp="1"/>
          </p:cNvSpPr>
          <p:nvPr>
            <p:ph type="ftr" sz="quarter" idx="11"/>
          </p:nvPr>
        </p:nvSpPr>
        <p:spPr>
          <a:xfrm>
            <a:off x="2619376" y="6480969"/>
            <a:ext cx="4260056" cy="300831"/>
          </a:xfrm>
        </p:spPr>
        <p:txBody>
          <a:bodyPr/>
          <a:lstStyle/>
          <a:p>
            <a:endParaRPr lang="en-US"/>
          </a:p>
        </p:txBody>
      </p:sp>
      <p:sp>
        <p:nvSpPr>
          <p:cNvPr id="6" name="Slide Number Placeholder 5"/>
          <p:cNvSpPr>
            <a:spLocks noGrp="1"/>
          </p:cNvSpPr>
          <p:nvPr>
            <p:ph type="sldNum" sz="quarter" idx="12"/>
          </p:nvPr>
        </p:nvSpPr>
        <p:spPr>
          <a:xfrm>
            <a:off x="8451056" y="809624"/>
            <a:ext cx="502920" cy="300831"/>
          </a:xfrm>
        </p:spPr>
        <p:txBody>
          <a:bodyPr/>
          <a:lstStyle/>
          <a:p>
            <a:fld id="{7F9A575F-1B3D-4C75-B8C0-C5EB0F0433CA}" type="slidenum">
              <a:rPr lang="en-US" smtClean="0"/>
              <a:pPr/>
              <a:t>‹#›</a:t>
            </a:fld>
            <a:endParaRPr lang="en-US"/>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a:t>Click to edit Master title style</a:t>
            </a:r>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a:t>Click to edit Master title style</a:t>
            </a:r>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fld id="{CDC90DC0-460B-4259-9CE2-1CE1E782AA1E}" type="datetimeFigureOut">
              <a:rPr lang="en-US" smtClean="0"/>
              <a:pPr/>
              <a:t>1/19/2020</a:t>
            </a:fld>
            <a:endParaRPr lang="en-US"/>
          </a:p>
        </p:txBody>
      </p:sp>
      <p:sp>
        <p:nvSpPr>
          <p:cNvPr id="6" name="Footer Placeholder 5"/>
          <p:cNvSpPr>
            <a:spLocks noGrp="1"/>
          </p:cNvSpPr>
          <p:nvPr>
            <p:ph type="ftr" sz="quarter" idx="11"/>
          </p:nvPr>
        </p:nvSpPr>
        <p:spPr>
          <a:xfrm>
            <a:off x="457200" y="6480969"/>
            <a:ext cx="4260056" cy="301752"/>
          </a:xfrm>
        </p:spPr>
        <p:txBody>
          <a:bodyPr/>
          <a:lstStyle/>
          <a:p>
            <a:endParaRPr lang="en-US"/>
          </a:p>
        </p:txBody>
      </p:sp>
      <p:sp>
        <p:nvSpPr>
          <p:cNvPr id="7" name="Slide Number Placeholder 6"/>
          <p:cNvSpPr>
            <a:spLocks noGrp="1"/>
          </p:cNvSpPr>
          <p:nvPr>
            <p:ph type="sldNum" sz="quarter" idx="12"/>
          </p:nvPr>
        </p:nvSpPr>
        <p:spPr>
          <a:xfrm>
            <a:off x="7589520" y="6480969"/>
            <a:ext cx="502920" cy="301752"/>
          </a:xfrm>
        </p:spPr>
        <p:txBody>
          <a:bodyPr/>
          <a:lstStyle/>
          <a:p>
            <a:fld id="{7F9A575F-1B3D-4C75-B8C0-C5EB0F0433C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a:t>Click to edit Master title style</a:t>
            </a:r>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fld id="{CDC90DC0-460B-4259-9CE2-1CE1E782AA1E}" type="datetimeFigureOut">
              <a:rPr lang="en-US" smtClean="0"/>
              <a:pPr/>
              <a:t>1/19/2020</a:t>
            </a:fld>
            <a:endParaRPr lang="en-US"/>
          </a:p>
        </p:txBody>
      </p:sp>
      <p:sp>
        <p:nvSpPr>
          <p:cNvPr id="8" name="Footer Placeholder 7"/>
          <p:cNvSpPr>
            <a:spLocks noGrp="1"/>
          </p:cNvSpPr>
          <p:nvPr>
            <p:ph type="ftr" sz="quarter" idx="11"/>
          </p:nvPr>
        </p:nvSpPr>
        <p:spPr>
          <a:xfrm>
            <a:off x="457200" y="6480969"/>
            <a:ext cx="4261104" cy="301752"/>
          </a:xfrm>
        </p:spPr>
        <p:txBody>
          <a:bodyPr/>
          <a:lstStyle/>
          <a:p>
            <a:endParaRPr lang="en-US"/>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fld id="{7F9A575F-1B3D-4C75-B8C0-C5EB0F0433CA}"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a:t>Click to edit Master title style</a:t>
            </a:r>
          </a:p>
        </p:txBody>
      </p:sp>
      <p:sp>
        <p:nvSpPr>
          <p:cNvPr id="3" name="Date Placeholder 2"/>
          <p:cNvSpPr>
            <a:spLocks noGrp="1"/>
          </p:cNvSpPr>
          <p:nvPr>
            <p:ph type="dt" sz="half" idx="10"/>
          </p:nvPr>
        </p:nvSpPr>
        <p:spPr/>
        <p:txBody>
          <a:bodyPr/>
          <a:lstStyle/>
          <a:p>
            <a:fld id="{CDC90DC0-460B-4259-9CE2-1CE1E782AA1E}" type="datetimeFigureOut">
              <a:rPr lang="en-US" smtClean="0"/>
              <a:pPr/>
              <a:t>1/19/2020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9A575F-1B3D-4C75-B8C0-C5EB0F0433C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fld id="{CDC90DC0-460B-4259-9CE2-1CE1E782AA1E}" type="datetimeFigureOut">
              <a:rPr lang="en-US" smtClean="0"/>
              <a:pPr/>
              <a:t>1/19/2020</a:t>
            </a:fld>
            <a:endParaRPr lang="en-US"/>
          </a:p>
        </p:txBody>
      </p:sp>
      <p:sp>
        <p:nvSpPr>
          <p:cNvPr id="3" name="Footer Placeholder 2"/>
          <p:cNvSpPr>
            <a:spLocks noGrp="1"/>
          </p:cNvSpPr>
          <p:nvPr>
            <p:ph type="ftr" sz="quarter" idx="11"/>
          </p:nvPr>
        </p:nvSpPr>
        <p:spPr>
          <a:xfrm>
            <a:off x="457200" y="6481890"/>
            <a:ext cx="4260056" cy="300831"/>
          </a:xfrm>
        </p:spPr>
        <p:txBody>
          <a:bodyPr/>
          <a:lstStyle/>
          <a:p>
            <a:endParaRPr lang="en-US"/>
          </a:p>
        </p:txBody>
      </p:sp>
      <p:sp>
        <p:nvSpPr>
          <p:cNvPr id="4" name="Slide Number Placeholder 3"/>
          <p:cNvSpPr>
            <a:spLocks noGrp="1"/>
          </p:cNvSpPr>
          <p:nvPr>
            <p:ph type="sldNum" sz="quarter" idx="12"/>
          </p:nvPr>
        </p:nvSpPr>
        <p:spPr>
          <a:xfrm>
            <a:off x="7589520" y="6480969"/>
            <a:ext cx="502920" cy="301752"/>
          </a:xfrm>
        </p:spPr>
        <p:txBody>
          <a:bodyPr/>
          <a:lstStyle/>
          <a:p>
            <a:fld id="{7F9A575F-1B3D-4C75-B8C0-C5EB0F0433C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a:t>Click to edit Master title style</a:t>
            </a:r>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fld id="{CDC90DC0-460B-4259-9CE2-1CE1E782AA1E}" type="datetimeFigureOut">
              <a:rPr lang="en-US" smtClean="0"/>
              <a:pPr/>
              <a:t>1/19/2020</a:t>
            </a:fld>
            <a:endParaRPr lang="en-US"/>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fld id="{7F9A575F-1B3D-4C75-B8C0-C5EB0F0433CA}"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a:t>Click to edit Master title style</a:t>
            </a:r>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fld id="{CDC90DC0-460B-4259-9CE2-1CE1E782AA1E}" type="datetimeFigureOut">
              <a:rPr lang="en-US" smtClean="0"/>
              <a:pPr/>
              <a:t>1/19/2020</a:t>
            </a:fld>
            <a:endParaRPr lang="en-US"/>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fld id="{7F9A575F-1B3D-4C75-B8C0-C5EB0F0433CA}"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CDC90DC0-460B-4259-9CE2-1CE1E782AA1E}" type="datetimeFigureOut">
              <a:rPr lang="en-US" smtClean="0"/>
              <a:pPr/>
              <a:t>1/19/2020</a:t>
            </a:fld>
            <a:endParaRPr lang="en-US"/>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n-US"/>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7F9A575F-1B3D-4C75-B8C0-C5EB0F0433CA}"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amalf@ksu.edu.sa"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7" Type="http://schemas.openxmlformats.org/officeDocument/2006/relationships/image" Target="../media/image12.e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11.wmf"/><Relationship Id="rId4" Type="http://schemas.openxmlformats.org/officeDocument/2006/relationships/oleObject" Target="../embeddings/oleObject3.bin"/></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7" Type="http://schemas.openxmlformats.org/officeDocument/2006/relationships/image" Target="../media/image14.emf"/><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oleObject" Target="../embeddings/oleObject6.bin"/><Relationship Id="rId5" Type="http://schemas.openxmlformats.org/officeDocument/2006/relationships/image" Target="../media/image13.emf"/><Relationship Id="rId4" Type="http://schemas.openxmlformats.org/officeDocument/2006/relationships/oleObject" Target="../embeddings/oleObject5.bin"/></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notesSlide" Target="../notesSlides/notesSlide28.xml"/><Relationship Id="rId7"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17.wmf"/><Relationship Id="rId5" Type="http://schemas.openxmlformats.org/officeDocument/2006/relationships/oleObject" Target="../embeddings/oleObject7.bin"/><Relationship Id="rId4" Type="http://schemas.openxmlformats.org/officeDocument/2006/relationships/image" Target="../media/image19.png"/><Relationship Id="rId9" Type="http://schemas.openxmlformats.org/officeDocument/2006/relationships/image" Target="../media/image20.png"/></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3.xml"/><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jpeg"/></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6.xml"/><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4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40.png"/><Relationship Id="rId4" Type="http://schemas.openxmlformats.org/officeDocument/2006/relationships/oleObject" Target="../embeddings/oleObject9.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wmf"/><Relationship Id="rId4" Type="http://schemas.openxmlformats.org/officeDocument/2006/relationships/oleObject" Target="../embeddings/oleObject1.bin"/></Relationships>
</file>

<file path=ppt/slides/_rels/slide50.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image" Target="../media/image54.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4.wmf"/><Relationship Id="rId4" Type="http://schemas.openxmlformats.org/officeDocument/2006/relationships/oleObject" Target="../embeddings/oleObject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style>
          <a:lnRef idx="1">
            <a:schemeClr val="accent1"/>
          </a:lnRef>
          <a:fillRef idx="2">
            <a:schemeClr val="accent1"/>
          </a:fillRef>
          <a:effectRef idx="1">
            <a:schemeClr val="accent1"/>
          </a:effectRef>
          <a:fontRef idx="minor">
            <a:schemeClr val="dk1"/>
          </a:fontRef>
        </p:style>
        <p:txBody>
          <a:bodyPr>
            <a:normAutofit/>
          </a:bodyPr>
          <a:lstStyle/>
          <a:p>
            <a:pPr algn="ctr"/>
            <a:r>
              <a:rPr lang="en-US" sz="3600" dirty="0"/>
              <a:t>Chemistry of Transition   Metals</a:t>
            </a:r>
          </a:p>
        </p:txBody>
      </p:sp>
      <p:sp>
        <p:nvSpPr>
          <p:cNvPr id="3" name="Subtitle 2"/>
          <p:cNvSpPr>
            <a:spLocks noGrp="1"/>
          </p:cNvSpPr>
          <p:nvPr>
            <p:ph type="subTitle" idx="1"/>
          </p:nvPr>
        </p:nvSpPr>
        <p:spPr>
          <a:ln/>
        </p:spPr>
        <p:style>
          <a:lnRef idx="1">
            <a:schemeClr val="accent1"/>
          </a:lnRef>
          <a:fillRef idx="2">
            <a:schemeClr val="accent1"/>
          </a:fillRef>
          <a:effectRef idx="1">
            <a:schemeClr val="accent1"/>
          </a:effectRef>
          <a:fontRef idx="minor">
            <a:schemeClr val="dk1"/>
          </a:fontRef>
        </p:style>
        <p:txBody>
          <a:bodyPr/>
          <a:lstStyle/>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ligands</a:t>
            </a:r>
            <a:endParaRPr lang="ar-SA" dirty="0"/>
          </a:p>
        </p:txBody>
      </p:sp>
      <p:sp>
        <p:nvSpPr>
          <p:cNvPr id="3" name="Content Placeholder 2"/>
          <p:cNvSpPr>
            <a:spLocks noGrp="1"/>
          </p:cNvSpPr>
          <p:nvPr>
            <p:ph idx="1"/>
          </p:nvPr>
        </p:nvSpPr>
        <p:spPr/>
        <p:txBody>
          <a:bodyPr/>
          <a:lstStyle/>
          <a:p>
            <a:r>
              <a:rPr lang="en-US" dirty="0"/>
              <a:t>Ligands are classified into two broad categories:</a:t>
            </a:r>
          </a:p>
          <a:p>
            <a:r>
              <a:rPr lang="en-US" dirty="0"/>
              <a:t>Monodentate and polydentate.</a:t>
            </a:r>
          </a:p>
          <a:p>
            <a:r>
              <a:rPr lang="en-US" dirty="0"/>
              <a:t>Monodenatet ligands are those which use only one donor atom for complexation.</a:t>
            </a:r>
          </a:p>
          <a:p>
            <a:r>
              <a:rPr lang="en-US" dirty="0"/>
              <a:t>Polydentate ligands are those which use more than one atom for complexation.</a:t>
            </a:r>
            <a:endParaRPr lang="ar-SA"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3" cstate="print"/>
          <a:srcRect/>
          <a:stretch>
            <a:fillRect/>
          </a:stretch>
        </p:blipFill>
        <p:spPr bwMode="auto">
          <a:xfrm rot="5400000">
            <a:off x="1202509" y="-130995"/>
            <a:ext cx="6524668" cy="7500990"/>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3" cstate="print"/>
          <a:srcRect/>
          <a:stretch>
            <a:fillRect/>
          </a:stretch>
        </p:blipFill>
        <p:spPr bwMode="auto">
          <a:xfrm rot="5400000">
            <a:off x="1071562" y="-571528"/>
            <a:ext cx="6858000" cy="8001056"/>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3" cstate="print"/>
          <a:srcRect/>
          <a:stretch>
            <a:fillRect/>
          </a:stretch>
        </p:blipFill>
        <p:spPr bwMode="auto">
          <a:xfrm rot="5400000">
            <a:off x="1143000" y="-1143000"/>
            <a:ext cx="6858000" cy="9144000"/>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3" cstate="print"/>
          <a:srcRect/>
          <a:stretch>
            <a:fillRect/>
          </a:stretch>
        </p:blipFill>
        <p:spPr bwMode="auto">
          <a:xfrm>
            <a:off x="0" y="285728"/>
            <a:ext cx="9143997" cy="6572272"/>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Comparison of 3d transition series with 4d/5d series</a:t>
            </a:r>
            <a:endParaRPr lang="ar-SA" dirty="0"/>
          </a:p>
        </p:txBody>
      </p:sp>
      <p:sp>
        <p:nvSpPr>
          <p:cNvPr id="3" name="Content Placeholder 2"/>
          <p:cNvSpPr>
            <a:spLocks noGrp="1"/>
          </p:cNvSpPr>
          <p:nvPr>
            <p:ph idx="1"/>
          </p:nvPr>
        </p:nvSpPr>
        <p:spPr/>
        <p:txBody>
          <a:bodyPr/>
          <a:lstStyle/>
          <a:p>
            <a:r>
              <a:rPr lang="en-US" dirty="0"/>
              <a:t>Size.</a:t>
            </a:r>
          </a:p>
          <a:p>
            <a:r>
              <a:rPr lang="en-US" dirty="0"/>
              <a:t>Oxidation states. </a:t>
            </a:r>
          </a:p>
          <a:p>
            <a:r>
              <a:rPr lang="en-US" dirty="0"/>
              <a:t>Magnetic properties.</a:t>
            </a:r>
          </a:p>
          <a:p>
            <a:r>
              <a:rPr lang="en-US" dirty="0"/>
              <a:t>Metal-metal bonding.</a:t>
            </a:r>
          </a:p>
          <a:p>
            <a:r>
              <a:rPr lang="en-US" dirty="0"/>
              <a:t>Coordination number of complex.</a:t>
            </a:r>
          </a:p>
          <a:p>
            <a:r>
              <a:rPr lang="en-US" dirty="0"/>
              <a:t>Abundance.</a:t>
            </a:r>
            <a:endParaRPr lang="ar-SA"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4" name="Text Placeholder 3"/>
          <p:cNvSpPr>
            <a:spLocks noGrp="1"/>
          </p:cNvSpPr>
          <p:nvPr>
            <p:ph type="body" sz="half" idx="2"/>
          </p:nvPr>
        </p:nvSpPr>
        <p:spPr>
          <a:xfrm>
            <a:off x="0" y="5867400"/>
            <a:ext cx="9144000" cy="685800"/>
          </a:xfrm>
        </p:spPr>
        <p:txBody>
          <a:bodyPr>
            <a:noAutofit/>
          </a:bodyPr>
          <a:lstStyle/>
          <a:p>
            <a:r>
              <a:rPr lang="en-US" sz="3200" dirty="0"/>
              <a:t>Oxidation state for the 3d  transition metal</a:t>
            </a:r>
            <a:endParaRPr lang="ar-SA" sz="3200" dirty="0"/>
          </a:p>
        </p:txBody>
      </p:sp>
      <p:pic>
        <p:nvPicPr>
          <p:cNvPr id="32770" name="Picture 2"/>
          <p:cNvPicPr>
            <a:picLocks noGrp="1" noChangeAspect="1" noChangeArrowheads="1"/>
          </p:cNvPicPr>
          <p:nvPr>
            <p:ph type="pic" idx="1"/>
          </p:nvPr>
        </p:nvPicPr>
        <p:blipFill>
          <a:blip r:embed="rId3" cstate="print"/>
          <a:srcRect t="130" b="130"/>
          <a:stretch>
            <a:fillRect/>
          </a:stretch>
        </p:blipFill>
        <p:spPr bwMode="auto">
          <a:xfrm rot="5400000">
            <a:off x="726644" y="-2512652"/>
            <a:ext cx="7333488" cy="9501225"/>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018366"/>
          </a:xfrm>
        </p:spPr>
        <p:txBody>
          <a:bodyPr/>
          <a:lstStyle/>
          <a:p>
            <a:r>
              <a:rPr lang="en-US" dirty="0"/>
              <a:t>Nomenclature of complexes</a:t>
            </a:r>
          </a:p>
        </p:txBody>
      </p:sp>
      <p:sp>
        <p:nvSpPr>
          <p:cNvPr id="3" name="Content Placeholder 2"/>
          <p:cNvSpPr>
            <a:spLocks noGrp="1"/>
          </p:cNvSpPr>
          <p:nvPr>
            <p:ph idx="1"/>
          </p:nvPr>
        </p:nvSpPr>
        <p:spPr>
          <a:xfrm>
            <a:off x="457200" y="1214422"/>
            <a:ext cx="8229600" cy="5643578"/>
          </a:xfrm>
        </p:spPr>
        <p:txBody>
          <a:bodyPr>
            <a:normAutofit fontScale="25000" lnSpcReduction="20000"/>
          </a:bodyPr>
          <a:lstStyle/>
          <a:p>
            <a:r>
              <a:rPr lang="en-US" sz="8600" dirty="0"/>
              <a:t>Positive ion is named first.</a:t>
            </a:r>
          </a:p>
          <a:p>
            <a:r>
              <a:rPr lang="en-US" sz="8600" b="1" dirty="0"/>
              <a:t>Rules for naming the </a:t>
            </a:r>
            <a:r>
              <a:rPr lang="en-US" sz="8600" b="1" dirty="0" err="1"/>
              <a:t>Ligands</a:t>
            </a:r>
            <a:endParaRPr lang="en-US" sz="8600" b="1" dirty="0"/>
          </a:p>
          <a:p>
            <a:r>
              <a:rPr lang="en-US" sz="8600" dirty="0"/>
              <a:t>1a. </a:t>
            </a:r>
            <a:r>
              <a:rPr lang="en-US" sz="8600" dirty="0" err="1"/>
              <a:t>Ligands</a:t>
            </a:r>
            <a:r>
              <a:rPr lang="en-US" sz="8600" dirty="0"/>
              <a:t> that act as anions which end in "-</a:t>
            </a:r>
            <a:r>
              <a:rPr lang="en-US" sz="8600" dirty="0" err="1"/>
              <a:t>ide</a:t>
            </a:r>
            <a:r>
              <a:rPr lang="en-US" sz="8600" dirty="0"/>
              <a:t>" are replaced with an ending "-o".                                                                                          </a:t>
            </a:r>
          </a:p>
          <a:p>
            <a:r>
              <a:rPr lang="en-US" sz="8600" dirty="0"/>
              <a:t>Ex: Chloride-&gt; </a:t>
            </a:r>
            <a:r>
              <a:rPr lang="en-US" sz="8600" dirty="0" err="1"/>
              <a:t>Chloro</a:t>
            </a:r>
            <a:r>
              <a:rPr lang="en-US" sz="8600" dirty="0"/>
              <a:t>.</a:t>
            </a:r>
          </a:p>
          <a:p>
            <a:r>
              <a:rPr lang="en-US" sz="8600" dirty="0"/>
              <a:t>1b. Anions ending with "-</a:t>
            </a:r>
            <a:r>
              <a:rPr lang="en-US" sz="8600" dirty="0" err="1"/>
              <a:t>ite</a:t>
            </a:r>
            <a:r>
              <a:rPr lang="en-US" sz="8600" dirty="0"/>
              <a:t>" and "-ate" are replaced with endings "-</a:t>
            </a:r>
            <a:r>
              <a:rPr lang="en-US" sz="8600" dirty="0" err="1"/>
              <a:t>ito</a:t>
            </a:r>
            <a:r>
              <a:rPr lang="en-US" sz="8600" dirty="0"/>
              <a:t>" and "-</a:t>
            </a:r>
            <a:r>
              <a:rPr lang="en-US" sz="8600" dirty="0" err="1"/>
              <a:t>ato</a:t>
            </a:r>
            <a:r>
              <a:rPr lang="en-US" sz="8600" dirty="0"/>
              <a:t>" respectively.                                                                       </a:t>
            </a:r>
          </a:p>
          <a:p>
            <a:r>
              <a:rPr lang="en-US" sz="8600" dirty="0"/>
              <a:t>Ex: Nitrite-&gt;</a:t>
            </a:r>
            <a:r>
              <a:rPr lang="en-US" sz="8600" dirty="0" err="1"/>
              <a:t>Nitrito</a:t>
            </a:r>
            <a:r>
              <a:rPr lang="en-US" sz="8600" dirty="0"/>
              <a:t>  Nitrate-&gt;</a:t>
            </a:r>
            <a:r>
              <a:rPr lang="en-US" sz="8600" dirty="0" err="1"/>
              <a:t>Nitrato</a:t>
            </a:r>
            <a:endParaRPr lang="en-US" sz="8600" dirty="0"/>
          </a:p>
          <a:p>
            <a:r>
              <a:rPr lang="en-US" sz="8600" dirty="0"/>
              <a:t>2. Neutral molecules that are </a:t>
            </a:r>
            <a:r>
              <a:rPr lang="en-US" sz="8600" dirty="0" err="1"/>
              <a:t>ligands</a:t>
            </a:r>
            <a:r>
              <a:rPr lang="en-US" sz="8600" dirty="0"/>
              <a:t> carry their normal name with a few exceptions:</a:t>
            </a:r>
          </a:p>
          <a:p>
            <a:r>
              <a:rPr lang="en-US" sz="8600" dirty="0"/>
              <a:t>H</a:t>
            </a:r>
            <a:r>
              <a:rPr lang="en-US" sz="8600" baseline="-25000" dirty="0"/>
              <a:t>2</a:t>
            </a:r>
            <a:r>
              <a:rPr lang="en-US" sz="8600" dirty="0"/>
              <a:t>0-aqua</a:t>
            </a:r>
          </a:p>
          <a:p>
            <a:r>
              <a:rPr lang="en-US" sz="8600" dirty="0"/>
              <a:t>NH</a:t>
            </a:r>
            <a:r>
              <a:rPr lang="en-US" sz="8600" baseline="-25000" dirty="0"/>
              <a:t>3</a:t>
            </a:r>
            <a:r>
              <a:rPr lang="en-US" sz="8600" dirty="0"/>
              <a:t>-ammine</a:t>
            </a:r>
          </a:p>
          <a:p>
            <a:r>
              <a:rPr lang="en-US" sz="8600" dirty="0"/>
              <a:t>CO-carbonyl</a:t>
            </a:r>
          </a:p>
          <a:p>
            <a:r>
              <a:rPr lang="en-US" sz="8600" dirty="0"/>
              <a:t>NO-</a:t>
            </a:r>
            <a:r>
              <a:rPr lang="en-US" sz="8600" dirty="0" err="1"/>
              <a:t>nitrosyl</a:t>
            </a:r>
            <a:r>
              <a:rPr lang="en-US" sz="8600" dirty="0"/>
              <a:t> </a:t>
            </a:r>
          </a:p>
          <a:p>
            <a:endParaRPr lang="en-US" dirty="0"/>
          </a:p>
          <a:p>
            <a:endParaRPr lang="en-US" dirty="0"/>
          </a:p>
          <a:p>
            <a:endParaRPr lang="en-US" dirty="0"/>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875490"/>
          </a:xfrm>
        </p:spPr>
        <p:txBody>
          <a:bodyPr/>
          <a:lstStyle/>
          <a:p>
            <a:r>
              <a:rPr lang="en-US" dirty="0"/>
              <a:t>Nomenclature of complexes</a:t>
            </a:r>
          </a:p>
        </p:txBody>
      </p:sp>
      <p:sp>
        <p:nvSpPr>
          <p:cNvPr id="3" name="Content Placeholder 2"/>
          <p:cNvSpPr>
            <a:spLocks noGrp="1"/>
          </p:cNvSpPr>
          <p:nvPr>
            <p:ph idx="1"/>
          </p:nvPr>
        </p:nvSpPr>
        <p:spPr>
          <a:xfrm>
            <a:off x="457200" y="1142984"/>
            <a:ext cx="8229600" cy="5311824"/>
          </a:xfrm>
        </p:spPr>
        <p:txBody>
          <a:bodyPr>
            <a:normAutofit fontScale="62500" lnSpcReduction="20000"/>
          </a:bodyPr>
          <a:lstStyle/>
          <a:p>
            <a:r>
              <a:rPr lang="en-US" sz="3200" b="1" dirty="0"/>
              <a:t>Rules for naming the metal center</a:t>
            </a:r>
          </a:p>
          <a:p>
            <a:r>
              <a:rPr lang="en-US" sz="3200" dirty="0"/>
              <a:t>When naming the metal center, you must know the formal metal name and the oxidation state. To show the oxidation state, we use Roman Numerals inside parenthesis. For example, in the examples above, Chromium and Cobalt have the oxidation state of +3, so that is why they have (III) after them. Copper, with an oxidation state of +2 , is denoted as Cu(II). If the overall coordination complex is an anion, the ending "-ate" is attached to the metal center. Copper +2 will change into </a:t>
            </a:r>
            <a:r>
              <a:rPr lang="en-US" sz="3200" dirty="0" err="1"/>
              <a:t>cuprate</a:t>
            </a:r>
            <a:r>
              <a:rPr lang="en-US" sz="3200" dirty="0"/>
              <a:t>(II). Therefore, the last piece of information you need to memorize are some metals in complex anions. Here are the most common:</a:t>
            </a:r>
          </a:p>
          <a:p>
            <a:r>
              <a:rPr lang="en-US" sz="3200" dirty="0"/>
              <a:t>Iron      -&gt; Ferrate</a:t>
            </a:r>
          </a:p>
          <a:p>
            <a:r>
              <a:rPr lang="en-US" sz="3200" dirty="0"/>
              <a:t>Copper  -&gt; </a:t>
            </a:r>
            <a:r>
              <a:rPr lang="en-US" sz="3200" dirty="0" err="1"/>
              <a:t>Cuprate</a:t>
            </a:r>
            <a:endParaRPr lang="en-US" sz="3200" dirty="0"/>
          </a:p>
          <a:p>
            <a:r>
              <a:rPr lang="en-US" sz="3200" dirty="0"/>
              <a:t>Tin        -&gt; </a:t>
            </a:r>
            <a:r>
              <a:rPr lang="en-US" sz="3200" dirty="0" err="1"/>
              <a:t>Stannate</a:t>
            </a:r>
            <a:endParaRPr lang="en-US" sz="3200" dirty="0"/>
          </a:p>
          <a:p>
            <a:r>
              <a:rPr lang="en-US" sz="3200" dirty="0"/>
              <a:t>Silver     -&gt; </a:t>
            </a:r>
            <a:r>
              <a:rPr lang="en-US" sz="3200" dirty="0" err="1"/>
              <a:t>Argentate</a:t>
            </a:r>
            <a:endParaRPr lang="en-US" sz="3200" dirty="0"/>
          </a:p>
          <a:p>
            <a:r>
              <a:rPr lang="en-US" sz="3200" dirty="0"/>
              <a:t>Lead      -&gt; </a:t>
            </a:r>
            <a:r>
              <a:rPr lang="en-US" sz="3200" dirty="0" err="1"/>
              <a:t>Plumbate</a:t>
            </a:r>
            <a:endParaRPr lang="en-US" sz="3200" dirty="0"/>
          </a:p>
          <a:p>
            <a:r>
              <a:rPr lang="en-US" sz="3200" dirty="0"/>
              <a:t>Gold      -&gt; </a:t>
            </a:r>
            <a:r>
              <a:rPr lang="en-US" sz="3200" dirty="0" err="1"/>
              <a:t>Aurate</a:t>
            </a:r>
            <a:r>
              <a:rPr lang="en-US" sz="3200" dirty="0"/>
              <a:t> </a:t>
            </a:r>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946928"/>
          </a:xfrm>
        </p:spPr>
        <p:txBody>
          <a:bodyPr/>
          <a:lstStyle/>
          <a:p>
            <a:r>
              <a:rPr lang="en-US" dirty="0"/>
              <a:t>Nomenclature of complexes</a:t>
            </a:r>
          </a:p>
        </p:txBody>
      </p:sp>
      <p:sp>
        <p:nvSpPr>
          <p:cNvPr id="3" name="Content Placeholder 2"/>
          <p:cNvSpPr>
            <a:spLocks noGrp="1"/>
          </p:cNvSpPr>
          <p:nvPr>
            <p:ph idx="1"/>
          </p:nvPr>
        </p:nvSpPr>
        <p:spPr>
          <a:xfrm>
            <a:off x="457200" y="1142984"/>
            <a:ext cx="8229600" cy="5311824"/>
          </a:xfrm>
        </p:spPr>
        <p:txBody>
          <a:bodyPr>
            <a:normAutofit fontScale="62500" lnSpcReduction="20000"/>
          </a:bodyPr>
          <a:lstStyle/>
          <a:p>
            <a:r>
              <a:rPr lang="en-US" b="1" dirty="0"/>
              <a:t>Rules for naming the </a:t>
            </a:r>
            <a:r>
              <a:rPr lang="en-US" b="1" dirty="0" err="1"/>
              <a:t>Ligands</a:t>
            </a:r>
            <a:endParaRPr lang="en-US" b="1" dirty="0"/>
          </a:p>
          <a:p>
            <a:r>
              <a:rPr lang="en-US" dirty="0"/>
              <a:t>1a. </a:t>
            </a:r>
            <a:r>
              <a:rPr lang="en-US" dirty="0" err="1"/>
              <a:t>Ligands</a:t>
            </a:r>
            <a:r>
              <a:rPr lang="en-US" dirty="0"/>
              <a:t> that act as anions which end in "-</a:t>
            </a:r>
            <a:r>
              <a:rPr lang="en-US" dirty="0" err="1"/>
              <a:t>ide</a:t>
            </a:r>
            <a:r>
              <a:rPr lang="en-US" dirty="0"/>
              <a:t>" are replaced with an ending "-o".                                                                                          </a:t>
            </a:r>
          </a:p>
          <a:p>
            <a:r>
              <a:rPr lang="en-US" dirty="0"/>
              <a:t>Ex: Chloride-&gt; </a:t>
            </a:r>
            <a:r>
              <a:rPr lang="en-US" dirty="0" err="1"/>
              <a:t>Chloro</a:t>
            </a:r>
            <a:r>
              <a:rPr lang="en-US" dirty="0"/>
              <a:t>.</a:t>
            </a:r>
          </a:p>
          <a:p>
            <a:r>
              <a:rPr lang="en-US" dirty="0"/>
              <a:t>1b. Anions ending with "-</a:t>
            </a:r>
            <a:r>
              <a:rPr lang="en-US" dirty="0" err="1"/>
              <a:t>ite</a:t>
            </a:r>
            <a:r>
              <a:rPr lang="en-US" dirty="0"/>
              <a:t>" and "-ate" are replaced with endings "-</a:t>
            </a:r>
            <a:r>
              <a:rPr lang="en-US" dirty="0" err="1"/>
              <a:t>ito</a:t>
            </a:r>
            <a:r>
              <a:rPr lang="en-US" dirty="0"/>
              <a:t>" and "-</a:t>
            </a:r>
            <a:r>
              <a:rPr lang="en-US" dirty="0" err="1"/>
              <a:t>ato</a:t>
            </a:r>
            <a:r>
              <a:rPr lang="en-US" dirty="0"/>
              <a:t>" respectively.                                                                       </a:t>
            </a:r>
          </a:p>
          <a:p>
            <a:r>
              <a:rPr lang="en-US" dirty="0"/>
              <a:t>Ex: Nitrite-&gt;</a:t>
            </a:r>
            <a:r>
              <a:rPr lang="en-US" dirty="0" err="1"/>
              <a:t>Nitrito</a:t>
            </a:r>
            <a:r>
              <a:rPr lang="en-US" dirty="0"/>
              <a:t>  Nitrate-&gt;</a:t>
            </a:r>
            <a:r>
              <a:rPr lang="en-US" dirty="0" err="1"/>
              <a:t>Nitrato</a:t>
            </a:r>
            <a:endParaRPr lang="en-US" dirty="0"/>
          </a:p>
          <a:p>
            <a:r>
              <a:rPr lang="en-US" dirty="0"/>
              <a:t>2. Neutral molecules that are </a:t>
            </a:r>
            <a:r>
              <a:rPr lang="en-US" dirty="0" err="1"/>
              <a:t>ligands</a:t>
            </a:r>
            <a:r>
              <a:rPr lang="en-US" dirty="0"/>
              <a:t> carry their normal name with a few exceptions:</a:t>
            </a:r>
          </a:p>
          <a:p>
            <a:r>
              <a:rPr lang="en-US" dirty="0"/>
              <a:t>H</a:t>
            </a:r>
            <a:r>
              <a:rPr lang="en-US" baseline="-25000" dirty="0"/>
              <a:t>2</a:t>
            </a:r>
            <a:r>
              <a:rPr lang="en-US" dirty="0"/>
              <a:t>0-aqua</a:t>
            </a:r>
          </a:p>
          <a:p>
            <a:r>
              <a:rPr lang="en-US" dirty="0"/>
              <a:t>NH</a:t>
            </a:r>
            <a:r>
              <a:rPr lang="en-US" baseline="-25000" dirty="0"/>
              <a:t>3</a:t>
            </a:r>
            <a:r>
              <a:rPr lang="en-US" dirty="0"/>
              <a:t>-ammine</a:t>
            </a:r>
          </a:p>
          <a:p>
            <a:r>
              <a:rPr lang="en-US" dirty="0"/>
              <a:t>CO-carbonyl</a:t>
            </a:r>
          </a:p>
          <a:p>
            <a:r>
              <a:rPr lang="en-US" dirty="0"/>
              <a:t>NO-</a:t>
            </a:r>
            <a:r>
              <a:rPr lang="en-US" dirty="0" err="1"/>
              <a:t>nitrosyl</a:t>
            </a:r>
            <a:r>
              <a:rPr lang="en-US" dirty="0"/>
              <a:t> </a:t>
            </a:r>
          </a:p>
          <a:p>
            <a:r>
              <a:rPr lang="en-US" dirty="0"/>
              <a:t>3. The number of </a:t>
            </a:r>
            <a:r>
              <a:rPr lang="en-US" dirty="0" err="1"/>
              <a:t>ligands</a:t>
            </a:r>
            <a:r>
              <a:rPr lang="en-US" dirty="0"/>
              <a:t> present in the complex are noted with the prefixes which you memorized above. Prefixes always go </a:t>
            </a:r>
            <a:r>
              <a:rPr lang="en-US" u="sng" dirty="0"/>
              <a:t>before </a:t>
            </a:r>
            <a:r>
              <a:rPr lang="en-US" dirty="0"/>
              <a:t>the ligand name. It is also important to know that prefixes are </a:t>
            </a:r>
            <a:r>
              <a:rPr lang="en-US" u="sng" dirty="0"/>
              <a:t>not</a:t>
            </a:r>
            <a:r>
              <a:rPr lang="en-US" dirty="0"/>
              <a:t> included when </a:t>
            </a:r>
            <a:r>
              <a:rPr lang="en-US" dirty="0" err="1"/>
              <a:t>ligands</a:t>
            </a:r>
            <a:r>
              <a:rPr lang="en-US" dirty="0"/>
              <a:t> are named in alphabetical order. Also, </a:t>
            </a:r>
            <a:r>
              <a:rPr lang="en-US" dirty="0" err="1"/>
              <a:t>ligands</a:t>
            </a:r>
            <a:r>
              <a:rPr lang="en-US" dirty="0"/>
              <a:t> are always </a:t>
            </a:r>
            <a:r>
              <a:rPr lang="en-US" u="sng" dirty="0"/>
              <a:t>named first</a:t>
            </a:r>
            <a:r>
              <a:rPr lang="en-US" dirty="0"/>
              <a:t> before the metal is named.</a:t>
            </a:r>
            <a:endParaRPr lang="en-US"/>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153888"/>
            <a:ext cx="9144000" cy="87100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tab pos="685800" algn="l"/>
              </a:tabLst>
            </a:pPr>
            <a:r>
              <a:rPr kumimoji="0" lang="ar-SA" sz="2000" b="1"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r>
              <a:rPr kumimoji="0" lang="en-US" sz="2000" b="1" i="0" u="none" strike="noStrike" cap="none" normalizeH="0" baseline="0" dirty="0">
                <a:ln>
                  <a:noFill/>
                </a:ln>
                <a:solidFill>
                  <a:schemeClr val="tx1"/>
                </a:solidFill>
                <a:effectLst/>
                <a:latin typeface="Arial" pitchFamily="34" charset="0"/>
                <a:ea typeface="Times New Roman" pitchFamily="18" charset="0"/>
                <a:cs typeface="Arial" pitchFamily="34" charset="0"/>
              </a:rPr>
              <a:t>321 </a:t>
            </a:r>
            <a:r>
              <a:rPr kumimoji="0" lang="en-US" sz="2000" b="1" i="0" u="none" strike="noStrike" cap="none" normalizeH="0" baseline="0" dirty="0" err="1">
                <a:ln>
                  <a:noFill/>
                </a:ln>
                <a:solidFill>
                  <a:schemeClr val="tx1"/>
                </a:solidFill>
                <a:effectLst/>
                <a:latin typeface="Arial" pitchFamily="34" charset="0"/>
                <a:ea typeface="Times New Roman" pitchFamily="18" charset="0"/>
                <a:cs typeface="Arial" pitchFamily="34" charset="0"/>
              </a:rPr>
              <a:t>chem</a:t>
            </a:r>
            <a:r>
              <a:rPr kumimoji="0" lang="ar-SA" sz="2000" b="1" i="0" u="none" strike="noStrike" cap="none" normalizeH="0" baseline="0" dirty="0">
                <a:ln>
                  <a:noFill/>
                </a:ln>
                <a:solidFill>
                  <a:schemeClr val="tx1"/>
                </a:solidFill>
                <a:effectLst/>
                <a:latin typeface="Arial" pitchFamily="34" charset="0"/>
                <a:ea typeface="Times New Roman" pitchFamily="18" charset="0"/>
                <a:cs typeface="Arial" pitchFamily="34" charset="0"/>
              </a:rPr>
              <a:t>                                                            مدرسه المقرر: د. امال الفواز</a:t>
            </a:r>
            <a:endParaRPr kumimoji="0" lang="en-US" sz="20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1" eaLnBrk="0" fontAlgn="base" latinLnBrk="0" hangingPunct="0">
              <a:lnSpc>
                <a:spcPct val="100000"/>
              </a:lnSpc>
              <a:spcBef>
                <a:spcPct val="0"/>
              </a:spcBef>
              <a:spcAft>
                <a:spcPct val="0"/>
              </a:spcAft>
              <a:buClrTx/>
              <a:buSzTx/>
              <a:buFontTx/>
              <a:buNone/>
              <a:tabLst>
                <a:tab pos="685800" algn="l"/>
              </a:tabLst>
            </a:pPr>
            <a:r>
              <a:rPr kumimoji="0" lang="en-US" sz="2000" b="1" i="0" u="none" strike="noStrike" cap="none" normalizeH="0" baseline="0" dirty="0">
                <a:ln>
                  <a:noFill/>
                </a:ln>
                <a:solidFill>
                  <a:schemeClr val="tx1"/>
                </a:solidFill>
                <a:effectLst/>
                <a:latin typeface="Arial" pitchFamily="34" charset="0"/>
                <a:ea typeface="Times New Roman" pitchFamily="18" charset="0"/>
                <a:cs typeface="Arial" pitchFamily="34" charset="0"/>
              </a:rPr>
              <a:t>Chemistry of transition elements</a:t>
            </a:r>
            <a:r>
              <a:rPr kumimoji="0" lang="ar-SA" sz="2000" b="1"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r>
              <a:rPr kumimoji="0" lang="en-US" sz="2000" b="1"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r>
              <a:rPr kumimoji="0" lang="ar-SA" sz="2000" b="1" i="0" u="none" strike="noStrike" cap="none" normalizeH="0" baseline="0" dirty="0">
                <a:ln>
                  <a:noFill/>
                </a:ln>
                <a:solidFill>
                  <a:schemeClr val="tx1"/>
                </a:solidFill>
                <a:effectLst/>
                <a:latin typeface="Arial" pitchFamily="34" charset="0"/>
                <a:ea typeface="Times New Roman" pitchFamily="18" charset="0"/>
                <a:cs typeface="Arial" pitchFamily="34" charset="0"/>
              </a:rPr>
              <a:t>              مبنى </a:t>
            </a:r>
            <a:r>
              <a:rPr kumimoji="0" lang="en-US" sz="2000" b="1" i="0" u="none" strike="noStrike" cap="none" normalizeH="0" baseline="0" dirty="0">
                <a:ln>
                  <a:noFill/>
                </a:ln>
                <a:solidFill>
                  <a:schemeClr val="tx1"/>
                </a:solidFill>
                <a:effectLst/>
                <a:latin typeface="Arial" pitchFamily="34" charset="0"/>
                <a:ea typeface="Times New Roman" pitchFamily="18" charset="0"/>
                <a:cs typeface="Arial" pitchFamily="34" charset="0"/>
              </a:rPr>
              <a:t>5</a:t>
            </a:r>
            <a:r>
              <a:rPr kumimoji="0" lang="ar-SA" sz="2000" b="1" i="0" u="none" strike="noStrike" cap="none" normalizeH="0" baseline="0" dirty="0">
                <a:ln>
                  <a:noFill/>
                </a:ln>
                <a:solidFill>
                  <a:schemeClr val="tx1"/>
                </a:solidFill>
                <a:effectLst/>
                <a:latin typeface="Arial" pitchFamily="34" charset="0"/>
                <a:ea typeface="Times New Roman" pitchFamily="18" charset="0"/>
                <a:cs typeface="Arial" pitchFamily="34" charset="0"/>
              </a:rPr>
              <a:t> الدورالثاني غرفه </a:t>
            </a:r>
            <a:r>
              <a:rPr kumimoji="0" lang="en-US" sz="2000" b="1" i="0" u="none" strike="noStrike" cap="none" normalizeH="0" baseline="0" dirty="0">
                <a:ln>
                  <a:noFill/>
                </a:ln>
                <a:solidFill>
                  <a:schemeClr val="tx1"/>
                </a:solidFill>
                <a:effectLst/>
                <a:latin typeface="Arial" pitchFamily="34" charset="0"/>
                <a:ea typeface="Times New Roman" pitchFamily="18" charset="0"/>
                <a:cs typeface="Arial" pitchFamily="34" charset="0"/>
              </a:rPr>
              <a:t>254</a:t>
            </a:r>
            <a:endParaRPr kumimoji="0" lang="en-US" sz="20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1" eaLnBrk="0" fontAlgn="base" latinLnBrk="0" hangingPunct="0">
              <a:lnSpc>
                <a:spcPct val="100000"/>
              </a:lnSpc>
              <a:spcBef>
                <a:spcPct val="0"/>
              </a:spcBef>
              <a:spcAft>
                <a:spcPct val="0"/>
              </a:spcAft>
              <a:buClrTx/>
              <a:buSzTx/>
              <a:buFontTx/>
              <a:buNone/>
              <a:tabLst>
                <a:tab pos="685800" algn="l"/>
              </a:tabLst>
            </a:pPr>
            <a:r>
              <a:rPr kumimoji="0" lang="ar-SA" sz="2000" b="1" i="0" u="none" strike="noStrike" cap="none" normalizeH="0" baseline="0" dirty="0">
                <a:ln>
                  <a:noFill/>
                </a:ln>
                <a:solidFill>
                  <a:schemeClr val="tx1"/>
                </a:solidFill>
                <a:effectLst/>
                <a:latin typeface="Arial" pitchFamily="34" charset="0"/>
                <a:ea typeface="Times New Roman" pitchFamily="18" charset="0"/>
                <a:cs typeface="Arial" pitchFamily="34" charset="0"/>
              </a:rPr>
              <a:t>يومي ال</a:t>
            </a:r>
            <a:r>
              <a:rPr lang="ar-SA" sz="2000" b="1" dirty="0">
                <a:latin typeface="Arial" pitchFamily="34" charset="0"/>
                <a:ea typeface="Times New Roman" pitchFamily="18" charset="0"/>
                <a:cs typeface="Arial" pitchFamily="34" charset="0"/>
              </a:rPr>
              <a:t>احد</a:t>
            </a:r>
            <a:r>
              <a:rPr kumimoji="0" lang="ar-SA" sz="2000" b="1" i="0" u="none" strike="noStrike" cap="none" normalizeH="0" baseline="0" dirty="0">
                <a:ln>
                  <a:noFill/>
                </a:ln>
                <a:solidFill>
                  <a:schemeClr val="tx1"/>
                </a:solidFill>
                <a:effectLst/>
                <a:latin typeface="Arial" pitchFamily="34" charset="0"/>
                <a:ea typeface="Times New Roman" pitchFamily="18" charset="0"/>
                <a:cs typeface="Arial" pitchFamily="34" charset="0"/>
              </a:rPr>
              <a:t>,الثلاثاء,الخميس الساعه 10-11</a:t>
            </a:r>
            <a:r>
              <a:rPr kumimoji="0" lang="en-US" sz="2000" b="1"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endParaRPr kumimoji="0" lang="en-US" sz="20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1" eaLnBrk="0" fontAlgn="base" latinLnBrk="0" hangingPunct="0">
              <a:lnSpc>
                <a:spcPct val="100000"/>
              </a:lnSpc>
              <a:spcBef>
                <a:spcPct val="0"/>
              </a:spcBef>
              <a:spcAft>
                <a:spcPct val="0"/>
              </a:spcAft>
              <a:buClrTx/>
              <a:buSzTx/>
              <a:buFontTx/>
              <a:buNone/>
              <a:tabLst>
                <a:tab pos="685800" algn="l"/>
              </a:tabLst>
            </a:pPr>
            <a:r>
              <a:rPr kumimoji="0" lang="ar-SA" sz="2000" b="1" i="0" u="none" strike="noStrike" cap="none" normalizeH="0" baseline="0" dirty="0">
                <a:ln>
                  <a:noFill/>
                </a:ln>
                <a:solidFill>
                  <a:schemeClr val="tx1"/>
                </a:solidFill>
                <a:effectLst/>
                <a:latin typeface="Arial" pitchFamily="34" charset="0"/>
                <a:ea typeface="Times New Roman" pitchFamily="18" charset="0"/>
                <a:cs typeface="Arial" pitchFamily="34" charset="0"/>
              </a:rPr>
              <a:t>القاعه: 034مبنى 5 الدور  </a:t>
            </a:r>
            <a:r>
              <a:rPr lang="ar-SA" sz="2000" b="1" dirty="0">
                <a:latin typeface="Arial" pitchFamily="34" charset="0"/>
                <a:ea typeface="Times New Roman" pitchFamily="18" charset="0"/>
                <a:cs typeface="Arial" pitchFamily="34" charset="0"/>
              </a:rPr>
              <a:t>الارضي</a:t>
            </a:r>
            <a:r>
              <a:rPr kumimoji="0" lang="ar-SA" sz="2000" b="1" i="0" u="none" strike="noStrike" cap="none" normalizeH="0" baseline="0" dirty="0">
                <a:ln>
                  <a:noFill/>
                </a:ln>
                <a:solidFill>
                  <a:schemeClr val="tx1"/>
                </a:solidFill>
                <a:effectLst/>
                <a:latin typeface="Arial" pitchFamily="34" charset="0"/>
                <a:ea typeface="Times New Roman" pitchFamily="18" charset="0"/>
                <a:cs typeface="Arial" pitchFamily="34" charset="0"/>
              </a:rPr>
              <a:t>                         العنوان البريدي:  </a:t>
            </a:r>
            <a:r>
              <a:rPr kumimoji="0" lang="en-US" sz="2000" b="1" i="0" u="none" strike="noStrike" cap="none" normalizeH="0" baseline="0" dirty="0">
                <a:ln>
                  <a:noFill/>
                </a:ln>
                <a:solidFill>
                  <a:schemeClr val="tx1"/>
                </a:solidFill>
                <a:effectLst/>
                <a:latin typeface="Arial" pitchFamily="34" charset="0"/>
                <a:ea typeface="Times New Roman" pitchFamily="18" charset="0"/>
                <a:cs typeface="Arial" pitchFamily="34" charset="0"/>
                <a:hlinkClick r:id="rId3"/>
              </a:rPr>
              <a:t>amalf@ksu.edu.sa</a:t>
            </a:r>
            <a:r>
              <a:rPr kumimoji="0" lang="ar-SA" sz="20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endParaRPr kumimoji="0" lang="en-US" sz="2000" b="0" i="0" u="none" strike="noStrike" cap="none" normalizeH="0" baseline="0" dirty="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tab pos="685800" algn="l"/>
              </a:tabLst>
            </a:pPr>
            <a:r>
              <a:rPr kumimoji="0" lang="ar-SA" sz="2000" b="1" i="0" u="sng" strike="noStrike" cap="none" normalizeH="0" baseline="0" dirty="0">
                <a:ln>
                  <a:noFill/>
                </a:ln>
                <a:solidFill>
                  <a:schemeClr val="tx1"/>
                </a:solidFill>
                <a:effectLst/>
                <a:latin typeface="Arial" pitchFamily="34" charset="0"/>
                <a:ea typeface="Times New Roman" pitchFamily="18" charset="0"/>
                <a:cs typeface="Arial" pitchFamily="34" charset="0"/>
              </a:rPr>
              <a:t>اهداف دراسه المقرر:</a:t>
            </a:r>
            <a:endParaRPr kumimoji="0" lang="en-US" sz="2000" b="0" i="0" u="none" strike="noStrike" cap="none" normalizeH="0" baseline="0" dirty="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tab pos="685800" algn="l"/>
              </a:tabLst>
            </a:pPr>
            <a:r>
              <a:rPr kumimoji="0" lang="ar-SA" sz="2000" b="0" i="0" u="none" strike="noStrike" cap="none" normalizeH="0" baseline="0" dirty="0">
                <a:ln>
                  <a:noFill/>
                </a:ln>
                <a:solidFill>
                  <a:schemeClr val="tx1"/>
                </a:solidFill>
                <a:effectLst/>
                <a:latin typeface="Arial" pitchFamily="34" charset="0"/>
                <a:ea typeface="Times New Roman" pitchFamily="18" charset="0"/>
                <a:cs typeface="Arial" pitchFamily="34" charset="0"/>
              </a:rPr>
              <a:t>دراسه المفاهيم والنظريات الاساسيه للعناصر الانتقاليه</a:t>
            </a:r>
            <a:endParaRPr kumimoji="0" lang="en-US" sz="2000" b="0" i="0" u="none" strike="noStrike" cap="none" normalizeH="0" baseline="0" dirty="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tab pos="685800" algn="l"/>
              </a:tabLst>
            </a:pPr>
            <a:r>
              <a:rPr kumimoji="0" lang="ar-SA" sz="2000" b="1" i="0" u="sng" strike="noStrike" cap="none" normalizeH="0" baseline="0" dirty="0">
                <a:ln>
                  <a:noFill/>
                </a:ln>
                <a:solidFill>
                  <a:schemeClr val="tx1"/>
                </a:solidFill>
                <a:effectLst/>
                <a:latin typeface="Arial" pitchFamily="34" charset="0"/>
                <a:ea typeface="Times New Roman" pitchFamily="18" charset="0"/>
                <a:cs typeface="Arial" pitchFamily="34" charset="0"/>
              </a:rPr>
              <a:t>مايدرس في المقرر:</a:t>
            </a:r>
            <a:endParaRPr kumimoji="0" lang="en-US" sz="20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685800" algn="l"/>
              </a:tabLst>
            </a:pPr>
            <a:r>
              <a:rPr kumimoji="0" lang="en-US" sz="2000" b="0" i="0" u="none" strike="noStrike" cap="none" normalizeH="0" baseline="0" dirty="0">
                <a:ln>
                  <a:noFill/>
                </a:ln>
                <a:solidFill>
                  <a:schemeClr val="tx1"/>
                </a:solidFill>
                <a:effectLst/>
                <a:latin typeface="Arial" pitchFamily="34" charset="0"/>
                <a:ea typeface="Times New Roman" pitchFamily="18" charset="0"/>
                <a:cs typeface="Arial" pitchFamily="34" charset="0"/>
              </a:rPr>
              <a:t>Introduction of transition metals, types of ligands, isomers and nomination.</a:t>
            </a:r>
            <a:endParaRPr kumimoji="0" lang="en-US" sz="20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685800" algn="l"/>
              </a:tabLst>
            </a:pPr>
            <a:r>
              <a:rPr kumimoji="0" lang="en-US" sz="2000" b="0" i="0" u="none" strike="noStrike" cap="none" normalizeH="0" baseline="0" dirty="0">
                <a:ln>
                  <a:noFill/>
                </a:ln>
                <a:solidFill>
                  <a:schemeClr val="tx1"/>
                </a:solidFill>
                <a:effectLst/>
                <a:latin typeface="Arial" pitchFamily="34" charset="0"/>
                <a:ea typeface="Times New Roman" pitchFamily="18" charset="0"/>
                <a:cs typeface="Arial" pitchFamily="34" charset="0"/>
              </a:rPr>
              <a:t>Valence bond theory, hybridization, magnetic properties.</a:t>
            </a:r>
            <a:endParaRPr kumimoji="0" lang="en-US" sz="20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685800" algn="l"/>
              </a:tabLst>
            </a:pPr>
            <a:r>
              <a:rPr kumimoji="0" lang="en-US" sz="2000" b="0" i="0" u="none" strike="noStrike" cap="none" normalizeH="0" baseline="0" dirty="0">
                <a:ln>
                  <a:noFill/>
                </a:ln>
                <a:solidFill>
                  <a:schemeClr val="tx1"/>
                </a:solidFill>
                <a:effectLst/>
                <a:latin typeface="Arial" pitchFamily="34" charset="0"/>
                <a:ea typeface="Times New Roman" pitchFamily="18" charset="0"/>
                <a:cs typeface="Arial" pitchFamily="34" charset="0"/>
              </a:rPr>
              <a:t>Crystal field theory, ionic bonding, CSFE, thermodynamics measurement, color of complexes d-d transfer.</a:t>
            </a:r>
            <a:endParaRPr kumimoji="0" lang="en-US" sz="20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685800" algn="l"/>
              </a:tabLst>
            </a:pPr>
            <a:r>
              <a:rPr kumimoji="0" lang="en-US" sz="2000" b="0" i="0" u="none" strike="noStrike" cap="none" normalizeH="0" baseline="0" dirty="0">
                <a:ln>
                  <a:noFill/>
                </a:ln>
                <a:solidFill>
                  <a:schemeClr val="tx1"/>
                </a:solidFill>
                <a:effectLst/>
                <a:latin typeface="Arial" pitchFamily="34" charset="0"/>
                <a:ea typeface="Times New Roman" pitchFamily="18" charset="0"/>
                <a:cs typeface="Arial" pitchFamily="34" charset="0"/>
              </a:rPr>
              <a:t>Molecular </a:t>
            </a:r>
            <a:r>
              <a:rPr kumimoji="0" lang="en-US" sz="2000"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orbitals</a:t>
            </a:r>
            <a:r>
              <a:rPr kumimoji="0" lang="en-US" sz="2000" b="0" i="0" u="none" strike="noStrike" cap="none" normalizeH="0" baseline="0" dirty="0">
                <a:ln>
                  <a:noFill/>
                </a:ln>
                <a:solidFill>
                  <a:schemeClr val="tx1"/>
                </a:solidFill>
                <a:effectLst/>
                <a:latin typeface="Arial" pitchFamily="34" charset="0"/>
                <a:ea typeface="Times New Roman" pitchFamily="18" charset="0"/>
                <a:cs typeface="Arial" pitchFamily="34" charset="0"/>
              </a:rPr>
              <a:t> theory, covalent bonding.</a:t>
            </a:r>
            <a:endParaRPr kumimoji="0" lang="en-US" sz="20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685800" algn="l"/>
              </a:tabLst>
            </a:pPr>
            <a:r>
              <a:rPr kumimoji="0" lang="en-US" sz="2000" b="0" i="0" u="none" strike="noStrike" cap="none" normalizeH="0" baseline="0" dirty="0">
                <a:ln>
                  <a:noFill/>
                </a:ln>
                <a:solidFill>
                  <a:schemeClr val="tx1"/>
                </a:solidFill>
                <a:effectLst/>
                <a:latin typeface="Arial" pitchFamily="34" charset="0"/>
                <a:ea typeface="Times New Roman" pitchFamily="18" charset="0"/>
                <a:cs typeface="Arial" pitchFamily="34" charset="0"/>
              </a:rPr>
              <a:t>Ligand field theory, </a:t>
            </a:r>
            <a:r>
              <a:rPr kumimoji="0" lang="en-US" sz="2000"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nephluxity</a:t>
            </a:r>
            <a:r>
              <a:rPr kumimoji="0" lang="en-US" sz="2000" b="0" i="0" u="none" strike="noStrike" cap="none" normalizeH="0" baseline="0" dirty="0">
                <a:ln>
                  <a:noFill/>
                </a:ln>
                <a:solidFill>
                  <a:schemeClr val="tx1"/>
                </a:solidFill>
                <a:effectLst/>
                <a:latin typeface="Arial" pitchFamily="34" charset="0"/>
                <a:ea typeface="Times New Roman" pitchFamily="18" charset="0"/>
                <a:cs typeface="Arial" pitchFamily="34" charset="0"/>
              </a:rPr>
              <a:t> effect, interpretation of the </a:t>
            </a:r>
            <a:r>
              <a:rPr kumimoji="0" lang="en-US" sz="2000"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spectrochemical</a:t>
            </a:r>
            <a:r>
              <a:rPr kumimoji="0" lang="en-US" sz="2000" b="0" i="0" u="none" strike="noStrike" cap="none" normalizeH="0" baseline="0" dirty="0">
                <a:ln>
                  <a:noFill/>
                </a:ln>
                <a:solidFill>
                  <a:schemeClr val="tx1"/>
                </a:solidFill>
                <a:effectLst/>
                <a:latin typeface="Arial" pitchFamily="34" charset="0"/>
                <a:ea typeface="Times New Roman" pitchFamily="18" charset="0"/>
                <a:cs typeface="Arial" pitchFamily="34" charset="0"/>
              </a:rPr>
              <a:t>  series, bonding, selection rule.</a:t>
            </a:r>
            <a:endParaRPr kumimoji="0" lang="en-US" sz="20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685800" algn="l"/>
              </a:tabLst>
            </a:pPr>
            <a:r>
              <a:rPr kumimoji="0" lang="en-US" sz="2000" b="0" i="0" u="none" strike="noStrike" cap="none" normalizeH="0" baseline="0" dirty="0">
                <a:ln>
                  <a:noFill/>
                </a:ln>
                <a:solidFill>
                  <a:schemeClr val="tx1"/>
                </a:solidFill>
                <a:effectLst/>
                <a:latin typeface="Arial" pitchFamily="34" charset="0"/>
                <a:ea typeface="Times New Roman" pitchFamily="18" charset="0"/>
                <a:cs typeface="Arial" pitchFamily="34" charset="0"/>
              </a:rPr>
              <a:t>Energy level of free ion, Russell Saunders coupling scheme and J-J coupling in tetrahedral and octahedral complexes.</a:t>
            </a:r>
            <a:endParaRPr kumimoji="0" lang="en-US" sz="20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685800" algn="l"/>
              </a:tabLst>
            </a:pPr>
            <a:r>
              <a:rPr kumimoji="0" lang="en-US" sz="2000" b="0" i="0" u="none" strike="noStrike" cap="none" normalizeH="0" baseline="0" dirty="0">
                <a:ln>
                  <a:noFill/>
                </a:ln>
                <a:solidFill>
                  <a:schemeClr val="tx1"/>
                </a:solidFill>
                <a:effectLst/>
                <a:latin typeface="Arial" pitchFamily="34" charset="0"/>
                <a:ea typeface="Times New Roman" pitchFamily="18" charset="0"/>
                <a:cs typeface="Arial" pitchFamily="34" charset="0"/>
              </a:rPr>
              <a:t>Interpretation of the spectra using </a:t>
            </a:r>
            <a:r>
              <a:rPr kumimoji="0" lang="en-US" sz="2000"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Orgal</a:t>
            </a:r>
            <a:r>
              <a:rPr kumimoji="0" lang="en-US" sz="2000" b="0" i="0" u="none" strike="noStrike" cap="none" normalizeH="0" baseline="0" dirty="0">
                <a:ln>
                  <a:noFill/>
                </a:ln>
                <a:solidFill>
                  <a:schemeClr val="tx1"/>
                </a:solidFill>
                <a:effectLst/>
                <a:latin typeface="Arial" pitchFamily="34" charset="0"/>
                <a:ea typeface="Times New Roman" pitchFamily="18" charset="0"/>
                <a:cs typeface="Arial" pitchFamily="34" charset="0"/>
              </a:rPr>
              <a:t> and </a:t>
            </a:r>
            <a:r>
              <a:rPr kumimoji="0" lang="en-US" sz="2000"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Tanab</a:t>
            </a:r>
            <a:r>
              <a:rPr kumimoji="0" lang="en-US" sz="2000" b="0" i="0" u="none" strike="noStrike" cap="none" normalizeH="0" baseline="0" dirty="0">
                <a:ln>
                  <a:noFill/>
                </a:ln>
                <a:solidFill>
                  <a:schemeClr val="tx1"/>
                </a:solidFill>
                <a:effectLst/>
                <a:latin typeface="Arial" pitchFamily="34" charset="0"/>
                <a:ea typeface="Times New Roman" pitchFamily="18" charset="0"/>
                <a:cs typeface="Arial" pitchFamily="34" charset="0"/>
              </a:rPr>
              <a:t>-Sugano diagrams for allowed and not –allowed transformation.</a:t>
            </a:r>
            <a:endParaRPr kumimoji="0" lang="en-US" sz="20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685800" algn="l"/>
              </a:tabLst>
            </a:pPr>
            <a:r>
              <a:rPr kumimoji="0" lang="en-US" sz="2000" b="0" i="0" u="none" strike="noStrike" cap="none" normalizeH="0" baseline="0" dirty="0">
                <a:ln>
                  <a:noFill/>
                </a:ln>
                <a:solidFill>
                  <a:schemeClr val="tx1"/>
                </a:solidFill>
                <a:effectLst/>
                <a:latin typeface="Arial" pitchFamily="34" charset="0"/>
                <a:ea typeface="Times New Roman" pitchFamily="18" charset="0"/>
                <a:cs typeface="Arial" pitchFamily="34" charset="0"/>
              </a:rPr>
              <a:t>The </a:t>
            </a:r>
            <a:r>
              <a:rPr kumimoji="0" lang="en-US" sz="2000"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Jahn</a:t>
            </a:r>
            <a:r>
              <a:rPr kumimoji="0" lang="en-US" sz="2000" b="0" i="0" u="none" strike="noStrike" cap="none" normalizeH="0" baseline="0" dirty="0">
                <a:ln>
                  <a:noFill/>
                </a:ln>
                <a:solidFill>
                  <a:schemeClr val="tx1"/>
                </a:solidFill>
                <a:effectLst/>
                <a:latin typeface="Arial" pitchFamily="34" charset="0"/>
                <a:ea typeface="Times New Roman" pitchFamily="18" charset="0"/>
                <a:cs typeface="Arial" pitchFamily="34" charset="0"/>
              </a:rPr>
              <a:t> Teller theorem.</a:t>
            </a:r>
            <a:endParaRPr kumimoji="0" lang="en-US" sz="2000" b="0" i="0" u="none" strike="noStrike" cap="none" normalizeH="0" baseline="0" dirty="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tab pos="685800" algn="l"/>
              </a:tabLst>
            </a:pPr>
            <a:r>
              <a:rPr kumimoji="0" lang="ar-SA" sz="2000" b="1" i="0" u="sng" strike="noStrike" cap="none" normalizeH="0" baseline="0" dirty="0">
                <a:ln>
                  <a:noFill/>
                </a:ln>
                <a:solidFill>
                  <a:schemeClr val="tx1"/>
                </a:solidFill>
                <a:effectLst/>
                <a:latin typeface="Arial" pitchFamily="34" charset="0"/>
                <a:ea typeface="Times New Roman" pitchFamily="18" charset="0"/>
                <a:cs typeface="Arial" pitchFamily="34" charset="0"/>
              </a:rPr>
              <a:t>تقويم المقرر:</a:t>
            </a:r>
            <a:endParaRPr kumimoji="0" lang="en-US" sz="2000" b="0" i="0" u="none" strike="noStrike" cap="none" normalizeH="0" baseline="0" dirty="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Char char="•"/>
              <a:tabLst>
                <a:tab pos="685800" algn="l"/>
              </a:tabLst>
            </a:pPr>
            <a:r>
              <a:rPr kumimoji="0" lang="ar-SA" sz="2000" b="0" i="0" u="none" strike="noStrike" cap="none" normalizeH="0" baseline="0" dirty="0">
                <a:ln>
                  <a:noFill/>
                </a:ln>
                <a:solidFill>
                  <a:schemeClr val="tx1"/>
                </a:solidFill>
                <a:effectLst/>
                <a:latin typeface="Arial" pitchFamily="34" charset="0"/>
                <a:ea typeface="Times New Roman" pitchFamily="18" charset="0"/>
                <a:cs typeface="Arial" pitchFamily="34" charset="0"/>
              </a:rPr>
              <a:t>امتحان نهائي </a:t>
            </a:r>
            <a:r>
              <a:rPr kumimoji="0" lang="ar-SA" sz="2000" b="1" i="0" u="none" strike="noStrike" cap="none" normalizeH="0" baseline="0" dirty="0">
                <a:ln>
                  <a:noFill/>
                </a:ln>
                <a:solidFill>
                  <a:schemeClr val="tx1"/>
                </a:solidFill>
                <a:effectLst/>
                <a:latin typeface="Arial" pitchFamily="34" charset="0"/>
                <a:ea typeface="Times New Roman" pitchFamily="18" charset="0"/>
                <a:cs typeface="Arial" pitchFamily="34" charset="0"/>
              </a:rPr>
              <a:t>40</a:t>
            </a:r>
            <a:r>
              <a:rPr kumimoji="0" lang="ar-SA" sz="2000" b="0" i="0" u="none" strike="noStrike" cap="none" normalizeH="0" baseline="0" dirty="0">
                <a:ln>
                  <a:noFill/>
                </a:ln>
                <a:solidFill>
                  <a:schemeClr val="tx1"/>
                </a:solidFill>
                <a:effectLst/>
                <a:latin typeface="Arial" pitchFamily="34" charset="0"/>
                <a:ea typeface="Times New Roman" pitchFamily="18" charset="0"/>
                <a:cs typeface="Arial" pitchFamily="34" charset="0"/>
              </a:rPr>
              <a:t>درجه</a:t>
            </a:r>
            <a:endParaRPr kumimoji="0" lang="en-US" sz="2000" b="0" i="0" u="none" strike="noStrike" cap="none" normalizeH="0" baseline="0" dirty="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Char char="•"/>
              <a:tabLst>
                <a:tab pos="685800" algn="l"/>
              </a:tabLst>
            </a:pPr>
            <a:r>
              <a:rPr kumimoji="0" lang="ar-SA" sz="2000" b="0" i="0" u="none" strike="noStrike" cap="none" normalizeH="0" baseline="0" dirty="0">
                <a:ln>
                  <a:noFill/>
                </a:ln>
                <a:solidFill>
                  <a:schemeClr val="tx1"/>
                </a:solidFill>
                <a:effectLst/>
                <a:latin typeface="Arial" pitchFamily="34" charset="0"/>
                <a:ea typeface="Times New Roman" pitchFamily="18" charset="0"/>
                <a:cs typeface="Arial" pitchFamily="34" charset="0"/>
              </a:rPr>
              <a:t>امتحانين فصلييين الاول </a:t>
            </a:r>
            <a:r>
              <a:rPr kumimoji="0" lang="ar-SA" sz="2000" b="1" i="0" u="none" strike="noStrike" cap="none" normalizeH="0" baseline="0" dirty="0">
                <a:ln>
                  <a:noFill/>
                </a:ln>
                <a:solidFill>
                  <a:schemeClr val="tx1"/>
                </a:solidFill>
                <a:effectLst/>
                <a:latin typeface="Arial" pitchFamily="34" charset="0"/>
                <a:ea typeface="Times New Roman" pitchFamily="18" charset="0"/>
                <a:cs typeface="Arial" pitchFamily="34" charset="0"/>
              </a:rPr>
              <a:t>20</a:t>
            </a:r>
            <a:r>
              <a:rPr kumimoji="0" lang="ar-SA" sz="2000" b="0" i="0" u="none" strike="noStrike" cap="none" normalizeH="0" baseline="0" dirty="0">
                <a:ln>
                  <a:noFill/>
                </a:ln>
                <a:solidFill>
                  <a:schemeClr val="tx1"/>
                </a:solidFill>
                <a:effectLst/>
                <a:latin typeface="Arial" pitchFamily="34" charset="0"/>
                <a:ea typeface="Times New Roman" pitchFamily="18" charset="0"/>
                <a:cs typeface="Arial" pitchFamily="34" charset="0"/>
              </a:rPr>
              <a:t>درجه والثاني  </a:t>
            </a:r>
            <a:r>
              <a:rPr kumimoji="0" lang="ar-SA" sz="2000" b="1" i="0" u="none" strike="noStrike" cap="none" normalizeH="0" baseline="0" dirty="0">
                <a:ln>
                  <a:noFill/>
                </a:ln>
                <a:solidFill>
                  <a:schemeClr val="tx1"/>
                </a:solidFill>
                <a:effectLst/>
                <a:latin typeface="Arial" pitchFamily="34" charset="0"/>
                <a:ea typeface="Times New Roman" pitchFamily="18" charset="0"/>
                <a:cs typeface="Arial" pitchFamily="34" charset="0"/>
              </a:rPr>
              <a:t>20</a:t>
            </a:r>
            <a:r>
              <a:rPr kumimoji="0" lang="ar-SA" sz="2000" b="0" i="0" u="none" strike="noStrike" cap="none" normalizeH="0" baseline="0" dirty="0">
                <a:ln>
                  <a:noFill/>
                </a:ln>
                <a:solidFill>
                  <a:schemeClr val="tx1"/>
                </a:solidFill>
                <a:effectLst/>
                <a:latin typeface="Arial" pitchFamily="34" charset="0"/>
                <a:ea typeface="Times New Roman" pitchFamily="18" charset="0"/>
                <a:cs typeface="Arial" pitchFamily="34" charset="0"/>
              </a:rPr>
              <a:t>درجه </a:t>
            </a:r>
            <a:r>
              <a:rPr kumimoji="0" lang="en-US" sz="2000" b="1" i="0" u="none" strike="noStrike" cap="none" normalizeH="0" baseline="0" dirty="0">
                <a:ln>
                  <a:noFill/>
                </a:ln>
                <a:solidFill>
                  <a:schemeClr val="tx1"/>
                </a:solidFill>
                <a:effectLst/>
                <a:latin typeface="Arial" pitchFamily="34" charset="0"/>
                <a:ea typeface="Times New Roman" pitchFamily="18" charset="0"/>
                <a:cs typeface="Arial" pitchFamily="34" charset="0"/>
              </a:rPr>
              <a:t>10</a:t>
            </a:r>
            <a:r>
              <a:rPr kumimoji="0" lang="ar-SA" sz="2000" b="0" i="0" u="none" strike="noStrike" cap="none" normalizeH="0" baseline="0" dirty="0">
                <a:ln>
                  <a:noFill/>
                </a:ln>
                <a:solidFill>
                  <a:schemeClr val="tx1"/>
                </a:solidFill>
                <a:effectLst/>
                <a:latin typeface="Arial" pitchFamily="34" charset="0"/>
                <a:ea typeface="Times New Roman" pitchFamily="18" charset="0"/>
                <a:cs typeface="Arial" pitchFamily="34" charset="0"/>
              </a:rPr>
              <a:t> درجات للتمارين </a:t>
            </a:r>
            <a:r>
              <a:rPr kumimoji="0" lang="en-US" sz="2000" b="0" i="0" u="none" strike="noStrike" cap="none" normalizeH="0" baseline="0" dirty="0">
                <a:ln>
                  <a:noFill/>
                </a:ln>
                <a:solidFill>
                  <a:schemeClr val="tx1"/>
                </a:solidFill>
                <a:effectLst/>
                <a:latin typeface="Arial" pitchFamily="34" charset="0"/>
                <a:ea typeface="Times New Roman" pitchFamily="18" charset="0"/>
                <a:cs typeface="Arial" pitchFamily="34" charset="0"/>
              </a:rPr>
              <a:t>10Q</a:t>
            </a:r>
            <a:endParaRPr kumimoji="0" lang="en-US" sz="20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1" eaLnBrk="0" fontAlgn="base" latinLnBrk="0" hangingPunct="0">
              <a:lnSpc>
                <a:spcPct val="100000"/>
              </a:lnSpc>
              <a:spcBef>
                <a:spcPct val="0"/>
              </a:spcBef>
              <a:spcAft>
                <a:spcPct val="0"/>
              </a:spcAft>
              <a:buClrTx/>
              <a:buSzTx/>
              <a:buFontTx/>
              <a:buNone/>
              <a:tabLst>
                <a:tab pos="685800" algn="l"/>
              </a:tabLst>
            </a:pPr>
            <a:r>
              <a:rPr kumimoji="0" lang="ar-SA" sz="2000" b="1" i="0" u="sng" strike="noStrike" cap="none" normalizeH="0" baseline="0" dirty="0">
                <a:ln>
                  <a:noFill/>
                </a:ln>
                <a:solidFill>
                  <a:schemeClr val="tx1"/>
                </a:solidFill>
                <a:effectLst/>
                <a:latin typeface="Arial" pitchFamily="34" charset="0"/>
                <a:ea typeface="Times New Roman" pitchFamily="18" charset="0"/>
                <a:cs typeface="Arial" pitchFamily="34" charset="0"/>
              </a:rPr>
              <a:t>المراجع الرئيسيه:        </a:t>
            </a:r>
            <a:endParaRPr kumimoji="0" lang="en-US" sz="20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1" eaLnBrk="0" fontAlgn="base" latinLnBrk="0" hangingPunct="0">
              <a:lnSpc>
                <a:spcPct val="100000"/>
              </a:lnSpc>
              <a:spcBef>
                <a:spcPct val="0"/>
              </a:spcBef>
              <a:spcAft>
                <a:spcPct val="0"/>
              </a:spcAft>
              <a:buClrTx/>
              <a:buSzTx/>
              <a:buFontTx/>
              <a:buChar char="•"/>
              <a:tabLst>
                <a:tab pos="685800" algn="l"/>
              </a:tabLst>
            </a:pPr>
            <a:r>
              <a:rPr kumimoji="0" lang="en-US" sz="2000" b="0" i="0" u="none" strike="noStrike" cap="none" normalizeH="0" baseline="0" dirty="0">
                <a:ln>
                  <a:noFill/>
                </a:ln>
                <a:solidFill>
                  <a:schemeClr val="tx1"/>
                </a:solidFill>
                <a:effectLst/>
                <a:latin typeface="Arial" pitchFamily="34" charset="0"/>
                <a:ea typeface="Times New Roman" pitchFamily="18" charset="0"/>
                <a:cs typeface="Arial" pitchFamily="34" charset="0"/>
              </a:rPr>
              <a:t>Advanced inorganic chemistry. </a:t>
            </a:r>
            <a:r>
              <a:rPr kumimoji="0" lang="en-US" sz="2000"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F.Cotton</a:t>
            </a:r>
            <a:r>
              <a:rPr kumimoji="0" lang="en-US" sz="2000" b="0" i="0" u="none" strike="noStrike" cap="none" normalizeH="0" baseline="0" dirty="0">
                <a:ln>
                  <a:noFill/>
                </a:ln>
                <a:solidFill>
                  <a:schemeClr val="tx1"/>
                </a:solidFill>
                <a:effectLst/>
                <a:latin typeface="Arial" pitchFamily="34" charset="0"/>
                <a:ea typeface="Times New Roman" pitchFamily="18" charset="0"/>
                <a:cs typeface="Arial" pitchFamily="34" charset="0"/>
              </a:rPr>
              <a:t>&amp; G. </a:t>
            </a:r>
            <a:r>
              <a:rPr kumimoji="0" lang="en-US" sz="2000"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willkinson</a:t>
            </a:r>
            <a:r>
              <a:rPr kumimoji="0" lang="en-US" sz="20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endParaRPr kumimoji="0" lang="en-US" sz="20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1" eaLnBrk="0" fontAlgn="base" latinLnBrk="0" hangingPunct="0">
              <a:lnSpc>
                <a:spcPct val="100000"/>
              </a:lnSpc>
              <a:spcBef>
                <a:spcPct val="0"/>
              </a:spcBef>
              <a:spcAft>
                <a:spcPct val="0"/>
              </a:spcAft>
              <a:buClrTx/>
              <a:buSzTx/>
              <a:buFontTx/>
              <a:buChar char="•"/>
              <a:tabLst>
                <a:tab pos="685800" algn="l"/>
              </a:tabLst>
            </a:pPr>
            <a:r>
              <a:rPr kumimoji="0" lang="en-US" sz="2000" b="0" i="0" u="none" strike="noStrike" cap="none" normalizeH="0" baseline="0" dirty="0">
                <a:ln>
                  <a:noFill/>
                </a:ln>
                <a:solidFill>
                  <a:schemeClr val="tx1"/>
                </a:solidFill>
                <a:effectLst/>
                <a:latin typeface="Arial" pitchFamily="34" charset="0"/>
                <a:ea typeface="Times New Roman" pitchFamily="18" charset="0"/>
                <a:cs typeface="Arial" pitchFamily="34" charset="0"/>
              </a:rPr>
              <a:t>Inorganic chemistry. </a:t>
            </a:r>
            <a:r>
              <a:rPr kumimoji="0" lang="en-US" sz="2000"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J.H.Huheey</a:t>
            </a:r>
            <a:r>
              <a:rPr kumimoji="0" lang="en-US" sz="2000" b="0" i="0" u="none" strike="noStrike" cap="none" normalizeH="0" baseline="0" dirty="0">
                <a:ln>
                  <a:noFill/>
                </a:ln>
                <a:solidFill>
                  <a:schemeClr val="tx1"/>
                </a:solidFill>
                <a:effectLst/>
                <a:latin typeface="Arial" pitchFamily="34" charset="0"/>
                <a:ea typeface="Times New Roman" pitchFamily="18" charset="0"/>
                <a:cs typeface="Arial" pitchFamily="34" charset="0"/>
              </a:rPr>
              <a:t>.</a:t>
            </a:r>
            <a:endParaRPr kumimoji="0" lang="en-US" sz="20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1" eaLnBrk="0" fontAlgn="base" latinLnBrk="0" hangingPunct="0">
              <a:lnSpc>
                <a:spcPct val="100000"/>
              </a:lnSpc>
              <a:spcBef>
                <a:spcPct val="0"/>
              </a:spcBef>
              <a:spcAft>
                <a:spcPct val="0"/>
              </a:spcAft>
              <a:buClrTx/>
              <a:buSzTx/>
              <a:buFontTx/>
              <a:buNone/>
              <a:tabLst>
                <a:tab pos="685800" algn="l"/>
              </a:tabLst>
            </a:pPr>
            <a:r>
              <a:rPr kumimoji="0" lang="ar-SA" sz="2000" b="1" i="0" u="sng" strike="noStrike" cap="none" normalizeH="0" baseline="0" dirty="0">
                <a:ln>
                  <a:noFill/>
                </a:ln>
                <a:solidFill>
                  <a:schemeClr val="tx1"/>
                </a:solidFill>
                <a:effectLst/>
                <a:latin typeface="Andalus" pitchFamily="18" charset="-78"/>
                <a:ea typeface="Times New Roman" pitchFamily="18" charset="0"/>
                <a:cs typeface="Andalus" pitchFamily="18" charset="-78"/>
              </a:rPr>
              <a:t>مع تمنياتي للجميع بالاستفادة الكاملة من المقرر وان يكون النجاح حليفكم وان يجعل ما نقدم خالصا لوجهه الكريم. </a:t>
            </a:r>
            <a:endParaRPr kumimoji="0" lang="en-US" sz="20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685800" algn="l"/>
              </a:tabLst>
            </a:pPr>
            <a:endParaRPr kumimoji="0" lang="en-US" sz="20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875490"/>
          </a:xfrm>
        </p:spPr>
        <p:txBody>
          <a:bodyPr/>
          <a:lstStyle/>
          <a:p>
            <a:r>
              <a:rPr lang="en-US" dirty="0"/>
              <a:t>Nomenclature of complexes</a:t>
            </a:r>
            <a:endParaRPr lang="ar-SA" dirty="0"/>
          </a:p>
        </p:txBody>
      </p:sp>
      <p:sp>
        <p:nvSpPr>
          <p:cNvPr id="3" name="Content Placeholder 2"/>
          <p:cNvSpPr>
            <a:spLocks noGrp="1"/>
          </p:cNvSpPr>
          <p:nvPr>
            <p:ph idx="1"/>
          </p:nvPr>
        </p:nvSpPr>
        <p:spPr>
          <a:xfrm>
            <a:off x="457200" y="1071546"/>
            <a:ext cx="8229600" cy="5383262"/>
          </a:xfrm>
        </p:spPr>
        <p:txBody>
          <a:bodyPr/>
          <a:lstStyle/>
          <a:p>
            <a:r>
              <a:rPr lang="en-US" dirty="0"/>
              <a:t>Representative examples:</a:t>
            </a:r>
          </a:p>
          <a:p>
            <a:r>
              <a:rPr lang="en-US" dirty="0"/>
              <a:t>Complexes with neutral coordination sphere:</a:t>
            </a:r>
          </a:p>
          <a:p>
            <a:r>
              <a:rPr lang="en-US" dirty="0"/>
              <a:t>[Co(NH</a:t>
            </a:r>
            <a:r>
              <a:rPr lang="en-US" baseline="-25000" dirty="0"/>
              <a:t>3</a:t>
            </a:r>
            <a:r>
              <a:rPr lang="en-US" dirty="0"/>
              <a:t>)</a:t>
            </a:r>
            <a:r>
              <a:rPr lang="en-US" baseline="-25000" dirty="0"/>
              <a:t>3</a:t>
            </a:r>
            <a:r>
              <a:rPr lang="en-US" dirty="0"/>
              <a:t>ClCNNO</a:t>
            </a:r>
            <a:r>
              <a:rPr lang="en-US" baseline="-25000" dirty="0"/>
              <a:t>2</a:t>
            </a:r>
            <a:r>
              <a:rPr lang="en-US" dirty="0"/>
              <a:t>]</a:t>
            </a:r>
          </a:p>
          <a:p>
            <a:r>
              <a:rPr lang="en-US" dirty="0"/>
              <a:t>[Ni(PF</a:t>
            </a:r>
            <a:r>
              <a:rPr lang="en-US" baseline="-25000" dirty="0"/>
              <a:t>3</a:t>
            </a:r>
            <a:r>
              <a:rPr lang="en-US" dirty="0"/>
              <a:t>)</a:t>
            </a:r>
            <a:r>
              <a:rPr lang="en-US" baseline="-25000" dirty="0"/>
              <a:t>4</a:t>
            </a:r>
            <a:r>
              <a:rPr lang="en-US" dirty="0"/>
              <a:t>]</a:t>
            </a:r>
          </a:p>
          <a:p>
            <a:r>
              <a:rPr lang="en-US" dirty="0"/>
              <a:t>PdI</a:t>
            </a:r>
            <a:r>
              <a:rPr lang="en-US" baseline="-25000" dirty="0"/>
              <a:t>2</a:t>
            </a:r>
            <a:r>
              <a:rPr lang="en-US" dirty="0"/>
              <a:t>(ONO)</a:t>
            </a:r>
            <a:r>
              <a:rPr lang="en-US" baseline="-25000" dirty="0"/>
              <a:t>2</a:t>
            </a:r>
            <a:r>
              <a:rPr lang="en-US" dirty="0"/>
              <a:t>(H</a:t>
            </a:r>
            <a:r>
              <a:rPr lang="en-US" baseline="-25000" dirty="0"/>
              <a:t>2</a:t>
            </a:r>
            <a:r>
              <a:rPr lang="en-US" dirty="0"/>
              <a:t>O)</a:t>
            </a:r>
            <a:r>
              <a:rPr lang="en-US" baseline="-25000" dirty="0"/>
              <a:t>2</a:t>
            </a:r>
            <a:r>
              <a:rPr lang="en-US" dirty="0"/>
              <a:t>]</a:t>
            </a:r>
          </a:p>
          <a:p>
            <a:r>
              <a:rPr lang="en-US" dirty="0"/>
              <a:t>Complexes with cationic coordination </a:t>
            </a:r>
            <a:r>
              <a:rPr lang="en-US" dirty="0" err="1"/>
              <a:t>spher</a:t>
            </a:r>
            <a:r>
              <a:rPr lang="en-US" dirty="0"/>
              <a:t>:</a:t>
            </a:r>
          </a:p>
          <a:p>
            <a:r>
              <a:rPr lang="en-US" dirty="0"/>
              <a:t>[Fe(CH</a:t>
            </a:r>
            <a:r>
              <a:rPr lang="en-US" baseline="-25000" dirty="0"/>
              <a:t>3</a:t>
            </a:r>
            <a:r>
              <a:rPr lang="en-US" dirty="0"/>
              <a:t>NC)</a:t>
            </a:r>
            <a:r>
              <a:rPr lang="en-US" baseline="-25000" dirty="0"/>
              <a:t>6</a:t>
            </a:r>
            <a:r>
              <a:rPr lang="en-US" dirty="0"/>
              <a:t>]Br</a:t>
            </a:r>
            <a:r>
              <a:rPr lang="en-US" baseline="-25000" dirty="0"/>
              <a:t>2</a:t>
            </a:r>
          </a:p>
          <a:p>
            <a:r>
              <a:rPr lang="en-US" dirty="0"/>
              <a:t>[Ni(NH</a:t>
            </a:r>
            <a:r>
              <a:rPr lang="en-US" baseline="-25000" dirty="0"/>
              <a:t>3</a:t>
            </a:r>
            <a:r>
              <a:rPr lang="en-US" dirty="0"/>
              <a:t>)</a:t>
            </a:r>
            <a:r>
              <a:rPr lang="en-US" baseline="-25000" dirty="0"/>
              <a:t>2</a:t>
            </a:r>
            <a:r>
              <a:rPr lang="en-US" dirty="0"/>
              <a:t>(en)](CH</a:t>
            </a:r>
            <a:r>
              <a:rPr lang="en-US" baseline="-25000" dirty="0"/>
              <a:t>3</a:t>
            </a:r>
            <a:r>
              <a:rPr lang="en-US" dirty="0"/>
              <a:t>COO)</a:t>
            </a:r>
            <a:r>
              <a:rPr lang="en-US" baseline="-25000" dirty="0"/>
              <a:t>2</a:t>
            </a:r>
          </a:p>
          <a:p>
            <a:endParaRPr lang="ar-SA"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946928"/>
          </a:xfrm>
        </p:spPr>
        <p:txBody>
          <a:bodyPr/>
          <a:lstStyle/>
          <a:p>
            <a:r>
              <a:rPr lang="en-US" dirty="0"/>
              <a:t>Nomenclature of complexes</a:t>
            </a:r>
            <a:endParaRPr lang="ar-SA" dirty="0"/>
          </a:p>
        </p:txBody>
      </p:sp>
      <p:sp>
        <p:nvSpPr>
          <p:cNvPr id="3" name="Content Placeholder 2"/>
          <p:cNvSpPr>
            <a:spLocks noGrp="1"/>
          </p:cNvSpPr>
          <p:nvPr>
            <p:ph idx="1"/>
          </p:nvPr>
        </p:nvSpPr>
        <p:spPr>
          <a:xfrm>
            <a:off x="457200" y="1142984"/>
            <a:ext cx="8229600" cy="5311824"/>
          </a:xfrm>
        </p:spPr>
        <p:txBody>
          <a:bodyPr/>
          <a:lstStyle/>
          <a:p>
            <a:r>
              <a:rPr lang="en-US" dirty="0"/>
              <a:t>Complexes with anionic coordination sphere:</a:t>
            </a:r>
          </a:p>
          <a:p>
            <a:r>
              <a:rPr lang="en-US" dirty="0"/>
              <a:t>K</a:t>
            </a:r>
            <a:r>
              <a:rPr lang="en-US" baseline="-25000" dirty="0"/>
              <a:t>3</a:t>
            </a:r>
            <a:r>
              <a:rPr lang="en-US" dirty="0"/>
              <a:t>[Fe(CN)</a:t>
            </a:r>
            <a:r>
              <a:rPr lang="en-US" baseline="-25000" dirty="0"/>
              <a:t>6</a:t>
            </a:r>
            <a:r>
              <a:rPr lang="en-US" dirty="0"/>
              <a:t>]</a:t>
            </a:r>
          </a:p>
          <a:p>
            <a:r>
              <a:rPr lang="en-US" dirty="0"/>
              <a:t>Na[OsCl</a:t>
            </a:r>
            <a:r>
              <a:rPr lang="en-US" baseline="-25000" dirty="0"/>
              <a:t>5</a:t>
            </a:r>
            <a:r>
              <a:rPr lang="en-US" dirty="0"/>
              <a:t>N]</a:t>
            </a:r>
          </a:p>
          <a:p>
            <a:r>
              <a:rPr lang="en-US" dirty="0"/>
              <a:t>Na[Au(CN)</a:t>
            </a:r>
            <a:r>
              <a:rPr lang="en-US" baseline="-25000" dirty="0"/>
              <a:t>6</a:t>
            </a:r>
            <a:r>
              <a:rPr lang="en-US" dirty="0"/>
              <a:t>]</a:t>
            </a:r>
          </a:p>
          <a:p>
            <a:r>
              <a:rPr lang="en-US" dirty="0"/>
              <a:t>Complexes with cationic and anionic coordination spheres:</a:t>
            </a:r>
          </a:p>
          <a:p>
            <a:r>
              <a:rPr lang="en-US" dirty="0"/>
              <a:t>[Co(en)3][Cr(CN)6]</a:t>
            </a:r>
          </a:p>
          <a:p>
            <a:r>
              <a:rPr lang="en-US" dirty="0"/>
              <a:t>[Pt(NH3)4Cl2][PtCl4]</a:t>
            </a:r>
          </a:p>
          <a:p>
            <a:pPr>
              <a:buNone/>
            </a:pPr>
            <a:endParaRPr lang="en-US" dirty="0"/>
          </a:p>
          <a:p>
            <a:endParaRPr lang="ar-SA"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804052"/>
          </a:xfrm>
        </p:spPr>
        <p:txBody>
          <a:bodyPr/>
          <a:lstStyle/>
          <a:p>
            <a:r>
              <a:rPr lang="en-US" dirty="0"/>
              <a:t>Nomenclature of complexes</a:t>
            </a:r>
            <a:endParaRPr lang="ar-SA" dirty="0"/>
          </a:p>
        </p:txBody>
      </p:sp>
      <p:sp>
        <p:nvSpPr>
          <p:cNvPr id="3" name="Content Placeholder 2"/>
          <p:cNvSpPr>
            <a:spLocks noGrp="1"/>
          </p:cNvSpPr>
          <p:nvPr>
            <p:ph idx="1"/>
          </p:nvPr>
        </p:nvSpPr>
        <p:spPr>
          <a:xfrm>
            <a:off x="457200" y="1071546"/>
            <a:ext cx="8229600" cy="5383262"/>
          </a:xfrm>
        </p:spPr>
        <p:txBody>
          <a:bodyPr/>
          <a:lstStyle/>
          <a:p>
            <a:r>
              <a:rPr lang="en-US" dirty="0"/>
              <a:t>Complexes with bridging ligands:</a:t>
            </a:r>
          </a:p>
          <a:p>
            <a:r>
              <a:rPr lang="en-US" dirty="0"/>
              <a:t>(CO)</a:t>
            </a:r>
            <a:r>
              <a:rPr lang="en-US" baseline="-25000" dirty="0"/>
              <a:t>3</a:t>
            </a:r>
            <a:r>
              <a:rPr lang="en-US" dirty="0"/>
              <a:t>Fe-</a:t>
            </a:r>
            <a:r>
              <a:rPr lang="en-US" dirty="0">
                <a:latin typeface="Calibri"/>
              </a:rPr>
              <a:t>µ-(CO)</a:t>
            </a:r>
            <a:r>
              <a:rPr lang="en-US" baseline="-25000" dirty="0">
                <a:latin typeface="Calibri"/>
              </a:rPr>
              <a:t>3</a:t>
            </a:r>
            <a:r>
              <a:rPr lang="en-US" dirty="0">
                <a:latin typeface="Calibri"/>
              </a:rPr>
              <a:t>Fe(CO)</a:t>
            </a:r>
            <a:r>
              <a:rPr lang="en-US" baseline="-25000" dirty="0">
                <a:latin typeface="Calibri"/>
              </a:rPr>
              <a:t>3</a:t>
            </a:r>
          </a:p>
          <a:p>
            <a:r>
              <a:rPr lang="en-US" dirty="0">
                <a:latin typeface="Calibri"/>
              </a:rPr>
              <a:t>[Br</a:t>
            </a:r>
            <a:r>
              <a:rPr lang="en-US" baseline="-25000" dirty="0">
                <a:latin typeface="Calibri"/>
              </a:rPr>
              <a:t>2</a:t>
            </a:r>
            <a:r>
              <a:rPr lang="en-US" dirty="0">
                <a:latin typeface="Calibri"/>
              </a:rPr>
              <a:t>Pd-µ -Br</a:t>
            </a:r>
            <a:r>
              <a:rPr lang="en-US" baseline="-25000" dirty="0">
                <a:latin typeface="Calibri"/>
              </a:rPr>
              <a:t>2</a:t>
            </a:r>
            <a:r>
              <a:rPr lang="en-US" dirty="0">
                <a:latin typeface="Calibri"/>
              </a:rPr>
              <a:t>PdBr</a:t>
            </a:r>
            <a:r>
              <a:rPr lang="en-US" baseline="-25000" dirty="0">
                <a:latin typeface="Calibri"/>
              </a:rPr>
              <a:t>2</a:t>
            </a:r>
            <a:r>
              <a:rPr lang="en-US" dirty="0">
                <a:latin typeface="Calibri"/>
              </a:rPr>
              <a:t>]</a:t>
            </a:r>
            <a:r>
              <a:rPr lang="en-US" baseline="30000" dirty="0">
                <a:latin typeface="Calibri"/>
              </a:rPr>
              <a:t>-2</a:t>
            </a:r>
          </a:p>
          <a:p>
            <a:r>
              <a:rPr lang="en-US" dirty="0">
                <a:latin typeface="Calibri"/>
              </a:rPr>
              <a:t>PF</a:t>
            </a:r>
            <a:r>
              <a:rPr lang="en-US" baseline="-25000" dirty="0">
                <a:latin typeface="Calibri"/>
              </a:rPr>
              <a:t>3</a:t>
            </a:r>
            <a:r>
              <a:rPr lang="en-US" dirty="0">
                <a:latin typeface="Calibri"/>
              </a:rPr>
              <a:t>ClPd- µ-PdPF</a:t>
            </a:r>
            <a:r>
              <a:rPr lang="en-US" baseline="-25000" dirty="0">
                <a:latin typeface="Calibri"/>
              </a:rPr>
              <a:t>3</a:t>
            </a:r>
            <a:r>
              <a:rPr lang="en-US" dirty="0">
                <a:latin typeface="Calibri"/>
              </a:rPr>
              <a:t>Cl</a:t>
            </a:r>
            <a:endParaRPr lang="ar-SA"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a:solidFill>
                  <a:srgbClr val="FFFF00"/>
                </a:solidFill>
                <a:latin typeface="Lucida Calligraphy" pitchFamily="66" charset="0"/>
              </a:rPr>
              <a:t>Types of Isomerism</a:t>
            </a:r>
            <a:endParaRPr lang="en-US" dirty="0"/>
          </a:p>
        </p:txBody>
      </p:sp>
      <p:pic>
        <p:nvPicPr>
          <p:cNvPr id="4" name="Object 1"/>
          <p:cNvPicPr>
            <a:picLocks noGrp="1" noChangeArrowheads="1"/>
          </p:cNvPicPr>
          <p:nvPr>
            <p:ph idx="1"/>
          </p:nvPr>
        </p:nvPicPr>
        <p:blipFill>
          <a:blip r:embed="rId3" cstate="print"/>
          <a:srcRect/>
          <a:stretch>
            <a:fillRect/>
          </a:stretch>
        </p:blipFill>
        <p:spPr bwMode="auto">
          <a:xfrm>
            <a:off x="1000100" y="1928301"/>
            <a:ext cx="7643866" cy="4480948"/>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732746"/>
          </a:xfrm>
        </p:spPr>
        <p:txBody>
          <a:bodyPr>
            <a:normAutofit fontScale="90000"/>
          </a:bodyPr>
          <a:lstStyle/>
          <a:p>
            <a:pPr marL="457200" indent="-457200">
              <a:defRPr/>
            </a:pPr>
            <a:br>
              <a:rPr lang="en-US" sz="4400" b="1" dirty="0">
                <a:solidFill>
                  <a:srgbClr val="FFFF00"/>
                </a:solidFill>
                <a:latin typeface="Comic Sans MS" pitchFamily="66" charset="0"/>
              </a:rPr>
            </a:br>
            <a:br>
              <a:rPr lang="en-US" sz="4400" b="1" dirty="0">
                <a:solidFill>
                  <a:srgbClr val="FFFF00"/>
                </a:solidFill>
                <a:latin typeface="Comic Sans MS" pitchFamily="66" charset="0"/>
              </a:rPr>
            </a:br>
            <a:br>
              <a:rPr lang="en-US" sz="4400" b="1" dirty="0">
                <a:solidFill>
                  <a:srgbClr val="FFFF00"/>
                </a:solidFill>
                <a:latin typeface="Comic Sans MS" pitchFamily="66" charset="0"/>
              </a:rPr>
            </a:br>
            <a:br>
              <a:rPr lang="en-US" sz="4400" b="1" dirty="0">
                <a:solidFill>
                  <a:srgbClr val="FFFF00"/>
                </a:solidFill>
                <a:latin typeface="Comic Sans MS" pitchFamily="66" charset="0"/>
              </a:rPr>
            </a:br>
            <a:br>
              <a:rPr lang="en-US" sz="4400" b="1" dirty="0">
                <a:solidFill>
                  <a:srgbClr val="FFFF00"/>
                </a:solidFill>
                <a:latin typeface="Comic Sans MS" pitchFamily="66" charset="0"/>
              </a:rPr>
            </a:br>
            <a:r>
              <a:rPr lang="en-US" sz="4400" b="1" dirty="0">
                <a:solidFill>
                  <a:srgbClr val="FFFF00"/>
                </a:solidFill>
                <a:latin typeface="Comic Sans MS" pitchFamily="66" charset="0"/>
              </a:rPr>
              <a:t>1. </a:t>
            </a:r>
            <a:r>
              <a:rPr lang="en-US" sz="4400" b="1" dirty="0">
                <a:solidFill>
                  <a:srgbClr val="FFFF00"/>
                </a:solidFill>
                <a:latin typeface="Lucida Calligraphy" pitchFamily="66" charset="0"/>
              </a:rPr>
              <a:t>Structural  Isomerism</a:t>
            </a:r>
            <a:br>
              <a:rPr lang="en-US" sz="4400" b="1" dirty="0">
                <a:solidFill>
                  <a:srgbClr val="FFFF00"/>
                </a:solidFill>
                <a:latin typeface="Lucida Calligraphy" pitchFamily="66" charset="0"/>
              </a:rPr>
            </a:br>
            <a:r>
              <a:rPr lang="en-US" sz="4400" b="1" dirty="0">
                <a:solidFill>
                  <a:schemeClr val="bg1"/>
                </a:solidFill>
                <a:latin typeface="Comic Sans MS" pitchFamily="66" charset="0"/>
              </a:rPr>
              <a:t>Coordination isomerism</a:t>
            </a:r>
            <a:br>
              <a:rPr lang="en-US" sz="4400" b="1" dirty="0">
                <a:solidFill>
                  <a:schemeClr val="bg1"/>
                </a:solidFill>
                <a:latin typeface="Comic Sans MS" pitchFamily="66" charset="0"/>
              </a:rPr>
            </a:br>
            <a:r>
              <a:rPr lang="en-US" sz="2700" b="1" dirty="0">
                <a:solidFill>
                  <a:srgbClr val="00FF00"/>
                </a:solidFill>
                <a:latin typeface="Comic Sans MS" pitchFamily="66" charset="0"/>
              </a:rPr>
              <a:t>The interchange of </a:t>
            </a:r>
            <a:r>
              <a:rPr lang="en-US" sz="2700" b="1" dirty="0" err="1">
                <a:solidFill>
                  <a:srgbClr val="00FF00"/>
                </a:solidFill>
                <a:latin typeface="Comic Sans MS" pitchFamily="66" charset="0"/>
              </a:rPr>
              <a:t>ligands</a:t>
            </a:r>
            <a:r>
              <a:rPr lang="en-US" sz="2700" b="1" dirty="0">
                <a:solidFill>
                  <a:srgbClr val="00FF00"/>
                </a:solidFill>
                <a:latin typeface="Comic Sans MS" pitchFamily="66" charset="0"/>
              </a:rPr>
              <a:t> between cationic and anionic  </a:t>
            </a:r>
            <a:br>
              <a:rPr lang="en-US" sz="2700" b="1" dirty="0">
                <a:solidFill>
                  <a:srgbClr val="00FF00"/>
                </a:solidFill>
                <a:latin typeface="Comic Sans MS" pitchFamily="66" charset="0"/>
              </a:rPr>
            </a:br>
            <a:r>
              <a:rPr lang="en-US" sz="2700" b="1" dirty="0">
                <a:solidFill>
                  <a:srgbClr val="00FF00"/>
                </a:solidFill>
                <a:latin typeface="Comic Sans MS" pitchFamily="66" charset="0"/>
              </a:rPr>
              <a:t>entities of different metal ions present in a complex. </a:t>
            </a:r>
            <a:br>
              <a:rPr lang="en-US" sz="2700" b="1" dirty="0">
                <a:solidFill>
                  <a:srgbClr val="00FF00"/>
                </a:solidFill>
                <a:latin typeface="Comic Sans MS" pitchFamily="66" charset="0"/>
              </a:rPr>
            </a:br>
            <a:br>
              <a:rPr lang="en-US" sz="2700" b="1" dirty="0">
                <a:solidFill>
                  <a:srgbClr val="00FF00"/>
                </a:solidFill>
                <a:latin typeface="Comic Sans MS" pitchFamily="66" charset="0"/>
              </a:rPr>
            </a:br>
            <a:r>
              <a:rPr lang="en-US" sz="2700" b="1" dirty="0">
                <a:solidFill>
                  <a:srgbClr val="00FF00"/>
                </a:solidFill>
                <a:latin typeface="Comic Sans MS" pitchFamily="66" charset="0"/>
                <a:sym typeface="Symbol" pitchFamily="18" charset="2"/>
              </a:rPr>
              <a:t>Example : </a:t>
            </a:r>
            <a:r>
              <a:rPr lang="en-US" sz="2700" b="1" dirty="0">
                <a:solidFill>
                  <a:srgbClr val="00FF00"/>
                </a:solidFill>
                <a:latin typeface="Comic Sans MS" pitchFamily="66" charset="0"/>
              </a:rPr>
              <a:t>Co(NH</a:t>
            </a:r>
            <a:r>
              <a:rPr lang="en-US" sz="2700" b="1" baseline="-25000" dirty="0">
                <a:solidFill>
                  <a:srgbClr val="00FF00"/>
                </a:solidFill>
                <a:latin typeface="Comic Sans MS" pitchFamily="66" charset="0"/>
              </a:rPr>
              <a:t>3</a:t>
            </a:r>
            <a:r>
              <a:rPr lang="en-US" sz="2700" b="1" dirty="0">
                <a:solidFill>
                  <a:srgbClr val="00FF00"/>
                </a:solidFill>
                <a:latin typeface="Comic Sans MS" pitchFamily="66" charset="0"/>
              </a:rPr>
              <a:t>)</a:t>
            </a:r>
            <a:r>
              <a:rPr lang="en-US" sz="2700" b="1" dirty="0" err="1">
                <a:solidFill>
                  <a:srgbClr val="00FF00"/>
                </a:solidFill>
                <a:latin typeface="Comic Sans MS" pitchFamily="66" charset="0"/>
              </a:rPr>
              <a:t>Cl</a:t>
            </a:r>
            <a:r>
              <a:rPr lang="en-US" sz="2700" b="1" dirty="0" err="1">
                <a:solidFill>
                  <a:srgbClr val="00FF00"/>
                </a:solidFill>
                <a:latin typeface="Comic Sans MS" pitchFamily="66" charset="0"/>
                <a:sym typeface="Symbol" pitchFamily="18" charset="2"/>
              </a:rPr>
              <a:t></a:t>
            </a:r>
            <a:r>
              <a:rPr lang="en-US" sz="2700" b="1" dirty="0" err="1">
                <a:solidFill>
                  <a:srgbClr val="00FF00"/>
                </a:solidFill>
                <a:latin typeface="Comic Sans MS" pitchFamily="66" charset="0"/>
              </a:rPr>
              <a:t>Br</a:t>
            </a:r>
            <a:r>
              <a:rPr lang="en-US" sz="2700" b="1" dirty="0">
                <a:solidFill>
                  <a:srgbClr val="00FF00"/>
                </a:solidFill>
                <a:latin typeface="Comic Sans MS" pitchFamily="66" charset="0"/>
              </a:rPr>
              <a:t> </a:t>
            </a:r>
            <a:r>
              <a:rPr lang="en-US" sz="2700" b="1" dirty="0">
                <a:solidFill>
                  <a:srgbClr val="00FF00"/>
                </a:solidFill>
                <a:latin typeface="Comic Sans MS" pitchFamily="66" charset="0"/>
                <a:sym typeface="Symbol" pitchFamily="18" charset="2"/>
              </a:rPr>
              <a:t></a:t>
            </a:r>
            <a:r>
              <a:rPr lang="en-US" sz="2700" b="1" dirty="0">
                <a:solidFill>
                  <a:srgbClr val="00FF00"/>
                </a:solidFill>
                <a:latin typeface="Comic Sans MS" pitchFamily="66" charset="0"/>
              </a:rPr>
              <a:t>Co(NH</a:t>
            </a:r>
            <a:r>
              <a:rPr lang="en-US" sz="2700" b="1" baseline="-25000" dirty="0">
                <a:solidFill>
                  <a:srgbClr val="00FF00"/>
                </a:solidFill>
                <a:latin typeface="Comic Sans MS" pitchFamily="66" charset="0"/>
              </a:rPr>
              <a:t>3</a:t>
            </a:r>
            <a:r>
              <a:rPr lang="en-US" sz="2700" b="1" dirty="0">
                <a:solidFill>
                  <a:srgbClr val="00FF00"/>
                </a:solidFill>
                <a:latin typeface="Comic Sans MS" pitchFamily="66" charset="0"/>
              </a:rPr>
              <a:t>)</a:t>
            </a:r>
            <a:r>
              <a:rPr lang="en-US" sz="2700" b="1" dirty="0" err="1">
                <a:solidFill>
                  <a:srgbClr val="00FF00"/>
                </a:solidFill>
                <a:latin typeface="Comic Sans MS" pitchFamily="66" charset="0"/>
              </a:rPr>
              <a:t>Br</a:t>
            </a:r>
            <a:r>
              <a:rPr lang="en-US" sz="2700" b="1" dirty="0" err="1">
                <a:solidFill>
                  <a:srgbClr val="00FF00"/>
                </a:solidFill>
                <a:latin typeface="Comic Sans MS" pitchFamily="66" charset="0"/>
                <a:sym typeface="Symbol" pitchFamily="18" charset="2"/>
              </a:rPr>
              <a:t></a:t>
            </a:r>
            <a:r>
              <a:rPr lang="en-US" sz="2700" b="1" dirty="0" err="1">
                <a:solidFill>
                  <a:srgbClr val="00FF00"/>
                </a:solidFill>
                <a:latin typeface="Comic Sans MS" pitchFamily="66" charset="0"/>
              </a:rPr>
              <a:t>Cl</a:t>
            </a:r>
            <a:r>
              <a:rPr lang="en-US" sz="2700" b="1" dirty="0">
                <a:solidFill>
                  <a:srgbClr val="00FF00"/>
                </a:solidFill>
                <a:latin typeface="Comic Sans MS" pitchFamily="66" charset="0"/>
              </a:rPr>
              <a:t> and [Co(NH</a:t>
            </a:r>
            <a:r>
              <a:rPr lang="en-US" sz="2700" b="1" baseline="-25000" dirty="0">
                <a:solidFill>
                  <a:srgbClr val="00FF00"/>
                </a:solidFill>
                <a:latin typeface="Comic Sans MS" pitchFamily="66" charset="0"/>
              </a:rPr>
              <a:t>3</a:t>
            </a:r>
            <a:r>
              <a:rPr lang="en-US" sz="2700" b="1" dirty="0">
                <a:solidFill>
                  <a:srgbClr val="00FF00"/>
                </a:solidFill>
                <a:latin typeface="Comic Sans MS" pitchFamily="66" charset="0"/>
              </a:rPr>
              <a:t>)</a:t>
            </a:r>
            <a:r>
              <a:rPr lang="en-US" sz="2700" b="1" baseline="-25000" dirty="0">
                <a:solidFill>
                  <a:srgbClr val="00FF00"/>
                </a:solidFill>
                <a:latin typeface="Comic Sans MS" pitchFamily="66" charset="0"/>
              </a:rPr>
              <a:t>6</a:t>
            </a:r>
            <a:r>
              <a:rPr lang="en-US" sz="2700" b="1" dirty="0">
                <a:solidFill>
                  <a:srgbClr val="00FF00"/>
                </a:solidFill>
                <a:latin typeface="Comic Sans MS" pitchFamily="66" charset="0"/>
              </a:rPr>
              <a:t>][Cr(CN)</a:t>
            </a:r>
            <a:r>
              <a:rPr lang="en-US" sz="2700" b="1" baseline="-25000" dirty="0">
                <a:solidFill>
                  <a:srgbClr val="00FF00"/>
                </a:solidFill>
                <a:latin typeface="Comic Sans MS" pitchFamily="66" charset="0"/>
              </a:rPr>
              <a:t>6</a:t>
            </a:r>
            <a:r>
              <a:rPr lang="en-US" sz="2700" b="1" dirty="0">
                <a:solidFill>
                  <a:srgbClr val="00FF00"/>
                </a:solidFill>
                <a:latin typeface="Comic Sans MS" pitchFamily="66" charset="0"/>
              </a:rPr>
              <a:t>]</a:t>
            </a:r>
            <a:br>
              <a:rPr lang="en-US" sz="4400" b="1" dirty="0">
                <a:solidFill>
                  <a:srgbClr val="00FF00"/>
                </a:solidFill>
                <a:latin typeface="Comic Sans MS" pitchFamily="66" charset="0"/>
              </a:rPr>
            </a:br>
            <a:endParaRPr lang="en-US" dirty="0"/>
          </a:p>
        </p:txBody>
      </p:sp>
      <p:graphicFrame>
        <p:nvGraphicFramePr>
          <p:cNvPr id="4" name="Object 1"/>
          <p:cNvGraphicFramePr>
            <a:graphicFrameLocks noGrp="1" noChangeAspect="1"/>
          </p:cNvGraphicFramePr>
          <p:nvPr>
            <p:ph idx="1"/>
          </p:nvPr>
        </p:nvGraphicFramePr>
        <p:xfrm>
          <a:off x="857224" y="4357694"/>
          <a:ext cx="2857520" cy="2071702"/>
        </p:xfrm>
        <a:graphic>
          <a:graphicData uri="http://schemas.openxmlformats.org/presentationml/2006/ole">
            <mc:AlternateContent xmlns:mc="http://schemas.openxmlformats.org/markup-compatibility/2006">
              <mc:Choice xmlns:v="urn:schemas-microsoft-com:vml" Requires="v">
                <p:oleObj spid="_x0000_s32773" name="CS ChemDraw Drawing" r:id="rId4" imgW="2223720" imgH="1767960" progId="ChemDraw.Document.6.0">
                  <p:embed/>
                </p:oleObj>
              </mc:Choice>
              <mc:Fallback>
                <p:oleObj name="CS ChemDraw Drawing" r:id="rId4" imgW="2223720" imgH="1767960" progId="ChemDraw.Document.6.0">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7224" y="4357694"/>
                        <a:ext cx="2857520" cy="2071702"/>
                      </a:xfrm>
                      <a:prstGeom prst="rect">
                        <a:avLst/>
                      </a:prstGeom>
                      <a:solidFill>
                        <a:schemeClr val="tx1"/>
                      </a:solidFill>
                    </p:spPr>
                  </p:pic>
                </p:oleObj>
              </mc:Fallback>
            </mc:AlternateContent>
          </a:graphicData>
        </a:graphic>
      </p:graphicFrame>
      <p:graphicFrame>
        <p:nvGraphicFramePr>
          <p:cNvPr id="2051" name="Object 3"/>
          <p:cNvGraphicFramePr>
            <a:graphicFrameLocks noChangeAspect="1"/>
          </p:cNvGraphicFramePr>
          <p:nvPr/>
        </p:nvGraphicFramePr>
        <p:xfrm>
          <a:off x="4953000" y="4429132"/>
          <a:ext cx="3048000" cy="2047868"/>
        </p:xfrm>
        <a:graphic>
          <a:graphicData uri="http://schemas.openxmlformats.org/presentationml/2006/ole">
            <mc:AlternateContent xmlns:mc="http://schemas.openxmlformats.org/markup-compatibility/2006">
              <mc:Choice xmlns:v="urn:schemas-microsoft-com:vml" Requires="v">
                <p:oleObj spid="_x0000_s32774" name="CS ChemDraw Drawing" r:id="rId6" imgW="2284560" imgH="2088720" progId="ChemDraw.Document.6.0">
                  <p:embed/>
                </p:oleObj>
              </mc:Choice>
              <mc:Fallback>
                <p:oleObj name="CS ChemDraw Drawing" r:id="rId6" imgW="2284560" imgH="2088720" progId="ChemDraw.Document.6.0">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53000" y="4429132"/>
                        <a:ext cx="3048000" cy="2047868"/>
                      </a:xfrm>
                      <a:prstGeom prst="rect">
                        <a:avLst/>
                      </a:prstGeom>
                      <a:solidFill>
                        <a:schemeClr val="tx1"/>
                      </a:solidFill>
                    </p:spPr>
                  </p:pic>
                </p:oleObj>
              </mc:Fallback>
            </mc:AlternateContent>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57224" y="474345"/>
            <a:ext cx="7786742" cy="5324535"/>
          </a:xfrm>
          <a:prstGeom prst="rect">
            <a:avLst/>
          </a:prstGeom>
        </p:spPr>
        <p:txBody>
          <a:bodyPr wrap="square">
            <a:spAutoFit/>
          </a:bodyPr>
          <a:lstStyle/>
          <a:p>
            <a:pPr>
              <a:defRPr/>
            </a:pPr>
            <a:r>
              <a:rPr lang="en-US" sz="2000" b="1" dirty="0">
                <a:solidFill>
                  <a:schemeClr val="bg1"/>
                </a:solidFill>
                <a:latin typeface="Comic Sans MS" pitchFamily="66" charset="0"/>
              </a:rPr>
              <a:t>Ionization isomerism</a:t>
            </a:r>
          </a:p>
          <a:p>
            <a:pPr>
              <a:defRPr/>
            </a:pPr>
            <a:endParaRPr lang="en-US" sz="2000" b="1" dirty="0">
              <a:solidFill>
                <a:schemeClr val="bg1"/>
              </a:solidFill>
              <a:latin typeface="Comic Sans MS" pitchFamily="66" charset="0"/>
            </a:endParaRPr>
          </a:p>
          <a:p>
            <a:pPr>
              <a:buFont typeface="Wingdings" pitchFamily="2" charset="2"/>
              <a:buChar char="v"/>
              <a:defRPr/>
            </a:pPr>
            <a:r>
              <a:rPr lang="en-US" sz="2000" b="1" dirty="0">
                <a:solidFill>
                  <a:srgbClr val="00FF00"/>
                </a:solidFill>
                <a:latin typeface="Comic Sans MS" pitchFamily="66" charset="0"/>
              </a:rPr>
              <a:t>The exchange of groups between the complex ion and the ions outside the complex</a:t>
            </a:r>
          </a:p>
          <a:p>
            <a:pPr>
              <a:buFont typeface="Wingdings" pitchFamily="2" charset="2"/>
              <a:buChar char="v"/>
              <a:defRPr/>
            </a:pPr>
            <a:r>
              <a:rPr lang="en-US" sz="2000" b="1" dirty="0">
                <a:solidFill>
                  <a:srgbClr val="00FF00"/>
                </a:solidFill>
                <a:latin typeface="Comic Sans MS" pitchFamily="66" charset="0"/>
                <a:sym typeface="Symbol" pitchFamily="18" charset="2"/>
              </a:rPr>
              <a:t>Example: </a:t>
            </a:r>
            <a:r>
              <a:rPr lang="en-US" sz="2000" b="1" dirty="0">
                <a:solidFill>
                  <a:srgbClr val="00FF00"/>
                </a:solidFill>
                <a:latin typeface="Comic Sans MS" pitchFamily="66" charset="0"/>
              </a:rPr>
              <a:t>Pt (NH</a:t>
            </a:r>
            <a:r>
              <a:rPr lang="en-US" sz="2000" b="1" baseline="-25000" dirty="0">
                <a:solidFill>
                  <a:srgbClr val="00FF00"/>
                </a:solidFill>
                <a:latin typeface="Comic Sans MS" pitchFamily="66" charset="0"/>
              </a:rPr>
              <a:t>3</a:t>
            </a:r>
            <a:r>
              <a:rPr lang="en-US" sz="2000" b="1" dirty="0">
                <a:solidFill>
                  <a:srgbClr val="00FF00"/>
                </a:solidFill>
                <a:latin typeface="Comic Sans MS" pitchFamily="66" charset="0"/>
              </a:rPr>
              <a:t>)</a:t>
            </a:r>
            <a:r>
              <a:rPr lang="en-US" sz="2000" b="1" baseline="-25000" dirty="0">
                <a:solidFill>
                  <a:srgbClr val="00FF00"/>
                </a:solidFill>
                <a:latin typeface="Comic Sans MS" pitchFamily="66" charset="0"/>
              </a:rPr>
              <a:t>4</a:t>
            </a:r>
            <a:r>
              <a:rPr lang="en-US" sz="2000" b="1" dirty="0">
                <a:solidFill>
                  <a:srgbClr val="00FF00"/>
                </a:solidFill>
                <a:latin typeface="Comic Sans MS" pitchFamily="66" charset="0"/>
              </a:rPr>
              <a:t>Cl</a:t>
            </a:r>
            <a:r>
              <a:rPr lang="en-US" sz="2000" b="1" baseline="-25000" dirty="0">
                <a:solidFill>
                  <a:srgbClr val="00FF00"/>
                </a:solidFill>
                <a:latin typeface="Comic Sans MS" pitchFamily="66" charset="0"/>
              </a:rPr>
              <a:t>2</a:t>
            </a:r>
            <a:r>
              <a:rPr lang="en-US" sz="2000" b="1" dirty="0">
                <a:solidFill>
                  <a:srgbClr val="00FF00"/>
                </a:solidFill>
                <a:latin typeface="Comic Sans MS" pitchFamily="66" charset="0"/>
                <a:sym typeface="Symbol" pitchFamily="18" charset="2"/>
              </a:rPr>
              <a:t></a:t>
            </a:r>
            <a:r>
              <a:rPr lang="en-US" sz="2000" b="1" dirty="0">
                <a:solidFill>
                  <a:srgbClr val="00FF00"/>
                </a:solidFill>
                <a:latin typeface="Comic Sans MS" pitchFamily="66" charset="0"/>
              </a:rPr>
              <a:t>Br</a:t>
            </a:r>
            <a:r>
              <a:rPr lang="en-US" sz="2000" b="1" baseline="-25000" dirty="0">
                <a:solidFill>
                  <a:srgbClr val="00FF00"/>
                </a:solidFill>
                <a:latin typeface="Comic Sans MS" pitchFamily="66" charset="0"/>
              </a:rPr>
              <a:t>2</a:t>
            </a:r>
            <a:r>
              <a:rPr lang="en-US" sz="2000" b="1" dirty="0">
                <a:solidFill>
                  <a:srgbClr val="00FF00"/>
                </a:solidFill>
                <a:latin typeface="Comic Sans MS" pitchFamily="66" charset="0"/>
              </a:rPr>
              <a:t> and </a:t>
            </a:r>
            <a:r>
              <a:rPr lang="en-US" sz="2000" b="1" dirty="0">
                <a:solidFill>
                  <a:srgbClr val="00FF00"/>
                </a:solidFill>
                <a:latin typeface="Comic Sans MS" pitchFamily="66" charset="0"/>
                <a:sym typeface="Symbol" pitchFamily="18" charset="2"/>
              </a:rPr>
              <a:t></a:t>
            </a:r>
            <a:r>
              <a:rPr lang="en-US" sz="2000" b="1" dirty="0">
                <a:solidFill>
                  <a:srgbClr val="00FF00"/>
                </a:solidFill>
                <a:latin typeface="Comic Sans MS" pitchFamily="66" charset="0"/>
              </a:rPr>
              <a:t>Pt(NH</a:t>
            </a:r>
            <a:r>
              <a:rPr lang="en-US" sz="2000" b="1" baseline="-25000" dirty="0">
                <a:solidFill>
                  <a:srgbClr val="00FF00"/>
                </a:solidFill>
                <a:latin typeface="Comic Sans MS" pitchFamily="66" charset="0"/>
              </a:rPr>
              <a:t>3</a:t>
            </a:r>
            <a:r>
              <a:rPr lang="en-US" sz="2000" b="1" dirty="0">
                <a:solidFill>
                  <a:srgbClr val="00FF00"/>
                </a:solidFill>
                <a:latin typeface="Comic Sans MS" pitchFamily="66" charset="0"/>
              </a:rPr>
              <a:t>)</a:t>
            </a:r>
            <a:r>
              <a:rPr lang="en-US" sz="2000" b="1" baseline="-25000" dirty="0">
                <a:solidFill>
                  <a:srgbClr val="00FF00"/>
                </a:solidFill>
                <a:latin typeface="Comic Sans MS" pitchFamily="66" charset="0"/>
              </a:rPr>
              <a:t>4</a:t>
            </a:r>
            <a:r>
              <a:rPr lang="en-US" sz="2000" b="1" dirty="0">
                <a:solidFill>
                  <a:srgbClr val="00FF00"/>
                </a:solidFill>
                <a:latin typeface="Comic Sans MS" pitchFamily="66" charset="0"/>
              </a:rPr>
              <a:t>Br</a:t>
            </a:r>
            <a:r>
              <a:rPr lang="en-US" sz="2000" b="1" baseline="-25000" dirty="0">
                <a:solidFill>
                  <a:srgbClr val="00FF00"/>
                </a:solidFill>
                <a:latin typeface="Comic Sans MS" pitchFamily="66" charset="0"/>
              </a:rPr>
              <a:t>2</a:t>
            </a:r>
            <a:r>
              <a:rPr lang="en-US" sz="2000" b="1" dirty="0">
                <a:solidFill>
                  <a:srgbClr val="00FF00"/>
                </a:solidFill>
                <a:latin typeface="Comic Sans MS" pitchFamily="66" charset="0"/>
                <a:sym typeface="Symbol" pitchFamily="18" charset="2"/>
              </a:rPr>
              <a:t></a:t>
            </a:r>
            <a:r>
              <a:rPr lang="en-US" sz="2000" b="1" dirty="0">
                <a:solidFill>
                  <a:srgbClr val="00FF00"/>
                </a:solidFill>
                <a:latin typeface="Comic Sans MS" pitchFamily="66" charset="0"/>
              </a:rPr>
              <a:t>Cl2 produce different ions in solution</a:t>
            </a:r>
          </a:p>
          <a:p>
            <a:pPr>
              <a:defRPr/>
            </a:pPr>
            <a:endParaRPr lang="en-US" sz="2000" b="1" dirty="0">
              <a:solidFill>
                <a:schemeClr val="bg1"/>
              </a:solidFill>
              <a:latin typeface="Comic Sans MS" pitchFamily="66" charset="0"/>
            </a:endParaRPr>
          </a:p>
          <a:p>
            <a:pPr>
              <a:defRPr/>
            </a:pPr>
            <a:r>
              <a:rPr lang="en-US" sz="2000" b="1" dirty="0">
                <a:solidFill>
                  <a:schemeClr val="bg1"/>
                </a:solidFill>
                <a:latin typeface="Comic Sans MS" pitchFamily="66" charset="0"/>
              </a:rPr>
              <a:t>C) Hydrate isomerism : </a:t>
            </a:r>
          </a:p>
          <a:p>
            <a:pPr>
              <a:defRPr/>
            </a:pPr>
            <a:endParaRPr lang="en-US" sz="2000" b="1" dirty="0">
              <a:solidFill>
                <a:schemeClr val="bg1"/>
              </a:solidFill>
              <a:latin typeface="Comic Sans MS" pitchFamily="66" charset="0"/>
            </a:endParaRPr>
          </a:p>
          <a:p>
            <a:pPr>
              <a:buFont typeface="Wingdings" pitchFamily="2" charset="2"/>
              <a:buChar char="v"/>
              <a:defRPr/>
            </a:pPr>
            <a:r>
              <a:rPr lang="en-US" sz="2000" b="1" dirty="0">
                <a:solidFill>
                  <a:schemeClr val="bg1"/>
                </a:solidFill>
                <a:latin typeface="Comic Sans MS" pitchFamily="66" charset="0"/>
              </a:rPr>
              <a:t>It occurs when water forms  a part of the coordination entity or is outside it</a:t>
            </a:r>
          </a:p>
          <a:p>
            <a:pPr>
              <a:defRPr/>
            </a:pPr>
            <a:endParaRPr lang="en-US" sz="2000" b="1" dirty="0">
              <a:solidFill>
                <a:schemeClr val="bg1"/>
              </a:solidFill>
              <a:latin typeface="Comic Sans MS" pitchFamily="66" charset="0"/>
            </a:endParaRPr>
          </a:p>
          <a:p>
            <a:pPr>
              <a:buFont typeface="Wingdings" pitchFamily="2" charset="2"/>
              <a:buChar char="v"/>
              <a:defRPr/>
            </a:pPr>
            <a:r>
              <a:rPr lang="en-US" sz="2000" b="1" dirty="0">
                <a:solidFill>
                  <a:srgbClr val="00FF00"/>
                </a:solidFill>
                <a:latin typeface="Comic Sans MS" pitchFamily="66" charset="0"/>
                <a:sym typeface="Symbol" pitchFamily="18" charset="2"/>
              </a:rPr>
              <a:t></a:t>
            </a:r>
            <a:r>
              <a:rPr lang="en-US" sz="2000" b="1" dirty="0">
                <a:solidFill>
                  <a:srgbClr val="00FF00"/>
                </a:solidFill>
                <a:latin typeface="Comic Sans MS" pitchFamily="66" charset="0"/>
              </a:rPr>
              <a:t>Cr(H</a:t>
            </a:r>
            <a:r>
              <a:rPr lang="en-US" sz="2000" b="1" baseline="-25000" dirty="0">
                <a:solidFill>
                  <a:srgbClr val="00FF00"/>
                </a:solidFill>
                <a:latin typeface="Comic Sans MS" pitchFamily="66" charset="0"/>
              </a:rPr>
              <a:t>2</a:t>
            </a:r>
            <a:r>
              <a:rPr lang="en-US" sz="2000" b="1" dirty="0">
                <a:solidFill>
                  <a:srgbClr val="00FF00"/>
                </a:solidFill>
                <a:latin typeface="Comic Sans MS" pitchFamily="66" charset="0"/>
              </a:rPr>
              <a:t>O)</a:t>
            </a:r>
            <a:r>
              <a:rPr lang="en-US" sz="2000" b="1" baseline="-25000" dirty="0">
                <a:solidFill>
                  <a:srgbClr val="00FF00"/>
                </a:solidFill>
                <a:latin typeface="Comic Sans MS" pitchFamily="66" charset="0"/>
              </a:rPr>
              <a:t>6</a:t>
            </a:r>
            <a:r>
              <a:rPr lang="en-US" sz="2000" b="1" dirty="0">
                <a:solidFill>
                  <a:srgbClr val="00FF00"/>
                </a:solidFill>
                <a:latin typeface="Comic Sans MS" pitchFamily="66" charset="0"/>
                <a:sym typeface="Symbol" pitchFamily="18" charset="2"/>
              </a:rPr>
              <a:t></a:t>
            </a:r>
            <a:r>
              <a:rPr lang="en-US" sz="2000" b="1" dirty="0">
                <a:solidFill>
                  <a:srgbClr val="00FF00"/>
                </a:solidFill>
                <a:latin typeface="Comic Sans MS" pitchFamily="66" charset="0"/>
              </a:rPr>
              <a:t>Cl</a:t>
            </a:r>
            <a:r>
              <a:rPr lang="en-US" sz="2000" b="1" baseline="-25000" dirty="0">
                <a:solidFill>
                  <a:srgbClr val="00FF00"/>
                </a:solidFill>
                <a:latin typeface="Comic Sans MS" pitchFamily="66" charset="0"/>
              </a:rPr>
              <a:t>3</a:t>
            </a:r>
            <a:r>
              <a:rPr lang="en-US" sz="2000" b="1" dirty="0">
                <a:solidFill>
                  <a:srgbClr val="00FF00"/>
                </a:solidFill>
                <a:latin typeface="Comic Sans MS" pitchFamily="66" charset="0"/>
              </a:rPr>
              <a:t>              violet          (three ionic chlorines)</a:t>
            </a:r>
          </a:p>
          <a:p>
            <a:pPr>
              <a:buFont typeface="Wingdings" pitchFamily="2" charset="2"/>
              <a:buChar char="v"/>
              <a:defRPr/>
            </a:pPr>
            <a:r>
              <a:rPr lang="en-US" sz="2000" b="1" dirty="0">
                <a:solidFill>
                  <a:srgbClr val="00FF00"/>
                </a:solidFill>
                <a:latin typeface="Comic Sans MS" pitchFamily="66" charset="0"/>
                <a:sym typeface="Symbol" pitchFamily="18" charset="2"/>
              </a:rPr>
              <a:t></a:t>
            </a:r>
            <a:r>
              <a:rPr lang="en-US" sz="2000" b="1" dirty="0">
                <a:solidFill>
                  <a:srgbClr val="00FF00"/>
                </a:solidFill>
                <a:latin typeface="Comic Sans MS" pitchFamily="66" charset="0"/>
              </a:rPr>
              <a:t>Cr(H</a:t>
            </a:r>
            <a:r>
              <a:rPr lang="en-US" sz="2000" b="1" baseline="-25000" dirty="0">
                <a:solidFill>
                  <a:srgbClr val="00FF00"/>
                </a:solidFill>
                <a:latin typeface="Comic Sans MS" pitchFamily="66" charset="0"/>
              </a:rPr>
              <a:t>2</a:t>
            </a:r>
            <a:r>
              <a:rPr lang="en-US" sz="2000" b="1" dirty="0">
                <a:solidFill>
                  <a:srgbClr val="00FF00"/>
                </a:solidFill>
                <a:latin typeface="Comic Sans MS" pitchFamily="66" charset="0"/>
              </a:rPr>
              <a:t>O)</a:t>
            </a:r>
            <a:r>
              <a:rPr lang="en-US" sz="2000" b="1" baseline="-25000" dirty="0">
                <a:solidFill>
                  <a:srgbClr val="00FF00"/>
                </a:solidFill>
                <a:latin typeface="Comic Sans MS" pitchFamily="66" charset="0"/>
              </a:rPr>
              <a:t>5</a:t>
            </a:r>
            <a:r>
              <a:rPr lang="en-US" sz="2000" b="1" dirty="0">
                <a:solidFill>
                  <a:srgbClr val="00FF00"/>
                </a:solidFill>
                <a:latin typeface="Comic Sans MS" pitchFamily="66" charset="0"/>
              </a:rPr>
              <a:t>Cl</a:t>
            </a:r>
            <a:r>
              <a:rPr lang="en-US" sz="2000" b="1" dirty="0">
                <a:solidFill>
                  <a:srgbClr val="00FF00"/>
                </a:solidFill>
                <a:latin typeface="Comic Sans MS" pitchFamily="66" charset="0"/>
                <a:sym typeface="Symbol" pitchFamily="18" charset="2"/>
              </a:rPr>
              <a:t></a:t>
            </a:r>
            <a:r>
              <a:rPr lang="en-US" sz="2000" b="1" dirty="0">
                <a:solidFill>
                  <a:srgbClr val="00FF00"/>
                </a:solidFill>
                <a:latin typeface="Comic Sans MS" pitchFamily="66" charset="0"/>
              </a:rPr>
              <a:t>Cl</a:t>
            </a:r>
            <a:r>
              <a:rPr lang="en-US" sz="2000" b="1" baseline="-25000" dirty="0">
                <a:solidFill>
                  <a:srgbClr val="00FF00"/>
                </a:solidFill>
                <a:latin typeface="Comic Sans MS" pitchFamily="66" charset="0"/>
              </a:rPr>
              <a:t>2</a:t>
            </a:r>
            <a:r>
              <a:rPr lang="en-US" sz="2000" b="1" dirty="0">
                <a:solidFill>
                  <a:srgbClr val="00FF00"/>
                </a:solidFill>
                <a:latin typeface="Comic Sans MS" pitchFamily="66" charset="0"/>
              </a:rPr>
              <a:t>.H</a:t>
            </a:r>
            <a:r>
              <a:rPr lang="en-US" sz="2000" b="1" baseline="-25000" dirty="0">
                <a:solidFill>
                  <a:srgbClr val="00FF00"/>
                </a:solidFill>
                <a:latin typeface="Comic Sans MS" pitchFamily="66" charset="0"/>
              </a:rPr>
              <a:t>2</a:t>
            </a:r>
            <a:r>
              <a:rPr lang="en-US" sz="2000" b="1" dirty="0">
                <a:solidFill>
                  <a:srgbClr val="00FF00"/>
                </a:solidFill>
                <a:latin typeface="Comic Sans MS" pitchFamily="66" charset="0"/>
              </a:rPr>
              <a:t>O       green          (two ionic chlorines)</a:t>
            </a:r>
          </a:p>
          <a:p>
            <a:pPr>
              <a:buFont typeface="Wingdings" pitchFamily="2" charset="2"/>
              <a:buChar char="v"/>
              <a:defRPr/>
            </a:pPr>
            <a:r>
              <a:rPr lang="en-US" sz="2000" b="1" dirty="0">
                <a:solidFill>
                  <a:srgbClr val="00FF00"/>
                </a:solidFill>
                <a:latin typeface="Comic Sans MS" pitchFamily="66" charset="0"/>
                <a:sym typeface="Symbol" pitchFamily="18" charset="2"/>
              </a:rPr>
              <a:t></a:t>
            </a:r>
            <a:r>
              <a:rPr lang="en-US" sz="2000" b="1" dirty="0">
                <a:solidFill>
                  <a:srgbClr val="00FF00"/>
                </a:solidFill>
                <a:latin typeface="Comic Sans MS" pitchFamily="66" charset="0"/>
              </a:rPr>
              <a:t>Cr(H</a:t>
            </a:r>
            <a:r>
              <a:rPr lang="en-US" sz="2000" b="1" baseline="-25000" dirty="0">
                <a:solidFill>
                  <a:srgbClr val="00FF00"/>
                </a:solidFill>
                <a:latin typeface="Comic Sans MS" pitchFamily="66" charset="0"/>
              </a:rPr>
              <a:t>2</a:t>
            </a:r>
            <a:r>
              <a:rPr lang="en-US" sz="2000" b="1" dirty="0">
                <a:solidFill>
                  <a:srgbClr val="00FF00"/>
                </a:solidFill>
                <a:latin typeface="Comic Sans MS" pitchFamily="66" charset="0"/>
              </a:rPr>
              <a:t>O)</a:t>
            </a:r>
            <a:r>
              <a:rPr lang="en-US" sz="2000" b="1" baseline="-25000" dirty="0">
                <a:solidFill>
                  <a:srgbClr val="00FF00"/>
                </a:solidFill>
                <a:latin typeface="Comic Sans MS" pitchFamily="66" charset="0"/>
              </a:rPr>
              <a:t>4</a:t>
            </a:r>
            <a:r>
              <a:rPr lang="en-US" sz="2000" b="1" dirty="0">
                <a:solidFill>
                  <a:srgbClr val="00FF00"/>
                </a:solidFill>
                <a:latin typeface="Comic Sans MS" pitchFamily="66" charset="0"/>
              </a:rPr>
              <a:t>Cl</a:t>
            </a:r>
            <a:r>
              <a:rPr lang="en-US" sz="2000" b="1" baseline="-25000" dirty="0">
                <a:solidFill>
                  <a:srgbClr val="00FF00"/>
                </a:solidFill>
                <a:latin typeface="Comic Sans MS" pitchFamily="66" charset="0"/>
              </a:rPr>
              <a:t>2</a:t>
            </a:r>
            <a:r>
              <a:rPr lang="en-US" sz="2000" b="1" dirty="0">
                <a:solidFill>
                  <a:srgbClr val="00FF00"/>
                </a:solidFill>
                <a:latin typeface="Comic Sans MS" pitchFamily="66" charset="0"/>
                <a:sym typeface="Symbol" pitchFamily="18" charset="2"/>
              </a:rPr>
              <a:t></a:t>
            </a:r>
            <a:r>
              <a:rPr lang="en-US" sz="2000" b="1" dirty="0">
                <a:solidFill>
                  <a:srgbClr val="00FF00"/>
                </a:solidFill>
                <a:latin typeface="Comic Sans MS" pitchFamily="66" charset="0"/>
              </a:rPr>
              <a:t>Cl.2H</a:t>
            </a:r>
            <a:r>
              <a:rPr lang="en-US" sz="2000" b="1" baseline="-25000" dirty="0">
                <a:solidFill>
                  <a:srgbClr val="00FF00"/>
                </a:solidFill>
                <a:latin typeface="Comic Sans MS" pitchFamily="66" charset="0"/>
              </a:rPr>
              <a:t>2</a:t>
            </a:r>
            <a:r>
              <a:rPr lang="en-US" sz="2000" b="1" dirty="0">
                <a:solidFill>
                  <a:srgbClr val="00FF00"/>
                </a:solidFill>
                <a:latin typeface="Comic Sans MS" pitchFamily="66" charset="0"/>
              </a:rPr>
              <a:t>O     dark green     (one ionic chlorine)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57224" y="428604"/>
            <a:ext cx="7572428" cy="2123658"/>
          </a:xfrm>
          <a:prstGeom prst="rect">
            <a:avLst/>
          </a:prstGeom>
        </p:spPr>
        <p:txBody>
          <a:bodyPr wrap="square">
            <a:spAutoFit/>
          </a:bodyPr>
          <a:lstStyle/>
          <a:p>
            <a:pPr>
              <a:defRPr/>
            </a:pPr>
            <a:r>
              <a:rPr lang="en-US" sz="2400" b="1" dirty="0">
                <a:solidFill>
                  <a:schemeClr val="bg1"/>
                </a:solidFill>
                <a:latin typeface="Comic Sans MS" pitchFamily="66" charset="0"/>
              </a:rPr>
              <a:t>Linkage isomerism</a:t>
            </a:r>
          </a:p>
          <a:p>
            <a:pPr>
              <a:defRPr/>
            </a:pPr>
            <a:endParaRPr lang="en-US" sz="2400" b="1" dirty="0">
              <a:solidFill>
                <a:schemeClr val="bg1"/>
              </a:solidFill>
              <a:latin typeface="Comic Sans MS" pitchFamily="66" charset="0"/>
            </a:endParaRPr>
          </a:p>
          <a:p>
            <a:pPr>
              <a:buFont typeface="Wingdings" pitchFamily="2" charset="2"/>
              <a:buChar char="v"/>
              <a:defRPr/>
            </a:pPr>
            <a:r>
              <a:rPr lang="en-US" sz="2400" b="1" dirty="0">
                <a:solidFill>
                  <a:srgbClr val="00FF00"/>
                </a:solidFill>
                <a:latin typeface="Comic Sans MS" pitchFamily="66" charset="0"/>
              </a:rPr>
              <a:t>Linkage isomerism arises in a coordination compound containing </a:t>
            </a:r>
            <a:r>
              <a:rPr lang="en-US" sz="2400" b="1" dirty="0" err="1">
                <a:solidFill>
                  <a:srgbClr val="00FF00"/>
                </a:solidFill>
                <a:latin typeface="Comic Sans MS" pitchFamily="66" charset="0"/>
              </a:rPr>
              <a:t>ambidentate</a:t>
            </a:r>
            <a:r>
              <a:rPr lang="en-US" sz="2400" b="1" dirty="0">
                <a:solidFill>
                  <a:srgbClr val="00FF00"/>
                </a:solidFill>
                <a:latin typeface="Comic Sans MS" pitchFamily="66" charset="0"/>
              </a:rPr>
              <a:t> ligand.</a:t>
            </a:r>
          </a:p>
          <a:p>
            <a:pPr>
              <a:buFont typeface="Wingdings" pitchFamily="2" charset="2"/>
              <a:buChar char="v"/>
              <a:defRPr/>
            </a:pPr>
            <a:r>
              <a:rPr lang="en-US" sz="2400" b="1" dirty="0">
                <a:solidFill>
                  <a:srgbClr val="00FF00"/>
                </a:solidFill>
                <a:latin typeface="Comic Sans MS" pitchFamily="66" charset="0"/>
              </a:rPr>
              <a:t>Example: [Co(NH</a:t>
            </a:r>
            <a:r>
              <a:rPr lang="en-US" sz="2400" b="1" baseline="-25000" dirty="0">
                <a:solidFill>
                  <a:srgbClr val="00FF00"/>
                </a:solidFill>
                <a:latin typeface="Comic Sans MS" pitchFamily="66" charset="0"/>
              </a:rPr>
              <a:t>3</a:t>
            </a:r>
            <a:r>
              <a:rPr lang="en-US" sz="2400" b="1" dirty="0">
                <a:solidFill>
                  <a:srgbClr val="00FF00"/>
                </a:solidFill>
                <a:latin typeface="Comic Sans MS" pitchFamily="66" charset="0"/>
              </a:rPr>
              <a:t>)</a:t>
            </a:r>
            <a:r>
              <a:rPr lang="en-US" sz="2400" b="1" baseline="-25000" dirty="0">
                <a:solidFill>
                  <a:srgbClr val="00FF00"/>
                </a:solidFill>
                <a:latin typeface="Comic Sans MS" pitchFamily="66" charset="0"/>
              </a:rPr>
              <a:t>5</a:t>
            </a:r>
            <a:r>
              <a:rPr lang="en-US" sz="2400" b="1" dirty="0">
                <a:solidFill>
                  <a:srgbClr val="00FF00"/>
                </a:solidFill>
                <a:latin typeface="Comic Sans MS" pitchFamily="66" charset="0"/>
              </a:rPr>
              <a:t>(NO</a:t>
            </a:r>
            <a:r>
              <a:rPr lang="en-US" sz="2400" b="1" baseline="-25000" dirty="0">
                <a:solidFill>
                  <a:srgbClr val="00FF00"/>
                </a:solidFill>
                <a:latin typeface="Comic Sans MS" pitchFamily="66" charset="0"/>
              </a:rPr>
              <a:t>2</a:t>
            </a:r>
            <a:r>
              <a:rPr lang="en-US" sz="2400" b="1" dirty="0">
                <a:solidFill>
                  <a:srgbClr val="00FF00"/>
                </a:solidFill>
                <a:latin typeface="Comic Sans MS" pitchFamily="66" charset="0"/>
              </a:rPr>
              <a:t>)]Cl</a:t>
            </a:r>
            <a:r>
              <a:rPr lang="en-US" sz="2400" b="1" baseline="-25000" dirty="0">
                <a:solidFill>
                  <a:srgbClr val="00FF00"/>
                </a:solidFill>
                <a:latin typeface="Comic Sans MS" pitchFamily="66" charset="0"/>
              </a:rPr>
              <a:t>2</a:t>
            </a:r>
          </a:p>
          <a:p>
            <a:pPr>
              <a:defRPr/>
            </a:pPr>
            <a:endParaRPr lang="en-US" b="1" baseline="-25000" dirty="0">
              <a:solidFill>
                <a:srgbClr val="00FF00"/>
              </a:solidFill>
              <a:latin typeface="Comic Sans MS" pitchFamily="66" charset="0"/>
            </a:endParaRPr>
          </a:p>
        </p:txBody>
      </p:sp>
      <p:graphicFrame>
        <p:nvGraphicFramePr>
          <p:cNvPr id="3074" name="Object 1"/>
          <p:cNvGraphicFramePr>
            <a:graphicFrameLocks noChangeAspect="1"/>
          </p:cNvGraphicFramePr>
          <p:nvPr/>
        </p:nvGraphicFramePr>
        <p:xfrm>
          <a:off x="1071538" y="3071810"/>
          <a:ext cx="2819400" cy="2590800"/>
        </p:xfrm>
        <a:graphic>
          <a:graphicData uri="http://schemas.openxmlformats.org/presentationml/2006/ole">
            <mc:AlternateContent xmlns:mc="http://schemas.openxmlformats.org/markup-compatibility/2006">
              <mc:Choice xmlns:v="urn:schemas-microsoft-com:vml" Requires="v">
                <p:oleObj spid="_x0000_s33796" name="CS ChemDraw Drawing" r:id="rId4" imgW="2241360" imgH="2062440" progId="ChemDraw.Document.6.0">
                  <p:embed/>
                </p:oleObj>
              </mc:Choice>
              <mc:Fallback>
                <p:oleObj name="CS ChemDraw Drawing" r:id="rId4" imgW="2241360" imgH="2062440" progId="ChemDraw.Document.6.0">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1538" y="3071810"/>
                        <a:ext cx="2819400" cy="2590800"/>
                      </a:xfrm>
                      <a:prstGeom prst="rect">
                        <a:avLst/>
                      </a:prstGeom>
                      <a:solidFill>
                        <a:schemeClr val="tx1"/>
                      </a:solidFill>
                    </p:spPr>
                  </p:pic>
                </p:oleObj>
              </mc:Fallback>
            </mc:AlternateContent>
          </a:graphicData>
        </a:graphic>
      </p:graphicFrame>
      <p:graphicFrame>
        <p:nvGraphicFramePr>
          <p:cNvPr id="3075" name="Object 3"/>
          <p:cNvGraphicFramePr>
            <a:graphicFrameLocks noChangeAspect="1"/>
          </p:cNvGraphicFramePr>
          <p:nvPr/>
        </p:nvGraphicFramePr>
        <p:xfrm>
          <a:off x="5143504" y="3143248"/>
          <a:ext cx="2819400" cy="2452686"/>
        </p:xfrm>
        <a:graphic>
          <a:graphicData uri="http://schemas.openxmlformats.org/presentationml/2006/ole">
            <mc:AlternateContent xmlns:mc="http://schemas.openxmlformats.org/markup-compatibility/2006">
              <mc:Choice xmlns:v="urn:schemas-microsoft-com:vml" Requires="v">
                <p:oleObj spid="_x0000_s33797" name="CS ChemDraw Drawing" r:id="rId6" imgW="2241360" imgH="2408040" progId="ChemDraw.Document.6.0">
                  <p:embed/>
                </p:oleObj>
              </mc:Choice>
              <mc:Fallback>
                <p:oleObj name="CS ChemDraw Drawing" r:id="rId6" imgW="2241360" imgH="2408040" progId="ChemDraw.Document.6.0">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43504" y="3143248"/>
                        <a:ext cx="2819400" cy="2452686"/>
                      </a:xfrm>
                      <a:prstGeom prst="rect">
                        <a:avLst/>
                      </a:prstGeom>
                      <a:solidFill>
                        <a:schemeClr val="tx1"/>
                      </a:solidFill>
                    </p:spPr>
                  </p:pic>
                </p:oleObj>
              </mc:Fallback>
            </mc:AlternateContent>
          </a:graphicData>
        </a:graphic>
      </p:graphicFrame>
      <p:sp>
        <p:nvSpPr>
          <p:cNvPr id="6" name="Rectangle 5"/>
          <p:cNvSpPr/>
          <p:nvPr/>
        </p:nvSpPr>
        <p:spPr>
          <a:xfrm>
            <a:off x="857224" y="5715016"/>
            <a:ext cx="3167855" cy="369332"/>
          </a:xfrm>
          <a:prstGeom prst="rect">
            <a:avLst/>
          </a:prstGeom>
        </p:spPr>
        <p:txBody>
          <a:bodyPr wrap="none">
            <a:spAutoFit/>
          </a:bodyPr>
          <a:lstStyle/>
          <a:p>
            <a:r>
              <a:rPr lang="en-US" b="1" dirty="0">
                <a:solidFill>
                  <a:schemeClr val="bg1"/>
                </a:solidFill>
                <a:latin typeface="Comic Sans MS" pitchFamily="66" charset="0"/>
              </a:rPr>
              <a:t>[Co(NH</a:t>
            </a:r>
            <a:r>
              <a:rPr lang="en-US" b="1" baseline="-25000" dirty="0">
                <a:solidFill>
                  <a:schemeClr val="bg1"/>
                </a:solidFill>
                <a:latin typeface="Comic Sans MS" pitchFamily="66" charset="0"/>
              </a:rPr>
              <a:t>3</a:t>
            </a:r>
            <a:r>
              <a:rPr lang="en-US" b="1" dirty="0">
                <a:solidFill>
                  <a:schemeClr val="bg1"/>
                </a:solidFill>
                <a:latin typeface="Comic Sans MS" pitchFamily="66" charset="0"/>
              </a:rPr>
              <a:t>)</a:t>
            </a:r>
            <a:r>
              <a:rPr lang="en-US" b="1" baseline="-25000" dirty="0">
                <a:solidFill>
                  <a:schemeClr val="bg1"/>
                </a:solidFill>
                <a:latin typeface="Comic Sans MS" pitchFamily="66" charset="0"/>
              </a:rPr>
              <a:t>5</a:t>
            </a:r>
            <a:r>
              <a:rPr lang="en-US" b="1" dirty="0">
                <a:solidFill>
                  <a:schemeClr val="bg1"/>
                </a:solidFill>
                <a:latin typeface="Comic Sans MS" pitchFamily="66" charset="0"/>
              </a:rPr>
              <a:t>(NO</a:t>
            </a:r>
            <a:r>
              <a:rPr lang="en-US" b="1" baseline="-25000" dirty="0">
                <a:solidFill>
                  <a:schemeClr val="bg1"/>
                </a:solidFill>
                <a:latin typeface="Comic Sans MS" pitchFamily="66" charset="0"/>
              </a:rPr>
              <a:t>2</a:t>
            </a:r>
            <a:r>
              <a:rPr lang="en-US" b="1" dirty="0">
                <a:solidFill>
                  <a:schemeClr val="bg1"/>
                </a:solidFill>
                <a:latin typeface="Comic Sans MS" pitchFamily="66" charset="0"/>
              </a:rPr>
              <a:t>)]Cl</a:t>
            </a:r>
            <a:r>
              <a:rPr lang="en-US" b="1" baseline="30000" dirty="0">
                <a:solidFill>
                  <a:schemeClr val="bg1"/>
                </a:solidFill>
                <a:latin typeface="Comic Sans MS" pitchFamily="66" charset="0"/>
              </a:rPr>
              <a:t>2 – </a:t>
            </a:r>
            <a:r>
              <a:rPr lang="en-US" b="1" dirty="0">
                <a:solidFill>
                  <a:schemeClr val="bg1"/>
                </a:solidFill>
                <a:latin typeface="Comic Sans MS" pitchFamily="66" charset="0"/>
              </a:rPr>
              <a:t>(Red) </a:t>
            </a:r>
          </a:p>
        </p:txBody>
      </p:sp>
      <p:sp>
        <p:nvSpPr>
          <p:cNvPr id="7" name="Rectangle 6"/>
          <p:cNvSpPr/>
          <p:nvPr/>
        </p:nvSpPr>
        <p:spPr>
          <a:xfrm>
            <a:off x="5000628" y="5643578"/>
            <a:ext cx="3331361" cy="369332"/>
          </a:xfrm>
          <a:prstGeom prst="rect">
            <a:avLst/>
          </a:prstGeom>
        </p:spPr>
        <p:txBody>
          <a:bodyPr wrap="none">
            <a:spAutoFit/>
          </a:bodyPr>
          <a:lstStyle/>
          <a:p>
            <a:r>
              <a:rPr lang="en-US" b="1" dirty="0">
                <a:solidFill>
                  <a:schemeClr val="bg1"/>
                </a:solidFill>
                <a:latin typeface="Comic Sans MS" pitchFamily="66" charset="0"/>
              </a:rPr>
              <a:t>Co(NH</a:t>
            </a:r>
            <a:r>
              <a:rPr lang="en-US" b="1" baseline="-25000" dirty="0">
                <a:solidFill>
                  <a:schemeClr val="bg1"/>
                </a:solidFill>
                <a:latin typeface="Comic Sans MS" pitchFamily="66" charset="0"/>
              </a:rPr>
              <a:t>3</a:t>
            </a:r>
            <a:r>
              <a:rPr lang="en-US" b="1" dirty="0">
                <a:solidFill>
                  <a:schemeClr val="bg1"/>
                </a:solidFill>
                <a:latin typeface="Comic Sans MS" pitchFamily="66" charset="0"/>
              </a:rPr>
              <a:t>)</a:t>
            </a:r>
            <a:r>
              <a:rPr lang="en-US" b="1" baseline="-25000" dirty="0">
                <a:solidFill>
                  <a:schemeClr val="bg1"/>
                </a:solidFill>
                <a:latin typeface="Comic Sans MS" pitchFamily="66" charset="0"/>
              </a:rPr>
              <a:t>5</a:t>
            </a:r>
            <a:r>
              <a:rPr lang="en-US" b="1" dirty="0">
                <a:solidFill>
                  <a:schemeClr val="bg1"/>
                </a:solidFill>
                <a:latin typeface="Comic Sans MS" pitchFamily="66" charset="0"/>
              </a:rPr>
              <a:t>(ONO)]Cl</a:t>
            </a:r>
            <a:r>
              <a:rPr lang="en-US" b="1" baseline="30000" dirty="0">
                <a:solidFill>
                  <a:schemeClr val="bg1"/>
                </a:solidFill>
                <a:latin typeface="Comic Sans MS" pitchFamily="66" charset="0"/>
              </a:rPr>
              <a:t>2-</a:t>
            </a:r>
            <a:r>
              <a:rPr lang="en-US" b="1" dirty="0">
                <a:solidFill>
                  <a:schemeClr val="bg1"/>
                </a:solidFill>
                <a:latin typeface="Comic Sans MS" pitchFamily="66" charset="0"/>
              </a:rPr>
              <a:t> (Yellow)</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00232" y="285728"/>
            <a:ext cx="5572164" cy="584775"/>
          </a:xfrm>
          <a:prstGeom prst="rect">
            <a:avLst/>
          </a:prstGeom>
        </p:spPr>
        <p:txBody>
          <a:bodyPr wrap="square">
            <a:spAutoFit/>
          </a:bodyPr>
          <a:lstStyle/>
          <a:p>
            <a:pPr algn="ctr"/>
            <a:r>
              <a:rPr lang="en-US" b="1" dirty="0">
                <a:solidFill>
                  <a:srgbClr val="FFFF00"/>
                </a:solidFill>
                <a:latin typeface="Comic Sans MS" pitchFamily="66" charset="0"/>
              </a:rPr>
              <a:t>2. </a:t>
            </a:r>
            <a:r>
              <a:rPr lang="en-US" sz="3200" b="1" dirty="0">
                <a:solidFill>
                  <a:srgbClr val="FFFF00"/>
                </a:solidFill>
                <a:latin typeface="Lucida Calligraphy" pitchFamily="66" charset="0"/>
              </a:rPr>
              <a:t>Stereoisomerism</a:t>
            </a:r>
            <a:endParaRPr lang="en-US" sz="3200" dirty="0"/>
          </a:p>
        </p:txBody>
      </p:sp>
      <p:sp>
        <p:nvSpPr>
          <p:cNvPr id="3" name="Rectangle 2"/>
          <p:cNvSpPr/>
          <p:nvPr/>
        </p:nvSpPr>
        <p:spPr>
          <a:xfrm>
            <a:off x="1000100" y="785794"/>
            <a:ext cx="4572000" cy="1938992"/>
          </a:xfrm>
          <a:prstGeom prst="rect">
            <a:avLst/>
          </a:prstGeom>
        </p:spPr>
        <p:txBody>
          <a:bodyPr>
            <a:spAutoFit/>
          </a:bodyPr>
          <a:lstStyle/>
          <a:p>
            <a:pPr marL="457200" indent="-457200">
              <a:buFont typeface="Arial" pitchFamily="34" charset="0"/>
              <a:buAutoNum type="alphaLcParenR"/>
              <a:defRPr/>
            </a:pPr>
            <a:r>
              <a:rPr lang="en-US" sz="2000" b="1" dirty="0">
                <a:solidFill>
                  <a:srgbClr val="FFFF00"/>
                </a:solidFill>
                <a:latin typeface="Comic Sans MS" pitchFamily="66" charset="0"/>
              </a:rPr>
              <a:t>Geometrical isomerism: </a:t>
            </a:r>
            <a:r>
              <a:rPr lang="en-US" sz="2000" b="1" dirty="0" err="1">
                <a:solidFill>
                  <a:srgbClr val="FFFF00"/>
                </a:solidFill>
                <a:latin typeface="Comic Sans MS" pitchFamily="66" charset="0"/>
              </a:rPr>
              <a:t>cis</a:t>
            </a:r>
            <a:r>
              <a:rPr lang="en-US" sz="2000" b="1" dirty="0">
                <a:solidFill>
                  <a:srgbClr val="FFFF00"/>
                </a:solidFill>
                <a:latin typeface="Comic Sans MS" pitchFamily="66" charset="0"/>
              </a:rPr>
              <a:t> and trans</a:t>
            </a:r>
          </a:p>
          <a:p>
            <a:pPr marL="457200" indent="-457200">
              <a:defRPr/>
            </a:pPr>
            <a:endParaRPr lang="en-US" sz="2000" b="1" dirty="0">
              <a:solidFill>
                <a:schemeClr val="bg1"/>
              </a:solidFill>
              <a:latin typeface="Comic Sans MS" pitchFamily="66" charset="0"/>
            </a:endParaRPr>
          </a:p>
          <a:p>
            <a:pPr>
              <a:buFont typeface="Wingdings" pitchFamily="2" charset="2"/>
              <a:buChar char="v"/>
              <a:defRPr/>
            </a:pPr>
            <a:r>
              <a:rPr lang="en-US" sz="2000" b="1" dirty="0">
                <a:solidFill>
                  <a:schemeClr val="bg1"/>
                </a:solidFill>
                <a:latin typeface="Comic Sans MS" pitchFamily="66" charset="0"/>
              </a:rPr>
              <a:t>Square planar complex: </a:t>
            </a:r>
          </a:p>
          <a:p>
            <a:pPr>
              <a:defRPr/>
            </a:pPr>
            <a:r>
              <a:rPr lang="en-US" sz="2000" b="1" dirty="0">
                <a:solidFill>
                  <a:srgbClr val="00FF00"/>
                </a:solidFill>
                <a:latin typeface="Comic Sans MS" pitchFamily="66" charset="0"/>
              </a:rPr>
              <a:t>Example :  </a:t>
            </a:r>
          </a:p>
          <a:p>
            <a:pPr>
              <a:defRPr/>
            </a:pPr>
            <a:r>
              <a:rPr lang="en-US" sz="2000" b="1" dirty="0">
                <a:solidFill>
                  <a:srgbClr val="00FF00"/>
                </a:solidFill>
                <a:latin typeface="Comic Sans MS" pitchFamily="66" charset="0"/>
              </a:rPr>
              <a:t>Ma</a:t>
            </a:r>
            <a:r>
              <a:rPr lang="en-US" sz="2000" b="1" baseline="-25000" dirty="0">
                <a:solidFill>
                  <a:srgbClr val="00FF00"/>
                </a:solidFill>
                <a:latin typeface="Comic Sans MS" pitchFamily="66" charset="0"/>
              </a:rPr>
              <a:t>2</a:t>
            </a:r>
            <a:r>
              <a:rPr lang="en-US" sz="2000" b="1" dirty="0">
                <a:solidFill>
                  <a:srgbClr val="00FF00"/>
                </a:solidFill>
                <a:latin typeface="Comic Sans MS" pitchFamily="66" charset="0"/>
              </a:rPr>
              <a:t>b</a:t>
            </a:r>
            <a:r>
              <a:rPr lang="en-US" sz="2000" b="1" baseline="-25000" dirty="0">
                <a:solidFill>
                  <a:srgbClr val="00FF00"/>
                </a:solidFill>
                <a:latin typeface="Comic Sans MS" pitchFamily="66" charset="0"/>
              </a:rPr>
              <a:t>2</a:t>
            </a:r>
            <a:r>
              <a:rPr lang="en-US" sz="2000" b="1" dirty="0">
                <a:solidFill>
                  <a:srgbClr val="00FF00"/>
                </a:solidFill>
                <a:latin typeface="Comic Sans MS" pitchFamily="66" charset="0"/>
              </a:rPr>
              <a:t>     [Pt(NH</a:t>
            </a:r>
            <a:r>
              <a:rPr lang="en-US" sz="2000" b="1" baseline="-25000" dirty="0">
                <a:solidFill>
                  <a:srgbClr val="00FF00"/>
                </a:solidFill>
                <a:latin typeface="Comic Sans MS" pitchFamily="66" charset="0"/>
              </a:rPr>
              <a:t>3</a:t>
            </a:r>
            <a:r>
              <a:rPr lang="en-US" sz="2000" b="1" dirty="0">
                <a:solidFill>
                  <a:srgbClr val="00FF00"/>
                </a:solidFill>
                <a:latin typeface="Comic Sans MS" pitchFamily="66" charset="0"/>
              </a:rPr>
              <a:t>)</a:t>
            </a:r>
            <a:r>
              <a:rPr lang="en-US" sz="2000" b="1" baseline="-25000" dirty="0">
                <a:solidFill>
                  <a:srgbClr val="00FF00"/>
                </a:solidFill>
                <a:latin typeface="Comic Sans MS" pitchFamily="66" charset="0"/>
              </a:rPr>
              <a:t>2</a:t>
            </a:r>
            <a:r>
              <a:rPr lang="en-US" sz="2000" b="1" dirty="0">
                <a:solidFill>
                  <a:srgbClr val="00FF00"/>
                </a:solidFill>
                <a:latin typeface="Comic Sans MS" pitchFamily="66" charset="0"/>
              </a:rPr>
              <a:t>Cl</a:t>
            </a:r>
            <a:r>
              <a:rPr lang="en-US" sz="2000" b="1" baseline="-25000" dirty="0">
                <a:solidFill>
                  <a:srgbClr val="00FF00"/>
                </a:solidFill>
                <a:latin typeface="Comic Sans MS" pitchFamily="66" charset="0"/>
              </a:rPr>
              <a:t>2</a:t>
            </a:r>
            <a:r>
              <a:rPr lang="en-US" sz="2000" b="1" dirty="0">
                <a:solidFill>
                  <a:srgbClr val="00FF00"/>
                </a:solidFill>
                <a:latin typeface="Comic Sans MS" pitchFamily="66" charset="0"/>
              </a:rPr>
              <a:t>]</a:t>
            </a:r>
          </a:p>
        </p:txBody>
      </p:sp>
      <p:pic>
        <p:nvPicPr>
          <p:cNvPr id="4" name="Picture 4"/>
          <p:cNvPicPr>
            <a:picLocks noChangeAspect="1" noChangeArrowheads="1"/>
          </p:cNvPicPr>
          <p:nvPr/>
        </p:nvPicPr>
        <p:blipFill>
          <a:blip r:embed="rId3" cstate="print"/>
          <a:srcRect/>
          <a:stretch>
            <a:fillRect/>
          </a:stretch>
        </p:blipFill>
        <p:spPr bwMode="auto">
          <a:xfrm>
            <a:off x="5643570" y="1785926"/>
            <a:ext cx="2895600" cy="1295400"/>
          </a:xfrm>
          <a:prstGeom prst="rect">
            <a:avLst/>
          </a:prstGeom>
          <a:noFill/>
          <a:ln w="9525">
            <a:noFill/>
            <a:miter lim="800000"/>
            <a:headEnd/>
            <a:tailEnd/>
          </a:ln>
        </p:spPr>
      </p:pic>
      <p:sp>
        <p:nvSpPr>
          <p:cNvPr id="5" name="Rectangle 4"/>
          <p:cNvSpPr/>
          <p:nvPr/>
        </p:nvSpPr>
        <p:spPr>
          <a:xfrm>
            <a:off x="1071538" y="3214686"/>
            <a:ext cx="3482043" cy="400110"/>
          </a:xfrm>
          <a:prstGeom prst="rect">
            <a:avLst/>
          </a:prstGeom>
        </p:spPr>
        <p:txBody>
          <a:bodyPr wrap="none">
            <a:spAutoFit/>
          </a:bodyPr>
          <a:lstStyle/>
          <a:p>
            <a:pPr marL="342900" indent="-342900" fontAlgn="auto">
              <a:spcBef>
                <a:spcPct val="20000"/>
              </a:spcBef>
              <a:spcAft>
                <a:spcPts val="0"/>
              </a:spcAft>
              <a:defRPr/>
            </a:pPr>
            <a:r>
              <a:rPr lang="en-US" sz="2000" b="1" dirty="0" err="1">
                <a:solidFill>
                  <a:srgbClr val="00FF00"/>
                </a:solidFill>
                <a:latin typeface="Comic Sans MS" pitchFamily="66" charset="0"/>
              </a:rPr>
              <a:t>Mabcd</a:t>
            </a:r>
            <a:r>
              <a:rPr lang="en-US" sz="2000" b="1" dirty="0">
                <a:solidFill>
                  <a:srgbClr val="00FF00"/>
                </a:solidFill>
                <a:latin typeface="Comic Sans MS" pitchFamily="66" charset="0"/>
              </a:rPr>
              <a:t>     [PtBrClNH</a:t>
            </a:r>
            <a:r>
              <a:rPr lang="en-US" sz="2000" b="1" baseline="-25000" dirty="0">
                <a:solidFill>
                  <a:srgbClr val="00FF00"/>
                </a:solidFill>
                <a:latin typeface="Comic Sans MS" pitchFamily="66" charset="0"/>
              </a:rPr>
              <a:t>3</a:t>
            </a:r>
            <a:r>
              <a:rPr lang="en-US" sz="2000" b="1" dirty="0">
                <a:solidFill>
                  <a:srgbClr val="00FF00"/>
                </a:solidFill>
                <a:latin typeface="Comic Sans MS" pitchFamily="66" charset="0"/>
              </a:rPr>
              <a:t>(</a:t>
            </a:r>
            <a:r>
              <a:rPr lang="en-US" sz="2000" b="1" dirty="0" err="1">
                <a:solidFill>
                  <a:srgbClr val="00FF00"/>
                </a:solidFill>
                <a:latin typeface="Comic Sans MS" pitchFamily="66" charset="0"/>
              </a:rPr>
              <a:t>py</a:t>
            </a:r>
            <a:r>
              <a:rPr lang="en-US" sz="2000" b="1" dirty="0">
                <a:solidFill>
                  <a:srgbClr val="00FF00"/>
                </a:solidFill>
                <a:latin typeface="Comic Sans MS" pitchFamily="66" charset="0"/>
              </a:rPr>
              <a:t>)]</a:t>
            </a:r>
            <a:endParaRPr lang="en-US" sz="2000" dirty="0"/>
          </a:p>
        </p:txBody>
      </p:sp>
      <p:pic>
        <p:nvPicPr>
          <p:cNvPr id="6" name="Picture 1" descr="geometric isomers of [PtBrClNH3py]"/>
          <p:cNvPicPr>
            <a:picLocks noChangeAspect="1" noChangeArrowheads="1"/>
          </p:cNvPicPr>
          <p:nvPr/>
        </p:nvPicPr>
        <p:blipFill>
          <a:blip r:embed="rId4" cstate="print"/>
          <a:srcRect/>
          <a:stretch>
            <a:fillRect/>
          </a:stretch>
        </p:blipFill>
        <p:spPr bwMode="auto">
          <a:xfrm>
            <a:off x="1066800" y="3810000"/>
            <a:ext cx="6934200" cy="2438400"/>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57356" y="428604"/>
            <a:ext cx="6500858" cy="400110"/>
          </a:xfrm>
          <a:prstGeom prst="rect">
            <a:avLst/>
          </a:prstGeom>
        </p:spPr>
        <p:txBody>
          <a:bodyPr wrap="square">
            <a:spAutoFit/>
          </a:bodyPr>
          <a:lstStyle/>
          <a:p>
            <a:r>
              <a:rPr lang="en-US" sz="2000" b="1" dirty="0">
                <a:solidFill>
                  <a:srgbClr val="FFFF00"/>
                </a:solidFill>
                <a:latin typeface="Lucida Calligraphy" pitchFamily="66" charset="0"/>
              </a:rPr>
              <a:t>Geometrical isomerism in Octahedral complex</a:t>
            </a:r>
            <a:endParaRPr lang="en-US" sz="2000" dirty="0"/>
          </a:p>
        </p:txBody>
      </p:sp>
      <p:sp>
        <p:nvSpPr>
          <p:cNvPr id="3" name="Rectangle 2"/>
          <p:cNvSpPr/>
          <p:nvPr/>
        </p:nvSpPr>
        <p:spPr>
          <a:xfrm>
            <a:off x="928662" y="928670"/>
            <a:ext cx="4697120" cy="400110"/>
          </a:xfrm>
          <a:prstGeom prst="rect">
            <a:avLst/>
          </a:prstGeom>
        </p:spPr>
        <p:txBody>
          <a:bodyPr wrap="none">
            <a:spAutoFit/>
          </a:bodyPr>
          <a:lstStyle/>
          <a:p>
            <a:pPr>
              <a:defRPr/>
            </a:pPr>
            <a:r>
              <a:rPr lang="en-US" sz="2000" b="1" dirty="0">
                <a:solidFill>
                  <a:schemeClr val="bg1"/>
                </a:solidFill>
                <a:latin typeface="Comic Sans MS" pitchFamily="66" charset="0"/>
              </a:rPr>
              <a:t>Ma</a:t>
            </a:r>
            <a:r>
              <a:rPr lang="en-US" sz="2000" b="1" baseline="-25000" dirty="0">
                <a:solidFill>
                  <a:schemeClr val="bg1"/>
                </a:solidFill>
                <a:latin typeface="Comic Sans MS" pitchFamily="66" charset="0"/>
              </a:rPr>
              <a:t>4</a:t>
            </a:r>
            <a:r>
              <a:rPr lang="en-US" sz="2000" b="1" dirty="0">
                <a:solidFill>
                  <a:schemeClr val="bg1"/>
                </a:solidFill>
                <a:latin typeface="Comic Sans MS" pitchFamily="66" charset="0"/>
              </a:rPr>
              <a:t>b</a:t>
            </a:r>
            <a:r>
              <a:rPr lang="en-US" sz="2000" b="1" baseline="-25000" dirty="0">
                <a:solidFill>
                  <a:schemeClr val="bg1"/>
                </a:solidFill>
                <a:latin typeface="Comic Sans MS" pitchFamily="66" charset="0"/>
              </a:rPr>
              <a:t>2 </a:t>
            </a:r>
            <a:r>
              <a:rPr lang="en-US" sz="2000" b="1" dirty="0">
                <a:solidFill>
                  <a:schemeClr val="bg1"/>
                </a:solidFill>
                <a:latin typeface="Comic Sans MS" pitchFamily="66" charset="0"/>
              </a:rPr>
              <a:t>type   (</a:t>
            </a:r>
            <a:r>
              <a:rPr lang="en-US" sz="2000" b="1" dirty="0" err="1">
                <a:solidFill>
                  <a:schemeClr val="bg1"/>
                </a:solidFill>
                <a:latin typeface="Comic Sans MS" pitchFamily="66" charset="0"/>
              </a:rPr>
              <a:t>cis</a:t>
            </a:r>
            <a:r>
              <a:rPr lang="en-US" sz="2000" b="1" dirty="0">
                <a:solidFill>
                  <a:schemeClr val="bg1"/>
                </a:solidFill>
                <a:latin typeface="Comic Sans MS" pitchFamily="66" charset="0"/>
              </a:rPr>
              <a:t> and trans isomers</a:t>
            </a:r>
            <a:r>
              <a:rPr lang="en-US" b="1" dirty="0">
                <a:solidFill>
                  <a:schemeClr val="bg1"/>
                </a:solidFill>
                <a:latin typeface="Comic Sans MS" pitchFamily="66" charset="0"/>
              </a:rPr>
              <a:t>)</a:t>
            </a:r>
          </a:p>
        </p:txBody>
      </p:sp>
      <p:pic>
        <p:nvPicPr>
          <p:cNvPr id="4" name="Picture 3"/>
          <p:cNvPicPr>
            <a:picLocks noChangeAspect="1" noChangeArrowheads="1"/>
          </p:cNvPicPr>
          <p:nvPr/>
        </p:nvPicPr>
        <p:blipFill>
          <a:blip r:embed="rId4" cstate="print"/>
          <a:srcRect/>
          <a:stretch>
            <a:fillRect/>
          </a:stretch>
        </p:blipFill>
        <p:spPr bwMode="auto">
          <a:xfrm>
            <a:off x="304800" y="1466850"/>
            <a:ext cx="4114800" cy="1809750"/>
          </a:xfrm>
          <a:prstGeom prst="rect">
            <a:avLst/>
          </a:prstGeom>
          <a:noFill/>
          <a:ln w="9525">
            <a:noFill/>
            <a:miter lim="800000"/>
            <a:headEnd/>
            <a:tailEnd/>
          </a:ln>
        </p:spPr>
      </p:pic>
      <p:graphicFrame>
        <p:nvGraphicFramePr>
          <p:cNvPr id="4098" name="Object 1"/>
          <p:cNvGraphicFramePr>
            <a:graphicFrameLocks noChangeAspect="1"/>
          </p:cNvGraphicFramePr>
          <p:nvPr/>
        </p:nvGraphicFramePr>
        <p:xfrm>
          <a:off x="4643438" y="1500174"/>
          <a:ext cx="2057400" cy="1828800"/>
        </p:xfrm>
        <a:graphic>
          <a:graphicData uri="http://schemas.openxmlformats.org/presentationml/2006/ole">
            <mc:AlternateContent xmlns:mc="http://schemas.openxmlformats.org/markup-compatibility/2006">
              <mc:Choice xmlns:v="urn:schemas-microsoft-com:vml" Requires="v">
                <p:oleObj spid="_x0000_s34820" name="CS ChemDraw Drawing" r:id="rId5" imgW="1434240" imgH="1459080" progId="ChemDraw.Document.6.0">
                  <p:embed/>
                </p:oleObj>
              </mc:Choice>
              <mc:Fallback>
                <p:oleObj name="CS ChemDraw Drawing" r:id="rId5" imgW="1434240" imgH="1459080" progId="ChemDraw.Document.6.0">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3438" y="1500174"/>
                        <a:ext cx="2057400" cy="1828800"/>
                      </a:xfrm>
                      <a:prstGeom prst="rect">
                        <a:avLst/>
                      </a:prstGeom>
                      <a:solidFill>
                        <a:schemeClr val="tx1"/>
                      </a:solidFill>
                      <a:effectLst/>
                      <a:extLst>
                        <a:ext uri="{AF507438-7753-43E0-B8FC-AC1667EBCBE1}">
                          <a14:hiddenEffects xmlns:a14="http://schemas.microsoft.com/office/drawing/2010/main">
                            <a:effectLst>
                              <a:outerShdw dist="35921" dir="2700000" algn="ctr" rotWithShape="0">
                                <a:srgbClr val="EEECE1"/>
                              </a:outerShdw>
                            </a:effectLst>
                          </a14:hiddenEffects>
                        </a:ext>
                      </a:extLst>
                    </p:spPr>
                  </p:pic>
                </p:oleObj>
              </mc:Fallback>
            </mc:AlternateContent>
          </a:graphicData>
        </a:graphic>
      </p:graphicFrame>
      <p:graphicFrame>
        <p:nvGraphicFramePr>
          <p:cNvPr id="4099" name="Object 2"/>
          <p:cNvGraphicFramePr>
            <a:graphicFrameLocks noChangeAspect="1"/>
          </p:cNvGraphicFramePr>
          <p:nvPr/>
        </p:nvGraphicFramePr>
        <p:xfrm>
          <a:off x="6858000" y="1463675"/>
          <a:ext cx="2057400" cy="1843088"/>
        </p:xfrm>
        <a:graphic>
          <a:graphicData uri="http://schemas.openxmlformats.org/presentationml/2006/ole">
            <mc:AlternateContent xmlns:mc="http://schemas.openxmlformats.org/markup-compatibility/2006">
              <mc:Choice xmlns:v="urn:schemas-microsoft-com:vml" Requires="v">
                <p:oleObj spid="_x0000_s34821" name="CS ChemDraw Drawing" r:id="rId7" imgW="1448280" imgH="1457640" progId="ChemDraw.Document.6.0">
                  <p:embed/>
                </p:oleObj>
              </mc:Choice>
              <mc:Fallback>
                <p:oleObj name="CS ChemDraw Drawing" r:id="rId7" imgW="1448280" imgH="1457640" progId="ChemDraw.Document.6.0">
                  <p:embed/>
                  <p:pic>
                    <p:nvPicPr>
                      <p:cNvPr id="0" name="Object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58000" y="1463675"/>
                        <a:ext cx="2057400" cy="1843088"/>
                      </a:xfrm>
                      <a:prstGeom prst="rect">
                        <a:avLst/>
                      </a:prstGeom>
                      <a:solidFill>
                        <a:schemeClr val="tx1"/>
                      </a:solidFill>
                      <a:effectLst/>
                      <a:extLst>
                        <a:ext uri="{AF507438-7753-43E0-B8FC-AC1667EBCBE1}">
                          <a14:hiddenEffects xmlns:a14="http://schemas.microsoft.com/office/drawing/2010/main">
                            <a:effectLst>
                              <a:outerShdw dist="35921" dir="2700000" algn="ctr" rotWithShape="0">
                                <a:srgbClr val="EEECE1"/>
                              </a:outerShdw>
                            </a:effectLst>
                          </a14:hiddenEffects>
                        </a:ext>
                      </a:extLst>
                    </p:spPr>
                  </p:pic>
                </p:oleObj>
              </mc:Fallback>
            </mc:AlternateContent>
          </a:graphicData>
        </a:graphic>
      </p:graphicFrame>
      <p:sp>
        <p:nvSpPr>
          <p:cNvPr id="7" name="Rectangle 6"/>
          <p:cNvSpPr/>
          <p:nvPr/>
        </p:nvSpPr>
        <p:spPr>
          <a:xfrm>
            <a:off x="714348" y="3500438"/>
            <a:ext cx="7643866" cy="400110"/>
          </a:xfrm>
          <a:prstGeom prst="rect">
            <a:avLst/>
          </a:prstGeom>
        </p:spPr>
        <p:txBody>
          <a:bodyPr wrap="square">
            <a:spAutoFit/>
          </a:bodyPr>
          <a:lstStyle/>
          <a:p>
            <a:r>
              <a:rPr lang="en-US" sz="2000" b="1" dirty="0">
                <a:solidFill>
                  <a:schemeClr val="bg1"/>
                </a:solidFill>
                <a:latin typeface="Comic Sans MS" pitchFamily="66" charset="0"/>
              </a:rPr>
              <a:t>MAA</a:t>
            </a:r>
            <a:r>
              <a:rPr lang="en-US" sz="2000" b="1" baseline="-25000" dirty="0">
                <a:solidFill>
                  <a:schemeClr val="bg1"/>
                </a:solidFill>
                <a:latin typeface="Comic Sans MS" pitchFamily="66" charset="0"/>
              </a:rPr>
              <a:t>2</a:t>
            </a:r>
            <a:r>
              <a:rPr lang="en-US" sz="2000" b="1" dirty="0">
                <a:solidFill>
                  <a:schemeClr val="bg1"/>
                </a:solidFill>
                <a:latin typeface="Comic Sans MS" pitchFamily="66" charset="0"/>
              </a:rPr>
              <a:t>b</a:t>
            </a:r>
            <a:r>
              <a:rPr lang="en-US" sz="2000" b="1" baseline="-25000" dirty="0">
                <a:solidFill>
                  <a:schemeClr val="bg1"/>
                </a:solidFill>
                <a:latin typeface="Comic Sans MS" pitchFamily="66" charset="0"/>
              </a:rPr>
              <a:t>2</a:t>
            </a:r>
            <a:r>
              <a:rPr lang="en-US" sz="2000" b="1" dirty="0">
                <a:solidFill>
                  <a:schemeClr val="bg1"/>
                </a:solidFill>
                <a:latin typeface="Comic Sans MS" pitchFamily="66" charset="0"/>
              </a:rPr>
              <a:t> type -Three isomers ( two </a:t>
            </a:r>
            <a:r>
              <a:rPr lang="en-US" sz="2000" b="1" dirty="0" err="1">
                <a:solidFill>
                  <a:schemeClr val="bg1"/>
                </a:solidFill>
                <a:latin typeface="Comic Sans MS" pitchFamily="66" charset="0"/>
              </a:rPr>
              <a:t>cis</a:t>
            </a:r>
            <a:r>
              <a:rPr lang="en-US" sz="2000" b="1" dirty="0">
                <a:solidFill>
                  <a:schemeClr val="bg1"/>
                </a:solidFill>
                <a:latin typeface="Comic Sans MS" pitchFamily="66" charset="0"/>
              </a:rPr>
              <a:t> and </a:t>
            </a:r>
            <a:r>
              <a:rPr lang="en-US" sz="2000" b="1" dirty="0" err="1">
                <a:solidFill>
                  <a:schemeClr val="bg1"/>
                </a:solidFill>
                <a:latin typeface="Comic Sans MS" pitchFamily="66" charset="0"/>
              </a:rPr>
              <a:t>onetrans</a:t>
            </a:r>
            <a:r>
              <a:rPr lang="en-US" b="1" dirty="0">
                <a:solidFill>
                  <a:schemeClr val="bg1"/>
                </a:solidFill>
                <a:latin typeface="Comic Sans MS" pitchFamily="66" charset="0"/>
              </a:rPr>
              <a:t>)</a:t>
            </a:r>
          </a:p>
        </p:txBody>
      </p:sp>
      <p:pic>
        <p:nvPicPr>
          <p:cNvPr id="8" name="Picture 2"/>
          <p:cNvPicPr>
            <a:picLocks noChangeAspect="1" noChangeArrowheads="1"/>
          </p:cNvPicPr>
          <p:nvPr/>
        </p:nvPicPr>
        <p:blipFill>
          <a:blip r:embed="rId9" cstate="print"/>
          <a:srcRect t="7616" r="54385"/>
          <a:stretch>
            <a:fillRect/>
          </a:stretch>
        </p:blipFill>
        <p:spPr bwMode="auto">
          <a:xfrm>
            <a:off x="928662" y="4000504"/>
            <a:ext cx="2286000" cy="1981200"/>
          </a:xfrm>
          <a:prstGeom prst="rect">
            <a:avLst/>
          </a:prstGeom>
          <a:noFill/>
          <a:ln w="9525">
            <a:noFill/>
            <a:miter lim="800000"/>
            <a:headEnd/>
            <a:tailEnd/>
          </a:ln>
        </p:spPr>
      </p:pic>
      <p:pic>
        <p:nvPicPr>
          <p:cNvPr id="9" name="Picture 2"/>
          <p:cNvPicPr>
            <a:picLocks noChangeAspect="1" noChangeArrowheads="1"/>
          </p:cNvPicPr>
          <p:nvPr/>
        </p:nvPicPr>
        <p:blipFill>
          <a:blip r:embed="rId9" cstate="print"/>
          <a:srcRect l="47368" t="7616"/>
          <a:stretch>
            <a:fillRect/>
          </a:stretch>
        </p:blipFill>
        <p:spPr bwMode="auto">
          <a:xfrm>
            <a:off x="4714876" y="4000504"/>
            <a:ext cx="2286000" cy="1981200"/>
          </a:xfrm>
          <a:prstGeom prst="rect">
            <a:avLst/>
          </a:prstGeom>
          <a:noFill/>
          <a:ln w="9525">
            <a:noFill/>
            <a:miter lim="800000"/>
            <a:headEnd/>
            <a:tailEnd/>
          </a:ln>
        </p:spPr>
      </p:pic>
      <p:sp>
        <p:nvSpPr>
          <p:cNvPr id="10" name="Rectangle 9"/>
          <p:cNvSpPr/>
          <p:nvPr/>
        </p:nvSpPr>
        <p:spPr>
          <a:xfrm>
            <a:off x="857224" y="5929330"/>
            <a:ext cx="2357454" cy="400110"/>
          </a:xfrm>
          <a:prstGeom prst="rect">
            <a:avLst/>
          </a:prstGeom>
        </p:spPr>
        <p:txBody>
          <a:bodyPr wrap="square">
            <a:spAutoFit/>
          </a:bodyPr>
          <a:lstStyle/>
          <a:p>
            <a:r>
              <a:rPr lang="en-US" sz="2000" b="1" dirty="0">
                <a:solidFill>
                  <a:srgbClr val="00FF00"/>
                </a:solidFill>
                <a:latin typeface="Comic Sans MS" pitchFamily="66" charset="0"/>
              </a:rPr>
              <a:t> </a:t>
            </a:r>
            <a:r>
              <a:rPr lang="en-US" sz="2000" b="1" dirty="0" err="1">
                <a:solidFill>
                  <a:srgbClr val="00FF00"/>
                </a:solidFill>
                <a:latin typeface="Comic Sans MS" pitchFamily="66" charset="0"/>
              </a:rPr>
              <a:t>cis</a:t>
            </a:r>
            <a:r>
              <a:rPr lang="en-US" sz="2000" b="1" dirty="0">
                <a:solidFill>
                  <a:srgbClr val="00FF00"/>
                </a:solidFill>
                <a:latin typeface="Comic Sans MS" pitchFamily="66" charset="0"/>
              </a:rPr>
              <a:t>-[CoCl</a:t>
            </a:r>
            <a:r>
              <a:rPr lang="en-US" sz="2000" b="1" baseline="-25000" dirty="0">
                <a:solidFill>
                  <a:srgbClr val="00FF00"/>
                </a:solidFill>
                <a:latin typeface="Comic Sans MS" pitchFamily="66" charset="0"/>
              </a:rPr>
              <a:t>2</a:t>
            </a:r>
            <a:r>
              <a:rPr lang="en-US" sz="2000" b="1" dirty="0">
                <a:solidFill>
                  <a:srgbClr val="00FF00"/>
                </a:solidFill>
                <a:latin typeface="Comic Sans MS" pitchFamily="66" charset="0"/>
              </a:rPr>
              <a:t>(en)</a:t>
            </a:r>
            <a:r>
              <a:rPr lang="en-US" sz="2000" b="1" baseline="-25000" dirty="0">
                <a:solidFill>
                  <a:srgbClr val="00FF00"/>
                </a:solidFill>
                <a:latin typeface="Comic Sans MS" pitchFamily="66" charset="0"/>
              </a:rPr>
              <a:t>2</a:t>
            </a:r>
            <a:r>
              <a:rPr lang="en-US" sz="2000" b="1" dirty="0">
                <a:solidFill>
                  <a:srgbClr val="00FF00"/>
                </a:solidFill>
                <a:latin typeface="Comic Sans MS" pitchFamily="66" charset="0"/>
              </a:rPr>
              <a:t>]</a:t>
            </a:r>
          </a:p>
        </p:txBody>
      </p:sp>
      <p:sp>
        <p:nvSpPr>
          <p:cNvPr id="11" name="Rectangle 10"/>
          <p:cNvSpPr/>
          <p:nvPr/>
        </p:nvSpPr>
        <p:spPr>
          <a:xfrm>
            <a:off x="4714876" y="5929330"/>
            <a:ext cx="2488182" cy="400110"/>
          </a:xfrm>
          <a:prstGeom prst="rect">
            <a:avLst/>
          </a:prstGeom>
        </p:spPr>
        <p:txBody>
          <a:bodyPr wrap="none">
            <a:spAutoFit/>
          </a:bodyPr>
          <a:lstStyle/>
          <a:p>
            <a:r>
              <a:rPr lang="en-US" sz="2000" b="1" dirty="0">
                <a:solidFill>
                  <a:srgbClr val="00FF00"/>
                </a:solidFill>
                <a:latin typeface="Comic Sans MS" pitchFamily="66" charset="0"/>
              </a:rPr>
              <a:t>trans- [CoCl</a:t>
            </a:r>
            <a:r>
              <a:rPr lang="en-US" sz="2000" b="1" baseline="-25000" dirty="0">
                <a:solidFill>
                  <a:srgbClr val="00FF00"/>
                </a:solidFill>
                <a:latin typeface="Comic Sans MS" pitchFamily="66" charset="0"/>
              </a:rPr>
              <a:t>2</a:t>
            </a:r>
            <a:r>
              <a:rPr lang="en-US" sz="2000" b="1" dirty="0">
                <a:solidFill>
                  <a:srgbClr val="00FF00"/>
                </a:solidFill>
                <a:latin typeface="Comic Sans MS" pitchFamily="66" charset="0"/>
              </a:rPr>
              <a:t>(en)</a:t>
            </a:r>
            <a:r>
              <a:rPr lang="en-US" sz="2000" b="1" baseline="-25000" dirty="0">
                <a:solidFill>
                  <a:srgbClr val="00FF00"/>
                </a:solidFill>
                <a:latin typeface="Comic Sans MS" pitchFamily="66" charset="0"/>
              </a:rPr>
              <a:t>2</a:t>
            </a:r>
            <a:r>
              <a:rPr lang="en-US" sz="2000" b="1" dirty="0">
                <a:solidFill>
                  <a:srgbClr val="00FF00"/>
                </a:solidFill>
                <a:latin typeface="Comic Sans MS" pitchFamily="66" charset="0"/>
              </a:rPr>
              <a:t>]</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1538" y="285728"/>
            <a:ext cx="7643866" cy="400110"/>
          </a:xfrm>
          <a:prstGeom prst="rect">
            <a:avLst/>
          </a:prstGeom>
        </p:spPr>
        <p:txBody>
          <a:bodyPr wrap="square">
            <a:spAutoFit/>
          </a:bodyPr>
          <a:lstStyle/>
          <a:p>
            <a:r>
              <a:rPr lang="en-US" sz="2000" b="1" dirty="0">
                <a:solidFill>
                  <a:srgbClr val="FFFF00"/>
                </a:solidFill>
                <a:latin typeface="Lucida Calligraphy" pitchFamily="66" charset="0"/>
              </a:rPr>
              <a:t>Geometrical isomerism in Octahedral complex</a:t>
            </a:r>
            <a:endParaRPr lang="en-US" sz="2000" dirty="0"/>
          </a:p>
        </p:txBody>
      </p:sp>
      <p:sp>
        <p:nvSpPr>
          <p:cNvPr id="3" name="Rectangle 2"/>
          <p:cNvSpPr/>
          <p:nvPr/>
        </p:nvSpPr>
        <p:spPr>
          <a:xfrm>
            <a:off x="285720" y="785794"/>
            <a:ext cx="3770584" cy="369332"/>
          </a:xfrm>
          <a:prstGeom prst="rect">
            <a:avLst/>
          </a:prstGeom>
        </p:spPr>
        <p:txBody>
          <a:bodyPr wrap="none">
            <a:spAutoFit/>
          </a:bodyPr>
          <a:lstStyle/>
          <a:p>
            <a:r>
              <a:rPr lang="en-US" b="1" dirty="0">
                <a:solidFill>
                  <a:schemeClr val="bg1"/>
                </a:solidFill>
                <a:latin typeface="Comic Sans MS" pitchFamily="66" charset="0"/>
              </a:rPr>
              <a:t>Ma</a:t>
            </a:r>
            <a:r>
              <a:rPr lang="en-US" b="1" baseline="-25000" dirty="0">
                <a:solidFill>
                  <a:schemeClr val="bg1"/>
                </a:solidFill>
                <a:latin typeface="Comic Sans MS" pitchFamily="66" charset="0"/>
              </a:rPr>
              <a:t>3</a:t>
            </a:r>
            <a:r>
              <a:rPr lang="en-US" b="1" dirty="0">
                <a:solidFill>
                  <a:schemeClr val="bg1"/>
                </a:solidFill>
                <a:latin typeface="Comic Sans MS" pitchFamily="66" charset="0"/>
              </a:rPr>
              <a:t>b</a:t>
            </a:r>
            <a:r>
              <a:rPr lang="en-US" b="1" baseline="-25000" dirty="0">
                <a:solidFill>
                  <a:schemeClr val="bg1"/>
                </a:solidFill>
                <a:latin typeface="Comic Sans MS" pitchFamily="66" charset="0"/>
              </a:rPr>
              <a:t>3 </a:t>
            </a:r>
            <a:r>
              <a:rPr lang="en-US" b="1" dirty="0">
                <a:solidFill>
                  <a:schemeClr val="bg1"/>
                </a:solidFill>
                <a:latin typeface="Comic Sans MS" pitchFamily="66" charset="0"/>
              </a:rPr>
              <a:t>type    [Co(NH</a:t>
            </a:r>
            <a:r>
              <a:rPr lang="en-US" b="1" baseline="-25000" dirty="0">
                <a:solidFill>
                  <a:schemeClr val="bg1"/>
                </a:solidFill>
                <a:latin typeface="Comic Sans MS" pitchFamily="66" charset="0"/>
              </a:rPr>
              <a:t>3 </a:t>
            </a:r>
            <a:r>
              <a:rPr lang="en-US" b="1" dirty="0">
                <a:solidFill>
                  <a:schemeClr val="bg1"/>
                </a:solidFill>
                <a:latin typeface="Comic Sans MS" pitchFamily="66" charset="0"/>
              </a:rPr>
              <a:t>)</a:t>
            </a:r>
            <a:r>
              <a:rPr lang="en-US" b="1" baseline="-25000" dirty="0">
                <a:solidFill>
                  <a:schemeClr val="bg1"/>
                </a:solidFill>
                <a:latin typeface="Comic Sans MS" pitchFamily="66" charset="0"/>
              </a:rPr>
              <a:t>3</a:t>
            </a:r>
            <a:r>
              <a:rPr lang="en-US" b="1" dirty="0">
                <a:solidFill>
                  <a:schemeClr val="bg1"/>
                </a:solidFill>
                <a:latin typeface="Comic Sans MS" pitchFamily="66" charset="0"/>
              </a:rPr>
              <a:t>(NO</a:t>
            </a:r>
            <a:r>
              <a:rPr lang="en-US" b="1" baseline="-25000" dirty="0">
                <a:solidFill>
                  <a:schemeClr val="bg1"/>
                </a:solidFill>
                <a:latin typeface="Comic Sans MS" pitchFamily="66" charset="0"/>
              </a:rPr>
              <a:t>2</a:t>
            </a:r>
            <a:r>
              <a:rPr lang="en-US" b="1" dirty="0">
                <a:solidFill>
                  <a:schemeClr val="bg1"/>
                </a:solidFill>
                <a:latin typeface="Comic Sans MS" pitchFamily="66" charset="0"/>
              </a:rPr>
              <a:t> )</a:t>
            </a:r>
            <a:r>
              <a:rPr lang="en-US" b="1" baseline="-25000" dirty="0">
                <a:solidFill>
                  <a:schemeClr val="bg1"/>
                </a:solidFill>
                <a:latin typeface="Comic Sans MS" pitchFamily="66" charset="0"/>
              </a:rPr>
              <a:t>3</a:t>
            </a:r>
            <a:endParaRPr lang="en-US" b="1" dirty="0">
              <a:solidFill>
                <a:schemeClr val="bg1"/>
              </a:solidFill>
              <a:latin typeface="Comic Sans MS" pitchFamily="66" charset="0"/>
            </a:endParaRPr>
          </a:p>
        </p:txBody>
      </p:sp>
      <p:pic>
        <p:nvPicPr>
          <p:cNvPr id="4" name="Picture 21"/>
          <p:cNvPicPr>
            <a:picLocks noChangeAspect="1" noChangeArrowheads="1"/>
          </p:cNvPicPr>
          <p:nvPr/>
        </p:nvPicPr>
        <p:blipFill>
          <a:blip r:embed="rId3" cstate="print">
            <a:lum bright="-40000" contrast="54000"/>
          </a:blip>
          <a:srcRect/>
          <a:stretch>
            <a:fillRect/>
          </a:stretch>
        </p:blipFill>
        <p:spPr bwMode="auto">
          <a:xfrm>
            <a:off x="2285984" y="1214422"/>
            <a:ext cx="4500594" cy="2033590"/>
          </a:xfrm>
          <a:prstGeom prst="rect">
            <a:avLst/>
          </a:prstGeom>
          <a:noFill/>
          <a:ln w="9525">
            <a:noFill/>
            <a:miter lim="800000"/>
            <a:headEnd/>
            <a:tailEnd/>
          </a:ln>
        </p:spPr>
      </p:pic>
      <p:sp>
        <p:nvSpPr>
          <p:cNvPr id="5" name="Rectangle 4"/>
          <p:cNvSpPr/>
          <p:nvPr/>
        </p:nvSpPr>
        <p:spPr>
          <a:xfrm>
            <a:off x="428596" y="3357562"/>
            <a:ext cx="2836033" cy="400110"/>
          </a:xfrm>
          <a:prstGeom prst="rect">
            <a:avLst/>
          </a:prstGeom>
        </p:spPr>
        <p:txBody>
          <a:bodyPr wrap="none">
            <a:spAutoFit/>
          </a:bodyPr>
          <a:lstStyle/>
          <a:p>
            <a:pPr algn="ctr" fontAlgn="auto">
              <a:spcAft>
                <a:spcPts val="0"/>
              </a:spcAft>
              <a:defRPr/>
            </a:pPr>
            <a:r>
              <a:rPr lang="en-US" sz="2000" b="1" dirty="0">
                <a:solidFill>
                  <a:srgbClr val="FFFF00"/>
                </a:solidFill>
                <a:latin typeface="Comic Sans MS" pitchFamily="66" charset="0"/>
              </a:rPr>
              <a:t>b) Optical isomerism </a:t>
            </a:r>
          </a:p>
        </p:txBody>
      </p:sp>
      <p:sp>
        <p:nvSpPr>
          <p:cNvPr id="6" name="Rectangle 5"/>
          <p:cNvSpPr/>
          <p:nvPr/>
        </p:nvSpPr>
        <p:spPr>
          <a:xfrm>
            <a:off x="714348" y="3857628"/>
            <a:ext cx="7715304" cy="1631216"/>
          </a:xfrm>
          <a:prstGeom prst="rect">
            <a:avLst/>
          </a:prstGeom>
        </p:spPr>
        <p:txBody>
          <a:bodyPr wrap="square">
            <a:spAutoFit/>
          </a:bodyPr>
          <a:lstStyle/>
          <a:p>
            <a:pPr marL="288925" indent="-288925">
              <a:buFont typeface="Wingdings" pitchFamily="2" charset="2"/>
              <a:buChar char="v"/>
              <a:defRPr/>
            </a:pPr>
            <a:r>
              <a:rPr lang="en-US" sz="2000" b="1" dirty="0">
                <a:solidFill>
                  <a:schemeClr val="bg1"/>
                </a:solidFill>
                <a:latin typeface="Comic Sans MS" pitchFamily="66" charset="0"/>
              </a:rPr>
              <a:t>Optical isomers are mirror images that cannot be superimposed   on one another.</a:t>
            </a:r>
          </a:p>
          <a:p>
            <a:pPr>
              <a:buFont typeface="Wingdings" pitchFamily="2" charset="2"/>
              <a:buChar char="v"/>
              <a:defRPr/>
            </a:pPr>
            <a:endParaRPr lang="en-US" sz="2000" b="1" dirty="0">
              <a:solidFill>
                <a:schemeClr val="bg1"/>
              </a:solidFill>
              <a:latin typeface="Comic Sans MS" pitchFamily="66" charset="0"/>
            </a:endParaRPr>
          </a:p>
          <a:p>
            <a:pPr marL="288925" indent="-288925">
              <a:buFont typeface="Wingdings" pitchFamily="2" charset="2"/>
              <a:buChar char="v"/>
              <a:defRPr/>
            </a:pPr>
            <a:r>
              <a:rPr lang="en-US" sz="2000" b="1" dirty="0">
                <a:solidFill>
                  <a:schemeClr val="bg1"/>
                </a:solidFill>
                <a:latin typeface="Comic Sans MS" pitchFamily="66" charset="0"/>
              </a:rPr>
              <a:t>The molecules or ions that cannot be superimposed are called </a:t>
            </a:r>
            <a:r>
              <a:rPr lang="en-US" sz="2000" b="1" dirty="0" err="1">
                <a:solidFill>
                  <a:schemeClr val="bg1"/>
                </a:solidFill>
                <a:latin typeface="Comic Sans MS" pitchFamily="66" charset="0"/>
              </a:rPr>
              <a:t>chiral</a:t>
            </a:r>
            <a:r>
              <a:rPr lang="en-US" sz="2000" b="1" dirty="0">
                <a:solidFill>
                  <a:schemeClr val="bg1"/>
                </a:solidFill>
                <a:latin typeface="Comic Sans MS" pitchFamily="66" charset="0"/>
              </a:rPr>
              <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srcRect/>
          <a:stretch>
            <a:fillRect/>
          </a:stretch>
        </p:blipFill>
        <p:spPr bwMode="auto">
          <a:xfrm>
            <a:off x="742950" y="84138"/>
            <a:ext cx="7715250" cy="6545262"/>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3108" y="357166"/>
            <a:ext cx="4929222" cy="461665"/>
          </a:xfrm>
          <a:prstGeom prst="rect">
            <a:avLst/>
          </a:prstGeom>
        </p:spPr>
        <p:txBody>
          <a:bodyPr wrap="square">
            <a:spAutoFit/>
          </a:bodyPr>
          <a:lstStyle/>
          <a:p>
            <a:pPr algn="ctr" fontAlgn="auto">
              <a:spcAft>
                <a:spcPts val="0"/>
              </a:spcAft>
              <a:defRPr/>
            </a:pPr>
            <a:r>
              <a:rPr lang="en-US" sz="2400" b="1" dirty="0">
                <a:solidFill>
                  <a:srgbClr val="FFFF00"/>
                </a:solidFill>
                <a:latin typeface="Lucida Calligraphy" pitchFamily="66" charset="0"/>
              </a:rPr>
              <a:t>Optical Isomerism </a:t>
            </a:r>
          </a:p>
        </p:txBody>
      </p:sp>
      <p:pic>
        <p:nvPicPr>
          <p:cNvPr id="3" name="Picture 5"/>
          <p:cNvPicPr>
            <a:picLocks noChangeAspect="1" noChangeArrowheads="1"/>
          </p:cNvPicPr>
          <p:nvPr/>
        </p:nvPicPr>
        <p:blipFill>
          <a:blip r:embed="rId3" cstate="print"/>
          <a:srcRect t="22223" b="22221"/>
          <a:stretch>
            <a:fillRect/>
          </a:stretch>
        </p:blipFill>
        <p:spPr bwMode="auto">
          <a:xfrm>
            <a:off x="304800" y="1357298"/>
            <a:ext cx="8534400" cy="4764102"/>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srcRect/>
          <a:stretch>
            <a:fillRect/>
          </a:stretch>
        </p:blipFill>
        <p:spPr bwMode="auto">
          <a:xfrm>
            <a:off x="228600" y="228600"/>
            <a:ext cx="8686800" cy="6400800"/>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srcRect t="12222" b="20000"/>
          <a:stretch>
            <a:fillRect/>
          </a:stretch>
        </p:blipFill>
        <p:spPr bwMode="auto">
          <a:xfrm>
            <a:off x="142844" y="857232"/>
            <a:ext cx="9001156" cy="5162568"/>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00232" y="500042"/>
            <a:ext cx="5000660" cy="461665"/>
          </a:xfrm>
          <a:prstGeom prst="rect">
            <a:avLst/>
          </a:prstGeom>
        </p:spPr>
        <p:txBody>
          <a:bodyPr wrap="square">
            <a:spAutoFit/>
          </a:bodyPr>
          <a:lstStyle/>
          <a:p>
            <a:pPr algn="ctr" fontAlgn="auto">
              <a:spcAft>
                <a:spcPts val="0"/>
              </a:spcAft>
              <a:defRPr/>
            </a:pPr>
            <a:r>
              <a:rPr lang="en-US" sz="2400" b="1" dirty="0">
                <a:solidFill>
                  <a:srgbClr val="FFFF00"/>
                </a:solidFill>
                <a:latin typeface="Lucida Calligraphy" pitchFamily="66" charset="0"/>
              </a:rPr>
              <a:t>Optical Isomerism </a:t>
            </a:r>
          </a:p>
        </p:txBody>
      </p:sp>
      <p:sp>
        <p:nvSpPr>
          <p:cNvPr id="3" name="Rectangle 2"/>
          <p:cNvSpPr/>
          <p:nvPr/>
        </p:nvSpPr>
        <p:spPr>
          <a:xfrm>
            <a:off x="785786" y="1357298"/>
            <a:ext cx="7715304" cy="2031325"/>
          </a:xfrm>
          <a:prstGeom prst="rect">
            <a:avLst/>
          </a:prstGeom>
        </p:spPr>
        <p:txBody>
          <a:bodyPr wrap="square">
            <a:spAutoFit/>
          </a:bodyPr>
          <a:lstStyle/>
          <a:p>
            <a:r>
              <a:rPr lang="en-US" b="1" dirty="0">
                <a:solidFill>
                  <a:schemeClr val="bg1"/>
                </a:solidFill>
                <a:latin typeface="Comic Sans MS" pitchFamily="66" charset="0"/>
              </a:rPr>
              <a:t>The absolute configuration be designated Lambda Λ (left-handed) </a:t>
            </a:r>
          </a:p>
          <a:p>
            <a:r>
              <a:rPr lang="en-US" b="1" dirty="0">
                <a:solidFill>
                  <a:schemeClr val="bg1"/>
                </a:solidFill>
                <a:latin typeface="Comic Sans MS" pitchFamily="66" charset="0"/>
              </a:rPr>
              <a:t>and Delta Δ (right-handed)</a:t>
            </a:r>
          </a:p>
          <a:p>
            <a:endParaRPr lang="en-US" b="1" dirty="0">
              <a:solidFill>
                <a:schemeClr val="bg1"/>
              </a:solidFill>
              <a:latin typeface="Comic Sans MS" pitchFamily="66" charset="0"/>
            </a:endParaRPr>
          </a:p>
          <a:p>
            <a:pPr>
              <a:buFont typeface="Wingdings" pitchFamily="2" charset="2"/>
              <a:buChar char="v"/>
            </a:pPr>
            <a:r>
              <a:rPr lang="en-US" b="1" dirty="0" err="1">
                <a:solidFill>
                  <a:srgbClr val="00FF00"/>
                </a:solidFill>
                <a:latin typeface="Comic Sans MS" pitchFamily="66" charset="0"/>
              </a:rPr>
              <a:t>cis</a:t>
            </a:r>
            <a:r>
              <a:rPr lang="en-US" b="1" dirty="0">
                <a:solidFill>
                  <a:srgbClr val="00FF00"/>
                </a:solidFill>
                <a:latin typeface="Comic Sans MS" pitchFamily="66" charset="0"/>
              </a:rPr>
              <a:t>-isomers of octahedral complexes with 2 </a:t>
            </a:r>
            <a:r>
              <a:rPr lang="en-US" b="1" dirty="0" err="1">
                <a:solidFill>
                  <a:srgbClr val="00FF00"/>
                </a:solidFill>
                <a:latin typeface="Comic Sans MS" pitchFamily="66" charset="0"/>
              </a:rPr>
              <a:t>bidentate</a:t>
            </a:r>
            <a:r>
              <a:rPr lang="en-US" b="1" dirty="0">
                <a:solidFill>
                  <a:srgbClr val="00FF00"/>
                </a:solidFill>
                <a:latin typeface="Comic Sans MS" pitchFamily="66" charset="0"/>
              </a:rPr>
              <a:t> </a:t>
            </a:r>
            <a:r>
              <a:rPr lang="en-US" b="1" dirty="0" err="1">
                <a:solidFill>
                  <a:srgbClr val="00FF00"/>
                </a:solidFill>
                <a:latin typeface="Comic Sans MS" pitchFamily="66" charset="0"/>
              </a:rPr>
              <a:t>ligands</a:t>
            </a:r>
            <a:r>
              <a:rPr lang="en-US" b="1" dirty="0">
                <a:solidFill>
                  <a:srgbClr val="00FF00"/>
                </a:solidFill>
                <a:latin typeface="Comic Sans MS" pitchFamily="66" charset="0"/>
              </a:rPr>
              <a:t> and 2 </a:t>
            </a:r>
            <a:r>
              <a:rPr lang="en-US" b="1" dirty="0" err="1">
                <a:solidFill>
                  <a:srgbClr val="00FF00"/>
                </a:solidFill>
                <a:latin typeface="Comic Sans MS" pitchFamily="66" charset="0"/>
              </a:rPr>
              <a:t>monodentate</a:t>
            </a:r>
            <a:r>
              <a:rPr lang="en-US" b="1" dirty="0">
                <a:solidFill>
                  <a:srgbClr val="00FF00"/>
                </a:solidFill>
                <a:latin typeface="Comic Sans MS" pitchFamily="66" charset="0"/>
              </a:rPr>
              <a:t> </a:t>
            </a:r>
            <a:r>
              <a:rPr lang="en-US" b="1" dirty="0" err="1">
                <a:solidFill>
                  <a:srgbClr val="00FF00"/>
                </a:solidFill>
                <a:latin typeface="Comic Sans MS" pitchFamily="66" charset="0"/>
              </a:rPr>
              <a:t>ligands</a:t>
            </a:r>
            <a:r>
              <a:rPr lang="en-US" b="1" dirty="0">
                <a:solidFill>
                  <a:srgbClr val="00FF00"/>
                </a:solidFill>
                <a:latin typeface="Comic Sans MS" pitchFamily="66" charset="0"/>
              </a:rPr>
              <a:t> </a:t>
            </a:r>
          </a:p>
          <a:p>
            <a:endParaRPr lang="en-US" b="1" dirty="0">
              <a:solidFill>
                <a:srgbClr val="00FF00"/>
              </a:solidFill>
              <a:latin typeface="Comic Sans MS" pitchFamily="66" charset="0"/>
            </a:endParaRPr>
          </a:p>
          <a:p>
            <a:pPr>
              <a:buFont typeface="Wingdings" pitchFamily="2" charset="2"/>
              <a:buChar char="v"/>
            </a:pPr>
            <a:r>
              <a:rPr lang="en-US" b="1" dirty="0">
                <a:solidFill>
                  <a:srgbClr val="00FF00"/>
                </a:solidFill>
                <a:latin typeface="Comic Sans MS" pitchFamily="66" charset="0"/>
              </a:rPr>
              <a:t>Example : </a:t>
            </a:r>
            <a:r>
              <a:rPr lang="en-US" b="1" dirty="0" err="1">
                <a:solidFill>
                  <a:srgbClr val="00FF00"/>
                </a:solidFill>
                <a:latin typeface="Comic Sans MS" pitchFamily="66" charset="0"/>
              </a:rPr>
              <a:t>cis</a:t>
            </a:r>
            <a:r>
              <a:rPr lang="en-US" b="1" dirty="0">
                <a:solidFill>
                  <a:srgbClr val="00FF00"/>
                </a:solidFill>
                <a:latin typeface="Comic Sans MS" pitchFamily="66" charset="0"/>
              </a:rPr>
              <a:t>-[CoCl</a:t>
            </a:r>
            <a:r>
              <a:rPr lang="en-US" b="1" baseline="-25000" dirty="0">
                <a:solidFill>
                  <a:srgbClr val="00FF00"/>
                </a:solidFill>
                <a:latin typeface="Comic Sans MS" pitchFamily="66" charset="0"/>
              </a:rPr>
              <a:t>2</a:t>
            </a:r>
            <a:r>
              <a:rPr lang="en-US" b="1" dirty="0">
                <a:solidFill>
                  <a:srgbClr val="00FF00"/>
                </a:solidFill>
                <a:latin typeface="Comic Sans MS" pitchFamily="66" charset="0"/>
              </a:rPr>
              <a:t>(en)</a:t>
            </a:r>
            <a:r>
              <a:rPr lang="en-US" b="1" baseline="-25000" dirty="0">
                <a:solidFill>
                  <a:srgbClr val="00FF00"/>
                </a:solidFill>
                <a:latin typeface="Comic Sans MS" pitchFamily="66" charset="0"/>
              </a:rPr>
              <a:t>2</a:t>
            </a:r>
            <a:r>
              <a:rPr lang="en-US" b="1" dirty="0">
                <a:solidFill>
                  <a:srgbClr val="00FF00"/>
                </a:solidFill>
                <a:latin typeface="Comic Sans MS" pitchFamily="66" charset="0"/>
              </a:rPr>
              <a:t>] complex (</a:t>
            </a:r>
            <a:r>
              <a:rPr lang="en-US" b="1" dirty="0" err="1">
                <a:solidFill>
                  <a:srgbClr val="00FF00"/>
                </a:solidFill>
                <a:latin typeface="Comic Sans MS" pitchFamily="66" charset="0"/>
              </a:rPr>
              <a:t>cis-bis</a:t>
            </a:r>
            <a:r>
              <a:rPr lang="en-US" b="1" dirty="0">
                <a:solidFill>
                  <a:srgbClr val="00FF00"/>
                </a:solidFill>
                <a:latin typeface="Comic Sans MS" pitchFamily="66" charset="0"/>
              </a:rPr>
              <a:t> </a:t>
            </a:r>
            <a:r>
              <a:rPr lang="en-US" b="1" dirty="0" err="1">
                <a:solidFill>
                  <a:srgbClr val="00FF00"/>
                </a:solidFill>
                <a:latin typeface="Comic Sans MS" pitchFamily="66" charset="0"/>
              </a:rPr>
              <a:t>chel.ates</a:t>
            </a:r>
            <a:r>
              <a:rPr lang="en-US" b="1" dirty="0">
                <a:solidFill>
                  <a:srgbClr val="00FF00"/>
                </a:solidFill>
                <a:latin typeface="Comic Sans MS" pitchFamily="66" charset="0"/>
              </a:rPr>
              <a:t>)</a:t>
            </a:r>
          </a:p>
        </p:txBody>
      </p:sp>
      <p:pic>
        <p:nvPicPr>
          <p:cNvPr id="4" name="Picture 28" descr="lambda_isomer"/>
          <p:cNvPicPr>
            <a:picLocks noChangeAspect="1" noChangeArrowheads="1"/>
          </p:cNvPicPr>
          <p:nvPr/>
        </p:nvPicPr>
        <p:blipFill>
          <a:blip r:embed="rId3" cstate="print"/>
          <a:srcRect l="-505" t="-2217" r="-1888" b="-1160"/>
          <a:stretch>
            <a:fillRect/>
          </a:stretch>
        </p:blipFill>
        <p:spPr bwMode="auto">
          <a:xfrm>
            <a:off x="1447800" y="3886200"/>
            <a:ext cx="2590800" cy="2438400"/>
          </a:xfrm>
          <a:prstGeom prst="rect">
            <a:avLst/>
          </a:prstGeom>
          <a:blipFill>
            <a:blip r:embed="rId4" cstate="print"/>
            <a:tile tx="0" ty="0" sx="100000" sy="100000" flip="none" algn="tl"/>
          </a:blipFill>
          <a:ln w="95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miter lim="800000"/>
            <a:headEnd/>
            <a:tailEnd/>
          </a:ln>
        </p:spPr>
      </p:pic>
      <p:pic>
        <p:nvPicPr>
          <p:cNvPr id="5" name="Picture 29" descr="delta_isomer"/>
          <p:cNvPicPr>
            <a:picLocks noChangeAspect="1" noChangeArrowheads="1"/>
          </p:cNvPicPr>
          <p:nvPr/>
        </p:nvPicPr>
        <p:blipFill>
          <a:blip r:embed="rId5" cstate="print"/>
          <a:srcRect l="-1785" t="-2217" r="-133" b="-1160"/>
          <a:stretch>
            <a:fillRect/>
          </a:stretch>
        </p:blipFill>
        <p:spPr bwMode="auto">
          <a:xfrm>
            <a:off x="5072066" y="3857628"/>
            <a:ext cx="2667000" cy="2438400"/>
          </a:xfrm>
          <a:prstGeom prst="rect">
            <a:avLst/>
          </a:prstGeom>
          <a:blipFill dpi="0" rotWithShape="1">
            <a:blip r:embed="rId4" cstate="print"/>
            <a:srcRect l="-1785" t="-2217" r="-133" b="-1160"/>
            <a:tile tx="0" ty="0" sx="100000" sy="100000" flip="none" algn="tl"/>
          </a:blip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57224" y="285728"/>
            <a:ext cx="7929618" cy="1938992"/>
          </a:xfrm>
          <a:prstGeom prst="rect">
            <a:avLst/>
          </a:prstGeom>
        </p:spPr>
        <p:txBody>
          <a:bodyPr wrap="square">
            <a:spAutoFit/>
          </a:bodyPr>
          <a:lstStyle/>
          <a:p>
            <a:r>
              <a:rPr lang="en-US" sz="2400" dirty="0"/>
              <a:t>Bonding in Complexes </a:t>
            </a:r>
          </a:p>
          <a:p>
            <a:r>
              <a:rPr lang="en-US" sz="2400" dirty="0"/>
              <a:t>• </a:t>
            </a:r>
            <a:r>
              <a:rPr lang="en-US" sz="2400" b="1" dirty="0"/>
              <a:t>Valence Bond Theory predicts metal complex</a:t>
            </a:r>
          </a:p>
          <a:p>
            <a:r>
              <a:rPr lang="en-US" sz="2400" dirty="0"/>
              <a:t>bonding arises from overlap of filled </a:t>
            </a:r>
            <a:r>
              <a:rPr lang="en-US" sz="2400" dirty="0" err="1"/>
              <a:t>ligand</a:t>
            </a:r>
            <a:r>
              <a:rPr lang="en-US" sz="2400" dirty="0"/>
              <a:t> </a:t>
            </a:r>
            <a:r>
              <a:rPr lang="en-US" sz="2400" dirty="0" err="1"/>
              <a:t>orbitals</a:t>
            </a:r>
            <a:endParaRPr lang="en-US" sz="2400" dirty="0"/>
          </a:p>
          <a:p>
            <a:r>
              <a:rPr lang="en-US" sz="2400" dirty="0"/>
              <a:t>and vacant metal </a:t>
            </a:r>
            <a:r>
              <a:rPr lang="en-US" sz="2400" dirty="0" err="1"/>
              <a:t>orbitals</a:t>
            </a:r>
            <a:r>
              <a:rPr lang="en-US" sz="2400" dirty="0"/>
              <a:t>.</a:t>
            </a:r>
          </a:p>
          <a:p>
            <a:r>
              <a:rPr lang="en-US" sz="2400" dirty="0"/>
              <a:t>• Resulting bond is a </a:t>
            </a:r>
            <a:r>
              <a:rPr lang="en-US" sz="2400" i="1" dirty="0"/>
              <a:t>coordinate covalent bond.</a:t>
            </a:r>
            <a:endParaRPr lang="ar-SA" sz="2400" dirty="0"/>
          </a:p>
        </p:txBody>
      </p:sp>
      <p:pic>
        <p:nvPicPr>
          <p:cNvPr id="71682" name="Picture 2"/>
          <p:cNvPicPr>
            <a:picLocks noChangeAspect="1" noChangeArrowheads="1"/>
          </p:cNvPicPr>
          <p:nvPr/>
        </p:nvPicPr>
        <p:blipFill>
          <a:blip r:embed="rId3" cstate="print"/>
          <a:srcRect/>
          <a:stretch>
            <a:fillRect/>
          </a:stretch>
        </p:blipFill>
        <p:spPr bwMode="auto">
          <a:xfrm rot="5400000">
            <a:off x="3220072" y="895208"/>
            <a:ext cx="2675788" cy="8172000"/>
          </a:xfrm>
          <a:prstGeom prst="rect">
            <a:avLst/>
          </a:prstGeom>
          <a:noFill/>
          <a:ln w="9525">
            <a:noFill/>
            <a:miter lim="800000"/>
            <a:headEnd/>
            <a:tailEnd/>
          </a:ln>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00100" y="500042"/>
            <a:ext cx="6929486" cy="1015663"/>
          </a:xfrm>
          <a:prstGeom prst="rect">
            <a:avLst/>
          </a:prstGeom>
        </p:spPr>
        <p:txBody>
          <a:bodyPr wrap="square">
            <a:spAutoFit/>
          </a:bodyPr>
          <a:lstStyle/>
          <a:p>
            <a:r>
              <a:rPr lang="en-US" sz="2000" dirty="0">
                <a:solidFill>
                  <a:schemeClr val="accent1"/>
                </a:solidFill>
              </a:rPr>
              <a:t>Bonding in Complexes </a:t>
            </a:r>
          </a:p>
          <a:p>
            <a:r>
              <a:rPr lang="en-US" sz="2000" dirty="0">
                <a:solidFill>
                  <a:schemeClr val="accent1"/>
                </a:solidFill>
              </a:rPr>
              <a:t>• Complex geometry can be linked to five main</a:t>
            </a:r>
          </a:p>
          <a:p>
            <a:r>
              <a:rPr lang="en-US" sz="2000" dirty="0">
                <a:solidFill>
                  <a:schemeClr val="accent1"/>
                </a:solidFill>
              </a:rPr>
              <a:t>orbital hybridization processes.</a:t>
            </a:r>
            <a:endParaRPr lang="ar-SA" sz="2000" dirty="0">
              <a:solidFill>
                <a:schemeClr val="accent1"/>
              </a:solidFill>
            </a:endParaRPr>
          </a:p>
        </p:txBody>
      </p:sp>
      <p:pic>
        <p:nvPicPr>
          <p:cNvPr id="72706" name="Picture 2"/>
          <p:cNvPicPr>
            <a:picLocks noChangeAspect="1" noChangeArrowheads="1"/>
          </p:cNvPicPr>
          <p:nvPr/>
        </p:nvPicPr>
        <p:blipFill>
          <a:blip r:embed="rId3" cstate="print"/>
          <a:srcRect/>
          <a:stretch>
            <a:fillRect/>
          </a:stretch>
        </p:blipFill>
        <p:spPr bwMode="auto">
          <a:xfrm rot="5400000">
            <a:off x="2321703" y="250009"/>
            <a:ext cx="4643470" cy="7572428"/>
          </a:xfrm>
          <a:prstGeom prst="rect">
            <a:avLst/>
          </a:prstGeom>
          <a:noFill/>
          <a:ln w="9525">
            <a:noFill/>
            <a:miter lim="800000"/>
            <a:headEnd/>
            <a:tailEnd/>
          </a:ln>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p:cNvPicPr>
            <a:picLocks noChangeAspect="1" noChangeArrowheads="1"/>
          </p:cNvPicPr>
          <p:nvPr/>
        </p:nvPicPr>
        <p:blipFill>
          <a:blip r:embed="rId3" cstate="print"/>
          <a:srcRect/>
          <a:stretch>
            <a:fillRect/>
          </a:stretch>
        </p:blipFill>
        <p:spPr bwMode="auto">
          <a:xfrm rot="5400000">
            <a:off x="2786050" y="714356"/>
            <a:ext cx="3500462" cy="8358246"/>
          </a:xfrm>
          <a:prstGeom prst="rect">
            <a:avLst/>
          </a:prstGeom>
          <a:noFill/>
          <a:ln w="9525">
            <a:noFill/>
            <a:miter lim="800000"/>
            <a:headEnd/>
            <a:tailEnd/>
          </a:ln>
          <a:effectLst/>
        </p:spPr>
      </p:pic>
      <p:sp>
        <p:nvSpPr>
          <p:cNvPr id="3" name="Rectangle 2"/>
          <p:cNvSpPr/>
          <p:nvPr/>
        </p:nvSpPr>
        <p:spPr>
          <a:xfrm>
            <a:off x="285720" y="571480"/>
            <a:ext cx="8715436" cy="2246769"/>
          </a:xfrm>
          <a:prstGeom prst="rect">
            <a:avLst/>
          </a:prstGeom>
        </p:spPr>
        <p:txBody>
          <a:bodyPr wrap="square">
            <a:spAutoFit/>
          </a:bodyPr>
          <a:lstStyle/>
          <a:p>
            <a:r>
              <a:rPr lang="en-US" sz="2000" dirty="0">
                <a:solidFill>
                  <a:schemeClr val="accent1"/>
                </a:solidFill>
              </a:rPr>
              <a:t>Bonding in Complexes 05</a:t>
            </a:r>
          </a:p>
          <a:p>
            <a:r>
              <a:rPr lang="en-US" sz="2000" dirty="0">
                <a:solidFill>
                  <a:schemeClr val="accent1"/>
                </a:solidFill>
              </a:rPr>
              <a:t>• </a:t>
            </a:r>
            <a:r>
              <a:rPr lang="en-US" sz="2000" b="1" dirty="0">
                <a:solidFill>
                  <a:schemeClr val="accent1"/>
                </a:solidFill>
              </a:rPr>
              <a:t>Tetrahedral Geometry: Gives [CoCl</a:t>
            </a:r>
            <a:r>
              <a:rPr lang="en-US" sz="2000" b="1" baseline="-25000" dirty="0">
                <a:solidFill>
                  <a:schemeClr val="accent1"/>
                </a:solidFill>
              </a:rPr>
              <a:t>4</a:t>
            </a:r>
            <a:r>
              <a:rPr lang="en-US" sz="2000" b="1" dirty="0">
                <a:solidFill>
                  <a:schemeClr val="accent1"/>
                </a:solidFill>
              </a:rPr>
              <a:t>]</a:t>
            </a:r>
            <a:r>
              <a:rPr lang="en-US" sz="2000" b="1" baseline="30000" dirty="0">
                <a:solidFill>
                  <a:schemeClr val="accent1"/>
                </a:solidFill>
              </a:rPr>
              <a:t>2– </a:t>
            </a:r>
            <a:r>
              <a:rPr lang="en-US" sz="2000" b="1" dirty="0">
                <a:solidFill>
                  <a:schemeClr val="accent1"/>
                </a:solidFill>
              </a:rPr>
              <a:t>three</a:t>
            </a:r>
          </a:p>
          <a:p>
            <a:r>
              <a:rPr lang="en-US" sz="2000" dirty="0">
                <a:solidFill>
                  <a:schemeClr val="accent1"/>
                </a:solidFill>
              </a:rPr>
              <a:t>unpaired electrons, which makes it paramagnetic</a:t>
            </a:r>
          </a:p>
          <a:p>
            <a:r>
              <a:rPr lang="en-US" sz="2000" dirty="0">
                <a:solidFill>
                  <a:schemeClr val="accent1"/>
                </a:solidFill>
              </a:rPr>
              <a:t>and attracted by magnets. Bonding in Complexes 05</a:t>
            </a:r>
          </a:p>
          <a:p>
            <a:r>
              <a:rPr lang="en-US" sz="2000" dirty="0">
                <a:solidFill>
                  <a:schemeClr val="accent1"/>
                </a:solidFill>
              </a:rPr>
              <a:t>• </a:t>
            </a:r>
            <a:r>
              <a:rPr lang="en-US" sz="2000" b="1" dirty="0">
                <a:solidFill>
                  <a:schemeClr val="accent1"/>
                </a:solidFill>
              </a:rPr>
              <a:t>Tetrahedral Geometry: Gives [CoCl</a:t>
            </a:r>
            <a:r>
              <a:rPr lang="en-US" sz="2000" b="1" baseline="-25000" dirty="0">
                <a:solidFill>
                  <a:schemeClr val="accent1"/>
                </a:solidFill>
              </a:rPr>
              <a:t>4</a:t>
            </a:r>
            <a:r>
              <a:rPr lang="en-US" sz="2000" b="1" dirty="0">
                <a:solidFill>
                  <a:schemeClr val="accent1"/>
                </a:solidFill>
              </a:rPr>
              <a:t>]</a:t>
            </a:r>
            <a:r>
              <a:rPr lang="en-US" sz="2000" b="1" baseline="30000" dirty="0">
                <a:solidFill>
                  <a:schemeClr val="accent1"/>
                </a:solidFill>
              </a:rPr>
              <a:t>2– </a:t>
            </a:r>
            <a:r>
              <a:rPr lang="en-US" sz="2000" b="1" dirty="0">
                <a:solidFill>
                  <a:schemeClr val="accent1"/>
                </a:solidFill>
              </a:rPr>
              <a:t>three</a:t>
            </a:r>
          </a:p>
          <a:p>
            <a:r>
              <a:rPr lang="en-US" sz="2000" dirty="0">
                <a:solidFill>
                  <a:schemeClr val="accent1"/>
                </a:solidFill>
              </a:rPr>
              <a:t>unpaired electrons, which makes it paramagnetic</a:t>
            </a:r>
          </a:p>
          <a:p>
            <a:r>
              <a:rPr lang="en-US" sz="2000" dirty="0">
                <a:solidFill>
                  <a:schemeClr val="accent1"/>
                </a:solidFill>
              </a:rPr>
              <a:t>and attracted by magnets.</a:t>
            </a:r>
            <a:endParaRPr lang="ar-SA" sz="2000" dirty="0">
              <a:solidFill>
                <a:schemeClr val="accent1"/>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2910" y="571480"/>
            <a:ext cx="7929618" cy="1323439"/>
          </a:xfrm>
          <a:prstGeom prst="rect">
            <a:avLst/>
          </a:prstGeom>
        </p:spPr>
        <p:txBody>
          <a:bodyPr wrap="square">
            <a:spAutoFit/>
          </a:bodyPr>
          <a:lstStyle/>
          <a:p>
            <a:r>
              <a:rPr lang="en-US" sz="2000" dirty="0">
                <a:solidFill>
                  <a:schemeClr val="accent1"/>
                </a:solidFill>
              </a:rPr>
              <a:t>Bonding in Complexes </a:t>
            </a:r>
          </a:p>
          <a:p>
            <a:r>
              <a:rPr lang="en-US" sz="2000" dirty="0">
                <a:solidFill>
                  <a:schemeClr val="accent1"/>
                </a:solidFill>
              </a:rPr>
              <a:t>• </a:t>
            </a:r>
            <a:r>
              <a:rPr lang="en-US" sz="2000" b="1" dirty="0">
                <a:solidFill>
                  <a:schemeClr val="accent1"/>
                </a:solidFill>
              </a:rPr>
              <a:t>Square Planar Geometry: Gives [Ni(CN)</a:t>
            </a:r>
            <a:r>
              <a:rPr lang="en-US" sz="2000" b="1" baseline="-25000" dirty="0">
                <a:solidFill>
                  <a:schemeClr val="accent1"/>
                </a:solidFill>
              </a:rPr>
              <a:t>4</a:t>
            </a:r>
            <a:r>
              <a:rPr lang="en-US" sz="2000" b="1" dirty="0">
                <a:solidFill>
                  <a:schemeClr val="accent1"/>
                </a:solidFill>
              </a:rPr>
              <a:t>]</a:t>
            </a:r>
            <a:r>
              <a:rPr lang="en-US" sz="2000" b="1" baseline="30000" dirty="0">
                <a:solidFill>
                  <a:schemeClr val="accent1"/>
                </a:solidFill>
              </a:rPr>
              <a:t>2– </a:t>
            </a:r>
            <a:r>
              <a:rPr lang="en-US" sz="2000" b="1" dirty="0">
                <a:solidFill>
                  <a:schemeClr val="accent1"/>
                </a:solidFill>
              </a:rPr>
              <a:t>all</a:t>
            </a:r>
          </a:p>
          <a:p>
            <a:r>
              <a:rPr lang="en-US" sz="2000" dirty="0">
                <a:solidFill>
                  <a:schemeClr val="accent1"/>
                </a:solidFill>
              </a:rPr>
              <a:t>paired electrons, which makes it diamagnetic and</a:t>
            </a:r>
          </a:p>
          <a:p>
            <a:r>
              <a:rPr lang="en-US" sz="2000" dirty="0">
                <a:solidFill>
                  <a:schemeClr val="accent1"/>
                </a:solidFill>
              </a:rPr>
              <a:t>weakly repelled by magnets.</a:t>
            </a:r>
            <a:endParaRPr lang="ar-SA" sz="2000" dirty="0">
              <a:solidFill>
                <a:schemeClr val="accent1"/>
              </a:solidFill>
            </a:endParaRPr>
          </a:p>
        </p:txBody>
      </p:sp>
      <p:pic>
        <p:nvPicPr>
          <p:cNvPr id="74754" name="Picture 2"/>
          <p:cNvPicPr>
            <a:picLocks noChangeAspect="1" noChangeArrowheads="1"/>
          </p:cNvPicPr>
          <p:nvPr/>
        </p:nvPicPr>
        <p:blipFill>
          <a:blip r:embed="rId3" cstate="print"/>
          <a:srcRect/>
          <a:stretch>
            <a:fillRect/>
          </a:stretch>
        </p:blipFill>
        <p:spPr bwMode="auto">
          <a:xfrm rot="5400000">
            <a:off x="2464579" y="-178619"/>
            <a:ext cx="4429156" cy="8501122"/>
          </a:xfrm>
          <a:prstGeom prst="rect">
            <a:avLst/>
          </a:prstGeom>
          <a:noFill/>
          <a:ln w="9525">
            <a:noFill/>
            <a:miter lim="800000"/>
            <a:headEnd/>
            <a:tailEnd/>
          </a:ln>
          <a:effec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2910" y="428604"/>
            <a:ext cx="8072494" cy="1323439"/>
          </a:xfrm>
          <a:prstGeom prst="rect">
            <a:avLst/>
          </a:prstGeom>
        </p:spPr>
        <p:txBody>
          <a:bodyPr wrap="square">
            <a:spAutoFit/>
          </a:bodyPr>
          <a:lstStyle/>
          <a:p>
            <a:r>
              <a:rPr lang="en-US" sz="2000" dirty="0">
                <a:solidFill>
                  <a:schemeClr val="accent1"/>
                </a:solidFill>
              </a:rPr>
              <a:t>Bonding in Complexes 07</a:t>
            </a:r>
          </a:p>
          <a:p>
            <a:r>
              <a:rPr lang="en-US" sz="2000" dirty="0">
                <a:solidFill>
                  <a:schemeClr val="accent1"/>
                </a:solidFill>
              </a:rPr>
              <a:t>• </a:t>
            </a:r>
            <a:r>
              <a:rPr lang="en-US" sz="2000" b="1" dirty="0">
                <a:solidFill>
                  <a:schemeClr val="accent1"/>
                </a:solidFill>
              </a:rPr>
              <a:t>Octahedral </a:t>
            </a:r>
            <a:r>
              <a:rPr lang="en-US" sz="2000" b="1" i="1" dirty="0">
                <a:solidFill>
                  <a:schemeClr val="accent1"/>
                </a:solidFill>
              </a:rPr>
              <a:t>sp3d2 Geometry: Gives [CoF</a:t>
            </a:r>
            <a:r>
              <a:rPr lang="en-US" sz="2000" b="1" i="1" baseline="-25000" dirty="0">
                <a:solidFill>
                  <a:schemeClr val="accent1"/>
                </a:solidFill>
              </a:rPr>
              <a:t>6</a:t>
            </a:r>
            <a:r>
              <a:rPr lang="en-US" sz="2000" b="1" i="1" dirty="0">
                <a:solidFill>
                  <a:schemeClr val="accent1"/>
                </a:solidFill>
              </a:rPr>
              <a:t>]</a:t>
            </a:r>
            <a:r>
              <a:rPr lang="en-US" sz="2000" b="1" i="1" baseline="30000" dirty="0">
                <a:solidFill>
                  <a:schemeClr val="accent1"/>
                </a:solidFill>
              </a:rPr>
              <a:t>3– </a:t>
            </a:r>
            <a:r>
              <a:rPr lang="en-US" sz="2000" b="1" i="1" dirty="0">
                <a:solidFill>
                  <a:schemeClr val="accent1"/>
                </a:solidFill>
              </a:rPr>
              <a:t>four</a:t>
            </a:r>
          </a:p>
          <a:p>
            <a:r>
              <a:rPr lang="en-US" sz="2000" dirty="0">
                <a:solidFill>
                  <a:schemeClr val="accent1"/>
                </a:solidFill>
              </a:rPr>
              <a:t>unpaired electrons, which makes it paramagnetic</a:t>
            </a:r>
          </a:p>
          <a:p>
            <a:r>
              <a:rPr lang="en-US" sz="2000" dirty="0">
                <a:solidFill>
                  <a:schemeClr val="accent1"/>
                </a:solidFill>
              </a:rPr>
              <a:t>and is called a </a:t>
            </a:r>
            <a:r>
              <a:rPr lang="en-US" sz="2000" i="1" dirty="0">
                <a:solidFill>
                  <a:schemeClr val="accent1"/>
                </a:solidFill>
              </a:rPr>
              <a:t>high-spin complex.</a:t>
            </a:r>
            <a:endParaRPr lang="ar-SA" sz="2000" dirty="0">
              <a:solidFill>
                <a:schemeClr val="accent1"/>
              </a:solidFill>
            </a:endParaRPr>
          </a:p>
        </p:txBody>
      </p:sp>
      <p:pic>
        <p:nvPicPr>
          <p:cNvPr id="75778" name="Picture 2"/>
          <p:cNvPicPr>
            <a:picLocks noChangeAspect="1" noChangeArrowheads="1"/>
          </p:cNvPicPr>
          <p:nvPr/>
        </p:nvPicPr>
        <p:blipFill>
          <a:blip r:embed="rId3" cstate="print"/>
          <a:srcRect/>
          <a:stretch>
            <a:fillRect/>
          </a:stretch>
        </p:blipFill>
        <p:spPr bwMode="auto">
          <a:xfrm rot="5400000">
            <a:off x="2428860" y="-71463"/>
            <a:ext cx="4500593" cy="8358249"/>
          </a:xfrm>
          <a:prstGeom prst="rect">
            <a:avLst/>
          </a:prstGeom>
          <a:noFill/>
          <a:ln w="9525">
            <a:noFill/>
            <a:miter lim="800000"/>
            <a:headEnd/>
            <a:tailEnd/>
          </a:ln>
          <a:effec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1472" y="428604"/>
            <a:ext cx="7929618" cy="1323439"/>
          </a:xfrm>
          <a:prstGeom prst="rect">
            <a:avLst/>
          </a:prstGeom>
        </p:spPr>
        <p:txBody>
          <a:bodyPr wrap="square">
            <a:spAutoFit/>
          </a:bodyPr>
          <a:lstStyle/>
          <a:p>
            <a:r>
              <a:rPr lang="en-US" sz="2000" dirty="0">
                <a:solidFill>
                  <a:schemeClr val="accent1"/>
                </a:solidFill>
              </a:rPr>
              <a:t>Bonding in Complexes 08</a:t>
            </a:r>
          </a:p>
          <a:p>
            <a:r>
              <a:rPr lang="en-US" sz="2000" dirty="0">
                <a:solidFill>
                  <a:schemeClr val="accent1"/>
                </a:solidFill>
              </a:rPr>
              <a:t>• </a:t>
            </a:r>
            <a:r>
              <a:rPr lang="en-US" sz="2000" b="1" dirty="0">
                <a:solidFill>
                  <a:schemeClr val="accent1"/>
                </a:solidFill>
              </a:rPr>
              <a:t>Octahedral </a:t>
            </a:r>
            <a:r>
              <a:rPr lang="en-US" sz="2000" b="1" i="1" dirty="0">
                <a:solidFill>
                  <a:schemeClr val="accent1"/>
                </a:solidFill>
              </a:rPr>
              <a:t>d2sp3 Geometry: Gives [Co(CN)</a:t>
            </a:r>
            <a:r>
              <a:rPr lang="en-US" sz="2000" b="1" i="1" baseline="-25000" dirty="0">
                <a:solidFill>
                  <a:schemeClr val="accent1"/>
                </a:solidFill>
              </a:rPr>
              <a:t>6</a:t>
            </a:r>
            <a:r>
              <a:rPr lang="en-US" sz="2000" b="1" i="1" dirty="0">
                <a:solidFill>
                  <a:schemeClr val="accent1"/>
                </a:solidFill>
              </a:rPr>
              <a:t>]</a:t>
            </a:r>
            <a:r>
              <a:rPr lang="en-US" sz="2000" b="1" i="1" baseline="30000" dirty="0">
                <a:solidFill>
                  <a:schemeClr val="accent1"/>
                </a:solidFill>
              </a:rPr>
              <a:t>3–</a:t>
            </a:r>
          </a:p>
          <a:p>
            <a:r>
              <a:rPr lang="en-US" sz="2000" dirty="0">
                <a:solidFill>
                  <a:schemeClr val="accent1"/>
                </a:solidFill>
              </a:rPr>
              <a:t>paired electrons, which makes it diamagnetic and is</a:t>
            </a:r>
          </a:p>
          <a:p>
            <a:r>
              <a:rPr lang="en-US" sz="2000" dirty="0">
                <a:solidFill>
                  <a:schemeClr val="accent1"/>
                </a:solidFill>
              </a:rPr>
              <a:t>called a </a:t>
            </a:r>
            <a:r>
              <a:rPr lang="en-US" sz="2000" i="1" dirty="0">
                <a:solidFill>
                  <a:schemeClr val="accent1"/>
                </a:solidFill>
              </a:rPr>
              <a:t>low-spin complex.</a:t>
            </a:r>
            <a:endParaRPr lang="ar-SA" sz="2000" dirty="0">
              <a:solidFill>
                <a:schemeClr val="accent1"/>
              </a:solidFill>
            </a:endParaRPr>
          </a:p>
        </p:txBody>
      </p:sp>
      <p:pic>
        <p:nvPicPr>
          <p:cNvPr id="76802" name="Picture 2"/>
          <p:cNvPicPr>
            <a:picLocks noChangeAspect="1" noChangeArrowheads="1"/>
          </p:cNvPicPr>
          <p:nvPr/>
        </p:nvPicPr>
        <p:blipFill>
          <a:blip r:embed="rId3" cstate="print"/>
          <a:srcRect/>
          <a:stretch>
            <a:fillRect/>
          </a:stretch>
        </p:blipFill>
        <p:spPr bwMode="auto">
          <a:xfrm rot="5400000">
            <a:off x="2178826" y="-107181"/>
            <a:ext cx="4786345" cy="8572560"/>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5720" y="776289"/>
            <a:ext cx="8317736" cy="1223952"/>
          </a:xfrm>
        </p:spPr>
        <p:txBody>
          <a:bodyPr/>
          <a:lstStyle/>
          <a:p>
            <a:r>
              <a:rPr lang="en-US" dirty="0"/>
              <a:t>Properties of transition metal</a:t>
            </a:r>
            <a:endParaRPr lang="ar-SA" dirty="0"/>
          </a:p>
        </p:txBody>
      </p:sp>
      <p:sp>
        <p:nvSpPr>
          <p:cNvPr id="4" name="Rectangle 3"/>
          <p:cNvSpPr>
            <a:spLocks noGrp="1" noChangeArrowheads="1"/>
          </p:cNvSpPr>
          <p:nvPr>
            <p:ph type="subTitle" idx="1"/>
          </p:nvPr>
        </p:nvSpPr>
        <p:spPr>
          <a:xfrm>
            <a:off x="540544" y="2250280"/>
            <a:ext cx="8062912" cy="4607720"/>
          </a:xfrm>
        </p:spPr>
        <p:txBody>
          <a:bodyPr>
            <a:normAutofit/>
          </a:bodyPr>
          <a:lstStyle/>
          <a:p>
            <a:pPr algn="l">
              <a:buFontTx/>
              <a:buNone/>
            </a:pPr>
            <a:r>
              <a:rPr lang="en-US" sz="2800" b="1" dirty="0"/>
              <a:t>Electronic configuration.</a:t>
            </a:r>
            <a:endParaRPr lang="tr-TR" sz="2800" b="1" dirty="0"/>
          </a:p>
          <a:p>
            <a:pPr algn="l"/>
            <a:r>
              <a:rPr lang="en-US" sz="2800" b="1" dirty="0">
                <a:solidFill>
                  <a:schemeClr val="tx1"/>
                </a:solidFill>
              </a:rPr>
              <a:t>variable oxidation state (oxidation number) </a:t>
            </a:r>
            <a:endParaRPr lang="tr-TR" sz="2800" b="1" dirty="0">
              <a:solidFill>
                <a:schemeClr val="tx1"/>
              </a:solidFill>
            </a:endParaRPr>
          </a:p>
          <a:p>
            <a:pPr algn="l"/>
            <a:r>
              <a:rPr lang="en-US" sz="2800" b="1" dirty="0">
                <a:solidFill>
                  <a:schemeClr val="tx1"/>
                </a:solidFill>
              </a:rPr>
              <a:t>complex ion formation </a:t>
            </a:r>
            <a:endParaRPr lang="tr-TR" sz="2800" b="1" dirty="0">
              <a:solidFill>
                <a:schemeClr val="tx1"/>
              </a:solidFill>
            </a:endParaRPr>
          </a:p>
          <a:p>
            <a:pPr algn="l"/>
            <a:r>
              <a:rPr lang="en-US" sz="2800" b="1" dirty="0">
                <a:solidFill>
                  <a:schemeClr val="tx1"/>
                </a:solidFill>
              </a:rPr>
              <a:t>colored ions </a:t>
            </a:r>
            <a:endParaRPr lang="tr-TR" sz="2800" b="1" dirty="0">
              <a:solidFill>
                <a:schemeClr val="tx1"/>
              </a:solidFill>
            </a:endParaRPr>
          </a:p>
          <a:p>
            <a:pPr algn="l"/>
            <a:r>
              <a:rPr lang="en-US" sz="2800" b="1" dirty="0">
                <a:solidFill>
                  <a:schemeClr val="tx1"/>
                </a:solidFill>
              </a:rPr>
              <a:t>catalytic activity</a:t>
            </a:r>
          </a:p>
          <a:p>
            <a:pPr algn="l"/>
            <a:r>
              <a:rPr lang="en-US" sz="2800" b="1">
                <a:solidFill>
                  <a:schemeClr val="tx1"/>
                </a:solidFill>
              </a:rPr>
              <a:t>Magnetic properties</a:t>
            </a:r>
            <a:endParaRPr lang="en-US" sz="2800" b="1" dirty="0">
              <a:solidFill>
                <a:schemeClr val="tx1"/>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1472" y="142852"/>
            <a:ext cx="8358246" cy="4955203"/>
          </a:xfrm>
          <a:prstGeom prst="rect">
            <a:avLst/>
          </a:prstGeom>
        </p:spPr>
        <p:txBody>
          <a:bodyPr wrap="square">
            <a:spAutoFit/>
          </a:bodyPr>
          <a:lstStyle/>
          <a:p>
            <a:endParaRPr lang="ar-SA" sz="2800" dirty="0"/>
          </a:p>
          <a:p>
            <a:r>
              <a:rPr lang="en-US" sz="2400" dirty="0">
                <a:solidFill>
                  <a:schemeClr val="accent1">
                    <a:lumMod val="60000"/>
                    <a:lumOff val="40000"/>
                  </a:schemeClr>
                </a:solidFill>
              </a:rPr>
              <a:t>Bonding in Complexes </a:t>
            </a:r>
          </a:p>
          <a:p>
            <a:r>
              <a:rPr lang="en-US" sz="2400" dirty="0">
                <a:solidFill>
                  <a:schemeClr val="accent1">
                    <a:lumMod val="60000"/>
                    <a:lumOff val="40000"/>
                  </a:schemeClr>
                </a:solidFill>
              </a:rPr>
              <a:t>• The difference between </a:t>
            </a:r>
            <a:r>
              <a:rPr lang="en-US" sz="2400" i="1" dirty="0">
                <a:solidFill>
                  <a:schemeClr val="accent1">
                    <a:lumMod val="60000"/>
                    <a:lumOff val="40000"/>
                  </a:schemeClr>
                </a:solidFill>
              </a:rPr>
              <a:t>sp3d2 and d2sp3 hybrids</a:t>
            </a:r>
          </a:p>
          <a:p>
            <a:r>
              <a:rPr lang="en-US" sz="2400" dirty="0">
                <a:solidFill>
                  <a:schemeClr val="accent1">
                    <a:lumMod val="60000"/>
                    <a:lumOff val="40000"/>
                  </a:schemeClr>
                </a:solidFill>
              </a:rPr>
              <a:t>lies in the principal quantum number of the </a:t>
            </a:r>
            <a:r>
              <a:rPr lang="en-US" sz="2400" i="1" dirty="0">
                <a:solidFill>
                  <a:schemeClr val="accent1">
                    <a:lumMod val="60000"/>
                    <a:lumOff val="40000"/>
                  </a:schemeClr>
                </a:solidFill>
              </a:rPr>
              <a:t>d</a:t>
            </a:r>
          </a:p>
          <a:p>
            <a:r>
              <a:rPr lang="en-US" sz="2400" dirty="0">
                <a:solidFill>
                  <a:schemeClr val="accent1">
                    <a:lumMod val="60000"/>
                    <a:lumOff val="40000"/>
                  </a:schemeClr>
                </a:solidFill>
              </a:rPr>
              <a:t>orbital.</a:t>
            </a:r>
          </a:p>
          <a:p>
            <a:r>
              <a:rPr lang="en-US" sz="2400" dirty="0">
                <a:solidFill>
                  <a:schemeClr val="accent1">
                    <a:lumMod val="60000"/>
                    <a:lumOff val="40000"/>
                  </a:schemeClr>
                </a:solidFill>
              </a:rPr>
              <a:t>• In </a:t>
            </a:r>
            <a:r>
              <a:rPr lang="en-US" sz="2400" i="1" dirty="0">
                <a:solidFill>
                  <a:schemeClr val="accent1">
                    <a:lumMod val="60000"/>
                    <a:lumOff val="40000"/>
                  </a:schemeClr>
                </a:solidFill>
              </a:rPr>
              <a:t>sp3d2 hybrids, the s, p, and d </a:t>
            </a:r>
            <a:r>
              <a:rPr lang="en-US" sz="2400" i="1" dirty="0" err="1">
                <a:solidFill>
                  <a:schemeClr val="accent1">
                    <a:lumMod val="60000"/>
                    <a:lumOff val="40000"/>
                  </a:schemeClr>
                </a:solidFill>
              </a:rPr>
              <a:t>orbitals</a:t>
            </a:r>
            <a:r>
              <a:rPr lang="en-US" sz="2400" i="1" dirty="0">
                <a:solidFill>
                  <a:schemeClr val="accent1">
                    <a:lumMod val="60000"/>
                    <a:lumOff val="40000"/>
                  </a:schemeClr>
                </a:solidFill>
              </a:rPr>
              <a:t> have the same</a:t>
            </a:r>
          </a:p>
          <a:p>
            <a:r>
              <a:rPr lang="en-US" sz="2400" dirty="0">
                <a:solidFill>
                  <a:schemeClr val="accent1">
                    <a:lumMod val="60000"/>
                    <a:lumOff val="40000"/>
                  </a:schemeClr>
                </a:solidFill>
              </a:rPr>
              <a:t>principal quantum number—High Spin.</a:t>
            </a:r>
          </a:p>
          <a:p>
            <a:r>
              <a:rPr lang="en-US" sz="2400" dirty="0">
                <a:solidFill>
                  <a:schemeClr val="accent1">
                    <a:lumMod val="60000"/>
                    <a:lumOff val="40000"/>
                  </a:schemeClr>
                </a:solidFill>
              </a:rPr>
              <a:t>• In </a:t>
            </a:r>
            <a:r>
              <a:rPr lang="en-US" sz="2400" i="1" dirty="0">
                <a:solidFill>
                  <a:schemeClr val="accent1">
                    <a:lumMod val="60000"/>
                    <a:lumOff val="40000"/>
                  </a:schemeClr>
                </a:solidFill>
              </a:rPr>
              <a:t>d2sp3 hybrids, the principal quantum number of the d</a:t>
            </a:r>
          </a:p>
          <a:p>
            <a:r>
              <a:rPr lang="en-US" sz="2400" dirty="0" err="1">
                <a:solidFill>
                  <a:schemeClr val="accent1">
                    <a:lumMod val="60000"/>
                    <a:lumOff val="40000"/>
                  </a:schemeClr>
                </a:solidFill>
              </a:rPr>
              <a:t>orbitals</a:t>
            </a:r>
            <a:r>
              <a:rPr lang="en-US" sz="2400" dirty="0">
                <a:solidFill>
                  <a:schemeClr val="accent1">
                    <a:lumMod val="60000"/>
                    <a:lumOff val="40000"/>
                  </a:schemeClr>
                </a:solidFill>
              </a:rPr>
              <a:t> is one less than </a:t>
            </a:r>
            <a:r>
              <a:rPr lang="en-US" sz="2400" i="1" dirty="0">
                <a:solidFill>
                  <a:schemeClr val="accent1">
                    <a:lumMod val="60000"/>
                    <a:lumOff val="40000"/>
                  </a:schemeClr>
                </a:solidFill>
              </a:rPr>
              <a:t>s and p </a:t>
            </a:r>
            <a:r>
              <a:rPr lang="en-US" sz="2400" i="1" dirty="0" err="1">
                <a:solidFill>
                  <a:schemeClr val="accent1">
                    <a:lumMod val="60000"/>
                    <a:lumOff val="40000"/>
                  </a:schemeClr>
                </a:solidFill>
              </a:rPr>
              <a:t>orbitals</a:t>
            </a:r>
            <a:r>
              <a:rPr lang="en-US" sz="2400" i="1" dirty="0">
                <a:solidFill>
                  <a:schemeClr val="accent1">
                    <a:lumMod val="60000"/>
                    <a:lumOff val="40000"/>
                  </a:schemeClr>
                </a:solidFill>
              </a:rPr>
              <a:t>—Low Spin.</a:t>
            </a:r>
          </a:p>
          <a:p>
            <a:r>
              <a:rPr lang="en-US" sz="2400" dirty="0">
                <a:solidFill>
                  <a:schemeClr val="accent1">
                    <a:lumMod val="60000"/>
                    <a:lumOff val="40000"/>
                  </a:schemeClr>
                </a:solidFill>
              </a:rPr>
              <a:t>• A complex’s magnetic properties determine which</a:t>
            </a:r>
          </a:p>
          <a:p>
            <a:r>
              <a:rPr lang="en-US" sz="2400" dirty="0">
                <a:solidFill>
                  <a:schemeClr val="accent1">
                    <a:lumMod val="60000"/>
                    <a:lumOff val="40000"/>
                  </a:schemeClr>
                </a:solidFill>
              </a:rPr>
              <a:t>hybrid is being used.</a:t>
            </a:r>
            <a:endParaRPr lang="ar-SA" sz="2400" dirty="0">
              <a:solidFill>
                <a:schemeClr val="accent1">
                  <a:lumMod val="60000"/>
                  <a:lumOff val="40000"/>
                </a:schemeClr>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44" y="267494"/>
            <a:ext cx="8858312" cy="1399032"/>
          </a:xfrm>
        </p:spPr>
        <p:txBody>
          <a:bodyPr>
            <a:normAutofit/>
          </a:bodyPr>
          <a:lstStyle/>
          <a:p>
            <a:r>
              <a:rPr lang="en-US" sz="4000" dirty="0"/>
              <a:t>Positive of Valence bond theory</a:t>
            </a:r>
          </a:p>
        </p:txBody>
      </p:sp>
      <p:sp>
        <p:nvSpPr>
          <p:cNvPr id="3" name="Content Placeholder 2"/>
          <p:cNvSpPr>
            <a:spLocks noGrp="1"/>
          </p:cNvSpPr>
          <p:nvPr>
            <p:ph idx="1"/>
          </p:nvPr>
        </p:nvSpPr>
        <p:spPr/>
        <p:txBody>
          <a:bodyPr/>
          <a:lstStyle/>
          <a:p>
            <a:r>
              <a:rPr lang="en-US" dirty="0"/>
              <a:t>Present a simple description of metal ligand bonding </a:t>
            </a:r>
          </a:p>
          <a:p>
            <a:r>
              <a:rPr lang="en-US" dirty="0"/>
              <a:t>Predicts the geometry of the complexes correctly</a:t>
            </a:r>
          </a:p>
          <a:p>
            <a:r>
              <a:rPr lang="en-US" dirty="0"/>
              <a:t>Account for the magnetic properties of the coordination complexes</a:t>
            </a:r>
          </a:p>
          <a:p>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472518" cy="1399032"/>
          </a:xfrm>
        </p:spPr>
        <p:txBody>
          <a:bodyPr>
            <a:normAutofit/>
          </a:bodyPr>
          <a:lstStyle/>
          <a:p>
            <a:r>
              <a:rPr lang="en-US" sz="3600" dirty="0"/>
              <a:t>Negatives of valence bond theory</a:t>
            </a:r>
          </a:p>
        </p:txBody>
      </p:sp>
      <p:sp>
        <p:nvSpPr>
          <p:cNvPr id="3" name="Content Placeholder 2"/>
          <p:cNvSpPr>
            <a:spLocks noGrp="1"/>
          </p:cNvSpPr>
          <p:nvPr>
            <p:ph idx="1"/>
          </p:nvPr>
        </p:nvSpPr>
        <p:spPr/>
        <p:txBody>
          <a:bodyPr/>
          <a:lstStyle/>
          <a:p>
            <a:r>
              <a:rPr lang="en-US" dirty="0"/>
              <a:t>It offers no explanation for the colors of the complexes</a:t>
            </a:r>
          </a:p>
          <a:p>
            <a:r>
              <a:rPr lang="en-US" dirty="0"/>
              <a:t>It doesn’t explain the spectra of complexes</a:t>
            </a:r>
          </a:p>
          <a:p>
            <a:r>
              <a:rPr lang="en-US" dirty="0"/>
              <a:t>It fails to give a satisfactory explanation for the formation of [Cu(NH</a:t>
            </a:r>
            <a:r>
              <a:rPr lang="en-US" baseline="-25000" dirty="0"/>
              <a:t>3</a:t>
            </a:r>
            <a:r>
              <a:rPr lang="en-US" dirty="0"/>
              <a:t>)</a:t>
            </a:r>
            <a:r>
              <a:rPr lang="en-US" baseline="-25000" dirty="0"/>
              <a:t>4</a:t>
            </a:r>
            <a:r>
              <a:rPr lang="en-US" dirty="0"/>
              <a:t>]</a:t>
            </a:r>
            <a:r>
              <a:rPr lang="en-US" baseline="30000" dirty="0"/>
              <a:t>+2</a:t>
            </a:r>
            <a:r>
              <a:rPr lang="en-US" dirty="0"/>
              <a:t>.</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00166" y="857232"/>
            <a:ext cx="6215106" cy="5262979"/>
          </a:xfrm>
          <a:prstGeom prst="rect">
            <a:avLst/>
          </a:prstGeom>
        </p:spPr>
        <p:txBody>
          <a:bodyPr wrap="square">
            <a:spAutoFit/>
          </a:bodyPr>
          <a:lstStyle/>
          <a:p>
            <a:r>
              <a:rPr lang="en-US" sz="2400" b="1" dirty="0"/>
              <a:t>Crystal Field Theory is a model that helps explain</a:t>
            </a:r>
          </a:p>
          <a:p>
            <a:r>
              <a:rPr lang="en-US" sz="2400" dirty="0"/>
              <a:t>why some complexes are </a:t>
            </a:r>
            <a:r>
              <a:rPr lang="en-US" sz="2400" i="1" dirty="0"/>
              <a:t>high spin and some are</a:t>
            </a:r>
          </a:p>
          <a:p>
            <a:r>
              <a:rPr lang="en-US" sz="2400" i="1" dirty="0"/>
              <a:t>low spin.</a:t>
            </a:r>
          </a:p>
          <a:p>
            <a:r>
              <a:rPr lang="en-US" sz="2400" dirty="0"/>
              <a:t>• Crystal Field Theory views bonding in complexes</a:t>
            </a:r>
          </a:p>
          <a:p>
            <a:r>
              <a:rPr lang="en-US" sz="2400" dirty="0"/>
              <a:t>as the result of </a:t>
            </a:r>
            <a:r>
              <a:rPr lang="en-US" sz="2400" i="1" dirty="0"/>
              <a:t>electrostatic interactions and</a:t>
            </a:r>
          </a:p>
          <a:p>
            <a:r>
              <a:rPr lang="en-US" sz="2400" dirty="0"/>
              <a:t>considers the </a:t>
            </a:r>
            <a:r>
              <a:rPr lang="en-US" sz="2400" i="1" dirty="0"/>
              <a:t>effect of </a:t>
            </a:r>
            <a:r>
              <a:rPr lang="en-US" sz="2400" i="1" dirty="0" err="1"/>
              <a:t>ligand</a:t>
            </a:r>
            <a:r>
              <a:rPr lang="en-US" sz="2400" i="1" dirty="0"/>
              <a:t> charges on energies</a:t>
            </a:r>
          </a:p>
          <a:p>
            <a:r>
              <a:rPr lang="en-US" sz="2400" dirty="0"/>
              <a:t>of </a:t>
            </a:r>
            <a:r>
              <a:rPr lang="en-US" sz="2400" i="1" dirty="0"/>
              <a:t>metal ion d </a:t>
            </a:r>
            <a:r>
              <a:rPr lang="en-US" sz="2400" i="1" dirty="0" err="1"/>
              <a:t>orbitals</a:t>
            </a:r>
            <a:r>
              <a:rPr lang="en-US" sz="2400" i="1" dirty="0"/>
              <a:t>.</a:t>
            </a:r>
          </a:p>
          <a:p>
            <a:r>
              <a:rPr lang="en-US" sz="2400" dirty="0"/>
              <a:t>• Crystal Field Theory uses </a:t>
            </a:r>
            <a:r>
              <a:rPr lang="en-US" sz="2400" i="1" dirty="0"/>
              <a:t>no covalent bonds.</a:t>
            </a:r>
            <a:endParaRPr lang="ar-SA" sz="2400" dirty="0"/>
          </a:p>
        </p:txBody>
      </p:sp>
      <p:sp>
        <p:nvSpPr>
          <p:cNvPr id="3" name="Rectangle 2"/>
          <p:cNvSpPr/>
          <p:nvPr/>
        </p:nvSpPr>
        <p:spPr>
          <a:xfrm>
            <a:off x="857224" y="214290"/>
            <a:ext cx="7072362" cy="523220"/>
          </a:xfrm>
          <a:prstGeom prst="rect">
            <a:avLst/>
          </a:prstGeom>
        </p:spPr>
        <p:txBody>
          <a:bodyPr wrap="square">
            <a:spAutoFit/>
          </a:bodyPr>
          <a:lstStyle/>
          <a:p>
            <a:r>
              <a:rPr lang="en-US" sz="2800" i="1" dirty="0">
                <a:solidFill>
                  <a:schemeClr val="accent2"/>
                </a:solidFill>
                <a:latin typeface="Times New Roman" pitchFamily="18" charset="0"/>
                <a:cs typeface="Times New Roman" pitchFamily="18" charset="0"/>
              </a:rPr>
              <a:t>Crystal field theory: an electrostatic model</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p:cNvPicPr>
            <a:picLocks noChangeAspect="1" noChangeArrowheads="1"/>
          </p:cNvPicPr>
          <p:nvPr/>
        </p:nvPicPr>
        <p:blipFill>
          <a:blip r:embed="rId3" cstate="print"/>
          <a:srcRect/>
          <a:stretch>
            <a:fillRect/>
          </a:stretch>
        </p:blipFill>
        <p:spPr bwMode="auto">
          <a:xfrm>
            <a:off x="2714612" y="428604"/>
            <a:ext cx="4143404" cy="3571900"/>
          </a:xfrm>
          <a:prstGeom prst="rect">
            <a:avLst/>
          </a:prstGeom>
          <a:noFill/>
          <a:ln w="9525">
            <a:noFill/>
            <a:miter lim="800000"/>
            <a:headEnd/>
            <a:tailEnd/>
          </a:ln>
          <a:effectLst/>
        </p:spPr>
      </p:pic>
      <p:sp>
        <p:nvSpPr>
          <p:cNvPr id="4" name="Rectangle 3"/>
          <p:cNvSpPr/>
          <p:nvPr/>
        </p:nvSpPr>
        <p:spPr>
          <a:xfrm>
            <a:off x="642910" y="4000504"/>
            <a:ext cx="7858180" cy="830997"/>
          </a:xfrm>
          <a:prstGeom prst="rect">
            <a:avLst/>
          </a:prstGeom>
        </p:spPr>
        <p:txBody>
          <a:bodyPr wrap="square">
            <a:spAutoFit/>
          </a:bodyPr>
          <a:lstStyle/>
          <a:p>
            <a:r>
              <a:rPr lang="en-US" sz="2400" dirty="0">
                <a:solidFill>
                  <a:srgbClr val="92D050"/>
                </a:solidFill>
              </a:rPr>
              <a:t>The metal ion will be positive and therefore attract the negatively charged ligands</a:t>
            </a:r>
          </a:p>
        </p:txBody>
      </p:sp>
      <p:sp>
        <p:nvSpPr>
          <p:cNvPr id="5" name="Rectangle 4"/>
          <p:cNvSpPr/>
          <p:nvPr/>
        </p:nvSpPr>
        <p:spPr>
          <a:xfrm>
            <a:off x="357158" y="5286388"/>
            <a:ext cx="8001056" cy="1200329"/>
          </a:xfrm>
          <a:prstGeom prst="rect">
            <a:avLst/>
          </a:prstGeom>
        </p:spPr>
        <p:txBody>
          <a:bodyPr wrap="square">
            <a:spAutoFit/>
          </a:bodyPr>
          <a:lstStyle/>
          <a:p>
            <a:pPr algn="ctr"/>
            <a:r>
              <a:rPr lang="en-US" sz="2400" dirty="0">
                <a:solidFill>
                  <a:srgbClr val="7030A0"/>
                </a:solidFill>
              </a:rPr>
              <a:t>But there are electrons in the metal </a:t>
            </a:r>
            <a:r>
              <a:rPr lang="en-US" sz="2400" dirty="0" err="1">
                <a:solidFill>
                  <a:srgbClr val="7030A0"/>
                </a:solidFill>
              </a:rPr>
              <a:t>orbitals</a:t>
            </a:r>
            <a:r>
              <a:rPr lang="en-US" sz="2400" dirty="0">
                <a:solidFill>
                  <a:srgbClr val="7030A0"/>
                </a:solidFill>
              </a:rPr>
              <a:t>, which will experience repulsions</a:t>
            </a:r>
          </a:p>
          <a:p>
            <a:pPr algn="ctr"/>
            <a:r>
              <a:rPr lang="en-US" sz="2400" dirty="0">
                <a:solidFill>
                  <a:srgbClr val="7030A0"/>
                </a:solidFill>
              </a:rPr>
              <a:t>with the negatively charged ligands</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p:cNvPicPr>
            <a:picLocks noChangeAspect="1" noChangeArrowheads="1"/>
          </p:cNvPicPr>
          <p:nvPr/>
        </p:nvPicPr>
        <p:blipFill>
          <a:blip r:embed="rId3" cstate="print"/>
          <a:srcRect/>
          <a:stretch>
            <a:fillRect/>
          </a:stretch>
        </p:blipFill>
        <p:spPr bwMode="auto">
          <a:xfrm rot="5400000">
            <a:off x="1464431" y="-892983"/>
            <a:ext cx="6215106" cy="8715404"/>
          </a:xfrm>
          <a:prstGeom prst="rect">
            <a:avLst/>
          </a:prstGeom>
          <a:noFill/>
          <a:ln w="9525">
            <a:noFill/>
            <a:miter lim="800000"/>
            <a:headEnd/>
            <a:tailEnd/>
          </a:ln>
          <a:effec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p:cNvPicPr>
            <a:picLocks noChangeAspect="1" noChangeArrowheads="1"/>
          </p:cNvPicPr>
          <p:nvPr/>
        </p:nvPicPr>
        <p:blipFill>
          <a:blip r:embed="rId3" cstate="print"/>
          <a:srcRect/>
          <a:stretch>
            <a:fillRect/>
          </a:stretch>
        </p:blipFill>
        <p:spPr bwMode="auto">
          <a:xfrm>
            <a:off x="2071670" y="428604"/>
            <a:ext cx="4886325" cy="2819412"/>
          </a:xfrm>
          <a:prstGeom prst="rect">
            <a:avLst/>
          </a:prstGeom>
          <a:noFill/>
          <a:ln w="9525">
            <a:noFill/>
            <a:miter lim="800000"/>
            <a:headEnd/>
            <a:tailEnd/>
          </a:ln>
          <a:effectLst/>
        </p:spPr>
      </p:pic>
      <p:pic>
        <p:nvPicPr>
          <p:cNvPr id="71683" name="Picture 3"/>
          <p:cNvPicPr>
            <a:picLocks noChangeAspect="1" noChangeArrowheads="1"/>
          </p:cNvPicPr>
          <p:nvPr/>
        </p:nvPicPr>
        <p:blipFill>
          <a:blip r:embed="rId4" cstate="print"/>
          <a:srcRect/>
          <a:stretch>
            <a:fillRect/>
          </a:stretch>
        </p:blipFill>
        <p:spPr bwMode="auto">
          <a:xfrm>
            <a:off x="2071670" y="3214686"/>
            <a:ext cx="4886325" cy="1928826"/>
          </a:xfrm>
          <a:prstGeom prst="rect">
            <a:avLst/>
          </a:prstGeom>
          <a:noFill/>
          <a:ln w="9525">
            <a:noFill/>
            <a:miter lim="800000"/>
            <a:headEnd/>
            <a:tailEnd/>
          </a:ln>
          <a:effec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63915"/>
            <a:ext cx="5214942" cy="6494085"/>
          </a:xfrm>
          <a:prstGeom prst="rect">
            <a:avLst/>
          </a:prstGeom>
        </p:spPr>
        <p:txBody>
          <a:bodyPr wrap="square">
            <a:spAutoFit/>
          </a:bodyPr>
          <a:lstStyle/>
          <a:p>
            <a:r>
              <a:rPr lang="en-US" sz="3200" b="1" i="1" dirty="0">
                <a:solidFill>
                  <a:srgbClr val="92D050"/>
                </a:solidFill>
              </a:rPr>
              <a:t>d-electron to </a:t>
            </a:r>
            <a:r>
              <a:rPr lang="en-US" sz="3200" b="1" i="1" dirty="0" err="1">
                <a:solidFill>
                  <a:srgbClr val="92D050"/>
                </a:solidFill>
              </a:rPr>
              <a:t>ligand</a:t>
            </a:r>
            <a:r>
              <a:rPr lang="en-US" sz="3200" b="1" i="1" dirty="0">
                <a:solidFill>
                  <a:srgbClr val="92D050"/>
                </a:solidFill>
              </a:rPr>
              <a:t>-electron repulsions affect d-orbital</a:t>
            </a:r>
          </a:p>
          <a:p>
            <a:r>
              <a:rPr lang="en-US" sz="3200" dirty="0"/>
              <a:t>energy levels.</a:t>
            </a:r>
          </a:p>
          <a:p>
            <a:r>
              <a:rPr lang="en-US" sz="3200" dirty="0"/>
              <a:t>• </a:t>
            </a:r>
            <a:r>
              <a:rPr lang="en-US" sz="3200" i="1" dirty="0"/>
              <a:t>dz2 and dx2 – y2 </a:t>
            </a:r>
            <a:r>
              <a:rPr lang="en-US" sz="3200" i="1" dirty="0" err="1"/>
              <a:t>orbitals</a:t>
            </a:r>
            <a:endParaRPr lang="en-US" sz="3200" i="1" dirty="0"/>
          </a:p>
          <a:p>
            <a:r>
              <a:rPr lang="en-US" sz="3200" dirty="0"/>
              <a:t>point at the ligands</a:t>
            </a:r>
          </a:p>
          <a:p>
            <a:r>
              <a:rPr lang="en-US" sz="3200" dirty="0"/>
              <a:t>and have higher</a:t>
            </a:r>
          </a:p>
          <a:p>
            <a:r>
              <a:rPr lang="en-US" sz="3200" dirty="0"/>
              <a:t>energies than other</a:t>
            </a:r>
          </a:p>
          <a:p>
            <a:r>
              <a:rPr lang="en-US" sz="3200" i="1" dirty="0"/>
              <a:t>d-electrons.</a:t>
            </a:r>
          </a:p>
          <a:p>
            <a:r>
              <a:rPr lang="en-US" sz="3200" dirty="0"/>
              <a:t>• This energy gap ∆is called </a:t>
            </a:r>
            <a:r>
              <a:rPr lang="en-US" sz="3200" i="1" dirty="0"/>
              <a:t>crystal field splitting.</a:t>
            </a:r>
            <a:endParaRPr lang="ar-SA" sz="3200" dirty="0"/>
          </a:p>
        </p:txBody>
      </p:sp>
      <p:pic>
        <p:nvPicPr>
          <p:cNvPr id="3" name="Picture 2"/>
          <p:cNvPicPr>
            <a:picLocks noChangeAspect="1" noChangeArrowheads="1"/>
          </p:cNvPicPr>
          <p:nvPr/>
        </p:nvPicPr>
        <p:blipFill>
          <a:blip r:embed="rId3" cstate="print"/>
          <a:srcRect/>
          <a:stretch>
            <a:fillRect/>
          </a:stretch>
        </p:blipFill>
        <p:spPr bwMode="auto">
          <a:xfrm>
            <a:off x="4676772" y="1428736"/>
            <a:ext cx="4467228" cy="5072098"/>
          </a:xfrm>
          <a:prstGeom prst="rect">
            <a:avLst/>
          </a:prstGeom>
          <a:noFill/>
          <a:ln w="9525">
            <a:noFill/>
            <a:miter lim="800000"/>
            <a:headEnd/>
            <a:tailEnd/>
          </a:ln>
          <a:effec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1472" y="285728"/>
            <a:ext cx="7643866" cy="584775"/>
          </a:xfrm>
          <a:prstGeom prst="rect">
            <a:avLst/>
          </a:prstGeom>
        </p:spPr>
        <p:txBody>
          <a:bodyPr wrap="square">
            <a:spAutoFit/>
          </a:bodyPr>
          <a:lstStyle/>
          <a:p>
            <a:r>
              <a:rPr lang="en-US" sz="3200" i="1" dirty="0" err="1">
                <a:solidFill>
                  <a:srgbClr val="00B0F0"/>
                </a:solidFill>
              </a:rPr>
              <a:t>Ligand</a:t>
            </a:r>
            <a:r>
              <a:rPr lang="en-US" sz="3200" i="1" dirty="0">
                <a:solidFill>
                  <a:srgbClr val="00B0F0"/>
                </a:solidFill>
              </a:rPr>
              <a:t>/d orbital interactions for Oh</a:t>
            </a:r>
          </a:p>
        </p:txBody>
      </p:sp>
      <p:pic>
        <p:nvPicPr>
          <p:cNvPr id="3" name="Picture 2"/>
          <p:cNvPicPr>
            <a:picLocks noChangeAspect="1" noChangeArrowheads="1"/>
          </p:cNvPicPr>
          <p:nvPr/>
        </p:nvPicPr>
        <p:blipFill>
          <a:blip r:embed="rId3" cstate="print"/>
          <a:srcRect/>
          <a:stretch>
            <a:fillRect/>
          </a:stretch>
        </p:blipFill>
        <p:spPr bwMode="auto">
          <a:xfrm>
            <a:off x="304800" y="933450"/>
            <a:ext cx="6411913" cy="5619750"/>
          </a:xfrm>
          <a:prstGeom prst="rect">
            <a:avLst/>
          </a:prstGeom>
          <a:noFill/>
          <a:ln w="9525">
            <a:noFill/>
            <a:miter lim="800000"/>
            <a:headEnd/>
            <a:tailEnd/>
          </a:ln>
          <a:effectLst/>
        </p:spPr>
      </p:pic>
      <p:sp>
        <p:nvSpPr>
          <p:cNvPr id="4" name="Rectangle 3"/>
          <p:cNvSpPr/>
          <p:nvPr/>
        </p:nvSpPr>
        <p:spPr>
          <a:xfrm>
            <a:off x="7072330" y="1500174"/>
            <a:ext cx="1857388" cy="1323439"/>
          </a:xfrm>
          <a:prstGeom prst="rect">
            <a:avLst/>
          </a:prstGeom>
        </p:spPr>
        <p:txBody>
          <a:bodyPr wrap="square">
            <a:spAutoFit/>
          </a:bodyPr>
          <a:lstStyle/>
          <a:p>
            <a:pPr algn="ctr"/>
            <a:r>
              <a:rPr lang="en-US" sz="2000" i="1" dirty="0" err="1">
                <a:solidFill>
                  <a:srgbClr val="92D050"/>
                </a:solidFill>
              </a:rPr>
              <a:t>Orbitals</a:t>
            </a:r>
            <a:r>
              <a:rPr lang="en-US" sz="2000" i="1" dirty="0">
                <a:solidFill>
                  <a:srgbClr val="92D050"/>
                </a:solidFill>
              </a:rPr>
              <a:t> point </a:t>
            </a:r>
            <a:r>
              <a:rPr lang="en-US" sz="2000" i="1" u="sng" dirty="0">
                <a:solidFill>
                  <a:srgbClr val="92D050"/>
                </a:solidFill>
              </a:rPr>
              <a:t>at</a:t>
            </a:r>
            <a:r>
              <a:rPr lang="en-US" sz="2000" i="1" dirty="0">
                <a:solidFill>
                  <a:srgbClr val="92D050"/>
                </a:solidFill>
              </a:rPr>
              <a:t> ligands</a:t>
            </a:r>
          </a:p>
          <a:p>
            <a:pPr algn="ctr"/>
            <a:r>
              <a:rPr lang="en-US" sz="2000" i="1" dirty="0">
                <a:solidFill>
                  <a:srgbClr val="92D050"/>
                </a:solidFill>
              </a:rPr>
              <a:t>(maximum repulsion)</a:t>
            </a:r>
          </a:p>
        </p:txBody>
      </p:sp>
      <p:sp>
        <p:nvSpPr>
          <p:cNvPr id="5" name="Rectangle 4"/>
          <p:cNvSpPr/>
          <p:nvPr/>
        </p:nvSpPr>
        <p:spPr>
          <a:xfrm>
            <a:off x="7000892" y="4286256"/>
            <a:ext cx="1857388" cy="1938992"/>
          </a:xfrm>
          <a:prstGeom prst="rect">
            <a:avLst/>
          </a:prstGeom>
        </p:spPr>
        <p:txBody>
          <a:bodyPr wrap="square">
            <a:spAutoFit/>
          </a:bodyPr>
          <a:lstStyle/>
          <a:p>
            <a:pPr algn="ctr"/>
            <a:r>
              <a:rPr lang="en-US" sz="2000" i="1" dirty="0" err="1">
                <a:solidFill>
                  <a:srgbClr val="92D050"/>
                </a:solidFill>
              </a:rPr>
              <a:t>Orbitals</a:t>
            </a:r>
            <a:r>
              <a:rPr lang="en-US" sz="2000" i="1" dirty="0">
                <a:solidFill>
                  <a:srgbClr val="92D050"/>
                </a:solidFill>
              </a:rPr>
              <a:t> point</a:t>
            </a:r>
          </a:p>
          <a:p>
            <a:pPr algn="ctr"/>
            <a:r>
              <a:rPr lang="en-US" sz="2000" i="1" u="sng" dirty="0">
                <a:solidFill>
                  <a:srgbClr val="92D050"/>
                </a:solidFill>
              </a:rPr>
              <a:t>between</a:t>
            </a:r>
            <a:r>
              <a:rPr lang="en-US" sz="2000" i="1" dirty="0">
                <a:solidFill>
                  <a:srgbClr val="92D050"/>
                </a:solidFill>
              </a:rPr>
              <a:t> ligands</a:t>
            </a:r>
          </a:p>
          <a:p>
            <a:pPr algn="ctr"/>
            <a:r>
              <a:rPr lang="en-US" sz="2000" i="1" dirty="0">
                <a:solidFill>
                  <a:srgbClr val="92D050"/>
                </a:solidFill>
              </a:rPr>
              <a:t>(less pronounced repulsion)</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0034" y="214290"/>
            <a:ext cx="8072494" cy="523220"/>
          </a:xfrm>
          <a:prstGeom prst="rect">
            <a:avLst/>
          </a:prstGeom>
        </p:spPr>
        <p:txBody>
          <a:bodyPr wrap="square">
            <a:spAutoFit/>
          </a:bodyPr>
          <a:lstStyle/>
          <a:p>
            <a:pPr>
              <a:spcBef>
                <a:spcPct val="50000"/>
              </a:spcBef>
            </a:pPr>
            <a:r>
              <a:rPr lang="en-US" sz="2800" i="1" dirty="0">
                <a:solidFill>
                  <a:srgbClr val="7030A0"/>
                </a:solidFill>
              </a:rPr>
              <a:t>Splitting of d </a:t>
            </a:r>
            <a:r>
              <a:rPr lang="en-US" sz="2800" i="1" dirty="0" err="1">
                <a:solidFill>
                  <a:srgbClr val="7030A0"/>
                </a:solidFill>
              </a:rPr>
              <a:t>orbitals</a:t>
            </a:r>
            <a:r>
              <a:rPr lang="en-US" sz="2800" i="1" dirty="0">
                <a:solidFill>
                  <a:srgbClr val="7030A0"/>
                </a:solidFill>
              </a:rPr>
              <a:t> in an octahedral field</a:t>
            </a:r>
          </a:p>
        </p:txBody>
      </p:sp>
      <p:graphicFrame>
        <p:nvGraphicFramePr>
          <p:cNvPr id="73730" name="Object 2"/>
          <p:cNvGraphicFramePr>
            <a:graphicFrameLocks noChangeAspect="1"/>
          </p:cNvGraphicFramePr>
          <p:nvPr/>
        </p:nvGraphicFramePr>
        <p:xfrm>
          <a:off x="571472" y="1785926"/>
          <a:ext cx="4724400" cy="2622550"/>
        </p:xfrm>
        <a:graphic>
          <a:graphicData uri="http://schemas.openxmlformats.org/presentationml/2006/ole">
            <mc:AlternateContent xmlns:mc="http://schemas.openxmlformats.org/markup-compatibility/2006">
              <mc:Choice xmlns:v="urn:schemas-microsoft-com:vml" Requires="v">
                <p:oleObj spid="_x0000_s73731" name="Image" r:id="rId4" imgW="8101587" imgH="3428571" progId="">
                  <p:embed/>
                </p:oleObj>
              </mc:Choice>
              <mc:Fallback>
                <p:oleObj name="Image" r:id="rId4" imgW="8101587" imgH="3428571"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472" y="1785926"/>
                        <a:ext cx="4724400" cy="262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Line 8"/>
          <p:cNvSpPr>
            <a:spLocks noChangeShapeType="1"/>
          </p:cNvSpPr>
          <p:nvPr/>
        </p:nvSpPr>
        <p:spPr bwMode="auto">
          <a:xfrm>
            <a:off x="5572132" y="3357562"/>
            <a:ext cx="0" cy="914400"/>
          </a:xfrm>
          <a:prstGeom prst="line">
            <a:avLst/>
          </a:prstGeom>
          <a:noFill/>
          <a:ln w="38100">
            <a:solidFill>
              <a:schemeClr val="accent2"/>
            </a:solidFill>
            <a:round/>
            <a:headEnd type="triangle" w="med" len="med"/>
            <a:tailEnd type="triangle" w="med" len="med"/>
          </a:ln>
          <a:effectLst/>
        </p:spPr>
        <p:txBody>
          <a:bodyPr wrap="none" anchor="ctr"/>
          <a:lstStyle/>
          <a:p>
            <a:endParaRPr lang="en-US"/>
          </a:p>
        </p:txBody>
      </p:sp>
      <p:sp>
        <p:nvSpPr>
          <p:cNvPr id="6" name="Line 6"/>
          <p:cNvSpPr>
            <a:spLocks noChangeShapeType="1"/>
          </p:cNvSpPr>
          <p:nvPr/>
        </p:nvSpPr>
        <p:spPr bwMode="auto">
          <a:xfrm>
            <a:off x="5592763" y="1773238"/>
            <a:ext cx="0" cy="1295400"/>
          </a:xfrm>
          <a:prstGeom prst="line">
            <a:avLst/>
          </a:prstGeom>
          <a:noFill/>
          <a:ln w="38100">
            <a:solidFill>
              <a:srgbClr val="F30B08"/>
            </a:solidFill>
            <a:round/>
            <a:headEnd type="triangle" w="med" len="med"/>
            <a:tailEnd type="triangle" w="med" len="med"/>
          </a:ln>
          <a:effectLst/>
        </p:spPr>
        <p:txBody>
          <a:bodyPr wrap="none" anchor="ctr"/>
          <a:lstStyle/>
          <a:p>
            <a:endParaRPr lang="en-US"/>
          </a:p>
        </p:txBody>
      </p:sp>
      <p:sp>
        <p:nvSpPr>
          <p:cNvPr id="7" name="Rectangle 6"/>
          <p:cNvSpPr/>
          <p:nvPr/>
        </p:nvSpPr>
        <p:spPr>
          <a:xfrm>
            <a:off x="5786446" y="3571876"/>
            <a:ext cx="1454244" cy="584775"/>
          </a:xfrm>
          <a:prstGeom prst="rect">
            <a:avLst/>
          </a:prstGeom>
        </p:spPr>
        <p:txBody>
          <a:bodyPr wrap="none">
            <a:spAutoFit/>
          </a:bodyPr>
          <a:lstStyle/>
          <a:p>
            <a:r>
              <a:rPr lang="en-US" sz="3200" dirty="0">
                <a:solidFill>
                  <a:schemeClr val="accent2"/>
                </a:solidFill>
              </a:rPr>
              <a:t>2/5 </a:t>
            </a:r>
            <a:r>
              <a:rPr lang="en-US" sz="3200" dirty="0">
                <a:solidFill>
                  <a:schemeClr val="accent2"/>
                </a:solidFill>
                <a:latin typeface="Symbol" charset="2"/>
              </a:rPr>
              <a:t>D</a:t>
            </a:r>
            <a:r>
              <a:rPr lang="en-US" sz="3200" dirty="0">
                <a:solidFill>
                  <a:schemeClr val="accent2"/>
                </a:solidFill>
              </a:rPr>
              <a:t>o</a:t>
            </a:r>
          </a:p>
        </p:txBody>
      </p:sp>
      <p:sp>
        <p:nvSpPr>
          <p:cNvPr id="8" name="Rectangle 7"/>
          <p:cNvSpPr/>
          <p:nvPr/>
        </p:nvSpPr>
        <p:spPr>
          <a:xfrm>
            <a:off x="5786446" y="2214554"/>
            <a:ext cx="1454244" cy="584775"/>
          </a:xfrm>
          <a:prstGeom prst="rect">
            <a:avLst/>
          </a:prstGeom>
        </p:spPr>
        <p:txBody>
          <a:bodyPr wrap="none">
            <a:spAutoFit/>
          </a:bodyPr>
          <a:lstStyle/>
          <a:p>
            <a:r>
              <a:rPr lang="en-US" sz="3200" dirty="0">
                <a:solidFill>
                  <a:srgbClr val="F30B08"/>
                </a:solidFill>
              </a:rPr>
              <a:t>3/5 </a:t>
            </a:r>
            <a:r>
              <a:rPr lang="en-US" sz="3200" dirty="0">
                <a:solidFill>
                  <a:srgbClr val="F30B08"/>
                </a:solidFill>
                <a:latin typeface="Symbol" charset="2"/>
              </a:rPr>
              <a:t>D</a:t>
            </a:r>
            <a:r>
              <a:rPr lang="en-US" sz="3200" dirty="0">
                <a:solidFill>
                  <a:srgbClr val="F30B08"/>
                </a:solidFill>
              </a:rPr>
              <a:t>o</a:t>
            </a:r>
          </a:p>
        </p:txBody>
      </p:sp>
      <p:sp>
        <p:nvSpPr>
          <p:cNvPr id="10" name="Rectangle 9"/>
          <p:cNvSpPr/>
          <p:nvPr/>
        </p:nvSpPr>
        <p:spPr>
          <a:xfrm>
            <a:off x="6715140" y="4000504"/>
            <a:ext cx="714380" cy="584775"/>
          </a:xfrm>
          <a:prstGeom prst="rect">
            <a:avLst/>
          </a:prstGeom>
        </p:spPr>
        <p:txBody>
          <a:bodyPr wrap="square">
            <a:spAutoFit/>
          </a:bodyPr>
          <a:lstStyle/>
          <a:p>
            <a:r>
              <a:rPr lang="en-US" sz="3200" i="1" dirty="0">
                <a:solidFill>
                  <a:srgbClr val="00B0F0"/>
                </a:solidFill>
              </a:rPr>
              <a:t>t</a:t>
            </a:r>
            <a:r>
              <a:rPr lang="en-US" sz="3200" i="1" baseline="-25000" dirty="0">
                <a:solidFill>
                  <a:srgbClr val="00B0F0"/>
                </a:solidFill>
              </a:rPr>
              <a:t>2g</a:t>
            </a:r>
            <a:endParaRPr lang="en-US" sz="3200" dirty="0">
              <a:solidFill>
                <a:srgbClr val="00B0F0"/>
              </a:solidFill>
            </a:endParaRPr>
          </a:p>
        </p:txBody>
      </p:sp>
      <p:sp>
        <p:nvSpPr>
          <p:cNvPr id="11" name="Rectangle 10"/>
          <p:cNvSpPr/>
          <p:nvPr/>
        </p:nvSpPr>
        <p:spPr>
          <a:xfrm>
            <a:off x="6786578" y="1643050"/>
            <a:ext cx="635110" cy="584775"/>
          </a:xfrm>
          <a:prstGeom prst="rect">
            <a:avLst/>
          </a:prstGeom>
        </p:spPr>
        <p:txBody>
          <a:bodyPr wrap="none">
            <a:spAutoFit/>
          </a:bodyPr>
          <a:lstStyle/>
          <a:p>
            <a:r>
              <a:rPr lang="en-US" sz="3200" i="1" dirty="0" err="1">
                <a:solidFill>
                  <a:srgbClr val="00B0F0"/>
                </a:solidFill>
              </a:rPr>
              <a:t>e</a:t>
            </a:r>
            <a:r>
              <a:rPr lang="en-US" sz="3200" i="1" baseline="-25000" dirty="0" err="1">
                <a:solidFill>
                  <a:srgbClr val="00B0F0"/>
                </a:solidFill>
              </a:rPr>
              <a:t>g</a:t>
            </a:r>
            <a:endParaRPr lang="en-US" sz="3200" dirty="0">
              <a:solidFill>
                <a:srgbClr val="00B0F0"/>
              </a:solidFill>
            </a:endParaRPr>
          </a:p>
        </p:txBody>
      </p:sp>
      <p:sp>
        <p:nvSpPr>
          <p:cNvPr id="12" name="Line 4"/>
          <p:cNvSpPr>
            <a:spLocks noChangeShapeType="1"/>
          </p:cNvSpPr>
          <p:nvPr/>
        </p:nvSpPr>
        <p:spPr bwMode="auto">
          <a:xfrm>
            <a:off x="7954963" y="1697038"/>
            <a:ext cx="0" cy="2362200"/>
          </a:xfrm>
          <a:prstGeom prst="line">
            <a:avLst/>
          </a:prstGeom>
          <a:noFill/>
          <a:ln w="38100">
            <a:solidFill>
              <a:schemeClr val="tx1"/>
            </a:solidFill>
            <a:round/>
            <a:headEnd type="triangle" w="med" len="med"/>
            <a:tailEnd type="triangle" w="med" len="med"/>
          </a:ln>
          <a:effectLst/>
        </p:spPr>
        <p:txBody>
          <a:bodyPr wrap="none" anchor="ctr"/>
          <a:lstStyle/>
          <a:p>
            <a:endParaRPr lang="en-US" dirty="0"/>
          </a:p>
          <a:p>
            <a:endParaRPr lang="en-US" dirty="0"/>
          </a:p>
        </p:txBody>
      </p:sp>
      <p:sp>
        <p:nvSpPr>
          <p:cNvPr id="13" name="Rectangle 12"/>
          <p:cNvSpPr/>
          <p:nvPr/>
        </p:nvSpPr>
        <p:spPr>
          <a:xfrm>
            <a:off x="8143900" y="2500306"/>
            <a:ext cx="476412" cy="369332"/>
          </a:xfrm>
          <a:prstGeom prst="rect">
            <a:avLst/>
          </a:prstGeom>
        </p:spPr>
        <p:txBody>
          <a:bodyPr wrap="none">
            <a:spAutoFit/>
          </a:bodyPr>
          <a:lstStyle/>
          <a:p>
            <a:pPr lvl="0"/>
            <a:r>
              <a:rPr lang="en-US" dirty="0">
                <a:solidFill>
                  <a:prstClr val="white"/>
                </a:solidFill>
                <a:latin typeface="Symbol" charset="2"/>
              </a:rPr>
              <a:t>D</a:t>
            </a:r>
            <a:r>
              <a:rPr lang="en-US" dirty="0">
                <a:solidFill>
                  <a:prstClr val="white"/>
                </a:solidFill>
              </a:rPr>
              <a:t>o</a:t>
            </a:r>
          </a:p>
        </p:txBody>
      </p:sp>
      <p:sp>
        <p:nvSpPr>
          <p:cNvPr id="14" name="Rectangle 13"/>
          <p:cNvSpPr/>
          <p:nvPr/>
        </p:nvSpPr>
        <p:spPr>
          <a:xfrm>
            <a:off x="1428728" y="4899710"/>
            <a:ext cx="4859360" cy="461665"/>
          </a:xfrm>
          <a:prstGeom prst="rect">
            <a:avLst/>
          </a:prstGeom>
        </p:spPr>
        <p:txBody>
          <a:bodyPr wrap="square">
            <a:spAutoFit/>
          </a:bodyPr>
          <a:lstStyle/>
          <a:p>
            <a:pPr lvl="0"/>
            <a:r>
              <a:rPr lang="en-US" sz="2400" dirty="0">
                <a:solidFill>
                  <a:prstClr val="white"/>
                </a:solidFill>
                <a:latin typeface="Symbol" charset="2"/>
              </a:rPr>
              <a:t>D</a:t>
            </a:r>
            <a:r>
              <a:rPr lang="en-US" sz="2400" dirty="0">
                <a:solidFill>
                  <a:prstClr val="white"/>
                </a:solidFill>
              </a:rPr>
              <a:t>o is the crystal field splitting</a:t>
            </a:r>
          </a:p>
        </p:txBody>
      </p:sp>
      <p:sp>
        <p:nvSpPr>
          <p:cNvPr id="15" name="Rectangle 14"/>
          <p:cNvSpPr/>
          <p:nvPr/>
        </p:nvSpPr>
        <p:spPr>
          <a:xfrm>
            <a:off x="571472" y="5357826"/>
            <a:ext cx="4572000" cy="1015663"/>
          </a:xfrm>
          <a:prstGeom prst="rect">
            <a:avLst/>
          </a:prstGeom>
        </p:spPr>
        <p:txBody>
          <a:bodyPr wrap="square">
            <a:spAutoFit/>
          </a:bodyPr>
          <a:lstStyle/>
          <a:p>
            <a:pPr>
              <a:spcBef>
                <a:spcPct val="50000"/>
              </a:spcBef>
            </a:pPr>
            <a:r>
              <a:rPr lang="en-US" sz="2400" dirty="0">
                <a:solidFill>
                  <a:srgbClr val="92D050"/>
                </a:solidFill>
              </a:rPr>
              <a:t>E(</a:t>
            </a:r>
            <a:r>
              <a:rPr lang="en-US" sz="2400" i="1" dirty="0">
                <a:solidFill>
                  <a:srgbClr val="92D050"/>
                </a:solidFill>
              </a:rPr>
              <a:t>t</a:t>
            </a:r>
            <a:r>
              <a:rPr lang="en-US" sz="2400" i="1" baseline="-25000" dirty="0">
                <a:solidFill>
                  <a:srgbClr val="92D050"/>
                </a:solidFill>
              </a:rPr>
              <a:t>2g</a:t>
            </a:r>
            <a:r>
              <a:rPr lang="en-US" sz="2400" dirty="0">
                <a:solidFill>
                  <a:srgbClr val="92D050"/>
                </a:solidFill>
              </a:rPr>
              <a:t>) = -0.4</a:t>
            </a:r>
            <a:r>
              <a:rPr lang="en-US" sz="2400" dirty="0">
                <a:solidFill>
                  <a:srgbClr val="92D050"/>
                </a:solidFill>
                <a:latin typeface="Symbol" charset="2"/>
              </a:rPr>
              <a:t>D</a:t>
            </a:r>
            <a:r>
              <a:rPr lang="en-US" sz="2400" dirty="0">
                <a:solidFill>
                  <a:srgbClr val="92D050"/>
                </a:solidFill>
              </a:rPr>
              <a:t>o x 3 = -1.2</a:t>
            </a:r>
            <a:r>
              <a:rPr lang="en-US" sz="2400" dirty="0">
                <a:solidFill>
                  <a:srgbClr val="92D050"/>
                </a:solidFill>
                <a:latin typeface="Symbol" charset="2"/>
              </a:rPr>
              <a:t>D</a:t>
            </a:r>
            <a:r>
              <a:rPr lang="en-US" sz="2400" dirty="0">
                <a:solidFill>
                  <a:srgbClr val="92D050"/>
                </a:solidFill>
              </a:rPr>
              <a:t>o</a:t>
            </a:r>
          </a:p>
          <a:p>
            <a:pPr>
              <a:spcBef>
                <a:spcPct val="50000"/>
              </a:spcBef>
            </a:pPr>
            <a:r>
              <a:rPr lang="en-US" sz="2400" dirty="0">
                <a:solidFill>
                  <a:srgbClr val="92D050"/>
                </a:solidFill>
              </a:rPr>
              <a:t>E(</a:t>
            </a:r>
            <a:r>
              <a:rPr lang="en-US" sz="2400" i="1" dirty="0" err="1">
                <a:solidFill>
                  <a:srgbClr val="92D050"/>
                </a:solidFill>
              </a:rPr>
              <a:t>e</a:t>
            </a:r>
            <a:r>
              <a:rPr lang="en-US" sz="2400" i="1" baseline="-25000" dirty="0" err="1">
                <a:solidFill>
                  <a:srgbClr val="92D050"/>
                </a:solidFill>
              </a:rPr>
              <a:t>g</a:t>
            </a:r>
            <a:r>
              <a:rPr lang="en-US" sz="2400" dirty="0">
                <a:solidFill>
                  <a:srgbClr val="92D050"/>
                </a:solidFill>
              </a:rPr>
              <a:t>) = +0.6</a:t>
            </a:r>
            <a:r>
              <a:rPr lang="en-US" sz="2400" dirty="0">
                <a:solidFill>
                  <a:srgbClr val="92D050"/>
                </a:solidFill>
                <a:latin typeface="Symbol" charset="2"/>
              </a:rPr>
              <a:t>D</a:t>
            </a:r>
            <a:r>
              <a:rPr lang="en-US" sz="2400" dirty="0">
                <a:solidFill>
                  <a:srgbClr val="92D050"/>
                </a:solidFill>
              </a:rPr>
              <a:t>o x 2 = +1.2</a:t>
            </a:r>
            <a:r>
              <a:rPr lang="en-US" sz="2400" dirty="0">
                <a:solidFill>
                  <a:srgbClr val="92D050"/>
                </a:solidFill>
                <a:latin typeface="Symbol" charset="2"/>
              </a:rPr>
              <a:t>D</a:t>
            </a:r>
            <a:r>
              <a:rPr lang="en-US" sz="2400" dirty="0">
                <a:solidFill>
                  <a:srgbClr val="92D050"/>
                </a:solidFill>
              </a:rPr>
              <a:t>o</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303986"/>
          </a:xfrm>
        </p:spPr>
        <p:txBody>
          <a:bodyPr>
            <a:normAutofit fontScale="90000"/>
          </a:bodyPr>
          <a:lstStyle/>
          <a:p>
            <a:r>
              <a:rPr lang="en-US" sz="4400" b="1" dirty="0"/>
              <a:t>Coordination Compounds </a:t>
            </a:r>
          </a:p>
        </p:txBody>
      </p:sp>
      <p:sp>
        <p:nvSpPr>
          <p:cNvPr id="3" name="Content Placeholder 2"/>
          <p:cNvSpPr>
            <a:spLocks noGrp="1"/>
          </p:cNvSpPr>
          <p:nvPr>
            <p:ph idx="1"/>
          </p:nvPr>
        </p:nvSpPr>
        <p:spPr>
          <a:xfrm>
            <a:off x="457200" y="642918"/>
            <a:ext cx="8229600" cy="5811890"/>
          </a:xfrm>
        </p:spPr>
        <p:txBody>
          <a:bodyPr>
            <a:normAutofit fontScale="85000" lnSpcReduction="20000"/>
          </a:bodyPr>
          <a:lstStyle/>
          <a:p>
            <a:r>
              <a:rPr lang="en-US" sz="3400" dirty="0"/>
              <a:t>• </a:t>
            </a:r>
            <a:r>
              <a:rPr lang="en-US" sz="3400" b="1" dirty="0"/>
              <a:t>Coordination compounds are species in which a:</a:t>
            </a:r>
          </a:p>
          <a:p>
            <a:r>
              <a:rPr lang="en-US" sz="3400" dirty="0"/>
              <a:t>central metal ion (or atom) is attached to a group of</a:t>
            </a:r>
          </a:p>
          <a:p>
            <a:r>
              <a:rPr lang="en-US" sz="3400" dirty="0"/>
              <a:t>surrounding molecules or ions by coordinate</a:t>
            </a:r>
          </a:p>
          <a:p>
            <a:r>
              <a:rPr lang="en-US" sz="3400" dirty="0"/>
              <a:t>covalent bonds.</a:t>
            </a:r>
          </a:p>
          <a:p>
            <a:r>
              <a:rPr lang="en-US" sz="3400" dirty="0"/>
              <a:t>• Surrounding groups are called </a:t>
            </a:r>
            <a:r>
              <a:rPr lang="en-US" sz="3400" i="1" dirty="0"/>
              <a:t>Ligands.</a:t>
            </a:r>
          </a:p>
          <a:p>
            <a:r>
              <a:rPr lang="en-US" sz="3400" dirty="0"/>
              <a:t>• Central metal is a </a:t>
            </a:r>
            <a:r>
              <a:rPr lang="en-US" sz="3400" i="1" dirty="0"/>
              <a:t>Lewis acid.</a:t>
            </a:r>
          </a:p>
          <a:p>
            <a:r>
              <a:rPr lang="en-US" sz="3400" dirty="0"/>
              <a:t>• </a:t>
            </a:r>
            <a:r>
              <a:rPr lang="en-US" sz="3400" dirty="0" err="1"/>
              <a:t>Ligand</a:t>
            </a:r>
            <a:r>
              <a:rPr lang="en-US" sz="3400" dirty="0"/>
              <a:t> is a </a:t>
            </a:r>
            <a:r>
              <a:rPr lang="en-US" sz="3400" i="1" dirty="0"/>
              <a:t>Lewis base.</a:t>
            </a:r>
          </a:p>
          <a:p>
            <a:r>
              <a:rPr lang="en-US" sz="3400" dirty="0"/>
              <a:t>• The number of </a:t>
            </a:r>
            <a:r>
              <a:rPr lang="en-US" sz="3400" dirty="0" err="1"/>
              <a:t>ligand</a:t>
            </a:r>
            <a:r>
              <a:rPr lang="en-US" sz="3400" dirty="0"/>
              <a:t> donor atoms surrounding the</a:t>
            </a:r>
          </a:p>
          <a:p>
            <a:r>
              <a:rPr lang="en-US" sz="3400" dirty="0"/>
              <a:t>central metal is called the </a:t>
            </a:r>
            <a:r>
              <a:rPr lang="en-US" sz="3400" i="1" dirty="0"/>
              <a:t>coordination number.</a:t>
            </a:r>
            <a:r>
              <a:rPr lang="en-US" sz="3400" dirty="0"/>
              <a:t> </a:t>
            </a:r>
            <a:endParaRPr lang="ar-SA" dirty="0"/>
          </a:p>
        </p:txBody>
      </p:sp>
      <p:graphicFrame>
        <p:nvGraphicFramePr>
          <p:cNvPr id="2051" name="Object 3"/>
          <p:cNvGraphicFramePr>
            <a:graphicFrameLocks noChangeAspect="1"/>
          </p:cNvGraphicFramePr>
          <p:nvPr/>
        </p:nvGraphicFramePr>
        <p:xfrm>
          <a:off x="7572396" y="3786190"/>
          <a:ext cx="1357322" cy="1785950"/>
        </p:xfrm>
        <a:graphic>
          <a:graphicData uri="http://schemas.openxmlformats.org/presentationml/2006/ole">
            <mc:AlternateContent xmlns:mc="http://schemas.openxmlformats.org/markup-compatibility/2006">
              <mc:Choice xmlns:v="urn:schemas-microsoft-com:vml" Requires="v">
                <p:oleObj spid="_x0000_s2052" name="CS ChemDraw Drawing" r:id="rId4" imgW="986040" imgH="1170360" progId="ChemDraw.Document.6.0">
                  <p:embed/>
                </p:oleObj>
              </mc:Choice>
              <mc:Fallback>
                <p:oleObj name="CS ChemDraw Drawing" r:id="rId4" imgW="986040" imgH="1170360" progId="ChemDraw.Document.6.0">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72396" y="3786190"/>
                        <a:ext cx="1357322" cy="178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srcRect/>
          <a:stretch>
            <a:fillRect/>
          </a:stretch>
        </p:blipFill>
        <p:spPr bwMode="auto">
          <a:xfrm>
            <a:off x="1447800" y="1600200"/>
            <a:ext cx="6378575" cy="2703513"/>
          </a:xfrm>
          <a:prstGeom prst="rect">
            <a:avLst/>
          </a:prstGeom>
          <a:noFill/>
          <a:ln w="9525">
            <a:noFill/>
            <a:miter lim="800000"/>
            <a:headEnd/>
            <a:tailEnd/>
          </a:ln>
          <a:effectLst/>
        </p:spPr>
      </p:pic>
      <p:sp>
        <p:nvSpPr>
          <p:cNvPr id="4" name="Rectangle 3"/>
          <p:cNvSpPr/>
          <p:nvPr/>
        </p:nvSpPr>
        <p:spPr>
          <a:xfrm>
            <a:off x="1000100" y="428604"/>
            <a:ext cx="6572296" cy="954107"/>
          </a:xfrm>
          <a:prstGeom prst="rect">
            <a:avLst/>
          </a:prstGeom>
        </p:spPr>
        <p:txBody>
          <a:bodyPr wrap="square">
            <a:spAutoFit/>
          </a:bodyPr>
          <a:lstStyle/>
          <a:p>
            <a:pPr algn="ctr"/>
            <a:r>
              <a:rPr lang="en-US" sz="2800" i="1" dirty="0">
                <a:solidFill>
                  <a:srgbClr val="92D050"/>
                </a:solidFill>
              </a:rPr>
              <a:t>The magnitude of the splitting</a:t>
            </a:r>
          </a:p>
          <a:p>
            <a:pPr algn="ctr"/>
            <a:r>
              <a:rPr lang="en-US" sz="2800" i="1" dirty="0">
                <a:solidFill>
                  <a:srgbClr val="92D050"/>
                </a:solidFill>
              </a:rPr>
              <a:t>(</a:t>
            </a:r>
            <a:r>
              <a:rPr lang="en-US" sz="2800" i="1" dirty="0" err="1">
                <a:solidFill>
                  <a:srgbClr val="92D050"/>
                </a:solidFill>
              </a:rPr>
              <a:t>ligand</a:t>
            </a:r>
            <a:r>
              <a:rPr lang="en-US" sz="2800" i="1" dirty="0">
                <a:solidFill>
                  <a:srgbClr val="92D050"/>
                </a:solidFill>
              </a:rPr>
              <a:t> effect</a:t>
            </a:r>
            <a:r>
              <a:rPr lang="en-US" i="1" dirty="0">
                <a:solidFill>
                  <a:schemeClr val="accent2"/>
                </a:solidFill>
              </a:rPr>
              <a:t>)</a:t>
            </a:r>
          </a:p>
        </p:txBody>
      </p:sp>
      <p:sp>
        <p:nvSpPr>
          <p:cNvPr id="5" name="Rectangle 4"/>
          <p:cNvSpPr/>
          <p:nvPr/>
        </p:nvSpPr>
        <p:spPr>
          <a:xfrm>
            <a:off x="2643174" y="2643182"/>
            <a:ext cx="1428760" cy="646331"/>
          </a:xfrm>
          <a:prstGeom prst="rect">
            <a:avLst/>
          </a:prstGeom>
        </p:spPr>
        <p:txBody>
          <a:bodyPr wrap="square">
            <a:spAutoFit/>
          </a:bodyPr>
          <a:lstStyle/>
          <a:p>
            <a:pPr algn="ctr"/>
            <a:r>
              <a:rPr lang="en-US" dirty="0"/>
              <a:t>Strong</a:t>
            </a:r>
          </a:p>
          <a:p>
            <a:pPr algn="ctr"/>
            <a:r>
              <a:rPr lang="en-US" dirty="0"/>
              <a:t>field</a:t>
            </a:r>
          </a:p>
        </p:txBody>
      </p:sp>
      <p:sp>
        <p:nvSpPr>
          <p:cNvPr id="6" name="Rectangle 5"/>
          <p:cNvSpPr/>
          <p:nvPr/>
        </p:nvSpPr>
        <p:spPr>
          <a:xfrm>
            <a:off x="7072330" y="2643182"/>
            <a:ext cx="1357306" cy="646331"/>
          </a:xfrm>
          <a:prstGeom prst="rect">
            <a:avLst/>
          </a:prstGeom>
        </p:spPr>
        <p:txBody>
          <a:bodyPr wrap="square">
            <a:spAutoFit/>
          </a:bodyPr>
          <a:lstStyle/>
          <a:p>
            <a:pPr algn="ctr"/>
            <a:r>
              <a:rPr lang="en-US" dirty="0"/>
              <a:t>Weak</a:t>
            </a:r>
          </a:p>
          <a:p>
            <a:pPr algn="ctr"/>
            <a:r>
              <a:rPr lang="en-US" dirty="0"/>
              <a:t>field</a:t>
            </a:r>
          </a:p>
        </p:txBody>
      </p:sp>
      <p:sp>
        <p:nvSpPr>
          <p:cNvPr id="7" name="Rectangle 6"/>
          <p:cNvSpPr/>
          <p:nvPr/>
        </p:nvSpPr>
        <p:spPr>
          <a:xfrm>
            <a:off x="0" y="4357694"/>
            <a:ext cx="8786842" cy="815608"/>
          </a:xfrm>
          <a:prstGeom prst="rect">
            <a:avLst/>
          </a:prstGeom>
        </p:spPr>
        <p:txBody>
          <a:bodyPr wrap="square">
            <a:spAutoFit/>
          </a:bodyPr>
          <a:lstStyle/>
          <a:p>
            <a:pPr algn="ctr">
              <a:spcBef>
                <a:spcPct val="50000"/>
              </a:spcBef>
            </a:pPr>
            <a:r>
              <a:rPr lang="en-US" dirty="0"/>
              <a:t>The </a:t>
            </a:r>
            <a:r>
              <a:rPr lang="en-US" dirty="0" err="1"/>
              <a:t>spectrochemical</a:t>
            </a:r>
            <a:r>
              <a:rPr lang="en-US" dirty="0"/>
              <a:t> series</a:t>
            </a:r>
          </a:p>
          <a:p>
            <a:pPr algn="ctr">
              <a:spcBef>
                <a:spcPct val="50000"/>
              </a:spcBef>
            </a:pPr>
            <a:r>
              <a:rPr lang="en-US" dirty="0"/>
              <a:t>CO, CN</a:t>
            </a:r>
            <a:r>
              <a:rPr lang="en-US" baseline="30000" dirty="0"/>
              <a:t>-</a:t>
            </a:r>
            <a:r>
              <a:rPr lang="en-US" dirty="0"/>
              <a:t> &gt; </a:t>
            </a:r>
            <a:r>
              <a:rPr lang="en-US" dirty="0" err="1"/>
              <a:t>phen</a:t>
            </a:r>
            <a:r>
              <a:rPr lang="en-US" dirty="0"/>
              <a:t> &gt; NO</a:t>
            </a:r>
            <a:r>
              <a:rPr lang="en-US" baseline="-25000" dirty="0"/>
              <a:t>2</a:t>
            </a:r>
            <a:r>
              <a:rPr lang="en-US" baseline="30000" dirty="0"/>
              <a:t>-</a:t>
            </a:r>
            <a:r>
              <a:rPr lang="en-US" dirty="0"/>
              <a:t> &gt; en &gt; NH</a:t>
            </a:r>
            <a:r>
              <a:rPr lang="en-US" baseline="-25000" dirty="0"/>
              <a:t>3</a:t>
            </a:r>
            <a:r>
              <a:rPr lang="en-US" dirty="0"/>
              <a:t> &gt; NCS</a:t>
            </a:r>
            <a:r>
              <a:rPr lang="en-US" baseline="30000" dirty="0"/>
              <a:t>-</a:t>
            </a:r>
            <a:r>
              <a:rPr lang="en-US" dirty="0"/>
              <a:t> &gt; H</a:t>
            </a:r>
            <a:r>
              <a:rPr lang="en-US" baseline="-25000" dirty="0"/>
              <a:t>2</a:t>
            </a:r>
            <a:r>
              <a:rPr lang="en-US" dirty="0"/>
              <a:t>O &gt; F</a:t>
            </a:r>
            <a:r>
              <a:rPr lang="en-US" baseline="30000" dirty="0"/>
              <a:t>-</a:t>
            </a:r>
            <a:r>
              <a:rPr lang="en-US" dirty="0"/>
              <a:t> &gt; RCO</a:t>
            </a:r>
            <a:r>
              <a:rPr lang="en-US" baseline="-25000" dirty="0"/>
              <a:t>2</a:t>
            </a:r>
            <a:r>
              <a:rPr lang="en-US" baseline="30000" dirty="0"/>
              <a:t>-</a:t>
            </a:r>
            <a:r>
              <a:rPr lang="en-US" dirty="0"/>
              <a:t> &gt; OH</a:t>
            </a:r>
            <a:r>
              <a:rPr lang="en-US" baseline="-25000" dirty="0"/>
              <a:t>-</a:t>
            </a:r>
            <a:r>
              <a:rPr lang="en-US" dirty="0"/>
              <a:t> &gt; </a:t>
            </a:r>
            <a:r>
              <a:rPr lang="en-US" dirty="0" err="1"/>
              <a:t>Cl</a:t>
            </a:r>
            <a:r>
              <a:rPr lang="en-US" baseline="30000" dirty="0"/>
              <a:t>-</a:t>
            </a:r>
            <a:r>
              <a:rPr lang="en-US" dirty="0"/>
              <a:t> &gt; Br</a:t>
            </a:r>
            <a:r>
              <a:rPr lang="en-US" baseline="30000" dirty="0"/>
              <a:t>-</a:t>
            </a:r>
            <a:r>
              <a:rPr lang="en-US" dirty="0"/>
              <a:t> </a:t>
            </a:r>
            <a:endParaRPr lang="ar-SA" dirty="0"/>
          </a:p>
        </p:txBody>
      </p:sp>
      <p:sp>
        <p:nvSpPr>
          <p:cNvPr id="9" name="Rectangle 8"/>
          <p:cNvSpPr/>
          <p:nvPr/>
        </p:nvSpPr>
        <p:spPr>
          <a:xfrm>
            <a:off x="357158" y="5214950"/>
            <a:ext cx="8429684" cy="861774"/>
          </a:xfrm>
          <a:prstGeom prst="rect">
            <a:avLst/>
          </a:prstGeom>
        </p:spPr>
        <p:txBody>
          <a:bodyPr wrap="square">
            <a:spAutoFit/>
          </a:bodyPr>
          <a:lstStyle/>
          <a:p>
            <a:pPr algn="ctr">
              <a:spcBef>
                <a:spcPct val="50000"/>
              </a:spcBef>
              <a:buFont typeface="Symbol" charset="2"/>
              <a:buChar char="D"/>
            </a:pPr>
            <a:r>
              <a:rPr lang="en-US" dirty="0"/>
              <a:t> </a:t>
            </a:r>
            <a:r>
              <a:rPr lang="en-US" sz="2000" dirty="0"/>
              <a:t>increases with increasing formal charge on the metal ion</a:t>
            </a:r>
          </a:p>
          <a:p>
            <a:pPr algn="ctr">
              <a:spcBef>
                <a:spcPct val="50000"/>
              </a:spcBef>
              <a:buFont typeface="Symbol" charset="2"/>
              <a:buChar char="D"/>
            </a:pPr>
            <a:r>
              <a:rPr lang="en-US" sz="2000" dirty="0"/>
              <a:t> increases on going down the periodic table</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28662" y="214290"/>
            <a:ext cx="6643734" cy="584775"/>
          </a:xfrm>
          <a:prstGeom prst="rect">
            <a:avLst/>
          </a:prstGeom>
        </p:spPr>
        <p:txBody>
          <a:bodyPr wrap="square">
            <a:spAutoFit/>
          </a:bodyPr>
          <a:lstStyle/>
          <a:p>
            <a:r>
              <a:rPr lang="en-US" sz="3200" i="1" dirty="0">
                <a:solidFill>
                  <a:schemeClr val="accent2"/>
                </a:solidFill>
              </a:rPr>
              <a:t>Placing electrons in d </a:t>
            </a:r>
            <a:r>
              <a:rPr lang="en-US" sz="3200" i="1" dirty="0" err="1">
                <a:solidFill>
                  <a:schemeClr val="accent2"/>
                </a:solidFill>
              </a:rPr>
              <a:t>orbitals</a:t>
            </a:r>
            <a:endParaRPr lang="en-US" sz="3200" i="1" dirty="0">
              <a:solidFill>
                <a:schemeClr val="accent2"/>
              </a:solidFill>
            </a:endParaRPr>
          </a:p>
        </p:txBody>
      </p:sp>
      <p:grpSp>
        <p:nvGrpSpPr>
          <p:cNvPr id="3" name="Group 43"/>
          <p:cNvGrpSpPr>
            <a:grpSpLocks/>
          </p:cNvGrpSpPr>
          <p:nvPr/>
        </p:nvGrpSpPr>
        <p:grpSpPr bwMode="auto">
          <a:xfrm>
            <a:off x="500034" y="1643050"/>
            <a:ext cx="3597275" cy="2286000"/>
            <a:chOff x="326" y="816"/>
            <a:chExt cx="2266" cy="1440"/>
          </a:xfrm>
        </p:grpSpPr>
        <p:grpSp>
          <p:nvGrpSpPr>
            <p:cNvPr id="4" name="Group 21"/>
            <p:cNvGrpSpPr>
              <a:grpSpLocks/>
            </p:cNvGrpSpPr>
            <p:nvPr/>
          </p:nvGrpSpPr>
          <p:grpSpPr bwMode="auto">
            <a:xfrm>
              <a:off x="624" y="816"/>
              <a:ext cx="1968" cy="1440"/>
              <a:chOff x="336" y="816"/>
              <a:chExt cx="1968" cy="1440"/>
            </a:xfrm>
          </p:grpSpPr>
          <p:pic>
            <p:nvPicPr>
              <p:cNvPr id="6" name="Picture 3"/>
              <p:cNvPicPr>
                <a:picLocks noChangeAspect="1" noChangeArrowheads="1"/>
              </p:cNvPicPr>
              <p:nvPr/>
            </p:nvPicPr>
            <p:blipFill>
              <a:blip r:embed="rId3" cstate="print"/>
              <a:srcRect/>
              <a:stretch>
                <a:fillRect/>
              </a:stretch>
            </p:blipFill>
            <p:spPr bwMode="auto">
              <a:xfrm>
                <a:off x="480" y="1008"/>
                <a:ext cx="1760" cy="1056"/>
              </a:xfrm>
              <a:prstGeom prst="rect">
                <a:avLst/>
              </a:prstGeom>
              <a:noFill/>
              <a:ln w="9525">
                <a:noFill/>
                <a:miter lim="800000"/>
                <a:headEnd/>
                <a:tailEnd/>
              </a:ln>
              <a:effectLst/>
            </p:spPr>
          </p:pic>
          <p:sp>
            <p:nvSpPr>
              <p:cNvPr id="7" name="Line 4"/>
              <p:cNvSpPr>
                <a:spLocks noChangeShapeType="1"/>
              </p:cNvSpPr>
              <p:nvPr/>
            </p:nvSpPr>
            <p:spPr bwMode="auto">
              <a:xfrm flipV="1">
                <a:off x="624" y="1872"/>
                <a:ext cx="0" cy="288"/>
              </a:xfrm>
              <a:prstGeom prst="line">
                <a:avLst/>
              </a:prstGeom>
              <a:noFill/>
              <a:ln w="9525">
                <a:solidFill>
                  <a:schemeClr val="tx1"/>
                </a:solidFill>
                <a:round/>
                <a:headEnd/>
                <a:tailEnd type="triangle" w="med" len="med"/>
              </a:ln>
              <a:effectLst/>
            </p:spPr>
            <p:txBody>
              <a:bodyPr wrap="none" anchor="ctr"/>
              <a:lstStyle/>
              <a:p>
                <a:endParaRPr lang="en-US"/>
              </a:p>
            </p:txBody>
          </p:sp>
          <p:sp>
            <p:nvSpPr>
              <p:cNvPr id="8" name="Line 5"/>
              <p:cNvSpPr>
                <a:spLocks noChangeShapeType="1"/>
              </p:cNvSpPr>
              <p:nvPr/>
            </p:nvSpPr>
            <p:spPr bwMode="auto">
              <a:xfrm flipV="1">
                <a:off x="1584" y="1584"/>
                <a:ext cx="0" cy="288"/>
              </a:xfrm>
              <a:prstGeom prst="line">
                <a:avLst/>
              </a:prstGeom>
              <a:noFill/>
              <a:ln w="9525">
                <a:solidFill>
                  <a:schemeClr val="tx1"/>
                </a:solidFill>
                <a:round/>
                <a:headEnd/>
                <a:tailEnd type="triangle" w="med" len="med"/>
              </a:ln>
              <a:effectLst/>
            </p:spPr>
            <p:txBody>
              <a:bodyPr wrap="none" anchor="ctr"/>
              <a:lstStyle/>
              <a:p>
                <a:endParaRPr lang="en-US"/>
              </a:p>
            </p:txBody>
          </p:sp>
          <p:sp>
            <p:nvSpPr>
              <p:cNvPr id="9" name="Rectangle 13"/>
              <p:cNvSpPr>
                <a:spLocks noChangeArrowheads="1"/>
              </p:cNvSpPr>
              <p:nvPr/>
            </p:nvSpPr>
            <p:spPr bwMode="auto">
              <a:xfrm>
                <a:off x="336" y="816"/>
                <a:ext cx="1968" cy="1440"/>
              </a:xfrm>
              <a:prstGeom prst="rect">
                <a:avLst/>
              </a:prstGeom>
              <a:noFill/>
              <a:ln w="9525">
                <a:solidFill>
                  <a:schemeClr val="tx1"/>
                </a:solidFill>
                <a:miter lim="800000"/>
                <a:headEnd/>
                <a:tailEnd/>
              </a:ln>
              <a:effectLst/>
            </p:spPr>
            <p:txBody>
              <a:bodyPr wrap="none" anchor="ctr"/>
              <a:lstStyle/>
              <a:p>
                <a:endParaRPr lang="en-US"/>
              </a:p>
            </p:txBody>
          </p:sp>
        </p:grpSp>
        <p:sp>
          <p:nvSpPr>
            <p:cNvPr id="5" name="Text Box 36"/>
            <p:cNvSpPr txBox="1">
              <a:spLocks noChangeArrowheads="1"/>
            </p:cNvSpPr>
            <p:nvPr/>
          </p:nvSpPr>
          <p:spPr bwMode="auto">
            <a:xfrm>
              <a:off x="326" y="854"/>
              <a:ext cx="276" cy="288"/>
            </a:xfrm>
            <a:prstGeom prst="rect">
              <a:avLst/>
            </a:prstGeom>
            <a:noFill/>
            <a:ln w="9525">
              <a:noFill/>
              <a:miter lim="800000"/>
              <a:headEnd/>
              <a:tailEnd/>
            </a:ln>
            <a:effectLst/>
          </p:spPr>
          <p:txBody>
            <a:bodyPr wrap="none">
              <a:spAutoFit/>
            </a:bodyPr>
            <a:lstStyle/>
            <a:p>
              <a:r>
                <a:rPr lang="en-US" i="1"/>
                <a:t>d</a:t>
              </a:r>
              <a:r>
                <a:rPr lang="en-US" i="1" baseline="30000"/>
                <a:t>1</a:t>
              </a:r>
              <a:endParaRPr lang="en-US" i="1"/>
            </a:p>
          </p:txBody>
        </p:sp>
      </p:grpSp>
      <p:grpSp>
        <p:nvGrpSpPr>
          <p:cNvPr id="10" name="Group 44"/>
          <p:cNvGrpSpPr>
            <a:grpSpLocks/>
          </p:cNvGrpSpPr>
          <p:nvPr/>
        </p:nvGrpSpPr>
        <p:grpSpPr bwMode="auto">
          <a:xfrm>
            <a:off x="4857752" y="1643050"/>
            <a:ext cx="3714750" cy="2286000"/>
            <a:chOff x="3024" y="816"/>
            <a:chExt cx="2340" cy="1440"/>
          </a:xfrm>
        </p:grpSpPr>
        <p:pic>
          <p:nvPicPr>
            <p:cNvPr id="11" name="Picture 7"/>
            <p:cNvPicPr>
              <a:picLocks noChangeAspect="1" noChangeArrowheads="1"/>
            </p:cNvPicPr>
            <p:nvPr/>
          </p:nvPicPr>
          <p:blipFill>
            <a:blip r:embed="rId3" cstate="print"/>
            <a:srcRect/>
            <a:stretch>
              <a:fillRect/>
            </a:stretch>
          </p:blipFill>
          <p:spPr bwMode="auto">
            <a:xfrm>
              <a:off x="3136" y="960"/>
              <a:ext cx="1760" cy="1056"/>
            </a:xfrm>
            <a:prstGeom prst="rect">
              <a:avLst/>
            </a:prstGeom>
            <a:noFill/>
            <a:ln w="9525">
              <a:noFill/>
              <a:miter lim="800000"/>
              <a:headEnd/>
              <a:tailEnd/>
            </a:ln>
            <a:effectLst/>
          </p:spPr>
        </p:pic>
        <p:sp>
          <p:nvSpPr>
            <p:cNvPr id="12" name="Line 8"/>
            <p:cNvSpPr>
              <a:spLocks noChangeShapeType="1"/>
            </p:cNvSpPr>
            <p:nvPr/>
          </p:nvSpPr>
          <p:spPr bwMode="auto">
            <a:xfrm flipV="1">
              <a:off x="3264" y="1824"/>
              <a:ext cx="0" cy="288"/>
            </a:xfrm>
            <a:prstGeom prst="line">
              <a:avLst/>
            </a:prstGeom>
            <a:noFill/>
            <a:ln w="9525">
              <a:solidFill>
                <a:schemeClr val="tx1"/>
              </a:solidFill>
              <a:round/>
              <a:headEnd/>
              <a:tailEnd type="triangle" w="med" len="med"/>
            </a:ln>
            <a:effectLst/>
          </p:spPr>
          <p:txBody>
            <a:bodyPr wrap="none" anchor="ctr"/>
            <a:lstStyle/>
            <a:p>
              <a:endParaRPr lang="en-US"/>
            </a:p>
          </p:txBody>
        </p:sp>
        <p:sp>
          <p:nvSpPr>
            <p:cNvPr id="13" name="Line 9"/>
            <p:cNvSpPr>
              <a:spLocks noChangeShapeType="1"/>
            </p:cNvSpPr>
            <p:nvPr/>
          </p:nvSpPr>
          <p:spPr bwMode="auto">
            <a:xfrm flipV="1">
              <a:off x="4240" y="1536"/>
              <a:ext cx="0" cy="288"/>
            </a:xfrm>
            <a:prstGeom prst="line">
              <a:avLst/>
            </a:prstGeom>
            <a:noFill/>
            <a:ln w="9525">
              <a:solidFill>
                <a:schemeClr val="tx1"/>
              </a:solidFill>
              <a:round/>
              <a:headEnd/>
              <a:tailEnd type="triangle" w="med" len="med"/>
            </a:ln>
            <a:effectLst/>
          </p:spPr>
          <p:txBody>
            <a:bodyPr wrap="none" anchor="ctr"/>
            <a:lstStyle/>
            <a:p>
              <a:endParaRPr lang="en-US"/>
            </a:p>
          </p:txBody>
        </p:sp>
        <p:sp>
          <p:nvSpPr>
            <p:cNvPr id="14" name="Line 11"/>
            <p:cNvSpPr>
              <a:spLocks noChangeShapeType="1"/>
            </p:cNvSpPr>
            <p:nvPr/>
          </p:nvSpPr>
          <p:spPr bwMode="auto">
            <a:xfrm flipV="1">
              <a:off x="3552" y="1824"/>
              <a:ext cx="0" cy="288"/>
            </a:xfrm>
            <a:prstGeom prst="line">
              <a:avLst/>
            </a:prstGeom>
            <a:noFill/>
            <a:ln w="9525">
              <a:solidFill>
                <a:schemeClr val="tx1"/>
              </a:solidFill>
              <a:round/>
              <a:headEnd/>
              <a:tailEnd type="triangle" w="med" len="med"/>
            </a:ln>
            <a:effectLst/>
          </p:spPr>
          <p:txBody>
            <a:bodyPr wrap="none" anchor="ctr"/>
            <a:lstStyle/>
            <a:p>
              <a:endParaRPr lang="en-US"/>
            </a:p>
          </p:txBody>
        </p:sp>
        <p:sp>
          <p:nvSpPr>
            <p:cNvPr id="15" name="Line 12"/>
            <p:cNvSpPr>
              <a:spLocks noChangeShapeType="1"/>
            </p:cNvSpPr>
            <p:nvPr/>
          </p:nvSpPr>
          <p:spPr bwMode="auto">
            <a:xfrm flipV="1">
              <a:off x="4512" y="1536"/>
              <a:ext cx="0" cy="288"/>
            </a:xfrm>
            <a:prstGeom prst="line">
              <a:avLst/>
            </a:prstGeom>
            <a:noFill/>
            <a:ln w="9525">
              <a:solidFill>
                <a:schemeClr val="tx1"/>
              </a:solidFill>
              <a:round/>
              <a:headEnd/>
              <a:tailEnd type="triangle" w="med" len="med"/>
            </a:ln>
            <a:effectLst/>
          </p:spPr>
          <p:txBody>
            <a:bodyPr wrap="none" anchor="ctr"/>
            <a:lstStyle/>
            <a:p>
              <a:endParaRPr lang="en-US"/>
            </a:p>
          </p:txBody>
        </p:sp>
        <p:sp>
          <p:nvSpPr>
            <p:cNvPr id="16" name="Rectangle 14"/>
            <p:cNvSpPr>
              <a:spLocks noChangeArrowheads="1"/>
            </p:cNvSpPr>
            <p:nvPr/>
          </p:nvSpPr>
          <p:spPr bwMode="auto">
            <a:xfrm>
              <a:off x="3024" y="816"/>
              <a:ext cx="1968" cy="1440"/>
            </a:xfrm>
            <a:prstGeom prst="rect">
              <a:avLst/>
            </a:prstGeom>
            <a:noFill/>
            <a:ln w="9525">
              <a:solidFill>
                <a:schemeClr val="tx1"/>
              </a:solidFill>
              <a:miter lim="800000"/>
              <a:headEnd/>
              <a:tailEnd/>
            </a:ln>
            <a:effectLst/>
          </p:spPr>
          <p:txBody>
            <a:bodyPr wrap="none" anchor="ctr"/>
            <a:lstStyle/>
            <a:p>
              <a:endParaRPr lang="en-US"/>
            </a:p>
          </p:txBody>
        </p:sp>
        <p:sp>
          <p:nvSpPr>
            <p:cNvPr id="17" name="Text Box 37"/>
            <p:cNvSpPr txBox="1">
              <a:spLocks noChangeArrowheads="1"/>
            </p:cNvSpPr>
            <p:nvPr/>
          </p:nvSpPr>
          <p:spPr bwMode="auto">
            <a:xfrm>
              <a:off x="5088" y="864"/>
              <a:ext cx="276" cy="288"/>
            </a:xfrm>
            <a:prstGeom prst="rect">
              <a:avLst/>
            </a:prstGeom>
            <a:noFill/>
            <a:ln w="9525">
              <a:noFill/>
              <a:miter lim="800000"/>
              <a:headEnd/>
              <a:tailEnd/>
            </a:ln>
            <a:effectLst/>
          </p:spPr>
          <p:txBody>
            <a:bodyPr wrap="none">
              <a:spAutoFit/>
            </a:bodyPr>
            <a:lstStyle/>
            <a:p>
              <a:r>
                <a:rPr lang="en-US" i="1"/>
                <a:t>d</a:t>
              </a:r>
              <a:r>
                <a:rPr lang="en-US" i="1" baseline="30000"/>
                <a:t>2</a:t>
              </a:r>
              <a:endParaRPr lang="en-US" i="1"/>
            </a:p>
          </p:txBody>
        </p:sp>
      </p:grpSp>
      <p:grpSp>
        <p:nvGrpSpPr>
          <p:cNvPr id="18" name="Group 45"/>
          <p:cNvGrpSpPr>
            <a:grpSpLocks/>
          </p:cNvGrpSpPr>
          <p:nvPr/>
        </p:nvGrpSpPr>
        <p:grpSpPr bwMode="auto">
          <a:xfrm>
            <a:off x="457200" y="4038600"/>
            <a:ext cx="3657600" cy="2286000"/>
            <a:chOff x="288" y="2544"/>
            <a:chExt cx="2304" cy="1440"/>
          </a:xfrm>
        </p:grpSpPr>
        <p:pic>
          <p:nvPicPr>
            <p:cNvPr id="19" name="Picture 15"/>
            <p:cNvPicPr>
              <a:picLocks noChangeAspect="1" noChangeArrowheads="1"/>
            </p:cNvPicPr>
            <p:nvPr/>
          </p:nvPicPr>
          <p:blipFill>
            <a:blip r:embed="rId3" cstate="print"/>
            <a:srcRect/>
            <a:stretch>
              <a:fillRect/>
            </a:stretch>
          </p:blipFill>
          <p:spPr bwMode="auto">
            <a:xfrm>
              <a:off x="736" y="2688"/>
              <a:ext cx="1760" cy="1056"/>
            </a:xfrm>
            <a:prstGeom prst="rect">
              <a:avLst/>
            </a:prstGeom>
            <a:noFill/>
            <a:ln w="9525">
              <a:noFill/>
              <a:miter lim="800000"/>
              <a:headEnd/>
              <a:tailEnd/>
            </a:ln>
            <a:effectLst/>
          </p:spPr>
        </p:pic>
        <p:sp>
          <p:nvSpPr>
            <p:cNvPr id="20" name="Line 16"/>
            <p:cNvSpPr>
              <a:spLocks noChangeShapeType="1"/>
            </p:cNvSpPr>
            <p:nvPr/>
          </p:nvSpPr>
          <p:spPr bwMode="auto">
            <a:xfrm flipV="1">
              <a:off x="864" y="3552"/>
              <a:ext cx="0" cy="288"/>
            </a:xfrm>
            <a:prstGeom prst="line">
              <a:avLst/>
            </a:prstGeom>
            <a:noFill/>
            <a:ln w="9525">
              <a:solidFill>
                <a:schemeClr val="tx1"/>
              </a:solidFill>
              <a:round/>
              <a:headEnd/>
              <a:tailEnd type="triangle" w="med" len="med"/>
            </a:ln>
            <a:effectLst/>
          </p:spPr>
          <p:txBody>
            <a:bodyPr wrap="none" anchor="ctr"/>
            <a:lstStyle/>
            <a:p>
              <a:endParaRPr lang="en-US"/>
            </a:p>
          </p:txBody>
        </p:sp>
        <p:sp>
          <p:nvSpPr>
            <p:cNvPr id="21" name="Line 17"/>
            <p:cNvSpPr>
              <a:spLocks noChangeShapeType="1"/>
            </p:cNvSpPr>
            <p:nvPr/>
          </p:nvSpPr>
          <p:spPr bwMode="auto">
            <a:xfrm flipV="1">
              <a:off x="1840" y="3264"/>
              <a:ext cx="0" cy="288"/>
            </a:xfrm>
            <a:prstGeom prst="line">
              <a:avLst/>
            </a:prstGeom>
            <a:noFill/>
            <a:ln w="9525">
              <a:solidFill>
                <a:schemeClr val="tx1"/>
              </a:solidFill>
              <a:round/>
              <a:headEnd/>
              <a:tailEnd type="triangle" w="med" len="med"/>
            </a:ln>
            <a:effectLst/>
          </p:spPr>
          <p:txBody>
            <a:bodyPr wrap="none" anchor="ctr"/>
            <a:lstStyle/>
            <a:p>
              <a:endParaRPr lang="en-US"/>
            </a:p>
          </p:txBody>
        </p:sp>
        <p:sp>
          <p:nvSpPr>
            <p:cNvPr id="22" name="Line 18"/>
            <p:cNvSpPr>
              <a:spLocks noChangeShapeType="1"/>
            </p:cNvSpPr>
            <p:nvPr/>
          </p:nvSpPr>
          <p:spPr bwMode="auto">
            <a:xfrm flipV="1">
              <a:off x="1152" y="3552"/>
              <a:ext cx="0" cy="288"/>
            </a:xfrm>
            <a:prstGeom prst="line">
              <a:avLst/>
            </a:prstGeom>
            <a:noFill/>
            <a:ln w="9525">
              <a:solidFill>
                <a:schemeClr val="tx1"/>
              </a:solidFill>
              <a:round/>
              <a:headEnd/>
              <a:tailEnd type="triangle" w="med" len="med"/>
            </a:ln>
            <a:effectLst/>
          </p:spPr>
          <p:txBody>
            <a:bodyPr wrap="none" anchor="ctr"/>
            <a:lstStyle/>
            <a:p>
              <a:endParaRPr lang="en-US"/>
            </a:p>
          </p:txBody>
        </p:sp>
        <p:sp>
          <p:nvSpPr>
            <p:cNvPr id="23" name="Line 19"/>
            <p:cNvSpPr>
              <a:spLocks noChangeShapeType="1"/>
            </p:cNvSpPr>
            <p:nvPr/>
          </p:nvSpPr>
          <p:spPr bwMode="auto">
            <a:xfrm flipV="1">
              <a:off x="2112" y="3264"/>
              <a:ext cx="0" cy="288"/>
            </a:xfrm>
            <a:prstGeom prst="line">
              <a:avLst/>
            </a:prstGeom>
            <a:noFill/>
            <a:ln w="9525">
              <a:solidFill>
                <a:schemeClr val="tx1"/>
              </a:solidFill>
              <a:round/>
              <a:headEnd/>
              <a:tailEnd type="triangle" w="med" len="med"/>
            </a:ln>
            <a:effectLst/>
          </p:spPr>
          <p:txBody>
            <a:bodyPr wrap="none" anchor="ctr"/>
            <a:lstStyle/>
            <a:p>
              <a:endParaRPr lang="en-US"/>
            </a:p>
          </p:txBody>
        </p:sp>
        <p:sp>
          <p:nvSpPr>
            <p:cNvPr id="24" name="Rectangle 20"/>
            <p:cNvSpPr>
              <a:spLocks noChangeArrowheads="1"/>
            </p:cNvSpPr>
            <p:nvPr/>
          </p:nvSpPr>
          <p:spPr bwMode="auto">
            <a:xfrm>
              <a:off x="624" y="2544"/>
              <a:ext cx="1968" cy="1440"/>
            </a:xfrm>
            <a:prstGeom prst="rect">
              <a:avLst/>
            </a:prstGeom>
            <a:noFill/>
            <a:ln w="9525">
              <a:solidFill>
                <a:schemeClr val="tx1"/>
              </a:solidFill>
              <a:miter lim="800000"/>
              <a:headEnd/>
              <a:tailEnd/>
            </a:ln>
            <a:effectLst/>
          </p:spPr>
          <p:txBody>
            <a:bodyPr wrap="none" anchor="ctr"/>
            <a:lstStyle/>
            <a:p>
              <a:endParaRPr lang="en-US"/>
            </a:p>
          </p:txBody>
        </p:sp>
        <p:sp>
          <p:nvSpPr>
            <p:cNvPr id="25" name="Line 28"/>
            <p:cNvSpPr>
              <a:spLocks noChangeShapeType="1"/>
            </p:cNvSpPr>
            <p:nvPr/>
          </p:nvSpPr>
          <p:spPr bwMode="auto">
            <a:xfrm flipV="1">
              <a:off x="1344" y="3552"/>
              <a:ext cx="0" cy="288"/>
            </a:xfrm>
            <a:prstGeom prst="line">
              <a:avLst/>
            </a:prstGeom>
            <a:noFill/>
            <a:ln w="9525">
              <a:solidFill>
                <a:schemeClr val="tx1"/>
              </a:solidFill>
              <a:round/>
              <a:headEnd/>
              <a:tailEnd type="triangle" w="med" len="med"/>
            </a:ln>
            <a:effectLst/>
          </p:spPr>
          <p:txBody>
            <a:bodyPr wrap="none" anchor="ctr"/>
            <a:lstStyle/>
            <a:p>
              <a:endParaRPr lang="en-US"/>
            </a:p>
          </p:txBody>
        </p:sp>
        <p:sp>
          <p:nvSpPr>
            <p:cNvPr id="26" name="Line 29"/>
            <p:cNvSpPr>
              <a:spLocks noChangeShapeType="1"/>
            </p:cNvSpPr>
            <p:nvPr/>
          </p:nvSpPr>
          <p:spPr bwMode="auto">
            <a:xfrm flipV="1">
              <a:off x="2352" y="3264"/>
              <a:ext cx="0" cy="288"/>
            </a:xfrm>
            <a:prstGeom prst="line">
              <a:avLst/>
            </a:prstGeom>
            <a:noFill/>
            <a:ln w="9525">
              <a:solidFill>
                <a:schemeClr val="tx1"/>
              </a:solidFill>
              <a:round/>
              <a:headEnd/>
              <a:tailEnd type="triangle" w="med" len="med"/>
            </a:ln>
            <a:effectLst/>
          </p:spPr>
          <p:txBody>
            <a:bodyPr wrap="none" anchor="ctr"/>
            <a:lstStyle/>
            <a:p>
              <a:endParaRPr lang="en-US"/>
            </a:p>
          </p:txBody>
        </p:sp>
        <p:sp>
          <p:nvSpPr>
            <p:cNvPr id="27" name="Text Box 38"/>
            <p:cNvSpPr txBox="1">
              <a:spLocks noChangeArrowheads="1"/>
            </p:cNvSpPr>
            <p:nvPr/>
          </p:nvSpPr>
          <p:spPr bwMode="auto">
            <a:xfrm>
              <a:off x="288" y="2640"/>
              <a:ext cx="276" cy="288"/>
            </a:xfrm>
            <a:prstGeom prst="rect">
              <a:avLst/>
            </a:prstGeom>
            <a:noFill/>
            <a:ln w="9525">
              <a:noFill/>
              <a:miter lim="800000"/>
              <a:headEnd/>
              <a:tailEnd/>
            </a:ln>
            <a:effectLst/>
          </p:spPr>
          <p:txBody>
            <a:bodyPr wrap="none">
              <a:spAutoFit/>
            </a:bodyPr>
            <a:lstStyle/>
            <a:p>
              <a:r>
                <a:rPr lang="en-US" i="1"/>
                <a:t>d</a:t>
              </a:r>
              <a:r>
                <a:rPr lang="en-US" i="1" baseline="30000"/>
                <a:t>3</a:t>
              </a:r>
              <a:endParaRPr lang="en-US" i="1"/>
            </a:p>
          </p:txBody>
        </p:sp>
      </p:grpSp>
      <p:grpSp>
        <p:nvGrpSpPr>
          <p:cNvPr id="28" name="Group 47"/>
          <p:cNvGrpSpPr>
            <a:grpSpLocks/>
          </p:cNvGrpSpPr>
          <p:nvPr/>
        </p:nvGrpSpPr>
        <p:grpSpPr bwMode="auto">
          <a:xfrm>
            <a:off x="4857752" y="4000504"/>
            <a:ext cx="3733800" cy="2286000"/>
            <a:chOff x="3008" y="2535"/>
            <a:chExt cx="2352" cy="1440"/>
          </a:xfrm>
        </p:grpSpPr>
        <p:pic>
          <p:nvPicPr>
            <p:cNvPr id="29" name="Picture 22"/>
            <p:cNvPicPr>
              <a:picLocks noChangeAspect="1" noChangeArrowheads="1"/>
            </p:cNvPicPr>
            <p:nvPr/>
          </p:nvPicPr>
          <p:blipFill>
            <a:blip r:embed="rId3" cstate="print"/>
            <a:srcRect/>
            <a:stretch>
              <a:fillRect/>
            </a:stretch>
          </p:blipFill>
          <p:spPr bwMode="auto">
            <a:xfrm>
              <a:off x="3120" y="2679"/>
              <a:ext cx="1760" cy="1056"/>
            </a:xfrm>
            <a:prstGeom prst="rect">
              <a:avLst/>
            </a:prstGeom>
            <a:noFill/>
            <a:ln w="9525">
              <a:noFill/>
              <a:miter lim="800000"/>
              <a:headEnd/>
              <a:tailEnd/>
            </a:ln>
            <a:effectLst/>
          </p:spPr>
        </p:pic>
        <p:sp>
          <p:nvSpPr>
            <p:cNvPr id="30" name="Line 23"/>
            <p:cNvSpPr>
              <a:spLocks noChangeShapeType="1"/>
            </p:cNvSpPr>
            <p:nvPr/>
          </p:nvSpPr>
          <p:spPr bwMode="auto">
            <a:xfrm flipV="1">
              <a:off x="3312" y="3552"/>
              <a:ext cx="0" cy="288"/>
            </a:xfrm>
            <a:prstGeom prst="line">
              <a:avLst/>
            </a:prstGeom>
            <a:noFill/>
            <a:ln w="9525">
              <a:solidFill>
                <a:schemeClr val="tx1"/>
              </a:solidFill>
              <a:round/>
              <a:headEnd/>
              <a:tailEnd type="triangle" w="med" len="med"/>
            </a:ln>
            <a:effectLst/>
          </p:spPr>
          <p:txBody>
            <a:bodyPr wrap="none" anchor="ctr"/>
            <a:lstStyle/>
            <a:p>
              <a:endParaRPr lang="en-US"/>
            </a:p>
          </p:txBody>
        </p:sp>
        <p:sp>
          <p:nvSpPr>
            <p:cNvPr id="31" name="Line 24"/>
            <p:cNvSpPr>
              <a:spLocks noChangeShapeType="1"/>
            </p:cNvSpPr>
            <p:nvPr/>
          </p:nvSpPr>
          <p:spPr bwMode="auto">
            <a:xfrm flipV="1">
              <a:off x="4224" y="3255"/>
              <a:ext cx="0" cy="288"/>
            </a:xfrm>
            <a:prstGeom prst="line">
              <a:avLst/>
            </a:prstGeom>
            <a:noFill/>
            <a:ln w="9525">
              <a:solidFill>
                <a:schemeClr val="tx1"/>
              </a:solidFill>
              <a:round/>
              <a:headEnd/>
              <a:tailEnd type="triangle" w="med" len="med"/>
            </a:ln>
            <a:effectLst/>
          </p:spPr>
          <p:txBody>
            <a:bodyPr wrap="none" anchor="ctr"/>
            <a:lstStyle/>
            <a:p>
              <a:endParaRPr lang="en-US"/>
            </a:p>
          </p:txBody>
        </p:sp>
        <p:sp>
          <p:nvSpPr>
            <p:cNvPr id="32" name="Line 25"/>
            <p:cNvSpPr>
              <a:spLocks noChangeShapeType="1"/>
            </p:cNvSpPr>
            <p:nvPr/>
          </p:nvSpPr>
          <p:spPr bwMode="auto">
            <a:xfrm flipV="1">
              <a:off x="3536" y="3552"/>
              <a:ext cx="0" cy="288"/>
            </a:xfrm>
            <a:prstGeom prst="line">
              <a:avLst/>
            </a:prstGeom>
            <a:noFill/>
            <a:ln w="9525">
              <a:solidFill>
                <a:schemeClr val="tx1"/>
              </a:solidFill>
              <a:round/>
              <a:headEnd/>
              <a:tailEnd type="triangle" w="med" len="med"/>
            </a:ln>
            <a:effectLst/>
          </p:spPr>
          <p:txBody>
            <a:bodyPr wrap="none" anchor="ctr"/>
            <a:lstStyle/>
            <a:p>
              <a:endParaRPr lang="en-US"/>
            </a:p>
          </p:txBody>
        </p:sp>
        <p:sp>
          <p:nvSpPr>
            <p:cNvPr id="33" name="Line 26"/>
            <p:cNvSpPr>
              <a:spLocks noChangeShapeType="1"/>
            </p:cNvSpPr>
            <p:nvPr/>
          </p:nvSpPr>
          <p:spPr bwMode="auto">
            <a:xfrm flipV="1">
              <a:off x="4496" y="3264"/>
              <a:ext cx="0" cy="288"/>
            </a:xfrm>
            <a:prstGeom prst="line">
              <a:avLst/>
            </a:prstGeom>
            <a:noFill/>
            <a:ln w="9525">
              <a:solidFill>
                <a:schemeClr val="tx1"/>
              </a:solidFill>
              <a:round/>
              <a:headEnd/>
              <a:tailEnd type="triangle" w="med" len="med"/>
            </a:ln>
            <a:effectLst/>
          </p:spPr>
          <p:txBody>
            <a:bodyPr wrap="none" anchor="ctr"/>
            <a:lstStyle/>
            <a:p>
              <a:endParaRPr lang="en-US"/>
            </a:p>
          </p:txBody>
        </p:sp>
        <p:sp>
          <p:nvSpPr>
            <p:cNvPr id="34" name="Rectangle 27"/>
            <p:cNvSpPr>
              <a:spLocks noChangeArrowheads="1"/>
            </p:cNvSpPr>
            <p:nvPr/>
          </p:nvSpPr>
          <p:spPr bwMode="auto">
            <a:xfrm>
              <a:off x="3008" y="2535"/>
              <a:ext cx="1968" cy="1440"/>
            </a:xfrm>
            <a:prstGeom prst="rect">
              <a:avLst/>
            </a:prstGeom>
            <a:noFill/>
            <a:ln w="38100">
              <a:solidFill>
                <a:schemeClr val="hlink"/>
              </a:solidFill>
              <a:miter lim="800000"/>
              <a:headEnd/>
              <a:tailEnd/>
            </a:ln>
            <a:effectLst/>
          </p:spPr>
          <p:txBody>
            <a:bodyPr wrap="none" anchor="ctr"/>
            <a:lstStyle/>
            <a:p>
              <a:endParaRPr lang="en-US"/>
            </a:p>
          </p:txBody>
        </p:sp>
        <p:sp>
          <p:nvSpPr>
            <p:cNvPr id="35" name="Line 30"/>
            <p:cNvSpPr>
              <a:spLocks noChangeShapeType="1"/>
            </p:cNvSpPr>
            <p:nvPr/>
          </p:nvSpPr>
          <p:spPr bwMode="auto">
            <a:xfrm flipV="1">
              <a:off x="3776" y="3552"/>
              <a:ext cx="0" cy="288"/>
            </a:xfrm>
            <a:prstGeom prst="line">
              <a:avLst/>
            </a:prstGeom>
            <a:noFill/>
            <a:ln w="9525">
              <a:solidFill>
                <a:schemeClr val="tx1"/>
              </a:solidFill>
              <a:round/>
              <a:headEnd/>
              <a:tailEnd type="triangle" w="med" len="med"/>
            </a:ln>
            <a:effectLst/>
          </p:spPr>
          <p:txBody>
            <a:bodyPr wrap="none" anchor="ctr"/>
            <a:lstStyle/>
            <a:p>
              <a:endParaRPr lang="en-US"/>
            </a:p>
          </p:txBody>
        </p:sp>
        <p:sp>
          <p:nvSpPr>
            <p:cNvPr id="36" name="Line 31"/>
            <p:cNvSpPr>
              <a:spLocks noChangeShapeType="1"/>
            </p:cNvSpPr>
            <p:nvPr/>
          </p:nvSpPr>
          <p:spPr bwMode="auto">
            <a:xfrm flipV="1">
              <a:off x="4736" y="3264"/>
              <a:ext cx="0" cy="288"/>
            </a:xfrm>
            <a:prstGeom prst="line">
              <a:avLst/>
            </a:prstGeom>
            <a:noFill/>
            <a:ln w="9525">
              <a:solidFill>
                <a:schemeClr val="tx1"/>
              </a:solidFill>
              <a:round/>
              <a:headEnd/>
              <a:tailEnd type="triangle" w="med" len="med"/>
            </a:ln>
            <a:effectLst/>
          </p:spPr>
          <p:txBody>
            <a:bodyPr wrap="none" anchor="ctr"/>
            <a:lstStyle/>
            <a:p>
              <a:endParaRPr lang="en-US"/>
            </a:p>
          </p:txBody>
        </p:sp>
        <p:sp>
          <p:nvSpPr>
            <p:cNvPr id="37" name="Line 34"/>
            <p:cNvSpPr>
              <a:spLocks noChangeShapeType="1"/>
            </p:cNvSpPr>
            <p:nvPr/>
          </p:nvSpPr>
          <p:spPr bwMode="auto">
            <a:xfrm flipV="1">
              <a:off x="4304" y="2871"/>
              <a:ext cx="0" cy="288"/>
            </a:xfrm>
            <a:prstGeom prst="line">
              <a:avLst/>
            </a:prstGeom>
            <a:noFill/>
            <a:ln w="9525">
              <a:solidFill>
                <a:schemeClr val="tx1"/>
              </a:solidFill>
              <a:round/>
              <a:headEnd/>
              <a:tailEnd type="triangle" w="med" len="med"/>
            </a:ln>
            <a:effectLst/>
          </p:spPr>
          <p:txBody>
            <a:bodyPr wrap="none" anchor="ctr"/>
            <a:lstStyle/>
            <a:p>
              <a:endParaRPr lang="en-US"/>
            </a:p>
          </p:txBody>
        </p:sp>
        <p:sp>
          <p:nvSpPr>
            <p:cNvPr id="38" name="Line 35"/>
            <p:cNvSpPr>
              <a:spLocks noChangeShapeType="1"/>
            </p:cNvSpPr>
            <p:nvPr/>
          </p:nvSpPr>
          <p:spPr bwMode="auto">
            <a:xfrm>
              <a:off x="3216" y="3552"/>
              <a:ext cx="0" cy="288"/>
            </a:xfrm>
            <a:prstGeom prst="line">
              <a:avLst/>
            </a:prstGeom>
            <a:noFill/>
            <a:ln w="9525">
              <a:solidFill>
                <a:schemeClr val="tx1"/>
              </a:solidFill>
              <a:round/>
              <a:headEnd/>
              <a:tailEnd type="triangle" w="med" len="med"/>
            </a:ln>
            <a:effectLst/>
          </p:spPr>
          <p:txBody>
            <a:bodyPr wrap="none" anchor="ctr"/>
            <a:lstStyle/>
            <a:p>
              <a:endParaRPr lang="en-US"/>
            </a:p>
          </p:txBody>
        </p:sp>
        <p:sp>
          <p:nvSpPr>
            <p:cNvPr id="39" name="Text Box 39"/>
            <p:cNvSpPr txBox="1">
              <a:spLocks noChangeArrowheads="1"/>
            </p:cNvSpPr>
            <p:nvPr/>
          </p:nvSpPr>
          <p:spPr bwMode="auto">
            <a:xfrm>
              <a:off x="5084" y="2631"/>
              <a:ext cx="276" cy="288"/>
            </a:xfrm>
            <a:prstGeom prst="rect">
              <a:avLst/>
            </a:prstGeom>
            <a:noFill/>
            <a:ln w="9525">
              <a:noFill/>
              <a:miter lim="800000"/>
              <a:headEnd/>
              <a:tailEnd/>
            </a:ln>
            <a:effectLst/>
          </p:spPr>
          <p:txBody>
            <a:bodyPr wrap="none">
              <a:spAutoFit/>
            </a:bodyPr>
            <a:lstStyle/>
            <a:p>
              <a:r>
                <a:rPr lang="en-US" i="1"/>
                <a:t>d</a:t>
              </a:r>
              <a:r>
                <a:rPr lang="en-US" i="1" baseline="30000"/>
                <a:t>4</a:t>
              </a:r>
              <a:endParaRPr lang="en-US" i="1"/>
            </a:p>
          </p:txBody>
        </p:sp>
      </p:grpSp>
      <p:sp>
        <p:nvSpPr>
          <p:cNvPr id="40" name="Rectangle 39"/>
          <p:cNvSpPr/>
          <p:nvPr/>
        </p:nvSpPr>
        <p:spPr>
          <a:xfrm>
            <a:off x="1000100" y="1142984"/>
            <a:ext cx="3001143" cy="369332"/>
          </a:xfrm>
          <a:prstGeom prst="rect">
            <a:avLst/>
          </a:prstGeom>
        </p:spPr>
        <p:txBody>
          <a:bodyPr wrap="none">
            <a:spAutoFit/>
          </a:bodyPr>
          <a:lstStyle/>
          <a:p>
            <a:pPr>
              <a:spcBef>
                <a:spcPct val="50000"/>
              </a:spcBef>
            </a:pPr>
            <a:r>
              <a:rPr lang="en-US" dirty="0"/>
              <a:t>Strong field      Weak field</a:t>
            </a:r>
          </a:p>
        </p:txBody>
      </p:sp>
      <p:sp>
        <p:nvSpPr>
          <p:cNvPr id="41" name="Rectangle 40"/>
          <p:cNvSpPr/>
          <p:nvPr/>
        </p:nvSpPr>
        <p:spPr>
          <a:xfrm>
            <a:off x="4857752" y="1142984"/>
            <a:ext cx="3001143" cy="369332"/>
          </a:xfrm>
          <a:prstGeom prst="rect">
            <a:avLst/>
          </a:prstGeom>
        </p:spPr>
        <p:txBody>
          <a:bodyPr wrap="none">
            <a:spAutoFit/>
          </a:bodyPr>
          <a:lstStyle/>
          <a:p>
            <a:pPr>
              <a:spcBef>
                <a:spcPct val="50000"/>
              </a:spcBef>
            </a:pPr>
            <a:r>
              <a:rPr lang="en-US" dirty="0"/>
              <a:t>Strong field      Weak field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Tetrahedral complexes</a:t>
            </a:r>
          </a:p>
        </p:txBody>
      </p:sp>
      <p:pic>
        <p:nvPicPr>
          <p:cNvPr id="4" name="Content Placeholder 3" descr="Tetrahedral arrangement of four ligands"/>
          <p:cNvPicPr>
            <a:picLocks noGrp="1"/>
          </p:cNvPicPr>
          <p:nvPr>
            <p:ph idx="1"/>
          </p:nvPr>
        </p:nvPicPr>
        <p:blipFill>
          <a:blip r:embed="rId2" cstate="print"/>
          <a:srcRect/>
          <a:stretch>
            <a:fillRect/>
          </a:stretch>
        </p:blipFill>
        <p:spPr bwMode="auto">
          <a:xfrm>
            <a:off x="2428860" y="1500174"/>
            <a:ext cx="3309942" cy="2500330"/>
          </a:xfrm>
          <a:prstGeom prst="rect">
            <a:avLst/>
          </a:prstGeom>
          <a:noFill/>
          <a:ln w="9525">
            <a:noFill/>
            <a:miter lim="800000"/>
            <a:headEnd/>
            <a:tailEnd/>
          </a:ln>
        </p:spPr>
      </p:pic>
      <p:pic>
        <p:nvPicPr>
          <p:cNvPr id="5" name="Picture 4" descr="stages of d orbitals"/>
          <p:cNvPicPr/>
          <p:nvPr/>
        </p:nvPicPr>
        <p:blipFill>
          <a:blip r:embed="rId3" cstate="print"/>
          <a:srcRect/>
          <a:stretch>
            <a:fillRect/>
          </a:stretch>
        </p:blipFill>
        <p:spPr bwMode="auto">
          <a:xfrm>
            <a:off x="1214414" y="4286256"/>
            <a:ext cx="5756599" cy="2357454"/>
          </a:xfrm>
          <a:prstGeom prst="rect">
            <a:avLst/>
          </a:prstGeom>
          <a:noFill/>
          <a:ln w="9525">
            <a:noFill/>
            <a:miter lim="800000"/>
            <a:headEnd/>
            <a:tailEnd/>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1"/>
          <p:cNvSpPr>
            <a:spLocks noChangeArrowheads="1"/>
          </p:cNvSpPr>
          <p:nvPr/>
        </p:nvSpPr>
        <p:spPr bwMode="auto">
          <a:xfrm>
            <a:off x="467544" y="1313221"/>
            <a:ext cx="8352928"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bg1"/>
                </a:solidFill>
                <a:effectLst/>
                <a:latin typeface="Calibri" pitchFamily="34" charset="0"/>
                <a:ea typeface="Times New Roman" pitchFamily="18" charset="0"/>
                <a:cs typeface="Arial" pitchFamily="34" charset="0"/>
              </a:rPr>
              <a:t>In a tetrahedral complex, Δ is relatively small even with strong-field </a:t>
            </a:r>
            <a:r>
              <a:rPr kumimoji="0" lang="en-US" sz="3600" b="0" i="0" u="none" strike="noStrike" cap="none" normalizeH="0" baseline="0" dirty="0" err="1">
                <a:ln>
                  <a:noFill/>
                </a:ln>
                <a:solidFill>
                  <a:schemeClr val="bg1"/>
                </a:solidFill>
                <a:effectLst/>
                <a:latin typeface="Calibri" pitchFamily="34" charset="0"/>
                <a:ea typeface="Times New Roman" pitchFamily="18" charset="0"/>
                <a:cs typeface="Arial" pitchFamily="34" charset="0"/>
              </a:rPr>
              <a:t>ligands</a:t>
            </a:r>
            <a:r>
              <a:rPr kumimoji="0" lang="en-US" sz="3600" b="0" i="0" u="none" strike="noStrike" cap="none" normalizeH="0" baseline="0" dirty="0">
                <a:ln>
                  <a:noFill/>
                </a:ln>
                <a:solidFill>
                  <a:schemeClr val="bg1"/>
                </a:solidFill>
                <a:effectLst/>
                <a:latin typeface="Calibri" pitchFamily="34" charset="0"/>
                <a:ea typeface="Times New Roman" pitchFamily="18" charset="0"/>
                <a:cs typeface="Arial" pitchFamily="34" charset="0"/>
              </a:rPr>
              <a:t> as there are fewer </a:t>
            </a:r>
            <a:r>
              <a:rPr kumimoji="0" lang="en-US" sz="3600" b="0" i="0" u="none" strike="noStrike" cap="none" normalizeH="0" baseline="0" dirty="0" err="1">
                <a:ln>
                  <a:noFill/>
                </a:ln>
                <a:solidFill>
                  <a:schemeClr val="bg1"/>
                </a:solidFill>
                <a:effectLst/>
                <a:latin typeface="Calibri" pitchFamily="34" charset="0"/>
                <a:ea typeface="Times New Roman" pitchFamily="18" charset="0"/>
                <a:cs typeface="Arial" pitchFamily="34" charset="0"/>
              </a:rPr>
              <a:t>ligands</a:t>
            </a:r>
            <a:r>
              <a:rPr kumimoji="0" lang="en-US" sz="3600" b="0" i="0" u="none" strike="noStrike" cap="none" normalizeH="0" baseline="0" dirty="0">
                <a:ln>
                  <a:noFill/>
                </a:ln>
                <a:solidFill>
                  <a:schemeClr val="bg1"/>
                </a:solidFill>
                <a:effectLst/>
                <a:latin typeface="Calibri" pitchFamily="34" charset="0"/>
                <a:ea typeface="Times New Roman" pitchFamily="18" charset="0"/>
                <a:cs typeface="Arial" pitchFamily="34" charset="0"/>
              </a:rPr>
              <a:t> to bond with. It is rare for the Δ of tetrahedral complexes to exceed the pairing energy. Usually, electrons will move up to the higher energy </a:t>
            </a:r>
            <a:r>
              <a:rPr kumimoji="0" lang="en-US" sz="3600" b="0" i="0" u="none" strike="noStrike" cap="none" normalizeH="0" baseline="0" dirty="0" err="1">
                <a:ln>
                  <a:noFill/>
                </a:ln>
                <a:solidFill>
                  <a:schemeClr val="bg1"/>
                </a:solidFill>
                <a:effectLst/>
                <a:latin typeface="Calibri" pitchFamily="34" charset="0"/>
                <a:ea typeface="Times New Roman" pitchFamily="18" charset="0"/>
                <a:cs typeface="Arial" pitchFamily="34" charset="0"/>
              </a:rPr>
              <a:t>orbitals</a:t>
            </a:r>
            <a:r>
              <a:rPr kumimoji="0" lang="en-US" sz="3600" b="0" i="0" u="none" strike="noStrike" cap="none" normalizeH="0" baseline="0" dirty="0">
                <a:ln>
                  <a:noFill/>
                </a:ln>
                <a:solidFill>
                  <a:schemeClr val="bg1"/>
                </a:solidFill>
                <a:effectLst/>
                <a:latin typeface="Calibri" pitchFamily="34" charset="0"/>
                <a:ea typeface="Times New Roman" pitchFamily="18" charset="0"/>
                <a:cs typeface="Arial" pitchFamily="34" charset="0"/>
              </a:rPr>
              <a:t> rather than pair. Because of this, most tetrahedral complexes are high spin. </a:t>
            </a:r>
            <a:r>
              <a:rPr kumimoji="0" lang="en-US" sz="3600" b="0" i="0" u="none" strike="noStrike" cap="none" normalizeH="0" baseline="0" dirty="0">
                <a:ln>
                  <a:noFill/>
                </a:ln>
                <a:solidFill>
                  <a:schemeClr val="tx1"/>
                </a:solidFill>
                <a:effectLst/>
                <a:latin typeface="Calibri" pitchFamily="34" charset="0"/>
                <a:ea typeface="Times New Roman" pitchFamily="18" charset="0"/>
                <a:cs typeface="Arial" pitchFamily="34" charset="0"/>
              </a:rPr>
              <a:t>       </a:t>
            </a:r>
            <a:r>
              <a:rPr kumimoji="0" lang="en-US" sz="1200" b="0" i="0" u="none" strike="noStrike" cap="none" normalizeH="0" baseline="0" dirty="0">
                <a:ln>
                  <a:noFill/>
                </a:ln>
                <a:solidFill>
                  <a:schemeClr val="tx1"/>
                </a:solidFill>
                <a:effectLst/>
                <a:latin typeface="Calibri" pitchFamily="34" charset="0"/>
                <a:ea typeface="Times New Roman" pitchFamily="18" charset="0"/>
                <a:cs typeface="Arial" pitchFamily="34" charset="0"/>
              </a:rPr>
              <a:t> </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3" name="Rectangle 2"/>
          <p:cNvSpPr/>
          <p:nvPr/>
        </p:nvSpPr>
        <p:spPr>
          <a:xfrm>
            <a:off x="971600" y="404664"/>
            <a:ext cx="7200800" cy="769441"/>
          </a:xfrm>
          <a:prstGeom prst="rect">
            <a:avLst/>
          </a:prstGeom>
        </p:spPr>
        <p:txBody>
          <a:bodyPr wrap="square">
            <a:spAutoFit/>
          </a:bodyPr>
          <a:lstStyle/>
          <a:p>
            <a:pPr algn="ctr"/>
            <a:r>
              <a:rPr lang="en-US" sz="4400" dirty="0">
                <a:solidFill>
                  <a:srgbClr val="C00000"/>
                </a:solidFill>
              </a:rPr>
              <a:t>Tetrahedral complexes</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JPG"/>
          <p:cNvPicPr/>
          <p:nvPr/>
        </p:nvPicPr>
        <p:blipFill>
          <a:blip r:embed="rId2" cstate="print"/>
          <a:srcRect/>
          <a:stretch>
            <a:fillRect/>
          </a:stretch>
        </p:blipFill>
        <p:spPr bwMode="auto">
          <a:xfrm>
            <a:off x="323528" y="980728"/>
            <a:ext cx="3574314" cy="4272077"/>
          </a:xfrm>
          <a:prstGeom prst="rect">
            <a:avLst/>
          </a:prstGeom>
          <a:noFill/>
          <a:ln w="9525">
            <a:noFill/>
            <a:miter lim="800000"/>
            <a:headEnd/>
            <a:tailEnd/>
          </a:ln>
        </p:spPr>
      </p:pic>
      <p:sp>
        <p:nvSpPr>
          <p:cNvPr id="131073" name="Rectangle 1"/>
          <p:cNvSpPr>
            <a:spLocks noChangeArrowheads="1"/>
          </p:cNvSpPr>
          <p:nvPr/>
        </p:nvSpPr>
        <p:spPr bwMode="auto">
          <a:xfrm>
            <a:off x="1187624" y="188640"/>
            <a:ext cx="6912768"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0" b="1" i="0" u="none" strike="noStrike" cap="none" normalizeH="0" baseline="0" dirty="0">
                <a:ln>
                  <a:noFill/>
                </a:ln>
                <a:solidFill>
                  <a:srgbClr val="C00000"/>
                </a:solidFill>
                <a:effectLst/>
                <a:latin typeface="Arial" pitchFamily="34" charset="0"/>
                <a:ea typeface="Times New Roman" pitchFamily="18" charset="0"/>
                <a:cs typeface="Arial" pitchFamily="34" charset="0"/>
              </a:rPr>
              <a:t>Square Planar Complexes</a:t>
            </a:r>
            <a:endParaRPr kumimoji="0" lang="en-US" sz="4000" b="0" i="0" u="none" strike="noStrike" cap="none" normalizeH="0" baseline="0" dirty="0">
              <a:ln>
                <a:noFill/>
              </a:ln>
              <a:solidFill>
                <a:srgbClr val="C00000"/>
              </a:solidFill>
              <a:effectLst/>
              <a:latin typeface="Arial" pitchFamily="34" charset="0"/>
              <a:cs typeface="Arial" pitchFamily="34" charset="0"/>
            </a:endParaRPr>
          </a:p>
        </p:txBody>
      </p:sp>
      <p:pic>
        <p:nvPicPr>
          <p:cNvPr id="4" name="Picture 3" descr="Slide2.JPG"/>
          <p:cNvPicPr/>
          <p:nvPr/>
        </p:nvPicPr>
        <p:blipFill>
          <a:blip r:embed="rId3" cstate="print"/>
          <a:srcRect/>
          <a:stretch>
            <a:fillRect/>
          </a:stretch>
        </p:blipFill>
        <p:spPr bwMode="auto">
          <a:xfrm>
            <a:off x="5004048" y="908720"/>
            <a:ext cx="2768041" cy="2222052"/>
          </a:xfrm>
          <a:prstGeom prst="rect">
            <a:avLst/>
          </a:prstGeom>
          <a:noFill/>
          <a:ln w="9525">
            <a:noFill/>
            <a:miter lim="800000"/>
            <a:headEnd/>
            <a:tailEnd/>
          </a:ln>
        </p:spPr>
      </p:pic>
      <p:sp>
        <p:nvSpPr>
          <p:cNvPr id="131074" name="Rectangle 2"/>
          <p:cNvSpPr>
            <a:spLocks noChangeArrowheads="1"/>
          </p:cNvSpPr>
          <p:nvPr/>
        </p:nvSpPr>
        <p:spPr bwMode="auto">
          <a:xfrm>
            <a:off x="3995936" y="3539842"/>
            <a:ext cx="4536504"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bg1"/>
                </a:solidFill>
                <a:effectLst/>
                <a:latin typeface="Calibri" pitchFamily="34" charset="0"/>
                <a:ea typeface="Times New Roman" pitchFamily="18" charset="0"/>
                <a:cs typeface="Arial" pitchFamily="34" charset="0"/>
              </a:rPr>
              <a:t>In square planar complexes Δ will almost always be large, even with a weak-field </a:t>
            </a:r>
            <a:r>
              <a:rPr kumimoji="0" lang="en-US" sz="2400" b="0" i="0" u="none" strike="noStrike" cap="none" normalizeH="0" baseline="0" dirty="0" err="1">
                <a:ln>
                  <a:noFill/>
                </a:ln>
                <a:solidFill>
                  <a:schemeClr val="bg1"/>
                </a:solidFill>
                <a:effectLst/>
                <a:latin typeface="Calibri" pitchFamily="34" charset="0"/>
                <a:ea typeface="Times New Roman" pitchFamily="18" charset="0"/>
                <a:cs typeface="Arial" pitchFamily="34" charset="0"/>
              </a:rPr>
              <a:t>ligand</a:t>
            </a:r>
            <a:r>
              <a:rPr kumimoji="0" lang="en-US" sz="2400" b="0" i="0" u="none" strike="noStrike" cap="none" normalizeH="0" baseline="0" dirty="0">
                <a:ln>
                  <a:noFill/>
                </a:ln>
                <a:solidFill>
                  <a:schemeClr val="bg1"/>
                </a:solidFill>
                <a:effectLst/>
                <a:latin typeface="Calibri" pitchFamily="34" charset="0"/>
                <a:ea typeface="Times New Roman" pitchFamily="18" charset="0"/>
                <a:cs typeface="Arial" pitchFamily="34" charset="0"/>
              </a:rPr>
              <a:t>.  Electrons tend to be paired rather than unpaired because paring energy is usually much less than Δ.  Therefore, square planar complexes are usually low spin.</a:t>
            </a:r>
            <a:r>
              <a:rPr kumimoji="0" lang="en-US" sz="2400" b="0" i="0" u="none" strike="noStrike" cap="none" normalizeH="0" baseline="0" dirty="0">
                <a:ln>
                  <a:noFill/>
                </a:ln>
                <a:solidFill>
                  <a:schemeClr val="tx1"/>
                </a:solidFill>
                <a:effectLst/>
                <a:latin typeface="Calibri" pitchFamily="34" charset="0"/>
                <a:ea typeface="Times New Roman" pitchFamily="18" charset="0"/>
                <a:cs typeface="Arial" pitchFamily="34" charset="0"/>
              </a:rPr>
              <a:t> </a:t>
            </a:r>
            <a:endParaRPr kumimoji="0" lang="en-US" sz="24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G09_032"/>
          <p:cNvPicPr>
            <a:picLocks noChangeAspect="1" noChangeArrowheads="1"/>
          </p:cNvPicPr>
          <p:nvPr/>
        </p:nvPicPr>
        <p:blipFill>
          <a:blip r:embed="rId2" cstate="print">
            <a:clrChange>
              <a:clrFrom>
                <a:srgbClr val="FFFFFF"/>
              </a:clrFrom>
              <a:clrTo>
                <a:srgbClr val="FFFFFF">
                  <a:alpha val="0"/>
                </a:srgbClr>
              </a:clrTo>
            </a:clrChange>
            <a:duotone>
              <a:prstClr val="black"/>
              <a:schemeClr val="accent2">
                <a:tint val="45000"/>
                <a:satMod val="400000"/>
              </a:schemeClr>
            </a:duotone>
          </a:blip>
          <a:srcRect t="4500" b="13501"/>
          <a:stretch>
            <a:fillRect/>
          </a:stretch>
        </p:blipFill>
        <p:spPr bwMode="auto">
          <a:xfrm>
            <a:off x="571472" y="1643050"/>
            <a:ext cx="7858180" cy="3000377"/>
          </a:xfrm>
          <a:prstGeom prst="rect">
            <a:avLst/>
          </a:prstGeom>
          <a:noFill/>
          <a:ln w="9525">
            <a:noFill/>
            <a:miter lim="800000"/>
            <a:headEnd/>
            <a:tailEnd/>
          </a:ln>
        </p:spPr>
      </p:pic>
      <p:sp>
        <p:nvSpPr>
          <p:cNvPr id="3" name="Rectangle 2"/>
          <p:cNvSpPr/>
          <p:nvPr/>
        </p:nvSpPr>
        <p:spPr>
          <a:xfrm>
            <a:off x="214282" y="5000636"/>
            <a:ext cx="8929718" cy="1200329"/>
          </a:xfrm>
          <a:prstGeom prst="rect">
            <a:avLst/>
          </a:prstGeom>
        </p:spPr>
        <p:txBody>
          <a:bodyPr wrap="square">
            <a:spAutoFit/>
          </a:bodyPr>
          <a:lstStyle/>
          <a:p>
            <a:pPr algn="ctr"/>
            <a:r>
              <a:rPr lang="en-US" sz="2400" dirty="0">
                <a:latin typeface="Comic Sans MS" pitchFamily="66" charset="0"/>
              </a:rPr>
              <a:t>The one that is lower in energy is called the </a:t>
            </a:r>
            <a:r>
              <a:rPr lang="en-US" sz="2400" b="1" dirty="0">
                <a:latin typeface="Comic Sans MS" pitchFamily="66" charset="0"/>
              </a:rPr>
              <a:t>bonding orbital</a:t>
            </a:r>
            <a:r>
              <a:rPr lang="en-US" sz="2400" dirty="0">
                <a:latin typeface="Comic Sans MS" pitchFamily="66" charset="0"/>
              </a:rPr>
              <a:t>, </a:t>
            </a:r>
          </a:p>
          <a:p>
            <a:pPr algn="ctr"/>
            <a:endParaRPr lang="en-US" sz="2400" dirty="0">
              <a:latin typeface="Comic Sans MS" pitchFamily="66" charset="0"/>
            </a:endParaRPr>
          </a:p>
          <a:p>
            <a:pPr algn="ctr"/>
            <a:r>
              <a:rPr lang="en-US" sz="2400" dirty="0">
                <a:latin typeface="Comic Sans MS" pitchFamily="66" charset="0"/>
              </a:rPr>
              <a:t>The one higher in energy is called an </a:t>
            </a:r>
            <a:r>
              <a:rPr lang="en-US" sz="2400" b="1" dirty="0" err="1">
                <a:latin typeface="Comic Sans MS" pitchFamily="66" charset="0"/>
              </a:rPr>
              <a:t>antibonding</a:t>
            </a:r>
            <a:r>
              <a:rPr lang="en-US" sz="2400" b="1" dirty="0">
                <a:latin typeface="Comic Sans MS" pitchFamily="66" charset="0"/>
              </a:rPr>
              <a:t> orbital</a:t>
            </a:r>
            <a:r>
              <a:rPr lang="en-US" sz="2400" dirty="0">
                <a:latin typeface="Comic Sans MS" pitchFamily="66" charset="0"/>
              </a:rPr>
              <a:t>.</a:t>
            </a:r>
            <a:endParaRPr lang="en-US" sz="2400" dirty="0"/>
          </a:p>
        </p:txBody>
      </p:sp>
      <p:sp>
        <p:nvSpPr>
          <p:cNvPr id="4" name="Rectangle 3"/>
          <p:cNvSpPr/>
          <p:nvPr/>
        </p:nvSpPr>
        <p:spPr>
          <a:xfrm>
            <a:off x="642910" y="571480"/>
            <a:ext cx="7643866" cy="646331"/>
          </a:xfrm>
          <a:prstGeom prst="rect">
            <a:avLst/>
          </a:prstGeom>
        </p:spPr>
        <p:txBody>
          <a:bodyPr wrap="square">
            <a:spAutoFit/>
          </a:bodyPr>
          <a:lstStyle/>
          <a:p>
            <a:pPr algn="ctr"/>
            <a:r>
              <a:rPr lang="en-US" sz="3600" b="1" dirty="0" err="1">
                <a:solidFill>
                  <a:srgbClr val="0000FF"/>
                </a:solidFill>
                <a:effectLst>
                  <a:outerShdw blurRad="38100" dist="38100" dir="2700000" algn="tl">
                    <a:srgbClr val="C0C0C0"/>
                  </a:outerShdw>
                </a:effectLst>
                <a:latin typeface="Comic Sans MS" pitchFamily="66" charset="0"/>
              </a:rPr>
              <a:t>Moleculuar</a:t>
            </a:r>
            <a:r>
              <a:rPr lang="en-US" sz="3600" b="1" dirty="0">
                <a:solidFill>
                  <a:srgbClr val="0000FF"/>
                </a:solidFill>
                <a:effectLst>
                  <a:outerShdw blurRad="38100" dist="38100" dir="2700000" algn="tl">
                    <a:srgbClr val="C0C0C0"/>
                  </a:outerShdw>
                </a:effectLst>
                <a:latin typeface="Comic Sans MS" pitchFamily="66" charset="0"/>
              </a:rPr>
              <a:t> Orbital (MO) Theory</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G09_033"/>
          <p:cNvPicPr>
            <a:picLocks noChangeAspect="1" noChangeArrowheads="1"/>
          </p:cNvPicPr>
          <p:nvPr/>
        </p:nvPicPr>
        <p:blipFill>
          <a:blip r:embed="rId2" cstate="print">
            <a:clrChange>
              <a:clrFrom>
                <a:srgbClr val="FFFFFF"/>
              </a:clrFrom>
              <a:clrTo>
                <a:srgbClr val="FFFFFF">
                  <a:alpha val="0"/>
                </a:srgbClr>
              </a:clrTo>
            </a:clrChange>
            <a:duotone>
              <a:prstClr val="black"/>
              <a:schemeClr val="accent1">
                <a:tint val="45000"/>
                <a:satMod val="400000"/>
              </a:schemeClr>
            </a:duotone>
          </a:blip>
          <a:srcRect/>
          <a:stretch>
            <a:fillRect/>
          </a:stretch>
        </p:blipFill>
        <p:spPr bwMode="auto">
          <a:xfrm>
            <a:off x="428591" y="1714488"/>
            <a:ext cx="8215375" cy="4932000"/>
          </a:xfrm>
          <a:prstGeom prst="rect">
            <a:avLst/>
          </a:prstGeom>
          <a:noFill/>
        </p:spPr>
      </p:pic>
      <p:sp>
        <p:nvSpPr>
          <p:cNvPr id="3" name="Rectangle 2"/>
          <p:cNvSpPr/>
          <p:nvPr/>
        </p:nvSpPr>
        <p:spPr>
          <a:xfrm>
            <a:off x="428596" y="714356"/>
            <a:ext cx="8358246" cy="1077218"/>
          </a:xfrm>
          <a:prstGeom prst="rect">
            <a:avLst/>
          </a:prstGeom>
        </p:spPr>
        <p:txBody>
          <a:bodyPr wrap="square">
            <a:spAutoFit/>
          </a:bodyPr>
          <a:lstStyle/>
          <a:p>
            <a:pPr algn="ctr" eaLnBrk="0" hangingPunct="0"/>
            <a:r>
              <a:rPr lang="en-US" sz="3200" b="1" dirty="0">
                <a:solidFill>
                  <a:srgbClr val="0000FF"/>
                </a:solidFill>
                <a:effectLst>
                  <a:outerShdw blurRad="38100" dist="38100" dir="2700000" algn="tl">
                    <a:srgbClr val="C0C0C0"/>
                  </a:outerShdw>
                </a:effectLst>
                <a:latin typeface="Comic Sans MS" pitchFamily="66" charset="0"/>
              </a:rPr>
              <a:t>Energy level diagrams / molecular orbital diagrams</a:t>
            </a:r>
            <a:endParaRPr lang="en-US" sz="3200" b="1" dirty="0">
              <a:solidFill>
                <a:srgbClr val="0000FF"/>
              </a:solidFill>
              <a:effectLst>
                <a:outerShdw blurRad="38100" dist="38100" dir="2700000" algn="tl">
                  <a:srgbClr val="C0C0C0"/>
                </a:outerShdw>
              </a:effectLst>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282" y="1214422"/>
            <a:ext cx="8929718" cy="5324535"/>
          </a:xfrm>
          <a:prstGeom prst="rect">
            <a:avLst/>
          </a:prstGeom>
        </p:spPr>
        <p:txBody>
          <a:bodyPr wrap="square">
            <a:spAutoFit/>
          </a:bodyPr>
          <a:lstStyle/>
          <a:p>
            <a:pPr eaLnBrk="0" hangingPunct="0"/>
            <a:r>
              <a:rPr lang="en-US" sz="2000" dirty="0">
                <a:latin typeface="Comic Sans MS" pitchFamily="66" charset="0"/>
              </a:rPr>
              <a:t>Molecular </a:t>
            </a:r>
            <a:r>
              <a:rPr lang="en-US" sz="2000" dirty="0" err="1">
                <a:latin typeface="Comic Sans MS" pitchFamily="66" charset="0"/>
              </a:rPr>
              <a:t>Orbitals</a:t>
            </a:r>
            <a:r>
              <a:rPr lang="en-US" sz="2000" dirty="0">
                <a:latin typeface="Comic Sans MS" pitchFamily="66" charset="0"/>
              </a:rPr>
              <a:t> (MO’s) from Atomic </a:t>
            </a:r>
            <a:r>
              <a:rPr lang="en-US" sz="2000" dirty="0" err="1">
                <a:latin typeface="Comic Sans MS" pitchFamily="66" charset="0"/>
              </a:rPr>
              <a:t>Orbitals</a:t>
            </a:r>
            <a:r>
              <a:rPr lang="en-US" sz="2000" dirty="0">
                <a:latin typeface="Comic Sans MS" pitchFamily="66" charset="0"/>
              </a:rPr>
              <a:t> (AO’s)</a:t>
            </a:r>
          </a:p>
          <a:p>
            <a:pPr eaLnBrk="0" hangingPunct="0"/>
            <a:r>
              <a:rPr lang="en-US" sz="2000" dirty="0">
                <a:latin typeface="Comic Sans MS" pitchFamily="66" charset="0"/>
              </a:rPr>
              <a:t> </a:t>
            </a:r>
          </a:p>
          <a:p>
            <a:pPr eaLnBrk="0" hangingPunct="0"/>
            <a:r>
              <a:rPr lang="en-US" sz="2000" b="1" dirty="0">
                <a:effectLst>
                  <a:outerShdw blurRad="38100" dist="38100" dir="2700000" algn="tl">
                    <a:srgbClr val="C0C0C0"/>
                  </a:outerShdw>
                </a:effectLst>
                <a:latin typeface="Comic Sans MS" pitchFamily="66" charset="0"/>
              </a:rPr>
              <a:t>1. </a:t>
            </a:r>
            <a:r>
              <a:rPr lang="en-US" sz="2000" dirty="0">
                <a:effectLst>
                  <a:outerShdw blurRad="38100" dist="38100" dir="2700000" algn="tl">
                    <a:srgbClr val="C0C0C0"/>
                  </a:outerShdw>
                </a:effectLst>
                <a:latin typeface="Comic Sans MS" pitchFamily="66" charset="0"/>
              </a:rPr>
              <a:t># of Molecular </a:t>
            </a:r>
            <a:r>
              <a:rPr lang="en-US" sz="2000" dirty="0" err="1">
                <a:effectLst>
                  <a:outerShdw blurRad="38100" dist="38100" dir="2700000" algn="tl">
                    <a:srgbClr val="C0C0C0"/>
                  </a:outerShdw>
                </a:effectLst>
                <a:latin typeface="Comic Sans MS" pitchFamily="66" charset="0"/>
              </a:rPr>
              <a:t>Orbitals</a:t>
            </a:r>
            <a:r>
              <a:rPr lang="en-US" sz="2000" dirty="0">
                <a:effectLst>
                  <a:outerShdw blurRad="38100" dist="38100" dir="2700000" algn="tl">
                    <a:srgbClr val="C0C0C0"/>
                  </a:outerShdw>
                </a:effectLst>
                <a:latin typeface="Comic Sans MS" pitchFamily="66" charset="0"/>
              </a:rPr>
              <a:t> = # of Atomic </a:t>
            </a:r>
            <a:r>
              <a:rPr lang="en-US" sz="2000" dirty="0" err="1">
                <a:effectLst>
                  <a:outerShdw blurRad="38100" dist="38100" dir="2700000" algn="tl">
                    <a:srgbClr val="C0C0C0"/>
                  </a:outerShdw>
                </a:effectLst>
                <a:latin typeface="Comic Sans MS" pitchFamily="66" charset="0"/>
              </a:rPr>
              <a:t>Orbitals</a:t>
            </a:r>
            <a:endParaRPr lang="en-US" sz="2000" dirty="0">
              <a:effectLst>
                <a:outerShdw blurRad="38100" dist="38100" dir="2700000" algn="tl">
                  <a:srgbClr val="C0C0C0"/>
                </a:outerShdw>
              </a:effectLst>
              <a:latin typeface="Comic Sans MS" pitchFamily="66" charset="0"/>
            </a:endParaRPr>
          </a:p>
          <a:p>
            <a:pPr eaLnBrk="0" hangingPunct="0"/>
            <a:endParaRPr lang="en-US" sz="2000" dirty="0">
              <a:effectLst>
                <a:outerShdw blurRad="38100" dist="38100" dir="2700000" algn="tl">
                  <a:srgbClr val="C0C0C0"/>
                </a:outerShdw>
              </a:effectLst>
              <a:latin typeface="Comic Sans MS" pitchFamily="66" charset="0"/>
            </a:endParaRPr>
          </a:p>
          <a:p>
            <a:pPr eaLnBrk="0" hangingPunct="0"/>
            <a:r>
              <a:rPr lang="en-US" sz="2000" b="1" dirty="0">
                <a:effectLst>
                  <a:outerShdw blurRad="38100" dist="38100" dir="2700000" algn="tl">
                    <a:srgbClr val="C0C0C0"/>
                  </a:outerShdw>
                </a:effectLst>
                <a:latin typeface="Comic Sans MS" pitchFamily="66" charset="0"/>
              </a:rPr>
              <a:t>2.</a:t>
            </a:r>
            <a:r>
              <a:rPr lang="en-US" sz="2000" dirty="0">
                <a:effectLst>
                  <a:outerShdw blurRad="38100" dist="38100" dir="2700000" algn="tl">
                    <a:srgbClr val="C0C0C0"/>
                  </a:outerShdw>
                </a:effectLst>
                <a:latin typeface="Comic Sans MS" pitchFamily="66" charset="0"/>
              </a:rPr>
              <a:t> The number of electrons occupying the Molecular </a:t>
            </a:r>
            <a:r>
              <a:rPr lang="en-US" sz="2000" dirty="0" err="1">
                <a:effectLst>
                  <a:outerShdw blurRad="38100" dist="38100" dir="2700000" algn="tl">
                    <a:srgbClr val="C0C0C0"/>
                  </a:outerShdw>
                </a:effectLst>
                <a:latin typeface="Comic Sans MS" pitchFamily="66" charset="0"/>
              </a:rPr>
              <a:t>orbitals</a:t>
            </a:r>
            <a:r>
              <a:rPr lang="en-US" sz="2000" dirty="0">
                <a:effectLst>
                  <a:outerShdw blurRad="38100" dist="38100" dir="2700000" algn="tl">
                    <a:srgbClr val="C0C0C0"/>
                  </a:outerShdw>
                </a:effectLst>
                <a:latin typeface="Comic Sans MS" pitchFamily="66" charset="0"/>
              </a:rPr>
              <a:t> is equal to the sum of the valence electrons on the constituent atoms.</a:t>
            </a:r>
          </a:p>
          <a:p>
            <a:pPr eaLnBrk="0" hangingPunct="0"/>
            <a:endParaRPr lang="en-US" sz="2000" dirty="0">
              <a:effectLst>
                <a:outerShdw blurRad="38100" dist="38100" dir="2700000" algn="tl">
                  <a:srgbClr val="C0C0C0"/>
                </a:outerShdw>
              </a:effectLst>
              <a:latin typeface="Comic Sans MS" pitchFamily="66" charset="0"/>
            </a:endParaRPr>
          </a:p>
          <a:p>
            <a:pPr eaLnBrk="0" hangingPunct="0"/>
            <a:r>
              <a:rPr lang="en-US" sz="2000" b="1" dirty="0">
                <a:effectLst>
                  <a:outerShdw blurRad="38100" dist="38100" dir="2700000" algn="tl">
                    <a:srgbClr val="C0C0C0"/>
                  </a:outerShdw>
                </a:effectLst>
                <a:latin typeface="Comic Sans MS" pitchFamily="66" charset="0"/>
              </a:rPr>
              <a:t>3.</a:t>
            </a:r>
            <a:r>
              <a:rPr lang="en-US" sz="2000" dirty="0">
                <a:effectLst>
                  <a:outerShdw blurRad="38100" dist="38100" dir="2700000" algn="tl">
                    <a:srgbClr val="C0C0C0"/>
                  </a:outerShdw>
                </a:effectLst>
                <a:latin typeface="Comic Sans MS" pitchFamily="66" charset="0"/>
              </a:rPr>
              <a:t> When filling MO’s the Pauli Exclusion Principle Applies (2 electrons per Molecular Orbital)</a:t>
            </a:r>
          </a:p>
          <a:p>
            <a:pPr eaLnBrk="0" hangingPunct="0"/>
            <a:endParaRPr lang="en-US" sz="2000" dirty="0">
              <a:effectLst>
                <a:outerShdw blurRad="38100" dist="38100" dir="2700000" algn="tl">
                  <a:srgbClr val="C0C0C0"/>
                </a:outerShdw>
              </a:effectLst>
              <a:latin typeface="Comic Sans MS" pitchFamily="66" charset="0"/>
            </a:endParaRPr>
          </a:p>
          <a:p>
            <a:pPr eaLnBrk="0" hangingPunct="0"/>
            <a:r>
              <a:rPr lang="en-US" sz="2000" b="1" dirty="0">
                <a:effectLst>
                  <a:outerShdw blurRad="38100" dist="38100" dir="2700000" algn="tl">
                    <a:srgbClr val="C0C0C0"/>
                  </a:outerShdw>
                </a:effectLst>
                <a:latin typeface="Comic Sans MS" pitchFamily="66" charset="0"/>
              </a:rPr>
              <a:t>4. </a:t>
            </a:r>
            <a:r>
              <a:rPr lang="en-US" sz="2000" dirty="0">
                <a:effectLst>
                  <a:outerShdw blurRad="38100" dist="38100" dir="2700000" algn="tl">
                    <a:srgbClr val="C0C0C0"/>
                  </a:outerShdw>
                </a:effectLst>
                <a:latin typeface="Comic Sans MS" pitchFamily="66" charset="0"/>
              </a:rPr>
              <a:t>For degenerate MO’s, </a:t>
            </a:r>
            <a:r>
              <a:rPr lang="en-US" sz="2000" dirty="0" err="1">
                <a:effectLst>
                  <a:outerShdw blurRad="38100" dist="38100" dir="2700000" algn="tl">
                    <a:srgbClr val="C0C0C0"/>
                  </a:outerShdw>
                </a:effectLst>
                <a:latin typeface="Comic Sans MS" pitchFamily="66" charset="0"/>
              </a:rPr>
              <a:t>Hund's</a:t>
            </a:r>
            <a:r>
              <a:rPr lang="en-US" sz="2000" dirty="0">
                <a:effectLst>
                  <a:outerShdw blurRad="38100" dist="38100" dir="2700000" algn="tl">
                    <a:srgbClr val="C0C0C0"/>
                  </a:outerShdw>
                </a:effectLst>
                <a:latin typeface="Comic Sans MS" pitchFamily="66" charset="0"/>
              </a:rPr>
              <a:t> rule applies.</a:t>
            </a:r>
            <a:r>
              <a:rPr lang="en-US" sz="2000" b="1" dirty="0">
                <a:effectLst>
                  <a:outerShdw blurRad="38100" dist="38100" dir="2700000" algn="tl">
                    <a:srgbClr val="C0C0C0"/>
                  </a:outerShdw>
                </a:effectLst>
                <a:latin typeface="Comic Sans MS" pitchFamily="66" charset="0"/>
              </a:rPr>
              <a:t> </a:t>
            </a:r>
          </a:p>
          <a:p>
            <a:pPr eaLnBrk="0" hangingPunct="0"/>
            <a:endParaRPr lang="en-US" sz="2000" b="1" dirty="0">
              <a:effectLst>
                <a:outerShdw blurRad="38100" dist="38100" dir="2700000" algn="tl">
                  <a:srgbClr val="C0C0C0"/>
                </a:outerShdw>
              </a:effectLst>
              <a:latin typeface="Comic Sans MS" pitchFamily="66" charset="0"/>
            </a:endParaRPr>
          </a:p>
          <a:p>
            <a:pPr eaLnBrk="0" hangingPunct="0"/>
            <a:r>
              <a:rPr lang="en-US" sz="2000" b="1" dirty="0">
                <a:effectLst>
                  <a:outerShdw blurRad="38100" dist="38100" dir="2700000" algn="tl">
                    <a:srgbClr val="C0C0C0"/>
                  </a:outerShdw>
                </a:effectLst>
                <a:latin typeface="Comic Sans MS" pitchFamily="66" charset="0"/>
              </a:rPr>
              <a:t>5.</a:t>
            </a:r>
            <a:r>
              <a:rPr lang="en-US" sz="2000" dirty="0">
                <a:effectLst>
                  <a:outerShdw blurRad="38100" dist="38100" dir="2700000" algn="tl">
                    <a:srgbClr val="C0C0C0"/>
                  </a:outerShdw>
                </a:effectLst>
                <a:latin typeface="Comic Sans MS" pitchFamily="66" charset="0"/>
              </a:rPr>
              <a:t> AO’s of similar energy combine more readily than ones of different energy</a:t>
            </a:r>
          </a:p>
          <a:p>
            <a:pPr eaLnBrk="0" hangingPunct="0"/>
            <a:endParaRPr lang="en-US" sz="2000" dirty="0">
              <a:effectLst>
                <a:outerShdw blurRad="38100" dist="38100" dir="2700000" algn="tl">
                  <a:srgbClr val="C0C0C0"/>
                </a:outerShdw>
              </a:effectLst>
              <a:latin typeface="Comic Sans MS" pitchFamily="66" charset="0"/>
            </a:endParaRPr>
          </a:p>
          <a:p>
            <a:pPr eaLnBrk="0" hangingPunct="0"/>
            <a:r>
              <a:rPr lang="en-US" sz="2000" b="1" dirty="0">
                <a:effectLst>
                  <a:outerShdw blurRad="38100" dist="38100" dir="2700000" algn="tl">
                    <a:srgbClr val="C0C0C0"/>
                  </a:outerShdw>
                </a:effectLst>
                <a:latin typeface="Comic Sans MS" pitchFamily="66" charset="0"/>
              </a:rPr>
              <a:t>6.</a:t>
            </a:r>
            <a:r>
              <a:rPr lang="en-US" sz="2000" dirty="0">
                <a:effectLst>
                  <a:outerShdw blurRad="38100" dist="38100" dir="2700000" algn="tl">
                    <a:srgbClr val="C0C0C0"/>
                  </a:outerShdw>
                </a:effectLst>
                <a:latin typeface="Comic Sans MS" pitchFamily="66" charset="0"/>
              </a:rPr>
              <a:t> The more overlap between AOs the lower the energy of the bonding orbital they create and the higher the energy of the </a:t>
            </a:r>
            <a:r>
              <a:rPr lang="en-US" sz="2000" dirty="0" err="1">
                <a:effectLst>
                  <a:outerShdw blurRad="38100" dist="38100" dir="2700000" algn="tl">
                    <a:srgbClr val="C0C0C0"/>
                  </a:outerShdw>
                </a:effectLst>
                <a:latin typeface="Comic Sans MS" pitchFamily="66" charset="0"/>
              </a:rPr>
              <a:t>antibonding</a:t>
            </a:r>
            <a:r>
              <a:rPr lang="en-US" sz="2000" dirty="0">
                <a:effectLst>
                  <a:outerShdw blurRad="38100" dist="38100" dir="2700000" algn="tl">
                    <a:srgbClr val="C0C0C0"/>
                  </a:outerShdw>
                </a:effectLst>
                <a:latin typeface="Comic Sans MS" pitchFamily="66" charset="0"/>
              </a:rPr>
              <a:t> orbital.</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G09_035"/>
          <p:cNvPicPr>
            <a:picLocks noChangeAspect="1" noChangeArrowheads="1"/>
          </p:cNvPicPr>
          <p:nvPr/>
        </p:nvPicPr>
        <p:blipFill>
          <a:blip r:embed="rId2" cstate="print">
            <a:clrChange>
              <a:clrFrom>
                <a:srgbClr val="FFFFFF"/>
              </a:clrFrom>
              <a:clrTo>
                <a:srgbClr val="FFFFFF">
                  <a:alpha val="0"/>
                </a:srgbClr>
              </a:clrTo>
            </a:clrChange>
            <a:duotone>
              <a:prstClr val="black"/>
              <a:schemeClr val="accent1">
                <a:tint val="45000"/>
                <a:satMod val="400000"/>
              </a:schemeClr>
            </a:duotone>
          </a:blip>
          <a:srcRect/>
          <a:stretch>
            <a:fillRect/>
          </a:stretch>
        </p:blipFill>
        <p:spPr bwMode="auto">
          <a:xfrm>
            <a:off x="609600" y="1066800"/>
            <a:ext cx="7618413" cy="5080000"/>
          </a:xfrm>
          <a:prstGeom prst="rect">
            <a:avLst/>
          </a:prstGeom>
          <a:noFill/>
        </p:spPr>
      </p:pic>
      <p:sp>
        <p:nvSpPr>
          <p:cNvPr id="4" name="Rectangle 3"/>
          <p:cNvSpPr/>
          <p:nvPr/>
        </p:nvSpPr>
        <p:spPr>
          <a:xfrm>
            <a:off x="1643042" y="357166"/>
            <a:ext cx="5572164" cy="523220"/>
          </a:xfrm>
          <a:prstGeom prst="rect">
            <a:avLst/>
          </a:prstGeom>
        </p:spPr>
        <p:txBody>
          <a:bodyPr wrap="square">
            <a:spAutoFit/>
          </a:bodyPr>
          <a:lstStyle/>
          <a:p>
            <a:pPr eaLnBrk="0" hangingPunct="0"/>
            <a:r>
              <a:rPr lang="en-US" sz="2800" b="1" dirty="0">
                <a:solidFill>
                  <a:schemeClr val="accent5">
                    <a:lumMod val="60000"/>
                    <a:lumOff val="40000"/>
                  </a:schemeClr>
                </a:solidFill>
                <a:effectLst>
                  <a:outerShdw blurRad="38100" dist="38100" dir="2700000" algn="tl">
                    <a:srgbClr val="C0C0C0"/>
                  </a:outerShdw>
                </a:effectLst>
                <a:latin typeface="Comic Sans MS" pitchFamily="66" charset="0"/>
              </a:rPr>
              <a:t>Example: Li</a:t>
            </a:r>
            <a:r>
              <a:rPr lang="en-US" sz="2800" b="1" baseline="-25000" dirty="0">
                <a:solidFill>
                  <a:schemeClr val="accent5">
                    <a:lumMod val="60000"/>
                    <a:lumOff val="40000"/>
                  </a:schemeClr>
                </a:solidFill>
                <a:effectLst>
                  <a:outerShdw blurRad="38100" dist="38100" dir="2700000" algn="tl">
                    <a:srgbClr val="C0C0C0"/>
                  </a:outerShdw>
                </a:effectLst>
                <a:latin typeface="Comic Sans MS" pitchFamily="66" charset="0"/>
              </a:rPr>
              <a:t>2</a:t>
            </a:r>
            <a:endParaRPr lang="en-US" sz="2800" b="1" baseline="-25000" dirty="0">
              <a:solidFill>
                <a:schemeClr val="accent5">
                  <a:lumMod val="60000"/>
                  <a:lumOff val="40000"/>
                </a:schemeClr>
              </a:solidFill>
              <a:effectLst>
                <a:outerShdw blurRad="38100" dist="38100" dir="2700000" algn="tl">
                  <a:srgbClr val="C0C0C0"/>
                </a:outerShdw>
              </a:effectLst>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G09_036"/>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28596" y="714356"/>
            <a:ext cx="7632000" cy="4884089"/>
          </a:xfrm>
          <a:prstGeom prst="rect">
            <a:avLst/>
          </a:prstGeom>
          <a:noFill/>
        </p:spPr>
      </p:pic>
      <p:sp>
        <p:nvSpPr>
          <p:cNvPr id="3" name="Rectangle 2"/>
          <p:cNvSpPr/>
          <p:nvPr/>
        </p:nvSpPr>
        <p:spPr>
          <a:xfrm rot="10800000" flipV="1">
            <a:off x="0" y="5390685"/>
            <a:ext cx="9144000" cy="1323439"/>
          </a:xfrm>
          <a:prstGeom prst="rect">
            <a:avLst/>
          </a:prstGeom>
        </p:spPr>
        <p:txBody>
          <a:bodyPr wrap="square">
            <a:spAutoFit/>
          </a:bodyPr>
          <a:lstStyle/>
          <a:p>
            <a:r>
              <a:rPr lang="en-US" sz="2000" b="1" dirty="0">
                <a:latin typeface="Comic Sans MS" pitchFamily="66" charset="0"/>
              </a:rPr>
              <a:t>1) </a:t>
            </a:r>
            <a:r>
              <a:rPr lang="en-US" sz="2000" b="1" u="sng" dirty="0">
                <a:latin typeface="Comic Sans MS" pitchFamily="66" charset="0"/>
              </a:rPr>
              <a:t>1 sigma bond</a:t>
            </a:r>
            <a:r>
              <a:rPr lang="en-US" sz="2000" dirty="0">
                <a:latin typeface="Comic Sans MS" pitchFamily="66" charset="0"/>
              </a:rPr>
              <a:t> through overlap of </a:t>
            </a:r>
            <a:r>
              <a:rPr lang="en-US" sz="2000" dirty="0" err="1">
                <a:latin typeface="Comic Sans MS" pitchFamily="66" charset="0"/>
              </a:rPr>
              <a:t>orbitals</a:t>
            </a:r>
            <a:r>
              <a:rPr lang="en-US" sz="2000" dirty="0">
                <a:latin typeface="Comic Sans MS" pitchFamily="66" charset="0"/>
              </a:rPr>
              <a:t> along the </a:t>
            </a:r>
            <a:r>
              <a:rPr lang="en-US" sz="2000" dirty="0" err="1">
                <a:latin typeface="Comic Sans MS" pitchFamily="66" charset="0"/>
              </a:rPr>
              <a:t>internuclear</a:t>
            </a:r>
            <a:r>
              <a:rPr lang="en-US" sz="2000" dirty="0">
                <a:latin typeface="Comic Sans MS" pitchFamily="66" charset="0"/>
              </a:rPr>
              <a:t> axis.</a:t>
            </a:r>
          </a:p>
          <a:p>
            <a:endParaRPr lang="en-US" sz="2000" dirty="0">
              <a:latin typeface="Comic Sans MS" pitchFamily="66" charset="0"/>
            </a:endParaRPr>
          </a:p>
          <a:p>
            <a:pPr eaLnBrk="0" hangingPunct="0"/>
            <a:r>
              <a:rPr lang="en-US" sz="2000" b="1" dirty="0">
                <a:latin typeface="Comic Sans MS" pitchFamily="66" charset="0"/>
              </a:rPr>
              <a:t>2) </a:t>
            </a:r>
            <a:r>
              <a:rPr lang="en-US" sz="2000" b="1" u="sng" dirty="0">
                <a:latin typeface="Comic Sans MS" pitchFamily="66" charset="0"/>
              </a:rPr>
              <a:t>2 pi bonds</a:t>
            </a:r>
            <a:r>
              <a:rPr lang="en-US" sz="2000" dirty="0">
                <a:latin typeface="Comic Sans MS" pitchFamily="66" charset="0"/>
              </a:rPr>
              <a:t> through overlap of </a:t>
            </a:r>
            <a:r>
              <a:rPr lang="en-US" sz="2000" dirty="0" err="1">
                <a:latin typeface="Comic Sans MS" pitchFamily="66" charset="0"/>
              </a:rPr>
              <a:t>orbitals</a:t>
            </a:r>
            <a:r>
              <a:rPr lang="en-US" sz="2000" dirty="0">
                <a:latin typeface="Comic Sans MS" pitchFamily="66" charset="0"/>
              </a:rPr>
              <a:t> above and below (or to the sides) of the </a:t>
            </a:r>
            <a:r>
              <a:rPr lang="en-US" sz="2000" dirty="0" err="1">
                <a:latin typeface="Comic Sans MS" pitchFamily="66" charset="0"/>
              </a:rPr>
              <a:t>internuclear</a:t>
            </a:r>
            <a:r>
              <a:rPr lang="en-US" sz="2000" dirty="0">
                <a:latin typeface="Comic Sans MS" pitchFamily="66" charset="0"/>
              </a:rPr>
              <a:t> axis.</a:t>
            </a:r>
            <a:endParaRPr lang="en-US" sz="2000" dirty="0"/>
          </a:p>
        </p:txBody>
      </p:sp>
      <p:sp>
        <p:nvSpPr>
          <p:cNvPr id="4" name="Rectangle 3"/>
          <p:cNvSpPr/>
          <p:nvPr/>
        </p:nvSpPr>
        <p:spPr>
          <a:xfrm>
            <a:off x="500034" y="857232"/>
            <a:ext cx="785818" cy="830997"/>
          </a:xfrm>
          <a:prstGeom prst="rect">
            <a:avLst/>
          </a:prstGeom>
        </p:spPr>
        <p:txBody>
          <a:bodyPr wrap="square">
            <a:spAutoFit/>
          </a:bodyPr>
          <a:lstStyle/>
          <a:p>
            <a:pPr eaLnBrk="0" hangingPunct="0"/>
            <a:r>
              <a:rPr lang="en-US" sz="4800" dirty="0">
                <a:latin typeface="Symbol" pitchFamily="18" charset="2"/>
              </a:rPr>
              <a:t>s</a:t>
            </a:r>
          </a:p>
        </p:txBody>
      </p:sp>
      <p:sp>
        <p:nvSpPr>
          <p:cNvPr id="5" name="Rectangle 4"/>
          <p:cNvSpPr/>
          <p:nvPr/>
        </p:nvSpPr>
        <p:spPr>
          <a:xfrm>
            <a:off x="500034" y="3500438"/>
            <a:ext cx="522900" cy="830997"/>
          </a:xfrm>
          <a:prstGeom prst="rect">
            <a:avLst/>
          </a:prstGeom>
        </p:spPr>
        <p:txBody>
          <a:bodyPr wrap="square">
            <a:spAutoFit/>
          </a:bodyPr>
          <a:lstStyle/>
          <a:p>
            <a:pPr eaLnBrk="0" hangingPunct="0"/>
            <a:r>
              <a:rPr lang="en-US" sz="4800" dirty="0">
                <a:latin typeface="Symbol" pitchFamily="18" charset="2"/>
              </a:rPr>
              <a:t>p</a:t>
            </a:r>
          </a:p>
        </p:txBody>
      </p:sp>
      <p:sp>
        <p:nvSpPr>
          <p:cNvPr id="6" name="Line 7"/>
          <p:cNvSpPr>
            <a:spLocks noChangeShapeType="1"/>
          </p:cNvSpPr>
          <p:nvPr/>
        </p:nvSpPr>
        <p:spPr bwMode="auto">
          <a:xfrm>
            <a:off x="1071538" y="1428736"/>
            <a:ext cx="685800" cy="0"/>
          </a:xfrm>
          <a:prstGeom prst="line">
            <a:avLst/>
          </a:prstGeom>
          <a:noFill/>
          <a:ln w="57150">
            <a:solidFill>
              <a:schemeClr val="tx1"/>
            </a:solidFill>
            <a:round/>
            <a:headEnd/>
            <a:tailEnd type="triangle" w="med" len="med"/>
          </a:ln>
          <a:effectLst/>
        </p:spPr>
        <p:txBody>
          <a:bodyPr/>
          <a:lstStyle/>
          <a:p>
            <a:endParaRPr lang="en-US"/>
          </a:p>
        </p:txBody>
      </p:sp>
      <p:sp>
        <p:nvSpPr>
          <p:cNvPr id="7" name="Line 8"/>
          <p:cNvSpPr>
            <a:spLocks noChangeShapeType="1"/>
          </p:cNvSpPr>
          <p:nvPr/>
        </p:nvSpPr>
        <p:spPr bwMode="auto">
          <a:xfrm flipV="1">
            <a:off x="1000100" y="3500438"/>
            <a:ext cx="990600" cy="533400"/>
          </a:xfrm>
          <a:prstGeom prst="line">
            <a:avLst/>
          </a:prstGeom>
          <a:noFill/>
          <a:ln w="57150">
            <a:solidFill>
              <a:schemeClr val="tx1"/>
            </a:solidFill>
            <a:round/>
            <a:headEnd/>
            <a:tailEnd type="triangle" w="med" len="med"/>
          </a:ln>
          <a:effectLst/>
        </p:spPr>
        <p:txBody>
          <a:bodyPr/>
          <a:lstStyle/>
          <a:p>
            <a:endParaRPr lang="en-US"/>
          </a:p>
        </p:txBody>
      </p:sp>
      <p:sp>
        <p:nvSpPr>
          <p:cNvPr id="8" name="Line 9"/>
          <p:cNvSpPr>
            <a:spLocks noChangeShapeType="1"/>
          </p:cNvSpPr>
          <p:nvPr/>
        </p:nvSpPr>
        <p:spPr bwMode="auto">
          <a:xfrm>
            <a:off x="1000100" y="4143380"/>
            <a:ext cx="1066800" cy="533400"/>
          </a:xfrm>
          <a:prstGeom prst="line">
            <a:avLst/>
          </a:prstGeom>
          <a:noFill/>
          <a:ln w="57150">
            <a:solidFill>
              <a:schemeClr val="tx1"/>
            </a:solidFill>
            <a:round/>
            <a:headEnd/>
            <a:tailEnd type="triangle" w="med" len="med"/>
          </a:ln>
          <a:effectLst/>
        </p:spPr>
        <p:txBody>
          <a:bodyPr/>
          <a:lstStyle/>
          <a:p>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7158" y="776289"/>
            <a:ext cx="8429684" cy="866761"/>
          </a:xfrm>
        </p:spPr>
        <p:txBody>
          <a:bodyPr>
            <a:normAutofit fontScale="90000"/>
          </a:bodyPr>
          <a:lstStyle/>
          <a:p>
            <a:r>
              <a:rPr lang="en-US" dirty="0"/>
              <a:t>Factors effecting complexation</a:t>
            </a:r>
          </a:p>
        </p:txBody>
      </p:sp>
      <p:sp>
        <p:nvSpPr>
          <p:cNvPr id="3" name="Subtitle 2"/>
          <p:cNvSpPr>
            <a:spLocks noGrp="1"/>
          </p:cNvSpPr>
          <p:nvPr>
            <p:ph type="subTitle" idx="1"/>
          </p:nvPr>
        </p:nvSpPr>
        <p:spPr>
          <a:xfrm>
            <a:off x="540544" y="2250280"/>
            <a:ext cx="8062912" cy="2393166"/>
          </a:xfrm>
        </p:spPr>
        <p:txBody>
          <a:bodyPr/>
          <a:lstStyle/>
          <a:p>
            <a:pPr algn="l"/>
            <a:r>
              <a:rPr lang="en-US" dirty="0">
                <a:solidFill>
                  <a:srgbClr val="FFFF00"/>
                </a:solidFill>
              </a:rPr>
              <a:t>1-size of the metal ion.</a:t>
            </a:r>
          </a:p>
          <a:p>
            <a:pPr algn="l"/>
            <a:endParaRPr lang="en-US" dirty="0">
              <a:solidFill>
                <a:srgbClr val="FFFF00"/>
              </a:solidFill>
            </a:endParaRPr>
          </a:p>
          <a:p>
            <a:pPr algn="l"/>
            <a:r>
              <a:rPr lang="en-US" dirty="0">
                <a:solidFill>
                  <a:srgbClr val="FFFF00"/>
                </a:solidFill>
              </a:rPr>
              <a:t>2-charge on the metal ion.</a:t>
            </a:r>
            <a:endParaRPr lang="en-US">
              <a:solidFill>
                <a:srgbClr val="FFFF00"/>
              </a:solidFill>
            </a:endParaRPr>
          </a:p>
          <a:p>
            <a:pPr algn="l"/>
            <a:endParaRPr lang="en-US" dirty="0">
              <a:solidFill>
                <a:srgbClr val="FFFF00"/>
              </a:solidFill>
            </a:endParaRPr>
          </a:p>
          <a:p>
            <a:pPr algn="l"/>
            <a:r>
              <a:rPr lang="en-US" dirty="0">
                <a:solidFill>
                  <a:srgbClr val="FFFF00"/>
                </a:solidFill>
              </a:rPr>
              <a:t>3-presence of vacant d </a:t>
            </a:r>
            <a:r>
              <a:rPr lang="en-US" dirty="0" err="1">
                <a:solidFill>
                  <a:srgbClr val="FFFF00"/>
                </a:solidFill>
              </a:rPr>
              <a:t>orbitals</a:t>
            </a:r>
            <a:r>
              <a:rPr lang="en-US" dirty="0">
                <a:solidFill>
                  <a:srgbClr val="FFFF00"/>
                </a:solidFill>
              </a:rPr>
              <a:t> on metal.</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G09_037"/>
          <p:cNvPicPr>
            <a:picLocks noChangeAspect="1" noChangeArrowheads="1"/>
          </p:cNvPicPr>
          <p:nvPr/>
        </p:nvPicPr>
        <p:blipFill>
          <a:blip r:embed="rId2" cstate="print">
            <a:clrChange>
              <a:clrFrom>
                <a:srgbClr val="FFFFFF"/>
              </a:clrFrom>
              <a:clrTo>
                <a:srgbClr val="FFFFFF">
                  <a:alpha val="0"/>
                </a:srgbClr>
              </a:clrTo>
            </a:clrChange>
          </a:blip>
          <a:srcRect l="6001" r="9601"/>
          <a:stretch>
            <a:fillRect/>
          </a:stretch>
        </p:blipFill>
        <p:spPr bwMode="auto">
          <a:xfrm>
            <a:off x="0" y="228600"/>
            <a:ext cx="8305800" cy="6381750"/>
          </a:xfrm>
          <a:prstGeom prst="rect">
            <a:avLst/>
          </a:prstGeom>
          <a:noFill/>
          <a:ln w="9525">
            <a:noFill/>
            <a:miter lim="800000"/>
            <a:headEnd/>
            <a:tailEnd/>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srcRect/>
          <a:stretch>
            <a:fillRect/>
          </a:stretch>
        </p:blipFill>
        <p:spPr bwMode="auto">
          <a:xfrm>
            <a:off x="571472" y="1071546"/>
            <a:ext cx="7858179" cy="5500725"/>
          </a:xfrm>
          <a:prstGeom prst="rect">
            <a:avLst/>
          </a:prstGeom>
          <a:noFill/>
          <a:ln w="9525">
            <a:noFill/>
            <a:miter lim="800000"/>
            <a:headEnd/>
            <a:tailEnd/>
          </a:ln>
        </p:spPr>
      </p:pic>
      <p:sp>
        <p:nvSpPr>
          <p:cNvPr id="3" name="Rectangle 2"/>
          <p:cNvSpPr/>
          <p:nvPr/>
        </p:nvSpPr>
        <p:spPr>
          <a:xfrm>
            <a:off x="428596" y="357166"/>
            <a:ext cx="8143932" cy="523220"/>
          </a:xfrm>
          <a:prstGeom prst="rect">
            <a:avLst/>
          </a:prstGeom>
        </p:spPr>
        <p:txBody>
          <a:bodyPr wrap="square">
            <a:spAutoFit/>
          </a:bodyPr>
          <a:lstStyle/>
          <a:p>
            <a:r>
              <a:rPr lang="en-US" sz="2800" dirty="0">
                <a:solidFill>
                  <a:schemeClr val="accent4">
                    <a:lumMod val="75000"/>
                  </a:schemeClr>
                </a:solidFill>
              </a:rPr>
              <a:t>Molecular orbital diagram of σ bonds in Oh </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srcRect/>
          <a:stretch>
            <a:fillRect/>
          </a:stretch>
        </p:blipFill>
        <p:spPr bwMode="auto">
          <a:xfrm>
            <a:off x="857224" y="2533014"/>
            <a:ext cx="7429552" cy="3967820"/>
          </a:xfrm>
          <a:prstGeom prst="rect">
            <a:avLst/>
          </a:prstGeom>
          <a:noFill/>
          <a:ln w="9525">
            <a:noFill/>
            <a:miter lim="800000"/>
            <a:headEnd/>
            <a:tailEnd/>
          </a:ln>
        </p:spPr>
      </p:pic>
      <p:sp>
        <p:nvSpPr>
          <p:cNvPr id="3" name="Rectangle 2"/>
          <p:cNvSpPr/>
          <p:nvPr/>
        </p:nvSpPr>
        <p:spPr>
          <a:xfrm>
            <a:off x="2000232" y="1000108"/>
            <a:ext cx="4357718" cy="584775"/>
          </a:xfrm>
          <a:prstGeom prst="rect">
            <a:avLst/>
          </a:prstGeom>
        </p:spPr>
        <p:txBody>
          <a:bodyPr wrap="square">
            <a:spAutoFit/>
          </a:bodyPr>
          <a:lstStyle/>
          <a:p>
            <a:pPr algn="ctr"/>
            <a:r>
              <a:rPr lang="en-US" sz="3200" dirty="0">
                <a:solidFill>
                  <a:srgbClr val="FF0000"/>
                </a:solidFill>
              </a:rPr>
              <a:t>π bonding</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srcRect/>
          <a:stretch>
            <a:fillRect/>
          </a:stretch>
        </p:blipFill>
        <p:spPr bwMode="auto">
          <a:xfrm>
            <a:off x="357158" y="857232"/>
            <a:ext cx="3654428" cy="5643602"/>
          </a:xfrm>
          <a:prstGeom prst="rect">
            <a:avLst/>
          </a:prstGeom>
          <a:noFill/>
          <a:ln w="9525">
            <a:noFill/>
            <a:miter lim="800000"/>
            <a:headEnd/>
            <a:tailEnd/>
          </a:ln>
        </p:spPr>
      </p:pic>
      <p:pic>
        <p:nvPicPr>
          <p:cNvPr id="3" name="Picture 2"/>
          <p:cNvPicPr/>
          <p:nvPr/>
        </p:nvPicPr>
        <p:blipFill>
          <a:blip r:embed="rId3" cstate="print"/>
          <a:srcRect/>
          <a:stretch>
            <a:fillRect/>
          </a:stretch>
        </p:blipFill>
        <p:spPr bwMode="auto">
          <a:xfrm>
            <a:off x="5000628" y="857232"/>
            <a:ext cx="3786214" cy="5643602"/>
          </a:xfrm>
          <a:prstGeom prst="rect">
            <a:avLst/>
          </a:prstGeom>
          <a:noFill/>
          <a:ln w="9525">
            <a:noFill/>
            <a:miter lim="800000"/>
            <a:headEnd/>
            <a:tailEnd/>
          </a:ln>
        </p:spPr>
      </p:pic>
      <p:sp>
        <p:nvSpPr>
          <p:cNvPr id="116737" name="Rectangle 1"/>
          <p:cNvSpPr>
            <a:spLocks noChangeArrowheads="1"/>
          </p:cNvSpPr>
          <p:nvPr/>
        </p:nvSpPr>
        <p:spPr bwMode="auto">
          <a:xfrm>
            <a:off x="785786" y="0"/>
            <a:ext cx="71438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rgbClr val="C00000"/>
                </a:solidFill>
                <a:effectLst/>
                <a:latin typeface="Calibri" pitchFamily="34" charset="0"/>
                <a:ea typeface="Calibri" pitchFamily="34" charset="0"/>
                <a:cs typeface="Calibri" pitchFamily="34" charset="0"/>
              </a:rPr>
              <a:t>Molecular orbital diagram of π in Oh</a:t>
            </a:r>
            <a:endParaRPr kumimoji="0" lang="en-US" sz="3600" b="0" i="0" u="none" strike="noStrike" cap="none" normalizeH="0" baseline="0" dirty="0">
              <a:ln>
                <a:noFill/>
              </a:ln>
              <a:solidFill>
                <a:srgbClr val="C00000"/>
              </a:solidFill>
              <a:effectLst/>
              <a:latin typeface="Arial" pitchFamily="34" charset="0"/>
              <a:cs typeface="Arial"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0544" y="285729"/>
            <a:ext cx="8246298" cy="928694"/>
          </a:xfrm>
        </p:spPr>
        <p:txBody>
          <a:bodyPr>
            <a:normAutofit/>
          </a:bodyPr>
          <a:lstStyle/>
          <a:p>
            <a:r>
              <a:rPr lang="en-US" dirty="0"/>
              <a:t>Werner coordination theory  </a:t>
            </a:r>
            <a:endParaRPr lang="ar-SA" dirty="0"/>
          </a:p>
        </p:txBody>
      </p:sp>
      <p:sp>
        <p:nvSpPr>
          <p:cNvPr id="3" name="Subtitle 2"/>
          <p:cNvSpPr>
            <a:spLocks noGrp="1"/>
          </p:cNvSpPr>
          <p:nvPr>
            <p:ph type="subTitle" idx="1"/>
          </p:nvPr>
        </p:nvSpPr>
        <p:spPr>
          <a:xfrm>
            <a:off x="0" y="1357298"/>
            <a:ext cx="9144000" cy="6072230"/>
          </a:xfrm>
        </p:spPr>
        <p:txBody>
          <a:bodyPr>
            <a:noAutofit/>
          </a:bodyPr>
          <a:lstStyle/>
          <a:p>
            <a:pPr algn="l"/>
            <a:r>
              <a:rPr lang="en-US" sz="2800" dirty="0">
                <a:solidFill>
                  <a:srgbClr val="FFFF00"/>
                </a:solidFill>
              </a:rPr>
              <a:t>Postulates:</a:t>
            </a:r>
            <a:br>
              <a:rPr lang="en-US" sz="2800" dirty="0">
                <a:solidFill>
                  <a:srgbClr val="FFFF00"/>
                </a:solidFill>
              </a:rPr>
            </a:br>
            <a:r>
              <a:rPr lang="en-US" sz="2800" dirty="0">
                <a:solidFill>
                  <a:srgbClr val="FFFF00"/>
                </a:solidFill>
              </a:rPr>
              <a:t>1. In co-ordination compounds, central metal atoms exhibit primary </a:t>
            </a:r>
            <a:r>
              <a:rPr lang="en-US" sz="2800" dirty="0" err="1">
                <a:solidFill>
                  <a:srgbClr val="FFFF00"/>
                </a:solidFill>
              </a:rPr>
              <a:t>valency</a:t>
            </a:r>
            <a:r>
              <a:rPr lang="en-US" sz="2800" dirty="0">
                <a:solidFill>
                  <a:srgbClr val="FFFF00"/>
                </a:solidFill>
              </a:rPr>
              <a:t> and secondary </a:t>
            </a:r>
            <a:r>
              <a:rPr lang="en-US" sz="2800" dirty="0" err="1">
                <a:solidFill>
                  <a:srgbClr val="FFFF00"/>
                </a:solidFill>
              </a:rPr>
              <a:t>valency</a:t>
            </a:r>
            <a:r>
              <a:rPr lang="en-US" sz="2800" dirty="0">
                <a:solidFill>
                  <a:srgbClr val="FFFF00"/>
                </a:solidFill>
              </a:rPr>
              <a:t>.</a:t>
            </a:r>
            <a:br>
              <a:rPr lang="en-US" sz="2800" dirty="0">
                <a:solidFill>
                  <a:srgbClr val="FFFF00"/>
                </a:solidFill>
              </a:rPr>
            </a:br>
            <a:br>
              <a:rPr lang="en-US" sz="2800" dirty="0">
                <a:solidFill>
                  <a:srgbClr val="FFFF00"/>
                </a:solidFill>
              </a:rPr>
            </a:br>
            <a:r>
              <a:rPr lang="en-US" sz="2800" dirty="0">
                <a:solidFill>
                  <a:srgbClr val="FFFF00"/>
                </a:solidFill>
              </a:rPr>
              <a:t>The primary </a:t>
            </a:r>
            <a:r>
              <a:rPr lang="en-US" sz="2800" dirty="0" err="1">
                <a:solidFill>
                  <a:srgbClr val="FFFF00"/>
                </a:solidFill>
              </a:rPr>
              <a:t>valency</a:t>
            </a:r>
            <a:r>
              <a:rPr lang="en-US" sz="2800" dirty="0">
                <a:solidFill>
                  <a:srgbClr val="FFFF00"/>
                </a:solidFill>
              </a:rPr>
              <a:t> is </a:t>
            </a:r>
            <a:r>
              <a:rPr lang="en-US" sz="2800" dirty="0" err="1">
                <a:solidFill>
                  <a:srgbClr val="FFFF00"/>
                </a:solidFill>
              </a:rPr>
              <a:t>ionizable</a:t>
            </a:r>
            <a:r>
              <a:rPr lang="en-US" sz="2800" dirty="0">
                <a:solidFill>
                  <a:srgbClr val="FFFF00"/>
                </a:solidFill>
              </a:rPr>
              <a:t>. Secondary </a:t>
            </a:r>
            <a:r>
              <a:rPr lang="en-US" sz="2800" dirty="0" err="1">
                <a:solidFill>
                  <a:srgbClr val="FFFF00"/>
                </a:solidFill>
              </a:rPr>
              <a:t>valency</a:t>
            </a:r>
            <a:r>
              <a:rPr lang="en-US" sz="2800" dirty="0">
                <a:solidFill>
                  <a:srgbClr val="FFFF00"/>
                </a:solidFill>
              </a:rPr>
              <a:t> is not </a:t>
            </a:r>
            <a:r>
              <a:rPr lang="en-US" sz="2800" dirty="0" err="1">
                <a:solidFill>
                  <a:srgbClr val="FFFF00"/>
                </a:solidFill>
              </a:rPr>
              <a:t>ionizable</a:t>
            </a:r>
            <a:r>
              <a:rPr lang="en-US" sz="2800" dirty="0">
                <a:solidFill>
                  <a:srgbClr val="FFFF00"/>
                </a:solidFill>
              </a:rPr>
              <a:t>.</a:t>
            </a:r>
            <a:br>
              <a:rPr lang="en-US" sz="2800" dirty="0">
                <a:solidFill>
                  <a:srgbClr val="FFFF00"/>
                </a:solidFill>
              </a:rPr>
            </a:br>
            <a:r>
              <a:rPr lang="en-US" sz="2800" dirty="0">
                <a:solidFill>
                  <a:srgbClr val="FFFF00"/>
                </a:solidFill>
              </a:rPr>
              <a:t>The primary </a:t>
            </a:r>
            <a:r>
              <a:rPr lang="en-US" sz="2800" dirty="0" err="1">
                <a:solidFill>
                  <a:srgbClr val="FFFF00"/>
                </a:solidFill>
              </a:rPr>
              <a:t>valency</a:t>
            </a:r>
            <a:r>
              <a:rPr lang="en-US" sz="2800" dirty="0">
                <a:solidFill>
                  <a:srgbClr val="FFFF00"/>
                </a:solidFill>
              </a:rPr>
              <a:t> corresponds to oxidation state.</a:t>
            </a:r>
            <a:br>
              <a:rPr lang="en-US" sz="2800" dirty="0">
                <a:solidFill>
                  <a:srgbClr val="FFFF00"/>
                </a:solidFill>
              </a:rPr>
            </a:br>
            <a:r>
              <a:rPr lang="en-US" sz="2800" dirty="0">
                <a:solidFill>
                  <a:srgbClr val="FFFF00"/>
                </a:solidFill>
              </a:rPr>
              <a:t>The secondary </a:t>
            </a:r>
            <a:r>
              <a:rPr lang="en-US" sz="2800" dirty="0" err="1">
                <a:solidFill>
                  <a:srgbClr val="FFFF00"/>
                </a:solidFill>
              </a:rPr>
              <a:t>valency</a:t>
            </a:r>
            <a:r>
              <a:rPr lang="en-US" sz="2800" dirty="0">
                <a:solidFill>
                  <a:srgbClr val="FFFF00"/>
                </a:solidFill>
              </a:rPr>
              <a:t> corresponds to coordination number. (the central metal ion and ligands are not </a:t>
            </a:r>
            <a:r>
              <a:rPr lang="en-US" sz="2800" dirty="0" err="1">
                <a:solidFill>
                  <a:srgbClr val="FFFF00"/>
                </a:solidFill>
              </a:rPr>
              <a:t>ionizable</a:t>
            </a:r>
            <a:r>
              <a:rPr lang="en-US" sz="2800" dirty="0">
                <a:solidFill>
                  <a:srgbClr val="FFFF00"/>
                </a:solidFill>
              </a:rPr>
              <a:t>)</a:t>
            </a:r>
            <a:br>
              <a:rPr lang="en-US" sz="2800" dirty="0">
                <a:solidFill>
                  <a:srgbClr val="FFFF00"/>
                </a:solidFill>
              </a:rPr>
            </a:br>
            <a:r>
              <a:rPr lang="en-US" sz="2800" dirty="0">
                <a:solidFill>
                  <a:srgbClr val="FFFF00"/>
                </a:solidFill>
              </a:rPr>
              <a:t> </a:t>
            </a:r>
          </a:p>
          <a:p>
            <a:pPr algn="l" rtl="1"/>
            <a:endParaRPr lang="en-US" sz="2800" dirty="0">
              <a:solidFill>
                <a:srgbClr val="FFFF00"/>
              </a:solidFill>
            </a:endParaRPr>
          </a:p>
          <a:p>
            <a:pPr algn="l"/>
            <a:endParaRPr lang="ar-SA" sz="2800" dirty="0">
              <a:solidFill>
                <a:srgbClr val="FFFF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28662" y="335846"/>
            <a:ext cx="7429552" cy="6370975"/>
          </a:xfrm>
          <a:prstGeom prst="rect">
            <a:avLst/>
          </a:prstGeom>
        </p:spPr>
        <p:txBody>
          <a:bodyPr wrap="square">
            <a:spAutoFit/>
          </a:bodyPr>
          <a:lstStyle/>
          <a:p>
            <a:br>
              <a:rPr lang="en-US" sz="2400" dirty="0">
                <a:solidFill>
                  <a:srgbClr val="FFFF00"/>
                </a:solidFill>
              </a:rPr>
            </a:br>
            <a:r>
              <a:rPr lang="en-US" sz="2400" dirty="0">
                <a:solidFill>
                  <a:srgbClr val="FFFF00"/>
                </a:solidFill>
              </a:rPr>
              <a:t>2. Every metal atom has a fixed number of secondary </a:t>
            </a:r>
            <a:r>
              <a:rPr lang="en-US" sz="2400" dirty="0" err="1">
                <a:solidFill>
                  <a:srgbClr val="FFFF00"/>
                </a:solidFill>
              </a:rPr>
              <a:t>valencies</a:t>
            </a:r>
            <a:r>
              <a:rPr lang="en-US" sz="2400" dirty="0">
                <a:solidFill>
                  <a:srgbClr val="FFFF00"/>
                </a:solidFill>
              </a:rPr>
              <a:t> (coordination number(s)).</a:t>
            </a:r>
            <a:br>
              <a:rPr lang="en-US" sz="2400" dirty="0">
                <a:solidFill>
                  <a:srgbClr val="FFFF00"/>
                </a:solidFill>
              </a:rPr>
            </a:br>
            <a:br>
              <a:rPr lang="en-US" sz="2400" dirty="0">
                <a:solidFill>
                  <a:srgbClr val="FFFF00"/>
                </a:solidFill>
              </a:rPr>
            </a:br>
            <a:r>
              <a:rPr lang="en-US" sz="2400" dirty="0">
                <a:solidFill>
                  <a:srgbClr val="FFFF00"/>
                </a:solidFill>
              </a:rPr>
              <a:t>3. The metal atom tends to satisfy </a:t>
            </a:r>
            <a:r>
              <a:rPr lang="en-US" sz="2400" dirty="0" err="1">
                <a:solidFill>
                  <a:srgbClr val="FFFF00"/>
                </a:solidFill>
              </a:rPr>
              <a:t>boths</a:t>
            </a:r>
            <a:r>
              <a:rPr lang="en-US" sz="2400" dirty="0">
                <a:solidFill>
                  <a:srgbClr val="FFFF00"/>
                </a:solidFill>
              </a:rPr>
              <a:t> its primary </a:t>
            </a:r>
            <a:r>
              <a:rPr lang="en-US" sz="2400" dirty="0" err="1">
                <a:solidFill>
                  <a:srgbClr val="FFFF00"/>
                </a:solidFill>
              </a:rPr>
              <a:t>valency</a:t>
            </a:r>
            <a:r>
              <a:rPr lang="en-US" sz="2400" dirty="0">
                <a:solidFill>
                  <a:srgbClr val="FFFF00"/>
                </a:solidFill>
              </a:rPr>
              <a:t> as well as its secondary </a:t>
            </a:r>
            <a:r>
              <a:rPr lang="en-US" sz="2400" dirty="0" err="1">
                <a:solidFill>
                  <a:srgbClr val="FFFF00"/>
                </a:solidFill>
              </a:rPr>
              <a:t>valency</a:t>
            </a:r>
            <a:r>
              <a:rPr lang="en-US" sz="2400" dirty="0">
                <a:solidFill>
                  <a:srgbClr val="FFFF00"/>
                </a:solidFill>
              </a:rPr>
              <a:t>. Primary </a:t>
            </a:r>
            <a:r>
              <a:rPr lang="en-US" sz="2400" dirty="0" err="1">
                <a:solidFill>
                  <a:srgbClr val="FFFF00"/>
                </a:solidFill>
              </a:rPr>
              <a:t>valency</a:t>
            </a:r>
            <a:r>
              <a:rPr lang="en-US" sz="2400" dirty="0">
                <a:solidFill>
                  <a:srgbClr val="FFFF00"/>
                </a:solidFill>
              </a:rPr>
              <a:t> is satisfied by negative ions (metal ion has a positive charge) whereas secondary </a:t>
            </a:r>
            <a:r>
              <a:rPr lang="en-US" sz="2400" dirty="0" err="1">
                <a:solidFill>
                  <a:srgbClr val="FFFF00"/>
                </a:solidFill>
              </a:rPr>
              <a:t>valency</a:t>
            </a:r>
            <a:r>
              <a:rPr lang="en-US" sz="2400" dirty="0">
                <a:solidFill>
                  <a:srgbClr val="FFFF00"/>
                </a:solidFill>
              </a:rPr>
              <a:t> (coordination number) is satisfied either by negative ions or by neutral molecules. (In certain case a negative ion may satisfy both types of </a:t>
            </a:r>
            <a:r>
              <a:rPr lang="en-US" sz="2400" dirty="0" err="1">
                <a:solidFill>
                  <a:srgbClr val="FFFF00"/>
                </a:solidFill>
              </a:rPr>
              <a:t>valencies</a:t>
            </a:r>
            <a:r>
              <a:rPr lang="en-US" sz="2400" dirty="0">
                <a:solidFill>
                  <a:srgbClr val="FFFF00"/>
                </a:solidFill>
              </a:rPr>
              <a:t>).</a:t>
            </a:r>
            <a:br>
              <a:rPr lang="en-US" sz="2400" dirty="0">
                <a:solidFill>
                  <a:srgbClr val="FFFF00"/>
                </a:solidFill>
              </a:rPr>
            </a:br>
            <a:br>
              <a:rPr lang="en-US" sz="2400" dirty="0">
                <a:solidFill>
                  <a:srgbClr val="FFFF00"/>
                </a:solidFill>
              </a:rPr>
            </a:br>
            <a:r>
              <a:rPr lang="en-US" sz="2400" dirty="0">
                <a:solidFill>
                  <a:srgbClr val="FFFF00"/>
                </a:solidFill>
              </a:rPr>
              <a:t>4. The coordination number or secondary </a:t>
            </a:r>
            <a:r>
              <a:rPr lang="en-US" sz="2400" dirty="0" err="1">
                <a:solidFill>
                  <a:srgbClr val="FFFF00"/>
                </a:solidFill>
              </a:rPr>
              <a:t>valencies</a:t>
            </a:r>
            <a:r>
              <a:rPr lang="en-US" sz="2400" dirty="0">
                <a:solidFill>
                  <a:srgbClr val="FFFF00"/>
                </a:solidFill>
              </a:rPr>
              <a:t> are always directed towards the fixed positions in space and this leads to definite geometry of the coordination compound.</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578" name="Object 2"/>
          <p:cNvGraphicFramePr>
            <a:graphicFrameLocks noChangeAspect="1"/>
          </p:cNvGraphicFramePr>
          <p:nvPr/>
        </p:nvGraphicFramePr>
        <p:xfrm>
          <a:off x="1714480" y="1214422"/>
          <a:ext cx="6357982" cy="4572032"/>
        </p:xfrm>
        <a:graphic>
          <a:graphicData uri="http://schemas.openxmlformats.org/presentationml/2006/ole">
            <mc:AlternateContent xmlns:mc="http://schemas.openxmlformats.org/markup-compatibility/2006">
              <mc:Choice xmlns:v="urn:schemas-microsoft-com:vml" Requires="v">
                <p:oleObj spid="_x0000_s24579" name="CS ChemDraw Drawing" r:id="rId4" imgW="2635920" imgH="2166480" progId="ChemDraw.Document.6.0">
                  <p:embed/>
                </p:oleObj>
              </mc:Choice>
              <mc:Fallback>
                <p:oleObj name="CS ChemDraw Drawing" r:id="rId4" imgW="2635920" imgH="2166480" progId="ChemDraw.Document.6.0">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14480" y="1214422"/>
                        <a:ext cx="6357982" cy="4572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869</TotalTime>
  <Words>1951</Words>
  <Application>Microsoft Office PowerPoint</Application>
  <PresentationFormat>On-screen Show (4:3)</PresentationFormat>
  <Paragraphs>346</Paragraphs>
  <Slides>63</Slides>
  <Notes>51</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2</vt:i4>
      </vt:variant>
      <vt:variant>
        <vt:lpstr>Slide Titles</vt:lpstr>
      </vt:variant>
      <vt:variant>
        <vt:i4>63</vt:i4>
      </vt:variant>
    </vt:vector>
  </HeadingPairs>
  <TitlesOfParts>
    <vt:vector size="77" baseType="lpstr">
      <vt:lpstr>Andalus</vt:lpstr>
      <vt:lpstr>Arial</vt:lpstr>
      <vt:lpstr>Calibri</vt:lpstr>
      <vt:lpstr>Century Gothic</vt:lpstr>
      <vt:lpstr>Comic Sans MS</vt:lpstr>
      <vt:lpstr>Lucida Calligraphy</vt:lpstr>
      <vt:lpstr>Symbol</vt:lpstr>
      <vt:lpstr>Times New Roman</vt:lpstr>
      <vt:lpstr>Verdana</vt:lpstr>
      <vt:lpstr>Wingdings</vt:lpstr>
      <vt:lpstr>Wingdings 2</vt:lpstr>
      <vt:lpstr>Verve</vt:lpstr>
      <vt:lpstr>CS ChemDraw Drawing</vt:lpstr>
      <vt:lpstr>Image</vt:lpstr>
      <vt:lpstr>Chemistry of Transition   Metals</vt:lpstr>
      <vt:lpstr>PowerPoint Presentation</vt:lpstr>
      <vt:lpstr>PowerPoint Presentation</vt:lpstr>
      <vt:lpstr>Properties of transition metal</vt:lpstr>
      <vt:lpstr>Coordination Compounds </vt:lpstr>
      <vt:lpstr>Factors effecting complexation</vt:lpstr>
      <vt:lpstr>Werner coordination theory  </vt:lpstr>
      <vt:lpstr>PowerPoint Presentation</vt:lpstr>
      <vt:lpstr>PowerPoint Presentation</vt:lpstr>
      <vt:lpstr>Types of ligands</vt:lpstr>
      <vt:lpstr>PowerPoint Presentation</vt:lpstr>
      <vt:lpstr>PowerPoint Presentation</vt:lpstr>
      <vt:lpstr>PowerPoint Presentation</vt:lpstr>
      <vt:lpstr>PowerPoint Presentation</vt:lpstr>
      <vt:lpstr>Comparison of 3d transition series with 4d/5d series</vt:lpstr>
      <vt:lpstr>PowerPoint Presentation</vt:lpstr>
      <vt:lpstr>Nomenclature of complexes</vt:lpstr>
      <vt:lpstr>Nomenclature of complexes</vt:lpstr>
      <vt:lpstr>Nomenclature of complexes</vt:lpstr>
      <vt:lpstr>Nomenclature of complexes</vt:lpstr>
      <vt:lpstr>Nomenclature of complexes</vt:lpstr>
      <vt:lpstr>Nomenclature of complexes</vt:lpstr>
      <vt:lpstr>Types of Isomerism</vt:lpstr>
      <vt:lpstr>     1. Structural  Isomerism Coordination isomerism The interchange of ligands between cationic and anionic   entities of different metal ions present in a complex.   Example : Co(NH3)ClBr Co(NH3)BrCl and [Co(NH3)6][Cr(CN)6]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Positive of Valence bond theory</vt:lpstr>
      <vt:lpstr>Negatives of valence bond theory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Tetrahedral complexes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Chemistry of Transition Metals</dc:title>
  <dc:creator>amalf</dc:creator>
  <cp:lastModifiedBy>Dell</cp:lastModifiedBy>
  <cp:revision>159</cp:revision>
  <dcterms:created xsi:type="dcterms:W3CDTF">2011-02-16T05:28:50Z</dcterms:created>
  <dcterms:modified xsi:type="dcterms:W3CDTF">2020-01-19T01:06:14Z</dcterms:modified>
</cp:coreProperties>
</file>