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8" r:id="rId39"/>
    <p:sldId id="299" r:id="rId40"/>
    <p:sldId id="300" r:id="rId41"/>
    <p:sldId id="301" r:id="rId42"/>
    <p:sldId id="31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BCD3-DCEC-4231-952C-B252FC781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266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B81139-5963-465C-AE5D-8981690A31A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3378BA-6736-42D2-8F49-F201CFD9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534400" cy="6553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Chemical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pPr>
              <a:lnSpc>
                <a:spcPct val="90000"/>
              </a:lnSpc>
            </a:pP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structure and physiological processes of the body are based to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large degree, on th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 properties and interactions of atoms, ions and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molecules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In order to understand how living organisms are built from inanimate matter, therefore, it is crucial to know how the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chemical bonds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that hold atoms together in molecules are formed.</a:t>
            </a:r>
          </a:p>
          <a:p>
            <a:pPr>
              <a:lnSpc>
                <a:spcPct val="90000"/>
              </a:lnSpc>
            </a:pP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b="1" u="sng" dirty="0">
                <a:latin typeface="Times New Roman" pitchFamily="18" charset="0"/>
                <a:cs typeface="Times New Roman" pitchFamily="18" charset="0"/>
              </a:rPr>
              <a:t>Atom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is the smallest unit of matter that still retains its distinctive chemical properties.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8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share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electrons and achieve a filled outer shell of eight electrons by forming several covalent bonds.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number of electrons an atom must acquire or lose (either by sharing or by transfer) to attain a filled outer shell is known as its 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valence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The electrons in the incomplete outermost shell, 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  participate in chemical reactions and form chemical    bonds.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These outermost electrons are known as the valence electrons of the atom]. </a:t>
            </a:r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65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65400"/>
            <a:ext cx="9144000" cy="356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graphicFrame>
        <p:nvGraphicFramePr>
          <p:cNvPr id="6259" name="Group 115"/>
          <p:cNvGraphicFramePr>
            <a:graphicFrameLocks noGrp="1"/>
          </p:cNvGraphicFramePr>
          <p:nvPr>
            <p:ph sz="half" idx="2"/>
          </p:nvPr>
        </p:nvGraphicFramePr>
        <p:xfrm>
          <a:off x="611188" y="476250"/>
          <a:ext cx="8075612" cy="1871663"/>
        </p:xfrm>
        <a:graphic>
          <a:graphicData uri="http://schemas.openxmlformats.org/drawingml/2006/table">
            <a:tbl>
              <a:tblPr/>
              <a:tblGrid>
                <a:gridCol w="1935162"/>
                <a:gridCol w="768350"/>
                <a:gridCol w="768350"/>
                <a:gridCol w="766763"/>
                <a:gridCol w="768350"/>
                <a:gridCol w="765175"/>
                <a:gridCol w="768350"/>
                <a:gridCol w="766762"/>
                <a:gridCol w="768350"/>
              </a:tblGrid>
              <a:tr h="1176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Atom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Valence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2323" name="Rectangle 71"/>
          <p:cNvSpPr>
            <a:spLocks noChangeArrowheads="1"/>
          </p:cNvSpPr>
          <p:nvPr/>
        </p:nvSpPr>
        <p:spPr bwMode="auto">
          <a:xfrm>
            <a:off x="0" y="2708275"/>
            <a:ext cx="91440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The number of bonds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that each atom can have is determined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by the number of electrons needed to complete the outermost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shell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must obtain only one more electron-and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can thus form only one chemical bond-to complete the first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shell of two electrons.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by contrast, must obtain four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more electrons-and can thus form four chemical bonds-to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complete the second shell of eight electrons.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6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ydrogenatom13483602939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0" t="11955" r="11208" b="8868"/>
          <a:stretch>
            <a:fillRect/>
          </a:stretch>
        </p:blipFill>
        <p:spPr bwMode="auto">
          <a:xfrm>
            <a:off x="179388" y="287338"/>
            <a:ext cx="2879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oxy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5" b="3125"/>
          <a:stretch>
            <a:fillRect/>
          </a:stretch>
        </p:blipFill>
        <p:spPr bwMode="auto">
          <a:xfrm>
            <a:off x="179388" y="4022725"/>
            <a:ext cx="28305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3" descr="element%20symbol%20name%20at%20no%20mass%20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54025"/>
            <a:ext cx="2619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4" descr="energy-leve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" t="3017" r="53471" b="65114"/>
          <a:stretch>
            <a:fillRect/>
          </a:stretch>
        </p:blipFill>
        <p:spPr bwMode="auto">
          <a:xfrm>
            <a:off x="2411413" y="692150"/>
            <a:ext cx="21605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photo+-+oxyg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87800" y="3933825"/>
            <a:ext cx="5048250" cy="2628900"/>
          </a:xfrm>
          <a:noFill/>
        </p:spPr>
      </p:pic>
    </p:spTree>
    <p:extLst>
      <p:ext uri="{BB962C8B-B14F-4D97-AF65-F5344CB8AC3E}">
        <p14:creationId xmlns:p14="http://schemas.microsoft.com/office/powerpoint/2010/main" xmlns="" val="9690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424px-Nitro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15843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936px-Electron_shell_007_nitro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50" t="29233" r="18109" b="24252"/>
          <a:stretch>
            <a:fillRect/>
          </a:stretch>
        </p:blipFill>
        <p:spPr bwMode="auto">
          <a:xfrm>
            <a:off x="1331913" y="692150"/>
            <a:ext cx="2879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c-atom_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4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Chemical bond: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Chemical bonding refers to the force that holds the chemical molecules or atoms together.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Strength of the bond varies considerably, depends on the molecules or atoms involved in the process of bond formation</a:t>
            </a:r>
            <a:r>
              <a:rPr lang="en-GB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Classes of chemical bonds in biological science: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1) Covalent bonds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2) Non-covalent bonds: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a) ionic bonds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b) Hydrogen bonds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c) Hydrophobic bonds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d) Van der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waals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bonds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099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3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covalent bond</a:t>
            </a:r>
          </a:p>
          <a:p>
            <a:pPr algn="ctr" eaLnBrk="1" hangingPunct="1">
              <a:buFontTx/>
              <a:buNone/>
            </a:pPr>
            <a:endParaRPr lang="en-GB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Covalent bond: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covalent bond is a bond formed between two atoms by electron sharing.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(usually formed between two non-metal atoms by sharing electron pairs)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Covalent Bonds are the strongest chemical bonds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formed by the sharing of a pair of electrons.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energy of a typical single covalent bond is ~80 kilocalories per mole (kcal/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).  However, this bond energy can vary from ~50 kcal/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to ~110 kcal/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depending on the elements involved.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Once formed, covalent bonds rarely break spontaneously.  </a:t>
            </a: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8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In a single bond, one electron pair is shared.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In double bond, two electron pairs are shared.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In triple bond, three electron pairs are shared.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Single bond 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●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GB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  <p:pic>
        <p:nvPicPr>
          <p:cNvPr id="17411" name="Picture 4" descr="covalent-hydro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860800"/>
            <a:ext cx="5886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5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dirty="0" smtClean="0"/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18435" name="Picture 4" descr="covalent-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54063"/>
            <a:ext cx="4392613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0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double bond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 ●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9459" name="Picture 4" descr="covalent_bonding_carbon_dioxide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351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31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Triple bond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●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5" descr="nitrogen%20atoms,%20triple%20b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268413"/>
            <a:ext cx="3971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3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Each atom has its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A dense,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positively charged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neucleus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which is surrounded at some distance by a cloud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negatively charged electrons.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075" name="Picture 5" descr="19_1_atoms__isoto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352675"/>
            <a:ext cx="28051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8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Covalent bonding occurs by a sharing of valence electrons: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Examples of covalent bonding:</a:t>
            </a:r>
          </a:p>
        </p:txBody>
      </p:sp>
      <p:pic>
        <p:nvPicPr>
          <p:cNvPr id="21507" name="Picture 5" descr="lewstr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40873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c02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6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covalent bonds: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1) Non-polar covalent bond.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2) polar covalent bond.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Non-polar covalent bond: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 is a covalent bond in which electrons are shared equally between two atoms.</a:t>
            </a: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Non-polar covalent bonds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formed when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sharing atoms have the same electronegativity               so the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electrons are shared equally.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Electron cloud is not displaced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5867400" y="3984625"/>
            <a:ext cx="1008062" cy="358775"/>
          </a:xfrm>
          <a:prstGeom prst="rightArrow">
            <a:avLst>
              <a:gd name="adj1" fmla="val 50000"/>
              <a:gd name="adj2" fmla="val 70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68313" y="5029200"/>
            <a:ext cx="433387" cy="288925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5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Covalent bonds that are formed between identical atoms, as in oxygen gas (O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and hydrogen gas (H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), Cl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[Since the electrons are equally shared between the two identical atoms, these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are said to be nonpolar and the bonds between them are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non polar 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covalent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bonds].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24579" name="Picture 21" descr="FG07_03-03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4335463"/>
            <a:ext cx="77057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32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45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Polar covalent bond</a:t>
            </a: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bond between  the two atoms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 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9388" y="322283"/>
            <a:ext cx="896014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type of covalent bond between two different atoms in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which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electrons are shared unequally. The shared electrons tend to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be pulled more toward one atom than the other (because of 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electronegativity)             and results on partial charges on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the atom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one end of the molecule has a slightly negative 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charge and the other a slightly positive charge</a:t>
            </a:r>
            <a:r>
              <a:rPr lang="en-GB" dirty="0"/>
              <a:t>. </a:t>
            </a:r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2819400" y="21336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26627" name="Picture 15" descr="FG07_03-02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3820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8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 descr="averillfwk-fig08_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9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Atoms of oxygen, nitrogen and phosphorus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have a particularly strong tendency to pull electrons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toward themselves when they bond with other atoms.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Water is the most abundant molecule in the body and serves as the solvent for body fluids.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- Water is a good example because it is polar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 oxygen atom pulls electrons from the two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hydrogens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toward its side of the water molecule, so that the oxygen side is more negatively charged than the hydrogen side of the molecule.  </a:t>
            </a:r>
          </a:p>
        </p:txBody>
      </p:sp>
    </p:spTree>
    <p:extLst>
      <p:ext uri="{BB962C8B-B14F-4D97-AF65-F5344CB8AC3E}">
        <p14:creationId xmlns:p14="http://schemas.microsoft.com/office/powerpoint/2010/main" xmlns="" val="18737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96904-004-C880B8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5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  </a:t>
            </a:r>
          </a:p>
        </p:txBody>
      </p:sp>
      <p:pic>
        <p:nvPicPr>
          <p:cNvPr id="30723" name="Picture 3" descr="image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70580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45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-The nucleus consists of two kinds of subatomic  particles: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a) Protons (positively charged)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b) Neutrons (electrically neutral)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-In a neutral atom: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number of electrons = number of protons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 descr="c-atom_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46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 </a:t>
            </a: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Electronegativity and bond type</a:t>
            </a: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Electronegativity: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Electronegativity is a measure of the tendency of an atom to attract a bonding pair of electrons.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difference in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electronegativities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two elements can be used to predict the nature of the chemical bond.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● If the difference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electronegativities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between: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1.7 to 4.0:  Ionic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0.3 to 1.7:  Polar Covalent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0.0 to 0.3:  Non-Polar Covalent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 smtClean="0">
                <a:latin typeface="Times New Roman" pitchFamily="18" charset="0"/>
                <a:cs typeface="Times New Roman" pitchFamily="18" charset="0"/>
              </a:rPr>
            </a:b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2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420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Na = 0.9,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3.0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Difference in electronegativity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EN)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2.1, so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this is an ionic bond</a:t>
            </a:r>
          </a:p>
          <a:p>
            <a:pPr eaLnBrk="1" hangingPunct="1"/>
            <a:endParaRPr lang="en-GB" dirty="0" smtClean="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684213" y="2205038"/>
            <a:ext cx="1079500" cy="287337"/>
          </a:xfrm>
          <a:prstGeom prst="rightArrow">
            <a:avLst>
              <a:gd name="adj1" fmla="val 50000"/>
              <a:gd name="adj2" fmla="val 9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553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GB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</a:t>
            </a:r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</a:p>
          <a:p>
            <a:endParaRPr lang="en-GB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3000" b="1" u="sng" dirty="0">
                <a:latin typeface="Times New Roman" pitchFamily="18" charset="0"/>
                <a:cs typeface="Times New Roman" pitchFamily="18" charset="0"/>
              </a:rPr>
              <a:t>Ionic bond: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ionic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bond result when one or more valence electrons from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one atom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completely transferred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to a second atom.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Thus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the electrons are not shared at all.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first atom loses electrons             so that its number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electrons become smaller than its number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protons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  it becomes a positively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chaged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ion.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second atom now has more electrons than it has protons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 and becomes a negatively charged ion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495800" y="373380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57200" y="472440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1000" y="565150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5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Atoms that has positive or negative charges are called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ions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a positively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chaged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ions are called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a negatively charged ion are called anions.</a:t>
            </a:r>
          </a:p>
          <a:p>
            <a:pPr eaLnBrk="1" hangingPunct="1"/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35843" name="Picture 5" descr="na_cl_e_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9135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61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Ionic Bonds</a:t>
            </a:r>
          </a:p>
        </p:txBody>
      </p:sp>
      <p:pic>
        <p:nvPicPr>
          <p:cNvPr id="36867" name="Picture 5" descr="c02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7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12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dirty="0" smtClean="0"/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sodium ion and the chloride ion will be attracted to each other and form an ionic bond.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/>
              <a:t>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ionic bond is due to the </a:t>
            </a:r>
            <a:r>
              <a:rPr lang="en-US" sz="2400" dirty="0" smtClean="0">
                <a:solidFill>
                  <a:srgbClr val="080912"/>
                </a:solidFill>
                <a:latin typeface="Times New Roman" pitchFamily="18" charset="0"/>
                <a:cs typeface="Times New Roman" pitchFamily="18" charset="0"/>
              </a:rPr>
              <a:t>attractive forces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between the  positively charged sodium &amp; the negatively charged chloride.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Therefore, ionic compounds are usually between metals and nonmetals (opposite ends of the periodic table).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152400" y="1752600"/>
            <a:ext cx="1081087" cy="180181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304800" y="3581400"/>
            <a:ext cx="1944687" cy="304800"/>
          </a:xfrm>
          <a:prstGeom prst="rightArrow">
            <a:avLst>
              <a:gd name="adj1" fmla="val 50000"/>
              <a:gd name="adj2" fmla="val 96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743200" y="1670050"/>
            <a:ext cx="70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Na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5486400" y="1670050"/>
            <a:ext cx="568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Cl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10200" y="1497013"/>
            <a:ext cx="685800" cy="838200"/>
            <a:chOff x="3408" y="1200"/>
            <a:chExt cx="432" cy="528"/>
          </a:xfrm>
        </p:grpSpPr>
        <p:sp>
          <p:nvSpPr>
            <p:cNvPr id="38951" name="Oval 7"/>
            <p:cNvSpPr>
              <a:spLocks noChangeArrowheads="1"/>
            </p:cNvSpPr>
            <p:nvPr/>
          </p:nvSpPr>
          <p:spPr bwMode="auto">
            <a:xfrm>
              <a:off x="3408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52" name="Oval 8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53" name="Oval 9"/>
            <p:cNvSpPr>
              <a:spLocks noChangeArrowheads="1"/>
            </p:cNvSpPr>
            <p:nvPr/>
          </p:nvSpPr>
          <p:spPr bwMode="auto">
            <a:xfrm>
              <a:off x="3792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54" name="Oval 10"/>
            <p:cNvSpPr>
              <a:spLocks noChangeArrowheads="1"/>
            </p:cNvSpPr>
            <p:nvPr/>
          </p:nvSpPr>
          <p:spPr bwMode="auto">
            <a:xfrm>
              <a:off x="3648" y="16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55" name="Oval 11"/>
            <p:cNvSpPr>
              <a:spLocks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56" name="Oval 12"/>
            <p:cNvSpPr>
              <a:spLocks noChangeArrowheads="1"/>
            </p:cNvSpPr>
            <p:nvPr/>
          </p:nvSpPr>
          <p:spPr bwMode="auto">
            <a:xfrm>
              <a:off x="3648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57" name="Oval 13"/>
            <p:cNvSpPr>
              <a:spLocks noChangeArrowheads="1"/>
            </p:cNvSpPr>
            <p:nvPr/>
          </p:nvSpPr>
          <p:spPr bwMode="auto">
            <a:xfrm>
              <a:off x="3552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8918" name="Text Box 14"/>
          <p:cNvSpPr txBox="1">
            <a:spLocks noChangeArrowheads="1"/>
          </p:cNvSpPr>
          <p:nvPr/>
        </p:nvSpPr>
        <p:spPr bwMode="auto">
          <a:xfrm>
            <a:off x="914400" y="65881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NaCl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276600" y="1295400"/>
            <a:ext cx="37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+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943600" y="1143000"/>
            <a:ext cx="354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-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0" y="250825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electron transfer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590800" y="2965450"/>
            <a:ext cx="269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and the formation of </a:t>
            </a:r>
            <a:r>
              <a:rPr lang="en-US" u="sng">
                <a:solidFill>
                  <a:srgbClr val="3333FF"/>
                </a:solidFill>
              </a:rPr>
              <a:t>ions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057400" y="755650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the formation of an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ionic bond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486400" y="4510088"/>
            <a:ext cx="685800" cy="838200"/>
            <a:chOff x="3456" y="2832"/>
            <a:chExt cx="432" cy="528"/>
          </a:xfrm>
        </p:grpSpPr>
        <p:sp>
          <p:nvSpPr>
            <p:cNvPr id="38942" name="Text Box 21"/>
            <p:cNvSpPr txBox="1">
              <a:spLocks noChangeArrowheads="1"/>
            </p:cNvSpPr>
            <p:nvPr/>
          </p:nvSpPr>
          <p:spPr bwMode="auto">
            <a:xfrm>
              <a:off x="3504" y="2928"/>
              <a:ext cx="3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/>
                <a:t>Cl</a:t>
              </a:r>
            </a:p>
          </p:txBody>
        </p:sp>
        <p:grpSp>
          <p:nvGrpSpPr>
            <p:cNvPr id="38943" name="Group 22"/>
            <p:cNvGrpSpPr>
              <a:grpSpLocks/>
            </p:cNvGrpSpPr>
            <p:nvPr/>
          </p:nvGrpSpPr>
          <p:grpSpPr bwMode="auto">
            <a:xfrm>
              <a:off x="3456" y="2832"/>
              <a:ext cx="432" cy="528"/>
              <a:chOff x="3408" y="1200"/>
              <a:chExt cx="432" cy="528"/>
            </a:xfrm>
          </p:grpSpPr>
          <p:sp>
            <p:nvSpPr>
              <p:cNvPr id="38944" name="Oval 23"/>
              <p:cNvSpPr>
                <a:spLocks noChangeArrowheads="1"/>
              </p:cNvSpPr>
              <p:nvPr/>
            </p:nvSpPr>
            <p:spPr bwMode="auto">
              <a:xfrm>
                <a:off x="3408" y="148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945" name="Oval 24"/>
              <p:cNvSpPr>
                <a:spLocks noChangeArrowheads="1"/>
              </p:cNvSpPr>
              <p:nvPr/>
            </p:nvSpPr>
            <p:spPr bwMode="auto">
              <a:xfrm>
                <a:off x="3792" y="148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946" name="Oval 25"/>
              <p:cNvSpPr>
                <a:spLocks noChangeArrowheads="1"/>
              </p:cNvSpPr>
              <p:nvPr/>
            </p:nvSpPr>
            <p:spPr bwMode="auto">
              <a:xfrm>
                <a:off x="3792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947" name="Oval 26"/>
              <p:cNvSpPr>
                <a:spLocks noChangeArrowheads="1"/>
              </p:cNvSpPr>
              <p:nvPr/>
            </p:nvSpPr>
            <p:spPr bwMode="auto">
              <a:xfrm>
                <a:off x="3648" y="16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948" name="Oval 27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949" name="Oval 28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950" name="Oval 29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819400" y="4510088"/>
            <a:ext cx="685800" cy="838200"/>
            <a:chOff x="1680" y="2832"/>
            <a:chExt cx="432" cy="528"/>
          </a:xfrm>
        </p:grpSpPr>
        <p:grpSp>
          <p:nvGrpSpPr>
            <p:cNvPr id="38933" name="Group 30"/>
            <p:cNvGrpSpPr>
              <a:grpSpLocks/>
            </p:cNvGrpSpPr>
            <p:nvPr/>
          </p:nvGrpSpPr>
          <p:grpSpPr bwMode="auto">
            <a:xfrm rot="10800000">
              <a:off x="1680" y="2832"/>
              <a:ext cx="432" cy="528"/>
              <a:chOff x="3408" y="1200"/>
              <a:chExt cx="432" cy="528"/>
            </a:xfrm>
          </p:grpSpPr>
          <p:sp>
            <p:nvSpPr>
              <p:cNvPr id="38935" name="Oval 31"/>
              <p:cNvSpPr>
                <a:spLocks noChangeArrowheads="1"/>
              </p:cNvSpPr>
              <p:nvPr/>
            </p:nvSpPr>
            <p:spPr bwMode="auto">
              <a:xfrm>
                <a:off x="3408" y="148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  <p:sp>
            <p:nvSpPr>
              <p:cNvPr id="38936" name="Oval 32"/>
              <p:cNvSpPr>
                <a:spLocks noChangeArrowheads="1"/>
              </p:cNvSpPr>
              <p:nvPr/>
            </p:nvSpPr>
            <p:spPr bwMode="auto">
              <a:xfrm>
                <a:off x="3792" y="148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  <p:sp>
            <p:nvSpPr>
              <p:cNvPr id="38937" name="Oval 33"/>
              <p:cNvSpPr>
                <a:spLocks noChangeArrowheads="1"/>
              </p:cNvSpPr>
              <p:nvPr/>
            </p:nvSpPr>
            <p:spPr bwMode="auto">
              <a:xfrm>
                <a:off x="3792" y="139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  <p:sp>
            <p:nvSpPr>
              <p:cNvPr id="38938" name="Oval 34"/>
              <p:cNvSpPr>
                <a:spLocks noChangeArrowheads="1"/>
              </p:cNvSpPr>
              <p:nvPr/>
            </p:nvSpPr>
            <p:spPr bwMode="auto">
              <a:xfrm>
                <a:off x="3648" y="168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  <p:sp>
            <p:nvSpPr>
              <p:cNvPr id="38939" name="Oval 35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  <p:sp>
            <p:nvSpPr>
              <p:cNvPr id="38940" name="Oval 3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  <p:sp>
            <p:nvSpPr>
              <p:cNvPr id="38941" name="Oval 37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ar-SA"/>
              </a:p>
            </p:txBody>
          </p:sp>
        </p:grpSp>
        <p:sp>
          <p:nvSpPr>
            <p:cNvPr id="38934" name="Text Box 38"/>
            <p:cNvSpPr txBox="1">
              <a:spLocks noChangeArrowheads="1"/>
            </p:cNvSpPr>
            <p:nvPr/>
          </p:nvSpPr>
          <p:spPr bwMode="auto">
            <a:xfrm>
              <a:off x="1728" y="2928"/>
              <a:ext cx="3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/>
                <a:t>Cl</a:t>
              </a:r>
            </a:p>
          </p:txBody>
        </p:sp>
      </p:grp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990600" y="3803650"/>
            <a:ext cx="715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Cl</a:t>
            </a:r>
            <a:r>
              <a:rPr lang="en-US" sz="3200" baseline="-25000"/>
              <a:t>2</a:t>
            </a:r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V="1">
            <a:off x="4495800" y="5272088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828800" y="3900488"/>
            <a:ext cx="423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the formation of a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covalent bond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2362200" y="5805488"/>
            <a:ext cx="306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sharing of a pair of electrons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2286000" y="6338888"/>
            <a:ext cx="330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and the formation of </a:t>
            </a:r>
            <a:r>
              <a:rPr lang="en-US" u="sng">
                <a:solidFill>
                  <a:srgbClr val="3333FF"/>
                </a:solidFill>
              </a:rPr>
              <a:t>molecules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H="1">
            <a:off x="609600" y="3575050"/>
            <a:ext cx="7924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4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Comparison between ionic and covalent bonds</a:t>
            </a:r>
          </a:p>
        </p:txBody>
      </p:sp>
    </p:spTree>
    <p:extLst>
      <p:ext uri="{BB962C8B-B14F-4D97-AF65-F5344CB8AC3E}">
        <p14:creationId xmlns:p14="http://schemas.microsoft.com/office/powerpoint/2010/main" xmlns="" val="563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 L 0.2125 -0.0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9061E-7 L 0.1125 0.005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8.69061E-7 L -0.1125 0.005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3088" grpId="0"/>
      <p:bldP spid="3089" grpId="0"/>
      <p:bldP spid="3090" grpId="0"/>
      <p:bldP spid="3091" grpId="0"/>
      <p:bldP spid="3092" grpId="0"/>
      <p:bldP spid="3113" grpId="0"/>
      <p:bldP spid="3114" grpId="0" animBg="1"/>
      <p:bldP spid="3116" grpId="0"/>
      <p:bldP spid="3117" grpId="0"/>
      <p:bldP spid="3119" grpId="0"/>
      <p:bldP spid="31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Hydrogen bonds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Hydrogen bond: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hydrogen bond is a type of attractive interaction between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 electronegative atom</a:t>
            </a:r>
            <a:r>
              <a:rPr lang="en-GB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and a hydrogen atom bonded covalently to another electronegative atom.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Examples: </a:t>
            </a:r>
          </a:p>
          <a:p>
            <a:pPr marL="365760" lvl="1" indent="0" eaLnBrk="1" hangingPunct="1">
              <a:lnSpc>
                <a:spcPct val="90000"/>
              </a:lnSpc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 – H -------------- O=C - </a:t>
            </a:r>
          </a:p>
          <a:p>
            <a:pPr marL="365760" lvl="1" indent="0" eaLnBrk="1" hangingPunct="1">
              <a:lnSpc>
                <a:spcPct val="90000"/>
              </a:lnSpc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 – H -------------- O=C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[a chemical bond consisting of a hydrogen atom between two electronegative atoms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(e.g., oxygen or nitrogen) with one side be a covalent bond and the other being an ionic Bond]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- This bond always involves a hydrogen atom.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- Hydrogen bonds can occur between molecules or within parts of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single molecule.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3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[When a hydrogen atom forms a polar covalent bond with an atom of oxygen or nitrogen, the hydrogen gains a slight positive charge as the electron is pulled towards the other atom.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-This other atom is thus described as being electronegative.</a:t>
            </a:r>
          </a:p>
          <a:p>
            <a:pPr eaLnBrk="1" hangingPunct="1">
              <a:buFontTx/>
              <a:buChar char="-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Since the hydrogen has a slight positive charge, it will have a weak attraction for a second electronegative atom (oxygen or nitrogen) that may be located near it. This weak interaction is called a hydrogen bond].</a:t>
            </a: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3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number of protons present in atomic nucleus determine its atomic number.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Atomic number: is the number of protons</a:t>
            </a:r>
            <a:r>
              <a:rPr lang="en-GB" sz="2800" dirty="0" smtClean="0"/>
              <a:t>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/>
              <a:t>    </a:t>
            </a:r>
            <a:r>
              <a:rPr lang="en-GB" sz="2800" b="1" dirty="0" smtClean="0"/>
              <a:t>(</a:t>
            </a:r>
            <a:r>
              <a:rPr lang="en-GB" sz="2400" b="1" dirty="0" smtClean="0"/>
              <a:t>Atomic mass  =  number of protons + number of neutrons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 or atomic weight) </a:t>
            </a:r>
          </a:p>
          <a:p>
            <a:pPr eaLnBrk="1" hangingPunct="1">
              <a:buFontTx/>
              <a:buNone/>
            </a:pP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123" name="Picture 6" descr="=He_A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495675"/>
            <a:ext cx="3657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0" r="15160"/>
          <a:stretch>
            <a:fillRect/>
          </a:stretch>
        </p:blipFill>
        <p:spPr bwMode="auto">
          <a:xfrm>
            <a:off x="395288" y="4705350"/>
            <a:ext cx="35290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hydrogen bond tends to be stronger than van der Waals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forces, but weaker than covalent bonds or ionic bonds.</a:t>
            </a: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Although each hydrogen bond is relatively weak, the sum of their attractive forces is largely responsible for: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●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folding and bonding of long organic molecules such as proteins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● and for the holding together of the two strands of a DNA molecule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hydrogen bonds are weak bonds, but there are so many! So, as a collective force, they can be quite strong. </a:t>
            </a: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287338" y="4510088"/>
            <a:ext cx="971550" cy="287337"/>
          </a:xfrm>
          <a:prstGeom prst="rightArrow">
            <a:avLst>
              <a:gd name="adj1" fmla="val 50000"/>
              <a:gd name="adj2" fmla="val 845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7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hydrogen bonding between water molecules.</a:t>
            </a:r>
          </a:p>
        </p:txBody>
      </p:sp>
      <p:pic>
        <p:nvPicPr>
          <p:cNvPr id="43011" name="Picture 4" descr="800px-Hydrogen-bonding-in-water-2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337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H2OH-b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3816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51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20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Hydrophobic bonds</a:t>
            </a:r>
          </a:p>
          <a:p>
            <a:pPr marL="609600" indent="-609600" algn="ctr" eaLnBrk="1" hangingPunct="1">
              <a:buFontTx/>
              <a:buNone/>
            </a:pPr>
            <a:endParaRPr lang="en-GB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Hydrophobic bonds</a:t>
            </a:r>
          </a:p>
          <a:p>
            <a:pPr marL="609600" indent="-609600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The attraction of hydrophobic (non-polar) molecules </a:t>
            </a:r>
          </a:p>
          <a:p>
            <a:pPr marL="609600" indent="-609600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(or non-polar parts of molecules) to each other in the</a:t>
            </a:r>
          </a:p>
          <a:p>
            <a:pPr marL="609600" indent="-609600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presence of water (or another polar fluid). </a:t>
            </a:r>
          </a:p>
          <a:p>
            <a:pPr marL="609600" indent="-609600"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Hydrophobic (non-polar) molecules do not interact with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polar water and cannot form H-bonds.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So they interact with each other and repel the water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(hydro= water; phobic= hating)</a:t>
            </a:r>
          </a:p>
          <a:p>
            <a:pPr marL="609600" indent="-609600"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AutoShape 5"/>
          <p:cNvSpPr>
            <a:spLocks noChangeArrowheads="1"/>
          </p:cNvSpPr>
          <p:nvPr/>
        </p:nvSpPr>
        <p:spPr bwMode="auto">
          <a:xfrm>
            <a:off x="411163" y="4343400"/>
            <a:ext cx="503237" cy="360363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0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nonpolar molecules (or parts of molecules) will aggregate to avoid water. A similar situation occurs in parts of many proteins. </a:t>
            </a:r>
            <a:endParaRPr lang="en-US" sz="2800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-Nonpolar dissolves in Nonpolar e.g. oil dissolves in benzene, but not in water.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- Polar dissolves in Polar e.g. sugars dissolves in water;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dissolves in water, but not in benzene.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450"/>
            <a:ext cx="32480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25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 example: in proteins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side chains (R groups) of hydrophobic amino acids, 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such as phenylalanine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are nonpolar 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838200" y="3352800"/>
            <a:ext cx="8001000" cy="2747963"/>
            <a:chOff x="528" y="2112"/>
            <a:chExt cx="5040" cy="1731"/>
          </a:xfrm>
        </p:grpSpPr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256"/>
              <a:ext cx="109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528" y="2880"/>
              <a:ext cx="1344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28" y="3552"/>
              <a:ext cx="13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Hydrophobic</a:t>
              </a:r>
              <a:endParaRPr lang="en-GB" b="1" dirty="0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H="1" flipV="1">
              <a:off x="1872" y="34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089" name="Picture 9" descr="Leu_i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112"/>
              <a:ext cx="2712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2688" y="2640"/>
              <a:ext cx="2880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2496" y="33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826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Hydrophobic bonds are very important in the formation of   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membranes and in enzyme-substrate binding.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90" t="62410" r="11031" b="20935"/>
          <a:stretch>
            <a:fillRect/>
          </a:stretch>
        </p:blipFill>
        <p:spPr bwMode="auto">
          <a:xfrm>
            <a:off x="755650" y="1916113"/>
            <a:ext cx="77041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02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Van der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waals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force</a:t>
            </a:r>
          </a:p>
          <a:p>
            <a:pPr eaLnBrk="1" hangingPunct="1">
              <a:buFontTx/>
              <a:buNone/>
            </a:pPr>
            <a:endParaRPr lang="en-GB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Van der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waals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force: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Attractive force due to fluctuating electrical charges that comes into play between two atoms that are 0.3 – 0.4 nm apart . At a shorter distance repulsive forces begin to separate.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Van der Waals bonds are the weakest of the bonds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They are caused by small irregularities in the electron clouds around molecules, creating small forces of attraction.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0" t="65909" r="40277" b="13637"/>
          <a:stretch>
            <a:fillRect/>
          </a:stretch>
        </p:blipFill>
        <p:spPr bwMode="auto">
          <a:xfrm>
            <a:off x="1547813" y="1135063"/>
            <a:ext cx="60356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58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A50021"/>
                </a:solidFill>
              </a:rPr>
              <a:t>                Bonds in proteins</a:t>
            </a:r>
            <a:r>
              <a:rPr lang="en-GB" smtClean="0"/>
              <a:t> </a:t>
            </a:r>
          </a:p>
        </p:txBody>
      </p:sp>
      <p:pic>
        <p:nvPicPr>
          <p:cNvPr id="50179" name="Picture 5" descr="4f0e77a0e4b04f0f8a913ba5-ikki4hire-1326351871960-protein_bond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2739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65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There are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naturally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elements, each differing from the others in the number of protons and electrons in its atoms.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Living organisms, are made only a small selection of these elements, four of which-carbon(C), hydrogen(H), nitrogen(N), and oxygen(O)-made up 96.5% of an organism</a:t>
            </a:r>
            <a:r>
              <a:rPr lang="en-GB" sz="2800" dirty="0" smtClean="0">
                <a:latin typeface="Times New Roman" pitchFamily="18" charset="0"/>
              </a:rPr>
              <a:t>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 weight. </a:t>
            </a:r>
          </a:p>
        </p:txBody>
      </p:sp>
    </p:spTree>
    <p:extLst>
      <p:ext uri="{BB962C8B-B14F-4D97-AF65-F5344CB8AC3E}">
        <p14:creationId xmlns:p14="http://schemas.microsoft.com/office/powerpoint/2010/main" xmlns="" val="38301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Intramolecular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bonds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Intermolecular bonds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bonds between molecules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Intramolecular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bonds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bonds within the same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molecule.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london%20animati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3889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3876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periodic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73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are in continuous motion around the nucleus.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electrons in an atom can exist only in certain discrete regions (discrete orbits) and that there is a strict limit to the number of electrons that can recommended in an orbit of a given type, a so called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electron shell.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●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electrons closest on average to the positive nucleus are attracted most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to it and occupy the inner, most tightly bound shell.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- This </a:t>
            </a:r>
            <a:r>
              <a:rPr lang="en-GB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innermost shell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can hold a maximum of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electrons.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The </a:t>
            </a:r>
            <a:r>
              <a:rPr lang="en-GB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 shell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farther away from the nucleus, and its electrons are less tightly bound. This second shell can hold up to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electrons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 shell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contains electrons that are even less tightly bound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it can hold up to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electrons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fourth and fifth shells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can hold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electrons each.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Atoms with more than four shells are very rare in biological molecules.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electrons of an atom fill the shells in order-the first before the second, the second before the third, and so on.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 atom whose outermost shell is entirely filled with electrons is especially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stable and therefore chemically unreactive.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helium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with 2 electrons (and atomic number of 2)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by contrast, has only one electron (which leaves the outermost shell half-filled), so it is highly reactive. </a:t>
            </a:r>
          </a:p>
        </p:txBody>
      </p:sp>
    </p:spTree>
    <p:extLst>
      <p:ext uri="{BB962C8B-B14F-4D97-AF65-F5344CB8AC3E}">
        <p14:creationId xmlns:p14="http://schemas.microsoft.com/office/powerpoint/2010/main" xmlns="" val="22085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atoms found in living tissues all have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incomplete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outer electron shells and are therefore able to react with one another to form molecules.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Atoms with incomplete outer shells have a strong tendency to interact with other atoms so as to either gain or lose enough electrons (either by sharing or by transfer) to achieve a completed outermost shell.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 atom needs only one more electron to fill its shell (generally acquires it by sharing-forming one covalent bond with another atom.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The other most common elements in living cells: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N,and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which have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 incomplete second shell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 and 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which have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 incomplete third shell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4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2062</Words>
  <Application>Microsoft Office PowerPoint</Application>
  <PresentationFormat>On-screen Show (4:3)</PresentationFormat>
  <Paragraphs>301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Ionic Bonds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 For example: in proteins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aalbity</cp:lastModifiedBy>
  <cp:revision>40</cp:revision>
  <dcterms:created xsi:type="dcterms:W3CDTF">2017-02-21T18:51:21Z</dcterms:created>
  <dcterms:modified xsi:type="dcterms:W3CDTF">2018-02-12T06:49:14Z</dcterms:modified>
</cp:coreProperties>
</file>