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38"/>
  </p:notesMasterIdLst>
  <p:sldIdLst>
    <p:sldId id="286" r:id="rId2"/>
    <p:sldId id="333" r:id="rId3"/>
    <p:sldId id="334" r:id="rId4"/>
    <p:sldId id="335" r:id="rId5"/>
    <p:sldId id="332" r:id="rId6"/>
    <p:sldId id="366" r:id="rId7"/>
    <p:sldId id="337" r:id="rId8"/>
    <p:sldId id="338" r:id="rId9"/>
    <p:sldId id="295" r:id="rId10"/>
    <p:sldId id="296" r:id="rId11"/>
    <p:sldId id="297" r:id="rId12"/>
    <p:sldId id="299" r:id="rId13"/>
    <p:sldId id="309" r:id="rId14"/>
    <p:sldId id="303" r:id="rId15"/>
    <p:sldId id="304" r:id="rId16"/>
    <p:sldId id="306" r:id="rId17"/>
    <p:sldId id="307" r:id="rId18"/>
    <p:sldId id="331" r:id="rId19"/>
    <p:sldId id="308" r:id="rId20"/>
    <p:sldId id="315" r:id="rId21"/>
    <p:sldId id="310" r:id="rId22"/>
    <p:sldId id="311" r:id="rId23"/>
    <p:sldId id="312" r:id="rId24"/>
    <p:sldId id="314" r:id="rId25"/>
    <p:sldId id="313" r:id="rId26"/>
    <p:sldId id="316" r:id="rId27"/>
    <p:sldId id="355" r:id="rId28"/>
    <p:sldId id="356" r:id="rId29"/>
    <p:sldId id="357" r:id="rId30"/>
    <p:sldId id="358" r:id="rId31"/>
    <p:sldId id="359" r:id="rId32"/>
    <p:sldId id="360" r:id="rId33"/>
    <p:sldId id="361" r:id="rId34"/>
    <p:sldId id="362" r:id="rId35"/>
    <p:sldId id="365" r:id="rId36"/>
    <p:sldId id="36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E9E3"/>
    <a:srgbClr val="CCFFFF"/>
    <a:srgbClr val="99CCFF"/>
    <a:srgbClr val="00FFCC"/>
    <a:srgbClr val="00CC99"/>
    <a:srgbClr val="CCECFF"/>
    <a:srgbClr val="D3A1F1"/>
    <a:srgbClr val="FBF5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98" autoAdjust="0"/>
    <p:restoredTop sz="95209" autoAdjust="0"/>
  </p:normalViewPr>
  <p:slideViewPr>
    <p:cSldViewPr snapToGrid="0">
      <p:cViewPr varScale="1">
        <p:scale>
          <a:sx n="86" d="100"/>
          <a:sy n="86" d="100"/>
        </p:scale>
        <p:origin x="1692" y="46"/>
      </p:cViewPr>
      <p:guideLst>
        <p:guide orient="horz" pos="2160"/>
        <p:guide pos="2880"/>
      </p:guideLst>
    </p:cSldViewPr>
  </p:slideViewPr>
  <p:notesTextViewPr>
    <p:cViewPr>
      <p:scale>
        <a:sx n="1" d="1"/>
        <a:sy n="1" d="1"/>
      </p:scale>
      <p:origin x="0" y="0"/>
    </p:cViewPr>
  </p:notesTextViewPr>
  <p:sorterViewPr>
    <p:cViewPr>
      <p:scale>
        <a:sx n="100" d="100"/>
        <a:sy n="100" d="100"/>
      </p:scale>
      <p:origin x="0" y="-18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 Id="rId9"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2.wmf"/><Relationship Id="rId7" Type="http://schemas.openxmlformats.org/officeDocument/2006/relationships/image" Target="../media/image46.wmf"/><Relationship Id="rId2" Type="http://schemas.openxmlformats.org/officeDocument/2006/relationships/image" Target="../media/image41.wmf"/><Relationship Id="rId1" Type="http://schemas.openxmlformats.org/officeDocument/2006/relationships/image" Target="../media/image38.w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DD3728-58ED-449B-B477-2097A9C731FD}" type="datetimeFigureOut">
              <a:rPr lang="en-US" smtClean="0"/>
              <a:t>5/19/2019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4E9AE0-1E79-462C-94C4-FAF6B008A579}" type="slidenum">
              <a:rPr lang="en-US" smtClean="0"/>
              <a:t>‹#›</a:t>
            </a:fld>
            <a:endParaRPr lang="en-US"/>
          </a:p>
        </p:txBody>
      </p:sp>
    </p:spTree>
    <p:extLst>
      <p:ext uri="{BB962C8B-B14F-4D97-AF65-F5344CB8AC3E}">
        <p14:creationId xmlns:p14="http://schemas.microsoft.com/office/powerpoint/2010/main" val="2732391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4E9AE0-1E79-462C-94C4-FAF6B008A579}" type="slidenum">
              <a:rPr lang="en-US" smtClean="0"/>
              <a:t>1</a:t>
            </a:fld>
            <a:endParaRPr lang="en-US"/>
          </a:p>
        </p:txBody>
      </p:sp>
    </p:spTree>
    <p:extLst>
      <p:ext uri="{BB962C8B-B14F-4D97-AF65-F5344CB8AC3E}">
        <p14:creationId xmlns:p14="http://schemas.microsoft.com/office/powerpoint/2010/main" val="2951356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4E9AE0-1E79-462C-94C4-FAF6B008A579}" type="slidenum">
              <a:rPr lang="en-US" smtClean="0"/>
              <a:t>25</a:t>
            </a:fld>
            <a:endParaRPr lang="en-US"/>
          </a:p>
        </p:txBody>
      </p:sp>
    </p:spTree>
    <p:extLst>
      <p:ext uri="{BB962C8B-B14F-4D97-AF65-F5344CB8AC3E}">
        <p14:creationId xmlns:p14="http://schemas.microsoft.com/office/powerpoint/2010/main" val="3854350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4E9AE0-1E79-462C-94C4-FAF6B008A579}" type="slidenum">
              <a:rPr lang="en-US" smtClean="0"/>
              <a:t>26</a:t>
            </a:fld>
            <a:endParaRPr lang="en-US"/>
          </a:p>
        </p:txBody>
      </p:sp>
    </p:spTree>
    <p:extLst>
      <p:ext uri="{BB962C8B-B14F-4D97-AF65-F5344CB8AC3E}">
        <p14:creationId xmlns:p14="http://schemas.microsoft.com/office/powerpoint/2010/main" val="2422803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4E9AE0-1E79-462C-94C4-FAF6B008A579}" type="slidenum">
              <a:rPr lang="en-US" smtClean="0"/>
              <a:t>27</a:t>
            </a:fld>
            <a:endParaRPr lang="en-US"/>
          </a:p>
        </p:txBody>
      </p:sp>
    </p:spTree>
    <p:extLst>
      <p:ext uri="{BB962C8B-B14F-4D97-AF65-F5344CB8AC3E}">
        <p14:creationId xmlns:p14="http://schemas.microsoft.com/office/powerpoint/2010/main" val="3365742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4E9AE0-1E79-462C-94C4-FAF6B008A579}" type="slidenum">
              <a:rPr lang="en-US" smtClean="0"/>
              <a:t>28</a:t>
            </a:fld>
            <a:endParaRPr lang="en-US"/>
          </a:p>
        </p:txBody>
      </p:sp>
    </p:spTree>
    <p:extLst>
      <p:ext uri="{BB962C8B-B14F-4D97-AF65-F5344CB8AC3E}">
        <p14:creationId xmlns:p14="http://schemas.microsoft.com/office/powerpoint/2010/main" val="996058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4E9AE0-1E79-462C-94C4-FAF6B008A579}" type="slidenum">
              <a:rPr lang="en-US" smtClean="0"/>
              <a:t>29</a:t>
            </a:fld>
            <a:endParaRPr lang="en-US"/>
          </a:p>
        </p:txBody>
      </p:sp>
    </p:spTree>
    <p:extLst>
      <p:ext uri="{BB962C8B-B14F-4D97-AF65-F5344CB8AC3E}">
        <p14:creationId xmlns:p14="http://schemas.microsoft.com/office/powerpoint/2010/main" val="1528253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4E9AE0-1E79-462C-94C4-FAF6B008A579}" type="slidenum">
              <a:rPr lang="en-US" smtClean="0"/>
              <a:t>30</a:t>
            </a:fld>
            <a:endParaRPr lang="en-US"/>
          </a:p>
        </p:txBody>
      </p:sp>
    </p:spTree>
    <p:extLst>
      <p:ext uri="{BB962C8B-B14F-4D97-AF65-F5344CB8AC3E}">
        <p14:creationId xmlns:p14="http://schemas.microsoft.com/office/powerpoint/2010/main" val="3548846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4E9AE0-1E79-462C-94C4-FAF6B008A579}" type="slidenum">
              <a:rPr lang="en-US" smtClean="0"/>
              <a:t>31</a:t>
            </a:fld>
            <a:endParaRPr lang="en-US"/>
          </a:p>
        </p:txBody>
      </p:sp>
    </p:spTree>
    <p:extLst>
      <p:ext uri="{BB962C8B-B14F-4D97-AF65-F5344CB8AC3E}">
        <p14:creationId xmlns:p14="http://schemas.microsoft.com/office/powerpoint/2010/main" val="1452518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4E9AE0-1E79-462C-94C4-FAF6B008A579}" type="slidenum">
              <a:rPr lang="en-US" smtClean="0"/>
              <a:t>32</a:t>
            </a:fld>
            <a:endParaRPr lang="en-US"/>
          </a:p>
        </p:txBody>
      </p:sp>
    </p:spTree>
    <p:extLst>
      <p:ext uri="{BB962C8B-B14F-4D97-AF65-F5344CB8AC3E}">
        <p14:creationId xmlns:p14="http://schemas.microsoft.com/office/powerpoint/2010/main" val="1683232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4E9AE0-1E79-462C-94C4-FAF6B008A579}" type="slidenum">
              <a:rPr lang="en-US" smtClean="0"/>
              <a:t>33</a:t>
            </a:fld>
            <a:endParaRPr lang="en-US"/>
          </a:p>
        </p:txBody>
      </p:sp>
    </p:spTree>
    <p:extLst>
      <p:ext uri="{BB962C8B-B14F-4D97-AF65-F5344CB8AC3E}">
        <p14:creationId xmlns:p14="http://schemas.microsoft.com/office/powerpoint/2010/main" val="2592518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4E9AE0-1E79-462C-94C4-FAF6B008A579}" type="slidenum">
              <a:rPr lang="en-US" smtClean="0"/>
              <a:t>34</a:t>
            </a:fld>
            <a:endParaRPr lang="en-US"/>
          </a:p>
        </p:txBody>
      </p:sp>
    </p:spTree>
    <p:extLst>
      <p:ext uri="{BB962C8B-B14F-4D97-AF65-F5344CB8AC3E}">
        <p14:creationId xmlns:p14="http://schemas.microsoft.com/office/powerpoint/2010/main" val="134831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4E9AE0-1E79-462C-94C4-FAF6B008A579}" type="slidenum">
              <a:rPr lang="en-US" smtClean="0"/>
              <a:t>17</a:t>
            </a:fld>
            <a:endParaRPr lang="en-US"/>
          </a:p>
        </p:txBody>
      </p:sp>
    </p:spTree>
    <p:extLst>
      <p:ext uri="{BB962C8B-B14F-4D97-AF65-F5344CB8AC3E}">
        <p14:creationId xmlns:p14="http://schemas.microsoft.com/office/powerpoint/2010/main" val="121510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4E9AE0-1E79-462C-94C4-FAF6B008A579}" type="slidenum">
              <a:rPr lang="en-US" smtClean="0"/>
              <a:t>35</a:t>
            </a:fld>
            <a:endParaRPr lang="en-US"/>
          </a:p>
        </p:txBody>
      </p:sp>
    </p:spTree>
    <p:extLst>
      <p:ext uri="{BB962C8B-B14F-4D97-AF65-F5344CB8AC3E}">
        <p14:creationId xmlns:p14="http://schemas.microsoft.com/office/powerpoint/2010/main" val="2577849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4E9AE0-1E79-462C-94C4-FAF6B008A579}" type="slidenum">
              <a:rPr lang="en-US" smtClean="0"/>
              <a:t>36</a:t>
            </a:fld>
            <a:endParaRPr lang="en-US"/>
          </a:p>
        </p:txBody>
      </p:sp>
    </p:spTree>
    <p:extLst>
      <p:ext uri="{BB962C8B-B14F-4D97-AF65-F5344CB8AC3E}">
        <p14:creationId xmlns:p14="http://schemas.microsoft.com/office/powerpoint/2010/main" val="3123176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4E9AE0-1E79-462C-94C4-FAF6B008A579}" type="slidenum">
              <a:rPr lang="en-US" smtClean="0"/>
              <a:t>18</a:t>
            </a:fld>
            <a:endParaRPr lang="en-US"/>
          </a:p>
        </p:txBody>
      </p:sp>
    </p:spTree>
    <p:extLst>
      <p:ext uri="{BB962C8B-B14F-4D97-AF65-F5344CB8AC3E}">
        <p14:creationId xmlns:p14="http://schemas.microsoft.com/office/powerpoint/2010/main" val="3955653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4E9AE0-1E79-462C-94C4-FAF6B008A579}" type="slidenum">
              <a:rPr lang="en-US" smtClean="0"/>
              <a:t>19</a:t>
            </a:fld>
            <a:endParaRPr lang="en-US"/>
          </a:p>
        </p:txBody>
      </p:sp>
    </p:spTree>
    <p:extLst>
      <p:ext uri="{BB962C8B-B14F-4D97-AF65-F5344CB8AC3E}">
        <p14:creationId xmlns:p14="http://schemas.microsoft.com/office/powerpoint/2010/main" val="3635362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4E9AE0-1E79-462C-94C4-FAF6B008A579}" type="slidenum">
              <a:rPr lang="en-US" smtClean="0"/>
              <a:t>20</a:t>
            </a:fld>
            <a:endParaRPr lang="en-US"/>
          </a:p>
        </p:txBody>
      </p:sp>
    </p:spTree>
    <p:extLst>
      <p:ext uri="{BB962C8B-B14F-4D97-AF65-F5344CB8AC3E}">
        <p14:creationId xmlns:p14="http://schemas.microsoft.com/office/powerpoint/2010/main" val="4256091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4E9AE0-1E79-462C-94C4-FAF6B008A579}" type="slidenum">
              <a:rPr lang="en-US" smtClean="0"/>
              <a:t>21</a:t>
            </a:fld>
            <a:endParaRPr lang="en-US"/>
          </a:p>
        </p:txBody>
      </p:sp>
    </p:spTree>
    <p:extLst>
      <p:ext uri="{BB962C8B-B14F-4D97-AF65-F5344CB8AC3E}">
        <p14:creationId xmlns:p14="http://schemas.microsoft.com/office/powerpoint/2010/main" val="4270734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4E9AE0-1E79-462C-94C4-FAF6B008A579}" type="slidenum">
              <a:rPr lang="en-US" smtClean="0"/>
              <a:t>22</a:t>
            </a:fld>
            <a:endParaRPr lang="en-US"/>
          </a:p>
        </p:txBody>
      </p:sp>
    </p:spTree>
    <p:extLst>
      <p:ext uri="{BB962C8B-B14F-4D97-AF65-F5344CB8AC3E}">
        <p14:creationId xmlns:p14="http://schemas.microsoft.com/office/powerpoint/2010/main" val="2936351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4E9AE0-1E79-462C-94C4-FAF6B008A579}" type="slidenum">
              <a:rPr lang="en-US" smtClean="0"/>
              <a:t>23</a:t>
            </a:fld>
            <a:endParaRPr lang="en-US"/>
          </a:p>
        </p:txBody>
      </p:sp>
    </p:spTree>
    <p:extLst>
      <p:ext uri="{BB962C8B-B14F-4D97-AF65-F5344CB8AC3E}">
        <p14:creationId xmlns:p14="http://schemas.microsoft.com/office/powerpoint/2010/main" val="2457906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4E9AE0-1E79-462C-94C4-FAF6B008A579}" type="slidenum">
              <a:rPr lang="en-US" smtClean="0"/>
              <a:t>24</a:t>
            </a:fld>
            <a:endParaRPr lang="en-US"/>
          </a:p>
        </p:txBody>
      </p:sp>
    </p:spTree>
    <p:extLst>
      <p:ext uri="{BB962C8B-B14F-4D97-AF65-F5344CB8AC3E}">
        <p14:creationId xmlns:p14="http://schemas.microsoft.com/office/powerpoint/2010/main" val="828820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4C77F0-96AE-4EB8-A9AB-9E3089C9D4DD}" type="datetime1">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74BF2-3C04-4AB9-BE52-D173019A9162}" type="slidenum">
              <a:rPr lang="en-US" smtClean="0"/>
              <a:t>‹#›</a:t>
            </a:fld>
            <a:endParaRPr lang="en-US"/>
          </a:p>
        </p:txBody>
      </p:sp>
    </p:spTree>
    <p:extLst>
      <p:ext uri="{BB962C8B-B14F-4D97-AF65-F5344CB8AC3E}">
        <p14:creationId xmlns:p14="http://schemas.microsoft.com/office/powerpoint/2010/main" val="2749977963"/>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567786-9697-4788-B878-E0E7D0BBC387}" type="datetime1">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74BF2-3C04-4AB9-BE52-D173019A9162}" type="slidenum">
              <a:rPr lang="en-US" smtClean="0"/>
              <a:t>‹#›</a:t>
            </a:fld>
            <a:endParaRPr lang="en-US"/>
          </a:p>
        </p:txBody>
      </p:sp>
    </p:spTree>
    <p:extLst>
      <p:ext uri="{BB962C8B-B14F-4D97-AF65-F5344CB8AC3E}">
        <p14:creationId xmlns:p14="http://schemas.microsoft.com/office/powerpoint/2010/main" val="1303692560"/>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1A5482-6720-450D-88A9-887C92E13381}" type="datetime1">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74BF2-3C04-4AB9-BE52-D173019A9162}" type="slidenum">
              <a:rPr lang="en-US" smtClean="0"/>
              <a:t>‹#›</a:t>
            </a:fld>
            <a:endParaRPr lang="en-US"/>
          </a:p>
        </p:txBody>
      </p:sp>
    </p:spTree>
    <p:extLst>
      <p:ext uri="{BB962C8B-B14F-4D97-AF65-F5344CB8AC3E}">
        <p14:creationId xmlns:p14="http://schemas.microsoft.com/office/powerpoint/2010/main" val="2838852669"/>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713735-C57E-40EC-86F9-4A37D36D8465}" type="datetime1">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74BF2-3C04-4AB9-BE52-D173019A9162}" type="slidenum">
              <a:rPr lang="en-US" smtClean="0"/>
              <a:t>‹#›</a:t>
            </a:fld>
            <a:endParaRPr lang="en-US"/>
          </a:p>
        </p:txBody>
      </p:sp>
    </p:spTree>
    <p:extLst>
      <p:ext uri="{BB962C8B-B14F-4D97-AF65-F5344CB8AC3E}">
        <p14:creationId xmlns:p14="http://schemas.microsoft.com/office/powerpoint/2010/main" val="658331561"/>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69BE8A-5C1B-4C1E-95C7-F30640E59791}" type="datetime1">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74BF2-3C04-4AB9-BE52-D173019A9162}" type="slidenum">
              <a:rPr lang="en-US" smtClean="0"/>
              <a:t>‹#›</a:t>
            </a:fld>
            <a:endParaRPr lang="en-US"/>
          </a:p>
        </p:txBody>
      </p:sp>
    </p:spTree>
    <p:extLst>
      <p:ext uri="{BB962C8B-B14F-4D97-AF65-F5344CB8AC3E}">
        <p14:creationId xmlns:p14="http://schemas.microsoft.com/office/powerpoint/2010/main" val="1962640808"/>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85715F-424E-4A54-A10C-5B16A1216F71}" type="datetime1">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74BF2-3C04-4AB9-BE52-D173019A9162}" type="slidenum">
              <a:rPr lang="en-US" smtClean="0"/>
              <a:t>‹#›</a:t>
            </a:fld>
            <a:endParaRPr lang="en-US"/>
          </a:p>
        </p:txBody>
      </p:sp>
    </p:spTree>
    <p:extLst>
      <p:ext uri="{BB962C8B-B14F-4D97-AF65-F5344CB8AC3E}">
        <p14:creationId xmlns:p14="http://schemas.microsoft.com/office/powerpoint/2010/main" val="2513309440"/>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F7CB05-2049-4E4A-BC81-20540AFAE5AE}" type="datetime1">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374BF2-3C04-4AB9-BE52-D173019A9162}" type="slidenum">
              <a:rPr lang="en-US" smtClean="0"/>
              <a:t>‹#›</a:t>
            </a:fld>
            <a:endParaRPr lang="en-US"/>
          </a:p>
        </p:txBody>
      </p:sp>
    </p:spTree>
    <p:extLst>
      <p:ext uri="{BB962C8B-B14F-4D97-AF65-F5344CB8AC3E}">
        <p14:creationId xmlns:p14="http://schemas.microsoft.com/office/powerpoint/2010/main" val="1494620337"/>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963C0C-9639-4D5A-92C4-CA4E01DD37B6}" type="datetime1">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374BF2-3C04-4AB9-BE52-D173019A9162}" type="slidenum">
              <a:rPr lang="en-US" smtClean="0"/>
              <a:t>‹#›</a:t>
            </a:fld>
            <a:endParaRPr lang="en-US"/>
          </a:p>
        </p:txBody>
      </p:sp>
    </p:spTree>
    <p:extLst>
      <p:ext uri="{BB962C8B-B14F-4D97-AF65-F5344CB8AC3E}">
        <p14:creationId xmlns:p14="http://schemas.microsoft.com/office/powerpoint/2010/main" val="2476439324"/>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9B1DF-E66D-4CDA-914A-A89ED7EA5222}" type="datetime1">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374BF2-3C04-4AB9-BE52-D173019A9162}" type="slidenum">
              <a:rPr lang="en-US" smtClean="0"/>
              <a:t>‹#›</a:t>
            </a:fld>
            <a:endParaRPr lang="en-US"/>
          </a:p>
        </p:txBody>
      </p:sp>
    </p:spTree>
    <p:extLst>
      <p:ext uri="{BB962C8B-B14F-4D97-AF65-F5344CB8AC3E}">
        <p14:creationId xmlns:p14="http://schemas.microsoft.com/office/powerpoint/2010/main" val="1141781511"/>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CE6BA7-D322-4050-BB9A-5B54A4A5829A}" type="datetime1">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74BF2-3C04-4AB9-BE52-D173019A9162}" type="slidenum">
              <a:rPr lang="en-US" smtClean="0"/>
              <a:t>‹#›</a:t>
            </a:fld>
            <a:endParaRPr lang="en-US"/>
          </a:p>
        </p:txBody>
      </p:sp>
    </p:spTree>
    <p:extLst>
      <p:ext uri="{BB962C8B-B14F-4D97-AF65-F5344CB8AC3E}">
        <p14:creationId xmlns:p14="http://schemas.microsoft.com/office/powerpoint/2010/main" val="2947389982"/>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2A12C9-A6AF-45F0-AC54-68E3455A2609}" type="datetime1">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74BF2-3C04-4AB9-BE52-D173019A9162}" type="slidenum">
              <a:rPr lang="en-US" smtClean="0"/>
              <a:t>‹#›</a:t>
            </a:fld>
            <a:endParaRPr lang="en-US"/>
          </a:p>
        </p:txBody>
      </p:sp>
    </p:spTree>
    <p:extLst>
      <p:ext uri="{BB962C8B-B14F-4D97-AF65-F5344CB8AC3E}">
        <p14:creationId xmlns:p14="http://schemas.microsoft.com/office/powerpoint/2010/main" val="633633429"/>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45370F-4C97-4966-BE8A-AAFEBFC9BD70}" type="datetime1">
              <a:rPr lang="en-US" smtClean="0"/>
              <a:t>5/19/2019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374BF2-3C04-4AB9-BE52-D173019A9162}" type="slidenum">
              <a:rPr lang="en-US" smtClean="0"/>
              <a:t>‹#›</a:t>
            </a:fld>
            <a:endParaRPr lang="en-US"/>
          </a:p>
        </p:txBody>
      </p:sp>
    </p:spTree>
    <p:extLst>
      <p:ext uri="{BB962C8B-B14F-4D97-AF65-F5344CB8AC3E}">
        <p14:creationId xmlns:p14="http://schemas.microsoft.com/office/powerpoint/2010/main" val="17992161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0.png"/></Relationships>
</file>

<file path=ppt/slides/_rels/slide13.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9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notesSlide" Target="../notesSlides/notesSlide12.xml"/><Relationship Id="rId7"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6.wmf"/><Relationship Id="rId5" Type="http://schemas.openxmlformats.org/officeDocument/2006/relationships/oleObject" Target="../embeddings/oleObject16.bin"/><Relationship Id="rId4" Type="http://schemas.openxmlformats.org/officeDocument/2006/relationships/image" Target="../media/image134.png"/></Relationships>
</file>

<file path=ppt/slides/_rels/slide28.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notesSlide" Target="../notesSlides/notesSlide14.xml"/><Relationship Id="rId7"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38.wmf"/><Relationship Id="rId5" Type="http://schemas.openxmlformats.org/officeDocument/2006/relationships/oleObject" Target="../embeddings/oleObject18.bin"/><Relationship Id="rId10" Type="http://schemas.openxmlformats.org/officeDocument/2006/relationships/image" Target="../media/image40.wmf"/><Relationship Id="rId4" Type="http://schemas.openxmlformats.org/officeDocument/2006/relationships/image" Target="../media/image139.png"/><Relationship Id="rId9" Type="http://schemas.openxmlformats.org/officeDocument/2006/relationships/oleObject" Target="../embeddings/oleObject20.bin"/></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2.png"/></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44.wmf"/><Relationship Id="rId3" Type="http://schemas.openxmlformats.org/officeDocument/2006/relationships/notesSlide" Target="../notesSlides/notesSlide16.xml"/><Relationship Id="rId7" Type="http://schemas.openxmlformats.org/officeDocument/2006/relationships/image" Target="../media/image41.wmf"/><Relationship Id="rId12" Type="http://schemas.openxmlformats.org/officeDocument/2006/relationships/oleObject" Target="../embeddings/oleObject24.bin"/><Relationship Id="rId17" Type="http://schemas.openxmlformats.org/officeDocument/2006/relationships/image" Target="../media/image46.wmf"/><Relationship Id="rId2" Type="http://schemas.openxmlformats.org/officeDocument/2006/relationships/slideLayout" Target="../slideLayouts/slideLayout7.xml"/><Relationship Id="rId16" Type="http://schemas.openxmlformats.org/officeDocument/2006/relationships/oleObject" Target="../embeddings/oleObject26.bin"/><Relationship Id="rId1" Type="http://schemas.openxmlformats.org/officeDocument/2006/relationships/vmlDrawing" Target="../drawings/vmlDrawing5.vml"/><Relationship Id="rId6" Type="http://schemas.openxmlformats.org/officeDocument/2006/relationships/oleObject" Target="../embeddings/oleObject21.bin"/><Relationship Id="rId11" Type="http://schemas.openxmlformats.org/officeDocument/2006/relationships/image" Target="../media/image43.wmf"/><Relationship Id="rId5" Type="http://schemas.openxmlformats.org/officeDocument/2006/relationships/image" Target="../media/image38.wmf"/><Relationship Id="rId15" Type="http://schemas.openxmlformats.org/officeDocument/2006/relationships/image" Target="../media/image45.wmf"/><Relationship Id="rId10" Type="http://schemas.openxmlformats.org/officeDocument/2006/relationships/oleObject" Target="../embeddings/oleObject23.bin"/><Relationship Id="rId4" Type="http://schemas.openxmlformats.org/officeDocument/2006/relationships/oleObject" Target="../embeddings/oleObject18.bin"/><Relationship Id="rId9" Type="http://schemas.openxmlformats.org/officeDocument/2006/relationships/image" Target="../media/image42.wmf"/><Relationship Id="rId14" Type="http://schemas.openxmlformats.org/officeDocument/2006/relationships/oleObject" Target="../embeddings/oleObject25.bin"/></Relationships>
</file>

<file path=ppt/slides/_rels/slide32.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notesSlide" Target="../notesSlides/notesSlide17.xml"/><Relationship Id="rId7"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46.wmf"/><Relationship Id="rId5" Type="http://schemas.openxmlformats.org/officeDocument/2006/relationships/oleObject" Target="../embeddings/oleObject26.bin"/><Relationship Id="rId10" Type="http://schemas.openxmlformats.org/officeDocument/2006/relationships/image" Target="../media/image48.wmf"/><Relationship Id="rId4" Type="http://schemas.openxmlformats.org/officeDocument/2006/relationships/image" Target="../media/image151.png"/><Relationship Id="rId9" Type="http://schemas.openxmlformats.org/officeDocument/2006/relationships/oleObject" Target="../embeddings/oleObject28.bin"/></Relationships>
</file>

<file path=ppt/slides/_rels/slide33.xml.rels><?xml version="1.0" encoding="UTF-8" standalone="yes"?>
<Relationships xmlns="http://schemas.openxmlformats.org/package/2006/relationships"><Relationship Id="rId8" Type="http://schemas.openxmlformats.org/officeDocument/2006/relationships/image" Target="../media/image156.png"/><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7.vml"/><Relationship Id="rId10" Type="http://schemas.openxmlformats.org/officeDocument/2006/relationships/image" Target="../media/image49.wmf"/><Relationship Id="rId9" Type="http://schemas.openxmlformats.org/officeDocument/2006/relationships/oleObject" Target="../embeddings/oleObject29.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49.wmf"/><Relationship Id="rId5" Type="http://schemas.openxmlformats.org/officeDocument/2006/relationships/oleObject" Target="../embeddings/oleObject29.bin"/><Relationship Id="rId4" Type="http://schemas.openxmlformats.org/officeDocument/2006/relationships/image" Target="../media/image153.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50.wmf"/><Relationship Id="rId5" Type="http://schemas.openxmlformats.org/officeDocument/2006/relationships/oleObject" Target="../embeddings/oleObject30.bin"/><Relationship Id="rId4" Type="http://schemas.openxmlformats.org/officeDocument/2006/relationships/image" Target="../media/image161.png"/></Relationships>
</file>

<file path=ppt/slides/_rels/slide36.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7.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4.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4.bin"/><Relationship Id="rId14" Type="http://schemas.openxmlformats.org/officeDocument/2006/relationships/image" Target="../media/image18.wmf"/></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12.bin"/><Relationship Id="rId18" Type="http://schemas.openxmlformats.org/officeDocument/2006/relationships/image" Target="../media/image29.wmf"/><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26.wmf"/><Relationship Id="rId17" Type="http://schemas.openxmlformats.org/officeDocument/2006/relationships/oleObject" Target="../embeddings/oleObject14.bin"/><Relationship Id="rId2" Type="http://schemas.openxmlformats.org/officeDocument/2006/relationships/slideLayout" Target="../slideLayouts/slideLayout7.xml"/><Relationship Id="rId16" Type="http://schemas.openxmlformats.org/officeDocument/2006/relationships/image" Target="../media/image28.wmf"/><Relationship Id="rId20" Type="http://schemas.openxmlformats.org/officeDocument/2006/relationships/image" Target="../media/image30.wmf"/><Relationship Id="rId1" Type="http://schemas.openxmlformats.org/officeDocument/2006/relationships/vmlDrawing" Target="../drawings/vmlDrawing2.vml"/><Relationship Id="rId6" Type="http://schemas.openxmlformats.org/officeDocument/2006/relationships/image" Target="../media/image23.wmf"/><Relationship Id="rId11" Type="http://schemas.openxmlformats.org/officeDocument/2006/relationships/oleObject" Target="../embeddings/oleObject11.bin"/><Relationship Id="rId5" Type="http://schemas.openxmlformats.org/officeDocument/2006/relationships/oleObject" Target="../embeddings/oleObject8.bin"/><Relationship Id="rId15" Type="http://schemas.openxmlformats.org/officeDocument/2006/relationships/oleObject" Target="../embeddings/oleObject13.bin"/><Relationship Id="rId10" Type="http://schemas.openxmlformats.org/officeDocument/2006/relationships/image" Target="../media/image25.wmf"/><Relationship Id="rId19" Type="http://schemas.openxmlformats.org/officeDocument/2006/relationships/oleObject" Target="../embeddings/oleObject15.bin"/><Relationship Id="rId4" Type="http://schemas.openxmlformats.org/officeDocument/2006/relationships/image" Target="../media/image22.wmf"/><Relationship Id="rId9" Type="http://schemas.openxmlformats.org/officeDocument/2006/relationships/oleObject" Target="../embeddings/oleObject10.bin"/><Relationship Id="rId14" Type="http://schemas.openxmlformats.org/officeDocument/2006/relationships/image" Target="../media/image2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9861" y="2715270"/>
            <a:ext cx="6084277" cy="1371600"/>
          </a:xfr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p:spPr>
        <p:txBody>
          <a:bodyPr anchor="ctr">
            <a:noAutofit/>
          </a:bodyPr>
          <a:lstStyle/>
          <a:p>
            <a:r>
              <a:rPr lang="en-US" sz="4500" b="1" dirty="0">
                <a:latin typeface="Calibri body"/>
              </a:rPr>
              <a:t>Mathematical Review</a:t>
            </a:r>
            <a:endParaRPr lang="en-US" altLang="en-US" sz="4500" b="1" dirty="0">
              <a:latin typeface="Calibri body"/>
              <a:cs typeface="Arial" panose="020B0604020202020204" pitchFamily="34" charset="0"/>
            </a:endParaRPr>
          </a:p>
        </p:txBody>
      </p:sp>
      <p:sp>
        <p:nvSpPr>
          <p:cNvPr id="3075" name="Rectangle 5"/>
          <p:cNvSpPr>
            <a:spLocks noChangeArrowheads="1"/>
          </p:cNvSpPr>
          <p:nvPr/>
        </p:nvSpPr>
        <p:spPr bwMode="auto">
          <a:xfrm>
            <a:off x="0" y="3170238"/>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a:cs typeface="Arial" panose="020B0604020202020204" pitchFamily="34" charset="0"/>
            </a:endParaRPr>
          </a:p>
        </p:txBody>
      </p:sp>
      <p:sp>
        <p:nvSpPr>
          <p:cNvPr id="3076" name="Rectangle 7"/>
          <p:cNvSpPr>
            <a:spLocks noChangeArrowheads="1"/>
          </p:cNvSpPr>
          <p:nvPr/>
        </p:nvSpPr>
        <p:spPr bwMode="auto">
          <a:xfrm>
            <a:off x="0" y="3444875"/>
            <a:ext cx="914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solidFill>
                  <a:srgbClr val="FF00FF"/>
                </a:solidFill>
                <a:cs typeface="Arial" panose="020B0604020202020204" pitchFamily="34" charset="0"/>
              </a:rPr>
              <a:t> </a:t>
            </a:r>
            <a:endParaRPr lang="en-US" altLang="en-US" sz="2400">
              <a:cs typeface="Arial" panose="020B0604020202020204" pitchFamily="34" charset="0"/>
            </a:endParaRPr>
          </a:p>
        </p:txBody>
      </p:sp>
    </p:spTree>
    <p:extLst>
      <p:ext uri="{BB962C8B-B14F-4D97-AF65-F5344CB8AC3E}">
        <p14:creationId xmlns:p14="http://schemas.microsoft.com/office/powerpoint/2010/main" val="2741051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sz="3000" b="1" dirty="0"/>
              <a:t>Coordinate Systems</a:t>
            </a:r>
            <a:endParaRPr lang="ar-SA" altLang="en-US" sz="3000" b="1" dirty="0"/>
          </a:p>
        </p:txBody>
      </p:sp>
      <p:sp>
        <p:nvSpPr>
          <p:cNvPr id="2" name="Slide Number Placeholder 1"/>
          <p:cNvSpPr>
            <a:spLocks noGrp="1"/>
          </p:cNvSpPr>
          <p:nvPr>
            <p:ph type="sldNum" sz="quarter" idx="12"/>
          </p:nvPr>
        </p:nvSpPr>
        <p:spPr/>
        <p:txBody>
          <a:bodyPr/>
          <a:lstStyle/>
          <a:p>
            <a:fld id="{74374BF2-3C04-4AB9-BE52-D173019A9162}" type="slidenum">
              <a:rPr lang="en-US" smtClean="0"/>
              <a:t>10</a:t>
            </a:fld>
            <a:endParaRPr lang="en-US"/>
          </a:p>
        </p:txBody>
      </p:sp>
      <p:sp>
        <p:nvSpPr>
          <p:cNvPr id="5" name="Rectangle 4"/>
          <p:cNvSpPr/>
          <p:nvPr/>
        </p:nvSpPr>
        <p:spPr>
          <a:xfrm>
            <a:off x="257907" y="873261"/>
            <a:ext cx="8616461" cy="5863144"/>
          </a:xfrm>
          <a:prstGeom prst="rect">
            <a:avLst/>
          </a:prstGeom>
        </p:spPr>
        <p:txBody>
          <a:bodyPr wrap="square">
            <a:spAutoFit/>
          </a:bodyPr>
          <a:lstStyle/>
          <a:p>
            <a:pPr algn="just">
              <a:spcBef>
                <a:spcPct val="0"/>
              </a:spcBef>
            </a:pPr>
            <a:r>
              <a:rPr lang="en-US" altLang="en-US" sz="2700" dirty="0"/>
              <a:t>A coordination system is necessary to specify the location of a particle in space. </a:t>
            </a:r>
          </a:p>
          <a:p>
            <a:pPr algn="just">
              <a:spcBef>
                <a:spcPct val="0"/>
              </a:spcBef>
            </a:pPr>
            <a:endParaRPr lang="en-US" altLang="en-US" sz="1600" dirty="0"/>
          </a:p>
          <a:p>
            <a:pPr algn="just">
              <a:spcBef>
                <a:spcPct val="0"/>
              </a:spcBef>
            </a:pPr>
            <a:r>
              <a:rPr lang="en-US" altLang="en-US" sz="2700" dirty="0"/>
              <a:t>There are several types of coordinate systems.  Each one has its own special uses.</a:t>
            </a:r>
          </a:p>
          <a:p>
            <a:pPr algn="just">
              <a:spcBef>
                <a:spcPct val="0"/>
              </a:spcBef>
            </a:pPr>
            <a:endParaRPr lang="en-US" altLang="en-US" sz="1600" dirty="0"/>
          </a:p>
          <a:p>
            <a:pPr algn="just">
              <a:spcBef>
                <a:spcPct val="0"/>
              </a:spcBef>
            </a:pPr>
            <a:r>
              <a:rPr lang="en-US" sz="2700" dirty="0"/>
              <a:t>The choice of a specific coordinate system is decided by the geometry of the given problem.</a:t>
            </a:r>
            <a:endParaRPr lang="en-US" sz="1500" dirty="0"/>
          </a:p>
          <a:p>
            <a:pPr algn="just"/>
            <a:endParaRPr lang="en-US" sz="1700" b="1" dirty="0">
              <a:solidFill>
                <a:srgbClr val="0070C0"/>
              </a:solidFill>
            </a:endParaRPr>
          </a:p>
          <a:p>
            <a:pPr algn="just"/>
            <a:r>
              <a:rPr lang="en-US" sz="2700" b="1" dirty="0">
                <a:solidFill>
                  <a:srgbClr val="0070C0"/>
                </a:solidFill>
              </a:rPr>
              <a:t>We will be using the following coordinate systems in this course: </a:t>
            </a:r>
          </a:p>
          <a:p>
            <a:pPr algn="just"/>
            <a:r>
              <a:rPr lang="en-US" sz="2700" b="1" dirty="0">
                <a:solidFill>
                  <a:srgbClr val="0070C0"/>
                </a:solidFill>
              </a:rPr>
              <a:t>      </a:t>
            </a:r>
            <a:r>
              <a:rPr lang="en-US" sz="2700" dirty="0"/>
              <a:t>1. Cartesian Coordinate System </a:t>
            </a:r>
          </a:p>
          <a:p>
            <a:pPr lvl="1" algn="just"/>
            <a:r>
              <a:rPr lang="en-US" sz="2700" dirty="0"/>
              <a:t>2. Spherical Polar Coordinate System</a:t>
            </a:r>
          </a:p>
          <a:p>
            <a:pPr lvl="1" algn="just"/>
            <a:r>
              <a:rPr lang="en-US" sz="2700" dirty="0"/>
              <a:t>3. Cylindrical Coordinate</a:t>
            </a:r>
          </a:p>
          <a:p>
            <a:pPr lvl="1" algn="just"/>
            <a:r>
              <a:rPr lang="en-US" sz="2700" dirty="0"/>
              <a:t>4. Confocal Ellipsoidal Coordinate System</a:t>
            </a:r>
          </a:p>
        </p:txBody>
      </p:sp>
    </p:spTree>
    <p:extLst>
      <p:ext uri="{BB962C8B-B14F-4D97-AF65-F5344CB8AC3E}">
        <p14:creationId xmlns:p14="http://schemas.microsoft.com/office/powerpoint/2010/main" val="4290161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500"/>
                                        <p:tgtEl>
                                          <p:spTgt spid="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fade">
                                      <p:cBhvr>
                                        <p:cTn id="32" dur="500"/>
                                        <p:tgtEl>
                                          <p:spTgt spid="5">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Effect transition="in" filter="fade">
                                      <p:cBhvr>
                                        <p:cTn id="37" dur="500"/>
                                        <p:tgtEl>
                                          <p:spTgt spid="5">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10" end="10"/>
                                            </p:txEl>
                                          </p:spTgt>
                                        </p:tgtEl>
                                        <p:attrNameLst>
                                          <p:attrName>style.visibility</p:attrName>
                                        </p:attrNameLst>
                                      </p:cBhvr>
                                      <p:to>
                                        <p:strVal val="visible"/>
                                      </p:to>
                                    </p:set>
                                    <p:animEffect transition="in" filter="fade">
                                      <p:cBhvr>
                                        <p:cTn id="42"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sz="3000" b="1" dirty="0"/>
              <a:t>Coordinate Systems</a:t>
            </a:r>
            <a:endParaRPr lang="ar-SA" altLang="en-US" sz="3000" b="1" dirty="0"/>
          </a:p>
        </p:txBody>
      </p:sp>
      <p:sp>
        <p:nvSpPr>
          <p:cNvPr id="2" name="Slide Number Placeholder 1"/>
          <p:cNvSpPr>
            <a:spLocks noGrp="1"/>
          </p:cNvSpPr>
          <p:nvPr>
            <p:ph type="sldNum" sz="quarter" idx="12"/>
          </p:nvPr>
        </p:nvSpPr>
        <p:spPr/>
        <p:txBody>
          <a:bodyPr/>
          <a:lstStyle/>
          <a:p>
            <a:fld id="{74374BF2-3C04-4AB9-BE52-D173019A9162}" type="slidenum">
              <a:rPr lang="en-US" smtClean="0"/>
              <a:t>11</a:t>
            </a:fld>
            <a:endParaRPr lang="en-US"/>
          </a:p>
        </p:txBody>
      </p:sp>
      <p:sp>
        <p:nvSpPr>
          <p:cNvPr id="5" name="Rectangle 4"/>
          <p:cNvSpPr/>
          <p:nvPr/>
        </p:nvSpPr>
        <p:spPr>
          <a:xfrm>
            <a:off x="281354" y="967045"/>
            <a:ext cx="8487508" cy="5139869"/>
          </a:xfrm>
          <a:prstGeom prst="rect">
            <a:avLst/>
          </a:prstGeom>
        </p:spPr>
        <p:txBody>
          <a:bodyPr wrap="square">
            <a:spAutoFit/>
          </a:bodyPr>
          <a:lstStyle/>
          <a:p>
            <a:pPr marL="365760" indent="-365760" algn="just">
              <a:buAutoNum type="arabicPeriod"/>
            </a:pPr>
            <a:r>
              <a:rPr lang="en-US" sz="2700" b="1" dirty="0"/>
              <a:t>Cartesian Coordinate System</a:t>
            </a:r>
          </a:p>
          <a:p>
            <a:pPr algn="just"/>
            <a:r>
              <a:rPr lang="en-US" altLang="en-US" sz="2800" dirty="0"/>
              <a:t>The simplest set of coordinates are the usual cartesian coordinates. In this system, a particle in this system is specified in space using the three well known axes x, y, and z. </a:t>
            </a:r>
            <a:endParaRPr lang="ar-SA" altLang="en-US" sz="2800" dirty="0">
              <a:solidFill>
                <a:schemeClr val="bg1"/>
              </a:solidFill>
            </a:endParaRPr>
          </a:p>
          <a:p>
            <a:pPr algn="just"/>
            <a:endParaRPr lang="en-US" sz="2700" dirty="0"/>
          </a:p>
          <a:p>
            <a:pPr algn="just"/>
            <a:endParaRPr lang="en-US" sz="2700" dirty="0"/>
          </a:p>
          <a:p>
            <a:pPr marL="365760" indent="-365760" algn="just">
              <a:buAutoNum type="arabicPeriod"/>
            </a:pPr>
            <a:endParaRPr lang="en-US" sz="2700" dirty="0"/>
          </a:p>
          <a:p>
            <a:pPr marL="365760" indent="-365760" algn="just">
              <a:buAutoNum type="arabicPeriod"/>
            </a:pPr>
            <a:endParaRPr lang="en-US" sz="2700" dirty="0"/>
          </a:p>
          <a:p>
            <a:pPr marL="365760" indent="-365760" algn="just">
              <a:buAutoNum type="arabicPeriod"/>
            </a:pPr>
            <a:endParaRPr lang="en-US" sz="2700" dirty="0"/>
          </a:p>
          <a:p>
            <a:pPr marL="365760" indent="-365760" algn="just">
              <a:buAutoNum type="arabicPeriod"/>
            </a:pPr>
            <a:endParaRPr lang="en-US" sz="2700" dirty="0"/>
          </a:p>
          <a:p>
            <a:pPr marL="365760" indent="-365760" algn="just">
              <a:buAutoNum type="arabicPeriod"/>
            </a:pPr>
            <a:endParaRPr lang="en-US" sz="2700" dirty="0"/>
          </a:p>
        </p:txBody>
      </p:sp>
      <p:pic>
        <p:nvPicPr>
          <p:cNvPr id="26626" name="Picture 2" descr="Cartesian (Rectangular) Coordin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0446" y="3064511"/>
            <a:ext cx="3943107" cy="3291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280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626"/>
                                        </p:tgtEl>
                                        <p:attrNameLst>
                                          <p:attrName>style.visibility</p:attrName>
                                        </p:attrNameLst>
                                      </p:cBhvr>
                                      <p:to>
                                        <p:strVal val="visible"/>
                                      </p:to>
                                    </p:set>
                                    <p:animEffect transition="in" filter="fade">
                                      <p:cBhvr>
                                        <p:cTn id="17" dur="5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sz="3000" b="1" dirty="0"/>
              <a:t>Coordinate Systems</a:t>
            </a:r>
            <a:endParaRPr lang="ar-SA" altLang="en-US" sz="3000" b="1" dirty="0"/>
          </a:p>
        </p:txBody>
      </p:sp>
      <p:sp>
        <p:nvSpPr>
          <p:cNvPr id="2" name="Slide Number Placeholder 1"/>
          <p:cNvSpPr>
            <a:spLocks noGrp="1"/>
          </p:cNvSpPr>
          <p:nvPr>
            <p:ph type="sldNum" sz="quarter" idx="12"/>
          </p:nvPr>
        </p:nvSpPr>
        <p:spPr/>
        <p:txBody>
          <a:bodyPr/>
          <a:lstStyle/>
          <a:p>
            <a:fld id="{74374BF2-3C04-4AB9-BE52-D173019A9162}" type="slidenum">
              <a:rPr lang="en-US" smtClean="0"/>
              <a:t>12</a:t>
            </a:fld>
            <a:endParaRPr lang="en-US"/>
          </a:p>
        </p:txBody>
      </p:sp>
      <mc:AlternateContent xmlns:mc="http://schemas.openxmlformats.org/markup-compatibility/2006" xmlns:a14="http://schemas.microsoft.com/office/drawing/2010/main">
        <mc:Choice Requires="a14">
          <p:sp>
            <p:nvSpPr>
              <p:cNvPr id="5" name="Rectangle 4"/>
              <p:cNvSpPr/>
              <p:nvPr/>
            </p:nvSpPr>
            <p:spPr>
              <a:xfrm>
                <a:off x="234462" y="967045"/>
                <a:ext cx="8534400" cy="2169825"/>
              </a:xfrm>
              <a:prstGeom prst="rect">
                <a:avLst/>
              </a:prstGeom>
            </p:spPr>
            <p:txBody>
              <a:bodyPr wrap="square">
                <a:spAutoFit/>
              </a:bodyPr>
              <a:lstStyle/>
              <a:p>
                <a:pPr marL="0" lvl="1" algn="just"/>
                <a:r>
                  <a:rPr lang="en-US" sz="2700" b="1" dirty="0"/>
                  <a:t>2. Spherical </a:t>
                </a:r>
                <a:r>
                  <a:rPr lang="en-US" sz="2600" b="1" dirty="0"/>
                  <a:t>Polar</a:t>
                </a:r>
                <a:r>
                  <a:rPr lang="en-US" sz="2700" b="1" dirty="0"/>
                  <a:t> Coordinate System</a:t>
                </a:r>
              </a:p>
              <a:p>
                <a:pPr algn="just"/>
                <a:r>
                  <a:rPr lang="en-US" altLang="en-US" sz="2700" dirty="0"/>
                  <a:t>In this  coordinate system,  a particle is specified in space using the three quantities </a:t>
                </a:r>
                <a14:m>
                  <m:oMath xmlns:m="http://schemas.openxmlformats.org/officeDocument/2006/math">
                    <m:r>
                      <a:rPr lang="en-US" altLang="en-US" sz="2700">
                        <a:latin typeface="Cambria Math" panose="02040503050406030204" pitchFamily="18" charset="0"/>
                      </a:rPr>
                      <m:t>𝑟</m:t>
                    </m:r>
                    <m:r>
                      <a:rPr lang="en-US" altLang="en-US" sz="2700">
                        <a:latin typeface="Cambria Math" panose="02040503050406030204" pitchFamily="18" charset="0"/>
                      </a:rPr>
                      <m:t>, </m:t>
                    </m:r>
                    <m:r>
                      <a:rPr lang="en-US" altLang="en-US" sz="2700" i="1">
                        <a:latin typeface="Cambria Math" panose="02040503050406030204" pitchFamily="18" charset="0"/>
                      </a:rPr>
                      <m:t>𝜃</m:t>
                    </m:r>
                    <m:r>
                      <a:rPr lang="en-US" altLang="en-US" sz="2700">
                        <a:latin typeface="Cambria Math" panose="02040503050406030204" pitchFamily="18" charset="0"/>
                      </a:rPr>
                      <m:t>, </m:t>
                    </m:r>
                    <m:r>
                      <a:rPr lang="en-US" altLang="en-US" sz="2700">
                        <a:latin typeface="Cambria Math" panose="02040503050406030204" pitchFamily="18" charset="0"/>
                      </a:rPr>
                      <m:t>𝑎𝑛𝑑</m:t>
                    </m:r>
                    <m:r>
                      <a:rPr lang="en-US" altLang="en-US" sz="2700">
                        <a:latin typeface="Cambria Math" panose="02040503050406030204" pitchFamily="18" charset="0"/>
                      </a:rPr>
                      <m:t> </m:t>
                    </m:r>
                    <m:r>
                      <a:rPr lang="en-US" altLang="en-US" sz="2700">
                        <a:latin typeface="Cambria Math" panose="02040503050406030204" pitchFamily="18" charset="0"/>
                      </a:rPr>
                      <m:t>𝜙</m:t>
                    </m:r>
                  </m:oMath>
                </a14:m>
                <a:r>
                  <a:rPr lang="en-US" altLang="en-US" sz="2700" i="1" dirty="0">
                    <a:latin typeface="Times New Roman" panose="02020603050405020304" pitchFamily="18" charset="0"/>
                    <a:cs typeface="Times New Roman" panose="02020603050405020304" pitchFamily="18" charset="0"/>
                  </a:rPr>
                  <a:t>.</a:t>
                </a:r>
              </a:p>
              <a:p>
                <a:pPr algn="just"/>
                <a:endParaRPr lang="en-US" altLang="en-US" sz="2700" dirty="0"/>
              </a:p>
              <a:p>
                <a:pPr algn="just"/>
                <a:r>
                  <a:rPr lang="en-US" altLang="en-US" sz="2700" dirty="0"/>
                  <a:t>where  </a:t>
                </a:r>
              </a:p>
            </p:txBody>
          </p:sp>
        </mc:Choice>
        <mc:Fallback xmlns="">
          <p:sp>
            <p:nvSpPr>
              <p:cNvPr id="5" name="Rectangle 4"/>
              <p:cNvSpPr>
                <a:spLocks noRot="1" noChangeAspect="1" noMove="1" noResize="1" noEditPoints="1" noAdjustHandles="1" noChangeArrowheads="1" noChangeShapeType="1" noTextEdit="1"/>
              </p:cNvSpPr>
              <p:nvPr/>
            </p:nvSpPr>
            <p:spPr>
              <a:xfrm>
                <a:off x="234462" y="967045"/>
                <a:ext cx="8534400" cy="2169825"/>
              </a:xfrm>
              <a:prstGeom prst="rect">
                <a:avLst/>
              </a:prstGeom>
              <a:blipFill>
                <a:blip r:embed="rId2"/>
                <a:stretch>
                  <a:fillRect l="-1357" t="-2528" r="-1357" b="-6461"/>
                </a:stretch>
              </a:blipFill>
            </p:spPr>
            <p:txBody>
              <a:bodyPr/>
              <a:lstStyle/>
              <a:p>
                <a:r>
                  <a:rPr lang="en-US">
                    <a:noFill/>
                  </a:rPr>
                  <a:t> </a:t>
                </a:r>
              </a:p>
            </p:txBody>
          </p:sp>
        </mc:Fallback>
      </mc:AlternateContent>
      <p:pic>
        <p:nvPicPr>
          <p:cNvPr id="6" name="Picture 2" descr="Spherical Coordinate System (r, θ, φ) - Field The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2029" y="2401085"/>
            <a:ext cx="3626065" cy="2998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7" name="Rectangle 6"/>
              <p:cNvSpPr/>
              <p:nvPr/>
            </p:nvSpPr>
            <p:spPr>
              <a:xfrm>
                <a:off x="306327" y="3205520"/>
                <a:ext cx="4878223" cy="3000821"/>
              </a:xfrm>
              <a:prstGeom prst="rect">
                <a:avLst/>
              </a:prstGeom>
            </p:spPr>
            <p:txBody>
              <a:bodyPr wrap="square">
                <a:spAutoFit/>
              </a:bodyPr>
              <a:lstStyle/>
              <a:p>
                <a:pPr algn="just"/>
                <a14:m>
                  <m:oMath xmlns:m="http://schemas.openxmlformats.org/officeDocument/2006/math">
                    <m:r>
                      <a:rPr lang="en-US" altLang="en-US" sz="2700">
                        <a:latin typeface="Cambria Math" panose="02040503050406030204" pitchFamily="18" charset="0"/>
                      </a:rPr>
                      <m:t>𝑟</m:t>
                    </m:r>
                  </m:oMath>
                </a14:m>
                <a:r>
                  <a:rPr lang="en-US" sz="2700" dirty="0"/>
                  <a:t> is the radial distance from the origin.</a:t>
                </a:r>
              </a:p>
              <a:p>
                <a:pPr algn="just"/>
                <a14:m>
                  <m:oMath xmlns:m="http://schemas.openxmlformats.org/officeDocument/2006/math">
                    <m:r>
                      <a:rPr lang="en-US" altLang="en-US" sz="2700" i="1">
                        <a:latin typeface="Cambria Math" panose="02040503050406030204" pitchFamily="18" charset="0"/>
                      </a:rPr>
                      <m:t>𝜃</m:t>
                    </m:r>
                  </m:oMath>
                </a14:m>
                <a:r>
                  <a:rPr lang="el-GR" altLang="en-US" sz="2700" dirty="0"/>
                  <a:t> </a:t>
                </a:r>
                <a:r>
                  <a:rPr lang="en-US" altLang="en-US" sz="2700" dirty="0"/>
                  <a:t> is the </a:t>
                </a:r>
                <a:r>
                  <a:rPr lang="en-US" sz="2700" dirty="0"/>
                  <a:t>polar angle (inclination angle from z-axis). </a:t>
                </a:r>
              </a:p>
              <a:p>
                <a:pPr algn="just"/>
                <a14:m>
                  <m:oMath xmlns:m="http://schemas.openxmlformats.org/officeDocument/2006/math">
                    <m:r>
                      <a:rPr lang="en-US" altLang="en-US" sz="2700">
                        <a:latin typeface="Cambria Math" panose="02040503050406030204" pitchFamily="18" charset="0"/>
                      </a:rPr>
                      <m:t>𝜙</m:t>
                    </m:r>
                  </m:oMath>
                </a14:m>
                <a:r>
                  <a:rPr lang="en-US" altLang="en-US" sz="2700" dirty="0"/>
                  <a:t> </a:t>
                </a:r>
                <a:r>
                  <a:rPr lang="en-US" sz="2700" dirty="0"/>
                  <a:t> is a horizontal angle measured counterclockwise from the x-axis to the y-axis.</a:t>
                </a:r>
              </a:p>
            </p:txBody>
          </p:sp>
        </mc:Choice>
        <mc:Fallback xmlns="">
          <p:sp>
            <p:nvSpPr>
              <p:cNvPr id="7" name="Rectangle 6"/>
              <p:cNvSpPr>
                <a:spLocks noRot="1" noChangeAspect="1" noMove="1" noResize="1" noEditPoints="1" noAdjustHandles="1" noChangeArrowheads="1" noChangeShapeType="1" noTextEdit="1"/>
              </p:cNvSpPr>
              <p:nvPr/>
            </p:nvSpPr>
            <p:spPr>
              <a:xfrm>
                <a:off x="306327" y="3205520"/>
                <a:ext cx="4878223" cy="3000821"/>
              </a:xfrm>
              <a:prstGeom prst="rect">
                <a:avLst/>
              </a:prstGeom>
              <a:blipFill>
                <a:blip r:embed="rId4"/>
                <a:stretch>
                  <a:fillRect l="-2375" t="-1829" r="-2375" b="-4472"/>
                </a:stretch>
              </a:blipFill>
            </p:spPr>
            <p:txBody>
              <a:bodyPr/>
              <a:lstStyle/>
              <a:p>
                <a:r>
                  <a:rPr lang="en-US">
                    <a:noFill/>
                  </a:rPr>
                  <a:t> </a:t>
                </a:r>
              </a:p>
            </p:txBody>
          </p:sp>
        </mc:Fallback>
      </mc:AlternateContent>
    </p:spTree>
    <p:extLst>
      <p:ext uri="{BB962C8B-B14F-4D97-AF65-F5344CB8AC3E}">
        <p14:creationId xmlns:p14="http://schemas.microsoft.com/office/powerpoint/2010/main" val="3571636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fade">
                                      <p:cBhvr>
                                        <p:cTn id="3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pherical Coordinate System (r, θ, φ) - Field The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0111" y="1640113"/>
            <a:ext cx="3638746" cy="3008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sz="3000" b="1" dirty="0"/>
              <a:t>Coordinate Systems</a:t>
            </a:r>
            <a:endParaRPr lang="ar-SA" altLang="en-US" sz="3000" b="1" dirty="0"/>
          </a:p>
        </p:txBody>
      </p:sp>
      <p:sp>
        <p:nvSpPr>
          <p:cNvPr id="2" name="Slide Number Placeholder 1"/>
          <p:cNvSpPr>
            <a:spLocks noGrp="1"/>
          </p:cNvSpPr>
          <p:nvPr>
            <p:ph type="sldNum" sz="quarter" idx="12"/>
          </p:nvPr>
        </p:nvSpPr>
        <p:spPr/>
        <p:txBody>
          <a:bodyPr/>
          <a:lstStyle/>
          <a:p>
            <a:fld id="{74374BF2-3C04-4AB9-BE52-D173019A9162}" type="slidenum">
              <a:rPr lang="en-US" smtClean="0"/>
              <a:t>13</a:t>
            </a:fld>
            <a:endParaRPr lang="en-US"/>
          </a:p>
        </p:txBody>
      </p:sp>
      <mc:AlternateContent xmlns:mc="http://schemas.openxmlformats.org/markup-compatibility/2006" xmlns:a14="http://schemas.microsoft.com/office/drawing/2010/main">
        <mc:Choice Requires="a14">
          <p:sp>
            <p:nvSpPr>
              <p:cNvPr id="5" name="Rectangle 4"/>
              <p:cNvSpPr/>
              <p:nvPr/>
            </p:nvSpPr>
            <p:spPr>
              <a:xfrm>
                <a:off x="234462" y="967045"/>
                <a:ext cx="8534400" cy="5608074"/>
              </a:xfrm>
              <a:prstGeom prst="rect">
                <a:avLst/>
              </a:prstGeom>
            </p:spPr>
            <p:txBody>
              <a:bodyPr wrap="square">
                <a:spAutoFit/>
              </a:bodyPr>
              <a:lstStyle/>
              <a:p>
                <a:pPr algn="just"/>
                <a:r>
                  <a:rPr lang="en-US" altLang="en-US" sz="2800" dirty="0"/>
                  <a:t>The following equation show how to convert spherical coordinates to Cartesian coordinates.</a:t>
                </a:r>
              </a:p>
              <a:p>
                <a:pPr algn="just"/>
                <a:endParaRPr lang="en-US" altLang="en-US" sz="2400" dirty="0"/>
              </a:p>
              <a:p>
                <a:pPr algn="just"/>
                <a14:m>
                  <m:oMathPara xmlns:m="http://schemas.openxmlformats.org/officeDocument/2006/math">
                    <m:oMathParaPr>
                      <m:jc m:val="left"/>
                    </m:oMathParaPr>
                    <m:oMath xmlns:m="http://schemas.openxmlformats.org/officeDocument/2006/math">
                      <m:func>
                        <m:funcPr>
                          <m:ctrlPr>
                            <a:rPr lang="en-US" altLang="en-US" sz="2900" b="0" i="1" smtClean="0">
                              <a:latin typeface="Cambria Math" panose="02040503050406030204" pitchFamily="18" charset="0"/>
                            </a:rPr>
                          </m:ctrlPr>
                        </m:funcPr>
                        <m:fName>
                          <m:r>
                            <m:rPr>
                              <m:sty m:val="p"/>
                            </m:rPr>
                            <a:rPr lang="en-US" altLang="en-US" sz="2900" b="0" i="0" smtClean="0">
                              <a:latin typeface="Cambria Math" panose="02040503050406030204" pitchFamily="18" charset="0"/>
                            </a:rPr>
                            <m:t>cos</m:t>
                          </m:r>
                        </m:fName>
                        <m:e>
                          <m:r>
                            <a:rPr lang="en-US" altLang="en-US" sz="2900" b="0" i="1" smtClean="0">
                              <a:latin typeface="Cambria Math" panose="02040503050406030204" pitchFamily="18" charset="0"/>
                              <a:ea typeface="Cambria Math" panose="02040503050406030204" pitchFamily="18" charset="0"/>
                            </a:rPr>
                            <m:t>𝜃</m:t>
                          </m:r>
                          <m:r>
                            <a:rPr lang="en-US" altLang="en-US" sz="2900" b="0" i="1" smtClean="0">
                              <a:latin typeface="Cambria Math" panose="02040503050406030204" pitchFamily="18" charset="0"/>
                              <a:ea typeface="Cambria Math" panose="02040503050406030204" pitchFamily="18" charset="0"/>
                            </a:rPr>
                            <m:t>= </m:t>
                          </m:r>
                          <m:f>
                            <m:fPr>
                              <m:ctrlPr>
                                <a:rPr lang="en-US" altLang="en-US" sz="2900" b="0" i="1" smtClean="0">
                                  <a:latin typeface="Cambria Math" panose="02040503050406030204" pitchFamily="18" charset="0"/>
                                  <a:ea typeface="Cambria Math" panose="02040503050406030204" pitchFamily="18" charset="0"/>
                                </a:rPr>
                              </m:ctrlPr>
                            </m:fPr>
                            <m:num>
                              <m:r>
                                <a:rPr lang="en-US" altLang="en-US" sz="2900" b="0" i="1" smtClean="0">
                                  <a:latin typeface="Cambria Math" panose="02040503050406030204" pitchFamily="18" charset="0"/>
                                  <a:ea typeface="Cambria Math" panose="02040503050406030204" pitchFamily="18" charset="0"/>
                                </a:rPr>
                                <m:t>𝑧</m:t>
                              </m:r>
                            </m:num>
                            <m:den>
                              <m:r>
                                <a:rPr lang="en-US" altLang="en-US" sz="2900" b="0" i="1" smtClean="0">
                                  <a:latin typeface="Cambria Math" panose="02040503050406030204" pitchFamily="18" charset="0"/>
                                  <a:ea typeface="Cambria Math" panose="02040503050406030204" pitchFamily="18" charset="0"/>
                                </a:rPr>
                                <m:t>𝑟</m:t>
                              </m:r>
                            </m:den>
                          </m:f>
                          <m:r>
                            <a:rPr lang="en-US" altLang="en-US" sz="2900" b="0" i="1" smtClean="0">
                              <a:latin typeface="Cambria Math" panose="02040503050406030204" pitchFamily="18" charset="0"/>
                              <a:ea typeface="Cambria Math" panose="02040503050406030204" pitchFamily="18" charset="0"/>
                            </a:rPr>
                            <m:t> </m:t>
                          </m:r>
                        </m:e>
                      </m:func>
                      <m:r>
                        <a:rPr lang="en-US" altLang="en-US" sz="2900" b="0" i="1" smtClean="0">
                          <a:latin typeface="Cambria Math" panose="02040503050406030204" pitchFamily="18" charset="0"/>
                        </a:rPr>
                        <m:t>   </m:t>
                      </m:r>
                      <m:r>
                        <a:rPr lang="en-US" altLang="en-US" sz="2900" b="0" i="1" smtClean="0">
                          <a:latin typeface="Cambria Math" panose="02040503050406030204" pitchFamily="18" charset="0"/>
                          <a:ea typeface="Cambria Math" panose="02040503050406030204" pitchFamily="18" charset="0"/>
                        </a:rPr>
                        <m:t>⇒   </m:t>
                      </m:r>
                      <m:r>
                        <a:rPr lang="en-US" altLang="en-US" sz="2900" b="0" i="1" smtClean="0">
                          <a:latin typeface="Cambria Math" panose="02040503050406030204" pitchFamily="18" charset="0"/>
                          <a:ea typeface="Cambria Math" panose="02040503050406030204" pitchFamily="18" charset="0"/>
                        </a:rPr>
                        <m:t>𝑧</m:t>
                      </m:r>
                      <m:r>
                        <a:rPr lang="en-US" altLang="en-US" sz="2900" b="0" i="1" smtClean="0">
                          <a:latin typeface="Cambria Math" panose="02040503050406030204" pitchFamily="18" charset="0"/>
                          <a:ea typeface="Cambria Math" panose="02040503050406030204" pitchFamily="18" charset="0"/>
                        </a:rPr>
                        <m:t>=</m:t>
                      </m:r>
                      <m:r>
                        <a:rPr lang="en-US" altLang="en-US" sz="2900" b="0" i="1" smtClean="0">
                          <a:latin typeface="Cambria Math" panose="02040503050406030204" pitchFamily="18" charset="0"/>
                          <a:ea typeface="Cambria Math" panose="02040503050406030204" pitchFamily="18" charset="0"/>
                        </a:rPr>
                        <m:t>𝑟</m:t>
                      </m:r>
                      <m:func>
                        <m:funcPr>
                          <m:ctrlPr>
                            <a:rPr lang="en-US" altLang="en-US" sz="2900" b="0" i="1" smtClean="0">
                              <a:latin typeface="Cambria Math" panose="02040503050406030204" pitchFamily="18" charset="0"/>
                              <a:ea typeface="Cambria Math" panose="02040503050406030204" pitchFamily="18" charset="0"/>
                            </a:rPr>
                          </m:ctrlPr>
                        </m:funcPr>
                        <m:fName>
                          <m:r>
                            <m:rPr>
                              <m:sty m:val="p"/>
                            </m:rPr>
                            <a:rPr lang="en-US" altLang="en-US" sz="2900" b="0" i="0" smtClean="0">
                              <a:latin typeface="Cambria Math" panose="02040503050406030204" pitchFamily="18" charset="0"/>
                              <a:ea typeface="Cambria Math" panose="02040503050406030204" pitchFamily="18" charset="0"/>
                            </a:rPr>
                            <m:t>cos</m:t>
                          </m:r>
                        </m:fName>
                        <m:e>
                          <m:r>
                            <a:rPr lang="en-US" altLang="en-US" sz="2900" b="0" i="1" smtClean="0">
                              <a:latin typeface="Cambria Math" panose="02040503050406030204" pitchFamily="18" charset="0"/>
                              <a:ea typeface="Cambria Math" panose="02040503050406030204" pitchFamily="18" charset="0"/>
                            </a:rPr>
                            <m:t>𝜃</m:t>
                          </m:r>
                        </m:e>
                      </m:func>
                    </m:oMath>
                  </m:oMathPara>
                </a14:m>
                <a:endParaRPr lang="en-US" altLang="en-US" sz="2900" b="0" dirty="0">
                  <a:ea typeface="Cambria Math" panose="02040503050406030204" pitchFamily="18" charset="0"/>
                </a:endParaRPr>
              </a:p>
              <a:p>
                <a:pPr algn="just"/>
                <a:endParaRPr lang="en-US" altLang="en-US" sz="3300" dirty="0"/>
              </a:p>
              <a:p>
                <a:pPr algn="just"/>
                <a14:m>
                  <m:oMathPara xmlns:m="http://schemas.openxmlformats.org/officeDocument/2006/math">
                    <m:oMathParaPr>
                      <m:jc m:val="left"/>
                    </m:oMathParaPr>
                    <m:oMath xmlns:m="http://schemas.openxmlformats.org/officeDocument/2006/math">
                      <m:func>
                        <m:funcPr>
                          <m:ctrlPr>
                            <a:rPr lang="en-US" altLang="en-US" sz="2900" i="1">
                              <a:latin typeface="Cambria Math" panose="02040503050406030204" pitchFamily="18" charset="0"/>
                            </a:rPr>
                          </m:ctrlPr>
                        </m:funcPr>
                        <m:fName>
                          <m:r>
                            <m:rPr>
                              <m:sty m:val="p"/>
                            </m:rPr>
                            <a:rPr lang="en-US" altLang="en-US" sz="2900" b="0" i="0" smtClean="0">
                              <a:latin typeface="Cambria Math" panose="02040503050406030204" pitchFamily="18" charset="0"/>
                            </a:rPr>
                            <m:t>sin</m:t>
                          </m:r>
                        </m:fName>
                        <m:e>
                          <m:r>
                            <a:rPr lang="en-US" altLang="en-US" sz="2900" i="1">
                              <a:latin typeface="Cambria Math" panose="02040503050406030204" pitchFamily="18" charset="0"/>
                              <a:ea typeface="Cambria Math" panose="02040503050406030204" pitchFamily="18" charset="0"/>
                            </a:rPr>
                            <m:t>𝜃</m:t>
                          </m:r>
                          <m:r>
                            <a:rPr lang="en-US" altLang="en-US" sz="2900" i="1">
                              <a:latin typeface="Cambria Math" panose="02040503050406030204" pitchFamily="18" charset="0"/>
                              <a:ea typeface="Cambria Math" panose="02040503050406030204" pitchFamily="18" charset="0"/>
                            </a:rPr>
                            <m:t>= </m:t>
                          </m:r>
                          <m:f>
                            <m:fPr>
                              <m:ctrlPr>
                                <a:rPr lang="en-US" altLang="en-US" sz="2900" i="1">
                                  <a:latin typeface="Cambria Math" panose="02040503050406030204" pitchFamily="18" charset="0"/>
                                  <a:ea typeface="Cambria Math" panose="02040503050406030204" pitchFamily="18" charset="0"/>
                                </a:rPr>
                              </m:ctrlPr>
                            </m:fPr>
                            <m:num>
                              <m:r>
                                <a:rPr lang="en-US" altLang="en-US" sz="2900" i="1" smtClean="0">
                                  <a:latin typeface="Cambria Math" panose="02040503050406030204" pitchFamily="18" charset="0"/>
                                  <a:ea typeface="Cambria Math" panose="02040503050406030204" pitchFamily="18" charset="0"/>
                                </a:rPr>
                                <m:t>𝜌</m:t>
                              </m:r>
                            </m:num>
                            <m:den>
                              <m:r>
                                <a:rPr lang="en-US" altLang="en-US" sz="2900" i="1">
                                  <a:latin typeface="Cambria Math" panose="02040503050406030204" pitchFamily="18" charset="0"/>
                                  <a:ea typeface="Cambria Math" panose="02040503050406030204" pitchFamily="18" charset="0"/>
                                </a:rPr>
                                <m:t>𝑟</m:t>
                              </m:r>
                            </m:den>
                          </m:f>
                          <m:r>
                            <a:rPr lang="en-US" altLang="en-US" sz="2900" i="1">
                              <a:latin typeface="Cambria Math" panose="02040503050406030204" pitchFamily="18" charset="0"/>
                              <a:ea typeface="Cambria Math" panose="02040503050406030204" pitchFamily="18" charset="0"/>
                            </a:rPr>
                            <m:t> </m:t>
                          </m:r>
                          <m:r>
                            <a:rPr lang="en-US" altLang="en-US" sz="2900" b="0" i="1" smtClean="0">
                              <a:latin typeface="Cambria Math" panose="02040503050406030204" pitchFamily="18" charset="0"/>
                              <a:ea typeface="Cambria Math" panose="02040503050406030204" pitchFamily="18" charset="0"/>
                            </a:rPr>
                            <m:t>   </m:t>
                          </m:r>
                        </m:e>
                      </m:func>
                      <m:r>
                        <a:rPr lang="en-US" altLang="en-US" sz="2900" i="1">
                          <a:latin typeface="Cambria Math" panose="02040503050406030204" pitchFamily="18" charset="0"/>
                          <a:ea typeface="Cambria Math" panose="02040503050406030204" pitchFamily="18" charset="0"/>
                        </a:rPr>
                        <m:t>⇒</m:t>
                      </m:r>
                      <m:r>
                        <a:rPr lang="en-US" altLang="en-US" sz="2900" b="0" i="1" smtClean="0">
                          <a:latin typeface="Cambria Math" panose="02040503050406030204" pitchFamily="18" charset="0"/>
                          <a:ea typeface="Cambria Math" panose="02040503050406030204" pitchFamily="18" charset="0"/>
                        </a:rPr>
                        <m:t>   </m:t>
                      </m:r>
                      <m:r>
                        <a:rPr lang="en-US" altLang="en-US" sz="2900" i="1">
                          <a:latin typeface="Cambria Math" panose="02040503050406030204" pitchFamily="18" charset="0"/>
                          <a:ea typeface="Cambria Math" panose="02040503050406030204" pitchFamily="18" charset="0"/>
                        </a:rPr>
                        <m:t>𝜌</m:t>
                      </m:r>
                      <m:r>
                        <a:rPr lang="en-US" altLang="en-US" sz="2900" i="1">
                          <a:latin typeface="Cambria Math" panose="02040503050406030204" pitchFamily="18" charset="0"/>
                          <a:ea typeface="Cambria Math" panose="02040503050406030204" pitchFamily="18" charset="0"/>
                        </a:rPr>
                        <m:t>=</m:t>
                      </m:r>
                      <m:r>
                        <a:rPr lang="en-US" altLang="en-US" sz="2900" i="1" smtClean="0">
                          <a:latin typeface="Cambria Math" panose="02040503050406030204" pitchFamily="18" charset="0"/>
                          <a:ea typeface="Cambria Math" panose="02040503050406030204" pitchFamily="18" charset="0"/>
                        </a:rPr>
                        <m:t>𝑟</m:t>
                      </m:r>
                      <m:func>
                        <m:funcPr>
                          <m:ctrlPr>
                            <a:rPr lang="en-US" altLang="en-US" sz="2900" i="1">
                              <a:latin typeface="Cambria Math" panose="02040503050406030204" pitchFamily="18" charset="0"/>
                              <a:ea typeface="Cambria Math" panose="02040503050406030204" pitchFamily="18" charset="0"/>
                            </a:rPr>
                          </m:ctrlPr>
                        </m:funcPr>
                        <m:fName>
                          <m:r>
                            <m:rPr>
                              <m:sty m:val="p"/>
                            </m:rPr>
                            <a:rPr lang="en-US" altLang="en-US" sz="2900" b="0" i="0" smtClean="0">
                              <a:latin typeface="Cambria Math" panose="02040503050406030204" pitchFamily="18" charset="0"/>
                              <a:ea typeface="Cambria Math" panose="02040503050406030204" pitchFamily="18" charset="0"/>
                            </a:rPr>
                            <m:t>sin</m:t>
                          </m:r>
                        </m:fName>
                        <m:e>
                          <m:r>
                            <a:rPr lang="en-US" altLang="en-US" sz="2900" i="1">
                              <a:latin typeface="Cambria Math" panose="02040503050406030204" pitchFamily="18" charset="0"/>
                              <a:ea typeface="Cambria Math" panose="02040503050406030204" pitchFamily="18" charset="0"/>
                            </a:rPr>
                            <m:t>𝜃</m:t>
                          </m:r>
                        </m:e>
                      </m:func>
                    </m:oMath>
                  </m:oMathPara>
                </a14:m>
                <a:endParaRPr lang="en-US" altLang="en-US" sz="2900" dirty="0"/>
              </a:p>
              <a:p>
                <a:pPr algn="just"/>
                <a:endParaRPr lang="en-US" altLang="en-US" sz="3300" dirty="0"/>
              </a:p>
              <a:p>
                <a:pPr algn="just"/>
                <a14:m>
                  <m:oMath xmlns:m="http://schemas.openxmlformats.org/officeDocument/2006/math">
                    <m:func>
                      <m:funcPr>
                        <m:ctrlPr>
                          <a:rPr lang="en-US" altLang="en-US" sz="2900" i="1">
                            <a:latin typeface="Cambria Math" panose="02040503050406030204" pitchFamily="18" charset="0"/>
                          </a:rPr>
                        </m:ctrlPr>
                      </m:funcPr>
                      <m:fName>
                        <m:r>
                          <m:rPr>
                            <m:sty m:val="p"/>
                          </m:rPr>
                          <a:rPr lang="en-US" altLang="en-US" sz="2900">
                            <a:latin typeface="Cambria Math" panose="02040503050406030204" pitchFamily="18" charset="0"/>
                          </a:rPr>
                          <m:t>sin</m:t>
                        </m:r>
                      </m:fName>
                      <m:e>
                        <m:r>
                          <a:rPr lang="en-US" altLang="en-US" sz="2900" i="1" smtClean="0">
                            <a:latin typeface="Cambria Math" panose="02040503050406030204" pitchFamily="18" charset="0"/>
                            <a:ea typeface="Cambria Math" panose="02040503050406030204" pitchFamily="18" charset="0"/>
                          </a:rPr>
                          <m:t>𝜙</m:t>
                        </m:r>
                        <m:r>
                          <a:rPr lang="en-US" altLang="en-US" sz="2900" i="1">
                            <a:latin typeface="Cambria Math" panose="02040503050406030204" pitchFamily="18" charset="0"/>
                            <a:ea typeface="Cambria Math" panose="02040503050406030204" pitchFamily="18" charset="0"/>
                          </a:rPr>
                          <m:t>= </m:t>
                        </m:r>
                        <m:f>
                          <m:fPr>
                            <m:ctrlPr>
                              <a:rPr lang="en-US" altLang="en-US" sz="2900" i="1">
                                <a:latin typeface="Cambria Math" panose="02040503050406030204" pitchFamily="18" charset="0"/>
                                <a:ea typeface="Cambria Math" panose="02040503050406030204" pitchFamily="18" charset="0"/>
                              </a:rPr>
                            </m:ctrlPr>
                          </m:fPr>
                          <m:num>
                            <m:r>
                              <a:rPr lang="en-US" altLang="en-US" sz="2900" b="0" i="1" smtClean="0">
                                <a:latin typeface="Cambria Math" panose="02040503050406030204" pitchFamily="18" charset="0"/>
                                <a:ea typeface="Cambria Math" panose="02040503050406030204" pitchFamily="18" charset="0"/>
                              </a:rPr>
                              <m:t>𝑦</m:t>
                            </m:r>
                          </m:num>
                          <m:den>
                            <m:r>
                              <a:rPr lang="en-US" altLang="en-US" sz="2900" i="1">
                                <a:latin typeface="Cambria Math" panose="02040503050406030204" pitchFamily="18" charset="0"/>
                                <a:ea typeface="Cambria Math" panose="02040503050406030204" pitchFamily="18" charset="0"/>
                              </a:rPr>
                              <m:t>𝜌</m:t>
                            </m:r>
                          </m:den>
                        </m:f>
                        <m:r>
                          <a:rPr lang="en-US" altLang="en-US" sz="2900" i="1">
                            <a:latin typeface="Cambria Math" panose="02040503050406030204" pitchFamily="18" charset="0"/>
                            <a:ea typeface="Cambria Math" panose="02040503050406030204" pitchFamily="18" charset="0"/>
                          </a:rPr>
                          <m:t>    </m:t>
                        </m:r>
                      </m:e>
                    </m:func>
                    <m:r>
                      <a:rPr lang="en-US" altLang="en-US" sz="2900" i="1">
                        <a:latin typeface="Cambria Math" panose="02040503050406030204" pitchFamily="18" charset="0"/>
                        <a:ea typeface="Cambria Math" panose="02040503050406030204" pitchFamily="18" charset="0"/>
                      </a:rPr>
                      <m:t>⇒   </m:t>
                    </m:r>
                    <m:r>
                      <a:rPr lang="en-US" altLang="en-US" sz="2900" b="0" i="1" smtClean="0">
                        <a:latin typeface="Cambria Math" panose="02040503050406030204" pitchFamily="18" charset="0"/>
                        <a:ea typeface="Cambria Math" panose="02040503050406030204" pitchFamily="18" charset="0"/>
                      </a:rPr>
                      <m:t>𝑦</m:t>
                    </m:r>
                    <m:r>
                      <a:rPr lang="en-US" altLang="en-US" sz="2900" i="1">
                        <a:latin typeface="Cambria Math" panose="02040503050406030204" pitchFamily="18" charset="0"/>
                        <a:ea typeface="Cambria Math" panose="02040503050406030204" pitchFamily="18" charset="0"/>
                      </a:rPr>
                      <m:t>=</m:t>
                    </m:r>
                    <m:r>
                      <a:rPr lang="en-US" altLang="en-US" sz="2900" i="1">
                        <a:latin typeface="Cambria Math" panose="02040503050406030204" pitchFamily="18" charset="0"/>
                        <a:ea typeface="Cambria Math" panose="02040503050406030204" pitchFamily="18" charset="0"/>
                      </a:rPr>
                      <m:t>𝜌</m:t>
                    </m:r>
                    <m:func>
                      <m:funcPr>
                        <m:ctrlPr>
                          <a:rPr lang="en-US" altLang="en-US" sz="2900" i="1">
                            <a:latin typeface="Cambria Math" panose="02040503050406030204" pitchFamily="18" charset="0"/>
                            <a:ea typeface="Cambria Math" panose="02040503050406030204" pitchFamily="18" charset="0"/>
                          </a:rPr>
                        </m:ctrlPr>
                      </m:funcPr>
                      <m:fName>
                        <m:r>
                          <m:rPr>
                            <m:sty m:val="p"/>
                          </m:rPr>
                          <a:rPr lang="en-US" altLang="en-US" sz="2900">
                            <a:latin typeface="Cambria Math" panose="02040503050406030204" pitchFamily="18" charset="0"/>
                            <a:ea typeface="Cambria Math" panose="02040503050406030204" pitchFamily="18" charset="0"/>
                          </a:rPr>
                          <m:t>sin</m:t>
                        </m:r>
                      </m:fName>
                      <m:e>
                        <m:r>
                          <a:rPr lang="en-US" altLang="en-US" sz="2900" i="1">
                            <a:latin typeface="Cambria Math" panose="02040503050406030204" pitchFamily="18" charset="0"/>
                            <a:ea typeface="Cambria Math" panose="02040503050406030204" pitchFamily="18" charset="0"/>
                          </a:rPr>
                          <m:t>𝜙</m:t>
                        </m:r>
                      </m:e>
                    </m:func>
                    <m:r>
                      <a:rPr lang="en-US" altLang="en-US" sz="2900" b="0" i="1" smtClean="0">
                        <a:latin typeface="Cambria Math" panose="02040503050406030204" pitchFamily="18" charset="0"/>
                        <a:ea typeface="Cambria Math" panose="02040503050406030204" pitchFamily="18" charset="0"/>
                      </a:rPr>
                      <m:t>=</m:t>
                    </m:r>
                    <m:r>
                      <a:rPr lang="en-US" altLang="en-US" sz="2900" i="1">
                        <a:latin typeface="Cambria Math" panose="02040503050406030204" pitchFamily="18" charset="0"/>
                        <a:ea typeface="Cambria Math" panose="02040503050406030204" pitchFamily="18" charset="0"/>
                      </a:rPr>
                      <m:t>𝑟</m:t>
                    </m:r>
                    <m:func>
                      <m:funcPr>
                        <m:ctrlPr>
                          <a:rPr lang="en-US" altLang="en-US" sz="2900" i="1">
                            <a:latin typeface="Cambria Math" panose="02040503050406030204" pitchFamily="18" charset="0"/>
                            <a:ea typeface="Cambria Math" panose="02040503050406030204" pitchFamily="18" charset="0"/>
                          </a:rPr>
                        </m:ctrlPr>
                      </m:funcPr>
                      <m:fName>
                        <m:r>
                          <m:rPr>
                            <m:sty m:val="p"/>
                          </m:rPr>
                          <a:rPr lang="en-US" altLang="en-US" sz="2900">
                            <a:latin typeface="Cambria Math" panose="02040503050406030204" pitchFamily="18" charset="0"/>
                            <a:ea typeface="Cambria Math" panose="02040503050406030204" pitchFamily="18" charset="0"/>
                          </a:rPr>
                          <m:t>sin</m:t>
                        </m:r>
                      </m:fName>
                      <m:e>
                        <m:r>
                          <a:rPr lang="en-US" altLang="en-US" sz="2900" i="1">
                            <a:latin typeface="Cambria Math" panose="02040503050406030204" pitchFamily="18" charset="0"/>
                            <a:ea typeface="Cambria Math" panose="02040503050406030204" pitchFamily="18" charset="0"/>
                          </a:rPr>
                          <m:t>𝜃</m:t>
                        </m:r>
                      </m:e>
                    </m:func>
                  </m:oMath>
                </a14:m>
                <a:r>
                  <a:rPr lang="en-US" altLang="en-US" sz="2900" dirty="0"/>
                  <a:t> </a:t>
                </a:r>
                <a14:m>
                  <m:oMath xmlns:m="http://schemas.openxmlformats.org/officeDocument/2006/math">
                    <m:func>
                      <m:funcPr>
                        <m:ctrlPr>
                          <a:rPr lang="en-US" altLang="en-US" sz="2900" i="1">
                            <a:latin typeface="Cambria Math" panose="02040503050406030204" pitchFamily="18" charset="0"/>
                            <a:ea typeface="Cambria Math" panose="02040503050406030204" pitchFamily="18" charset="0"/>
                          </a:rPr>
                        </m:ctrlPr>
                      </m:funcPr>
                      <m:fName>
                        <m:r>
                          <m:rPr>
                            <m:sty m:val="p"/>
                          </m:rPr>
                          <a:rPr lang="en-US" altLang="en-US" sz="2900">
                            <a:latin typeface="Cambria Math" panose="02040503050406030204" pitchFamily="18" charset="0"/>
                            <a:ea typeface="Cambria Math" panose="02040503050406030204" pitchFamily="18" charset="0"/>
                          </a:rPr>
                          <m:t>sin</m:t>
                        </m:r>
                      </m:fName>
                      <m:e>
                        <m:r>
                          <a:rPr lang="en-US" altLang="en-US" sz="2900" i="1">
                            <a:latin typeface="Cambria Math" panose="02040503050406030204" pitchFamily="18" charset="0"/>
                            <a:ea typeface="Cambria Math" panose="02040503050406030204" pitchFamily="18" charset="0"/>
                          </a:rPr>
                          <m:t>𝜙</m:t>
                        </m:r>
                      </m:e>
                    </m:func>
                  </m:oMath>
                </a14:m>
                <a:r>
                  <a:rPr lang="en-US" altLang="en-US" sz="2900" dirty="0"/>
                  <a:t> </a:t>
                </a:r>
              </a:p>
              <a:p>
                <a:pPr algn="just"/>
                <a:endParaRPr lang="en-US" altLang="en-US" sz="2900" dirty="0"/>
              </a:p>
              <a:p>
                <a:pPr algn="just"/>
                <a14:m>
                  <m:oMath xmlns:m="http://schemas.openxmlformats.org/officeDocument/2006/math">
                    <m:func>
                      <m:funcPr>
                        <m:ctrlPr>
                          <a:rPr lang="en-US" altLang="en-US" sz="2900" i="1">
                            <a:latin typeface="Cambria Math" panose="02040503050406030204" pitchFamily="18" charset="0"/>
                          </a:rPr>
                        </m:ctrlPr>
                      </m:funcPr>
                      <m:fName>
                        <m:r>
                          <m:rPr>
                            <m:sty m:val="p"/>
                          </m:rPr>
                          <a:rPr lang="en-US" altLang="en-US" sz="2900" b="0" i="0" smtClean="0">
                            <a:latin typeface="Cambria Math" panose="02040503050406030204" pitchFamily="18" charset="0"/>
                          </a:rPr>
                          <m:t>cos</m:t>
                        </m:r>
                      </m:fName>
                      <m:e>
                        <m:r>
                          <a:rPr lang="en-US" altLang="en-US" sz="2900" i="1">
                            <a:latin typeface="Cambria Math" panose="02040503050406030204" pitchFamily="18" charset="0"/>
                            <a:ea typeface="Cambria Math" panose="02040503050406030204" pitchFamily="18" charset="0"/>
                          </a:rPr>
                          <m:t>𝜙</m:t>
                        </m:r>
                        <m:r>
                          <a:rPr lang="en-US" altLang="en-US" sz="2900" i="1">
                            <a:latin typeface="Cambria Math" panose="02040503050406030204" pitchFamily="18" charset="0"/>
                            <a:ea typeface="Cambria Math" panose="02040503050406030204" pitchFamily="18" charset="0"/>
                          </a:rPr>
                          <m:t>= </m:t>
                        </m:r>
                        <m:f>
                          <m:fPr>
                            <m:ctrlPr>
                              <a:rPr lang="en-US" altLang="en-US" sz="2900" i="1">
                                <a:latin typeface="Cambria Math" panose="02040503050406030204" pitchFamily="18" charset="0"/>
                                <a:ea typeface="Cambria Math" panose="02040503050406030204" pitchFamily="18" charset="0"/>
                              </a:rPr>
                            </m:ctrlPr>
                          </m:fPr>
                          <m:num>
                            <m:r>
                              <a:rPr lang="en-US" altLang="en-US" sz="2900" b="0" i="1" smtClean="0">
                                <a:latin typeface="Cambria Math" panose="02040503050406030204" pitchFamily="18" charset="0"/>
                                <a:ea typeface="Cambria Math" panose="02040503050406030204" pitchFamily="18" charset="0"/>
                              </a:rPr>
                              <m:t>𝑥</m:t>
                            </m:r>
                          </m:num>
                          <m:den>
                            <m:r>
                              <a:rPr lang="en-US" altLang="en-US" sz="2900" i="1">
                                <a:latin typeface="Cambria Math" panose="02040503050406030204" pitchFamily="18" charset="0"/>
                                <a:ea typeface="Cambria Math" panose="02040503050406030204" pitchFamily="18" charset="0"/>
                              </a:rPr>
                              <m:t>𝜌</m:t>
                            </m:r>
                          </m:den>
                        </m:f>
                        <m:r>
                          <a:rPr lang="en-US" altLang="en-US" sz="2900" i="1">
                            <a:latin typeface="Cambria Math" panose="02040503050406030204" pitchFamily="18" charset="0"/>
                            <a:ea typeface="Cambria Math" panose="02040503050406030204" pitchFamily="18" charset="0"/>
                          </a:rPr>
                          <m:t>    </m:t>
                        </m:r>
                      </m:e>
                    </m:func>
                    <m:r>
                      <a:rPr lang="en-US" altLang="en-US" sz="2900" i="1">
                        <a:latin typeface="Cambria Math" panose="02040503050406030204" pitchFamily="18" charset="0"/>
                        <a:ea typeface="Cambria Math" panose="02040503050406030204" pitchFamily="18" charset="0"/>
                      </a:rPr>
                      <m:t>⇒   </m:t>
                    </m:r>
                    <m:r>
                      <a:rPr lang="en-US" altLang="en-US" sz="2900" b="0" i="1" smtClean="0">
                        <a:latin typeface="Cambria Math" panose="02040503050406030204" pitchFamily="18" charset="0"/>
                        <a:ea typeface="Cambria Math" panose="02040503050406030204" pitchFamily="18" charset="0"/>
                      </a:rPr>
                      <m:t>𝑥</m:t>
                    </m:r>
                    <m:r>
                      <a:rPr lang="en-US" altLang="en-US" sz="2900" i="1">
                        <a:latin typeface="Cambria Math" panose="02040503050406030204" pitchFamily="18" charset="0"/>
                        <a:ea typeface="Cambria Math" panose="02040503050406030204" pitchFamily="18" charset="0"/>
                      </a:rPr>
                      <m:t>=</m:t>
                    </m:r>
                    <m:r>
                      <a:rPr lang="en-US" altLang="en-US" sz="2900" i="1">
                        <a:latin typeface="Cambria Math" panose="02040503050406030204" pitchFamily="18" charset="0"/>
                        <a:ea typeface="Cambria Math" panose="02040503050406030204" pitchFamily="18" charset="0"/>
                      </a:rPr>
                      <m:t>𝜌</m:t>
                    </m:r>
                    <m:func>
                      <m:funcPr>
                        <m:ctrlPr>
                          <a:rPr lang="en-US" altLang="en-US" sz="2900" i="1">
                            <a:latin typeface="Cambria Math" panose="02040503050406030204" pitchFamily="18" charset="0"/>
                            <a:ea typeface="Cambria Math" panose="02040503050406030204" pitchFamily="18" charset="0"/>
                          </a:rPr>
                        </m:ctrlPr>
                      </m:funcPr>
                      <m:fName>
                        <m:r>
                          <m:rPr>
                            <m:sty m:val="p"/>
                          </m:rPr>
                          <a:rPr lang="en-US" altLang="en-US" sz="2900" b="0" i="0" smtClean="0">
                            <a:latin typeface="Cambria Math" panose="02040503050406030204" pitchFamily="18" charset="0"/>
                            <a:ea typeface="Cambria Math" panose="02040503050406030204" pitchFamily="18" charset="0"/>
                          </a:rPr>
                          <m:t>cos</m:t>
                        </m:r>
                      </m:fName>
                      <m:e>
                        <m:r>
                          <a:rPr lang="en-US" altLang="en-US" sz="2900" i="1">
                            <a:latin typeface="Cambria Math" panose="02040503050406030204" pitchFamily="18" charset="0"/>
                            <a:ea typeface="Cambria Math" panose="02040503050406030204" pitchFamily="18" charset="0"/>
                          </a:rPr>
                          <m:t>𝜙</m:t>
                        </m:r>
                      </m:e>
                    </m:func>
                    <m:r>
                      <a:rPr lang="en-US" altLang="en-US" sz="2900" i="1">
                        <a:latin typeface="Cambria Math" panose="02040503050406030204" pitchFamily="18" charset="0"/>
                        <a:ea typeface="Cambria Math" panose="02040503050406030204" pitchFamily="18" charset="0"/>
                      </a:rPr>
                      <m:t>=</m:t>
                    </m:r>
                    <m:r>
                      <a:rPr lang="en-US" altLang="en-US" sz="2900" i="1">
                        <a:latin typeface="Cambria Math" panose="02040503050406030204" pitchFamily="18" charset="0"/>
                        <a:ea typeface="Cambria Math" panose="02040503050406030204" pitchFamily="18" charset="0"/>
                      </a:rPr>
                      <m:t>𝑟</m:t>
                    </m:r>
                    <m:func>
                      <m:funcPr>
                        <m:ctrlPr>
                          <a:rPr lang="en-US" altLang="en-US" sz="2900" i="1">
                            <a:latin typeface="Cambria Math" panose="02040503050406030204" pitchFamily="18" charset="0"/>
                            <a:ea typeface="Cambria Math" panose="02040503050406030204" pitchFamily="18" charset="0"/>
                          </a:rPr>
                        </m:ctrlPr>
                      </m:funcPr>
                      <m:fName>
                        <m:r>
                          <m:rPr>
                            <m:sty m:val="p"/>
                          </m:rPr>
                          <a:rPr lang="en-US" altLang="en-US" sz="2900">
                            <a:latin typeface="Cambria Math" panose="02040503050406030204" pitchFamily="18" charset="0"/>
                            <a:ea typeface="Cambria Math" panose="02040503050406030204" pitchFamily="18" charset="0"/>
                          </a:rPr>
                          <m:t>sin</m:t>
                        </m:r>
                      </m:fName>
                      <m:e>
                        <m:r>
                          <a:rPr lang="en-US" altLang="en-US" sz="2900" i="1">
                            <a:latin typeface="Cambria Math" panose="02040503050406030204" pitchFamily="18" charset="0"/>
                            <a:ea typeface="Cambria Math" panose="02040503050406030204" pitchFamily="18" charset="0"/>
                          </a:rPr>
                          <m:t>𝜃</m:t>
                        </m:r>
                      </m:e>
                    </m:func>
                  </m:oMath>
                </a14:m>
                <a:r>
                  <a:rPr lang="en-US" altLang="en-US" sz="2900" dirty="0"/>
                  <a:t> </a:t>
                </a:r>
                <a14:m>
                  <m:oMath xmlns:m="http://schemas.openxmlformats.org/officeDocument/2006/math">
                    <m:func>
                      <m:funcPr>
                        <m:ctrlPr>
                          <a:rPr lang="en-US" altLang="en-US" sz="2900" i="1">
                            <a:latin typeface="Cambria Math" panose="02040503050406030204" pitchFamily="18" charset="0"/>
                            <a:ea typeface="Cambria Math" panose="02040503050406030204" pitchFamily="18" charset="0"/>
                          </a:rPr>
                        </m:ctrlPr>
                      </m:funcPr>
                      <m:fName>
                        <m:r>
                          <m:rPr>
                            <m:sty m:val="p"/>
                          </m:rPr>
                          <a:rPr lang="en-US" altLang="en-US" sz="2900" b="0" i="0" smtClean="0">
                            <a:latin typeface="Cambria Math" panose="02040503050406030204" pitchFamily="18" charset="0"/>
                            <a:ea typeface="Cambria Math" panose="02040503050406030204" pitchFamily="18" charset="0"/>
                          </a:rPr>
                          <m:t>cos</m:t>
                        </m:r>
                      </m:fName>
                      <m:e>
                        <m:r>
                          <a:rPr lang="en-US" altLang="en-US" sz="2900" i="1">
                            <a:latin typeface="Cambria Math" panose="02040503050406030204" pitchFamily="18" charset="0"/>
                            <a:ea typeface="Cambria Math" panose="02040503050406030204" pitchFamily="18" charset="0"/>
                          </a:rPr>
                          <m:t>𝜙</m:t>
                        </m:r>
                      </m:e>
                    </m:func>
                  </m:oMath>
                </a14:m>
                <a:r>
                  <a:rPr lang="en-US" altLang="en-US" sz="2400" dirty="0"/>
                  <a:t> </a:t>
                </a:r>
              </a:p>
            </p:txBody>
          </p:sp>
        </mc:Choice>
        <mc:Fallback xmlns="">
          <p:sp>
            <p:nvSpPr>
              <p:cNvPr id="5" name="Rectangle 4"/>
              <p:cNvSpPr>
                <a:spLocks noRot="1" noChangeAspect="1" noMove="1" noResize="1" noEditPoints="1" noAdjustHandles="1" noChangeArrowheads="1" noChangeShapeType="1" noTextEdit="1"/>
              </p:cNvSpPr>
              <p:nvPr/>
            </p:nvSpPr>
            <p:spPr>
              <a:xfrm>
                <a:off x="234462" y="967045"/>
                <a:ext cx="8534400" cy="5608074"/>
              </a:xfrm>
              <a:prstGeom prst="rect">
                <a:avLst/>
              </a:prstGeom>
              <a:blipFill>
                <a:blip r:embed="rId3"/>
                <a:stretch>
                  <a:fillRect l="-1429" t="-1087" r="-1500"/>
                </a:stretch>
              </a:blipFill>
            </p:spPr>
            <p:txBody>
              <a:bodyPr/>
              <a:lstStyle/>
              <a:p>
                <a:r>
                  <a:rPr lang="en-US">
                    <a:noFill/>
                  </a:rPr>
                  <a:t> </a:t>
                </a:r>
              </a:p>
            </p:txBody>
          </p:sp>
        </mc:Fallback>
      </mc:AlternateContent>
    </p:spTree>
    <p:extLst>
      <p:ext uri="{BB962C8B-B14F-4D97-AF65-F5344CB8AC3E}">
        <p14:creationId xmlns:p14="http://schemas.microsoft.com/office/powerpoint/2010/main" val="3701177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fade">
                                      <p:cBhvr>
                                        <p:cTn id="3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sz="3000" b="1" dirty="0"/>
              <a:t>Coordinate Systems</a:t>
            </a:r>
            <a:endParaRPr lang="ar-SA" altLang="en-US" sz="3000" b="1" dirty="0"/>
          </a:p>
        </p:txBody>
      </p:sp>
      <p:sp>
        <p:nvSpPr>
          <p:cNvPr id="2" name="Slide Number Placeholder 1"/>
          <p:cNvSpPr>
            <a:spLocks noGrp="1"/>
          </p:cNvSpPr>
          <p:nvPr>
            <p:ph type="sldNum" sz="quarter" idx="12"/>
          </p:nvPr>
        </p:nvSpPr>
        <p:spPr/>
        <p:txBody>
          <a:bodyPr/>
          <a:lstStyle/>
          <a:p>
            <a:fld id="{74374BF2-3C04-4AB9-BE52-D173019A9162}" type="slidenum">
              <a:rPr lang="en-US" smtClean="0"/>
              <a:t>14</a:t>
            </a:fld>
            <a:endParaRPr lang="en-US"/>
          </a:p>
        </p:txBody>
      </p:sp>
      <mc:AlternateContent xmlns:mc="http://schemas.openxmlformats.org/markup-compatibility/2006" xmlns:a14="http://schemas.microsoft.com/office/drawing/2010/main">
        <mc:Choice Requires="a14">
          <p:sp>
            <p:nvSpPr>
              <p:cNvPr id="3" name="Rectangle 2"/>
              <p:cNvSpPr/>
              <p:nvPr/>
            </p:nvSpPr>
            <p:spPr>
              <a:xfrm>
                <a:off x="246185" y="911442"/>
                <a:ext cx="8651630" cy="5047536"/>
              </a:xfrm>
              <a:prstGeom prst="rect">
                <a:avLst/>
              </a:prstGeom>
            </p:spPr>
            <p:txBody>
              <a:bodyPr wrap="square">
                <a:spAutoFit/>
              </a:bodyPr>
              <a:lstStyle/>
              <a:p>
                <a:pPr algn="just"/>
                <a:r>
                  <a:rPr lang="en-US" altLang="en-US" sz="2400" dirty="0"/>
                  <a:t>When performing an integration operation using any of these coordinate systems, the integration must be taken for all space.  Therefore, it is important to define the limits for the integration and the differential volume element </a:t>
                </a:r>
                <a:r>
                  <a:rPr lang="en-US" altLang="en-US" sz="2400" i="1" dirty="0">
                    <a:latin typeface="Times New Roman" panose="02020603050405020304" pitchFamily="18" charset="0"/>
                    <a:cs typeface="Times New Roman" panose="02020603050405020304" pitchFamily="18" charset="0"/>
                  </a:rPr>
                  <a:t>d</a:t>
                </a:r>
                <a:r>
                  <a:rPr lang="el-GR" altLang="en-US" sz="2400" i="1" dirty="0">
                    <a:latin typeface="Times New Roman" panose="02020603050405020304" pitchFamily="18" charset="0"/>
                    <a:cs typeface="Times New Roman" panose="02020603050405020304" pitchFamily="18" charset="0"/>
                  </a:rPr>
                  <a:t>τ</a:t>
                </a:r>
                <a:r>
                  <a:rPr lang="en-US" altLang="en-US" sz="2400" i="1" dirty="0">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 </a:t>
                </a:r>
              </a:p>
              <a:p>
                <a:pPr algn="just"/>
                <a:endParaRPr lang="en-US" altLang="en-US" sz="2400" dirty="0">
                  <a:latin typeface="Times New Roman" panose="02020603050405020304" pitchFamily="18" charset="0"/>
                  <a:cs typeface="Times New Roman" panose="02020603050405020304" pitchFamily="18" charset="0"/>
                </a:endParaRPr>
              </a:p>
              <a:p>
                <a:pPr algn="just">
                  <a:spcBef>
                    <a:spcPct val="0"/>
                  </a:spcBef>
                </a:pPr>
                <a:r>
                  <a:rPr lang="en-US" altLang="en-US" sz="2400" b="1" dirty="0"/>
                  <a:t>The integration limits and the differential volume element</a:t>
                </a:r>
                <a:r>
                  <a:rPr lang="en-US" altLang="en-US" sz="2000" b="1" dirty="0"/>
                  <a:t> </a:t>
                </a:r>
                <a:r>
                  <a:rPr lang="en-US" altLang="en-US" sz="2400" b="1" i="1" dirty="0">
                    <a:latin typeface="Times New Roman" panose="02020603050405020304" pitchFamily="18" charset="0"/>
                    <a:cs typeface="Times New Roman" panose="02020603050405020304" pitchFamily="18" charset="0"/>
                  </a:rPr>
                  <a:t>d</a:t>
                </a:r>
                <a:r>
                  <a:rPr lang="el-GR" altLang="en-US" sz="2400" b="1" i="1" dirty="0">
                    <a:latin typeface="Times New Roman" panose="02020603050405020304" pitchFamily="18" charset="0"/>
                    <a:cs typeface="Times New Roman" panose="02020603050405020304" pitchFamily="18" charset="0"/>
                  </a:rPr>
                  <a:t>τ</a:t>
                </a:r>
                <a:r>
                  <a:rPr lang="en-US" altLang="en-US" sz="2400" b="1" dirty="0"/>
                  <a:t> for each coordinate system is as follows:</a:t>
                </a:r>
              </a:p>
              <a:p>
                <a:pPr algn="just">
                  <a:spcBef>
                    <a:spcPct val="0"/>
                  </a:spcBef>
                </a:pPr>
                <a:endParaRPr lang="en-US" altLang="en-US" sz="2400" dirty="0"/>
              </a:p>
              <a:p>
                <a:pPr marL="457200" indent="-457200" algn="just">
                  <a:spcBef>
                    <a:spcPct val="0"/>
                  </a:spcBef>
                  <a:buAutoNum type="alphaUcParenR"/>
                </a:pPr>
                <a:r>
                  <a:rPr lang="en-US" altLang="en-US" sz="2400" dirty="0"/>
                  <a:t>For cartesian coordinates:</a:t>
                </a:r>
              </a:p>
              <a:p>
                <a:pPr algn="just">
                  <a:spcBef>
                    <a:spcPct val="0"/>
                  </a:spcBef>
                </a:pPr>
                <a:endParaRPr lang="en-US" altLang="en-US" sz="1000" dirty="0"/>
              </a:p>
              <a:p>
                <a:pPr algn="ctr">
                  <a:spcBef>
                    <a:spcPct val="0"/>
                  </a:spcBef>
                </a:pPr>
                <a:r>
                  <a:rPr lang="en-US" altLang="en-US" sz="2400" dirty="0"/>
                  <a:t> </a:t>
                </a:r>
                <a14:m>
                  <m:oMath xmlns:m="http://schemas.openxmlformats.org/officeDocument/2006/math">
                    <m:r>
                      <a:rPr lang="en-US" altLang="en-US" sz="2400" b="0" i="1" smtClean="0">
                        <a:latin typeface="Cambria Math" panose="02040503050406030204" pitchFamily="18" charset="0"/>
                      </a:rPr>
                      <m:t>𝑑</m:t>
                    </m:r>
                    <m:r>
                      <a:rPr lang="en-US" altLang="en-US" sz="2400" b="0" i="1" smtClean="0">
                        <a:latin typeface="Cambria Math" panose="02040503050406030204" pitchFamily="18" charset="0"/>
                        <a:ea typeface="Cambria Math" panose="02040503050406030204" pitchFamily="18" charset="0"/>
                      </a:rPr>
                      <m:t>𝜏</m:t>
                    </m:r>
                    <m:r>
                      <a:rPr lang="en-US" altLang="en-US" sz="2400" b="0" i="1" smtClean="0">
                        <a:latin typeface="Cambria Math" panose="02040503050406030204" pitchFamily="18" charset="0"/>
                        <a:ea typeface="Cambria Math" panose="02040503050406030204" pitchFamily="18" charset="0"/>
                      </a:rPr>
                      <m:t>=</m:t>
                    </m:r>
                    <m:r>
                      <a:rPr lang="en-US" altLang="en-US" sz="2400" b="0" i="1" smtClean="0">
                        <a:latin typeface="Cambria Math" panose="02040503050406030204" pitchFamily="18" charset="0"/>
                        <a:ea typeface="Cambria Math" panose="02040503050406030204" pitchFamily="18" charset="0"/>
                      </a:rPr>
                      <m:t>𝑑𝑥</m:t>
                    </m:r>
                    <m:r>
                      <a:rPr lang="en-US" altLang="en-US" sz="2400" b="0" i="1" smtClean="0">
                        <a:latin typeface="Cambria Math" panose="02040503050406030204" pitchFamily="18" charset="0"/>
                        <a:ea typeface="Cambria Math" panose="02040503050406030204" pitchFamily="18" charset="0"/>
                      </a:rPr>
                      <m:t> </m:t>
                    </m:r>
                    <m:r>
                      <a:rPr lang="en-US" altLang="en-US" sz="2400" b="0" i="1" smtClean="0">
                        <a:latin typeface="Cambria Math" panose="02040503050406030204" pitchFamily="18" charset="0"/>
                        <a:ea typeface="Cambria Math" panose="02040503050406030204" pitchFamily="18" charset="0"/>
                      </a:rPr>
                      <m:t>𝑑𝑦</m:t>
                    </m:r>
                    <m:r>
                      <a:rPr lang="en-US" altLang="en-US" sz="2400" b="0" i="1" smtClean="0">
                        <a:latin typeface="Cambria Math" panose="02040503050406030204" pitchFamily="18" charset="0"/>
                        <a:ea typeface="Cambria Math" panose="02040503050406030204" pitchFamily="18" charset="0"/>
                      </a:rPr>
                      <m:t> </m:t>
                    </m:r>
                    <m:r>
                      <a:rPr lang="en-US" altLang="en-US" sz="2400" b="0" i="1" smtClean="0">
                        <a:latin typeface="Cambria Math" panose="02040503050406030204" pitchFamily="18" charset="0"/>
                        <a:ea typeface="Cambria Math" panose="02040503050406030204" pitchFamily="18" charset="0"/>
                      </a:rPr>
                      <m:t>𝑑𝑧</m:t>
                    </m:r>
                  </m:oMath>
                </a14:m>
                <a:endParaRPr lang="en-US" altLang="en-US" sz="2400" b="0" dirty="0">
                  <a:ea typeface="Cambria Math" panose="02040503050406030204" pitchFamily="18" charset="0"/>
                </a:endParaRPr>
              </a:p>
              <a:p>
                <a:pPr algn="ctr">
                  <a:spcBef>
                    <a:spcPct val="0"/>
                  </a:spcBef>
                </a:pPr>
                <a14:m>
                  <m:oMathPara xmlns:m="http://schemas.openxmlformats.org/officeDocument/2006/math">
                    <m:oMathParaPr>
                      <m:jc m:val="center"/>
                    </m:oMathParaPr>
                    <m:oMath xmlns:m="http://schemas.openxmlformats.org/officeDocument/2006/math">
                      <m:r>
                        <a:rPr lang="en-US" altLang="en-US" sz="2400" b="0" i="1" smtClean="0">
                          <a:latin typeface="Cambria Math" panose="02040503050406030204" pitchFamily="18" charset="0"/>
                        </a:rPr>
                        <m:t>− </m:t>
                      </m:r>
                      <m:r>
                        <a:rPr lang="en-US" altLang="en-US" sz="2400" b="0" i="1" smtClean="0">
                          <a:latin typeface="Cambria Math" panose="02040503050406030204" pitchFamily="18" charset="0"/>
                          <a:ea typeface="Cambria Math" panose="02040503050406030204" pitchFamily="18" charset="0"/>
                        </a:rPr>
                        <m:t>∞</m:t>
                      </m:r>
                      <m:r>
                        <a:rPr lang="en-US" altLang="en-US" sz="2400" b="0" i="1" smtClean="0">
                          <a:latin typeface="Cambria Math" panose="02040503050406030204" pitchFamily="18" charset="0"/>
                          <a:ea typeface="Cambria Math" panose="02040503050406030204" pitchFamily="18" charset="0"/>
                        </a:rPr>
                        <m:t> ≤</m:t>
                      </m:r>
                      <m:r>
                        <a:rPr lang="en-US" altLang="en-US" sz="2400" b="0" i="1" smtClean="0">
                          <a:latin typeface="Cambria Math" panose="02040503050406030204" pitchFamily="18" charset="0"/>
                          <a:ea typeface="Cambria Math" panose="02040503050406030204" pitchFamily="18" charset="0"/>
                        </a:rPr>
                        <m:t>𝑥</m:t>
                      </m:r>
                      <m:r>
                        <a:rPr lang="en-US" altLang="en-US" sz="2400" b="0" i="1" smtClean="0">
                          <a:latin typeface="Cambria Math" panose="02040503050406030204" pitchFamily="18" charset="0"/>
                          <a:ea typeface="Cambria Math" panose="02040503050406030204" pitchFamily="18" charset="0"/>
                        </a:rPr>
                        <m:t> ≤ </m:t>
                      </m:r>
                      <m:r>
                        <a:rPr lang="en-US" altLang="en-US" sz="2400" b="0" i="1" smtClean="0">
                          <a:latin typeface="Cambria Math" panose="02040503050406030204" pitchFamily="18" charset="0"/>
                          <a:ea typeface="Cambria Math" panose="02040503050406030204" pitchFamily="18" charset="0"/>
                        </a:rPr>
                        <m:t>∞</m:t>
                      </m:r>
                    </m:oMath>
                  </m:oMathPara>
                </a14:m>
                <a:endParaRPr lang="en-US" altLang="en-US" sz="2400" dirty="0"/>
              </a:p>
              <a:p>
                <a:pPr algn="ctr">
                  <a:spcBef>
                    <a:spcPct val="0"/>
                  </a:spcBef>
                </a:pPr>
                <a14:m>
                  <m:oMathPara xmlns:m="http://schemas.openxmlformats.org/officeDocument/2006/math">
                    <m:oMathParaPr>
                      <m:jc m:val="center"/>
                    </m:oMathParaPr>
                    <m:oMath xmlns:m="http://schemas.openxmlformats.org/officeDocument/2006/math">
                      <m:r>
                        <a:rPr lang="en-US" altLang="en-US" sz="2400" i="1">
                          <a:latin typeface="Cambria Math" panose="02040503050406030204" pitchFamily="18" charset="0"/>
                        </a:rPr>
                        <m:t>− </m:t>
                      </m:r>
                      <m:r>
                        <a:rPr lang="en-US" altLang="en-US" sz="2400" i="1">
                          <a:latin typeface="Cambria Math" panose="02040503050406030204" pitchFamily="18" charset="0"/>
                          <a:ea typeface="Cambria Math" panose="02040503050406030204" pitchFamily="18" charset="0"/>
                        </a:rPr>
                        <m:t>∞</m:t>
                      </m:r>
                      <m:r>
                        <a:rPr lang="en-US" altLang="en-US" sz="2400" i="1">
                          <a:latin typeface="Cambria Math" panose="02040503050406030204" pitchFamily="18" charset="0"/>
                          <a:ea typeface="Cambria Math" panose="02040503050406030204" pitchFamily="18" charset="0"/>
                        </a:rPr>
                        <m:t> ≤</m:t>
                      </m:r>
                      <m:r>
                        <a:rPr lang="en-US" altLang="en-US" sz="2400" b="0" i="1" smtClean="0">
                          <a:latin typeface="Cambria Math" panose="02040503050406030204" pitchFamily="18" charset="0"/>
                          <a:ea typeface="Cambria Math" panose="02040503050406030204" pitchFamily="18" charset="0"/>
                        </a:rPr>
                        <m:t>𝑦</m:t>
                      </m:r>
                      <m:r>
                        <a:rPr lang="en-US" altLang="en-US" sz="2400" i="1">
                          <a:latin typeface="Cambria Math" panose="02040503050406030204" pitchFamily="18" charset="0"/>
                          <a:ea typeface="Cambria Math" panose="02040503050406030204" pitchFamily="18" charset="0"/>
                        </a:rPr>
                        <m:t> ≤ </m:t>
                      </m:r>
                      <m:r>
                        <a:rPr lang="en-US" altLang="en-US" sz="2400" i="1">
                          <a:latin typeface="Cambria Math" panose="02040503050406030204" pitchFamily="18" charset="0"/>
                          <a:ea typeface="Cambria Math" panose="02040503050406030204" pitchFamily="18" charset="0"/>
                        </a:rPr>
                        <m:t>∞</m:t>
                      </m:r>
                    </m:oMath>
                  </m:oMathPara>
                </a14:m>
                <a:endParaRPr lang="en-US" altLang="en-US" sz="2400" dirty="0"/>
              </a:p>
              <a:p>
                <a:pPr algn="ctr">
                  <a:spcBef>
                    <a:spcPct val="0"/>
                  </a:spcBef>
                </a:pPr>
                <a14:m>
                  <m:oMathPara xmlns:m="http://schemas.openxmlformats.org/officeDocument/2006/math">
                    <m:oMathParaPr>
                      <m:jc m:val="center"/>
                    </m:oMathParaPr>
                    <m:oMath xmlns:m="http://schemas.openxmlformats.org/officeDocument/2006/math">
                      <m:r>
                        <a:rPr lang="en-US" altLang="en-US" sz="2400" i="1">
                          <a:latin typeface="Cambria Math" panose="02040503050406030204" pitchFamily="18" charset="0"/>
                        </a:rPr>
                        <m:t>− </m:t>
                      </m:r>
                      <m:r>
                        <a:rPr lang="en-US" altLang="en-US" sz="2400" i="1">
                          <a:latin typeface="Cambria Math" panose="02040503050406030204" pitchFamily="18" charset="0"/>
                          <a:ea typeface="Cambria Math" panose="02040503050406030204" pitchFamily="18" charset="0"/>
                        </a:rPr>
                        <m:t>∞</m:t>
                      </m:r>
                      <m:r>
                        <a:rPr lang="en-US" altLang="en-US" sz="2400" i="1">
                          <a:latin typeface="Cambria Math" panose="02040503050406030204" pitchFamily="18" charset="0"/>
                          <a:ea typeface="Cambria Math" panose="02040503050406030204" pitchFamily="18" charset="0"/>
                        </a:rPr>
                        <m:t> ≤</m:t>
                      </m:r>
                      <m:r>
                        <a:rPr lang="en-US" altLang="en-US" sz="2400" b="0" i="1" smtClean="0">
                          <a:latin typeface="Cambria Math" panose="02040503050406030204" pitchFamily="18" charset="0"/>
                          <a:ea typeface="Cambria Math" panose="02040503050406030204" pitchFamily="18" charset="0"/>
                        </a:rPr>
                        <m:t>𝑧</m:t>
                      </m:r>
                      <m:r>
                        <a:rPr lang="en-US" altLang="en-US" sz="2400" i="1">
                          <a:latin typeface="Cambria Math" panose="02040503050406030204" pitchFamily="18" charset="0"/>
                          <a:ea typeface="Cambria Math" panose="02040503050406030204" pitchFamily="18" charset="0"/>
                        </a:rPr>
                        <m:t> ≤ </m:t>
                      </m:r>
                      <m:r>
                        <a:rPr lang="en-US" altLang="en-US" sz="2400" i="1">
                          <a:latin typeface="Cambria Math" panose="02040503050406030204" pitchFamily="18" charset="0"/>
                          <a:ea typeface="Cambria Math" panose="02040503050406030204" pitchFamily="18" charset="0"/>
                        </a:rPr>
                        <m:t>∞</m:t>
                      </m:r>
                    </m:oMath>
                  </m:oMathPara>
                </a14:m>
                <a:endParaRPr lang="en-US" altLang="en-US" sz="2400" dirty="0"/>
              </a:p>
            </p:txBody>
          </p:sp>
        </mc:Choice>
        <mc:Fallback xmlns="">
          <p:sp>
            <p:nvSpPr>
              <p:cNvPr id="3" name="Rectangle 2"/>
              <p:cNvSpPr>
                <a:spLocks noRot="1" noChangeAspect="1" noMove="1" noResize="1" noEditPoints="1" noAdjustHandles="1" noChangeArrowheads="1" noChangeShapeType="1" noTextEdit="1"/>
              </p:cNvSpPr>
              <p:nvPr/>
            </p:nvSpPr>
            <p:spPr>
              <a:xfrm>
                <a:off x="246185" y="911442"/>
                <a:ext cx="8651630" cy="5047536"/>
              </a:xfrm>
              <a:prstGeom prst="rect">
                <a:avLst/>
              </a:prstGeom>
              <a:blipFill>
                <a:blip r:embed="rId2"/>
                <a:stretch>
                  <a:fillRect l="-1127" t="-966" r="-1056"/>
                </a:stretch>
              </a:blipFill>
            </p:spPr>
            <p:txBody>
              <a:bodyPr/>
              <a:lstStyle/>
              <a:p>
                <a:r>
                  <a:rPr lang="en-US">
                    <a:noFill/>
                  </a:rPr>
                  <a:t> </a:t>
                </a:r>
              </a:p>
            </p:txBody>
          </p:sp>
        </mc:Fallback>
      </mc:AlternateContent>
    </p:spTree>
    <p:extLst>
      <p:ext uri="{BB962C8B-B14F-4D97-AF65-F5344CB8AC3E}">
        <p14:creationId xmlns:p14="http://schemas.microsoft.com/office/powerpoint/2010/main" val="3483073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sz="3000" b="1" dirty="0"/>
              <a:t>Coordinate Systems</a:t>
            </a:r>
            <a:endParaRPr lang="ar-SA" altLang="en-US" sz="3000" b="1" dirty="0"/>
          </a:p>
        </p:txBody>
      </p:sp>
      <p:sp>
        <p:nvSpPr>
          <p:cNvPr id="2" name="Slide Number Placeholder 1"/>
          <p:cNvSpPr>
            <a:spLocks noGrp="1"/>
          </p:cNvSpPr>
          <p:nvPr>
            <p:ph type="sldNum" sz="quarter" idx="12"/>
          </p:nvPr>
        </p:nvSpPr>
        <p:spPr/>
        <p:txBody>
          <a:bodyPr/>
          <a:lstStyle/>
          <a:p>
            <a:fld id="{74374BF2-3C04-4AB9-BE52-D173019A9162}" type="slidenum">
              <a:rPr lang="en-US" smtClean="0"/>
              <a:t>15</a:t>
            </a:fld>
            <a:endParaRPr lang="en-US"/>
          </a:p>
        </p:txBody>
      </p:sp>
      <mc:AlternateContent xmlns:mc="http://schemas.openxmlformats.org/markup-compatibility/2006" xmlns:a14="http://schemas.microsoft.com/office/drawing/2010/main">
        <mc:Choice Requires="a14">
          <p:sp>
            <p:nvSpPr>
              <p:cNvPr id="3" name="Rectangle 2"/>
              <p:cNvSpPr/>
              <p:nvPr/>
            </p:nvSpPr>
            <p:spPr>
              <a:xfrm>
                <a:off x="246185" y="911442"/>
                <a:ext cx="8651630" cy="2831544"/>
              </a:xfrm>
              <a:prstGeom prst="rect">
                <a:avLst/>
              </a:prstGeom>
            </p:spPr>
            <p:txBody>
              <a:bodyPr wrap="square">
                <a:spAutoFit/>
              </a:bodyPr>
              <a:lstStyle/>
              <a:p>
                <a:pPr algn="just">
                  <a:spcBef>
                    <a:spcPct val="0"/>
                  </a:spcBef>
                </a:pPr>
                <a:r>
                  <a:rPr lang="en-US" altLang="en-US" sz="2400" dirty="0"/>
                  <a:t>B) For spherical polar coordinates:</a:t>
                </a:r>
              </a:p>
              <a:p>
                <a:pPr algn="just">
                  <a:spcBef>
                    <a:spcPct val="0"/>
                  </a:spcBef>
                </a:pPr>
                <a:endParaRPr lang="en-US" altLang="en-US" sz="1000" dirty="0"/>
              </a:p>
              <a:p>
                <a:pPr algn="ctr">
                  <a:spcBef>
                    <a:spcPct val="0"/>
                  </a:spcBef>
                </a:pPr>
                <a:r>
                  <a:rPr lang="en-US" altLang="en-US" sz="2400" dirty="0"/>
                  <a:t> </a:t>
                </a:r>
                <a14:m>
                  <m:oMath xmlns:m="http://schemas.openxmlformats.org/officeDocument/2006/math">
                    <m:r>
                      <a:rPr lang="en-US" altLang="en-US" sz="2400" i="1">
                        <a:latin typeface="Cambria Math" panose="02040503050406030204" pitchFamily="18" charset="0"/>
                      </a:rPr>
                      <m:t>𝑑</m:t>
                    </m:r>
                    <m:r>
                      <a:rPr lang="en-US" altLang="en-US" sz="2400" i="1">
                        <a:latin typeface="Cambria Math" panose="02040503050406030204" pitchFamily="18" charset="0"/>
                        <a:ea typeface="Cambria Math" panose="02040503050406030204" pitchFamily="18" charset="0"/>
                      </a:rPr>
                      <m:t>𝜏</m:t>
                    </m:r>
                    <m:r>
                      <a:rPr lang="en-US" altLang="en-US" sz="2400" i="1">
                        <a:latin typeface="Cambria Math" panose="02040503050406030204" pitchFamily="18" charset="0"/>
                        <a:ea typeface="Cambria Math" panose="02040503050406030204" pitchFamily="18" charset="0"/>
                      </a:rPr>
                      <m:t>=</m:t>
                    </m:r>
                    <m:sSup>
                      <m:sSupPr>
                        <m:ctrlPr>
                          <a:rPr lang="en-US" altLang="en-US" sz="2400" i="1" smtClean="0">
                            <a:latin typeface="Cambria Math" panose="02040503050406030204" pitchFamily="18" charset="0"/>
                            <a:ea typeface="Cambria Math" panose="02040503050406030204" pitchFamily="18" charset="0"/>
                          </a:rPr>
                        </m:ctrlPr>
                      </m:sSupPr>
                      <m:e>
                        <m:r>
                          <a:rPr lang="en-US" altLang="en-US" sz="2400" b="0" i="1" smtClean="0">
                            <a:latin typeface="Cambria Math" panose="02040503050406030204" pitchFamily="18" charset="0"/>
                            <a:ea typeface="Cambria Math" panose="02040503050406030204" pitchFamily="18" charset="0"/>
                          </a:rPr>
                          <m:t>𝑟</m:t>
                        </m:r>
                      </m:e>
                      <m:sup>
                        <m:r>
                          <a:rPr lang="en-US" altLang="en-US" sz="2400" b="0" i="1" smtClean="0">
                            <a:latin typeface="Cambria Math" panose="02040503050406030204" pitchFamily="18" charset="0"/>
                            <a:ea typeface="Cambria Math" panose="02040503050406030204" pitchFamily="18" charset="0"/>
                          </a:rPr>
                          <m:t>2</m:t>
                        </m:r>
                      </m:sup>
                    </m:sSup>
                    <m:func>
                      <m:funcPr>
                        <m:ctrlPr>
                          <a:rPr lang="en-US" altLang="en-US" sz="2400" b="0" i="1" smtClean="0">
                            <a:latin typeface="Cambria Math" panose="02040503050406030204" pitchFamily="18" charset="0"/>
                            <a:ea typeface="Cambria Math" panose="02040503050406030204" pitchFamily="18" charset="0"/>
                          </a:rPr>
                        </m:ctrlPr>
                      </m:funcPr>
                      <m:fName>
                        <m:r>
                          <m:rPr>
                            <m:sty m:val="p"/>
                          </m:rPr>
                          <a:rPr lang="en-US" altLang="en-US" sz="2400" b="0" i="0" smtClean="0">
                            <a:latin typeface="Cambria Math" panose="02040503050406030204" pitchFamily="18" charset="0"/>
                            <a:ea typeface="Cambria Math" panose="02040503050406030204" pitchFamily="18" charset="0"/>
                          </a:rPr>
                          <m:t>sin</m:t>
                        </m:r>
                      </m:fName>
                      <m:e>
                        <m:r>
                          <a:rPr lang="en-US" altLang="en-US" sz="2400" b="0" i="1" smtClean="0">
                            <a:latin typeface="Cambria Math" panose="02040503050406030204" pitchFamily="18" charset="0"/>
                            <a:ea typeface="Cambria Math" panose="02040503050406030204" pitchFamily="18" charset="0"/>
                          </a:rPr>
                          <m:t>𝜃</m:t>
                        </m:r>
                      </m:e>
                    </m:func>
                    <m:r>
                      <a:rPr lang="en-US" altLang="en-US" sz="2400" i="1">
                        <a:latin typeface="Cambria Math" panose="02040503050406030204" pitchFamily="18" charset="0"/>
                        <a:ea typeface="Cambria Math" panose="02040503050406030204" pitchFamily="18" charset="0"/>
                      </a:rPr>
                      <m:t> </m:t>
                    </m:r>
                    <m:r>
                      <a:rPr lang="en-US" altLang="en-US" sz="2400" i="1">
                        <a:latin typeface="Cambria Math" panose="02040503050406030204" pitchFamily="18" charset="0"/>
                        <a:ea typeface="Cambria Math" panose="02040503050406030204" pitchFamily="18" charset="0"/>
                      </a:rPr>
                      <m:t>𝑑𝑟</m:t>
                    </m:r>
                    <m:r>
                      <a:rPr lang="en-US" altLang="en-US" sz="2400" i="1">
                        <a:latin typeface="Cambria Math" panose="02040503050406030204" pitchFamily="18" charset="0"/>
                        <a:ea typeface="Cambria Math" panose="02040503050406030204" pitchFamily="18" charset="0"/>
                      </a:rPr>
                      <m:t> </m:t>
                    </m:r>
                    <m:r>
                      <a:rPr lang="en-US" altLang="en-US" sz="2400" i="1">
                        <a:latin typeface="Cambria Math" panose="02040503050406030204" pitchFamily="18" charset="0"/>
                        <a:ea typeface="Cambria Math" panose="02040503050406030204" pitchFamily="18" charset="0"/>
                      </a:rPr>
                      <m:t>𝑑</m:t>
                    </m:r>
                    <m:r>
                      <a:rPr lang="el-GR" altLang="en-US" sz="2400" i="1" dirty="0">
                        <a:latin typeface="Cambria Math" panose="02040503050406030204" pitchFamily="18" charset="0"/>
                        <a:ea typeface="Cambria Math" panose="02040503050406030204" pitchFamily="18" charset="0"/>
                      </a:rPr>
                      <m:t>𝜃</m:t>
                    </m:r>
                  </m:oMath>
                </a14:m>
                <a:r>
                  <a:rPr lang="en-US" altLang="en-US" sz="2400" i="1" dirty="0">
                    <a:latin typeface="Cambria Math" panose="02040503050406030204" pitchFamily="18" charset="0"/>
                    <a:ea typeface="Cambria Math" panose="02040503050406030204" pitchFamily="18" charset="0"/>
                  </a:rPr>
                  <a:t> </a:t>
                </a:r>
                <a14:m>
                  <m:oMath xmlns:m="http://schemas.openxmlformats.org/officeDocument/2006/math">
                    <m:r>
                      <a:rPr lang="en-US" altLang="en-US" sz="2400" i="1">
                        <a:latin typeface="Cambria Math" panose="02040503050406030204" pitchFamily="18" charset="0"/>
                        <a:ea typeface="Cambria Math" panose="02040503050406030204" pitchFamily="18" charset="0"/>
                      </a:rPr>
                      <m:t>𝑑</m:t>
                    </m:r>
                    <m:r>
                      <a:rPr lang="el-GR" altLang="en-US" sz="2400" i="1" dirty="0" smtClean="0">
                        <a:latin typeface="Cambria Math" panose="02040503050406030204" pitchFamily="18" charset="0"/>
                        <a:ea typeface="Cambria Math" panose="02040503050406030204" pitchFamily="18" charset="0"/>
                      </a:rPr>
                      <m:t>𝜙</m:t>
                    </m:r>
                  </m:oMath>
                </a14:m>
                <a:endParaRPr lang="en-US" altLang="en-US" sz="2400" i="1" dirty="0">
                  <a:latin typeface="Cambria Math" panose="02040503050406030204" pitchFamily="18" charset="0"/>
                  <a:ea typeface="Cambria Math" panose="02040503050406030204" pitchFamily="18" charset="0"/>
                </a:endParaRPr>
              </a:p>
              <a:p>
                <a:pPr algn="ctr">
                  <a:spcBef>
                    <a:spcPct val="0"/>
                  </a:spcBef>
                </a:pPr>
                <a14:m>
                  <m:oMathPara xmlns:m="http://schemas.openxmlformats.org/officeDocument/2006/math">
                    <m:oMathParaPr>
                      <m:jc m:val="centerGroup"/>
                    </m:oMathParaPr>
                    <m:oMath xmlns:m="http://schemas.openxmlformats.org/officeDocument/2006/math">
                      <m:r>
                        <a:rPr lang="en-US" altLang="en-US" sz="2400" b="0" i="1" smtClean="0">
                          <a:latin typeface="Cambria Math" panose="02040503050406030204" pitchFamily="18" charset="0"/>
                        </a:rPr>
                        <m:t>0</m:t>
                      </m:r>
                      <m:r>
                        <a:rPr lang="en-US" altLang="en-US" sz="2400" i="1">
                          <a:latin typeface="Cambria Math" panose="02040503050406030204" pitchFamily="18" charset="0"/>
                          <a:ea typeface="Cambria Math" panose="02040503050406030204" pitchFamily="18" charset="0"/>
                        </a:rPr>
                        <m:t> ≤</m:t>
                      </m:r>
                      <m:r>
                        <a:rPr lang="en-US" altLang="en-US" sz="2400" b="0" i="1" smtClean="0">
                          <a:latin typeface="Cambria Math" panose="02040503050406030204" pitchFamily="18" charset="0"/>
                          <a:ea typeface="Cambria Math" panose="02040503050406030204" pitchFamily="18" charset="0"/>
                        </a:rPr>
                        <m:t>𝑟</m:t>
                      </m:r>
                      <m:r>
                        <a:rPr lang="en-US" altLang="en-US" sz="2400" i="1">
                          <a:latin typeface="Cambria Math" panose="02040503050406030204" pitchFamily="18" charset="0"/>
                          <a:ea typeface="Cambria Math" panose="02040503050406030204" pitchFamily="18" charset="0"/>
                        </a:rPr>
                        <m:t> ≤ </m:t>
                      </m:r>
                      <m:r>
                        <a:rPr lang="en-US" altLang="en-US" sz="2400" i="1">
                          <a:latin typeface="Cambria Math" panose="02040503050406030204" pitchFamily="18" charset="0"/>
                          <a:ea typeface="Cambria Math" panose="02040503050406030204" pitchFamily="18" charset="0"/>
                        </a:rPr>
                        <m:t>∞</m:t>
                      </m:r>
                    </m:oMath>
                  </m:oMathPara>
                </a14:m>
                <a:endParaRPr lang="en-US" altLang="en-US" sz="2400" dirty="0"/>
              </a:p>
              <a:p>
                <a:pPr algn="ctr">
                  <a:spcBef>
                    <a:spcPct val="0"/>
                  </a:spcBef>
                </a:pPr>
                <a14:m>
                  <m:oMathPara xmlns:m="http://schemas.openxmlformats.org/officeDocument/2006/math">
                    <m:oMathParaPr>
                      <m:jc m:val="center"/>
                    </m:oMathParaPr>
                    <m:oMath xmlns:m="http://schemas.openxmlformats.org/officeDocument/2006/math">
                      <m:r>
                        <a:rPr lang="en-US" altLang="en-US" sz="2400" b="0" i="1" smtClean="0">
                          <a:latin typeface="Cambria Math" panose="02040503050406030204" pitchFamily="18" charset="0"/>
                        </a:rPr>
                        <m:t>0</m:t>
                      </m:r>
                      <m:r>
                        <a:rPr lang="en-US" altLang="en-US" sz="2400" i="1">
                          <a:latin typeface="Cambria Math" panose="02040503050406030204" pitchFamily="18" charset="0"/>
                          <a:ea typeface="Cambria Math" panose="02040503050406030204" pitchFamily="18" charset="0"/>
                        </a:rPr>
                        <m:t> ≤</m:t>
                      </m:r>
                      <m:r>
                        <a:rPr lang="en-US" altLang="en-US" sz="2400" i="1">
                          <a:latin typeface="Cambria Math" panose="02040503050406030204" pitchFamily="18" charset="0"/>
                          <a:ea typeface="Cambria Math" panose="02040503050406030204" pitchFamily="18" charset="0"/>
                        </a:rPr>
                        <m:t>𝜃</m:t>
                      </m:r>
                      <m:r>
                        <a:rPr lang="en-US" altLang="en-US" sz="2400" i="1">
                          <a:latin typeface="Cambria Math" panose="02040503050406030204" pitchFamily="18" charset="0"/>
                          <a:ea typeface="Cambria Math" panose="02040503050406030204" pitchFamily="18" charset="0"/>
                        </a:rPr>
                        <m:t>≤ </m:t>
                      </m:r>
                      <m:r>
                        <a:rPr lang="en-US" altLang="en-US" sz="2400" i="1" smtClean="0">
                          <a:latin typeface="Cambria Math" panose="02040503050406030204" pitchFamily="18" charset="0"/>
                          <a:ea typeface="Cambria Math" panose="02040503050406030204" pitchFamily="18" charset="0"/>
                        </a:rPr>
                        <m:t>𝜋</m:t>
                      </m:r>
                    </m:oMath>
                  </m:oMathPara>
                </a14:m>
                <a:endParaRPr lang="en-US" altLang="en-US" sz="2400" dirty="0"/>
              </a:p>
              <a:p>
                <a:pPr algn="ctr">
                  <a:spcBef>
                    <a:spcPct val="0"/>
                  </a:spcBef>
                </a:pPr>
                <a14:m>
                  <m:oMathPara xmlns:m="http://schemas.openxmlformats.org/officeDocument/2006/math">
                    <m:oMathParaPr>
                      <m:jc m:val="center"/>
                    </m:oMathParaPr>
                    <m:oMath xmlns:m="http://schemas.openxmlformats.org/officeDocument/2006/math">
                      <m:r>
                        <a:rPr lang="en-US" altLang="en-US" sz="2400" b="0" i="1" smtClean="0">
                          <a:latin typeface="Cambria Math" panose="02040503050406030204" pitchFamily="18" charset="0"/>
                        </a:rPr>
                        <m:t>0</m:t>
                      </m:r>
                      <m:r>
                        <a:rPr lang="en-US" altLang="en-US" sz="2400" i="1">
                          <a:latin typeface="Cambria Math" panose="02040503050406030204" pitchFamily="18" charset="0"/>
                          <a:ea typeface="Cambria Math" panose="02040503050406030204" pitchFamily="18" charset="0"/>
                        </a:rPr>
                        <m:t> ≤</m:t>
                      </m:r>
                      <m:r>
                        <a:rPr lang="el-GR" altLang="en-US" sz="2400" i="1" dirty="0" smtClean="0">
                          <a:latin typeface="Cambria Math" panose="02040503050406030204" pitchFamily="18" charset="0"/>
                          <a:ea typeface="Cambria Math" panose="02040503050406030204" pitchFamily="18" charset="0"/>
                        </a:rPr>
                        <m:t>𝜙</m:t>
                      </m:r>
                      <m:r>
                        <a:rPr lang="en-US" altLang="en-US" sz="2400" i="1">
                          <a:latin typeface="Cambria Math" panose="02040503050406030204" pitchFamily="18" charset="0"/>
                          <a:ea typeface="Cambria Math" panose="02040503050406030204" pitchFamily="18" charset="0"/>
                        </a:rPr>
                        <m:t>≤</m:t>
                      </m:r>
                      <m:r>
                        <a:rPr lang="en-US" altLang="en-US" sz="2400" b="0" i="1" smtClean="0">
                          <a:latin typeface="Cambria Math" panose="02040503050406030204" pitchFamily="18" charset="0"/>
                          <a:ea typeface="Cambria Math" panose="02040503050406030204" pitchFamily="18" charset="0"/>
                        </a:rPr>
                        <m:t>2</m:t>
                      </m:r>
                      <m:r>
                        <a:rPr lang="en-US" altLang="en-US" sz="2400" i="1">
                          <a:latin typeface="Cambria Math" panose="02040503050406030204" pitchFamily="18" charset="0"/>
                          <a:ea typeface="Cambria Math" panose="02040503050406030204" pitchFamily="18" charset="0"/>
                        </a:rPr>
                        <m:t>𝜋</m:t>
                      </m:r>
                    </m:oMath>
                  </m:oMathPara>
                </a14:m>
                <a:endParaRPr lang="en-US" altLang="en-US" sz="2400" dirty="0"/>
              </a:p>
              <a:p>
                <a:pPr algn="just">
                  <a:spcBef>
                    <a:spcPct val="0"/>
                  </a:spcBef>
                </a:pPr>
                <a:endParaRPr lang="en-US" altLang="en-US" sz="2400" dirty="0"/>
              </a:p>
              <a:p>
                <a:pPr algn="just">
                  <a:spcBef>
                    <a:spcPct val="0"/>
                  </a:spcBef>
                </a:pPr>
                <a:endParaRPr lang="en-US" altLang="en-US" sz="2400" dirty="0"/>
              </a:p>
            </p:txBody>
          </p:sp>
        </mc:Choice>
        <mc:Fallback xmlns="">
          <p:sp>
            <p:nvSpPr>
              <p:cNvPr id="3" name="Rectangle 2"/>
              <p:cNvSpPr>
                <a:spLocks noRot="1" noChangeAspect="1" noMove="1" noResize="1" noEditPoints="1" noAdjustHandles="1" noChangeArrowheads="1" noChangeShapeType="1" noTextEdit="1"/>
              </p:cNvSpPr>
              <p:nvPr/>
            </p:nvSpPr>
            <p:spPr>
              <a:xfrm>
                <a:off x="246185" y="911442"/>
                <a:ext cx="8651630" cy="2831544"/>
              </a:xfrm>
              <a:prstGeom prst="rect">
                <a:avLst/>
              </a:prstGeom>
              <a:blipFill>
                <a:blip r:embed="rId2"/>
                <a:stretch>
                  <a:fillRect l="-1056" t="-1724"/>
                </a:stretch>
              </a:blipFill>
            </p:spPr>
            <p:txBody>
              <a:bodyPr/>
              <a:lstStyle/>
              <a:p>
                <a:r>
                  <a:rPr lang="en-US">
                    <a:noFill/>
                  </a:rPr>
                  <a:t> </a:t>
                </a:r>
              </a:p>
            </p:txBody>
          </p:sp>
        </mc:Fallback>
      </mc:AlternateContent>
    </p:spTree>
    <p:extLst>
      <p:ext uri="{BB962C8B-B14F-4D97-AF65-F5344CB8AC3E}">
        <p14:creationId xmlns:p14="http://schemas.microsoft.com/office/powerpoint/2010/main" val="442256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sz="3000" b="1" dirty="0"/>
              <a:t>Coordinate Systems</a:t>
            </a:r>
            <a:endParaRPr lang="ar-SA" altLang="en-US" sz="3000" b="1" dirty="0"/>
          </a:p>
        </p:txBody>
      </p:sp>
      <p:sp>
        <p:nvSpPr>
          <p:cNvPr id="2" name="Slide Number Placeholder 1"/>
          <p:cNvSpPr>
            <a:spLocks noGrp="1"/>
          </p:cNvSpPr>
          <p:nvPr>
            <p:ph type="sldNum" sz="quarter" idx="12"/>
          </p:nvPr>
        </p:nvSpPr>
        <p:spPr/>
        <p:txBody>
          <a:bodyPr/>
          <a:lstStyle/>
          <a:p>
            <a:fld id="{74374BF2-3C04-4AB9-BE52-D173019A9162}" type="slidenum">
              <a:rPr lang="en-US" smtClean="0"/>
              <a:t>16</a:t>
            </a:fld>
            <a:endParaRPr lang="en-US"/>
          </a:p>
        </p:txBody>
      </p:sp>
      <mc:AlternateContent xmlns:mc="http://schemas.openxmlformats.org/markup-compatibility/2006" xmlns:a14="http://schemas.microsoft.com/office/drawing/2010/main">
        <mc:Choice Requires="a14">
          <p:sp>
            <p:nvSpPr>
              <p:cNvPr id="3" name="Rectangle 2"/>
              <p:cNvSpPr/>
              <p:nvPr/>
            </p:nvSpPr>
            <p:spPr>
              <a:xfrm>
                <a:off x="246185" y="911442"/>
                <a:ext cx="8651630" cy="5509200"/>
              </a:xfrm>
              <a:prstGeom prst="rect">
                <a:avLst/>
              </a:prstGeom>
            </p:spPr>
            <p:txBody>
              <a:bodyPr wrap="square">
                <a:spAutoFit/>
              </a:bodyPr>
              <a:lstStyle/>
              <a:p>
                <a:pPr algn="just">
                  <a:spcBef>
                    <a:spcPct val="0"/>
                  </a:spcBef>
                </a:pPr>
                <a:r>
                  <a:rPr lang="en-US" altLang="en-US" sz="2500" b="1" dirty="0">
                    <a:solidFill>
                      <a:srgbClr val="FF0000"/>
                    </a:solidFill>
                  </a:rPr>
                  <a:t>Example:</a:t>
                </a:r>
              </a:p>
              <a:p>
                <a:pPr algn="just">
                  <a:spcBef>
                    <a:spcPct val="0"/>
                  </a:spcBef>
                </a:pPr>
                <a:r>
                  <a:rPr lang="en-US" altLang="en-US" sz="2500" dirty="0"/>
                  <a:t>Convert the spherical polar coordinates (r, </a:t>
                </a:r>
                <a14:m>
                  <m:oMath xmlns:m="http://schemas.openxmlformats.org/officeDocument/2006/math">
                    <m:r>
                      <a:rPr lang="en-US" altLang="en-US" sz="2500" i="1">
                        <a:latin typeface="Cambria Math" panose="02040503050406030204" pitchFamily="18" charset="0"/>
                        <a:ea typeface="Cambria Math" panose="02040503050406030204" pitchFamily="18" charset="0"/>
                      </a:rPr>
                      <m:t>𝜃</m:t>
                    </m:r>
                  </m:oMath>
                </a14:m>
                <a:r>
                  <a:rPr lang="en-US" altLang="en-US" sz="2500" dirty="0"/>
                  <a:t>, </a:t>
                </a:r>
                <a14:m>
                  <m:oMath xmlns:m="http://schemas.openxmlformats.org/officeDocument/2006/math">
                    <m:r>
                      <a:rPr lang="en-US" altLang="en-US" sz="2500" i="1">
                        <a:latin typeface="Cambria Math" panose="02040503050406030204" pitchFamily="18" charset="0"/>
                        <a:ea typeface="Cambria Math" panose="02040503050406030204" pitchFamily="18" charset="0"/>
                      </a:rPr>
                      <m:t>𝜙</m:t>
                    </m:r>
                  </m:oMath>
                </a14:m>
                <a:r>
                  <a:rPr lang="en-US" altLang="en-US" sz="2500" dirty="0"/>
                  <a:t>) = (</a:t>
                </a:r>
                <a:r>
                  <a:rPr lang="ar-SA" altLang="en-US" sz="2500" dirty="0"/>
                  <a:t>-</a:t>
                </a:r>
                <a:r>
                  <a:rPr lang="en-US" altLang="en-US" sz="2500" dirty="0"/>
                  <a:t>1, 30</a:t>
                </a:r>
                <a:r>
                  <a:rPr lang="en-US" altLang="en-US" sz="2500" baseline="30000" dirty="0"/>
                  <a:t>o</a:t>
                </a:r>
                <a:r>
                  <a:rPr lang="en-US" altLang="en-US" sz="2500" dirty="0"/>
                  <a:t>, 120</a:t>
                </a:r>
                <a:r>
                  <a:rPr lang="en-US" altLang="en-US" sz="2500" baseline="30000" dirty="0"/>
                  <a:t>o</a:t>
                </a:r>
                <a:r>
                  <a:rPr lang="en-US" altLang="en-US" sz="2500" dirty="0"/>
                  <a:t>) to Cartesian coordinates.</a:t>
                </a:r>
              </a:p>
              <a:p>
                <a:pPr algn="just">
                  <a:spcBef>
                    <a:spcPct val="0"/>
                  </a:spcBef>
                </a:pPr>
                <a:endParaRPr lang="en-US" altLang="en-US" sz="500" dirty="0"/>
              </a:p>
              <a:p>
                <a:pPr algn="just">
                  <a:spcBef>
                    <a:spcPct val="0"/>
                  </a:spcBef>
                </a:pPr>
                <a:r>
                  <a:rPr lang="en-US" altLang="en-US" sz="2500" b="1" dirty="0">
                    <a:solidFill>
                      <a:srgbClr val="0070C0"/>
                    </a:solidFill>
                  </a:rPr>
                  <a:t>Solution:</a:t>
                </a:r>
                <a:endParaRPr lang="en-US" altLang="en-US" sz="2500" dirty="0">
                  <a:solidFill>
                    <a:srgbClr val="0070C0"/>
                  </a:solidFill>
                </a:endParaRPr>
              </a:p>
              <a:p>
                <a:pPr algn="just">
                  <a:spcBef>
                    <a:spcPct val="0"/>
                  </a:spcBef>
                </a:pPr>
                <a:r>
                  <a:rPr lang="en-US" altLang="en-US" sz="2200" dirty="0"/>
                  <a:t> </a:t>
                </a:r>
                <a14:m>
                  <m:oMath xmlns:m="http://schemas.openxmlformats.org/officeDocument/2006/math">
                    <m:r>
                      <a:rPr lang="en-US" altLang="en-US" sz="2200" b="0" i="1" smtClean="0">
                        <a:latin typeface="Cambria Math" panose="02040503050406030204" pitchFamily="18" charset="0"/>
                      </a:rPr>
                      <m:t>𝑥</m:t>
                    </m:r>
                    <m:r>
                      <a:rPr lang="en-US" altLang="en-US" sz="2200" b="0" i="1" smtClean="0">
                        <a:latin typeface="Cambria Math" panose="02040503050406030204" pitchFamily="18" charset="0"/>
                      </a:rPr>
                      <m:t>=</m:t>
                    </m:r>
                    <m:r>
                      <a:rPr lang="en-US" altLang="en-US" sz="2200" b="0" i="1" smtClean="0">
                        <a:latin typeface="Cambria Math" panose="02040503050406030204" pitchFamily="18" charset="0"/>
                      </a:rPr>
                      <m:t>𝑟</m:t>
                    </m:r>
                    <m:func>
                      <m:funcPr>
                        <m:ctrlPr>
                          <a:rPr lang="en-US" altLang="en-US" sz="2200" b="0" i="1" smtClean="0">
                            <a:latin typeface="Cambria Math" panose="02040503050406030204" pitchFamily="18" charset="0"/>
                          </a:rPr>
                        </m:ctrlPr>
                      </m:funcPr>
                      <m:fName>
                        <m:r>
                          <m:rPr>
                            <m:sty m:val="p"/>
                          </m:rPr>
                          <a:rPr lang="en-US" altLang="en-US" sz="2200" b="0" i="0" smtClean="0">
                            <a:latin typeface="Cambria Math" panose="02040503050406030204" pitchFamily="18" charset="0"/>
                          </a:rPr>
                          <m:t>sin</m:t>
                        </m:r>
                        <m:r>
                          <a:rPr lang="en-US" altLang="en-US" sz="2200" b="0" i="0" smtClean="0">
                            <a:latin typeface="Cambria Math" panose="02040503050406030204" pitchFamily="18" charset="0"/>
                          </a:rPr>
                          <m:t> </m:t>
                        </m:r>
                        <m:r>
                          <a:rPr lang="en-US" altLang="en-US" sz="2200" b="0" i="1" smtClean="0">
                            <a:latin typeface="Cambria Math" panose="02040503050406030204" pitchFamily="18" charset="0"/>
                            <a:ea typeface="Cambria Math" panose="02040503050406030204" pitchFamily="18" charset="0"/>
                          </a:rPr>
                          <m:t>𝜃</m:t>
                        </m:r>
                        <m:r>
                          <a:rPr lang="en-US" altLang="en-US" sz="2200" b="0" i="1" smtClean="0">
                            <a:latin typeface="Cambria Math" panose="02040503050406030204" pitchFamily="18" charset="0"/>
                          </a:rPr>
                          <m:t> </m:t>
                        </m:r>
                      </m:fName>
                      <m:e>
                        <m:func>
                          <m:funcPr>
                            <m:ctrlPr>
                              <a:rPr lang="en-US" altLang="en-US" sz="2200" b="0" i="1" smtClean="0">
                                <a:latin typeface="Cambria Math" panose="02040503050406030204" pitchFamily="18" charset="0"/>
                              </a:rPr>
                            </m:ctrlPr>
                          </m:funcPr>
                          <m:fName>
                            <m:r>
                              <m:rPr>
                                <m:sty m:val="p"/>
                              </m:rPr>
                              <a:rPr lang="en-US" altLang="en-US" sz="2200" b="0" i="0" smtClean="0">
                                <a:latin typeface="Cambria Math" panose="02040503050406030204" pitchFamily="18" charset="0"/>
                              </a:rPr>
                              <m:t>cos</m:t>
                            </m:r>
                          </m:fName>
                          <m:e>
                            <m:r>
                              <a:rPr lang="en-US" altLang="en-US" sz="2200" b="0" i="1" smtClean="0">
                                <a:latin typeface="Cambria Math" panose="02040503050406030204" pitchFamily="18" charset="0"/>
                                <a:ea typeface="Cambria Math" panose="02040503050406030204" pitchFamily="18" charset="0"/>
                              </a:rPr>
                              <m:t>𝜙</m:t>
                            </m:r>
                          </m:e>
                        </m:func>
                      </m:e>
                    </m:func>
                  </m:oMath>
                </a14:m>
                <a:endParaRPr lang="en-US" altLang="en-US" sz="2200" dirty="0"/>
              </a:p>
              <a:p>
                <a:pPr algn="just">
                  <a:spcBef>
                    <a:spcPct val="0"/>
                  </a:spcBef>
                </a:pPr>
                <a:r>
                  <a:rPr lang="en-US" altLang="en-US" sz="2200" dirty="0">
                    <a:solidFill>
                      <a:schemeClr val="bg1"/>
                    </a:solidFill>
                  </a:rPr>
                  <a:t> </a:t>
                </a:r>
                <a14:m>
                  <m:oMath xmlns:m="http://schemas.openxmlformats.org/officeDocument/2006/math">
                    <m:r>
                      <a:rPr lang="en-US" altLang="en-US" sz="2200" i="1" smtClean="0">
                        <a:solidFill>
                          <a:schemeClr val="bg1"/>
                        </a:solidFill>
                        <a:latin typeface="Cambria Math" panose="02040503050406030204" pitchFamily="18" charset="0"/>
                      </a:rPr>
                      <m:t>𝑥</m:t>
                    </m:r>
                    <m:r>
                      <a:rPr lang="en-US" altLang="en-US" sz="2200" i="1">
                        <a:latin typeface="Cambria Math" panose="02040503050406030204" pitchFamily="18" charset="0"/>
                      </a:rPr>
                      <m:t>=</m:t>
                    </m:r>
                    <m:r>
                      <a:rPr lang="en-US" altLang="en-US" sz="2200" b="0" i="1" smtClean="0">
                        <a:latin typeface="Cambria Math" panose="02040503050406030204" pitchFamily="18" charset="0"/>
                      </a:rPr>
                      <m:t>−</m:t>
                    </m:r>
                    <m:func>
                      <m:funcPr>
                        <m:ctrlPr>
                          <a:rPr lang="en-US" altLang="en-US" sz="2200" i="1">
                            <a:latin typeface="Cambria Math" panose="02040503050406030204" pitchFamily="18" charset="0"/>
                          </a:rPr>
                        </m:ctrlPr>
                      </m:funcPr>
                      <m:fName>
                        <m:r>
                          <m:rPr>
                            <m:sty m:val="p"/>
                          </m:rPr>
                          <a:rPr lang="en-US" altLang="en-US" sz="2200">
                            <a:latin typeface="Cambria Math" panose="02040503050406030204" pitchFamily="18" charset="0"/>
                          </a:rPr>
                          <m:t>sin</m:t>
                        </m:r>
                        <m:r>
                          <a:rPr lang="en-US" altLang="en-US" sz="2200" b="0" i="0" smtClean="0">
                            <a:latin typeface="Cambria Math" panose="02040503050406030204" pitchFamily="18" charset="0"/>
                          </a:rPr>
                          <m:t> </m:t>
                        </m:r>
                        <m:sSup>
                          <m:sSupPr>
                            <m:ctrlPr>
                              <a:rPr lang="en-US" altLang="en-US" sz="2200" b="0" i="1" smtClean="0">
                                <a:latin typeface="Cambria Math" panose="02040503050406030204" pitchFamily="18" charset="0"/>
                              </a:rPr>
                            </m:ctrlPr>
                          </m:sSupPr>
                          <m:e>
                            <m:r>
                              <a:rPr lang="en-US" altLang="en-US" sz="2200" b="0" i="1" smtClean="0">
                                <a:latin typeface="Cambria Math" panose="02040503050406030204" pitchFamily="18" charset="0"/>
                              </a:rPr>
                              <m:t>30</m:t>
                            </m:r>
                          </m:e>
                          <m:sup>
                            <m:r>
                              <a:rPr lang="en-US" altLang="en-US" sz="2200" b="0" i="1" smtClean="0">
                                <a:latin typeface="Cambria Math" panose="02040503050406030204" pitchFamily="18" charset="0"/>
                                <a:ea typeface="Cambria Math" panose="02040503050406030204" pitchFamily="18" charset="0"/>
                              </a:rPr>
                              <m:t>∘</m:t>
                            </m:r>
                          </m:sup>
                        </m:sSup>
                      </m:fName>
                      <m:e>
                        <m:func>
                          <m:funcPr>
                            <m:ctrlPr>
                              <a:rPr lang="en-US" altLang="en-US" sz="2200" i="1">
                                <a:latin typeface="Cambria Math" panose="02040503050406030204" pitchFamily="18" charset="0"/>
                              </a:rPr>
                            </m:ctrlPr>
                          </m:funcPr>
                          <m:fName>
                            <m:r>
                              <m:rPr>
                                <m:sty m:val="p"/>
                              </m:rPr>
                              <a:rPr lang="en-US" altLang="en-US" sz="2200">
                                <a:latin typeface="Cambria Math" panose="02040503050406030204" pitchFamily="18" charset="0"/>
                              </a:rPr>
                              <m:t>cos</m:t>
                            </m:r>
                          </m:fName>
                          <m:e>
                            <m:sSup>
                              <m:sSupPr>
                                <m:ctrlPr>
                                  <a:rPr lang="en-US" altLang="en-US" sz="2200" i="1">
                                    <a:latin typeface="Cambria Math" panose="02040503050406030204" pitchFamily="18" charset="0"/>
                                  </a:rPr>
                                </m:ctrlPr>
                              </m:sSupPr>
                              <m:e>
                                <m:r>
                                  <a:rPr lang="en-US" altLang="en-US" sz="2200" b="0" i="1" smtClean="0">
                                    <a:latin typeface="Cambria Math" panose="02040503050406030204" pitchFamily="18" charset="0"/>
                                  </a:rPr>
                                  <m:t>12</m:t>
                                </m:r>
                                <m:r>
                                  <a:rPr lang="en-US" altLang="en-US" sz="2200" i="1">
                                    <a:latin typeface="Cambria Math" panose="02040503050406030204" pitchFamily="18" charset="0"/>
                                  </a:rPr>
                                  <m:t>0</m:t>
                                </m:r>
                              </m:e>
                              <m:sup>
                                <m:r>
                                  <a:rPr lang="en-US" altLang="en-US" sz="2200" i="1">
                                    <a:latin typeface="Cambria Math" panose="02040503050406030204" pitchFamily="18" charset="0"/>
                                    <a:ea typeface="Cambria Math" panose="02040503050406030204" pitchFamily="18" charset="0"/>
                                  </a:rPr>
                                  <m:t>∘</m:t>
                                </m:r>
                              </m:sup>
                            </m:sSup>
                            <m:r>
                              <a:rPr lang="en-US" altLang="en-US" sz="2200" b="0" i="1" smtClean="0">
                                <a:latin typeface="Cambria Math" panose="02040503050406030204" pitchFamily="18" charset="0"/>
                                <a:ea typeface="Cambria Math" panose="02040503050406030204" pitchFamily="18" charset="0"/>
                              </a:rPr>
                              <m:t>  </m:t>
                            </m:r>
                          </m:e>
                        </m:func>
                      </m:e>
                    </m:func>
                  </m:oMath>
                </a14:m>
                <a:endParaRPr lang="en-US" altLang="en-US" sz="2200" i="1" dirty="0">
                  <a:latin typeface="Cambria Math" panose="02040503050406030204" pitchFamily="18" charset="0"/>
                  <a:ea typeface="Cambria Math" panose="02040503050406030204" pitchFamily="18" charset="0"/>
                </a:endParaRPr>
              </a:p>
              <a:p>
                <a:pPr algn="just">
                  <a:spcBef>
                    <a:spcPct val="0"/>
                  </a:spcBef>
                </a:pPr>
                <a:r>
                  <a:rPr lang="en-US" altLang="en-US" sz="2200" dirty="0"/>
                  <a:t> </a:t>
                </a:r>
                <a14:m>
                  <m:oMath xmlns:m="http://schemas.openxmlformats.org/officeDocument/2006/math">
                    <m:r>
                      <a:rPr lang="en-US" altLang="en-US" sz="2200" i="1" smtClean="0">
                        <a:solidFill>
                          <a:schemeClr val="bg1"/>
                        </a:solidFill>
                        <a:latin typeface="Cambria Math" panose="02040503050406030204" pitchFamily="18" charset="0"/>
                      </a:rPr>
                      <m:t>𝑥</m:t>
                    </m:r>
                  </m:oMath>
                </a14:m>
                <a:r>
                  <a:rPr lang="en-US" altLang="en-US" sz="2200" dirty="0"/>
                  <a:t> </a:t>
                </a:r>
                <a14:m>
                  <m:oMath xmlns:m="http://schemas.openxmlformats.org/officeDocument/2006/math">
                    <m:r>
                      <a:rPr lang="en-US" altLang="en-US" sz="2200" i="1">
                        <a:latin typeface="Cambria Math" panose="02040503050406030204" pitchFamily="18" charset="0"/>
                      </a:rPr>
                      <m:t>=</m:t>
                    </m:r>
                    <m:r>
                      <a:rPr lang="en-US" altLang="en-US" sz="2200" b="0" i="1" smtClean="0">
                        <a:latin typeface="Cambria Math" panose="02040503050406030204" pitchFamily="18" charset="0"/>
                      </a:rPr>
                      <m:t>0</m:t>
                    </m:r>
                    <m:r>
                      <a:rPr lang="en-US" altLang="en-US" sz="2200" b="0" i="1" smtClean="0">
                        <a:latin typeface="Cambria Math" panose="02040503050406030204" pitchFamily="18" charset="0"/>
                      </a:rPr>
                      <m:t>.</m:t>
                    </m:r>
                    <m:r>
                      <a:rPr lang="en-US" altLang="en-US" sz="2200" b="0" i="1" smtClean="0">
                        <a:latin typeface="Cambria Math" panose="02040503050406030204" pitchFamily="18" charset="0"/>
                      </a:rPr>
                      <m:t>25</m:t>
                    </m:r>
                  </m:oMath>
                </a14:m>
                <a:endParaRPr lang="en-US" altLang="en-US" sz="2200" dirty="0"/>
              </a:p>
              <a:p>
                <a:pPr algn="just">
                  <a:spcBef>
                    <a:spcPct val="0"/>
                  </a:spcBef>
                </a:pPr>
                <a:r>
                  <a:rPr lang="en-US" altLang="en-US" sz="2000" dirty="0"/>
                  <a:t>...............................................</a:t>
                </a:r>
              </a:p>
              <a:p>
                <a:pPr algn="just">
                  <a:spcBef>
                    <a:spcPct val="0"/>
                  </a:spcBef>
                </a:pPr>
                <a:r>
                  <a:rPr lang="en-US" altLang="en-US" sz="2400" dirty="0"/>
                  <a:t> </a:t>
                </a:r>
                <a14:m>
                  <m:oMath xmlns:m="http://schemas.openxmlformats.org/officeDocument/2006/math">
                    <m:r>
                      <a:rPr lang="en-US" altLang="en-US" sz="2400" b="0" i="1" smtClean="0">
                        <a:latin typeface="Cambria Math" panose="02040503050406030204" pitchFamily="18" charset="0"/>
                      </a:rPr>
                      <m:t>𝑦</m:t>
                    </m:r>
                    <m:r>
                      <a:rPr lang="en-US" altLang="en-US" sz="2400" i="1">
                        <a:latin typeface="Cambria Math" panose="02040503050406030204" pitchFamily="18" charset="0"/>
                      </a:rPr>
                      <m:t>=</m:t>
                    </m:r>
                    <m:r>
                      <a:rPr lang="en-US" altLang="en-US" sz="2400" i="1">
                        <a:latin typeface="Cambria Math" panose="02040503050406030204" pitchFamily="18" charset="0"/>
                      </a:rPr>
                      <m:t>𝑟</m:t>
                    </m:r>
                    <m:func>
                      <m:funcPr>
                        <m:ctrlPr>
                          <a:rPr lang="en-US" altLang="en-US" sz="2400" i="1">
                            <a:latin typeface="Cambria Math" panose="02040503050406030204" pitchFamily="18" charset="0"/>
                          </a:rPr>
                        </m:ctrlPr>
                      </m:funcPr>
                      <m:fName>
                        <m:r>
                          <m:rPr>
                            <m:sty m:val="p"/>
                          </m:rPr>
                          <a:rPr lang="en-US" altLang="en-US" sz="2400">
                            <a:latin typeface="Cambria Math" panose="02040503050406030204" pitchFamily="18" charset="0"/>
                          </a:rPr>
                          <m:t>sin</m:t>
                        </m:r>
                        <m:r>
                          <a:rPr lang="en-US" altLang="en-US" sz="2400">
                            <a:latin typeface="Cambria Math" panose="02040503050406030204" pitchFamily="18" charset="0"/>
                          </a:rPr>
                          <m:t> </m:t>
                        </m:r>
                        <m:r>
                          <a:rPr lang="en-US" altLang="en-US" sz="2400" i="1">
                            <a:latin typeface="Cambria Math" panose="02040503050406030204" pitchFamily="18" charset="0"/>
                            <a:ea typeface="Cambria Math" panose="02040503050406030204" pitchFamily="18" charset="0"/>
                          </a:rPr>
                          <m:t>𝜃</m:t>
                        </m:r>
                        <m:r>
                          <a:rPr lang="en-US" altLang="en-US" sz="2400" i="1">
                            <a:latin typeface="Cambria Math" panose="02040503050406030204" pitchFamily="18" charset="0"/>
                          </a:rPr>
                          <m:t> </m:t>
                        </m:r>
                      </m:fName>
                      <m:e>
                        <m:func>
                          <m:funcPr>
                            <m:ctrlPr>
                              <a:rPr lang="en-US" altLang="en-US" sz="2400" i="1">
                                <a:latin typeface="Cambria Math" panose="02040503050406030204" pitchFamily="18" charset="0"/>
                              </a:rPr>
                            </m:ctrlPr>
                          </m:funcPr>
                          <m:fName>
                            <m:r>
                              <m:rPr>
                                <m:sty m:val="p"/>
                              </m:rPr>
                              <a:rPr lang="en-US" altLang="en-US" sz="2400">
                                <a:latin typeface="Cambria Math" panose="02040503050406030204" pitchFamily="18" charset="0"/>
                              </a:rPr>
                              <m:t>sin</m:t>
                            </m:r>
                          </m:fName>
                          <m:e>
                            <m:r>
                              <a:rPr lang="en-US" altLang="en-US" sz="2400" i="1">
                                <a:latin typeface="Cambria Math" panose="02040503050406030204" pitchFamily="18" charset="0"/>
                                <a:ea typeface="Cambria Math" panose="02040503050406030204" pitchFamily="18" charset="0"/>
                              </a:rPr>
                              <m:t>𝜙</m:t>
                            </m:r>
                          </m:e>
                        </m:func>
                      </m:e>
                    </m:func>
                  </m:oMath>
                </a14:m>
                <a:endParaRPr lang="en-US" altLang="en-US" sz="2500" dirty="0"/>
              </a:p>
              <a:p>
                <a:pPr algn="just">
                  <a:spcBef>
                    <a:spcPct val="0"/>
                  </a:spcBef>
                </a:pPr>
                <a:r>
                  <a:rPr lang="en-US" altLang="en-US" sz="2400" dirty="0">
                    <a:solidFill>
                      <a:schemeClr val="bg1"/>
                    </a:solidFill>
                  </a:rPr>
                  <a:t> </a:t>
                </a:r>
                <a14:m>
                  <m:oMath xmlns:m="http://schemas.openxmlformats.org/officeDocument/2006/math">
                    <m:r>
                      <a:rPr lang="en-US" altLang="en-US" sz="2400" i="1">
                        <a:solidFill>
                          <a:schemeClr val="bg1"/>
                        </a:solidFill>
                        <a:latin typeface="Cambria Math" panose="02040503050406030204" pitchFamily="18" charset="0"/>
                      </a:rPr>
                      <m:t>𝑥</m:t>
                    </m:r>
                    <m:r>
                      <a:rPr lang="en-US" altLang="en-US" sz="2400" i="1">
                        <a:latin typeface="Cambria Math" panose="02040503050406030204" pitchFamily="18" charset="0"/>
                      </a:rPr>
                      <m:t>=</m:t>
                    </m:r>
                    <m:r>
                      <a:rPr lang="en-US" altLang="en-US" sz="2400" b="0" i="1" smtClean="0">
                        <a:latin typeface="Cambria Math" panose="02040503050406030204" pitchFamily="18" charset="0"/>
                      </a:rPr>
                      <m:t>−</m:t>
                    </m:r>
                    <m:func>
                      <m:funcPr>
                        <m:ctrlPr>
                          <a:rPr lang="en-US" altLang="en-US" sz="2400" i="1">
                            <a:latin typeface="Cambria Math" panose="02040503050406030204" pitchFamily="18" charset="0"/>
                          </a:rPr>
                        </m:ctrlPr>
                      </m:funcPr>
                      <m:fName>
                        <m:r>
                          <m:rPr>
                            <m:sty m:val="p"/>
                          </m:rPr>
                          <a:rPr lang="en-US" altLang="en-US" sz="2400">
                            <a:latin typeface="Cambria Math" panose="02040503050406030204" pitchFamily="18" charset="0"/>
                          </a:rPr>
                          <m:t>sin</m:t>
                        </m:r>
                        <m:r>
                          <a:rPr lang="en-US" altLang="en-US" sz="2400">
                            <a:latin typeface="Cambria Math" panose="02040503050406030204" pitchFamily="18" charset="0"/>
                          </a:rPr>
                          <m:t> </m:t>
                        </m:r>
                        <m:sSup>
                          <m:sSupPr>
                            <m:ctrlPr>
                              <a:rPr lang="en-US" altLang="en-US" sz="2400" i="1">
                                <a:latin typeface="Cambria Math" panose="02040503050406030204" pitchFamily="18" charset="0"/>
                              </a:rPr>
                            </m:ctrlPr>
                          </m:sSupPr>
                          <m:e>
                            <m:r>
                              <a:rPr lang="en-US" altLang="en-US" sz="2400" i="1">
                                <a:latin typeface="Cambria Math" panose="02040503050406030204" pitchFamily="18" charset="0"/>
                              </a:rPr>
                              <m:t>30</m:t>
                            </m:r>
                          </m:e>
                          <m:sup>
                            <m:r>
                              <a:rPr lang="en-US" altLang="en-US" sz="2400" i="1">
                                <a:latin typeface="Cambria Math" panose="02040503050406030204" pitchFamily="18" charset="0"/>
                                <a:ea typeface="Cambria Math" panose="02040503050406030204" pitchFamily="18" charset="0"/>
                              </a:rPr>
                              <m:t>∘</m:t>
                            </m:r>
                          </m:sup>
                        </m:sSup>
                      </m:fName>
                      <m:e>
                        <m:func>
                          <m:funcPr>
                            <m:ctrlPr>
                              <a:rPr lang="en-US" altLang="en-US" sz="2400" i="1">
                                <a:latin typeface="Cambria Math" panose="02040503050406030204" pitchFamily="18" charset="0"/>
                              </a:rPr>
                            </m:ctrlPr>
                          </m:funcPr>
                          <m:fName>
                            <m:r>
                              <m:rPr>
                                <m:sty m:val="p"/>
                              </m:rPr>
                              <a:rPr lang="en-US" altLang="en-US" sz="2400">
                                <a:latin typeface="Cambria Math" panose="02040503050406030204" pitchFamily="18" charset="0"/>
                              </a:rPr>
                              <m:t>sin</m:t>
                            </m:r>
                          </m:fName>
                          <m:e>
                            <m:sSup>
                              <m:sSupPr>
                                <m:ctrlPr>
                                  <a:rPr lang="en-US" altLang="en-US" sz="2400" i="1">
                                    <a:latin typeface="Cambria Math" panose="02040503050406030204" pitchFamily="18" charset="0"/>
                                  </a:rPr>
                                </m:ctrlPr>
                              </m:sSupPr>
                              <m:e>
                                <m:r>
                                  <a:rPr lang="en-US" altLang="en-US" sz="2400" i="1">
                                    <a:latin typeface="Cambria Math" panose="02040503050406030204" pitchFamily="18" charset="0"/>
                                  </a:rPr>
                                  <m:t>120</m:t>
                                </m:r>
                              </m:e>
                              <m:sup>
                                <m:r>
                                  <a:rPr lang="en-US" altLang="en-US" sz="2400" i="1">
                                    <a:latin typeface="Cambria Math" panose="02040503050406030204" pitchFamily="18" charset="0"/>
                                    <a:ea typeface="Cambria Math" panose="02040503050406030204" pitchFamily="18" charset="0"/>
                                  </a:rPr>
                                  <m:t>∘</m:t>
                                </m:r>
                              </m:sup>
                            </m:sSup>
                            <m:r>
                              <a:rPr lang="en-US" altLang="en-US" sz="2400" i="1">
                                <a:latin typeface="Cambria Math" panose="02040503050406030204" pitchFamily="18" charset="0"/>
                                <a:ea typeface="Cambria Math" panose="02040503050406030204" pitchFamily="18" charset="0"/>
                              </a:rPr>
                              <m:t>  </m:t>
                            </m:r>
                          </m:e>
                        </m:func>
                      </m:e>
                    </m:func>
                  </m:oMath>
                </a14:m>
                <a:r>
                  <a:rPr lang="en-US" altLang="en-US" sz="2400" i="1" dirty="0">
                    <a:latin typeface="Cambria Math" panose="02040503050406030204" pitchFamily="18" charset="0"/>
                    <a:ea typeface="Cambria Math" panose="02040503050406030204" pitchFamily="18" charset="0"/>
                  </a:rPr>
                  <a:t>             </a:t>
                </a:r>
              </a:p>
              <a:p>
                <a:pPr algn="just">
                  <a:spcBef>
                    <a:spcPct val="0"/>
                  </a:spcBef>
                </a:pPr>
                <a:r>
                  <a:rPr lang="en-US" altLang="en-US" sz="2400" dirty="0"/>
                  <a:t> </a:t>
                </a:r>
                <a14:m>
                  <m:oMath xmlns:m="http://schemas.openxmlformats.org/officeDocument/2006/math">
                    <m:r>
                      <a:rPr lang="en-US" altLang="en-US" sz="2400" i="1">
                        <a:solidFill>
                          <a:schemeClr val="bg1"/>
                        </a:solidFill>
                        <a:latin typeface="Cambria Math" panose="02040503050406030204" pitchFamily="18" charset="0"/>
                      </a:rPr>
                      <m:t>𝑥</m:t>
                    </m:r>
                  </m:oMath>
                </a14:m>
                <a:r>
                  <a:rPr lang="en-US" altLang="en-US" sz="2400" dirty="0"/>
                  <a:t> </a:t>
                </a:r>
                <a14:m>
                  <m:oMath xmlns:m="http://schemas.openxmlformats.org/officeDocument/2006/math">
                    <m:r>
                      <a:rPr lang="en-US" altLang="en-US" sz="2400" i="1">
                        <a:latin typeface="Cambria Math" panose="02040503050406030204" pitchFamily="18" charset="0"/>
                      </a:rPr>
                      <m:t>=−</m:t>
                    </m:r>
                    <m:r>
                      <a:rPr lang="en-US" altLang="en-US" sz="2400" b="0" i="1" smtClean="0">
                        <a:latin typeface="Cambria Math" panose="02040503050406030204" pitchFamily="18" charset="0"/>
                      </a:rPr>
                      <m:t>0</m:t>
                    </m:r>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43</m:t>
                    </m:r>
                  </m:oMath>
                </a14:m>
                <a:endParaRPr lang="en-US" altLang="en-US" sz="2400" b="0" dirty="0"/>
              </a:p>
              <a:p>
                <a:pPr algn="just">
                  <a:spcBef>
                    <a:spcPct val="0"/>
                  </a:spcBef>
                </a:pPr>
                <a:r>
                  <a:rPr lang="en-US" altLang="en-US" sz="2000" dirty="0"/>
                  <a:t>...............................................</a:t>
                </a:r>
              </a:p>
              <a:p>
                <a:pPr algn="just">
                  <a:spcBef>
                    <a:spcPct val="0"/>
                  </a:spcBef>
                </a:pPr>
                <a:r>
                  <a:rPr lang="en-US" altLang="en-US" sz="2400" dirty="0"/>
                  <a:t> </a:t>
                </a:r>
                <a14:m>
                  <m:oMath xmlns:m="http://schemas.openxmlformats.org/officeDocument/2006/math">
                    <m:r>
                      <a:rPr lang="en-US" altLang="en-US" sz="2400" b="0" i="1" smtClean="0">
                        <a:latin typeface="Cambria Math" panose="02040503050406030204" pitchFamily="18" charset="0"/>
                      </a:rPr>
                      <m:t>𝑧</m:t>
                    </m:r>
                    <m:r>
                      <a:rPr lang="en-US" altLang="en-US" sz="2400" i="1">
                        <a:latin typeface="Cambria Math" panose="02040503050406030204" pitchFamily="18" charset="0"/>
                      </a:rPr>
                      <m:t>=</m:t>
                    </m:r>
                    <m:r>
                      <a:rPr lang="en-US" altLang="en-US" sz="2400" i="1">
                        <a:latin typeface="Cambria Math" panose="02040503050406030204" pitchFamily="18" charset="0"/>
                      </a:rPr>
                      <m:t>𝑟</m:t>
                    </m:r>
                    <m:func>
                      <m:funcPr>
                        <m:ctrlPr>
                          <a:rPr lang="en-US" altLang="en-US" sz="2400" b="0" i="1" smtClean="0">
                            <a:latin typeface="Cambria Math" panose="02040503050406030204" pitchFamily="18" charset="0"/>
                          </a:rPr>
                        </m:ctrlPr>
                      </m:funcPr>
                      <m:fName>
                        <m:r>
                          <m:rPr>
                            <m:sty m:val="p"/>
                          </m:rPr>
                          <a:rPr lang="en-US" altLang="en-US" sz="2400" b="0" i="0" smtClean="0">
                            <a:latin typeface="Cambria Math" panose="02040503050406030204" pitchFamily="18" charset="0"/>
                          </a:rPr>
                          <m:t>cos</m:t>
                        </m:r>
                      </m:fName>
                      <m:e>
                        <m:r>
                          <a:rPr lang="en-US" altLang="en-US" sz="2400" i="1">
                            <a:latin typeface="Cambria Math" panose="02040503050406030204" pitchFamily="18" charset="0"/>
                            <a:ea typeface="Cambria Math" panose="02040503050406030204" pitchFamily="18" charset="0"/>
                          </a:rPr>
                          <m:t>𝜃</m:t>
                        </m:r>
                      </m:e>
                    </m:func>
                  </m:oMath>
                </a14:m>
                <a:endParaRPr lang="en-US" altLang="en-US" sz="2400" dirty="0"/>
              </a:p>
              <a:p>
                <a:pPr algn="just">
                  <a:spcBef>
                    <a:spcPct val="0"/>
                  </a:spcBef>
                </a:pPr>
                <a:r>
                  <a:rPr lang="en-US" altLang="en-US" sz="2400" dirty="0">
                    <a:solidFill>
                      <a:schemeClr val="bg1"/>
                    </a:solidFill>
                  </a:rPr>
                  <a:t> </a:t>
                </a:r>
                <a14:m>
                  <m:oMath xmlns:m="http://schemas.openxmlformats.org/officeDocument/2006/math">
                    <m:r>
                      <a:rPr lang="en-US" altLang="en-US" sz="2400" i="1">
                        <a:solidFill>
                          <a:schemeClr val="bg1"/>
                        </a:solidFill>
                        <a:latin typeface="Cambria Math" panose="02040503050406030204" pitchFamily="18" charset="0"/>
                      </a:rPr>
                      <m:t>𝑥</m:t>
                    </m:r>
                    <m:r>
                      <a:rPr lang="en-US" altLang="en-US" sz="2400" i="1">
                        <a:latin typeface="Cambria Math" panose="02040503050406030204" pitchFamily="18" charset="0"/>
                      </a:rPr>
                      <m:t>=</m:t>
                    </m:r>
                    <m:r>
                      <a:rPr lang="en-US" altLang="en-US" sz="2400" b="0" i="1" smtClean="0">
                        <a:latin typeface="Cambria Math" panose="02040503050406030204" pitchFamily="18" charset="0"/>
                      </a:rPr>
                      <m:t>−</m:t>
                    </m:r>
                    <m:r>
                      <a:rPr lang="en-US" altLang="en-US" sz="2400" b="0" i="0" smtClean="0">
                        <a:latin typeface="Cambria Math" panose="02040503050406030204" pitchFamily="18" charset="0"/>
                      </a:rPr>
                      <m:t> </m:t>
                    </m:r>
                    <m:r>
                      <m:rPr>
                        <m:sty m:val="p"/>
                      </m:rPr>
                      <a:rPr lang="en-US" altLang="en-US" sz="2400">
                        <a:latin typeface="Cambria Math" panose="02040503050406030204" pitchFamily="18" charset="0"/>
                      </a:rPr>
                      <m:t>cos</m:t>
                    </m:r>
                    <m:r>
                      <a:rPr lang="en-US" altLang="en-US" sz="2400">
                        <a:latin typeface="Cambria Math" panose="02040503050406030204" pitchFamily="18" charset="0"/>
                      </a:rPr>
                      <m:t> </m:t>
                    </m:r>
                    <m:sSup>
                      <m:sSupPr>
                        <m:ctrlPr>
                          <a:rPr lang="en-US" altLang="en-US" sz="2400" i="1">
                            <a:latin typeface="Cambria Math" panose="02040503050406030204" pitchFamily="18" charset="0"/>
                          </a:rPr>
                        </m:ctrlPr>
                      </m:sSupPr>
                      <m:e>
                        <m:r>
                          <a:rPr lang="en-US" altLang="en-US" sz="2400" i="1">
                            <a:latin typeface="Cambria Math" panose="02040503050406030204" pitchFamily="18" charset="0"/>
                          </a:rPr>
                          <m:t>30</m:t>
                        </m:r>
                      </m:e>
                      <m:sup>
                        <m:r>
                          <a:rPr lang="en-US" altLang="en-US" sz="2400" i="1">
                            <a:latin typeface="Cambria Math" panose="02040503050406030204" pitchFamily="18" charset="0"/>
                            <a:ea typeface="Cambria Math" panose="02040503050406030204" pitchFamily="18" charset="0"/>
                          </a:rPr>
                          <m:t>∘</m:t>
                        </m:r>
                      </m:sup>
                    </m:sSup>
                  </m:oMath>
                </a14:m>
                <a:endParaRPr lang="en-US" altLang="en-US" sz="2400" i="1" dirty="0">
                  <a:latin typeface="Cambria Math" panose="02040503050406030204" pitchFamily="18" charset="0"/>
                  <a:ea typeface="Cambria Math" panose="02040503050406030204" pitchFamily="18" charset="0"/>
                </a:endParaRPr>
              </a:p>
              <a:p>
                <a:pPr algn="just">
                  <a:spcBef>
                    <a:spcPct val="0"/>
                  </a:spcBef>
                </a:pPr>
                <a:r>
                  <a:rPr lang="en-US" altLang="en-US" sz="2400" dirty="0"/>
                  <a:t> </a:t>
                </a:r>
                <a14:m>
                  <m:oMath xmlns:m="http://schemas.openxmlformats.org/officeDocument/2006/math">
                    <m:r>
                      <a:rPr lang="en-US" altLang="en-US" sz="2400" i="1">
                        <a:solidFill>
                          <a:schemeClr val="bg1"/>
                        </a:solidFill>
                        <a:latin typeface="Cambria Math" panose="02040503050406030204" pitchFamily="18" charset="0"/>
                      </a:rPr>
                      <m:t>𝑥</m:t>
                    </m:r>
                  </m:oMath>
                </a14:m>
                <a:r>
                  <a:rPr lang="en-US" altLang="en-US" sz="2400" dirty="0"/>
                  <a:t> </a:t>
                </a:r>
                <a14:m>
                  <m:oMath xmlns:m="http://schemas.openxmlformats.org/officeDocument/2006/math">
                    <m:r>
                      <a:rPr lang="en-US" altLang="en-US" sz="2400" i="1">
                        <a:latin typeface="Cambria Math" panose="02040503050406030204" pitchFamily="18" charset="0"/>
                      </a:rPr>
                      <m:t>=−</m:t>
                    </m:r>
                    <m:r>
                      <a:rPr lang="en-US" altLang="en-US" sz="2400" i="1">
                        <a:latin typeface="Cambria Math" panose="02040503050406030204" pitchFamily="18" charset="0"/>
                      </a:rPr>
                      <m:t>0</m:t>
                    </m:r>
                    <m:r>
                      <a:rPr lang="en-US" altLang="en-US" sz="2400" i="1">
                        <a:latin typeface="Cambria Math" panose="02040503050406030204" pitchFamily="18" charset="0"/>
                      </a:rPr>
                      <m:t>.</m:t>
                    </m:r>
                    <m:r>
                      <a:rPr lang="en-US" altLang="en-US" sz="2400" b="0" i="1" smtClean="0">
                        <a:latin typeface="Cambria Math" panose="02040503050406030204" pitchFamily="18" charset="0"/>
                      </a:rPr>
                      <m:t>87</m:t>
                    </m:r>
                  </m:oMath>
                </a14:m>
                <a:endParaRPr lang="en-US" altLang="en-US" sz="2400" dirty="0"/>
              </a:p>
            </p:txBody>
          </p:sp>
        </mc:Choice>
        <mc:Fallback xmlns="">
          <p:sp>
            <p:nvSpPr>
              <p:cNvPr id="3" name="Rectangle 2"/>
              <p:cNvSpPr>
                <a:spLocks noRot="1" noChangeAspect="1" noMove="1" noResize="1" noEditPoints="1" noAdjustHandles="1" noChangeArrowheads="1" noChangeShapeType="1" noTextEdit="1"/>
              </p:cNvSpPr>
              <p:nvPr/>
            </p:nvSpPr>
            <p:spPr>
              <a:xfrm>
                <a:off x="246185" y="911442"/>
                <a:ext cx="8651630" cy="5509200"/>
              </a:xfrm>
              <a:prstGeom prst="rect">
                <a:avLst/>
              </a:prstGeom>
              <a:blipFill>
                <a:blip r:embed="rId2"/>
                <a:stretch>
                  <a:fillRect l="-1127" t="-886" r="-1127"/>
                </a:stretch>
              </a:blipFill>
            </p:spPr>
            <p:txBody>
              <a:bodyPr/>
              <a:lstStyle/>
              <a:p>
                <a:r>
                  <a:rPr lang="en-US">
                    <a:noFill/>
                  </a:rPr>
                  <a:t> </a:t>
                </a:r>
              </a:p>
            </p:txBody>
          </p:sp>
        </mc:Fallback>
      </mc:AlternateContent>
      <p:sp>
        <p:nvSpPr>
          <p:cNvPr id="6" name="Rectangle 5"/>
          <p:cNvSpPr/>
          <p:nvPr/>
        </p:nvSpPr>
        <p:spPr>
          <a:xfrm>
            <a:off x="4644850" y="3596792"/>
            <a:ext cx="4078514" cy="1323439"/>
          </a:xfrm>
          <a:prstGeom prst="rect">
            <a:avLst/>
          </a:prstGeom>
        </p:spPr>
        <p:txBody>
          <a:bodyPr wrap="square">
            <a:spAutoFit/>
          </a:bodyPr>
          <a:lstStyle/>
          <a:p>
            <a:pPr algn="just">
              <a:spcBef>
                <a:spcPct val="0"/>
              </a:spcBef>
            </a:pPr>
            <a:r>
              <a:rPr lang="en-US" altLang="en-US" sz="2500" dirty="0"/>
              <a:t>The Cartesian coordinates for this point are:</a:t>
            </a:r>
          </a:p>
          <a:p>
            <a:pPr algn="ctr">
              <a:spcBef>
                <a:spcPts val="600"/>
              </a:spcBef>
            </a:pPr>
            <a:r>
              <a:rPr lang="en-US" altLang="en-US" sz="2500" dirty="0"/>
              <a:t> (0.25, -0.43, -0.87)</a:t>
            </a:r>
            <a:endParaRPr lang="el-GR" altLang="en-US" sz="2500" dirty="0"/>
          </a:p>
        </p:txBody>
      </p:sp>
      <p:sp>
        <p:nvSpPr>
          <p:cNvPr id="7" name="Right Arrow 6"/>
          <p:cNvSpPr/>
          <p:nvPr/>
        </p:nvSpPr>
        <p:spPr>
          <a:xfrm>
            <a:off x="3585865" y="4061249"/>
            <a:ext cx="884534" cy="6413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832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sz="3000" b="1" dirty="0"/>
              <a:t>Complex Numbers</a:t>
            </a:r>
            <a:endParaRPr lang="ar-SA" altLang="en-US" sz="3000" b="1" dirty="0"/>
          </a:p>
        </p:txBody>
      </p:sp>
      <p:sp>
        <p:nvSpPr>
          <p:cNvPr id="2" name="Slide Number Placeholder 1"/>
          <p:cNvSpPr>
            <a:spLocks noGrp="1"/>
          </p:cNvSpPr>
          <p:nvPr>
            <p:ph type="sldNum" sz="quarter" idx="12"/>
          </p:nvPr>
        </p:nvSpPr>
        <p:spPr/>
        <p:txBody>
          <a:bodyPr/>
          <a:lstStyle/>
          <a:p>
            <a:fld id="{74374BF2-3C04-4AB9-BE52-D173019A9162}" type="slidenum">
              <a:rPr lang="en-US" smtClean="0"/>
              <a:t>17</a:t>
            </a:fld>
            <a:endParaRPr lang="en-US"/>
          </a:p>
        </p:txBody>
      </p:sp>
      <mc:AlternateContent xmlns:mc="http://schemas.openxmlformats.org/markup-compatibility/2006" xmlns:a14="http://schemas.microsoft.com/office/drawing/2010/main">
        <mc:Choice Requires="a14">
          <p:sp>
            <p:nvSpPr>
              <p:cNvPr id="4" name="Rectangle 3"/>
              <p:cNvSpPr/>
              <p:nvPr/>
            </p:nvSpPr>
            <p:spPr>
              <a:xfrm>
                <a:off x="234460" y="868811"/>
                <a:ext cx="8630140" cy="5920980"/>
              </a:xfrm>
              <a:prstGeom prst="rect">
                <a:avLst/>
              </a:prstGeom>
            </p:spPr>
            <p:txBody>
              <a:bodyPr wrap="square">
                <a:spAutoFit/>
              </a:bodyPr>
              <a:lstStyle/>
              <a:p>
                <a:pPr algn="just"/>
                <a:r>
                  <a:rPr lang="en-US" sz="2300" b="1" dirty="0"/>
                  <a:t>Imaginary Numbers</a:t>
                </a:r>
              </a:p>
              <a:p>
                <a:pPr algn="just"/>
                <a:r>
                  <a:rPr lang="en-US" sz="2300" dirty="0"/>
                  <a:t>Imaginary numbers allow us to find an answer to the question `what is the square root of a negative number?' We define </a:t>
                </a:r>
                <a14:m>
                  <m:oMath xmlns:m="http://schemas.openxmlformats.org/officeDocument/2006/math">
                    <m:r>
                      <a:rPr lang="en-US" sz="2300" i="1">
                        <a:latin typeface="Cambria Math" panose="02040503050406030204" pitchFamily="18" charset="0"/>
                      </a:rPr>
                      <m:t>𝑖</m:t>
                    </m:r>
                  </m:oMath>
                </a14:m>
                <a:r>
                  <a:rPr lang="en-US" sz="2300" dirty="0"/>
                  <a:t> to be the square root of minus one.</a:t>
                </a:r>
              </a:p>
              <a:p>
                <a:pPr algn="just"/>
                <a14:m>
                  <m:oMathPara xmlns:m="http://schemas.openxmlformats.org/officeDocument/2006/math">
                    <m:oMathParaPr>
                      <m:jc m:val="centerGroup"/>
                    </m:oMathParaPr>
                    <m:oMath xmlns:m="http://schemas.openxmlformats.org/officeDocument/2006/math">
                      <m:r>
                        <a:rPr lang="en-US" sz="2300" i="1">
                          <a:latin typeface="Cambria Math" panose="02040503050406030204" pitchFamily="18" charset="0"/>
                        </a:rPr>
                        <m:t>𝑖</m:t>
                      </m:r>
                      <m:r>
                        <a:rPr lang="en-US" sz="2300" i="1">
                          <a:latin typeface="Cambria Math" panose="02040503050406030204" pitchFamily="18" charset="0"/>
                        </a:rPr>
                        <m:t>= </m:t>
                      </m:r>
                      <m:rad>
                        <m:radPr>
                          <m:degHide m:val="on"/>
                          <m:ctrlPr>
                            <a:rPr lang="en-US" sz="2300" i="1">
                              <a:latin typeface="Cambria Math" panose="02040503050406030204" pitchFamily="18" charset="0"/>
                            </a:rPr>
                          </m:ctrlPr>
                        </m:radPr>
                        <m:deg/>
                        <m:e>
                          <m:r>
                            <a:rPr lang="en-US" sz="2300" i="1">
                              <a:latin typeface="Cambria Math" panose="02040503050406030204" pitchFamily="18" charset="0"/>
                            </a:rPr>
                            <m:t>−</m:t>
                          </m:r>
                          <m:r>
                            <a:rPr lang="en-US" sz="2300" i="1">
                              <a:latin typeface="Cambria Math" panose="02040503050406030204" pitchFamily="18" charset="0"/>
                            </a:rPr>
                            <m:t>1</m:t>
                          </m:r>
                        </m:e>
                      </m:rad>
                      <m:r>
                        <a:rPr lang="en-US" sz="2300" i="1">
                          <a:latin typeface="Cambria Math" panose="02040503050406030204" pitchFamily="18" charset="0"/>
                        </a:rPr>
                        <m:t> </m:t>
                      </m:r>
                      <m:r>
                        <a:rPr lang="en-US" sz="2300" i="1">
                          <a:latin typeface="Cambria Math" panose="02040503050406030204" pitchFamily="18" charset="0"/>
                        </a:rPr>
                        <m:t>𝑜𝑟</m:t>
                      </m:r>
                      <m:r>
                        <a:rPr lang="en-US" sz="2300" i="1">
                          <a:latin typeface="Cambria Math" panose="02040503050406030204" pitchFamily="18" charset="0"/>
                        </a:rPr>
                        <m:t> </m:t>
                      </m:r>
                      <m:sSup>
                        <m:sSupPr>
                          <m:ctrlPr>
                            <a:rPr lang="en-US" sz="2300" i="1">
                              <a:latin typeface="Cambria Math" panose="02040503050406030204" pitchFamily="18" charset="0"/>
                            </a:rPr>
                          </m:ctrlPr>
                        </m:sSupPr>
                        <m:e>
                          <m:r>
                            <a:rPr lang="en-US" sz="2300" i="1">
                              <a:latin typeface="Cambria Math" panose="02040503050406030204" pitchFamily="18" charset="0"/>
                            </a:rPr>
                            <m:t>𝑖</m:t>
                          </m:r>
                        </m:e>
                        <m:sup>
                          <m:r>
                            <a:rPr lang="en-US" sz="2300" i="1">
                              <a:latin typeface="Cambria Math" panose="02040503050406030204" pitchFamily="18" charset="0"/>
                            </a:rPr>
                            <m:t>2</m:t>
                          </m:r>
                        </m:sup>
                      </m:sSup>
                      <m:r>
                        <a:rPr lang="en-US" sz="2300" i="1">
                          <a:latin typeface="Cambria Math" panose="02040503050406030204" pitchFamily="18" charset="0"/>
                        </a:rPr>
                        <m:t>=−</m:t>
                      </m:r>
                      <m:r>
                        <a:rPr lang="en-US" sz="2300" i="1">
                          <a:latin typeface="Cambria Math" panose="02040503050406030204" pitchFamily="18" charset="0"/>
                        </a:rPr>
                        <m:t>1</m:t>
                      </m:r>
                    </m:oMath>
                  </m:oMathPara>
                </a14:m>
                <a:endParaRPr lang="en-US" sz="2300" dirty="0">
                  <a:latin typeface="Times New Roman" panose="02020603050405020304" pitchFamily="18" charset="0"/>
                  <a:cs typeface="Times New Roman" panose="02020603050405020304" pitchFamily="18" charset="0"/>
                </a:endParaRPr>
              </a:p>
              <a:p>
                <a:pPr algn="just"/>
                <a:r>
                  <a:rPr lang="en-US" sz="2300" dirty="0"/>
                  <a:t>We find the other square roots of a negative number say </a:t>
                </a:r>
                <a14:m>
                  <m:oMath xmlns:m="http://schemas.openxmlformats.org/officeDocument/2006/math">
                    <m:r>
                      <a:rPr lang="en-US" sz="2300" i="1">
                        <a:latin typeface="Cambria Math" panose="02040503050406030204" pitchFamily="18" charset="0"/>
                      </a:rPr>
                      <m:t>−</m:t>
                    </m:r>
                    <m:r>
                      <a:rPr lang="en-US" sz="2300" b="0" i="1" smtClean="0">
                        <a:latin typeface="Cambria Math" panose="02040503050406030204" pitchFamily="18" charset="0"/>
                      </a:rPr>
                      <m:t>𝑥</m:t>
                    </m:r>
                  </m:oMath>
                </a14:m>
                <a:r>
                  <a:rPr lang="en-US" sz="2300" dirty="0"/>
                  <a:t> as follows:</a:t>
                </a:r>
              </a:p>
              <a:p>
                <a:pPr algn="ctr"/>
                <a14:m>
                  <m:oMath xmlns:m="http://schemas.openxmlformats.org/officeDocument/2006/math">
                    <m:rad>
                      <m:radPr>
                        <m:degHide m:val="on"/>
                        <m:ctrlPr>
                          <a:rPr lang="en-US" sz="2300" i="1">
                            <a:latin typeface="Cambria Math" panose="02040503050406030204" pitchFamily="18" charset="0"/>
                          </a:rPr>
                        </m:ctrlPr>
                      </m:radPr>
                      <m:deg/>
                      <m:e>
                        <m:r>
                          <a:rPr lang="en-US" sz="2300" i="1">
                            <a:latin typeface="Cambria Math" panose="02040503050406030204" pitchFamily="18" charset="0"/>
                          </a:rPr>
                          <m:t>−</m:t>
                        </m:r>
                        <m:r>
                          <a:rPr lang="en-US" sz="2300" b="0" i="1" smtClean="0">
                            <a:latin typeface="Cambria Math" panose="02040503050406030204" pitchFamily="18" charset="0"/>
                          </a:rPr>
                          <m:t>𝑥</m:t>
                        </m:r>
                      </m:e>
                    </m:rad>
                  </m:oMath>
                </a14:m>
                <a:r>
                  <a:rPr lang="en-US" sz="2300" dirty="0"/>
                  <a:t> = </a:t>
                </a:r>
                <a14:m>
                  <m:oMath xmlns:m="http://schemas.openxmlformats.org/officeDocument/2006/math">
                    <m:rad>
                      <m:radPr>
                        <m:degHide m:val="on"/>
                        <m:ctrlPr>
                          <a:rPr lang="en-US" sz="2300" i="1">
                            <a:latin typeface="Cambria Math" panose="02040503050406030204" pitchFamily="18" charset="0"/>
                          </a:rPr>
                        </m:ctrlPr>
                      </m:radPr>
                      <m:deg/>
                      <m:e>
                        <m:r>
                          <a:rPr lang="en-US" sz="2300" i="1">
                            <a:latin typeface="Cambria Math" panose="02040503050406030204" pitchFamily="18" charset="0"/>
                          </a:rPr>
                          <m:t>𝑥</m:t>
                        </m:r>
                        <m:r>
                          <a:rPr lang="en-US" sz="2300" b="0" i="1" smtClean="0">
                            <a:latin typeface="Cambria Math" panose="02040503050406030204" pitchFamily="18" charset="0"/>
                          </a:rPr>
                          <m:t> </m:t>
                        </m:r>
                        <m:r>
                          <a:rPr lang="en-US" sz="2300" b="0" i="1" smtClean="0">
                            <a:latin typeface="Cambria Math" panose="02040503050406030204" pitchFamily="18" charset="0"/>
                            <a:ea typeface="Cambria Math" panose="02040503050406030204" pitchFamily="18" charset="0"/>
                          </a:rPr>
                          <m:t>×−</m:t>
                        </m:r>
                        <m:r>
                          <a:rPr lang="en-US" sz="2300" b="0" i="1" smtClean="0">
                            <a:latin typeface="Cambria Math" panose="02040503050406030204" pitchFamily="18" charset="0"/>
                            <a:ea typeface="Cambria Math" panose="02040503050406030204" pitchFamily="18" charset="0"/>
                          </a:rPr>
                          <m:t>1</m:t>
                        </m:r>
                        <m:r>
                          <a:rPr lang="en-US" sz="2300" b="0" i="1" smtClean="0">
                            <a:latin typeface="Cambria Math" panose="02040503050406030204" pitchFamily="18" charset="0"/>
                          </a:rPr>
                          <m:t> </m:t>
                        </m:r>
                      </m:e>
                    </m:rad>
                  </m:oMath>
                </a14:m>
                <a:r>
                  <a:rPr lang="en-US" sz="2300" dirty="0"/>
                  <a:t> = </a:t>
                </a:r>
                <a14:m>
                  <m:oMath xmlns:m="http://schemas.openxmlformats.org/officeDocument/2006/math">
                    <m:rad>
                      <m:radPr>
                        <m:degHide m:val="on"/>
                        <m:ctrlPr>
                          <a:rPr lang="en-US" sz="2300" i="1">
                            <a:latin typeface="Cambria Math" panose="02040503050406030204" pitchFamily="18" charset="0"/>
                          </a:rPr>
                        </m:ctrlPr>
                      </m:radPr>
                      <m:deg/>
                      <m:e>
                        <m:r>
                          <a:rPr lang="en-US" sz="2300" i="1">
                            <a:latin typeface="Cambria Math" panose="02040503050406030204" pitchFamily="18" charset="0"/>
                          </a:rPr>
                          <m:t>𝑥</m:t>
                        </m:r>
                      </m:e>
                    </m:rad>
                  </m:oMath>
                </a14:m>
                <a:r>
                  <a:rPr lang="en-US" sz="2300" dirty="0"/>
                  <a:t> </a:t>
                </a:r>
                <a14:m>
                  <m:oMath xmlns:m="http://schemas.openxmlformats.org/officeDocument/2006/math">
                    <m:r>
                      <a:rPr lang="en-US" sz="2300" i="1">
                        <a:latin typeface="Cambria Math" panose="02040503050406030204" pitchFamily="18" charset="0"/>
                        <a:ea typeface="Cambria Math" panose="02040503050406030204" pitchFamily="18" charset="0"/>
                      </a:rPr>
                      <m:t>× </m:t>
                    </m:r>
                    <m:rad>
                      <m:radPr>
                        <m:degHide m:val="on"/>
                        <m:ctrlPr>
                          <a:rPr lang="en-US" sz="2300" i="1">
                            <a:latin typeface="Cambria Math" panose="02040503050406030204" pitchFamily="18" charset="0"/>
                          </a:rPr>
                        </m:ctrlPr>
                      </m:radPr>
                      <m:deg/>
                      <m:e>
                        <m:r>
                          <a:rPr lang="en-US" sz="2300" i="1">
                            <a:latin typeface="Cambria Math" panose="02040503050406030204" pitchFamily="18" charset="0"/>
                            <a:ea typeface="Cambria Math" panose="02040503050406030204" pitchFamily="18" charset="0"/>
                          </a:rPr>
                          <m:t>−</m:t>
                        </m:r>
                        <m:r>
                          <a:rPr lang="en-US" sz="2300" i="1">
                            <a:latin typeface="Cambria Math" panose="02040503050406030204" pitchFamily="18" charset="0"/>
                            <a:ea typeface="Cambria Math" panose="02040503050406030204" pitchFamily="18" charset="0"/>
                          </a:rPr>
                          <m:t>1</m:t>
                        </m:r>
                        <m:r>
                          <a:rPr lang="en-US" sz="2300" i="1">
                            <a:latin typeface="Cambria Math" panose="02040503050406030204" pitchFamily="18" charset="0"/>
                          </a:rPr>
                          <m:t> </m:t>
                        </m:r>
                      </m:e>
                    </m:rad>
                  </m:oMath>
                </a14:m>
                <a:r>
                  <a:rPr lang="en-US" sz="2300" dirty="0"/>
                  <a:t>= </a:t>
                </a:r>
                <a14:m>
                  <m:oMath xmlns:m="http://schemas.openxmlformats.org/officeDocument/2006/math">
                    <m:rad>
                      <m:radPr>
                        <m:degHide m:val="on"/>
                        <m:ctrlPr>
                          <a:rPr lang="en-US" sz="2300" i="1">
                            <a:latin typeface="Cambria Math" panose="02040503050406030204" pitchFamily="18" charset="0"/>
                          </a:rPr>
                        </m:ctrlPr>
                      </m:radPr>
                      <m:deg/>
                      <m:e>
                        <m:r>
                          <a:rPr lang="en-US" sz="2300" i="1">
                            <a:latin typeface="Cambria Math" panose="02040503050406030204" pitchFamily="18" charset="0"/>
                          </a:rPr>
                          <m:t>𝑥</m:t>
                        </m:r>
                      </m:e>
                    </m:rad>
                  </m:oMath>
                </a14:m>
                <a:r>
                  <a:rPr lang="en-US" sz="2300" dirty="0"/>
                  <a:t> </a:t>
                </a:r>
                <a14:m>
                  <m:oMath xmlns:m="http://schemas.openxmlformats.org/officeDocument/2006/math">
                    <m:r>
                      <a:rPr lang="en-US" sz="2300" i="1">
                        <a:latin typeface="Cambria Math" panose="02040503050406030204" pitchFamily="18" charset="0"/>
                        <a:ea typeface="Cambria Math" panose="02040503050406030204" pitchFamily="18" charset="0"/>
                      </a:rPr>
                      <m:t>× </m:t>
                    </m:r>
                    <m:r>
                      <a:rPr lang="en-US" sz="2300" i="1">
                        <a:latin typeface="Cambria Math" panose="02040503050406030204" pitchFamily="18" charset="0"/>
                      </a:rPr>
                      <m:t>𝑖</m:t>
                    </m:r>
                  </m:oMath>
                </a14:m>
                <a:endParaRPr lang="en-US" sz="2300" dirty="0"/>
              </a:p>
              <a:p>
                <a:pPr algn="just"/>
                <a:endParaRPr lang="en-US" sz="1000" dirty="0"/>
              </a:p>
              <a:p>
                <a:pPr algn="just"/>
                <a:r>
                  <a:rPr lang="en-US" sz="2300" b="1" dirty="0">
                    <a:solidFill>
                      <a:srgbClr val="FF0000"/>
                    </a:solidFill>
                  </a:rPr>
                  <a:t>Example: </a:t>
                </a:r>
              </a:p>
              <a:p>
                <a:pPr algn="just"/>
                <a:r>
                  <a:rPr lang="en-US" sz="2300" dirty="0">
                    <a:solidFill>
                      <a:srgbClr val="FF0000"/>
                    </a:solidFill>
                  </a:rPr>
                  <a:t>Find the square root of:</a:t>
                </a:r>
              </a:p>
              <a:p>
                <a:pPr algn="just"/>
                <a:r>
                  <a:rPr lang="en-US" sz="2300" dirty="0">
                    <a:solidFill>
                      <a:srgbClr val="FF0000"/>
                    </a:solidFill>
                  </a:rPr>
                  <a:t>a. </a:t>
                </a:r>
                <a14:m>
                  <m:oMath xmlns:m="http://schemas.openxmlformats.org/officeDocument/2006/math">
                    <m:rad>
                      <m:radPr>
                        <m:degHide m:val="on"/>
                        <m:ctrlPr>
                          <a:rPr lang="en-US" sz="2300" i="1">
                            <a:solidFill>
                              <a:srgbClr val="FF0000"/>
                            </a:solidFill>
                            <a:latin typeface="Cambria Math" panose="02040503050406030204" pitchFamily="18" charset="0"/>
                          </a:rPr>
                        </m:ctrlPr>
                      </m:radPr>
                      <m:deg/>
                      <m:e>
                        <m:r>
                          <a:rPr lang="en-US" sz="2300" i="1">
                            <a:solidFill>
                              <a:srgbClr val="FF0000"/>
                            </a:solidFill>
                            <a:latin typeface="Cambria Math" panose="02040503050406030204" pitchFamily="18" charset="0"/>
                          </a:rPr>
                          <m:t>−</m:t>
                        </m:r>
                        <m:r>
                          <a:rPr lang="en-US" sz="2300" b="0" i="1" smtClean="0">
                            <a:solidFill>
                              <a:srgbClr val="FF0000"/>
                            </a:solidFill>
                            <a:latin typeface="Cambria Math" panose="02040503050406030204" pitchFamily="18" charset="0"/>
                          </a:rPr>
                          <m:t>9</m:t>
                        </m:r>
                      </m:e>
                    </m:rad>
                  </m:oMath>
                </a14:m>
                <a:endParaRPr lang="en-US" sz="2300" dirty="0">
                  <a:solidFill>
                    <a:srgbClr val="FF0000"/>
                  </a:solidFill>
                </a:endParaRPr>
              </a:p>
              <a:p>
                <a:pPr algn="just"/>
                <a:r>
                  <a:rPr lang="en-US" sz="2300" dirty="0">
                    <a:solidFill>
                      <a:srgbClr val="FF0000"/>
                    </a:solidFill>
                  </a:rPr>
                  <a:t>b. </a:t>
                </a:r>
                <a14:m>
                  <m:oMath xmlns:m="http://schemas.openxmlformats.org/officeDocument/2006/math">
                    <m:rad>
                      <m:radPr>
                        <m:degHide m:val="on"/>
                        <m:ctrlPr>
                          <a:rPr lang="en-US" sz="2300" i="1">
                            <a:solidFill>
                              <a:srgbClr val="FF0000"/>
                            </a:solidFill>
                            <a:latin typeface="Cambria Math" panose="02040503050406030204" pitchFamily="18" charset="0"/>
                          </a:rPr>
                        </m:ctrlPr>
                      </m:radPr>
                      <m:deg/>
                      <m:e>
                        <m:r>
                          <a:rPr lang="en-US" sz="2300" i="1">
                            <a:solidFill>
                              <a:srgbClr val="FF0000"/>
                            </a:solidFill>
                            <a:latin typeface="Cambria Math" panose="02040503050406030204" pitchFamily="18" charset="0"/>
                          </a:rPr>
                          <m:t>−</m:t>
                        </m:r>
                        <m:r>
                          <a:rPr lang="en-US" sz="2300" b="0" i="1" smtClean="0">
                            <a:solidFill>
                              <a:srgbClr val="FF0000"/>
                            </a:solidFill>
                            <a:latin typeface="Cambria Math" panose="02040503050406030204" pitchFamily="18" charset="0"/>
                          </a:rPr>
                          <m:t>13</m:t>
                        </m:r>
                      </m:e>
                    </m:rad>
                  </m:oMath>
                </a14:m>
                <a:endParaRPr lang="en-US" sz="2300" dirty="0"/>
              </a:p>
              <a:p>
                <a:pPr algn="just"/>
                <a:endParaRPr lang="en-US" sz="700" dirty="0"/>
              </a:p>
              <a:p>
                <a:pPr algn="just"/>
                <a:r>
                  <a:rPr lang="en-US" sz="2300" b="1" dirty="0">
                    <a:solidFill>
                      <a:srgbClr val="0070C0"/>
                    </a:solidFill>
                  </a:rPr>
                  <a:t>Solution:</a:t>
                </a:r>
              </a:p>
              <a:p>
                <a:pPr algn="just"/>
                <a:r>
                  <a:rPr lang="en-US" sz="2300" dirty="0"/>
                  <a:t>a.</a:t>
                </a:r>
                <a14:m>
                  <m:oMath xmlns:m="http://schemas.openxmlformats.org/officeDocument/2006/math">
                    <m:rad>
                      <m:radPr>
                        <m:degHide m:val="on"/>
                        <m:ctrlPr>
                          <a:rPr lang="en-US" sz="2300" i="1">
                            <a:latin typeface="Cambria Math" panose="02040503050406030204" pitchFamily="18" charset="0"/>
                          </a:rPr>
                        </m:ctrlPr>
                      </m:radPr>
                      <m:deg/>
                      <m:e>
                        <m:r>
                          <a:rPr lang="en-US" sz="2300" i="1">
                            <a:latin typeface="Cambria Math" panose="02040503050406030204" pitchFamily="18" charset="0"/>
                          </a:rPr>
                          <m:t>−</m:t>
                        </m:r>
                        <m:r>
                          <a:rPr lang="en-US" sz="2300" b="0" i="1" smtClean="0">
                            <a:latin typeface="Cambria Math" panose="02040503050406030204" pitchFamily="18" charset="0"/>
                          </a:rPr>
                          <m:t>9</m:t>
                        </m:r>
                      </m:e>
                    </m:rad>
                  </m:oMath>
                </a14:m>
                <a:r>
                  <a:rPr lang="en-US" sz="2300" dirty="0"/>
                  <a:t> = </a:t>
                </a:r>
                <a14:m>
                  <m:oMath xmlns:m="http://schemas.openxmlformats.org/officeDocument/2006/math">
                    <m:rad>
                      <m:radPr>
                        <m:degHide m:val="on"/>
                        <m:ctrlPr>
                          <a:rPr lang="en-US" sz="2300" i="1">
                            <a:latin typeface="Cambria Math" panose="02040503050406030204" pitchFamily="18" charset="0"/>
                          </a:rPr>
                        </m:ctrlPr>
                      </m:radPr>
                      <m:deg/>
                      <m:e>
                        <m:r>
                          <a:rPr lang="en-US" sz="2300" b="0" i="1" smtClean="0">
                            <a:latin typeface="Cambria Math" panose="02040503050406030204" pitchFamily="18" charset="0"/>
                          </a:rPr>
                          <m:t>9</m:t>
                        </m:r>
                        <m:r>
                          <a:rPr lang="en-US" sz="2300" i="1">
                            <a:latin typeface="Cambria Math" panose="02040503050406030204" pitchFamily="18" charset="0"/>
                          </a:rPr>
                          <m:t> </m:t>
                        </m:r>
                        <m:r>
                          <a:rPr lang="en-US" sz="2300" i="1">
                            <a:latin typeface="Cambria Math" panose="02040503050406030204" pitchFamily="18" charset="0"/>
                            <a:ea typeface="Cambria Math" panose="02040503050406030204" pitchFamily="18" charset="0"/>
                          </a:rPr>
                          <m:t>×−</m:t>
                        </m:r>
                        <m:r>
                          <a:rPr lang="en-US" sz="2300" i="1">
                            <a:latin typeface="Cambria Math" panose="02040503050406030204" pitchFamily="18" charset="0"/>
                            <a:ea typeface="Cambria Math" panose="02040503050406030204" pitchFamily="18" charset="0"/>
                          </a:rPr>
                          <m:t>1</m:t>
                        </m:r>
                        <m:r>
                          <a:rPr lang="en-US" sz="2300" i="1">
                            <a:latin typeface="Cambria Math" panose="02040503050406030204" pitchFamily="18" charset="0"/>
                          </a:rPr>
                          <m:t> </m:t>
                        </m:r>
                      </m:e>
                    </m:rad>
                  </m:oMath>
                </a14:m>
                <a:r>
                  <a:rPr lang="en-US" sz="2300" dirty="0"/>
                  <a:t> = </a:t>
                </a:r>
                <a14:m>
                  <m:oMath xmlns:m="http://schemas.openxmlformats.org/officeDocument/2006/math">
                    <m:rad>
                      <m:radPr>
                        <m:degHide m:val="on"/>
                        <m:ctrlPr>
                          <a:rPr lang="en-US" sz="2300" i="1">
                            <a:latin typeface="Cambria Math" panose="02040503050406030204" pitchFamily="18" charset="0"/>
                          </a:rPr>
                        </m:ctrlPr>
                      </m:radPr>
                      <m:deg/>
                      <m:e>
                        <m:r>
                          <a:rPr lang="en-US" sz="2300" b="0" i="1" smtClean="0">
                            <a:latin typeface="Cambria Math" panose="02040503050406030204" pitchFamily="18" charset="0"/>
                          </a:rPr>
                          <m:t>9</m:t>
                        </m:r>
                      </m:e>
                    </m:rad>
                  </m:oMath>
                </a14:m>
                <a:r>
                  <a:rPr lang="en-US" sz="2300" dirty="0"/>
                  <a:t> </a:t>
                </a:r>
                <a14:m>
                  <m:oMath xmlns:m="http://schemas.openxmlformats.org/officeDocument/2006/math">
                    <m:r>
                      <a:rPr lang="en-US" sz="2300" i="1">
                        <a:latin typeface="Cambria Math" panose="02040503050406030204" pitchFamily="18" charset="0"/>
                        <a:ea typeface="Cambria Math" panose="02040503050406030204" pitchFamily="18" charset="0"/>
                      </a:rPr>
                      <m:t>× </m:t>
                    </m:r>
                    <m:rad>
                      <m:radPr>
                        <m:degHide m:val="on"/>
                        <m:ctrlPr>
                          <a:rPr lang="en-US" sz="2300" i="1">
                            <a:latin typeface="Cambria Math" panose="02040503050406030204" pitchFamily="18" charset="0"/>
                          </a:rPr>
                        </m:ctrlPr>
                      </m:radPr>
                      <m:deg/>
                      <m:e>
                        <m:r>
                          <a:rPr lang="en-US" sz="2300" i="1">
                            <a:latin typeface="Cambria Math" panose="02040503050406030204" pitchFamily="18" charset="0"/>
                            <a:ea typeface="Cambria Math" panose="02040503050406030204" pitchFamily="18" charset="0"/>
                          </a:rPr>
                          <m:t>−</m:t>
                        </m:r>
                        <m:r>
                          <a:rPr lang="en-US" sz="2300" i="1">
                            <a:latin typeface="Cambria Math" panose="02040503050406030204" pitchFamily="18" charset="0"/>
                            <a:ea typeface="Cambria Math" panose="02040503050406030204" pitchFamily="18" charset="0"/>
                          </a:rPr>
                          <m:t>1</m:t>
                        </m:r>
                        <m:r>
                          <a:rPr lang="en-US" sz="2300" i="1">
                            <a:latin typeface="Cambria Math" panose="02040503050406030204" pitchFamily="18" charset="0"/>
                          </a:rPr>
                          <m:t> </m:t>
                        </m:r>
                      </m:e>
                    </m:rad>
                  </m:oMath>
                </a14:m>
                <a:r>
                  <a:rPr lang="en-US" sz="2300" dirty="0"/>
                  <a:t>= </a:t>
                </a:r>
                <a14:m>
                  <m:oMath xmlns:m="http://schemas.openxmlformats.org/officeDocument/2006/math">
                    <m:rad>
                      <m:radPr>
                        <m:degHide m:val="on"/>
                        <m:ctrlPr>
                          <a:rPr lang="en-US" sz="2300" i="1">
                            <a:latin typeface="Cambria Math" panose="02040503050406030204" pitchFamily="18" charset="0"/>
                          </a:rPr>
                        </m:ctrlPr>
                      </m:radPr>
                      <m:deg/>
                      <m:e>
                        <m:r>
                          <a:rPr lang="en-US" sz="2300" b="0" i="1" smtClean="0">
                            <a:latin typeface="Cambria Math" panose="02040503050406030204" pitchFamily="18" charset="0"/>
                          </a:rPr>
                          <m:t>9</m:t>
                        </m:r>
                      </m:e>
                    </m:rad>
                  </m:oMath>
                </a14:m>
                <a:r>
                  <a:rPr lang="en-US" sz="2300" dirty="0"/>
                  <a:t> </a:t>
                </a:r>
                <a14:m>
                  <m:oMath xmlns:m="http://schemas.openxmlformats.org/officeDocument/2006/math">
                    <m:r>
                      <a:rPr lang="en-US" sz="2300" i="1">
                        <a:latin typeface="Cambria Math" panose="02040503050406030204" pitchFamily="18" charset="0"/>
                        <a:ea typeface="Cambria Math" panose="02040503050406030204" pitchFamily="18" charset="0"/>
                      </a:rPr>
                      <m:t>× </m:t>
                    </m:r>
                    <m:r>
                      <a:rPr lang="en-US" sz="2300" i="1">
                        <a:latin typeface="Cambria Math" panose="02040503050406030204" pitchFamily="18" charset="0"/>
                      </a:rPr>
                      <m:t>𝑖</m:t>
                    </m:r>
                  </m:oMath>
                </a14:m>
                <a:endParaRPr lang="en-US" sz="2300" dirty="0"/>
              </a:p>
              <a:p>
                <a:pPr algn="just"/>
                <a:r>
                  <a:rPr lang="en-US" sz="2300" dirty="0"/>
                  <a:t>b.</a:t>
                </a:r>
                <a14:m>
                  <m:oMath xmlns:m="http://schemas.openxmlformats.org/officeDocument/2006/math">
                    <m:rad>
                      <m:radPr>
                        <m:degHide m:val="on"/>
                        <m:ctrlPr>
                          <a:rPr lang="en-US" sz="2300" i="1">
                            <a:latin typeface="Cambria Math" panose="02040503050406030204" pitchFamily="18" charset="0"/>
                          </a:rPr>
                        </m:ctrlPr>
                      </m:radPr>
                      <m:deg/>
                      <m:e>
                        <m:r>
                          <a:rPr lang="en-US" sz="2300" i="1">
                            <a:latin typeface="Cambria Math" panose="02040503050406030204" pitchFamily="18" charset="0"/>
                          </a:rPr>
                          <m:t>−</m:t>
                        </m:r>
                        <m:r>
                          <a:rPr lang="en-US" sz="2300" b="0" i="1" smtClean="0">
                            <a:latin typeface="Cambria Math" panose="02040503050406030204" pitchFamily="18" charset="0"/>
                          </a:rPr>
                          <m:t>13</m:t>
                        </m:r>
                      </m:e>
                    </m:rad>
                  </m:oMath>
                </a14:m>
                <a:r>
                  <a:rPr lang="en-US" sz="2300" dirty="0"/>
                  <a:t> = </a:t>
                </a:r>
                <a14:m>
                  <m:oMath xmlns:m="http://schemas.openxmlformats.org/officeDocument/2006/math">
                    <m:rad>
                      <m:radPr>
                        <m:degHide m:val="on"/>
                        <m:ctrlPr>
                          <a:rPr lang="en-US" sz="2300" i="1">
                            <a:latin typeface="Cambria Math" panose="02040503050406030204" pitchFamily="18" charset="0"/>
                          </a:rPr>
                        </m:ctrlPr>
                      </m:radPr>
                      <m:deg/>
                      <m:e>
                        <m:r>
                          <a:rPr lang="en-US" sz="2300" b="0" i="1" smtClean="0">
                            <a:latin typeface="Cambria Math" panose="02040503050406030204" pitchFamily="18" charset="0"/>
                          </a:rPr>
                          <m:t>13</m:t>
                        </m:r>
                        <m:r>
                          <a:rPr lang="en-US" sz="2300" i="1">
                            <a:latin typeface="Cambria Math" panose="02040503050406030204" pitchFamily="18" charset="0"/>
                          </a:rPr>
                          <m:t> </m:t>
                        </m:r>
                        <m:r>
                          <a:rPr lang="en-US" sz="2300" i="1">
                            <a:latin typeface="Cambria Math" panose="02040503050406030204" pitchFamily="18" charset="0"/>
                            <a:ea typeface="Cambria Math" panose="02040503050406030204" pitchFamily="18" charset="0"/>
                          </a:rPr>
                          <m:t>×−</m:t>
                        </m:r>
                        <m:r>
                          <a:rPr lang="en-US" sz="2300" i="1">
                            <a:latin typeface="Cambria Math" panose="02040503050406030204" pitchFamily="18" charset="0"/>
                            <a:ea typeface="Cambria Math" panose="02040503050406030204" pitchFamily="18" charset="0"/>
                          </a:rPr>
                          <m:t>1</m:t>
                        </m:r>
                        <m:r>
                          <a:rPr lang="en-US" sz="2300" i="1">
                            <a:latin typeface="Cambria Math" panose="02040503050406030204" pitchFamily="18" charset="0"/>
                          </a:rPr>
                          <m:t> </m:t>
                        </m:r>
                      </m:e>
                    </m:rad>
                  </m:oMath>
                </a14:m>
                <a:r>
                  <a:rPr lang="en-US" sz="2300" dirty="0"/>
                  <a:t> = </a:t>
                </a:r>
                <a14:m>
                  <m:oMath xmlns:m="http://schemas.openxmlformats.org/officeDocument/2006/math">
                    <m:rad>
                      <m:radPr>
                        <m:degHide m:val="on"/>
                        <m:ctrlPr>
                          <a:rPr lang="en-US" sz="2300" i="1">
                            <a:latin typeface="Cambria Math" panose="02040503050406030204" pitchFamily="18" charset="0"/>
                          </a:rPr>
                        </m:ctrlPr>
                      </m:radPr>
                      <m:deg/>
                      <m:e>
                        <m:r>
                          <a:rPr lang="en-US" sz="2300" b="0" i="1" smtClean="0">
                            <a:latin typeface="Cambria Math" panose="02040503050406030204" pitchFamily="18" charset="0"/>
                          </a:rPr>
                          <m:t>13</m:t>
                        </m:r>
                      </m:e>
                    </m:rad>
                  </m:oMath>
                </a14:m>
                <a:r>
                  <a:rPr lang="en-US" sz="2300" dirty="0"/>
                  <a:t> </a:t>
                </a:r>
                <a14:m>
                  <m:oMath xmlns:m="http://schemas.openxmlformats.org/officeDocument/2006/math">
                    <m:r>
                      <a:rPr lang="en-US" sz="2300" i="1">
                        <a:latin typeface="Cambria Math" panose="02040503050406030204" pitchFamily="18" charset="0"/>
                        <a:ea typeface="Cambria Math" panose="02040503050406030204" pitchFamily="18" charset="0"/>
                      </a:rPr>
                      <m:t>× </m:t>
                    </m:r>
                    <m:rad>
                      <m:radPr>
                        <m:degHide m:val="on"/>
                        <m:ctrlPr>
                          <a:rPr lang="en-US" sz="2300" i="1">
                            <a:latin typeface="Cambria Math" panose="02040503050406030204" pitchFamily="18" charset="0"/>
                          </a:rPr>
                        </m:ctrlPr>
                      </m:radPr>
                      <m:deg/>
                      <m:e>
                        <m:r>
                          <a:rPr lang="en-US" sz="2300" i="1">
                            <a:latin typeface="Cambria Math" panose="02040503050406030204" pitchFamily="18" charset="0"/>
                            <a:ea typeface="Cambria Math" panose="02040503050406030204" pitchFamily="18" charset="0"/>
                          </a:rPr>
                          <m:t>−</m:t>
                        </m:r>
                        <m:r>
                          <a:rPr lang="en-US" sz="2300" i="1">
                            <a:latin typeface="Cambria Math" panose="02040503050406030204" pitchFamily="18" charset="0"/>
                            <a:ea typeface="Cambria Math" panose="02040503050406030204" pitchFamily="18" charset="0"/>
                          </a:rPr>
                          <m:t>1</m:t>
                        </m:r>
                        <m:r>
                          <a:rPr lang="en-US" sz="2300" i="1">
                            <a:latin typeface="Cambria Math" panose="02040503050406030204" pitchFamily="18" charset="0"/>
                          </a:rPr>
                          <m:t> </m:t>
                        </m:r>
                      </m:e>
                    </m:rad>
                  </m:oMath>
                </a14:m>
                <a:r>
                  <a:rPr lang="en-US" sz="2300" dirty="0"/>
                  <a:t>= </a:t>
                </a:r>
                <a14:m>
                  <m:oMath xmlns:m="http://schemas.openxmlformats.org/officeDocument/2006/math">
                    <m:rad>
                      <m:radPr>
                        <m:degHide m:val="on"/>
                        <m:ctrlPr>
                          <a:rPr lang="en-US" sz="2300" i="1">
                            <a:latin typeface="Cambria Math" panose="02040503050406030204" pitchFamily="18" charset="0"/>
                          </a:rPr>
                        </m:ctrlPr>
                      </m:radPr>
                      <m:deg/>
                      <m:e>
                        <m:r>
                          <a:rPr lang="en-US" sz="2300" b="0" i="1" smtClean="0">
                            <a:latin typeface="Cambria Math" panose="02040503050406030204" pitchFamily="18" charset="0"/>
                          </a:rPr>
                          <m:t>13</m:t>
                        </m:r>
                      </m:e>
                    </m:rad>
                  </m:oMath>
                </a14:m>
                <a:r>
                  <a:rPr lang="en-US" sz="2300" dirty="0"/>
                  <a:t> </a:t>
                </a:r>
                <a14:m>
                  <m:oMath xmlns:m="http://schemas.openxmlformats.org/officeDocument/2006/math">
                    <m:r>
                      <a:rPr lang="en-US" sz="2300" i="1">
                        <a:latin typeface="Cambria Math" panose="02040503050406030204" pitchFamily="18" charset="0"/>
                        <a:ea typeface="Cambria Math" panose="02040503050406030204" pitchFamily="18" charset="0"/>
                      </a:rPr>
                      <m:t>× </m:t>
                    </m:r>
                    <m:r>
                      <a:rPr lang="en-US" sz="2300" i="1">
                        <a:latin typeface="Cambria Math" panose="02040503050406030204" pitchFamily="18" charset="0"/>
                      </a:rPr>
                      <m:t>𝑖</m:t>
                    </m:r>
                  </m:oMath>
                </a14:m>
                <a:endParaRPr lang="en-US" sz="2300" dirty="0"/>
              </a:p>
            </p:txBody>
          </p:sp>
        </mc:Choice>
        <mc:Fallback xmlns="">
          <p:sp>
            <p:nvSpPr>
              <p:cNvPr id="4" name="Rectangle 3"/>
              <p:cNvSpPr>
                <a:spLocks noRot="1" noChangeAspect="1" noMove="1" noResize="1" noEditPoints="1" noAdjustHandles="1" noChangeArrowheads="1" noChangeShapeType="1" noTextEdit="1"/>
              </p:cNvSpPr>
              <p:nvPr/>
            </p:nvSpPr>
            <p:spPr>
              <a:xfrm>
                <a:off x="234460" y="868811"/>
                <a:ext cx="8630140" cy="5920980"/>
              </a:xfrm>
              <a:prstGeom prst="rect">
                <a:avLst/>
              </a:prstGeom>
              <a:blipFill>
                <a:blip r:embed="rId3"/>
                <a:stretch>
                  <a:fillRect l="-989" t="-824" r="-1059" b="-618"/>
                </a:stretch>
              </a:blipFill>
            </p:spPr>
            <p:txBody>
              <a:bodyPr/>
              <a:lstStyle/>
              <a:p>
                <a:r>
                  <a:rPr lang="en-US">
                    <a:noFill/>
                  </a:rPr>
                  <a:t> </a:t>
                </a:r>
              </a:p>
            </p:txBody>
          </p:sp>
        </mc:Fallback>
      </mc:AlternateContent>
    </p:spTree>
    <p:extLst>
      <p:ext uri="{BB962C8B-B14F-4D97-AF65-F5344CB8AC3E}">
        <p14:creationId xmlns:p14="http://schemas.microsoft.com/office/powerpoint/2010/main" val="2784114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sz="3000" b="1" dirty="0"/>
              <a:t>Complex Numbers</a:t>
            </a:r>
            <a:endParaRPr lang="ar-SA" altLang="en-US" sz="3000" b="1" dirty="0"/>
          </a:p>
        </p:txBody>
      </p:sp>
      <p:sp>
        <p:nvSpPr>
          <p:cNvPr id="2" name="Slide Number Placeholder 1"/>
          <p:cNvSpPr>
            <a:spLocks noGrp="1"/>
          </p:cNvSpPr>
          <p:nvPr>
            <p:ph type="sldNum" sz="quarter" idx="12"/>
          </p:nvPr>
        </p:nvSpPr>
        <p:spPr/>
        <p:txBody>
          <a:bodyPr/>
          <a:lstStyle/>
          <a:p>
            <a:fld id="{74374BF2-3C04-4AB9-BE52-D173019A9162}" type="slidenum">
              <a:rPr lang="en-US" smtClean="0"/>
              <a:t>18</a:t>
            </a:fld>
            <a:endParaRPr lang="en-US"/>
          </a:p>
        </p:txBody>
      </p:sp>
      <mc:AlternateContent xmlns:mc="http://schemas.openxmlformats.org/markup-compatibility/2006" xmlns:a14="http://schemas.microsoft.com/office/drawing/2010/main">
        <mc:Choice Requires="a14">
          <p:sp>
            <p:nvSpPr>
              <p:cNvPr id="4" name="Rectangle 3"/>
              <p:cNvSpPr/>
              <p:nvPr/>
            </p:nvSpPr>
            <p:spPr>
              <a:xfrm>
                <a:off x="234460" y="798473"/>
                <a:ext cx="8630140" cy="5848076"/>
              </a:xfrm>
              <a:prstGeom prst="rect">
                <a:avLst/>
              </a:prstGeom>
            </p:spPr>
            <p:txBody>
              <a:bodyPr wrap="square">
                <a:spAutoFit/>
              </a:bodyPr>
              <a:lstStyle/>
              <a:p>
                <a:pPr algn="just"/>
                <a:r>
                  <a:rPr lang="en-US" sz="2200" dirty="0"/>
                  <a:t>Complex numbers are numbers that involve the imaginary unit, </a:t>
                </a:r>
                <a:r>
                  <a:rPr lang="en-US" sz="2800" i="1" dirty="0">
                    <a:latin typeface="Bell MT" panose="02020503060305020303" pitchFamily="18" charset="0"/>
                    <a:cs typeface="Times New Roman" panose="02020603050405020304" pitchFamily="18" charset="0"/>
                  </a:rPr>
                  <a:t>i</a:t>
                </a:r>
                <a:r>
                  <a:rPr lang="en-US" sz="2200" dirty="0"/>
                  <a:t>, which is defined to be the square root of </a:t>
                </a:r>
                <a14:m>
                  <m:oMath xmlns:m="http://schemas.openxmlformats.org/officeDocument/2006/math">
                    <m:r>
                      <a:rPr lang="en-US" sz="2200" b="0" i="1" smtClean="0">
                        <a:latin typeface="Cambria Math" panose="02040503050406030204" pitchFamily="18" charset="0"/>
                      </a:rPr>
                      <m:t>−</m:t>
                    </m:r>
                    <m:r>
                      <a:rPr lang="en-US" sz="2200" b="0" i="1" smtClean="0">
                        <a:latin typeface="Cambria Math" panose="02040503050406030204" pitchFamily="18" charset="0"/>
                      </a:rPr>
                      <m:t>1</m:t>
                    </m:r>
                    <m:r>
                      <a:rPr lang="en-US" sz="2200" b="0" i="1" smtClean="0">
                        <a:latin typeface="Cambria Math" panose="02040503050406030204" pitchFamily="18" charset="0"/>
                      </a:rPr>
                      <m:t> </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𝑖</m:t>
                        </m:r>
                        <m:r>
                          <a:rPr lang="en-US" sz="2200" b="0" i="1" smtClean="0">
                            <a:latin typeface="Cambria Math" panose="02040503050406030204" pitchFamily="18" charset="0"/>
                          </a:rPr>
                          <m:t>= </m:t>
                        </m:r>
                        <m:rad>
                          <m:radPr>
                            <m:degHide m:val="on"/>
                            <m:ctrlPr>
                              <a:rPr lang="en-US" sz="2200" b="0" i="1" smtClean="0">
                                <a:latin typeface="Cambria Math" panose="02040503050406030204" pitchFamily="18" charset="0"/>
                              </a:rPr>
                            </m:ctrlPr>
                          </m:radPr>
                          <m:deg/>
                          <m:e>
                            <m:r>
                              <a:rPr lang="en-US" sz="2200" b="0" i="1" smtClean="0">
                                <a:latin typeface="Cambria Math" panose="02040503050406030204" pitchFamily="18" charset="0"/>
                              </a:rPr>
                              <m:t>−</m:t>
                            </m:r>
                            <m:r>
                              <a:rPr lang="en-US" sz="2200" b="0" i="1" smtClean="0">
                                <a:latin typeface="Cambria Math" panose="02040503050406030204" pitchFamily="18" charset="0"/>
                              </a:rPr>
                              <m:t>1</m:t>
                            </m:r>
                          </m:e>
                        </m:rad>
                        <m:r>
                          <a:rPr lang="en-US" sz="2200" b="0" i="1" smtClean="0">
                            <a:latin typeface="Cambria Math" panose="02040503050406030204" pitchFamily="18" charset="0"/>
                          </a:rPr>
                          <m:t> </m:t>
                        </m:r>
                        <m:r>
                          <a:rPr lang="en-US" sz="2200" b="0" i="1" smtClean="0">
                            <a:latin typeface="Cambria Math" panose="02040503050406030204" pitchFamily="18" charset="0"/>
                          </a:rPr>
                          <m:t>𝑜𝑟</m:t>
                        </m:r>
                        <m:r>
                          <a:rPr lang="en-US" sz="2200" b="0" i="1" smtClean="0">
                            <a:latin typeface="Cambria Math" panose="02040503050406030204" pitchFamily="18" charset="0"/>
                          </a:rPr>
                          <m:t> </m:t>
                        </m:r>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𝑖</m:t>
                            </m:r>
                          </m:e>
                          <m:sup>
                            <m:r>
                              <a:rPr lang="en-US" sz="2200" b="0" i="1" smtClean="0">
                                <a:latin typeface="Cambria Math" panose="02040503050406030204" pitchFamily="18" charset="0"/>
                              </a:rPr>
                              <m:t>2</m:t>
                            </m:r>
                          </m:sup>
                        </m:sSup>
                        <m:r>
                          <a:rPr lang="en-US" sz="2200" b="0" i="1" smtClean="0">
                            <a:latin typeface="Cambria Math" panose="02040503050406030204" pitchFamily="18" charset="0"/>
                          </a:rPr>
                          <m:t>=−</m:t>
                        </m:r>
                        <m:r>
                          <a:rPr lang="en-US" sz="2200" b="0" i="1" smtClean="0">
                            <a:latin typeface="Cambria Math" panose="02040503050406030204" pitchFamily="18" charset="0"/>
                          </a:rPr>
                          <m:t>1</m:t>
                        </m:r>
                      </m:e>
                    </m:d>
                    <m:r>
                      <a:rPr lang="en-US" sz="2200" b="0" i="1" smtClean="0">
                        <a:latin typeface="Cambria Math" panose="02040503050406030204" pitchFamily="18" charset="0"/>
                      </a:rPr>
                      <m:t>.</m:t>
                    </m:r>
                  </m:oMath>
                </a14:m>
                <a:endParaRPr lang="en-US" sz="2200" dirty="0">
                  <a:latin typeface="Times New Roman" panose="02020603050405020304" pitchFamily="18" charset="0"/>
                  <a:cs typeface="Times New Roman" panose="02020603050405020304" pitchFamily="18" charset="0"/>
                </a:endParaRPr>
              </a:p>
              <a:p>
                <a:pPr algn="just"/>
                <a:endParaRPr lang="en-US" sz="1000" dirty="0"/>
              </a:p>
              <a:p>
                <a:pPr algn="just"/>
                <a:r>
                  <a:rPr lang="en-US" sz="2200" dirty="0"/>
                  <a:t>A complex number (</a:t>
                </a:r>
                <a:r>
                  <a:rPr lang="en-US" sz="2200" i="1" dirty="0">
                    <a:cs typeface="Times New Roman" panose="02020603050405020304" pitchFamily="18" charset="0"/>
                  </a:rPr>
                  <a:t>z</a:t>
                </a:r>
                <a:r>
                  <a:rPr lang="en-US" sz="2200" dirty="0">
                    <a:cs typeface="Times New Roman" panose="02020603050405020304" pitchFamily="18" charset="0"/>
                  </a:rPr>
                  <a:t>)</a:t>
                </a:r>
                <a:r>
                  <a:rPr lang="en-US" sz="2200" dirty="0"/>
                  <a:t> </a:t>
                </a:r>
                <a:r>
                  <a:rPr lang="en-US" altLang="en-US" sz="2200" dirty="0"/>
                  <a:t>consists of two parts: A real part and imaginary part. </a:t>
                </a:r>
                <a:r>
                  <a:rPr lang="en-US" sz="2200" dirty="0"/>
                  <a:t>Generally, we write a complex number as</a:t>
                </a:r>
                <a:r>
                  <a:rPr lang="en-US" altLang="en-US" sz="2200" dirty="0"/>
                  <a:t>  </a:t>
                </a:r>
              </a:p>
              <a:p>
                <a:pPr algn="ctr"/>
                <a:endParaRPr lang="en-US" sz="1000" i="1" dirty="0">
                  <a:latin typeface="Times New Roman" panose="02020603050405020304" pitchFamily="18" charset="0"/>
                  <a:cs typeface="Times New Roman" panose="02020603050405020304" pitchFamily="18" charset="0"/>
                </a:endParaRPr>
              </a:p>
              <a:p>
                <a:pPr algn="ctr"/>
                <a14:m>
                  <m:oMath xmlns:m="http://schemas.openxmlformats.org/officeDocument/2006/math">
                    <m:r>
                      <a:rPr lang="en-US" sz="2400" i="1">
                        <a:latin typeface="Cambria Math" panose="02040503050406030204" pitchFamily="18" charset="0"/>
                      </a:rPr>
                      <m:t>𝑧</m:t>
                    </m:r>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𝑖𝑦</m:t>
                    </m:r>
                  </m:oMath>
                </a14:m>
                <a:r>
                  <a:rPr lang="en-US" sz="2400" dirty="0"/>
                  <a:t> </a:t>
                </a:r>
              </a:p>
              <a:p>
                <a:r>
                  <a:rPr lang="en-US" sz="2200" dirty="0"/>
                  <a:t>with</a:t>
                </a:r>
              </a:p>
              <a:p>
                <a:pPr algn="ctr"/>
                <a14:m>
                  <m:oMath xmlns:m="http://schemas.openxmlformats.org/officeDocument/2006/math">
                    <m:r>
                      <a:rPr lang="en-US" altLang="en-US" sz="2400" i="1">
                        <a:latin typeface="Cambria Math" panose="02040503050406030204" pitchFamily="18" charset="0"/>
                      </a:rPr>
                      <m:t>𝑥</m:t>
                    </m:r>
                    <m:r>
                      <a:rPr lang="en-US" altLang="en-US" sz="2400">
                        <a:latin typeface="Cambria Math" panose="02040503050406030204" pitchFamily="18" charset="0"/>
                      </a:rPr>
                      <m:t>=</m:t>
                    </m:r>
                    <m:r>
                      <m:rPr>
                        <m:sty m:val="p"/>
                      </m:rPr>
                      <a:rPr lang="en-US" altLang="en-US" sz="2400">
                        <a:latin typeface="Cambria Math" panose="02040503050406030204" pitchFamily="18" charset="0"/>
                      </a:rPr>
                      <m:t>Re</m:t>
                    </m:r>
                    <m:d>
                      <m:dPr>
                        <m:ctrlPr>
                          <a:rPr lang="en-US" altLang="en-US" sz="2400" i="1">
                            <a:latin typeface="Cambria Math" panose="02040503050406030204" pitchFamily="18" charset="0"/>
                          </a:rPr>
                        </m:ctrlPr>
                      </m:dPr>
                      <m:e>
                        <m:r>
                          <a:rPr lang="en-US" altLang="en-US" sz="2400" i="1">
                            <a:latin typeface="Cambria Math" panose="02040503050406030204" pitchFamily="18" charset="0"/>
                          </a:rPr>
                          <m:t>𝑧</m:t>
                        </m:r>
                      </m:e>
                    </m:d>
                    <m:r>
                      <a:rPr lang="en-US" altLang="en-US" sz="2400" i="1">
                        <a:latin typeface="Cambria Math" panose="02040503050406030204" pitchFamily="18" charset="0"/>
                      </a:rPr>
                      <m:t> </m:t>
                    </m:r>
                  </m:oMath>
                </a14:m>
                <a:r>
                  <a:rPr lang="en-US" altLang="en-US" sz="2400" dirty="0"/>
                  <a:t>and </a:t>
                </a:r>
                <a14:m>
                  <m:oMath xmlns:m="http://schemas.openxmlformats.org/officeDocument/2006/math">
                    <m:r>
                      <a:rPr lang="en-US" altLang="en-US" sz="2400" i="1">
                        <a:latin typeface="Cambria Math" panose="02040503050406030204" pitchFamily="18" charset="0"/>
                      </a:rPr>
                      <m:t>𝑦</m:t>
                    </m:r>
                    <m:r>
                      <a:rPr lang="en-US" altLang="en-US" sz="2400">
                        <a:latin typeface="Cambria Math" panose="02040503050406030204" pitchFamily="18" charset="0"/>
                      </a:rPr>
                      <m:t>=</m:t>
                    </m:r>
                    <m:r>
                      <m:rPr>
                        <m:sty m:val="p"/>
                      </m:rPr>
                      <a:rPr lang="en-US" altLang="en-US" sz="2400">
                        <a:latin typeface="Cambria Math" panose="02040503050406030204" pitchFamily="18" charset="0"/>
                      </a:rPr>
                      <m:t>Im</m:t>
                    </m:r>
                    <m:d>
                      <m:dPr>
                        <m:ctrlPr>
                          <a:rPr lang="en-US" altLang="en-US" sz="2400" i="1">
                            <a:latin typeface="Cambria Math" panose="02040503050406030204" pitchFamily="18" charset="0"/>
                          </a:rPr>
                        </m:ctrlPr>
                      </m:dPr>
                      <m:e>
                        <m:r>
                          <a:rPr lang="en-US" altLang="en-US" sz="2400" i="1">
                            <a:latin typeface="Cambria Math" panose="02040503050406030204" pitchFamily="18" charset="0"/>
                          </a:rPr>
                          <m:t>𝑧</m:t>
                        </m:r>
                      </m:e>
                    </m:d>
                  </m:oMath>
                </a14:m>
                <a:endParaRPr lang="en-US" sz="2400" dirty="0"/>
              </a:p>
              <a:p>
                <a:pPr algn="ctr"/>
                <a:endParaRPr lang="en-US" sz="1000" dirty="0"/>
              </a:p>
              <a:p>
                <a:pPr algn="just"/>
                <a:r>
                  <a:rPr lang="en-US" sz="2200" dirty="0"/>
                  <a:t>Complex numbers arise naturally when solving certain quadratic equations. For example, the two solutions to</a:t>
                </a:r>
              </a:p>
              <a:p>
                <a:pPr algn="just"/>
                <a14:m>
                  <m:oMathPara xmlns:m="http://schemas.openxmlformats.org/officeDocument/2006/math">
                    <m:oMathParaPr>
                      <m:jc m:val="centerGroup"/>
                    </m:oMathParaPr>
                    <m:oMath xmlns:m="http://schemas.openxmlformats.org/officeDocument/2006/math">
                      <m:sSup>
                        <m:sSupPr>
                          <m:ctrlPr>
                            <a:rPr lang="en-US" sz="2200" i="1" smtClean="0">
                              <a:latin typeface="Cambria Math" panose="02040503050406030204" pitchFamily="18" charset="0"/>
                            </a:rPr>
                          </m:ctrlPr>
                        </m:sSupPr>
                        <m:e>
                          <m:r>
                            <a:rPr lang="en-US" sz="2200" b="0" i="1" smtClean="0">
                              <a:latin typeface="Cambria Math" panose="02040503050406030204" pitchFamily="18" charset="0"/>
                            </a:rPr>
                            <m:t>𝑧</m:t>
                          </m:r>
                        </m:e>
                        <m:sup>
                          <m:r>
                            <a:rPr lang="en-US" sz="2200" b="0" i="1" smtClean="0">
                              <a:latin typeface="Cambria Math" panose="02040503050406030204" pitchFamily="18" charset="0"/>
                            </a:rPr>
                            <m:t>2</m:t>
                          </m:r>
                        </m:sup>
                      </m:sSup>
                      <m:r>
                        <a:rPr lang="en-US" sz="2200" b="0" i="1" smtClean="0">
                          <a:latin typeface="Cambria Math" panose="02040503050406030204" pitchFamily="18" charset="0"/>
                        </a:rPr>
                        <m:t> −</m:t>
                      </m:r>
                      <m:r>
                        <a:rPr lang="en-US" sz="2200" b="0" i="1" smtClean="0">
                          <a:latin typeface="Cambria Math" panose="02040503050406030204" pitchFamily="18" charset="0"/>
                        </a:rPr>
                        <m:t>2</m:t>
                      </m:r>
                      <m:r>
                        <a:rPr lang="en-US" sz="2200" b="0" i="1" smtClean="0">
                          <a:latin typeface="Cambria Math" panose="02040503050406030204" pitchFamily="18" charset="0"/>
                        </a:rPr>
                        <m:t>𝑧</m:t>
                      </m:r>
                      <m:r>
                        <a:rPr lang="en-US" sz="2200" b="0" i="1" smtClean="0">
                          <a:latin typeface="Cambria Math" panose="02040503050406030204" pitchFamily="18" charset="0"/>
                        </a:rPr>
                        <m:t>+</m:t>
                      </m:r>
                      <m:r>
                        <a:rPr lang="en-US" sz="2200" b="0" i="1" smtClean="0">
                          <a:latin typeface="Cambria Math" panose="02040503050406030204" pitchFamily="18" charset="0"/>
                        </a:rPr>
                        <m:t>5</m:t>
                      </m:r>
                      <m:r>
                        <a:rPr lang="en-US" sz="2200" b="0" i="1" smtClean="0">
                          <a:latin typeface="Cambria Math" panose="02040503050406030204" pitchFamily="18" charset="0"/>
                        </a:rPr>
                        <m:t>=</m:t>
                      </m:r>
                      <m:r>
                        <a:rPr lang="en-US" sz="2200" b="0" i="1" smtClean="0">
                          <a:latin typeface="Cambria Math" panose="02040503050406030204" pitchFamily="18" charset="0"/>
                        </a:rPr>
                        <m:t>0</m:t>
                      </m:r>
                      <m:r>
                        <a:rPr lang="en-US" sz="2200" b="0" i="1" smtClean="0">
                          <a:latin typeface="Cambria Math" panose="02040503050406030204" pitchFamily="18" charset="0"/>
                        </a:rPr>
                        <m:t> </m:t>
                      </m:r>
                    </m:oMath>
                  </m:oMathPara>
                </a14:m>
                <a:endParaRPr lang="en-US" sz="2200" dirty="0"/>
              </a:p>
              <a:p>
                <a:pPr algn="ctr"/>
                <a:endParaRPr lang="en-US" sz="1000" dirty="0">
                  <a:latin typeface="Times New Roman" panose="02020603050405020304" pitchFamily="18" charset="0"/>
                  <a:cs typeface="Times New Roman" panose="02020603050405020304" pitchFamily="18" charset="0"/>
                </a:endParaRPr>
              </a:p>
              <a:p>
                <a:r>
                  <a:rPr lang="en-US" sz="2200" dirty="0"/>
                  <a:t>are given by</a:t>
                </a:r>
              </a:p>
              <a:p>
                <a:pPr algn="ctr"/>
                <a14:m>
                  <m:oMath xmlns:m="http://schemas.openxmlformats.org/officeDocument/2006/math">
                    <m:r>
                      <a:rPr lang="en-US" sz="2200" b="0" i="1" smtClean="0">
                        <a:latin typeface="Cambria Math" panose="02040503050406030204" pitchFamily="18" charset="0"/>
                      </a:rPr>
                      <m:t>𝑧</m:t>
                    </m:r>
                    <m:r>
                      <a:rPr lang="en-US" sz="2200" b="0" i="1" smtClean="0">
                        <a:latin typeface="Cambria Math" panose="02040503050406030204" pitchFamily="18" charset="0"/>
                      </a:rPr>
                      <m:t>=</m:t>
                    </m:r>
                    <m:r>
                      <a:rPr lang="en-US" sz="2200" b="0" i="1" smtClean="0">
                        <a:latin typeface="Cambria Math" panose="02040503050406030204" pitchFamily="18" charset="0"/>
                      </a:rPr>
                      <m:t>1</m:t>
                    </m:r>
                    <m:r>
                      <a:rPr lang="en-US" sz="2200" b="0" i="1" smtClean="0">
                        <a:latin typeface="Cambria Math" panose="02040503050406030204" pitchFamily="18" charset="0"/>
                      </a:rPr>
                      <m:t> ± </m:t>
                    </m:r>
                    <m:rad>
                      <m:radPr>
                        <m:degHide m:val="on"/>
                        <m:ctrlPr>
                          <a:rPr lang="en-US" sz="2200" b="0" i="1" smtClean="0">
                            <a:latin typeface="Cambria Math" panose="02040503050406030204" pitchFamily="18" charset="0"/>
                            <a:ea typeface="Cambria Math" panose="02040503050406030204" pitchFamily="18" charset="0"/>
                          </a:rPr>
                        </m:ctrlPr>
                      </m:radPr>
                      <m:deg/>
                      <m:e>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4</m:t>
                        </m:r>
                      </m:e>
                    </m:rad>
                    <m:r>
                      <a:rPr lang="en-US" sz="2200" b="0" i="1" smtClean="0">
                        <a:latin typeface="Cambria Math" panose="02040503050406030204" pitchFamily="18" charset="0"/>
                        <a:ea typeface="Cambria Math" panose="02040503050406030204" pitchFamily="18" charset="0"/>
                      </a:rPr>
                      <m:t>      </m:t>
                    </m:r>
                    <m:r>
                      <m:rPr>
                        <m:sty m:val="p"/>
                      </m:rPr>
                      <a:rPr lang="en-US" sz="2200" b="0" i="0" smtClean="0">
                        <a:latin typeface="Cambria Math" panose="02040503050406030204" pitchFamily="18" charset="0"/>
                        <a:ea typeface="Cambria Math" panose="02040503050406030204" pitchFamily="18" charset="0"/>
                      </a:rPr>
                      <m:t>or</m:t>
                    </m:r>
                    <m: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𝑧</m:t>
                    </m:r>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1</m:t>
                    </m:r>
                    <m:r>
                      <a:rPr lang="en-US" sz="2200" b="0" i="1" smtClean="0">
                        <a:latin typeface="Cambria Math" panose="02040503050406030204" pitchFamily="18" charset="0"/>
                        <a:ea typeface="Cambria Math" panose="02040503050406030204" pitchFamily="18" charset="0"/>
                      </a:rPr>
                      <m:t> ±</m:t>
                    </m:r>
                  </m:oMath>
                </a14:m>
                <a:r>
                  <a:rPr lang="en-US" sz="2200" dirty="0"/>
                  <a:t> </a:t>
                </a:r>
                <a14:m>
                  <m:oMath xmlns:m="http://schemas.openxmlformats.org/officeDocument/2006/math">
                    <m:r>
                      <a:rPr lang="en-US" sz="2000" b="0" i="0" smtClean="0">
                        <a:latin typeface="Cambria Math" panose="02040503050406030204" pitchFamily="18" charset="0"/>
                      </a:rPr>
                      <m:t>2</m:t>
                    </m:r>
                    <m:r>
                      <a:rPr lang="en-US" sz="2000" i="1">
                        <a:latin typeface="Cambria Math" panose="02040503050406030204" pitchFamily="18" charset="0"/>
                      </a:rPr>
                      <m:t>𝑖</m:t>
                    </m:r>
                  </m:oMath>
                </a14:m>
                <a:endParaRPr lang="en-US" sz="2200" dirty="0"/>
              </a:p>
              <a:p>
                <a:pPr algn="just"/>
                <a:endParaRPr lang="en-US" sz="1000" dirty="0"/>
              </a:p>
              <a:p>
                <a:pPr algn="just"/>
                <a:r>
                  <a:rPr lang="en-US" sz="2200" dirty="0"/>
                  <a:t>where 1 is said to be the real part and ±2 the imaginary part of the complex number z.</a:t>
                </a:r>
              </a:p>
            </p:txBody>
          </p:sp>
        </mc:Choice>
        <mc:Fallback xmlns="">
          <p:sp>
            <p:nvSpPr>
              <p:cNvPr id="4" name="Rectangle 3"/>
              <p:cNvSpPr>
                <a:spLocks noRot="1" noChangeAspect="1" noMove="1" noResize="1" noEditPoints="1" noAdjustHandles="1" noChangeArrowheads="1" noChangeShapeType="1" noTextEdit="1"/>
              </p:cNvSpPr>
              <p:nvPr/>
            </p:nvSpPr>
            <p:spPr>
              <a:xfrm>
                <a:off x="234460" y="798473"/>
                <a:ext cx="8630140" cy="5848076"/>
              </a:xfrm>
              <a:prstGeom prst="rect">
                <a:avLst/>
              </a:prstGeom>
              <a:blipFill>
                <a:blip r:embed="rId3"/>
                <a:stretch>
                  <a:fillRect l="-918" t="-1147" r="-918" b="-1147"/>
                </a:stretch>
              </a:blipFill>
            </p:spPr>
            <p:txBody>
              <a:bodyPr/>
              <a:lstStyle/>
              <a:p>
                <a:r>
                  <a:rPr lang="en-US">
                    <a:noFill/>
                  </a:rPr>
                  <a:t> </a:t>
                </a:r>
              </a:p>
            </p:txBody>
          </p:sp>
        </mc:Fallback>
      </mc:AlternateContent>
    </p:spTree>
    <p:extLst>
      <p:ext uri="{BB962C8B-B14F-4D97-AF65-F5344CB8AC3E}">
        <p14:creationId xmlns:p14="http://schemas.microsoft.com/office/powerpoint/2010/main" val="2416257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14435" y="1530940"/>
            <a:ext cx="3918142" cy="2926080"/>
          </a:xfrm>
          <a:prstGeom prst="rect">
            <a:avLst/>
          </a:prstGeom>
        </p:spPr>
      </p:pic>
      <p:sp>
        <p:nvSpPr>
          <p:cNvPr id="2" name="Slide Number Placeholder 1"/>
          <p:cNvSpPr>
            <a:spLocks noGrp="1"/>
          </p:cNvSpPr>
          <p:nvPr>
            <p:ph type="sldNum" sz="quarter" idx="12"/>
          </p:nvPr>
        </p:nvSpPr>
        <p:spPr/>
        <p:txBody>
          <a:bodyPr/>
          <a:lstStyle/>
          <a:p>
            <a:fld id="{74374BF2-3C04-4AB9-BE52-D173019A9162}" type="slidenum">
              <a:rPr lang="en-US" smtClean="0"/>
              <a:t>19</a:t>
            </a:fld>
            <a:endParaRPr lang="en-US"/>
          </a:p>
        </p:txBody>
      </p:sp>
      <mc:AlternateContent xmlns:mc="http://schemas.openxmlformats.org/markup-compatibility/2006" xmlns:a14="http://schemas.microsoft.com/office/drawing/2010/main">
        <mc:Choice Requires="a14">
          <p:sp>
            <p:nvSpPr>
              <p:cNvPr id="5" name="Rectangle 4"/>
              <p:cNvSpPr/>
              <p:nvPr/>
            </p:nvSpPr>
            <p:spPr>
              <a:xfrm>
                <a:off x="214435" y="859928"/>
                <a:ext cx="8747106" cy="738664"/>
              </a:xfrm>
              <a:prstGeom prst="rect">
                <a:avLst/>
              </a:prstGeom>
            </p:spPr>
            <p:txBody>
              <a:bodyPr wrap="square">
                <a:spAutoFit/>
              </a:bodyPr>
              <a:lstStyle/>
              <a:p>
                <a:pPr algn="just"/>
                <a:r>
                  <a:rPr lang="en-US" sz="2100" dirty="0"/>
                  <a:t>The complex number </a:t>
                </a:r>
                <a14:m>
                  <m:oMath xmlns:m="http://schemas.openxmlformats.org/officeDocument/2006/math">
                    <m:r>
                      <a:rPr lang="en-US" sz="2100" i="1">
                        <a:latin typeface="Cambria Math" panose="02040503050406030204" pitchFamily="18" charset="0"/>
                      </a:rPr>
                      <m:t>𝑧</m:t>
                    </m:r>
                    <m:r>
                      <a:rPr lang="en-US" sz="2100" i="1">
                        <a:latin typeface="Cambria Math" panose="02040503050406030204" pitchFamily="18" charset="0"/>
                      </a:rPr>
                      <m:t>=</m:t>
                    </m:r>
                    <m:r>
                      <a:rPr lang="en-US" sz="2100" i="1">
                        <a:latin typeface="Cambria Math" panose="02040503050406030204" pitchFamily="18" charset="0"/>
                      </a:rPr>
                      <m:t>𝑥</m:t>
                    </m:r>
                    <m:r>
                      <a:rPr lang="en-US" sz="2100" i="1">
                        <a:latin typeface="Cambria Math" panose="02040503050406030204" pitchFamily="18" charset="0"/>
                      </a:rPr>
                      <m:t>+</m:t>
                    </m:r>
                    <m:r>
                      <a:rPr lang="en-US" sz="2100" i="1">
                        <a:latin typeface="Cambria Math" panose="02040503050406030204" pitchFamily="18" charset="0"/>
                      </a:rPr>
                      <m:t>𝑖𝑦</m:t>
                    </m:r>
                  </m:oMath>
                </a14:m>
                <a:r>
                  <a:rPr lang="en-US" sz="2100" dirty="0"/>
                  <a:t> </a:t>
                </a:r>
                <a:r>
                  <a:rPr lang="en-US" sz="2100" dirty="0">
                    <a:cs typeface="Times New Roman" panose="02020603050405020304" pitchFamily="18" charset="0"/>
                  </a:rPr>
                  <a:t>can be presented </a:t>
                </a:r>
                <a:r>
                  <a:rPr lang="en-US" sz="2100" dirty="0"/>
                  <a:t>as a point in a two-dimensional coordinate system. </a:t>
                </a:r>
              </a:p>
            </p:txBody>
          </p:sp>
        </mc:Choice>
        <mc:Fallback xmlns="">
          <p:sp>
            <p:nvSpPr>
              <p:cNvPr id="5" name="Rectangle 4"/>
              <p:cNvSpPr>
                <a:spLocks noRot="1" noChangeAspect="1" noMove="1" noResize="1" noEditPoints="1" noAdjustHandles="1" noChangeArrowheads="1" noChangeShapeType="1" noTextEdit="1"/>
              </p:cNvSpPr>
              <p:nvPr/>
            </p:nvSpPr>
            <p:spPr>
              <a:xfrm>
                <a:off x="214435" y="859928"/>
                <a:ext cx="8747106" cy="738664"/>
              </a:xfrm>
              <a:prstGeom prst="rect">
                <a:avLst/>
              </a:prstGeom>
              <a:blipFill>
                <a:blip r:embed="rId4"/>
                <a:stretch>
                  <a:fillRect l="-836" t="-4959" r="-836" b="-157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31267" y="4380899"/>
                <a:ext cx="8730274" cy="2340577"/>
              </a:xfrm>
              <a:prstGeom prst="rect">
                <a:avLst/>
              </a:prstGeom>
            </p:spPr>
            <p:txBody>
              <a:bodyPr wrap="square">
                <a:spAutoFit/>
              </a:bodyPr>
              <a:lstStyle/>
              <a:p>
                <a:pPr marL="285750" indent="-285750" algn="just">
                  <a:buFontTx/>
                  <a:buChar char="-"/>
                </a:pPr>
                <a14:m>
                  <m:oMath xmlns:m="http://schemas.openxmlformats.org/officeDocument/2006/math">
                    <m:r>
                      <a:rPr lang="en-US" sz="2100" i="1" smtClean="0">
                        <a:latin typeface="Cambria Math" panose="02040503050406030204" pitchFamily="18" charset="0"/>
                      </a:rPr>
                      <m:t>𝑟</m:t>
                    </m:r>
                  </m:oMath>
                </a14:m>
                <a:r>
                  <a:rPr lang="en-US" sz="2100" b="1" i="1" dirty="0">
                    <a:latin typeface="Times New Roman" panose="02020603050405020304" pitchFamily="18" charset="0"/>
                    <a:cs typeface="Times New Roman" panose="02020603050405020304" pitchFamily="18" charset="0"/>
                  </a:rPr>
                  <a:t> </a:t>
                </a:r>
                <a:r>
                  <a:rPr lang="en-US" sz="2100" dirty="0"/>
                  <a:t>is the distance of the point </a:t>
                </a:r>
                <a14:m>
                  <m:oMath xmlns:m="http://schemas.openxmlformats.org/officeDocument/2006/math">
                    <m:r>
                      <a:rPr lang="en-US" sz="2100" i="1">
                        <a:latin typeface="Cambria Math" panose="02040503050406030204" pitchFamily="18" charset="0"/>
                      </a:rPr>
                      <m:t>𝑧</m:t>
                    </m:r>
                  </m:oMath>
                </a14:m>
                <a:r>
                  <a:rPr lang="en-US" sz="2100" i="1" dirty="0"/>
                  <a:t> </a:t>
                </a:r>
                <a:r>
                  <a:rPr lang="en-US" sz="2100" dirty="0"/>
                  <a:t>from the origin which is called the </a:t>
                </a:r>
                <a:r>
                  <a:rPr lang="en-US" sz="2100" b="1" dirty="0"/>
                  <a:t>absolute value </a:t>
                </a:r>
                <a:r>
                  <a:rPr lang="en-US" sz="2100" dirty="0"/>
                  <a:t>or modulus of </a:t>
                </a:r>
                <a14:m>
                  <m:oMath xmlns:m="http://schemas.openxmlformats.org/officeDocument/2006/math">
                    <m:r>
                      <a:rPr lang="en-US" sz="2100" i="1">
                        <a:latin typeface="Cambria Math" panose="02040503050406030204" pitchFamily="18" charset="0"/>
                      </a:rPr>
                      <m:t>𝑧</m:t>
                    </m:r>
                  </m:oMath>
                </a14:m>
                <a:r>
                  <a:rPr lang="en-US" sz="2100" i="1" dirty="0"/>
                  <a:t> </a:t>
                </a:r>
                <a:r>
                  <a:rPr lang="en-US" sz="2100" dirty="0"/>
                  <a:t>and is denoted by  </a:t>
                </a:r>
                <a14:m>
                  <m:oMath xmlns:m="http://schemas.openxmlformats.org/officeDocument/2006/math">
                    <m:d>
                      <m:dPr>
                        <m:begChr m:val="|"/>
                        <m:endChr m:val="|"/>
                        <m:ctrlPr>
                          <a:rPr lang="en-US" sz="2100" i="1">
                            <a:latin typeface="Cambria Math" panose="02040503050406030204" pitchFamily="18" charset="0"/>
                          </a:rPr>
                        </m:ctrlPr>
                      </m:dPr>
                      <m:e>
                        <m:r>
                          <a:rPr lang="en-US" sz="2100" i="1">
                            <a:latin typeface="Cambria Math" panose="02040503050406030204" pitchFamily="18" charset="0"/>
                          </a:rPr>
                          <m:t>𝑧</m:t>
                        </m:r>
                      </m:e>
                    </m:d>
                  </m:oMath>
                </a14:m>
                <a:r>
                  <a:rPr lang="en-US" sz="2100" dirty="0"/>
                  <a:t>.</a:t>
                </a:r>
              </a:p>
              <a:p>
                <a:pPr marL="285750" indent="-285750" algn="just">
                  <a:buFontTx/>
                  <a:buChar char="-"/>
                </a:pPr>
                <a14:m>
                  <m:oMath xmlns:m="http://schemas.openxmlformats.org/officeDocument/2006/math">
                    <m:r>
                      <m:rPr>
                        <m:sty m:val="p"/>
                      </m:rPr>
                      <a:rPr lang="el-GR" sz="2100">
                        <a:latin typeface="Cambria Math" panose="02040503050406030204" pitchFamily="18" charset="0"/>
                      </a:rPr>
                      <m:t>ϴ</m:t>
                    </m:r>
                    <m:r>
                      <a:rPr lang="en-US" sz="2100">
                        <a:latin typeface="Cambria Math" panose="02040503050406030204" pitchFamily="18" charset="0"/>
                      </a:rPr>
                      <m:t> </m:t>
                    </m:r>
                  </m:oMath>
                </a14:m>
                <a:r>
                  <a:rPr lang="en-US" sz="2100" dirty="0"/>
                  <a:t>is the angle that the radius vector to the point </a:t>
                </a:r>
                <a14:m>
                  <m:oMath xmlns:m="http://schemas.openxmlformats.org/officeDocument/2006/math">
                    <m:r>
                      <a:rPr lang="en-US" sz="2100">
                        <a:latin typeface="Cambria Math" panose="02040503050406030204" pitchFamily="18" charset="0"/>
                      </a:rPr>
                      <m:t>𝑧</m:t>
                    </m:r>
                  </m:oMath>
                </a14:m>
                <a:r>
                  <a:rPr lang="en-US" sz="2100" dirty="0"/>
                  <a:t> makes with the positive horizontal axis (the x-axis). It is called the </a:t>
                </a:r>
                <a:r>
                  <a:rPr lang="en-US" sz="2100" b="1" dirty="0"/>
                  <a:t>phase angle </a:t>
                </a:r>
                <a:r>
                  <a:rPr lang="en-US" sz="2100" dirty="0"/>
                  <a:t>of </a:t>
                </a:r>
                <a14:m>
                  <m:oMath xmlns:m="http://schemas.openxmlformats.org/officeDocument/2006/math">
                    <m:r>
                      <a:rPr lang="en-US" sz="2100">
                        <a:latin typeface="Cambria Math" panose="02040503050406030204" pitchFamily="18" charset="0"/>
                      </a:rPr>
                      <m:t>𝑧</m:t>
                    </m:r>
                  </m:oMath>
                </a14:m>
                <a:r>
                  <a:rPr lang="en-US" sz="2100" dirty="0"/>
                  <a:t>.</a:t>
                </a:r>
              </a:p>
              <a:p>
                <a:pPr algn="just"/>
                <a:endParaRPr lang="en-US" sz="1300" dirty="0"/>
              </a:p>
              <a:p>
                <a:pPr algn="just"/>
                <a:r>
                  <a:rPr lang="en-US" sz="2100" dirty="0"/>
                  <a:t>                             </a:t>
                </a:r>
                <a14:m>
                  <m:oMath xmlns:m="http://schemas.openxmlformats.org/officeDocument/2006/math">
                    <m:d>
                      <m:dPr>
                        <m:begChr m:val="|"/>
                        <m:endChr m:val="|"/>
                        <m:ctrlPr>
                          <a:rPr lang="en-US" sz="2100" b="0" i="1" smtClean="0">
                            <a:latin typeface="Cambria Math" panose="02040503050406030204" pitchFamily="18" charset="0"/>
                          </a:rPr>
                        </m:ctrlPr>
                      </m:dPr>
                      <m:e>
                        <m:r>
                          <a:rPr lang="en-US" sz="2100" b="0" i="1" smtClean="0">
                            <a:latin typeface="Cambria Math" panose="02040503050406030204" pitchFamily="18" charset="0"/>
                          </a:rPr>
                          <m:t>𝑧</m:t>
                        </m:r>
                      </m:e>
                    </m:d>
                    <m:r>
                      <a:rPr lang="en-US" sz="2100" b="0" i="1" smtClean="0">
                        <a:latin typeface="Cambria Math" panose="02040503050406030204" pitchFamily="18" charset="0"/>
                      </a:rPr>
                      <m:t>=</m:t>
                    </m:r>
                    <m:r>
                      <a:rPr lang="en-US" sz="2100" b="0" i="1" smtClean="0">
                        <a:latin typeface="Cambria Math" panose="02040503050406030204" pitchFamily="18" charset="0"/>
                      </a:rPr>
                      <m:t>𝑟</m:t>
                    </m:r>
                    <m:r>
                      <a:rPr lang="en-US" sz="2100" b="0" i="1" smtClean="0">
                        <a:latin typeface="Cambria Math" panose="02040503050406030204" pitchFamily="18" charset="0"/>
                      </a:rPr>
                      <m:t>=</m:t>
                    </m:r>
                    <m:rad>
                      <m:radPr>
                        <m:degHide m:val="on"/>
                        <m:ctrlPr>
                          <a:rPr lang="en-US" sz="2100" b="0" i="1" smtClean="0">
                            <a:latin typeface="Cambria Math" panose="02040503050406030204" pitchFamily="18" charset="0"/>
                          </a:rPr>
                        </m:ctrlPr>
                      </m:radPr>
                      <m:deg/>
                      <m:e>
                        <m:sSup>
                          <m:sSupPr>
                            <m:ctrlPr>
                              <a:rPr lang="en-US" sz="2100" b="0" i="1" smtClean="0">
                                <a:latin typeface="Cambria Math" panose="02040503050406030204" pitchFamily="18" charset="0"/>
                              </a:rPr>
                            </m:ctrlPr>
                          </m:sSupPr>
                          <m:e>
                            <m:r>
                              <a:rPr lang="en-US" sz="2100" b="0" i="1" smtClean="0">
                                <a:latin typeface="Cambria Math" panose="02040503050406030204" pitchFamily="18" charset="0"/>
                              </a:rPr>
                              <m:t>𝑥</m:t>
                            </m:r>
                          </m:e>
                          <m:sup>
                            <m:r>
                              <a:rPr lang="en-US" sz="2100" b="0" i="1" smtClean="0">
                                <a:latin typeface="Cambria Math" panose="02040503050406030204" pitchFamily="18" charset="0"/>
                              </a:rPr>
                              <m:t>2</m:t>
                            </m:r>
                          </m:sup>
                        </m:sSup>
                        <m:r>
                          <a:rPr lang="en-US" sz="2100" b="0" i="1" smtClean="0">
                            <a:latin typeface="Cambria Math" panose="02040503050406030204" pitchFamily="18" charset="0"/>
                          </a:rPr>
                          <m:t>+ </m:t>
                        </m:r>
                        <m:sSup>
                          <m:sSupPr>
                            <m:ctrlPr>
                              <a:rPr lang="en-US" sz="2100" b="0" i="1" smtClean="0">
                                <a:latin typeface="Cambria Math" panose="02040503050406030204" pitchFamily="18" charset="0"/>
                              </a:rPr>
                            </m:ctrlPr>
                          </m:sSupPr>
                          <m:e>
                            <m:r>
                              <a:rPr lang="en-US" sz="2100" b="0" i="1" smtClean="0">
                                <a:latin typeface="Cambria Math" panose="02040503050406030204" pitchFamily="18" charset="0"/>
                              </a:rPr>
                              <m:t>𝑦</m:t>
                            </m:r>
                          </m:e>
                          <m:sup>
                            <m:r>
                              <a:rPr lang="en-US" sz="2100" b="0" i="1" smtClean="0">
                                <a:latin typeface="Cambria Math" panose="02040503050406030204" pitchFamily="18" charset="0"/>
                              </a:rPr>
                              <m:t>2</m:t>
                            </m:r>
                          </m:sup>
                        </m:sSup>
                      </m:e>
                    </m:rad>
                  </m:oMath>
                </a14:m>
                <a:r>
                  <a:rPr lang="en-US" sz="2100" dirty="0"/>
                  <a:t> ,         </a:t>
                </a:r>
                <a14:m>
                  <m:oMath xmlns:m="http://schemas.openxmlformats.org/officeDocument/2006/math">
                    <m:func>
                      <m:funcPr>
                        <m:ctrlPr>
                          <a:rPr lang="en-US" sz="2100" b="0" i="1" smtClean="0">
                            <a:latin typeface="Cambria Math" panose="02040503050406030204" pitchFamily="18" charset="0"/>
                          </a:rPr>
                        </m:ctrlPr>
                      </m:funcPr>
                      <m:fName>
                        <m:r>
                          <m:rPr>
                            <m:sty m:val="p"/>
                          </m:rPr>
                          <a:rPr lang="en-US" sz="2100" b="0" i="0" smtClean="0">
                            <a:latin typeface="Cambria Math" panose="02040503050406030204" pitchFamily="18" charset="0"/>
                          </a:rPr>
                          <m:t>tan</m:t>
                        </m:r>
                      </m:fName>
                      <m:e>
                        <m:r>
                          <m:rPr>
                            <m:sty m:val="p"/>
                          </m:rPr>
                          <a:rPr lang="el-GR" sz="2100" b="0" i="1" smtClean="0">
                            <a:latin typeface="Cambria Math" panose="02040503050406030204" pitchFamily="18" charset="0"/>
                          </a:rPr>
                          <m:t>ϴ</m:t>
                        </m:r>
                        <m:r>
                          <a:rPr lang="en-US" sz="2100" b="0" i="1" smtClean="0">
                            <a:latin typeface="Cambria Math" panose="02040503050406030204" pitchFamily="18" charset="0"/>
                          </a:rPr>
                          <m:t>= </m:t>
                        </m:r>
                        <m:f>
                          <m:fPr>
                            <m:ctrlPr>
                              <a:rPr lang="en-US" sz="2100" b="0" i="1" smtClean="0">
                                <a:latin typeface="Cambria Math" panose="02040503050406030204" pitchFamily="18" charset="0"/>
                              </a:rPr>
                            </m:ctrlPr>
                          </m:fPr>
                          <m:num>
                            <m:r>
                              <a:rPr lang="en-US" sz="2100" b="0" i="1" smtClean="0">
                                <a:latin typeface="Cambria Math" panose="02040503050406030204" pitchFamily="18" charset="0"/>
                              </a:rPr>
                              <m:t>𝑦</m:t>
                            </m:r>
                          </m:num>
                          <m:den>
                            <m:r>
                              <a:rPr lang="en-US" sz="2100" b="0" i="1" smtClean="0">
                                <a:latin typeface="Cambria Math" panose="02040503050406030204" pitchFamily="18" charset="0"/>
                              </a:rPr>
                              <m:t>𝑥</m:t>
                            </m:r>
                          </m:den>
                        </m:f>
                        <m:r>
                          <a:rPr lang="en-US" sz="2100" b="0" i="1" smtClean="0">
                            <a:latin typeface="Cambria Math" panose="02040503050406030204" pitchFamily="18" charset="0"/>
                          </a:rPr>
                          <m:t> </m:t>
                        </m:r>
                      </m:e>
                    </m:func>
                  </m:oMath>
                </a14:m>
                <a:endParaRPr lang="en-US" sz="2100" dirty="0"/>
              </a:p>
              <a:p>
                <a:pPr algn="ctr"/>
                <a14:m>
                  <m:oMath xmlns:m="http://schemas.openxmlformats.org/officeDocument/2006/math">
                    <m:r>
                      <a:rPr lang="en-US" sz="2100" b="0" i="1" smtClean="0">
                        <a:latin typeface="Cambria Math" panose="02040503050406030204" pitchFamily="18" charset="0"/>
                      </a:rPr>
                      <m:t>𝑥</m:t>
                    </m:r>
                    <m:r>
                      <a:rPr lang="en-US" sz="2100" b="0" i="1" smtClean="0">
                        <a:latin typeface="Cambria Math" panose="02040503050406030204" pitchFamily="18" charset="0"/>
                      </a:rPr>
                      <m:t>=</m:t>
                    </m:r>
                    <m:r>
                      <a:rPr lang="en-US" sz="2100" b="0" i="1" smtClean="0">
                        <a:latin typeface="Cambria Math" panose="02040503050406030204" pitchFamily="18" charset="0"/>
                      </a:rPr>
                      <m:t>𝑟</m:t>
                    </m:r>
                    <m:func>
                      <m:funcPr>
                        <m:ctrlPr>
                          <a:rPr lang="en-US" sz="2100" b="0" i="1" smtClean="0">
                            <a:latin typeface="Cambria Math" panose="02040503050406030204" pitchFamily="18" charset="0"/>
                          </a:rPr>
                        </m:ctrlPr>
                      </m:funcPr>
                      <m:fName>
                        <m:r>
                          <m:rPr>
                            <m:sty m:val="p"/>
                          </m:rPr>
                          <a:rPr lang="en-US" sz="2100" b="0" i="0" smtClean="0">
                            <a:latin typeface="Cambria Math" panose="02040503050406030204" pitchFamily="18" charset="0"/>
                          </a:rPr>
                          <m:t>cos</m:t>
                        </m:r>
                      </m:fName>
                      <m:e>
                        <m:r>
                          <m:rPr>
                            <m:sty m:val="p"/>
                          </m:rPr>
                          <a:rPr lang="el-GR" sz="2100" i="1">
                            <a:latin typeface="Cambria Math" panose="02040503050406030204" pitchFamily="18" charset="0"/>
                          </a:rPr>
                          <m:t>ϴ</m:t>
                        </m:r>
                      </m:e>
                    </m:func>
                    <m:r>
                      <a:rPr lang="en-US" sz="2100" b="0" i="1" smtClean="0">
                        <a:latin typeface="Cambria Math" panose="02040503050406030204" pitchFamily="18" charset="0"/>
                      </a:rPr>
                      <m:t>,    </m:t>
                    </m:r>
                    <m:r>
                      <a:rPr lang="en-US" sz="2100" b="0" i="1" smtClean="0">
                        <a:latin typeface="Cambria Math" panose="02040503050406030204" pitchFamily="18" charset="0"/>
                      </a:rPr>
                      <m:t>𝑦</m:t>
                    </m:r>
                    <m:r>
                      <a:rPr lang="en-US" sz="2100" b="0" i="1" smtClean="0">
                        <a:latin typeface="Cambria Math" panose="02040503050406030204" pitchFamily="18" charset="0"/>
                      </a:rPr>
                      <m:t>=</m:t>
                    </m:r>
                    <m:r>
                      <a:rPr lang="en-US" sz="2100" b="0" i="1" smtClean="0">
                        <a:latin typeface="Cambria Math" panose="02040503050406030204" pitchFamily="18" charset="0"/>
                      </a:rPr>
                      <m:t>𝑟</m:t>
                    </m:r>
                    <m:func>
                      <m:funcPr>
                        <m:ctrlPr>
                          <a:rPr lang="en-US" sz="2100" b="0" i="1" smtClean="0">
                            <a:latin typeface="Cambria Math" panose="02040503050406030204" pitchFamily="18" charset="0"/>
                          </a:rPr>
                        </m:ctrlPr>
                      </m:funcPr>
                      <m:fName>
                        <m:r>
                          <m:rPr>
                            <m:sty m:val="p"/>
                          </m:rPr>
                          <a:rPr lang="en-US" sz="2100" b="0" i="0" smtClean="0">
                            <a:latin typeface="Cambria Math" panose="02040503050406030204" pitchFamily="18" charset="0"/>
                          </a:rPr>
                          <m:t>sin</m:t>
                        </m:r>
                      </m:fName>
                      <m:e>
                        <m:r>
                          <m:rPr>
                            <m:sty m:val="p"/>
                          </m:rPr>
                          <a:rPr lang="el-GR" sz="2100" i="1">
                            <a:latin typeface="Cambria Math" panose="02040503050406030204" pitchFamily="18" charset="0"/>
                          </a:rPr>
                          <m:t>ϴ</m:t>
                        </m:r>
                      </m:e>
                    </m:func>
                  </m:oMath>
                </a14:m>
                <a:r>
                  <a:rPr lang="en-US" sz="2100" dirty="0"/>
                  <a:t>       </a:t>
                </a:r>
              </a:p>
            </p:txBody>
          </p:sp>
        </mc:Choice>
        <mc:Fallback xmlns="">
          <p:sp>
            <p:nvSpPr>
              <p:cNvPr id="6" name="Rectangle 5"/>
              <p:cNvSpPr>
                <a:spLocks noRot="1" noChangeAspect="1" noMove="1" noResize="1" noEditPoints="1" noAdjustHandles="1" noChangeArrowheads="1" noChangeShapeType="1" noTextEdit="1"/>
              </p:cNvSpPr>
              <p:nvPr/>
            </p:nvSpPr>
            <p:spPr>
              <a:xfrm>
                <a:off x="231267" y="4380899"/>
                <a:ext cx="8730274" cy="2340577"/>
              </a:xfrm>
              <a:prstGeom prst="rect">
                <a:avLst/>
              </a:prstGeom>
              <a:blipFill>
                <a:blip r:embed="rId5"/>
                <a:stretch>
                  <a:fillRect l="-908" t="-1823" r="-838" b="-5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4110500" y="2297248"/>
                <a:ext cx="4694900" cy="1384995"/>
              </a:xfrm>
              <a:prstGeom prst="rect">
                <a:avLst/>
              </a:prstGeom>
            </p:spPr>
            <p:txBody>
              <a:bodyPr wrap="square">
                <a:spAutoFit/>
              </a:bodyPr>
              <a:lstStyle/>
              <a:p>
                <a:pPr algn="just"/>
                <a:r>
                  <a:rPr lang="en-US" altLang="en-US" sz="2100" dirty="0"/>
                  <a:t>The location of z can be specified by using either </a:t>
                </a:r>
                <a:r>
                  <a:rPr lang="en-US" altLang="en-US" sz="2100" b="1" dirty="0">
                    <a:solidFill>
                      <a:schemeClr val="accent2"/>
                    </a:solidFill>
                  </a:rPr>
                  <a:t>cartesian coordinates </a:t>
                </a:r>
                <a14:m>
                  <m:oMath xmlns:m="http://schemas.openxmlformats.org/officeDocument/2006/math">
                    <m:d>
                      <m:dPr>
                        <m:ctrlPr>
                          <a:rPr lang="en-US" altLang="en-US" sz="2100" i="1" smtClean="0">
                            <a:solidFill>
                              <a:schemeClr val="tx1"/>
                            </a:solidFill>
                            <a:latin typeface="Cambria Math" panose="02040503050406030204" pitchFamily="18" charset="0"/>
                          </a:rPr>
                        </m:ctrlPr>
                      </m:dPr>
                      <m:e>
                        <m:r>
                          <a:rPr lang="en-US" altLang="en-US" sz="2100" b="0" i="1" smtClean="0">
                            <a:solidFill>
                              <a:schemeClr val="tx1"/>
                            </a:solidFill>
                            <a:latin typeface="Cambria Math" panose="02040503050406030204" pitchFamily="18" charset="0"/>
                          </a:rPr>
                          <m:t>𝑥</m:t>
                        </m:r>
                        <m:r>
                          <a:rPr lang="en-US" altLang="en-US" sz="2100" b="0" i="1" smtClean="0">
                            <a:solidFill>
                              <a:schemeClr val="tx1"/>
                            </a:solidFill>
                            <a:latin typeface="Cambria Math" panose="02040503050406030204" pitchFamily="18" charset="0"/>
                          </a:rPr>
                          <m:t>,</m:t>
                        </m:r>
                        <m:r>
                          <a:rPr lang="en-US" altLang="en-US" sz="2100" b="0" i="1" smtClean="0">
                            <a:solidFill>
                              <a:schemeClr val="tx1"/>
                            </a:solidFill>
                            <a:latin typeface="Cambria Math" panose="02040503050406030204" pitchFamily="18" charset="0"/>
                          </a:rPr>
                          <m:t>𝑦</m:t>
                        </m:r>
                      </m:e>
                    </m:d>
                    <m:r>
                      <a:rPr lang="en-US" altLang="en-US" sz="2100" b="0" i="0" smtClean="0">
                        <a:solidFill>
                          <a:schemeClr val="tx1"/>
                        </a:solidFill>
                        <a:latin typeface="Cambria Math" panose="02040503050406030204" pitchFamily="18" charset="0"/>
                      </a:rPr>
                      <m:t>,</m:t>
                    </m:r>
                  </m:oMath>
                </a14:m>
                <a:r>
                  <a:rPr lang="en-US" altLang="en-US" sz="2100" dirty="0"/>
                  <a:t>where </a:t>
                </a:r>
                <a14:m>
                  <m:oMath xmlns:m="http://schemas.openxmlformats.org/officeDocument/2006/math">
                    <m:r>
                      <a:rPr lang="en-US" altLang="en-US" sz="2100" b="0" i="1" smtClean="0">
                        <a:latin typeface="Cambria Math" panose="02040503050406030204" pitchFamily="18" charset="0"/>
                      </a:rPr>
                      <m:t>𝑥</m:t>
                    </m:r>
                    <m:r>
                      <a:rPr lang="en-US" altLang="en-US" sz="2100" b="0" i="0" smtClean="0">
                        <a:latin typeface="Cambria Math" panose="02040503050406030204" pitchFamily="18" charset="0"/>
                      </a:rPr>
                      <m:t>=</m:t>
                    </m:r>
                    <m:r>
                      <m:rPr>
                        <m:sty m:val="p"/>
                      </m:rPr>
                      <a:rPr lang="en-US" altLang="en-US" sz="2100" b="0" i="0" smtClean="0">
                        <a:latin typeface="Cambria Math" panose="02040503050406030204" pitchFamily="18" charset="0"/>
                      </a:rPr>
                      <m:t>Re</m:t>
                    </m:r>
                    <m:d>
                      <m:dPr>
                        <m:ctrlPr>
                          <a:rPr lang="en-US" altLang="en-US" sz="2100" b="0" i="1" smtClean="0">
                            <a:latin typeface="Cambria Math" panose="02040503050406030204" pitchFamily="18" charset="0"/>
                          </a:rPr>
                        </m:ctrlPr>
                      </m:dPr>
                      <m:e>
                        <m:r>
                          <a:rPr lang="en-US" altLang="en-US" sz="2100" b="0" i="1" smtClean="0">
                            <a:latin typeface="Cambria Math" panose="02040503050406030204" pitchFamily="18" charset="0"/>
                          </a:rPr>
                          <m:t>𝑧</m:t>
                        </m:r>
                      </m:e>
                    </m:d>
                    <m:r>
                      <a:rPr lang="en-US" altLang="en-US" sz="2100" b="0" i="1" smtClean="0">
                        <a:latin typeface="Cambria Math" panose="02040503050406030204" pitchFamily="18" charset="0"/>
                      </a:rPr>
                      <m:t> </m:t>
                    </m:r>
                  </m:oMath>
                </a14:m>
                <a:r>
                  <a:rPr lang="en-US" altLang="en-US" sz="2100" dirty="0"/>
                  <a:t>and </a:t>
                </a:r>
                <a14:m>
                  <m:oMath xmlns:m="http://schemas.openxmlformats.org/officeDocument/2006/math">
                    <m:r>
                      <a:rPr lang="en-US" altLang="en-US" sz="2100" b="0" i="1" smtClean="0">
                        <a:latin typeface="Cambria Math" panose="02040503050406030204" pitchFamily="18" charset="0"/>
                      </a:rPr>
                      <m:t>𝑦</m:t>
                    </m:r>
                    <m:r>
                      <a:rPr lang="en-US" altLang="en-US" sz="2100">
                        <a:latin typeface="Cambria Math" panose="02040503050406030204" pitchFamily="18" charset="0"/>
                      </a:rPr>
                      <m:t>=</m:t>
                    </m:r>
                    <m:r>
                      <m:rPr>
                        <m:sty m:val="p"/>
                      </m:rPr>
                      <a:rPr lang="en-US" altLang="en-US" sz="2100" b="0" i="0" smtClean="0">
                        <a:latin typeface="Cambria Math" panose="02040503050406030204" pitchFamily="18" charset="0"/>
                      </a:rPr>
                      <m:t>Im</m:t>
                    </m:r>
                    <m:d>
                      <m:dPr>
                        <m:ctrlPr>
                          <a:rPr lang="en-US" altLang="en-US" sz="2100" i="1">
                            <a:latin typeface="Cambria Math" panose="02040503050406030204" pitchFamily="18" charset="0"/>
                          </a:rPr>
                        </m:ctrlPr>
                      </m:dPr>
                      <m:e>
                        <m:r>
                          <a:rPr lang="en-US" altLang="en-US" sz="2100" i="1">
                            <a:latin typeface="Cambria Math" panose="02040503050406030204" pitchFamily="18" charset="0"/>
                          </a:rPr>
                          <m:t>𝑧</m:t>
                        </m:r>
                      </m:e>
                    </m:d>
                  </m:oMath>
                </a14:m>
                <a:r>
                  <a:rPr lang="en-US" altLang="en-US" sz="2100" dirty="0"/>
                  <a:t>, or </a:t>
                </a:r>
                <a:r>
                  <a:rPr lang="en-US" altLang="en-US" sz="2100" b="1" dirty="0">
                    <a:solidFill>
                      <a:schemeClr val="accent2"/>
                    </a:solidFill>
                  </a:rPr>
                  <a:t>polar coordinates </a:t>
                </a:r>
                <a14:m>
                  <m:oMath xmlns:m="http://schemas.openxmlformats.org/officeDocument/2006/math">
                    <m:d>
                      <m:dPr>
                        <m:ctrlPr>
                          <a:rPr lang="en-US" altLang="en-US" sz="2100" b="1" i="1" smtClean="0">
                            <a:solidFill>
                              <a:schemeClr val="tx1"/>
                            </a:solidFill>
                            <a:latin typeface="Cambria Math" panose="02040503050406030204" pitchFamily="18" charset="0"/>
                          </a:rPr>
                        </m:ctrlPr>
                      </m:dPr>
                      <m:e>
                        <m:r>
                          <a:rPr lang="en-US" altLang="en-US" sz="2100" b="0" i="1" smtClean="0">
                            <a:solidFill>
                              <a:schemeClr val="tx1"/>
                            </a:solidFill>
                            <a:latin typeface="Cambria Math" panose="02040503050406030204" pitchFamily="18" charset="0"/>
                          </a:rPr>
                          <m:t>𝑟</m:t>
                        </m:r>
                        <m:r>
                          <a:rPr lang="en-US" altLang="en-US" sz="2100" b="1" i="1" smtClean="0">
                            <a:solidFill>
                              <a:schemeClr val="tx1"/>
                            </a:solidFill>
                            <a:latin typeface="Cambria Math" panose="02040503050406030204" pitchFamily="18" charset="0"/>
                          </a:rPr>
                          <m:t>,</m:t>
                        </m:r>
                        <m:r>
                          <m:rPr>
                            <m:sty m:val="p"/>
                          </m:rPr>
                          <a:rPr lang="el-GR" sz="2100" i="1">
                            <a:solidFill>
                              <a:schemeClr val="tx1"/>
                            </a:solidFill>
                            <a:latin typeface="Cambria Math" panose="02040503050406030204" pitchFamily="18" charset="0"/>
                          </a:rPr>
                          <m:t>ϴ</m:t>
                        </m:r>
                      </m:e>
                    </m:d>
                    <m:r>
                      <a:rPr lang="en-US" sz="2100" b="0" i="1" smtClean="0">
                        <a:solidFill>
                          <a:schemeClr val="tx1"/>
                        </a:solidFill>
                        <a:latin typeface="Cambria Math" panose="02040503050406030204" pitchFamily="18" charset="0"/>
                      </a:rPr>
                      <m:t>.</m:t>
                    </m:r>
                  </m:oMath>
                </a14:m>
                <a:endParaRPr lang="en-US" altLang="en-US" sz="2100" dirty="0"/>
              </a:p>
            </p:txBody>
          </p:sp>
        </mc:Choice>
        <mc:Fallback xmlns="">
          <p:sp>
            <p:nvSpPr>
              <p:cNvPr id="14" name="Rectangle 13"/>
              <p:cNvSpPr>
                <a:spLocks noRot="1" noChangeAspect="1" noMove="1" noResize="1" noEditPoints="1" noAdjustHandles="1" noChangeArrowheads="1" noChangeShapeType="1" noTextEdit="1"/>
              </p:cNvSpPr>
              <p:nvPr/>
            </p:nvSpPr>
            <p:spPr>
              <a:xfrm>
                <a:off x="4110500" y="2297248"/>
                <a:ext cx="4694900" cy="1384995"/>
              </a:xfrm>
              <a:prstGeom prst="rect">
                <a:avLst/>
              </a:prstGeom>
              <a:blipFill>
                <a:blip r:embed="rId6"/>
                <a:stretch>
                  <a:fillRect l="-1558" t="-2643" r="-1558" b="-7930"/>
                </a:stretch>
              </a:blipFill>
            </p:spPr>
            <p:txBody>
              <a:bodyPr/>
              <a:lstStyle/>
              <a:p>
                <a:r>
                  <a:rPr lang="en-US">
                    <a:noFill/>
                  </a:rPr>
                  <a:t> </a:t>
                </a:r>
              </a:p>
            </p:txBody>
          </p:sp>
        </mc:Fallback>
      </mc:AlternateContent>
      <p:sp>
        <p:nvSpPr>
          <p:cNvPr id="12"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sz="3000" b="1" dirty="0"/>
              <a:t>Complex Numbers</a:t>
            </a:r>
            <a:endParaRPr lang="ar-SA" altLang="en-US" sz="3000" b="1" dirty="0"/>
          </a:p>
        </p:txBody>
      </p:sp>
    </p:spTree>
    <p:extLst>
      <p:ext uri="{BB962C8B-B14F-4D97-AF65-F5344CB8AC3E}">
        <p14:creationId xmlns:p14="http://schemas.microsoft.com/office/powerpoint/2010/main" val="3063634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Differentiation</a:t>
            </a:r>
            <a:endParaRPr lang="ar-SA" altLang="en-US" sz="3000" b="1" dirty="0"/>
          </a:p>
        </p:txBody>
      </p:sp>
      <p:sp>
        <p:nvSpPr>
          <p:cNvPr id="2" name="Slide Number Placeholder 1"/>
          <p:cNvSpPr>
            <a:spLocks noGrp="1"/>
          </p:cNvSpPr>
          <p:nvPr>
            <p:ph type="sldNum" sz="quarter" idx="12"/>
          </p:nvPr>
        </p:nvSpPr>
        <p:spPr/>
        <p:txBody>
          <a:bodyPr/>
          <a:lstStyle/>
          <a:p>
            <a:fld id="{74374BF2-3C04-4AB9-BE52-D173019A9162}" type="slidenum">
              <a:rPr lang="en-US" smtClean="0"/>
              <a:t>2</a:t>
            </a:fld>
            <a:endParaRPr lang="en-US"/>
          </a:p>
        </p:txBody>
      </p:sp>
      <mc:AlternateContent xmlns:mc="http://schemas.openxmlformats.org/markup-compatibility/2006" xmlns:a14="http://schemas.microsoft.com/office/drawing/2010/main">
        <mc:Choice Requires="a14">
          <p:sp>
            <p:nvSpPr>
              <p:cNvPr id="5" name="Rectangle 4"/>
              <p:cNvSpPr/>
              <p:nvPr/>
            </p:nvSpPr>
            <p:spPr>
              <a:xfrm>
                <a:off x="188712" y="1379484"/>
                <a:ext cx="5938560" cy="5324535"/>
              </a:xfrm>
              <a:prstGeom prst="rect">
                <a:avLst/>
              </a:prstGeom>
            </p:spPr>
            <p:txBody>
              <a:bodyPr wrap="square">
                <a:spAutoFit/>
              </a:bodyPr>
              <a:lstStyle/>
              <a:p>
                <a:pPr algn="just"/>
                <a:r>
                  <a:rPr lang="en-US" sz="2300" b="1" dirty="0"/>
                  <a:t>Measuring change in a linear function</a:t>
                </a:r>
              </a:p>
              <a:p>
                <a:pPr algn="just"/>
                <a:r>
                  <a:rPr lang="en-US" sz="2100" dirty="0"/>
                  <a:t>The equation of a straight line is of the form of </a:t>
                </a:r>
              </a:p>
              <a:p>
                <a:pPr algn="just"/>
                <a:endParaRPr lang="en-US" sz="500" dirty="0"/>
              </a:p>
              <a:p>
                <a:pPr algn="just"/>
                <a14:m>
                  <m:oMathPara xmlns:m="http://schemas.openxmlformats.org/officeDocument/2006/math">
                    <m:oMathParaPr>
                      <m:jc m:val="centerGroup"/>
                    </m:oMathParaPr>
                    <m:oMath xmlns:m="http://schemas.openxmlformats.org/officeDocument/2006/math">
                      <m:r>
                        <a:rPr lang="en-US" sz="2250" b="0" i="1" smtClean="0">
                          <a:latin typeface="Cambria Math" panose="02040503050406030204" pitchFamily="18" charset="0"/>
                        </a:rPr>
                        <m:t>𝑦</m:t>
                      </m:r>
                      <m:r>
                        <a:rPr lang="en-US" sz="2250" b="0" i="1" smtClean="0">
                          <a:latin typeface="Cambria Math" panose="02040503050406030204" pitchFamily="18" charset="0"/>
                        </a:rPr>
                        <m:t>=</m:t>
                      </m:r>
                      <m:r>
                        <a:rPr lang="en-US" sz="2250" b="0" i="1" smtClean="0">
                          <a:latin typeface="Cambria Math" panose="02040503050406030204" pitchFamily="18" charset="0"/>
                        </a:rPr>
                        <m:t>𝑚𝑥</m:t>
                      </m:r>
                      <m:r>
                        <a:rPr lang="en-US" sz="2250" b="0" i="1" smtClean="0">
                          <a:latin typeface="Cambria Math" panose="02040503050406030204" pitchFamily="18" charset="0"/>
                        </a:rPr>
                        <m:t>+</m:t>
                      </m:r>
                      <m:r>
                        <a:rPr lang="en-US" sz="2250" b="0" i="1" smtClean="0">
                          <a:latin typeface="Cambria Math" panose="02040503050406030204" pitchFamily="18" charset="0"/>
                        </a:rPr>
                        <m:t>𝑐</m:t>
                      </m:r>
                    </m:oMath>
                  </m:oMathPara>
                </a14:m>
                <a:endParaRPr lang="en-US" sz="2250" dirty="0"/>
              </a:p>
              <a:p>
                <a:pPr algn="just"/>
                <a:endParaRPr lang="en-US" sz="500" dirty="0"/>
              </a:p>
              <a:p>
                <a:pPr algn="just"/>
                <a:r>
                  <a:rPr lang="en-US" sz="2100" dirty="0"/>
                  <a:t>where </a:t>
                </a:r>
                <a14:m>
                  <m:oMath xmlns:m="http://schemas.openxmlformats.org/officeDocument/2006/math">
                    <m:r>
                      <a:rPr lang="en-US" sz="2250" i="1">
                        <a:latin typeface="Cambria Math" panose="02040503050406030204" pitchFamily="18" charset="0"/>
                      </a:rPr>
                      <m:t>𝑚</m:t>
                    </m:r>
                  </m:oMath>
                </a14:m>
                <a:r>
                  <a:rPr lang="en-US" sz="2100" dirty="0"/>
                  <a:t> is the gradient (slope ) of the straight line (constant) and </a:t>
                </a:r>
                <a14:m>
                  <m:oMath xmlns:m="http://schemas.openxmlformats.org/officeDocument/2006/math">
                    <m:r>
                      <a:rPr lang="en-US" sz="2250" i="1">
                        <a:latin typeface="Cambria Math" panose="02040503050406030204" pitchFamily="18" charset="0"/>
                      </a:rPr>
                      <m:t>𝑐</m:t>
                    </m:r>
                  </m:oMath>
                </a14:m>
                <a:r>
                  <a:rPr lang="en-US" sz="2100" dirty="0"/>
                  <a:t> is the y-intercept.</a:t>
                </a:r>
              </a:p>
              <a:p>
                <a:pPr algn="just"/>
                <a:endParaRPr lang="en-US" sz="700" dirty="0"/>
              </a:p>
              <a:p>
                <a:pPr marL="182880" indent="-182880" algn="just">
                  <a:buFont typeface="Arial" panose="020B0604020202020204" pitchFamily="34" charset="0"/>
                  <a:buChar char="•"/>
                </a:pPr>
                <a:r>
                  <a:rPr lang="en-US" sz="2100" dirty="0">
                    <a:solidFill>
                      <a:srgbClr val="0070C0"/>
                    </a:solidFill>
                  </a:rPr>
                  <a:t>The slope or gradient of a line is a number that describes both the direction and the steepness of the line.</a:t>
                </a:r>
              </a:p>
              <a:p>
                <a:pPr algn="just"/>
                <a:endParaRPr lang="en-US" sz="800" dirty="0">
                  <a:solidFill>
                    <a:srgbClr val="0070C0"/>
                  </a:solidFill>
                </a:endParaRPr>
              </a:p>
              <a:p>
                <a:pPr marL="182880" indent="-182880" algn="just">
                  <a:buFont typeface="Arial" panose="020B0604020202020204" pitchFamily="34" charset="0"/>
                  <a:buChar char="•"/>
                </a:pPr>
                <a:r>
                  <a:rPr lang="en-US" sz="2100" dirty="0">
                    <a:solidFill>
                      <a:srgbClr val="0070C0"/>
                    </a:solidFill>
                  </a:rPr>
                  <a:t>As the gradient of a straight line is the same at every point on the line it is easy to find.</a:t>
                </a:r>
              </a:p>
              <a:p>
                <a:pPr algn="just"/>
                <a:endParaRPr lang="en-US" sz="1000" dirty="0">
                  <a:solidFill>
                    <a:srgbClr val="0070C0"/>
                  </a:solidFill>
                </a:endParaRPr>
              </a:p>
              <a:p>
                <a:pPr marL="182880" indent="-182880" algn="just">
                  <a:buFont typeface="Arial" panose="020B0604020202020204" pitchFamily="34" charset="0"/>
                  <a:buChar char="•"/>
                </a:pPr>
                <a:r>
                  <a:rPr lang="en-US" sz="2100" dirty="0">
                    <a:solidFill>
                      <a:srgbClr val="0070C0"/>
                    </a:solidFill>
                  </a:rPr>
                  <a:t>The slope </a:t>
                </a:r>
                <a14:m>
                  <m:oMath xmlns:m="http://schemas.openxmlformats.org/officeDocument/2006/math">
                    <m:r>
                      <a:rPr lang="en-US" sz="2100" i="1">
                        <a:solidFill>
                          <a:srgbClr val="0070C0"/>
                        </a:solidFill>
                        <a:latin typeface="Cambria Math" panose="02040503050406030204" pitchFamily="18" charset="0"/>
                      </a:rPr>
                      <m:t>𝑚</m:t>
                    </m:r>
                  </m:oMath>
                </a14:m>
                <a:r>
                  <a:rPr lang="en-US" sz="2100" dirty="0">
                    <a:solidFill>
                      <a:srgbClr val="0070C0"/>
                    </a:solidFill>
                  </a:rPr>
                  <a:t> of a line is related to its angle of incline </a:t>
                </a:r>
                <a14:m>
                  <m:oMath xmlns:m="http://schemas.openxmlformats.org/officeDocument/2006/math">
                    <m:r>
                      <a:rPr lang="en-US" sz="2100" i="1" dirty="0" smtClean="0">
                        <a:solidFill>
                          <a:srgbClr val="0070C0"/>
                        </a:solidFill>
                        <a:latin typeface="Cambria Math" panose="02040503050406030204" pitchFamily="18" charset="0"/>
                      </a:rPr>
                      <m:t>𝜃</m:t>
                    </m:r>
                  </m:oMath>
                </a14:m>
                <a:r>
                  <a:rPr lang="en-US" sz="2100" dirty="0">
                    <a:solidFill>
                      <a:srgbClr val="0070C0"/>
                    </a:solidFill>
                  </a:rPr>
                  <a:t> by the tangent function </a:t>
                </a:r>
                <a14:m>
                  <m:oMath xmlns:m="http://schemas.openxmlformats.org/officeDocument/2006/math">
                    <m:r>
                      <a:rPr lang="en-US" sz="2250" i="1" smtClean="0">
                        <a:solidFill>
                          <a:srgbClr val="FF0000"/>
                        </a:solidFill>
                        <a:latin typeface="Cambria Math" panose="02040503050406030204" pitchFamily="18" charset="0"/>
                      </a:rPr>
                      <m:t>𝑚</m:t>
                    </m:r>
                    <m:r>
                      <a:rPr lang="en-US" sz="2250" i="1" smtClean="0">
                        <a:solidFill>
                          <a:srgbClr val="FF0000"/>
                        </a:solidFill>
                        <a:latin typeface="Cambria Math" panose="02040503050406030204" pitchFamily="18" charset="0"/>
                      </a:rPr>
                      <m:t>=</m:t>
                    </m:r>
                    <m:func>
                      <m:funcPr>
                        <m:ctrlPr>
                          <a:rPr lang="en-US" sz="2250" i="1">
                            <a:solidFill>
                              <a:srgbClr val="FF0000"/>
                            </a:solidFill>
                            <a:latin typeface="Cambria Math" panose="02040503050406030204" pitchFamily="18" charset="0"/>
                          </a:rPr>
                        </m:ctrlPr>
                      </m:funcPr>
                      <m:fName>
                        <m:r>
                          <m:rPr>
                            <m:sty m:val="p"/>
                          </m:rPr>
                          <a:rPr lang="en-US" sz="2250">
                            <a:solidFill>
                              <a:srgbClr val="FF0000"/>
                            </a:solidFill>
                            <a:latin typeface="Cambria Math" panose="02040503050406030204" pitchFamily="18" charset="0"/>
                          </a:rPr>
                          <m:t>tan</m:t>
                        </m:r>
                      </m:fName>
                      <m:e>
                        <m:r>
                          <a:rPr lang="en-US" sz="2250" i="1" dirty="0">
                            <a:solidFill>
                              <a:srgbClr val="FF0000"/>
                            </a:solidFill>
                            <a:latin typeface="Cambria Math" panose="02040503050406030204" pitchFamily="18" charset="0"/>
                            <a:ea typeface="Cambria Math" panose="02040503050406030204" pitchFamily="18" charset="0"/>
                          </a:rPr>
                          <m:t>𝜃</m:t>
                        </m:r>
                      </m:e>
                    </m:func>
                    <m:r>
                      <a:rPr lang="en-US" sz="2250" b="0" i="0" dirty="0" smtClean="0">
                        <a:solidFill>
                          <a:srgbClr val="0070C0"/>
                        </a:solidFill>
                        <a:latin typeface="Cambria Math" panose="02040503050406030204" pitchFamily="18" charset="0"/>
                        <a:ea typeface="Cambria Math" panose="02040503050406030204" pitchFamily="18" charset="0"/>
                      </a:rPr>
                      <m:t>. </m:t>
                    </m:r>
                  </m:oMath>
                </a14:m>
                <a:r>
                  <a:rPr lang="en-US" sz="2100" dirty="0">
                    <a:solidFill>
                      <a:srgbClr val="0070C0"/>
                    </a:solidFill>
                  </a:rPr>
                  <a:t>Thus, a 45° rising line has a slope of +1 and a 45° falling line has a slope of −1.</a:t>
                </a:r>
              </a:p>
            </p:txBody>
          </p:sp>
        </mc:Choice>
        <mc:Fallback xmlns="">
          <p:sp>
            <p:nvSpPr>
              <p:cNvPr id="5" name="Rectangle 4"/>
              <p:cNvSpPr>
                <a:spLocks noRot="1" noChangeAspect="1" noMove="1" noResize="1" noEditPoints="1" noAdjustHandles="1" noChangeArrowheads="1" noChangeShapeType="1" noTextEdit="1"/>
              </p:cNvSpPr>
              <p:nvPr/>
            </p:nvSpPr>
            <p:spPr>
              <a:xfrm>
                <a:off x="188712" y="1379484"/>
                <a:ext cx="5938560" cy="5324535"/>
              </a:xfrm>
              <a:prstGeom prst="rect">
                <a:avLst/>
              </a:prstGeom>
              <a:blipFill>
                <a:blip r:embed="rId2"/>
                <a:stretch>
                  <a:fillRect l="-1540" t="-801" r="-1232"/>
                </a:stretch>
              </a:blipFill>
            </p:spPr>
            <p:txBody>
              <a:bodyPr/>
              <a:lstStyle/>
              <a:p>
                <a:r>
                  <a:rPr lang="en-US">
                    <a:noFill/>
                  </a:rPr>
                  <a:t> </a:t>
                </a:r>
              </a:p>
            </p:txBody>
          </p:sp>
        </mc:Fallback>
      </mc:AlternateContent>
      <p:pic>
        <p:nvPicPr>
          <p:cNvPr id="25229" name="Picture 653" descr="https://upload.wikimedia.org/wikipedia/commons/thumb/c/c1/Wiki_slope_in_2d.svg/281px-Wiki_slope_in_2d.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272" y="2063605"/>
            <a:ext cx="2798425" cy="301752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Rectangle 5"/>
              <p:cNvSpPr/>
              <p:nvPr/>
            </p:nvSpPr>
            <p:spPr>
              <a:xfrm>
                <a:off x="6129098" y="5077086"/>
                <a:ext cx="2796599" cy="641651"/>
              </a:xfrm>
              <a:prstGeom prst="rect">
                <a:avLst/>
              </a:prstGeom>
            </p:spPr>
            <p:txBody>
              <a:bodyPr wrap="none">
                <a:spAutoFit/>
              </a:bodyPr>
              <a:lstStyle/>
              <a:p>
                <a:pPr algn="just"/>
                <a14:m>
                  <m:oMathPara xmlns:m="http://schemas.openxmlformats.org/officeDocument/2006/math">
                    <m:oMathParaPr>
                      <m:jc m:val="centerGroup"/>
                    </m:oMathParaPr>
                    <m:oMath xmlns:m="http://schemas.openxmlformats.org/officeDocument/2006/math">
                      <m:r>
                        <a:rPr lang="en-US" sz="1900" b="0" i="1" smtClean="0">
                          <a:latin typeface="Cambria Math" panose="02040503050406030204" pitchFamily="18" charset="0"/>
                        </a:rPr>
                        <m:t>𝑆𝑙𝑜𝑝𝑒</m:t>
                      </m:r>
                      <m:r>
                        <a:rPr lang="en-US" sz="1900" b="0" i="1" smtClean="0">
                          <a:latin typeface="Cambria Math" panose="02040503050406030204" pitchFamily="18" charset="0"/>
                        </a:rPr>
                        <m:t> </m:t>
                      </m:r>
                      <m:d>
                        <m:dPr>
                          <m:ctrlPr>
                            <a:rPr lang="en-US" sz="1900" b="0" i="1" smtClean="0">
                              <a:latin typeface="Cambria Math" panose="02040503050406030204" pitchFamily="18" charset="0"/>
                            </a:rPr>
                          </m:ctrlPr>
                        </m:dPr>
                        <m:e>
                          <m:r>
                            <a:rPr lang="en-US" sz="1900" b="0" i="1" smtClean="0">
                              <a:latin typeface="Cambria Math" panose="02040503050406030204" pitchFamily="18" charset="0"/>
                            </a:rPr>
                            <m:t>𝑚</m:t>
                          </m:r>
                        </m:e>
                      </m:d>
                      <m:r>
                        <a:rPr lang="en-US" sz="1900" b="0" i="1" smtClean="0">
                          <a:latin typeface="Cambria Math" panose="02040503050406030204" pitchFamily="18" charset="0"/>
                        </a:rPr>
                        <m:t>= </m:t>
                      </m:r>
                      <m:f>
                        <m:fPr>
                          <m:ctrlPr>
                            <a:rPr lang="en-US" sz="1900" b="0" i="1" smtClean="0">
                              <a:latin typeface="Cambria Math" panose="02040503050406030204" pitchFamily="18" charset="0"/>
                            </a:rPr>
                          </m:ctrlPr>
                        </m:fPr>
                        <m:num>
                          <m:r>
                            <a:rPr lang="en-US" sz="1900" b="0" i="1" smtClean="0">
                              <a:latin typeface="Cambria Math" panose="02040503050406030204" pitchFamily="18" charset="0"/>
                              <a:ea typeface="Cambria Math" panose="02040503050406030204" pitchFamily="18" charset="0"/>
                            </a:rPr>
                            <m:t>∆</m:t>
                          </m:r>
                          <m:r>
                            <a:rPr lang="en-US" sz="1900" b="0" i="1" smtClean="0">
                              <a:latin typeface="Cambria Math" panose="02040503050406030204" pitchFamily="18" charset="0"/>
                              <a:ea typeface="Cambria Math" panose="02040503050406030204" pitchFamily="18" charset="0"/>
                            </a:rPr>
                            <m:t>𝑦</m:t>
                          </m:r>
                        </m:num>
                        <m:den>
                          <m:r>
                            <a:rPr lang="en-US" sz="1900" b="0" i="1" smtClean="0">
                              <a:latin typeface="Cambria Math" panose="02040503050406030204" pitchFamily="18" charset="0"/>
                              <a:ea typeface="Cambria Math" panose="02040503050406030204" pitchFamily="18" charset="0"/>
                            </a:rPr>
                            <m:t>∆</m:t>
                          </m:r>
                          <m:r>
                            <a:rPr lang="en-US" sz="1900" b="0" i="1" smtClean="0">
                              <a:latin typeface="Cambria Math" panose="02040503050406030204" pitchFamily="18" charset="0"/>
                              <a:ea typeface="Cambria Math" panose="02040503050406030204" pitchFamily="18" charset="0"/>
                            </a:rPr>
                            <m:t>𝑥</m:t>
                          </m:r>
                        </m:den>
                      </m:f>
                      <m:r>
                        <a:rPr lang="en-US" sz="1900" i="1">
                          <a:latin typeface="Cambria Math" panose="02040503050406030204" pitchFamily="18" charset="0"/>
                        </a:rPr>
                        <m:t>=</m:t>
                      </m:r>
                      <m:func>
                        <m:funcPr>
                          <m:ctrlPr>
                            <a:rPr lang="en-US" sz="1900" b="0" i="1" smtClean="0">
                              <a:latin typeface="Cambria Math" panose="02040503050406030204" pitchFamily="18" charset="0"/>
                            </a:rPr>
                          </m:ctrlPr>
                        </m:funcPr>
                        <m:fName>
                          <m:r>
                            <m:rPr>
                              <m:sty m:val="p"/>
                            </m:rPr>
                            <a:rPr lang="en-US" sz="1900" b="0" i="0" smtClean="0">
                              <a:latin typeface="Cambria Math" panose="02040503050406030204" pitchFamily="18" charset="0"/>
                            </a:rPr>
                            <m:t>tan</m:t>
                          </m:r>
                        </m:fName>
                        <m:e>
                          <m:r>
                            <a:rPr lang="en-US" sz="1900" i="1" dirty="0">
                              <a:latin typeface="Cambria Math" panose="02040503050406030204" pitchFamily="18" charset="0"/>
                              <a:ea typeface="Cambria Math" panose="02040503050406030204" pitchFamily="18" charset="0"/>
                            </a:rPr>
                            <m:t>𝜃</m:t>
                          </m:r>
                        </m:e>
                      </m:func>
                    </m:oMath>
                  </m:oMathPara>
                </a14:m>
                <a:endParaRPr lang="en-US" sz="1900" dirty="0"/>
              </a:p>
            </p:txBody>
          </p:sp>
        </mc:Choice>
        <mc:Fallback xmlns="">
          <p:sp>
            <p:nvSpPr>
              <p:cNvPr id="6" name="Rectangle 5"/>
              <p:cNvSpPr>
                <a:spLocks noRot="1" noChangeAspect="1" noMove="1" noResize="1" noEditPoints="1" noAdjustHandles="1" noChangeArrowheads="1" noChangeShapeType="1" noTextEdit="1"/>
              </p:cNvSpPr>
              <p:nvPr/>
            </p:nvSpPr>
            <p:spPr>
              <a:xfrm>
                <a:off x="6129098" y="5077086"/>
                <a:ext cx="2796599" cy="641651"/>
              </a:xfrm>
              <a:prstGeom prst="rect">
                <a:avLst/>
              </a:prstGeom>
              <a:blipFill>
                <a:blip r:embed="rId4"/>
                <a:stretch>
                  <a:fillRect/>
                </a:stretch>
              </a:blipFill>
            </p:spPr>
            <p:txBody>
              <a:bodyPr/>
              <a:lstStyle/>
              <a:p>
                <a:r>
                  <a:rPr lang="en-US">
                    <a:noFill/>
                  </a:rPr>
                  <a:t> </a:t>
                </a:r>
              </a:p>
            </p:txBody>
          </p:sp>
        </mc:Fallback>
      </mc:AlternateContent>
      <p:sp>
        <p:nvSpPr>
          <p:cNvPr id="7" name="Rectangle 6"/>
          <p:cNvSpPr/>
          <p:nvPr/>
        </p:nvSpPr>
        <p:spPr>
          <a:xfrm>
            <a:off x="188711" y="895517"/>
            <a:ext cx="6122491" cy="461665"/>
          </a:xfrm>
          <a:prstGeom prst="rect">
            <a:avLst/>
          </a:prstGeom>
        </p:spPr>
        <p:txBody>
          <a:bodyPr wrap="square">
            <a:spAutoFit/>
          </a:bodyPr>
          <a:lstStyle/>
          <a:p>
            <a:pPr algn="just"/>
            <a:r>
              <a:rPr lang="en-US" sz="2400" b="1" dirty="0">
                <a:solidFill>
                  <a:srgbClr val="0070C0"/>
                </a:solidFill>
              </a:rPr>
              <a:t>Differentiation is all about measuring change!</a:t>
            </a:r>
          </a:p>
        </p:txBody>
      </p:sp>
    </p:spTree>
    <p:extLst>
      <p:ext uri="{BB962C8B-B14F-4D97-AF65-F5344CB8AC3E}">
        <p14:creationId xmlns:p14="http://schemas.microsoft.com/office/powerpoint/2010/main" val="2979338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229"/>
                                        </p:tgtEl>
                                        <p:attrNameLst>
                                          <p:attrName>style.visibility</p:attrName>
                                        </p:attrNameLst>
                                      </p:cBhvr>
                                      <p:to>
                                        <p:strVal val="visible"/>
                                      </p:to>
                                    </p:set>
                                    <p:animEffect transition="in" filter="fade">
                                      <p:cBhvr>
                                        <p:cTn id="32" dur="500"/>
                                        <p:tgtEl>
                                          <p:spTgt spid="252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fade">
                                      <p:cBhvr>
                                        <p:cTn id="47" dur="500"/>
                                        <p:tgtEl>
                                          <p:spTgt spid="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11" end="11"/>
                                            </p:txEl>
                                          </p:spTgt>
                                        </p:tgtEl>
                                        <p:attrNameLst>
                                          <p:attrName>style.visibility</p:attrName>
                                        </p:attrNameLst>
                                      </p:cBhvr>
                                      <p:to>
                                        <p:strVal val="visible"/>
                                      </p:to>
                                    </p:set>
                                    <p:animEffect transition="in" filter="fade">
                                      <p:cBhvr>
                                        <p:cTn id="52"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374BF2-3C04-4AB9-BE52-D173019A9162}" type="slidenum">
              <a:rPr lang="en-US" smtClean="0"/>
              <a:t>20</a:t>
            </a:fld>
            <a:endParaRPr lang="en-US"/>
          </a:p>
        </p:txBody>
      </p:sp>
      <p:sp>
        <p:nvSpPr>
          <p:cNvPr id="12"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sz="3000" b="1" dirty="0"/>
              <a:t>Complex Numbers</a:t>
            </a:r>
            <a:endParaRPr lang="ar-SA" altLang="en-US" sz="3000" b="1" dirty="0"/>
          </a:p>
        </p:txBody>
      </p:sp>
      <mc:AlternateContent xmlns:mc="http://schemas.openxmlformats.org/markup-compatibility/2006" xmlns:a14="http://schemas.microsoft.com/office/drawing/2010/main">
        <mc:Choice Requires="a14">
          <p:sp>
            <p:nvSpPr>
              <p:cNvPr id="3" name="Rectangle 2"/>
              <p:cNvSpPr/>
              <p:nvPr/>
            </p:nvSpPr>
            <p:spPr>
              <a:xfrm>
                <a:off x="281351" y="931106"/>
                <a:ext cx="8546123" cy="2492990"/>
              </a:xfrm>
              <a:prstGeom prst="rect">
                <a:avLst/>
              </a:prstGeom>
            </p:spPr>
            <p:txBody>
              <a:bodyPr wrap="square">
                <a:spAutoFit/>
              </a:bodyPr>
              <a:lstStyle/>
              <a:p>
                <a:pPr>
                  <a:spcBef>
                    <a:spcPct val="0"/>
                  </a:spcBef>
                </a:pPr>
                <a:r>
                  <a:rPr lang="en-US" altLang="en-US" sz="2400" b="1" dirty="0">
                    <a:solidFill>
                      <a:srgbClr val="FF0000"/>
                    </a:solidFill>
                  </a:rPr>
                  <a:t>Example:</a:t>
                </a:r>
              </a:p>
              <a:p>
                <a:pPr algn="just">
                  <a:spcBef>
                    <a:spcPct val="0"/>
                  </a:spcBef>
                </a:pPr>
                <a:r>
                  <a:rPr lang="en-US" altLang="en-US" sz="2400" dirty="0">
                    <a:solidFill>
                      <a:srgbClr val="FF0000"/>
                    </a:solidFill>
                  </a:rPr>
                  <a:t>Plot the number </a:t>
                </a:r>
                <a14:m>
                  <m:oMath xmlns:m="http://schemas.openxmlformats.org/officeDocument/2006/math">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2</m:t>
                    </m:r>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𝑖</m:t>
                    </m:r>
                    <m:r>
                      <a:rPr lang="en-US" sz="2400" b="0" i="1" smtClean="0">
                        <a:solidFill>
                          <a:srgbClr val="FF0000"/>
                        </a:solidFill>
                        <a:latin typeface="Cambria Math" panose="02040503050406030204" pitchFamily="18" charset="0"/>
                      </a:rPr>
                      <m:t>.</m:t>
                    </m:r>
                  </m:oMath>
                </a14:m>
                <a:endParaRPr lang="en-US" sz="2400" b="0" dirty="0">
                  <a:solidFill>
                    <a:srgbClr val="FF0000"/>
                  </a:solidFill>
                </a:endParaRPr>
              </a:p>
              <a:p>
                <a:pPr algn="just">
                  <a:spcBef>
                    <a:spcPct val="0"/>
                  </a:spcBef>
                </a:pPr>
                <a:endParaRPr lang="en-US" altLang="en-US" sz="2400" dirty="0">
                  <a:solidFill>
                    <a:srgbClr val="FF0000"/>
                  </a:solidFill>
                </a:endParaRPr>
              </a:p>
              <a:p>
                <a:pPr algn="just">
                  <a:spcBef>
                    <a:spcPct val="0"/>
                  </a:spcBef>
                </a:pPr>
                <a:r>
                  <a:rPr lang="en-US" altLang="en-US" sz="2400" b="1" dirty="0">
                    <a:solidFill>
                      <a:srgbClr val="0070C0"/>
                    </a:solidFill>
                  </a:rPr>
                  <a:t>Solution:</a:t>
                </a:r>
              </a:p>
              <a:p>
                <a:pPr algn="just">
                  <a:spcBef>
                    <a:spcPct val="0"/>
                  </a:spcBef>
                </a:pPr>
                <a14:m>
                  <m:oMathPara xmlns:m="http://schemas.openxmlformats.org/officeDocument/2006/math">
                    <m:oMathParaPr>
                      <m:jc m:val="left"/>
                    </m:oMathParaPr>
                    <m:oMath xmlns:m="http://schemas.openxmlformats.org/officeDocument/2006/math">
                      <m:r>
                        <a:rPr lang="en-US" sz="2400" b="0" i="1" smtClean="0">
                          <a:solidFill>
                            <a:schemeClr val="tx1"/>
                          </a:solidFill>
                          <a:latin typeface="Cambria Math" panose="02040503050406030204" pitchFamily="18" charset="0"/>
                        </a:rPr>
                        <m:t>𝑥</m:t>
                      </m:r>
                      <m:r>
                        <a:rPr lang="en-US" sz="2400" b="0" i="1" smtClean="0">
                          <a:solidFill>
                            <a:schemeClr val="tx1"/>
                          </a:solidFill>
                          <a:latin typeface="Cambria Math" panose="02040503050406030204" pitchFamily="18" charset="0"/>
                        </a:rPr>
                        <m:t>=−</m:t>
                      </m:r>
                      <m:r>
                        <a:rPr lang="en-US" sz="2400" i="1" smtClean="0">
                          <a:solidFill>
                            <a:schemeClr val="tx1"/>
                          </a:solidFill>
                          <a:latin typeface="Cambria Math" panose="02040503050406030204" pitchFamily="18" charset="0"/>
                        </a:rPr>
                        <m:t>2</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𝑎𝑛𝑑</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𝑦</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1</m:t>
                      </m:r>
                    </m:oMath>
                  </m:oMathPara>
                </a14:m>
                <a:endParaRPr lang="en-US" altLang="en-US" sz="2400" dirty="0">
                  <a:solidFill>
                    <a:schemeClr val="tx1"/>
                  </a:solidFill>
                </a:endParaRPr>
              </a:p>
              <a:p>
                <a:pPr algn="just">
                  <a:spcBef>
                    <a:spcPct val="0"/>
                  </a:spcBef>
                </a:pPr>
                <a:endParaRPr lang="en-US" altLang="en-US" sz="1200" dirty="0"/>
              </a:p>
              <a:p>
                <a:pPr algn="just">
                  <a:spcBef>
                    <a:spcPct val="0"/>
                  </a:spcBef>
                </a:pPr>
                <a:r>
                  <a:rPr lang="en-US" altLang="en-US" sz="2400" dirty="0"/>
                  <a:t>Therefore,</a:t>
                </a:r>
              </a:p>
            </p:txBody>
          </p:sp>
        </mc:Choice>
        <mc:Fallback xmlns="">
          <p:sp>
            <p:nvSpPr>
              <p:cNvPr id="3" name="Rectangle 2"/>
              <p:cNvSpPr>
                <a:spLocks noRot="1" noChangeAspect="1" noMove="1" noResize="1" noEditPoints="1" noAdjustHandles="1" noChangeArrowheads="1" noChangeShapeType="1" noTextEdit="1"/>
              </p:cNvSpPr>
              <p:nvPr/>
            </p:nvSpPr>
            <p:spPr>
              <a:xfrm>
                <a:off x="281351" y="931106"/>
                <a:ext cx="8546123" cy="2492990"/>
              </a:xfrm>
              <a:prstGeom prst="rect">
                <a:avLst/>
              </a:prstGeom>
              <a:blipFill>
                <a:blip r:embed="rId3"/>
                <a:stretch>
                  <a:fillRect l="-1070" t="-1956" b="-4645"/>
                </a:stretch>
              </a:blipFill>
            </p:spPr>
            <p:txBody>
              <a:bodyPr/>
              <a:lstStyle/>
              <a:p>
                <a:r>
                  <a:rPr lang="en-US">
                    <a:noFill/>
                  </a:rPr>
                  <a:t> </a:t>
                </a:r>
              </a:p>
            </p:txBody>
          </p:sp>
        </mc:Fallback>
      </mc:AlternateContent>
      <p:grpSp>
        <p:nvGrpSpPr>
          <p:cNvPr id="11" name="Group 10"/>
          <p:cNvGrpSpPr/>
          <p:nvPr/>
        </p:nvGrpSpPr>
        <p:grpSpPr>
          <a:xfrm>
            <a:off x="2312651" y="2742237"/>
            <a:ext cx="4933373" cy="3796676"/>
            <a:chOff x="2312651" y="2742237"/>
            <a:chExt cx="4933373" cy="3796676"/>
          </a:xfrm>
        </p:grpSpPr>
        <p:pic>
          <p:nvPicPr>
            <p:cNvPr id="9" name="Picture 8"/>
            <p:cNvPicPr>
              <a:picLocks noChangeAspect="1"/>
            </p:cNvPicPr>
            <p:nvPr/>
          </p:nvPicPr>
          <p:blipFill rotWithShape="1">
            <a:blip r:embed="rId4"/>
            <a:srcRect t="2996"/>
            <a:stretch/>
          </p:blipFill>
          <p:spPr>
            <a:xfrm>
              <a:off x="2312651" y="3155633"/>
              <a:ext cx="4518697" cy="3383280"/>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6819625" y="4604717"/>
                  <a:ext cx="42639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𝑥</m:t>
                        </m:r>
                      </m:oMath>
                    </m:oMathPara>
                  </a14:m>
                  <a:endParaRPr lang="en-US" sz="2400" dirty="0"/>
                </a:p>
              </p:txBody>
            </p:sp>
          </mc:Choice>
          <mc:Fallback xmlns="">
            <p:sp>
              <p:nvSpPr>
                <p:cNvPr id="10" name="Rectangle 9"/>
                <p:cNvSpPr>
                  <a:spLocks noRot="1" noChangeAspect="1" noMove="1" noResize="1" noEditPoints="1" noAdjustHandles="1" noChangeArrowheads="1" noChangeShapeType="1" noTextEdit="1"/>
                </p:cNvSpPr>
                <p:nvPr/>
              </p:nvSpPr>
              <p:spPr>
                <a:xfrm>
                  <a:off x="6819625" y="4604717"/>
                  <a:ext cx="426399"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358799" y="2742237"/>
                  <a:ext cx="42639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𝑦</m:t>
                        </m:r>
                      </m:oMath>
                    </m:oMathPara>
                  </a14:m>
                  <a:endParaRPr lang="en-US" sz="2400" dirty="0"/>
                </a:p>
              </p:txBody>
            </p:sp>
          </mc:Choice>
          <mc:Fallback xmlns="">
            <p:sp>
              <p:nvSpPr>
                <p:cNvPr id="13" name="Rectangle 12"/>
                <p:cNvSpPr>
                  <a:spLocks noRot="1" noChangeAspect="1" noMove="1" noResize="1" noEditPoints="1" noAdjustHandles="1" noChangeArrowheads="1" noChangeShapeType="1" noTextEdit="1"/>
                </p:cNvSpPr>
                <p:nvPr/>
              </p:nvSpPr>
              <p:spPr>
                <a:xfrm>
                  <a:off x="4358799" y="2742237"/>
                  <a:ext cx="426399" cy="461665"/>
                </a:xfrm>
                <a:prstGeom prst="rect">
                  <a:avLst/>
                </a:prstGeom>
                <a:blipFill>
                  <a:blip r:embed="rId6"/>
                  <a:stretch>
                    <a:fillRect b="-9211"/>
                  </a:stretch>
                </a:blipFill>
              </p:spPr>
              <p:txBody>
                <a:bodyPr/>
                <a:lstStyle/>
                <a:p>
                  <a:r>
                    <a:rPr lang="en-US">
                      <a:noFill/>
                    </a:rPr>
                    <a:t> </a:t>
                  </a:r>
                </a:p>
              </p:txBody>
            </p:sp>
          </mc:Fallback>
        </mc:AlternateContent>
      </p:grpSp>
    </p:spTree>
    <p:extLst>
      <p:ext uri="{BB962C8B-B14F-4D97-AF65-F5344CB8AC3E}">
        <p14:creationId xmlns:p14="http://schemas.microsoft.com/office/powerpoint/2010/main" val="2502527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374BF2-3C04-4AB9-BE52-D173019A9162}" type="slidenum">
              <a:rPr lang="en-US" smtClean="0"/>
              <a:t>21</a:t>
            </a:fld>
            <a:endParaRPr lang="en-US"/>
          </a:p>
        </p:txBody>
      </p:sp>
      <p:sp>
        <p:nvSpPr>
          <p:cNvPr id="12"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sz="3000" b="1" dirty="0"/>
              <a:t>Complex Numbers</a:t>
            </a:r>
            <a:endParaRPr lang="ar-SA" altLang="en-US" sz="3000" b="1" dirty="0"/>
          </a:p>
        </p:txBody>
      </p:sp>
      <mc:AlternateContent xmlns:mc="http://schemas.openxmlformats.org/markup-compatibility/2006" xmlns:a14="http://schemas.microsoft.com/office/drawing/2010/main">
        <mc:Choice Requires="a14">
          <p:sp>
            <p:nvSpPr>
              <p:cNvPr id="3" name="Rectangle 2"/>
              <p:cNvSpPr/>
              <p:nvPr/>
            </p:nvSpPr>
            <p:spPr>
              <a:xfrm>
                <a:off x="280377" y="875520"/>
                <a:ext cx="8617438" cy="5594608"/>
              </a:xfrm>
              <a:prstGeom prst="rect">
                <a:avLst/>
              </a:prstGeom>
            </p:spPr>
            <p:txBody>
              <a:bodyPr wrap="square">
                <a:spAutoFit/>
              </a:bodyPr>
              <a:lstStyle/>
              <a:p>
                <a:pPr>
                  <a:spcBef>
                    <a:spcPct val="0"/>
                  </a:spcBef>
                </a:pPr>
                <a:r>
                  <a:rPr lang="en-US" altLang="en-US" sz="2400" b="1" dirty="0"/>
                  <a:t>Expressing Complex Numbers using Exponential Function</a:t>
                </a:r>
              </a:p>
              <a:p>
                <a:pPr algn="just">
                  <a:spcBef>
                    <a:spcPct val="0"/>
                  </a:spcBef>
                </a:pPr>
                <a:r>
                  <a:rPr lang="en-US" sz="2400" dirty="0"/>
                  <a:t>We can always express </a:t>
                </a:r>
                <a14:m>
                  <m:oMath xmlns:m="http://schemas.openxmlformats.org/officeDocument/2006/math">
                    <m:r>
                      <a:rPr lang="en-US" sz="2400">
                        <a:latin typeface="Cambria Math" panose="02040503050406030204" pitchFamily="18" charset="0"/>
                      </a:rPr>
                      <m:t>𝑧</m:t>
                    </m:r>
                    <m:r>
                      <a:rPr lang="en-US" sz="2400">
                        <a:latin typeface="Cambria Math" panose="02040503050406030204" pitchFamily="18" charset="0"/>
                      </a:rPr>
                      <m:t>=</m:t>
                    </m:r>
                    <m:r>
                      <a:rPr lang="en-US" sz="2400">
                        <a:latin typeface="Cambria Math" panose="02040503050406030204" pitchFamily="18" charset="0"/>
                      </a:rPr>
                      <m:t>𝑥</m:t>
                    </m:r>
                    <m:r>
                      <a:rPr lang="en-US" sz="2400">
                        <a:latin typeface="Cambria Math" panose="02040503050406030204" pitchFamily="18" charset="0"/>
                      </a:rPr>
                      <m:t>+</m:t>
                    </m:r>
                    <m:r>
                      <a:rPr lang="en-US" sz="2400">
                        <a:latin typeface="Cambria Math" panose="02040503050406030204" pitchFamily="18" charset="0"/>
                      </a:rPr>
                      <m:t>𝑖𝑦</m:t>
                    </m:r>
                  </m:oMath>
                </a14:m>
                <a:r>
                  <a:rPr lang="en-US" sz="2400" dirty="0"/>
                  <a:t> in terms of </a:t>
                </a:r>
                <a14:m>
                  <m:oMath xmlns:m="http://schemas.openxmlformats.org/officeDocument/2006/math">
                    <m:r>
                      <a:rPr lang="en-US" sz="2400">
                        <a:latin typeface="Cambria Math" panose="02040503050406030204" pitchFamily="18" charset="0"/>
                      </a:rPr>
                      <m:t>𝑟</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and</m:t>
                        </m:r>
                      </m:fName>
                      <m:e>
                        <m:r>
                          <m:rPr>
                            <m:sty m:val="p"/>
                          </m:rPr>
                          <a:rPr lang="el-GR" sz="2400">
                            <a:latin typeface="Cambria Math" panose="02040503050406030204" pitchFamily="18" charset="0"/>
                          </a:rPr>
                          <m:t>ϴ</m:t>
                        </m:r>
                      </m:e>
                    </m:func>
                  </m:oMath>
                </a14:m>
                <a:r>
                  <a:rPr lang="en-US" sz="2400" dirty="0"/>
                  <a:t> by using Euler's formula.</a:t>
                </a:r>
              </a:p>
              <a:p>
                <a:pPr algn="just">
                  <a:spcBef>
                    <a:spcPct val="0"/>
                  </a:spcBef>
                </a:pPr>
                <a:endParaRPr lang="en-US" altLang="en-US" sz="1200" dirty="0"/>
              </a:p>
              <a:p>
                <a:pPr algn="just">
                  <a:spcBef>
                    <a:spcPct val="0"/>
                  </a:spcBef>
                </a:pPr>
                <a:r>
                  <a:rPr lang="en-US" altLang="en-US" sz="2400" dirty="0"/>
                  <a:t>Since</a:t>
                </a:r>
              </a:p>
              <a:p>
                <a:pPr algn="just">
                  <a:spcBef>
                    <a:spcPct val="0"/>
                  </a:spcBef>
                </a:pPr>
                <a14:m>
                  <m:oMathPara xmlns:m="http://schemas.openxmlformats.org/officeDocument/2006/math">
                    <m:oMathParaPr>
                      <m:jc m:val="centerGroup"/>
                    </m:oMathParaPr>
                    <m:oMath xmlns:m="http://schemas.openxmlformats.org/officeDocument/2006/math">
                      <m:r>
                        <a:rPr lang="en-US" sz="2400">
                          <a:latin typeface="Cambria Math" panose="02040503050406030204" pitchFamily="18" charset="0"/>
                        </a:rPr>
                        <m:t>𝑥</m:t>
                      </m:r>
                      <m:r>
                        <a:rPr lang="en-US" sz="2400">
                          <a:latin typeface="Cambria Math" panose="02040503050406030204" pitchFamily="18" charset="0"/>
                        </a:rPr>
                        <m:t>=</m:t>
                      </m:r>
                      <m:r>
                        <a:rPr lang="en-US" sz="2400">
                          <a:latin typeface="Cambria Math" panose="02040503050406030204" pitchFamily="18" charset="0"/>
                        </a:rPr>
                        <m:t>𝑟</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cos</m:t>
                          </m:r>
                        </m:fName>
                        <m:e>
                          <m:r>
                            <m:rPr>
                              <m:sty m:val="p"/>
                            </m:rPr>
                            <a:rPr lang="el-GR" sz="2400">
                              <a:latin typeface="Cambria Math" panose="02040503050406030204" pitchFamily="18" charset="0"/>
                            </a:rPr>
                            <m:t>ϴ</m:t>
                          </m:r>
                        </m:e>
                      </m:func>
                      <m:r>
                        <a:rPr lang="en-US" sz="2400">
                          <a:latin typeface="Cambria Math" panose="02040503050406030204" pitchFamily="18" charset="0"/>
                        </a:rPr>
                        <m:t> </m:t>
                      </m:r>
                      <m:r>
                        <a:rPr lang="en-US" sz="2400" b="0" i="0" smtClean="0">
                          <a:latin typeface="Cambria Math" panose="02040503050406030204" pitchFamily="18" charset="0"/>
                        </a:rPr>
                        <m:t>    </m:t>
                      </m:r>
                      <m:r>
                        <m:rPr>
                          <m:sty m:val="p"/>
                        </m:rPr>
                        <a:rPr lang="en-US" sz="2400">
                          <a:latin typeface="Cambria Math" panose="02040503050406030204" pitchFamily="18" charset="0"/>
                        </a:rPr>
                        <m:t>and</m:t>
                      </m:r>
                      <m:r>
                        <a:rPr lang="en-US" sz="2400">
                          <a:latin typeface="Cambria Math" panose="02040503050406030204" pitchFamily="18" charset="0"/>
                        </a:rPr>
                        <m:t>      </m:t>
                      </m:r>
                      <m:r>
                        <a:rPr lang="en-US" sz="2400">
                          <a:latin typeface="Cambria Math" panose="02040503050406030204" pitchFamily="18" charset="0"/>
                        </a:rPr>
                        <m:t>𝑦</m:t>
                      </m:r>
                      <m:r>
                        <a:rPr lang="en-US" sz="2400">
                          <a:latin typeface="Cambria Math" panose="02040503050406030204" pitchFamily="18" charset="0"/>
                        </a:rPr>
                        <m:t>=</m:t>
                      </m:r>
                      <m:r>
                        <a:rPr lang="en-US" sz="2400">
                          <a:latin typeface="Cambria Math" panose="02040503050406030204" pitchFamily="18" charset="0"/>
                        </a:rPr>
                        <m:t>𝑟</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sin</m:t>
                          </m:r>
                        </m:fName>
                        <m:e>
                          <m:r>
                            <m:rPr>
                              <m:sty m:val="p"/>
                            </m:rPr>
                            <a:rPr lang="el-GR" sz="2400">
                              <a:latin typeface="Cambria Math" panose="02040503050406030204" pitchFamily="18" charset="0"/>
                            </a:rPr>
                            <m:t>ϴ</m:t>
                          </m:r>
                        </m:e>
                      </m:func>
                    </m:oMath>
                  </m:oMathPara>
                </a14:m>
                <a:endParaRPr lang="en-US" altLang="en-US" sz="2400" dirty="0"/>
              </a:p>
              <a:p>
                <a:pPr algn="just">
                  <a:spcBef>
                    <a:spcPct val="0"/>
                  </a:spcBef>
                </a:pPr>
                <a:endParaRPr lang="en-US" altLang="en-US" sz="2000" dirty="0"/>
              </a:p>
              <a:p>
                <a:pPr algn="just">
                  <a:spcBef>
                    <a:spcPct val="0"/>
                  </a:spcBef>
                </a:pPr>
                <a:r>
                  <a:rPr lang="en-US" sz="2400" dirty="0"/>
                  <a:t>so we may write </a:t>
                </a:r>
                <a14:m>
                  <m:oMath xmlns:m="http://schemas.openxmlformats.org/officeDocument/2006/math">
                    <m:r>
                      <a:rPr lang="en-US" sz="2400" i="1">
                        <a:latin typeface="Cambria Math" panose="02040503050406030204" pitchFamily="18" charset="0"/>
                      </a:rPr>
                      <m:t>𝑧</m:t>
                    </m:r>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𝑖𝑦</m:t>
                    </m:r>
                  </m:oMath>
                </a14:m>
                <a:r>
                  <a:rPr lang="en-US" sz="2400" dirty="0"/>
                  <a:t> as </a:t>
                </a:r>
              </a:p>
              <a:p>
                <a:pPr algn="just">
                  <a:spcBef>
                    <a:spcPct val="0"/>
                  </a:spcBef>
                </a:pPr>
                <a:endParaRPr lang="en-US" sz="1200" dirty="0"/>
              </a:p>
              <a:p>
                <a:pPr algn="ct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𝑧</m:t>
                      </m:r>
                      <m:r>
                        <a:rPr lang="en-US" sz="2400" i="1">
                          <a:latin typeface="Cambria Math" panose="02040503050406030204" pitchFamily="18" charset="0"/>
                        </a:rPr>
                        <m:t>=</m:t>
                      </m:r>
                      <m:r>
                        <a:rPr lang="en-US" sz="2400" i="1">
                          <a:latin typeface="Cambria Math" panose="02040503050406030204" pitchFamily="18" charset="0"/>
                        </a:rPr>
                        <m:t>𝑟</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cos</m:t>
                          </m:r>
                        </m:fName>
                        <m:e>
                          <m:r>
                            <m:rPr>
                              <m:sty m:val="p"/>
                            </m:rPr>
                            <a:rPr lang="el-GR" sz="2400" i="1">
                              <a:latin typeface="Cambria Math" panose="02040503050406030204" pitchFamily="18" charset="0"/>
                            </a:rPr>
                            <m:t>ϴ</m:t>
                          </m:r>
                          <m:r>
                            <a:rPr lang="en-US" sz="2400" i="1">
                              <a:latin typeface="Cambria Math" panose="02040503050406030204" pitchFamily="18" charset="0"/>
                            </a:rPr>
                            <m:t>+</m:t>
                          </m:r>
                          <m:r>
                            <a:rPr lang="en-US" sz="2400" i="1">
                              <a:latin typeface="Cambria Math" panose="02040503050406030204" pitchFamily="18" charset="0"/>
                            </a:rPr>
                            <m:t>𝑖</m:t>
                          </m:r>
                        </m:e>
                      </m:func>
                      <m:r>
                        <a:rPr lang="en-US" sz="2400" i="1">
                          <a:latin typeface="Cambria Math" panose="02040503050406030204" pitchFamily="18" charset="0"/>
                        </a:rPr>
                        <m:t>𝑟</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sin</m:t>
                          </m:r>
                        </m:fName>
                        <m:e>
                          <m:r>
                            <m:rPr>
                              <m:sty m:val="p"/>
                            </m:rPr>
                            <a:rPr lang="el-GR" sz="2400" i="1">
                              <a:latin typeface="Cambria Math" panose="02040503050406030204" pitchFamily="18" charset="0"/>
                            </a:rPr>
                            <m:t>ϴ</m:t>
                          </m:r>
                        </m:e>
                      </m:func>
                    </m:oMath>
                  </m:oMathPara>
                </a14:m>
                <a:endParaRPr lang="en-US" sz="2400" i="1" dirty="0">
                  <a:latin typeface="Cambria Math" panose="02040503050406030204" pitchFamily="18" charset="0"/>
                </a:endParaRPr>
              </a:p>
              <a:p>
                <a:pPr algn="ctr"/>
                <a:r>
                  <a:rPr lang="en-US" sz="2400" b="0" dirty="0"/>
                  <a:t>    </a:t>
                </a:r>
                <a14:m>
                  <m:oMath xmlns:m="http://schemas.openxmlformats.org/officeDocument/2006/math">
                    <m:r>
                      <a:rPr lang="en-US" sz="2400" b="0" i="1" smtClean="0">
                        <a:latin typeface="Cambria Math" panose="02040503050406030204" pitchFamily="18" charset="0"/>
                      </a:rPr>
                      <m:t>=</m:t>
                    </m:r>
                    <m:r>
                      <a:rPr lang="en-US" sz="2400" i="1">
                        <a:latin typeface="Cambria Math" panose="02040503050406030204" pitchFamily="18" charset="0"/>
                      </a:rPr>
                      <m:t>𝑟</m:t>
                    </m:r>
                    <m:func>
                      <m:funcPr>
                        <m:ctrlPr>
                          <a:rPr lang="en-US" sz="2400" i="1">
                            <a:latin typeface="Cambria Math" panose="02040503050406030204" pitchFamily="18" charset="0"/>
                          </a:rPr>
                        </m:ctrlPr>
                      </m:funcPr>
                      <m:fName>
                        <m:r>
                          <a:rPr lang="en-US" sz="2400">
                            <a:latin typeface="Cambria Math" panose="02040503050406030204" pitchFamily="18" charset="0"/>
                          </a:rPr>
                          <m:t>(</m:t>
                        </m:r>
                        <m:r>
                          <m:rPr>
                            <m:sty m:val="p"/>
                          </m:rPr>
                          <a:rPr lang="en-US" sz="2400">
                            <a:latin typeface="Cambria Math" panose="02040503050406030204" pitchFamily="18" charset="0"/>
                          </a:rPr>
                          <m:t>cos</m:t>
                        </m:r>
                      </m:fName>
                      <m:e>
                        <m:r>
                          <m:rPr>
                            <m:sty m:val="p"/>
                          </m:rPr>
                          <a:rPr lang="el-GR" sz="2400" i="1">
                            <a:latin typeface="Cambria Math" panose="02040503050406030204" pitchFamily="18" charset="0"/>
                          </a:rPr>
                          <m:t>ϴ</m:t>
                        </m:r>
                        <m:r>
                          <a:rPr lang="en-US" sz="2400" i="1">
                            <a:latin typeface="Cambria Math" panose="02040503050406030204" pitchFamily="18" charset="0"/>
                          </a:rPr>
                          <m:t>+</m:t>
                        </m:r>
                        <m:r>
                          <a:rPr lang="en-US" sz="2400" i="1">
                            <a:latin typeface="Cambria Math" panose="02040503050406030204" pitchFamily="18" charset="0"/>
                          </a:rPr>
                          <m:t>𝑖</m:t>
                        </m:r>
                      </m:e>
                    </m:func>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sin</m:t>
                        </m:r>
                      </m:fName>
                      <m:e>
                        <m:r>
                          <m:rPr>
                            <m:sty m:val="p"/>
                          </m:rPr>
                          <a:rPr lang="el-GR" sz="2400" i="1">
                            <a:latin typeface="Cambria Math" panose="02040503050406030204" pitchFamily="18" charset="0"/>
                          </a:rPr>
                          <m:t>ϴ</m:t>
                        </m:r>
                        <m:r>
                          <a:rPr lang="en-US" sz="2400" i="1">
                            <a:latin typeface="Cambria Math" panose="02040503050406030204" pitchFamily="18" charset="0"/>
                          </a:rPr>
                          <m:t>)</m:t>
                        </m:r>
                      </m:e>
                    </m:func>
                  </m:oMath>
                </a14:m>
                <a:endParaRPr lang="en-US" sz="2400" i="1" dirty="0">
                  <a:latin typeface="Cambria Math" panose="02040503050406030204" pitchFamily="18" charset="0"/>
                </a:endParaRPr>
              </a:p>
              <a:p>
                <a:endParaRPr lang="en-US" sz="1200" i="1" dirty="0">
                  <a:latin typeface="Cambria Math" panose="02040503050406030204" pitchFamily="18" charset="0"/>
                </a:endParaRPr>
              </a:p>
              <a:p>
                <a:r>
                  <a:rPr lang="en-US" sz="2400" dirty="0"/>
                  <a:t>since                                        </a:t>
                </a:r>
              </a:p>
              <a:p>
                <a:pPr algn="ct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𝑖</m:t>
                        </m:r>
                        <m:r>
                          <m:rPr>
                            <m:sty m:val="p"/>
                          </m:rPr>
                          <a:rPr lang="el-GR" sz="2400" i="1">
                            <a:latin typeface="Cambria Math" panose="02040503050406030204" pitchFamily="18" charset="0"/>
                          </a:rPr>
                          <m:t>ϴ</m:t>
                        </m:r>
                      </m:sup>
                    </m:sSup>
                  </m:oMath>
                </a14:m>
                <a:r>
                  <a:rPr lang="en-US" sz="2400" dirty="0"/>
                  <a:t> = </a:t>
                </a:r>
                <a14:m>
                  <m:oMath xmlns:m="http://schemas.openxmlformats.org/officeDocument/2006/math">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cos</m:t>
                        </m:r>
                      </m:fName>
                      <m:e>
                        <m:r>
                          <m:rPr>
                            <m:sty m:val="p"/>
                          </m:rPr>
                          <a:rPr lang="el-GR" sz="2400" i="1">
                            <a:latin typeface="Cambria Math" panose="02040503050406030204" pitchFamily="18" charset="0"/>
                          </a:rPr>
                          <m:t>ϴ</m:t>
                        </m:r>
                        <m:r>
                          <a:rPr lang="en-US" sz="2400" i="1">
                            <a:latin typeface="Cambria Math" panose="02040503050406030204" pitchFamily="18" charset="0"/>
                          </a:rPr>
                          <m:t>+</m:t>
                        </m:r>
                        <m:r>
                          <a:rPr lang="en-US" sz="2400" i="1">
                            <a:latin typeface="Cambria Math" panose="02040503050406030204" pitchFamily="18" charset="0"/>
                          </a:rPr>
                          <m:t>𝑖</m:t>
                        </m:r>
                      </m:e>
                    </m:func>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sin</m:t>
                        </m:r>
                      </m:fName>
                      <m:e>
                        <m:r>
                          <m:rPr>
                            <m:sty m:val="p"/>
                          </m:rPr>
                          <a:rPr lang="el-GR" sz="2400" i="1">
                            <a:latin typeface="Cambria Math" panose="02040503050406030204" pitchFamily="18" charset="0"/>
                          </a:rPr>
                          <m:t>ϴ</m:t>
                        </m:r>
                      </m:e>
                    </m:func>
                  </m:oMath>
                </a14:m>
                <a:r>
                  <a:rPr lang="en-US" sz="2400" dirty="0"/>
                  <a:t>     </a:t>
                </a:r>
                <a:r>
                  <a:rPr lang="en-US" sz="2400" dirty="0">
                    <a:latin typeface="Cambria Math" panose="02040503050406030204" pitchFamily="18" charset="0"/>
                  </a:rPr>
                  <a:t>(Euler's formula)</a:t>
                </a:r>
              </a:p>
              <a:p>
                <a:pPr algn="ctr"/>
                <a:endParaRPr lang="en-US" sz="1200" dirty="0"/>
              </a:p>
              <a:p>
                <a:r>
                  <a:rPr lang="en-US" sz="2400" dirty="0"/>
                  <a:t>therefore</a:t>
                </a:r>
              </a:p>
              <a:p>
                <a:pPr algn="ctr"/>
                <a:r>
                  <a:rPr lang="en-US" sz="2400" dirty="0"/>
                  <a:t>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𝑧</m:t>
                        </m:r>
                        <m:r>
                          <a:rPr lang="en-US" sz="2400" i="1">
                            <a:latin typeface="Cambria Math" panose="02040503050406030204" pitchFamily="18" charset="0"/>
                          </a:rPr>
                          <m:t>=</m:t>
                        </m:r>
                        <m:r>
                          <a:rPr lang="en-US" sz="2400" i="1">
                            <a:latin typeface="Cambria Math" panose="02040503050406030204" pitchFamily="18" charset="0"/>
                          </a:rPr>
                          <m:t>𝑟𝑒</m:t>
                        </m:r>
                      </m:e>
                      <m:sup>
                        <m:r>
                          <a:rPr lang="en-US" sz="2400" i="1">
                            <a:latin typeface="Cambria Math" panose="02040503050406030204" pitchFamily="18" charset="0"/>
                          </a:rPr>
                          <m:t>𝑖</m:t>
                        </m:r>
                        <m:r>
                          <m:rPr>
                            <m:sty m:val="p"/>
                          </m:rPr>
                          <a:rPr lang="el-GR" sz="2400" i="1">
                            <a:latin typeface="Cambria Math" panose="02040503050406030204" pitchFamily="18" charset="0"/>
                          </a:rPr>
                          <m:t>ϴ</m:t>
                        </m:r>
                      </m:sup>
                    </m:sSup>
                  </m:oMath>
                </a14:m>
                <a:endParaRPr lang="en-US" altLang="en-US" sz="2400" dirty="0"/>
              </a:p>
            </p:txBody>
          </p:sp>
        </mc:Choice>
        <mc:Fallback xmlns="">
          <p:sp>
            <p:nvSpPr>
              <p:cNvPr id="3" name="Rectangle 2"/>
              <p:cNvSpPr>
                <a:spLocks noRot="1" noChangeAspect="1" noMove="1" noResize="1" noEditPoints="1" noAdjustHandles="1" noChangeArrowheads="1" noChangeShapeType="1" noTextEdit="1"/>
              </p:cNvSpPr>
              <p:nvPr/>
            </p:nvSpPr>
            <p:spPr>
              <a:xfrm>
                <a:off x="280377" y="875520"/>
                <a:ext cx="8617438" cy="5594608"/>
              </a:xfrm>
              <a:prstGeom prst="rect">
                <a:avLst/>
              </a:prstGeom>
              <a:blipFill>
                <a:blip r:embed="rId3"/>
                <a:stretch>
                  <a:fillRect l="-1132" t="-872" r="-1061"/>
                </a:stretch>
              </a:blipFill>
            </p:spPr>
            <p:txBody>
              <a:bodyPr/>
              <a:lstStyle/>
              <a:p>
                <a:r>
                  <a:rPr lang="en-US">
                    <a:noFill/>
                  </a:rPr>
                  <a:t> </a:t>
                </a:r>
              </a:p>
            </p:txBody>
          </p:sp>
        </mc:Fallback>
      </mc:AlternateContent>
    </p:spTree>
    <p:extLst>
      <p:ext uri="{BB962C8B-B14F-4D97-AF65-F5344CB8AC3E}">
        <p14:creationId xmlns:p14="http://schemas.microsoft.com/office/powerpoint/2010/main" val="224328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374BF2-3C04-4AB9-BE52-D173019A9162}" type="slidenum">
              <a:rPr lang="en-US" smtClean="0"/>
              <a:t>22</a:t>
            </a:fld>
            <a:endParaRPr lang="en-US"/>
          </a:p>
        </p:txBody>
      </p:sp>
      <p:sp>
        <p:nvSpPr>
          <p:cNvPr id="12"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sz="3000" b="1" dirty="0"/>
              <a:t>Complex Numbers</a:t>
            </a:r>
            <a:endParaRPr lang="ar-SA" altLang="en-US" sz="3000" b="1" dirty="0"/>
          </a:p>
        </p:txBody>
      </p:sp>
      <mc:AlternateContent xmlns:mc="http://schemas.openxmlformats.org/markup-compatibility/2006" xmlns:a14="http://schemas.microsoft.com/office/drawing/2010/main">
        <mc:Choice Requires="a14">
          <p:sp>
            <p:nvSpPr>
              <p:cNvPr id="3" name="Rectangle 2"/>
              <p:cNvSpPr/>
              <p:nvPr/>
            </p:nvSpPr>
            <p:spPr>
              <a:xfrm>
                <a:off x="280377" y="875520"/>
                <a:ext cx="8617438" cy="5573705"/>
              </a:xfrm>
              <a:prstGeom prst="rect">
                <a:avLst/>
              </a:prstGeom>
            </p:spPr>
            <p:txBody>
              <a:bodyPr wrap="square">
                <a:spAutoFit/>
              </a:bodyPr>
              <a:lstStyle/>
              <a:p>
                <a:pPr>
                  <a:spcBef>
                    <a:spcPct val="0"/>
                  </a:spcBef>
                </a:pPr>
                <a:r>
                  <a:rPr lang="en-US" altLang="en-US" sz="2200" b="1" dirty="0">
                    <a:solidFill>
                      <a:srgbClr val="FF0000"/>
                    </a:solidFill>
                  </a:rPr>
                  <a:t>Example:</a:t>
                </a:r>
              </a:p>
              <a:p>
                <a:pPr algn="just">
                  <a:spcBef>
                    <a:spcPct val="0"/>
                  </a:spcBef>
                </a:pPr>
                <a:r>
                  <a:rPr lang="en-US" altLang="en-US" sz="2200" dirty="0">
                    <a:solidFill>
                      <a:srgbClr val="FF0000"/>
                    </a:solidFill>
                  </a:rPr>
                  <a:t>Calculate the absolute value</a:t>
                </a:r>
                <a14:m>
                  <m:oMath xmlns:m="http://schemas.openxmlformats.org/officeDocument/2006/math">
                    <m:d>
                      <m:dPr>
                        <m:begChr m:val="|"/>
                        <m:endChr m:val="|"/>
                        <m:ctrlPr>
                          <a:rPr lang="en-US" sz="2200" i="1">
                            <a:solidFill>
                              <a:srgbClr val="FF0000"/>
                            </a:solidFill>
                            <a:latin typeface="Cambria Math" panose="02040503050406030204" pitchFamily="18" charset="0"/>
                          </a:rPr>
                        </m:ctrlPr>
                      </m:dPr>
                      <m:e>
                        <m:r>
                          <a:rPr lang="en-US" sz="2200" i="1">
                            <a:solidFill>
                              <a:srgbClr val="FF0000"/>
                            </a:solidFill>
                            <a:latin typeface="Cambria Math" panose="02040503050406030204" pitchFamily="18" charset="0"/>
                          </a:rPr>
                          <m:t>𝑧</m:t>
                        </m:r>
                      </m:e>
                    </m:d>
                  </m:oMath>
                </a14:m>
                <a:r>
                  <a:rPr lang="en-US" altLang="en-US" sz="2200" dirty="0">
                    <a:solidFill>
                      <a:srgbClr val="FF0000"/>
                    </a:solidFill>
                  </a:rPr>
                  <a:t>and phase angle </a:t>
                </a:r>
                <a14:m>
                  <m:oMath xmlns:m="http://schemas.openxmlformats.org/officeDocument/2006/math">
                    <m:r>
                      <a:rPr lang="el-GR" sz="2200" i="1">
                        <a:solidFill>
                          <a:srgbClr val="FF0000"/>
                        </a:solidFill>
                        <a:latin typeface="Cambria Math" panose="02040503050406030204" pitchFamily="18" charset="0"/>
                      </a:rPr>
                      <m:t>𝛳</m:t>
                    </m:r>
                  </m:oMath>
                </a14:m>
                <a:r>
                  <a:rPr lang="en-US" altLang="en-US" sz="2200" dirty="0">
                    <a:solidFill>
                      <a:srgbClr val="FF0000"/>
                    </a:solidFill>
                  </a:rPr>
                  <a:t> for the following complex numbers</a:t>
                </a:r>
              </a:p>
              <a:p>
                <a:pPr marL="457200" indent="-457200">
                  <a:spcBef>
                    <a:spcPct val="0"/>
                  </a:spcBef>
                  <a:buAutoNum type="alphaLcPeriod"/>
                </a:pPr>
                <a:r>
                  <a:rPr lang="en-US" altLang="en-US" sz="2200" dirty="0">
                    <a:solidFill>
                      <a:srgbClr val="FF0000"/>
                    </a:solidFill>
                  </a:rPr>
                  <a:t>3</a:t>
                </a:r>
              </a:p>
              <a:p>
                <a:pPr marL="457200" indent="-457200">
                  <a:spcBef>
                    <a:spcPct val="0"/>
                  </a:spcBef>
                  <a:buFontTx/>
                  <a:buAutoNum type="alphaLcPeriod"/>
                </a:pPr>
                <a14:m>
                  <m:oMath xmlns:m="http://schemas.openxmlformats.org/officeDocument/2006/math">
                    <m:r>
                      <a:rPr lang="en-US" sz="2200">
                        <a:solidFill>
                          <a:srgbClr val="FF0000"/>
                        </a:solidFill>
                        <a:latin typeface="Cambria Math" panose="02040503050406030204" pitchFamily="18" charset="0"/>
                      </a:rPr>
                      <m:t>3</m:t>
                    </m:r>
                    <m:r>
                      <a:rPr lang="en-US" sz="2200">
                        <a:solidFill>
                          <a:srgbClr val="FF0000"/>
                        </a:solidFill>
                        <a:latin typeface="Cambria Math" panose="02040503050406030204" pitchFamily="18" charset="0"/>
                      </a:rPr>
                      <m:t>+</m:t>
                    </m:r>
                    <m:r>
                      <a:rPr lang="en-US" sz="2200">
                        <a:solidFill>
                          <a:srgbClr val="FF0000"/>
                        </a:solidFill>
                        <a:latin typeface="Cambria Math" panose="02040503050406030204" pitchFamily="18" charset="0"/>
                      </a:rPr>
                      <m:t>2</m:t>
                    </m:r>
                    <m:r>
                      <a:rPr lang="en-US" sz="2200">
                        <a:solidFill>
                          <a:srgbClr val="FF0000"/>
                        </a:solidFill>
                        <a:latin typeface="Cambria Math" panose="02040503050406030204" pitchFamily="18" charset="0"/>
                      </a:rPr>
                      <m:t>𝑖</m:t>
                    </m:r>
                  </m:oMath>
                </a14:m>
                <a:r>
                  <a:rPr lang="en-US" sz="2200" dirty="0">
                    <a:solidFill>
                      <a:srgbClr val="FF0000"/>
                    </a:solidFill>
                  </a:rPr>
                  <a:t> </a:t>
                </a:r>
              </a:p>
              <a:p>
                <a:pPr>
                  <a:spcBef>
                    <a:spcPct val="0"/>
                  </a:spcBef>
                </a:pPr>
                <a:endParaRPr lang="en-US" altLang="en-US" sz="1000" dirty="0"/>
              </a:p>
              <a:p>
                <a:pPr>
                  <a:spcBef>
                    <a:spcPct val="0"/>
                  </a:spcBef>
                </a:pPr>
                <a:r>
                  <a:rPr lang="en-US" altLang="en-US" sz="2200" b="1" dirty="0">
                    <a:solidFill>
                      <a:srgbClr val="0070C0"/>
                    </a:solidFill>
                  </a:rPr>
                  <a:t>Solution:</a:t>
                </a:r>
              </a:p>
              <a:p>
                <a:pPr algn="ctr">
                  <a:spcBef>
                    <a:spcPct val="0"/>
                  </a:spcBef>
                </a:pPr>
                <a14:m>
                  <m:oMath xmlns:m="http://schemas.openxmlformats.org/officeDocument/2006/math">
                    <m:d>
                      <m:dPr>
                        <m:begChr m:val="|"/>
                        <m:endChr m:val="|"/>
                        <m:ctrlPr>
                          <a:rPr lang="en-US" sz="2200" i="1">
                            <a:latin typeface="Cambria Math" panose="02040503050406030204" pitchFamily="18" charset="0"/>
                          </a:rPr>
                        </m:ctrlPr>
                      </m:dPr>
                      <m:e>
                        <m:r>
                          <a:rPr lang="en-US" sz="2200" i="1">
                            <a:latin typeface="Cambria Math" panose="02040503050406030204" pitchFamily="18" charset="0"/>
                          </a:rPr>
                          <m:t>𝑧</m:t>
                        </m:r>
                      </m:e>
                    </m:d>
                    <m:r>
                      <a:rPr lang="en-US" sz="2200" i="1">
                        <a:latin typeface="Cambria Math" panose="02040503050406030204" pitchFamily="18" charset="0"/>
                      </a:rPr>
                      <m:t>=</m:t>
                    </m:r>
                    <m:r>
                      <a:rPr lang="en-US" sz="2200" i="1">
                        <a:latin typeface="Cambria Math" panose="02040503050406030204" pitchFamily="18" charset="0"/>
                      </a:rPr>
                      <m:t>𝑟</m:t>
                    </m:r>
                    <m:r>
                      <a:rPr lang="en-US" sz="2200" i="1">
                        <a:latin typeface="Cambria Math" panose="02040503050406030204" pitchFamily="18" charset="0"/>
                      </a:rPr>
                      <m:t>=</m:t>
                    </m:r>
                    <m:rad>
                      <m:radPr>
                        <m:degHide m:val="on"/>
                        <m:ctrlPr>
                          <a:rPr lang="en-US" sz="2200" i="1">
                            <a:latin typeface="Cambria Math" panose="02040503050406030204" pitchFamily="18" charset="0"/>
                          </a:rPr>
                        </m:ctrlPr>
                      </m:radPr>
                      <m:deg/>
                      <m:e>
                        <m:sSup>
                          <m:sSupPr>
                            <m:ctrlPr>
                              <a:rPr lang="en-US" sz="2200" i="1">
                                <a:latin typeface="Cambria Math" panose="02040503050406030204" pitchFamily="18" charset="0"/>
                              </a:rPr>
                            </m:ctrlPr>
                          </m:sSupPr>
                          <m:e>
                            <m:r>
                              <a:rPr lang="en-US" sz="2200" i="1">
                                <a:latin typeface="Cambria Math" panose="02040503050406030204" pitchFamily="18" charset="0"/>
                              </a:rPr>
                              <m:t>𝑥</m:t>
                            </m:r>
                          </m:e>
                          <m:sup>
                            <m:r>
                              <a:rPr lang="en-US" sz="2200" i="1">
                                <a:latin typeface="Cambria Math" panose="02040503050406030204" pitchFamily="18" charset="0"/>
                              </a:rPr>
                              <m:t>2</m:t>
                            </m:r>
                          </m:sup>
                        </m:sSup>
                        <m:r>
                          <a:rPr lang="en-US" sz="2200" i="1">
                            <a:latin typeface="Cambria Math" panose="02040503050406030204" pitchFamily="18" charset="0"/>
                          </a:rPr>
                          <m:t>+ </m:t>
                        </m:r>
                        <m:sSup>
                          <m:sSupPr>
                            <m:ctrlPr>
                              <a:rPr lang="en-US" sz="2200" i="1">
                                <a:latin typeface="Cambria Math" panose="02040503050406030204" pitchFamily="18" charset="0"/>
                              </a:rPr>
                            </m:ctrlPr>
                          </m:sSupPr>
                          <m:e>
                            <m:r>
                              <a:rPr lang="en-US" sz="2200" i="1">
                                <a:latin typeface="Cambria Math" panose="02040503050406030204" pitchFamily="18" charset="0"/>
                              </a:rPr>
                              <m:t>𝑦</m:t>
                            </m:r>
                          </m:e>
                          <m:sup>
                            <m:r>
                              <a:rPr lang="en-US" sz="2200" i="1">
                                <a:latin typeface="Cambria Math" panose="02040503050406030204" pitchFamily="18" charset="0"/>
                              </a:rPr>
                              <m:t>2</m:t>
                            </m:r>
                          </m:sup>
                        </m:sSup>
                      </m:e>
                    </m:rad>
                  </m:oMath>
                </a14:m>
                <a:r>
                  <a:rPr lang="en-US" sz="2200" dirty="0"/>
                  <a:t> ,         </a:t>
                </a:r>
                <a14:m>
                  <m:oMath xmlns:m="http://schemas.openxmlformats.org/officeDocument/2006/math">
                    <m:func>
                      <m:funcPr>
                        <m:ctrlPr>
                          <a:rPr lang="en-US" sz="2200" i="1">
                            <a:latin typeface="Cambria Math" panose="02040503050406030204" pitchFamily="18" charset="0"/>
                          </a:rPr>
                        </m:ctrlPr>
                      </m:funcPr>
                      <m:fName>
                        <m:r>
                          <m:rPr>
                            <m:sty m:val="p"/>
                          </m:rPr>
                          <a:rPr lang="en-US" sz="2200" i="1">
                            <a:latin typeface="Cambria Math" panose="02040503050406030204" pitchFamily="18" charset="0"/>
                          </a:rPr>
                          <m:t>tan</m:t>
                        </m:r>
                      </m:fName>
                      <m:e>
                        <m:r>
                          <a:rPr lang="el-GR" sz="2200" i="1">
                            <a:latin typeface="Cambria Math" panose="02040503050406030204" pitchFamily="18" charset="0"/>
                          </a:rPr>
                          <m:t>𝛳</m:t>
                        </m:r>
                        <m:r>
                          <a:rPr lang="en-US" sz="2200" i="1">
                            <a:latin typeface="Cambria Math" panose="02040503050406030204" pitchFamily="18" charset="0"/>
                          </a:rPr>
                          <m:t>= </m:t>
                        </m:r>
                        <m:f>
                          <m:fPr>
                            <m:ctrlPr>
                              <a:rPr lang="en-US" sz="2200" i="1">
                                <a:latin typeface="Cambria Math" panose="02040503050406030204" pitchFamily="18" charset="0"/>
                              </a:rPr>
                            </m:ctrlPr>
                          </m:fPr>
                          <m:num>
                            <m:r>
                              <a:rPr lang="en-US" sz="2200" i="1">
                                <a:latin typeface="Cambria Math" panose="02040503050406030204" pitchFamily="18" charset="0"/>
                              </a:rPr>
                              <m:t>𝑦</m:t>
                            </m:r>
                          </m:num>
                          <m:den>
                            <m:r>
                              <a:rPr lang="en-US" sz="2200" i="1">
                                <a:latin typeface="Cambria Math" panose="02040503050406030204" pitchFamily="18" charset="0"/>
                              </a:rPr>
                              <m:t>𝑥</m:t>
                            </m:r>
                          </m:den>
                        </m:f>
                        <m:r>
                          <a:rPr lang="en-US" sz="2200" i="1">
                            <a:latin typeface="Cambria Math" panose="02040503050406030204" pitchFamily="18" charset="0"/>
                          </a:rPr>
                          <m:t> </m:t>
                        </m:r>
                      </m:e>
                    </m:func>
                  </m:oMath>
                </a14:m>
                <a:endParaRPr lang="en-US" sz="2200" dirty="0"/>
              </a:p>
              <a:p>
                <a:pPr>
                  <a:spcBef>
                    <a:spcPct val="0"/>
                  </a:spcBef>
                </a:pPr>
                <a:r>
                  <a:rPr lang="en-US" altLang="en-US" sz="2200" dirty="0"/>
                  <a:t>a.  </a:t>
                </a:r>
                <a14:m>
                  <m:oMath xmlns:m="http://schemas.openxmlformats.org/officeDocument/2006/math">
                    <m:r>
                      <a:rPr lang="en-US" sz="2200" b="0" i="1" smtClean="0">
                        <a:latin typeface="Cambria Math" panose="02040503050406030204" pitchFamily="18" charset="0"/>
                      </a:rPr>
                      <m:t>𝑧</m:t>
                    </m:r>
                    <m:r>
                      <a:rPr lang="en-US" sz="2200" b="0" i="1" smtClean="0">
                        <a:latin typeface="Cambria Math" panose="02040503050406030204" pitchFamily="18" charset="0"/>
                      </a:rPr>
                      <m:t>=</m:t>
                    </m:r>
                    <m:r>
                      <a:rPr lang="en-US" sz="2200" b="0" i="1" smtClean="0">
                        <a:latin typeface="Cambria Math" panose="02040503050406030204" pitchFamily="18" charset="0"/>
                      </a:rPr>
                      <m:t>3</m:t>
                    </m:r>
                  </m:oMath>
                </a14:m>
                <a:endParaRPr lang="en-US" altLang="en-US" sz="2200" dirty="0"/>
              </a:p>
              <a:p>
                <a:pPr>
                  <a:spcBef>
                    <a:spcPct val="0"/>
                  </a:spcBef>
                </a:pPr>
                <a:r>
                  <a:rPr lang="en-US" sz="2200" dirty="0"/>
                  <a:t>	</a:t>
                </a:r>
                <a14:m>
                  <m:oMath xmlns:m="http://schemas.openxmlformats.org/officeDocument/2006/math">
                    <m:r>
                      <a:rPr lang="en-US" sz="2200" i="1">
                        <a:latin typeface="Cambria Math" panose="02040503050406030204" pitchFamily="18" charset="0"/>
                      </a:rPr>
                      <m:t>𝑟</m:t>
                    </m:r>
                    <m:r>
                      <a:rPr lang="en-US" sz="2200" i="1">
                        <a:latin typeface="Cambria Math" panose="02040503050406030204" pitchFamily="18" charset="0"/>
                      </a:rPr>
                      <m:t>=</m:t>
                    </m:r>
                    <m:rad>
                      <m:radPr>
                        <m:degHide m:val="on"/>
                        <m:ctrlPr>
                          <a:rPr lang="en-US" sz="2200" i="1">
                            <a:latin typeface="Cambria Math" panose="02040503050406030204" pitchFamily="18" charset="0"/>
                          </a:rPr>
                        </m:ctrlPr>
                      </m:radPr>
                      <m:deg/>
                      <m:e>
                        <m:sSup>
                          <m:sSupPr>
                            <m:ctrlPr>
                              <a:rPr lang="en-US" sz="2200" i="1">
                                <a:latin typeface="Cambria Math" panose="02040503050406030204" pitchFamily="18" charset="0"/>
                              </a:rPr>
                            </m:ctrlPr>
                          </m:sSupPr>
                          <m:e>
                            <m:r>
                              <a:rPr lang="en-US" sz="2200" b="0" i="1" smtClean="0">
                                <a:latin typeface="Cambria Math" panose="02040503050406030204" pitchFamily="18" charset="0"/>
                              </a:rPr>
                              <m:t>3</m:t>
                            </m:r>
                          </m:e>
                          <m:sup>
                            <m:r>
                              <a:rPr lang="en-US" sz="2200" i="1">
                                <a:latin typeface="Cambria Math" panose="02040503050406030204" pitchFamily="18" charset="0"/>
                              </a:rPr>
                              <m:t>2</m:t>
                            </m:r>
                          </m:sup>
                        </m:sSup>
                        <m:r>
                          <a:rPr lang="en-US" sz="2200" i="1">
                            <a:latin typeface="Cambria Math" panose="02040503050406030204" pitchFamily="18" charset="0"/>
                          </a:rPr>
                          <m:t>+ </m:t>
                        </m:r>
                        <m:sSup>
                          <m:sSupPr>
                            <m:ctrlPr>
                              <a:rPr lang="en-US" sz="2200" i="1">
                                <a:latin typeface="Cambria Math" panose="02040503050406030204" pitchFamily="18" charset="0"/>
                              </a:rPr>
                            </m:ctrlPr>
                          </m:sSupPr>
                          <m:e>
                            <m:r>
                              <a:rPr lang="en-US" sz="2200" b="0" i="1" smtClean="0">
                                <a:latin typeface="Cambria Math" panose="02040503050406030204" pitchFamily="18" charset="0"/>
                              </a:rPr>
                              <m:t>0</m:t>
                            </m:r>
                          </m:e>
                          <m:sup>
                            <m:r>
                              <a:rPr lang="en-US" sz="2200" i="1">
                                <a:latin typeface="Cambria Math" panose="02040503050406030204" pitchFamily="18" charset="0"/>
                              </a:rPr>
                              <m:t>2</m:t>
                            </m:r>
                          </m:sup>
                        </m:sSup>
                      </m:e>
                    </m:rad>
                  </m:oMath>
                </a14:m>
                <a:r>
                  <a:rPr lang="en-US" altLang="en-US" sz="2200" dirty="0"/>
                  <a:t> = 3 ,      </a:t>
                </a:r>
                <a14:m>
                  <m:oMath xmlns:m="http://schemas.openxmlformats.org/officeDocument/2006/math">
                    <m:func>
                      <m:funcPr>
                        <m:ctrlPr>
                          <a:rPr lang="en-US" sz="2200" i="1" smtClean="0">
                            <a:latin typeface="Cambria Math" panose="02040503050406030204" pitchFamily="18" charset="0"/>
                          </a:rPr>
                        </m:ctrlPr>
                      </m:funcPr>
                      <m:fName>
                        <m:r>
                          <m:rPr>
                            <m:sty m:val="p"/>
                          </m:rPr>
                          <a:rPr lang="en-US" sz="2200">
                            <a:latin typeface="Cambria Math" panose="02040503050406030204" pitchFamily="18" charset="0"/>
                          </a:rPr>
                          <m:t>tan</m:t>
                        </m:r>
                      </m:fName>
                      <m:e>
                        <m:r>
                          <a:rPr lang="el-GR" sz="2200" i="1">
                            <a:latin typeface="Cambria Math" panose="02040503050406030204" pitchFamily="18" charset="0"/>
                          </a:rPr>
                          <m:t>𝛳</m:t>
                        </m:r>
                        <m:r>
                          <a:rPr lang="en-US" sz="2200" i="1">
                            <a:latin typeface="Cambria Math" panose="02040503050406030204" pitchFamily="18" charset="0"/>
                          </a:rPr>
                          <m:t>=</m:t>
                        </m:r>
                        <m:r>
                          <a:rPr lang="en-US" sz="2200" i="1" smtClean="0">
                            <a:latin typeface="Cambria Math" panose="02040503050406030204" pitchFamily="18" charset="0"/>
                          </a:rPr>
                          <m:t> </m:t>
                        </m:r>
                        <m:f>
                          <m:fPr>
                            <m:ctrlPr>
                              <a:rPr lang="en-US" sz="2200" i="1" smtClean="0">
                                <a:latin typeface="Cambria Math" panose="02040503050406030204" pitchFamily="18" charset="0"/>
                              </a:rPr>
                            </m:ctrlPr>
                          </m:fPr>
                          <m:num>
                            <m:r>
                              <a:rPr lang="en-US" sz="2200" b="0" i="1" smtClean="0">
                                <a:latin typeface="Cambria Math" panose="02040503050406030204" pitchFamily="18" charset="0"/>
                              </a:rPr>
                              <m:t>0</m:t>
                            </m:r>
                          </m:num>
                          <m:den>
                            <m:r>
                              <a:rPr lang="en-US" sz="2200" b="0" i="1" smtClean="0">
                                <a:latin typeface="Cambria Math" panose="02040503050406030204" pitchFamily="18" charset="0"/>
                              </a:rPr>
                              <m:t>3</m:t>
                            </m:r>
                          </m:den>
                        </m:f>
                        <m:r>
                          <a:rPr lang="en-US" sz="2200" i="1">
                            <a:latin typeface="Cambria Math" panose="02040503050406030204" pitchFamily="18" charset="0"/>
                          </a:rPr>
                          <m:t> </m:t>
                        </m:r>
                      </m:e>
                    </m:func>
                  </m:oMath>
                </a14:m>
                <a:r>
                  <a:rPr lang="en-US" altLang="en-US" sz="2200" dirty="0"/>
                  <a:t>   </a:t>
                </a:r>
                <a14:m>
                  <m:oMath xmlns:m="http://schemas.openxmlformats.org/officeDocument/2006/math">
                    <m:r>
                      <a:rPr lang="en-US" altLang="en-US" sz="2200" i="1" dirty="0" smtClean="0">
                        <a:latin typeface="Cambria Math" panose="02040503050406030204" pitchFamily="18" charset="0"/>
                        <a:ea typeface="Cambria Math" panose="02040503050406030204" pitchFamily="18" charset="0"/>
                      </a:rPr>
                      <m:t>⇒</m:t>
                    </m:r>
                  </m:oMath>
                </a14:m>
                <a:r>
                  <a:rPr lang="en-US" altLang="en-US" sz="2200" dirty="0"/>
                  <a:t>   </a:t>
                </a:r>
                <a14:m>
                  <m:oMath xmlns:m="http://schemas.openxmlformats.org/officeDocument/2006/math">
                    <m:sSup>
                      <m:sSupPr>
                        <m:ctrlPr>
                          <a:rPr lang="en-US" sz="2200" i="1" smtClean="0">
                            <a:latin typeface="Cambria Math" panose="02040503050406030204" pitchFamily="18" charset="0"/>
                          </a:rPr>
                        </m:ctrlPr>
                      </m:sSupPr>
                      <m:e>
                        <m:r>
                          <a:rPr lang="el-GR" sz="2200" i="1">
                            <a:latin typeface="Cambria Math" panose="02040503050406030204" pitchFamily="18" charset="0"/>
                          </a:rPr>
                          <m:t>𝛳</m:t>
                        </m:r>
                        <m:r>
                          <a:rPr lang="en-US" sz="2200" b="0" i="0" smtClean="0">
                            <a:latin typeface="Cambria Math" panose="02040503050406030204" pitchFamily="18" charset="0"/>
                          </a:rPr>
                          <m:t>= </m:t>
                        </m:r>
                        <m:r>
                          <m:rPr>
                            <m:sty m:val="p"/>
                          </m:rPr>
                          <a:rPr lang="en-US" sz="2200">
                            <a:latin typeface="Cambria Math" panose="02040503050406030204" pitchFamily="18" charset="0"/>
                          </a:rPr>
                          <m:t>tan</m:t>
                        </m:r>
                      </m:e>
                      <m:sup>
                        <m:r>
                          <a:rPr lang="en-US" sz="2200" b="0" i="1" smtClean="0">
                            <a:latin typeface="Cambria Math" panose="02040503050406030204" pitchFamily="18" charset="0"/>
                          </a:rPr>
                          <m:t>−</m:t>
                        </m:r>
                        <m:r>
                          <a:rPr lang="en-US" sz="2200" b="0" i="1" smtClean="0">
                            <a:latin typeface="Cambria Math" panose="02040503050406030204" pitchFamily="18" charset="0"/>
                          </a:rPr>
                          <m:t>1</m:t>
                        </m:r>
                      </m:sup>
                    </m:sSup>
                    <m:func>
                      <m:funcPr>
                        <m:ctrlPr>
                          <a:rPr lang="en-US" sz="2200" i="1" smtClean="0">
                            <a:latin typeface="Cambria Math" panose="02040503050406030204" pitchFamily="18" charset="0"/>
                          </a:rPr>
                        </m:ctrlPr>
                      </m:funcPr>
                      <m:fName>
                        <m:r>
                          <a:rPr lang="en-US" sz="2200" b="0" i="1" smtClean="0">
                            <a:latin typeface="Cambria Math" panose="02040503050406030204" pitchFamily="18" charset="0"/>
                          </a:rPr>
                          <m:t>0</m:t>
                        </m:r>
                      </m:fName>
                      <m:e>
                        <m:r>
                          <a:rPr lang="en-US" sz="2200" i="1">
                            <a:latin typeface="Cambria Math" panose="02040503050406030204" pitchFamily="18" charset="0"/>
                          </a:rPr>
                          <m:t>=</m:t>
                        </m:r>
                        <m:r>
                          <a:rPr lang="en-US" sz="2200" b="0" i="1" smtClean="0">
                            <a:latin typeface="Cambria Math" panose="02040503050406030204" pitchFamily="18" charset="0"/>
                          </a:rPr>
                          <m:t>0</m:t>
                        </m:r>
                        <m:r>
                          <a:rPr lang="en-US" sz="2200" i="1">
                            <a:latin typeface="Cambria Math" panose="02040503050406030204" pitchFamily="18" charset="0"/>
                          </a:rPr>
                          <m:t> </m:t>
                        </m:r>
                      </m:e>
                    </m:func>
                  </m:oMath>
                </a14:m>
                <a:endParaRPr lang="en-US" altLang="en-US" sz="2200" dirty="0"/>
              </a:p>
              <a:p>
                <a:pPr>
                  <a:spcBef>
                    <a:spcPct val="0"/>
                  </a:spcBef>
                </a:pPr>
                <a:r>
                  <a:rPr lang="en-US" altLang="en-US" sz="2200" dirty="0"/>
                  <a:t>Thus, </a:t>
                </a:r>
                <a14:m>
                  <m:oMath xmlns:m="http://schemas.openxmlformats.org/officeDocument/2006/math">
                    <m:d>
                      <m:dPr>
                        <m:begChr m:val="|"/>
                        <m:endChr m:val="|"/>
                        <m:ctrlPr>
                          <a:rPr lang="en-US" sz="2200" i="1">
                            <a:latin typeface="Cambria Math" panose="02040503050406030204" pitchFamily="18" charset="0"/>
                          </a:rPr>
                        </m:ctrlPr>
                      </m:dPr>
                      <m:e>
                        <m:r>
                          <a:rPr lang="en-US" sz="2200" i="1">
                            <a:latin typeface="Cambria Math" panose="02040503050406030204" pitchFamily="18" charset="0"/>
                          </a:rPr>
                          <m:t>𝑧</m:t>
                        </m:r>
                      </m:e>
                    </m:d>
                  </m:oMath>
                </a14:m>
                <a:r>
                  <a:rPr lang="en-US" altLang="en-US" sz="2200" dirty="0"/>
                  <a:t> = 3 and </a:t>
                </a:r>
                <a14:m>
                  <m:oMath xmlns:m="http://schemas.openxmlformats.org/officeDocument/2006/math">
                    <m:r>
                      <a:rPr lang="el-GR" sz="2200" i="1">
                        <a:latin typeface="Cambria Math" panose="02040503050406030204" pitchFamily="18" charset="0"/>
                      </a:rPr>
                      <m:t>𝛳</m:t>
                    </m:r>
                  </m:oMath>
                </a14:m>
                <a:r>
                  <a:rPr lang="en-US" altLang="en-US" sz="2200" dirty="0"/>
                  <a:t> = 0.</a:t>
                </a:r>
              </a:p>
              <a:p>
                <a:pPr>
                  <a:spcBef>
                    <a:spcPct val="0"/>
                  </a:spcBef>
                </a:pPr>
                <a:endParaRPr lang="en-US" altLang="en-US" sz="2200" dirty="0"/>
              </a:p>
              <a:p>
                <a:pPr>
                  <a:spcBef>
                    <a:spcPct val="0"/>
                  </a:spcBef>
                </a:pPr>
                <a:endParaRPr lang="en-US" altLang="en-US" sz="1000" dirty="0"/>
              </a:p>
              <a:p>
                <a:pPr>
                  <a:spcBef>
                    <a:spcPct val="0"/>
                  </a:spcBef>
                </a:pPr>
                <a:r>
                  <a:rPr lang="en-US" altLang="en-US" sz="2200" dirty="0"/>
                  <a:t>b.  </a:t>
                </a:r>
                <a14:m>
                  <m:oMath xmlns:m="http://schemas.openxmlformats.org/officeDocument/2006/math">
                    <m:r>
                      <a:rPr lang="en-US" sz="2200" i="1">
                        <a:latin typeface="Cambria Math" panose="02040503050406030204" pitchFamily="18" charset="0"/>
                      </a:rPr>
                      <m:t>𝑧</m:t>
                    </m:r>
                  </m:oMath>
                </a14:m>
                <a:r>
                  <a:rPr lang="en-US" sz="2200" dirty="0"/>
                  <a:t> = </a:t>
                </a:r>
                <a14:m>
                  <m:oMath xmlns:m="http://schemas.openxmlformats.org/officeDocument/2006/math">
                    <m:r>
                      <a:rPr lang="en-US" sz="2200">
                        <a:latin typeface="Cambria Math" panose="02040503050406030204" pitchFamily="18" charset="0"/>
                      </a:rPr>
                      <m:t>3</m:t>
                    </m:r>
                    <m:r>
                      <a:rPr lang="en-US" sz="2200">
                        <a:latin typeface="Cambria Math" panose="02040503050406030204" pitchFamily="18" charset="0"/>
                      </a:rPr>
                      <m:t>+</m:t>
                    </m:r>
                    <m:r>
                      <a:rPr lang="en-US" sz="2200">
                        <a:latin typeface="Cambria Math" panose="02040503050406030204" pitchFamily="18" charset="0"/>
                      </a:rPr>
                      <m:t>2</m:t>
                    </m:r>
                    <m:r>
                      <a:rPr lang="en-US" sz="2200">
                        <a:latin typeface="Cambria Math" panose="02040503050406030204" pitchFamily="18" charset="0"/>
                      </a:rPr>
                      <m:t>𝑖</m:t>
                    </m:r>
                  </m:oMath>
                </a14:m>
                <a:r>
                  <a:rPr lang="en-US" sz="2200" dirty="0"/>
                  <a:t> </a:t>
                </a:r>
              </a:p>
              <a:p>
                <a:pPr algn="ctr">
                  <a:spcBef>
                    <a:spcPct val="0"/>
                  </a:spcBef>
                </a:pPr>
                <a14:m>
                  <m:oMath xmlns:m="http://schemas.openxmlformats.org/officeDocument/2006/math">
                    <m:r>
                      <a:rPr lang="en-US" sz="2200" i="1">
                        <a:latin typeface="Cambria Math" panose="02040503050406030204" pitchFamily="18" charset="0"/>
                      </a:rPr>
                      <m:t>𝑟</m:t>
                    </m:r>
                    <m:r>
                      <a:rPr lang="en-US" sz="2200" i="1">
                        <a:latin typeface="Cambria Math" panose="02040503050406030204" pitchFamily="18" charset="0"/>
                      </a:rPr>
                      <m:t>=</m:t>
                    </m:r>
                    <m:rad>
                      <m:radPr>
                        <m:degHide m:val="on"/>
                        <m:ctrlPr>
                          <a:rPr lang="en-US" sz="2200" i="1">
                            <a:latin typeface="Cambria Math" panose="02040503050406030204" pitchFamily="18" charset="0"/>
                          </a:rPr>
                        </m:ctrlPr>
                      </m:radPr>
                      <m:deg/>
                      <m:e>
                        <m:sSup>
                          <m:sSupPr>
                            <m:ctrlPr>
                              <a:rPr lang="en-US" sz="2200" i="1">
                                <a:latin typeface="Cambria Math" panose="02040503050406030204" pitchFamily="18" charset="0"/>
                              </a:rPr>
                            </m:ctrlPr>
                          </m:sSupPr>
                          <m:e>
                            <m:r>
                              <a:rPr lang="en-US" sz="2200" i="1">
                                <a:latin typeface="Cambria Math" panose="02040503050406030204" pitchFamily="18" charset="0"/>
                              </a:rPr>
                              <m:t>3</m:t>
                            </m:r>
                          </m:e>
                          <m:sup>
                            <m:r>
                              <a:rPr lang="en-US" sz="2200" i="1">
                                <a:latin typeface="Cambria Math" panose="02040503050406030204" pitchFamily="18" charset="0"/>
                              </a:rPr>
                              <m:t>2</m:t>
                            </m:r>
                          </m:sup>
                        </m:sSup>
                        <m:r>
                          <a:rPr lang="en-US" sz="2200" i="1">
                            <a:latin typeface="Cambria Math" panose="02040503050406030204" pitchFamily="18" charset="0"/>
                          </a:rPr>
                          <m:t>+ </m:t>
                        </m:r>
                        <m:sSup>
                          <m:sSupPr>
                            <m:ctrlPr>
                              <a:rPr lang="en-US" sz="2200" i="1">
                                <a:latin typeface="Cambria Math" panose="02040503050406030204" pitchFamily="18" charset="0"/>
                              </a:rPr>
                            </m:ctrlPr>
                          </m:sSupPr>
                          <m:e>
                            <m:r>
                              <a:rPr lang="en-US" sz="2200" b="0" i="1" smtClean="0">
                                <a:latin typeface="Cambria Math" panose="02040503050406030204" pitchFamily="18" charset="0"/>
                              </a:rPr>
                              <m:t>2</m:t>
                            </m:r>
                          </m:e>
                          <m:sup>
                            <m:r>
                              <a:rPr lang="en-US" sz="2200" i="1">
                                <a:latin typeface="Cambria Math" panose="02040503050406030204" pitchFamily="18" charset="0"/>
                              </a:rPr>
                              <m:t>2</m:t>
                            </m:r>
                          </m:sup>
                        </m:sSup>
                      </m:e>
                    </m:rad>
                  </m:oMath>
                </a14:m>
                <a:r>
                  <a:rPr lang="en-US" altLang="en-US" sz="2200" dirty="0"/>
                  <a:t> = </a:t>
                </a:r>
                <a14:m>
                  <m:oMath xmlns:m="http://schemas.openxmlformats.org/officeDocument/2006/math">
                    <m:rad>
                      <m:radPr>
                        <m:degHide m:val="on"/>
                        <m:ctrlPr>
                          <a:rPr lang="en-US" sz="2200" i="1">
                            <a:latin typeface="Cambria Math" panose="02040503050406030204" pitchFamily="18" charset="0"/>
                          </a:rPr>
                        </m:ctrlPr>
                      </m:radPr>
                      <m:deg/>
                      <m:e>
                        <m:r>
                          <a:rPr lang="en-US" sz="2200" b="0" i="1" smtClean="0">
                            <a:latin typeface="Cambria Math" panose="02040503050406030204" pitchFamily="18" charset="0"/>
                          </a:rPr>
                          <m:t>15</m:t>
                        </m:r>
                      </m:e>
                    </m:rad>
                  </m:oMath>
                </a14:m>
                <a:r>
                  <a:rPr lang="en-US" altLang="en-US" sz="2200" dirty="0"/>
                  <a:t> ,      </a:t>
                </a:r>
                <a14:m>
                  <m:oMath xmlns:m="http://schemas.openxmlformats.org/officeDocument/2006/math">
                    <m:func>
                      <m:funcPr>
                        <m:ctrlPr>
                          <a:rPr lang="en-US" sz="2200" i="1">
                            <a:latin typeface="Cambria Math" panose="02040503050406030204" pitchFamily="18" charset="0"/>
                          </a:rPr>
                        </m:ctrlPr>
                      </m:funcPr>
                      <m:fName>
                        <m:r>
                          <m:rPr>
                            <m:sty m:val="p"/>
                          </m:rPr>
                          <a:rPr lang="en-US" sz="2200" i="1">
                            <a:latin typeface="Cambria Math" panose="02040503050406030204" pitchFamily="18" charset="0"/>
                          </a:rPr>
                          <m:t>tan</m:t>
                        </m:r>
                      </m:fName>
                      <m:e>
                        <m:r>
                          <a:rPr lang="el-GR" sz="2200" i="1">
                            <a:latin typeface="Cambria Math" panose="02040503050406030204" pitchFamily="18" charset="0"/>
                          </a:rPr>
                          <m:t>𝛳</m:t>
                        </m:r>
                        <m:r>
                          <a:rPr lang="en-US" sz="2200" i="1">
                            <a:latin typeface="Cambria Math" panose="02040503050406030204" pitchFamily="18" charset="0"/>
                          </a:rPr>
                          <m:t>= </m:t>
                        </m:r>
                        <m:f>
                          <m:fPr>
                            <m:ctrlPr>
                              <a:rPr lang="en-US" sz="2200" i="1">
                                <a:latin typeface="Cambria Math" panose="02040503050406030204" pitchFamily="18" charset="0"/>
                              </a:rPr>
                            </m:ctrlPr>
                          </m:fPr>
                          <m:num>
                            <m:r>
                              <a:rPr lang="en-US" sz="2200" i="1">
                                <a:latin typeface="Cambria Math" panose="02040503050406030204" pitchFamily="18" charset="0"/>
                              </a:rPr>
                              <m:t>2</m:t>
                            </m:r>
                          </m:num>
                          <m:den>
                            <m:r>
                              <a:rPr lang="en-US" sz="2200" i="1">
                                <a:latin typeface="Cambria Math" panose="02040503050406030204" pitchFamily="18" charset="0"/>
                              </a:rPr>
                              <m:t>3</m:t>
                            </m:r>
                          </m:den>
                        </m:f>
                        <m:r>
                          <a:rPr lang="en-US" sz="2200" i="1">
                            <a:latin typeface="Cambria Math" panose="02040503050406030204" pitchFamily="18" charset="0"/>
                          </a:rPr>
                          <m:t> </m:t>
                        </m:r>
                      </m:e>
                    </m:func>
                  </m:oMath>
                </a14:m>
                <a:r>
                  <a:rPr lang="en-US" altLang="en-US" sz="2200" dirty="0"/>
                  <a:t>   </a:t>
                </a:r>
                <a14:m>
                  <m:oMath xmlns:m="http://schemas.openxmlformats.org/officeDocument/2006/math">
                    <m:r>
                      <a:rPr lang="en-US" altLang="en-US" sz="2200" i="1" dirty="0">
                        <a:latin typeface="Cambria Math" panose="02040503050406030204" pitchFamily="18" charset="0"/>
                        <a:ea typeface="Cambria Math" panose="02040503050406030204" pitchFamily="18" charset="0"/>
                      </a:rPr>
                      <m:t>⇒</m:t>
                    </m:r>
                  </m:oMath>
                </a14:m>
                <a:r>
                  <a:rPr lang="en-US" altLang="en-US" sz="2200" dirty="0"/>
                  <a:t>   </a:t>
                </a:r>
                <a14:m>
                  <m:oMath xmlns:m="http://schemas.openxmlformats.org/officeDocument/2006/math">
                    <m:sSup>
                      <m:sSupPr>
                        <m:ctrlPr>
                          <a:rPr lang="en-US" sz="2200" i="1">
                            <a:latin typeface="Cambria Math" panose="02040503050406030204" pitchFamily="18" charset="0"/>
                          </a:rPr>
                        </m:ctrlPr>
                      </m:sSupPr>
                      <m:e>
                        <m:r>
                          <a:rPr lang="el-GR" sz="2200" i="1">
                            <a:latin typeface="Cambria Math" panose="02040503050406030204" pitchFamily="18" charset="0"/>
                          </a:rPr>
                          <m:t>𝛳</m:t>
                        </m:r>
                        <m:r>
                          <a:rPr lang="en-US" sz="2200">
                            <a:latin typeface="Cambria Math" panose="02040503050406030204" pitchFamily="18" charset="0"/>
                          </a:rPr>
                          <m:t>= </m:t>
                        </m:r>
                        <m:r>
                          <m:rPr>
                            <m:sty m:val="p"/>
                          </m:rPr>
                          <a:rPr lang="en-US" sz="2200">
                            <a:latin typeface="Cambria Math" panose="02040503050406030204" pitchFamily="18" charset="0"/>
                          </a:rPr>
                          <m:t>tan</m:t>
                        </m:r>
                      </m:e>
                      <m:sup>
                        <m:r>
                          <a:rPr lang="en-US" sz="2200" i="1">
                            <a:latin typeface="Cambria Math" panose="02040503050406030204" pitchFamily="18" charset="0"/>
                          </a:rPr>
                          <m:t>−</m:t>
                        </m:r>
                        <m:r>
                          <a:rPr lang="en-US" sz="2200" i="1">
                            <a:latin typeface="Cambria Math" panose="02040503050406030204" pitchFamily="18" charset="0"/>
                          </a:rPr>
                          <m:t>1</m:t>
                        </m:r>
                      </m:sup>
                    </m:sSup>
                  </m:oMath>
                </a14:m>
                <a:r>
                  <a:rPr lang="en-US" altLang="en-US" sz="2200" dirty="0"/>
                  <a:t> </a:t>
                </a:r>
                <a14:m>
                  <m:oMath xmlns:m="http://schemas.openxmlformats.org/officeDocument/2006/math">
                    <m:f>
                      <m:fPr>
                        <m:ctrlPr>
                          <a:rPr lang="en-US" sz="2200" i="1">
                            <a:latin typeface="Cambria Math" panose="02040503050406030204" pitchFamily="18" charset="0"/>
                          </a:rPr>
                        </m:ctrlPr>
                      </m:fPr>
                      <m:num>
                        <m:r>
                          <a:rPr lang="en-US" sz="2200" i="1">
                            <a:latin typeface="Cambria Math" panose="02040503050406030204" pitchFamily="18" charset="0"/>
                          </a:rPr>
                          <m:t>2</m:t>
                        </m:r>
                      </m:num>
                      <m:den>
                        <m:r>
                          <a:rPr lang="en-US" sz="2200" i="1">
                            <a:latin typeface="Cambria Math" panose="02040503050406030204" pitchFamily="18" charset="0"/>
                          </a:rPr>
                          <m:t>3</m:t>
                        </m:r>
                      </m:den>
                    </m:f>
                  </m:oMath>
                </a14:m>
                <a:r>
                  <a:rPr lang="en-US" altLang="en-US" sz="2200" dirty="0"/>
                  <a:t> = 0.588</a:t>
                </a:r>
                <a14:m>
                  <m:oMath xmlns:m="http://schemas.openxmlformats.org/officeDocument/2006/math">
                    <m:r>
                      <a:rPr lang="en-US" altLang="en-US" sz="2200" i="1">
                        <a:latin typeface="Cambria Math" panose="02040503050406030204" pitchFamily="18" charset="0"/>
                        <a:ea typeface="Cambria Math" panose="02040503050406030204" pitchFamily="18" charset="0"/>
                      </a:rPr>
                      <m:t>𝜋</m:t>
                    </m:r>
                  </m:oMath>
                </a14:m>
                <a:r>
                  <a:rPr lang="en-US" altLang="en-US" sz="2200" dirty="0"/>
                  <a:t> or 33.69</a:t>
                </a:r>
                <a:r>
                  <a:rPr lang="en-US" altLang="en-US" sz="2200" dirty="0">
                    <a:latin typeface="Times New Roman" panose="02020603050405020304" pitchFamily="18" charset="0"/>
                    <a:cs typeface="Times New Roman" panose="02020603050405020304" pitchFamily="18" charset="0"/>
                  </a:rPr>
                  <a:t>º</a:t>
                </a:r>
                <a:endParaRPr lang="en-US" altLang="en-US" sz="2200" dirty="0"/>
              </a:p>
              <a:p>
                <a:pPr>
                  <a:spcBef>
                    <a:spcPct val="0"/>
                  </a:spcBef>
                </a:pPr>
                <a:r>
                  <a:rPr lang="en-US" altLang="en-US" sz="2200" dirty="0"/>
                  <a:t>Thus, </a:t>
                </a:r>
                <a14:m>
                  <m:oMath xmlns:m="http://schemas.openxmlformats.org/officeDocument/2006/math">
                    <m:d>
                      <m:dPr>
                        <m:begChr m:val="|"/>
                        <m:endChr m:val="|"/>
                        <m:ctrlPr>
                          <a:rPr lang="en-US" sz="2200" i="1">
                            <a:latin typeface="Cambria Math" panose="02040503050406030204" pitchFamily="18" charset="0"/>
                          </a:rPr>
                        </m:ctrlPr>
                      </m:dPr>
                      <m:e>
                        <m:r>
                          <a:rPr lang="en-US" sz="2200" i="1">
                            <a:latin typeface="Cambria Math" panose="02040503050406030204" pitchFamily="18" charset="0"/>
                          </a:rPr>
                          <m:t>𝑧</m:t>
                        </m:r>
                      </m:e>
                    </m:d>
                  </m:oMath>
                </a14:m>
                <a:r>
                  <a:rPr lang="en-US" altLang="en-US" sz="2200" dirty="0"/>
                  <a:t> = </a:t>
                </a:r>
                <a14:m>
                  <m:oMath xmlns:m="http://schemas.openxmlformats.org/officeDocument/2006/math">
                    <m:rad>
                      <m:radPr>
                        <m:degHide m:val="on"/>
                        <m:ctrlPr>
                          <a:rPr lang="en-US" sz="2200" i="1">
                            <a:latin typeface="Cambria Math" panose="02040503050406030204" pitchFamily="18" charset="0"/>
                          </a:rPr>
                        </m:ctrlPr>
                      </m:radPr>
                      <m:deg/>
                      <m:e>
                        <m:r>
                          <a:rPr lang="en-US" sz="2200" i="1">
                            <a:latin typeface="Cambria Math" panose="02040503050406030204" pitchFamily="18" charset="0"/>
                          </a:rPr>
                          <m:t>15</m:t>
                        </m:r>
                      </m:e>
                    </m:rad>
                  </m:oMath>
                </a14:m>
                <a:r>
                  <a:rPr lang="en-US" altLang="en-US" sz="2200" dirty="0"/>
                  <a:t> and </a:t>
                </a:r>
                <a14:m>
                  <m:oMath xmlns:m="http://schemas.openxmlformats.org/officeDocument/2006/math">
                    <m:r>
                      <a:rPr lang="el-GR" sz="2200" i="1">
                        <a:latin typeface="Cambria Math" panose="02040503050406030204" pitchFamily="18" charset="0"/>
                      </a:rPr>
                      <m:t>𝛳</m:t>
                    </m:r>
                  </m:oMath>
                </a14:m>
                <a:r>
                  <a:rPr lang="en-US" altLang="en-US" sz="2200" dirty="0"/>
                  <a:t> = 0.588</a:t>
                </a:r>
                <a14:m>
                  <m:oMath xmlns:m="http://schemas.openxmlformats.org/officeDocument/2006/math">
                    <m:r>
                      <a:rPr lang="en-US" altLang="en-US" sz="2200" i="1">
                        <a:latin typeface="Cambria Math" panose="02040503050406030204" pitchFamily="18" charset="0"/>
                        <a:ea typeface="Cambria Math" panose="02040503050406030204" pitchFamily="18" charset="0"/>
                      </a:rPr>
                      <m:t>𝜋</m:t>
                    </m:r>
                  </m:oMath>
                </a14:m>
                <a:r>
                  <a:rPr lang="en-US" altLang="en-US" sz="2200" dirty="0"/>
                  <a:t> or 33.69</a:t>
                </a:r>
                <a:r>
                  <a:rPr lang="en-US" altLang="en-US" sz="2200" dirty="0">
                    <a:latin typeface="Times New Roman" panose="02020603050405020304" pitchFamily="18" charset="0"/>
                    <a:cs typeface="Times New Roman" panose="02020603050405020304" pitchFamily="18" charset="0"/>
                  </a:rPr>
                  <a:t>º</a:t>
                </a:r>
                <a:r>
                  <a:rPr lang="en-US" altLang="en-US" sz="2200" dirty="0"/>
                  <a:t>. </a:t>
                </a:r>
              </a:p>
            </p:txBody>
          </p:sp>
        </mc:Choice>
        <mc:Fallback xmlns="">
          <p:sp>
            <p:nvSpPr>
              <p:cNvPr id="3" name="Rectangle 2"/>
              <p:cNvSpPr>
                <a:spLocks noRot="1" noChangeAspect="1" noMove="1" noResize="1" noEditPoints="1" noAdjustHandles="1" noChangeArrowheads="1" noChangeShapeType="1" noTextEdit="1"/>
              </p:cNvSpPr>
              <p:nvPr/>
            </p:nvSpPr>
            <p:spPr>
              <a:xfrm>
                <a:off x="280377" y="875520"/>
                <a:ext cx="8617438" cy="5573705"/>
              </a:xfrm>
              <a:prstGeom prst="rect">
                <a:avLst/>
              </a:prstGeom>
              <a:blipFill>
                <a:blip r:embed="rId3"/>
                <a:stretch>
                  <a:fillRect l="-990" t="-766" r="-919" b="-1313"/>
                </a:stretch>
              </a:blipFill>
            </p:spPr>
            <p:txBody>
              <a:bodyPr/>
              <a:lstStyle/>
              <a:p>
                <a:r>
                  <a:rPr lang="en-US">
                    <a:noFill/>
                  </a:rPr>
                  <a:t> </a:t>
                </a:r>
              </a:p>
            </p:txBody>
          </p:sp>
        </mc:Fallback>
      </mc:AlternateContent>
    </p:spTree>
    <p:extLst>
      <p:ext uri="{BB962C8B-B14F-4D97-AF65-F5344CB8AC3E}">
        <p14:creationId xmlns:p14="http://schemas.microsoft.com/office/powerpoint/2010/main" val="2567608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374BF2-3C04-4AB9-BE52-D173019A9162}" type="slidenum">
              <a:rPr lang="en-US" smtClean="0"/>
              <a:t>23</a:t>
            </a:fld>
            <a:endParaRPr lang="en-US"/>
          </a:p>
        </p:txBody>
      </p:sp>
      <p:sp>
        <p:nvSpPr>
          <p:cNvPr id="12"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sz="3000" b="1" dirty="0"/>
              <a:t>Complex Numbers</a:t>
            </a:r>
            <a:endParaRPr lang="ar-SA" altLang="en-US" sz="3000" b="1" dirty="0"/>
          </a:p>
        </p:txBody>
      </p:sp>
      <mc:AlternateContent xmlns:mc="http://schemas.openxmlformats.org/markup-compatibility/2006" xmlns:a14="http://schemas.microsoft.com/office/drawing/2010/main">
        <mc:Choice Requires="a14">
          <p:sp>
            <p:nvSpPr>
              <p:cNvPr id="3" name="Rectangle 2"/>
              <p:cNvSpPr/>
              <p:nvPr/>
            </p:nvSpPr>
            <p:spPr>
              <a:xfrm>
                <a:off x="280377" y="898966"/>
                <a:ext cx="8617438" cy="5871351"/>
              </a:xfrm>
              <a:prstGeom prst="rect">
                <a:avLst/>
              </a:prstGeom>
            </p:spPr>
            <p:txBody>
              <a:bodyPr wrap="square">
                <a:spAutoFit/>
              </a:bodyPr>
              <a:lstStyle/>
              <a:p>
                <a:pPr>
                  <a:spcBef>
                    <a:spcPct val="0"/>
                  </a:spcBef>
                </a:pPr>
                <a:r>
                  <a:rPr lang="en-US" altLang="en-US" sz="2000" b="1" dirty="0"/>
                  <a:t>Complex Conjugate </a:t>
                </a:r>
                <a14:m>
                  <m:oMath xmlns:m="http://schemas.openxmlformats.org/officeDocument/2006/math">
                    <m:r>
                      <a:rPr lang="en-US" sz="2000" b="1" i="1">
                        <a:latin typeface="Cambria Math" panose="02040503050406030204" pitchFamily="18" charset="0"/>
                      </a:rPr>
                      <m:t>𝒛</m:t>
                    </m:r>
                  </m:oMath>
                </a14:m>
                <a:r>
                  <a:rPr lang="en-US" altLang="en-US" sz="2000" b="1" dirty="0"/>
                  <a:t>*</a:t>
                </a:r>
              </a:p>
              <a:p>
                <a:pPr algn="just"/>
                <a:r>
                  <a:rPr lang="en-US" sz="2000" dirty="0"/>
                  <a:t>If </a:t>
                </a:r>
                <a14:m>
                  <m:oMath xmlns:m="http://schemas.openxmlformats.org/officeDocument/2006/math">
                    <m:r>
                      <a:rPr lang="en-US" sz="2000" i="1">
                        <a:latin typeface="Cambria Math" panose="02040503050406030204" pitchFamily="18" charset="0"/>
                      </a:rPr>
                      <m:t>𝑧</m:t>
                    </m:r>
                    <m:r>
                      <a:rPr lang="en-US" sz="2000" i="1">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𝑖𝑦</m:t>
                    </m:r>
                    <m:r>
                      <a:rPr lang="en-US" sz="2000" b="0" i="1" smtClean="0">
                        <a:latin typeface="Cambria Math" panose="02040503050406030204" pitchFamily="18" charset="0"/>
                      </a:rPr>
                      <m:t>=</m:t>
                    </m:r>
                    <m:r>
                      <a:rPr lang="en-US" sz="2000" b="0" i="1" smtClean="0">
                        <a:latin typeface="Cambria Math" panose="02040503050406030204" pitchFamily="18" charset="0"/>
                      </a:rPr>
                      <m:t>𝑟</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r>
                          <a:rPr lang="en-US" sz="2000" b="0" i="1" smtClean="0">
                            <a:latin typeface="Cambria Math" panose="02040503050406030204" pitchFamily="18" charset="0"/>
                          </a:rPr>
                          <m:t>𝑖</m:t>
                        </m:r>
                        <m:r>
                          <a:rPr lang="en-US" sz="2000" b="0" i="1" smtClean="0">
                            <a:latin typeface="Cambria Math" panose="02040503050406030204" pitchFamily="18" charset="0"/>
                            <a:ea typeface="Cambria Math" panose="02040503050406030204" pitchFamily="18" charset="0"/>
                          </a:rPr>
                          <m:t>𝜃</m:t>
                        </m:r>
                      </m:sup>
                    </m:sSup>
                    <m:r>
                      <a:rPr lang="en-US" sz="2000" i="1">
                        <a:latin typeface="Cambria Math" panose="02040503050406030204" pitchFamily="18" charset="0"/>
                      </a:rPr>
                      <m:t> </m:t>
                    </m:r>
                  </m:oMath>
                </a14:m>
                <a:r>
                  <a:rPr lang="en-US" sz="2000" dirty="0"/>
                  <a:t>the </a:t>
                </a:r>
                <a:r>
                  <a:rPr lang="en-US" sz="2000" b="1" dirty="0"/>
                  <a:t>complex conjugate </a:t>
                </a:r>
                <a14:m>
                  <m:oMath xmlns:m="http://schemas.openxmlformats.org/officeDocument/2006/math">
                    <m:r>
                      <a:rPr lang="en-US" sz="2000" i="1">
                        <a:latin typeface="Cambria Math" panose="02040503050406030204" pitchFamily="18" charset="0"/>
                      </a:rPr>
                      <m:t>𝑧</m:t>
                    </m:r>
                  </m:oMath>
                </a14:m>
                <a:r>
                  <a:rPr lang="en-US" sz="2000" dirty="0"/>
                  <a:t>* of the complex number </a:t>
                </a:r>
                <a14:m>
                  <m:oMath xmlns:m="http://schemas.openxmlformats.org/officeDocument/2006/math">
                    <m:r>
                      <a:rPr lang="en-US" sz="2000" i="1">
                        <a:latin typeface="Cambria Math" panose="02040503050406030204" pitchFamily="18" charset="0"/>
                      </a:rPr>
                      <m:t>𝑧</m:t>
                    </m:r>
                  </m:oMath>
                </a14:m>
                <a:r>
                  <a:rPr lang="en-US" sz="2000" i="1" dirty="0"/>
                  <a:t> </a:t>
                </a:r>
                <a:r>
                  <a:rPr lang="en-US" sz="2000" dirty="0"/>
                  <a:t>is defined as</a:t>
                </a:r>
                <a:endParaRPr lang="en-US" sz="2000" b="0" i="1" dirty="0">
                  <a:latin typeface="Cambria Math" panose="02040503050406030204" pitchFamily="18" charset="0"/>
                  <a:ea typeface="Times New Roman" panose="020206030504050203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𝑧</m:t>
                      </m:r>
                      <m:r>
                        <m:rPr>
                          <m:nor/>
                        </m:rPr>
                        <a:rPr lang="en-US" sz="2000" dirty="0"/>
                        <m:t>∗</m:t>
                      </m:r>
                      <m:r>
                        <a:rPr lang="en-US" sz="2000" b="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𝑥</m:t>
                      </m:r>
                      <m:r>
                        <a:rPr lang="en-US" sz="2000" b="0" i="1" smtClean="0">
                          <a:latin typeface="Cambria Math" panose="02040503050406030204" pitchFamily="18" charset="0"/>
                        </a:rPr>
                        <m:t>−</m:t>
                      </m:r>
                      <m:r>
                        <a:rPr lang="en-US" sz="2000" i="1">
                          <a:latin typeface="Cambria Math" panose="02040503050406030204" pitchFamily="18" charset="0"/>
                        </a:rPr>
                        <m:t>𝑖𝑦</m:t>
                      </m:r>
                      <m:r>
                        <a:rPr lang="en-US" sz="2000" i="1">
                          <a:latin typeface="Cambria Math" panose="02040503050406030204" pitchFamily="18" charset="0"/>
                        </a:rPr>
                        <m:t>=</m:t>
                      </m:r>
                      <m:r>
                        <a:rPr lang="en-US" sz="2000" i="1">
                          <a:latin typeface="Cambria Math" panose="02040503050406030204" pitchFamily="18" charset="0"/>
                        </a:rPr>
                        <m:t>𝑟</m:t>
                      </m:r>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b="0" i="1" smtClean="0">
                              <a:latin typeface="Cambria Math" panose="02040503050406030204" pitchFamily="18" charset="0"/>
                            </a:rPr>
                            <m:t>−</m:t>
                          </m:r>
                          <m:r>
                            <a:rPr lang="en-US" sz="2000" i="1">
                              <a:latin typeface="Cambria Math" panose="02040503050406030204" pitchFamily="18" charset="0"/>
                            </a:rPr>
                            <m:t>𝑖</m:t>
                          </m:r>
                          <m:r>
                            <a:rPr lang="en-US" sz="2000" i="1">
                              <a:latin typeface="Cambria Math" panose="02040503050406030204" pitchFamily="18" charset="0"/>
                              <a:ea typeface="Cambria Math" panose="02040503050406030204" pitchFamily="18" charset="0"/>
                            </a:rPr>
                            <m:t>𝜃</m:t>
                          </m:r>
                        </m:sup>
                      </m:sSup>
                    </m:oMath>
                  </m:oMathPara>
                </a14:m>
                <a:endParaRPr lang="en-US" sz="2000" i="1" dirty="0">
                  <a:latin typeface="Cambria Math" panose="02040503050406030204" pitchFamily="18" charset="0"/>
                  <a:ea typeface="Times New Roman" panose="02020603050405020304" pitchFamily="18" charset="0"/>
                  <a:cs typeface="Times New Roman" panose="02020603050405020304" pitchFamily="18" charset="0"/>
                </a:endParaRPr>
              </a:p>
              <a:p>
                <a:r>
                  <a:rPr lang="en-US" altLang="en-US" sz="2000" dirty="0"/>
                  <a:t>Therefore, in order to get the complex conjugate of any complex number we just change the root </a:t>
                </a:r>
                <a14:m>
                  <m:oMath xmlns:m="http://schemas.openxmlformats.org/officeDocument/2006/math">
                    <m:r>
                      <a:rPr lang="en-US" sz="2000" i="1">
                        <a:latin typeface="Cambria Math" panose="02040503050406030204" pitchFamily="18" charset="0"/>
                      </a:rPr>
                      <m:t>𝑖</m:t>
                    </m:r>
                  </m:oMath>
                </a14:m>
                <a:r>
                  <a:rPr lang="en-US" altLang="en-US" sz="2000" dirty="0"/>
                  <a:t> by </a:t>
                </a:r>
                <a14:m>
                  <m:oMath xmlns:m="http://schemas.openxmlformats.org/officeDocument/2006/math">
                    <m:r>
                      <a:rPr lang="en-US" sz="2000" b="0" i="0" smtClean="0">
                        <a:latin typeface="Cambria Math" panose="02040503050406030204" pitchFamily="18" charset="0"/>
                      </a:rPr>
                      <m:t>−</m:t>
                    </m:r>
                    <m:r>
                      <a:rPr lang="en-US" sz="2000" i="1">
                        <a:latin typeface="Cambria Math" panose="02040503050406030204" pitchFamily="18" charset="0"/>
                      </a:rPr>
                      <m:t>𝑖</m:t>
                    </m:r>
                  </m:oMath>
                </a14:m>
                <a:r>
                  <a:rPr lang="en-US" altLang="en-US" sz="2000" dirty="0"/>
                  <a:t>.</a:t>
                </a:r>
              </a:p>
              <a:p>
                <a:endParaRPr lang="en-US" sz="800" dirty="0">
                  <a:latin typeface="Calibri body"/>
                  <a:ea typeface="Times New Roman" panose="02020603050405020304" pitchFamily="18" charset="0"/>
                  <a:cs typeface="Times New Roman" panose="02020603050405020304" pitchFamily="18" charset="0"/>
                </a:endParaRPr>
              </a:p>
              <a:p>
                <a:pPr>
                  <a:spcBef>
                    <a:spcPct val="0"/>
                  </a:spcBef>
                </a:pPr>
                <a:r>
                  <a:rPr lang="en-US" altLang="en-US" sz="2000" b="1" dirty="0">
                    <a:solidFill>
                      <a:srgbClr val="FF0000"/>
                    </a:solidFill>
                  </a:rPr>
                  <a:t>Example:</a:t>
                </a:r>
              </a:p>
              <a:p>
                <a:r>
                  <a:rPr lang="en-US" sz="2000" dirty="0">
                    <a:solidFill>
                      <a:srgbClr val="FF0000"/>
                    </a:solidFill>
                  </a:rPr>
                  <a:t>Find the imaginary and real parts of the following complex numbers along with their complex conjugates.</a:t>
                </a:r>
              </a:p>
              <a:p>
                <a:pPr algn="just">
                  <a:spcBef>
                    <a:spcPct val="0"/>
                  </a:spcBef>
                </a:pPr>
                <a:r>
                  <a:rPr lang="en-US" altLang="en-US" sz="2000" dirty="0">
                    <a:solidFill>
                      <a:srgbClr val="FF0000"/>
                    </a:solidFill>
                  </a:rPr>
                  <a:t>a) </a:t>
                </a:r>
                <a14:m>
                  <m:oMath xmlns:m="http://schemas.openxmlformats.org/officeDocument/2006/math">
                    <m:r>
                      <a:rPr lang="en-US" altLang="en-US" sz="2000" b="0" i="1" smtClean="0">
                        <a:solidFill>
                          <a:srgbClr val="FF0000"/>
                        </a:solidFill>
                        <a:latin typeface="Cambria Math" panose="02040503050406030204" pitchFamily="18" charset="0"/>
                      </a:rPr>
                      <m:t>5</m:t>
                    </m:r>
                  </m:oMath>
                </a14:m>
                <a:endParaRPr lang="en-US" altLang="en-US" sz="2000" dirty="0">
                  <a:solidFill>
                    <a:srgbClr val="FF0000"/>
                  </a:solidFill>
                </a:endParaRPr>
              </a:p>
              <a:p>
                <a:pPr algn="just">
                  <a:spcBef>
                    <a:spcPct val="0"/>
                  </a:spcBef>
                </a:pPr>
                <a:r>
                  <a:rPr lang="en-US" altLang="en-US" sz="2000" dirty="0">
                    <a:solidFill>
                      <a:srgbClr val="FF0000"/>
                    </a:solidFill>
                  </a:rPr>
                  <a:t>b) </a:t>
                </a:r>
                <a14:m>
                  <m:oMath xmlns:m="http://schemas.openxmlformats.org/officeDocument/2006/math">
                    <m:r>
                      <a:rPr lang="en-US" sz="2000" b="0" i="1" smtClean="0">
                        <a:solidFill>
                          <a:srgbClr val="FF0000"/>
                        </a:solidFill>
                        <a:latin typeface="Cambria Math" panose="02040503050406030204" pitchFamily="18" charset="0"/>
                      </a:rPr>
                      <m:t>−</m:t>
                    </m:r>
                    <m:r>
                      <a:rPr lang="en-US" sz="2000" b="0" i="1" smtClean="0">
                        <a:solidFill>
                          <a:srgbClr val="FF0000"/>
                        </a:solidFill>
                        <a:latin typeface="Cambria Math" panose="02040503050406030204" pitchFamily="18" charset="0"/>
                      </a:rPr>
                      <m:t>3</m:t>
                    </m:r>
                    <m:r>
                      <a:rPr lang="en-US" sz="2000" b="0" i="1" smtClean="0">
                        <a:solidFill>
                          <a:srgbClr val="FF0000"/>
                        </a:solidFill>
                        <a:latin typeface="Cambria Math" panose="02040503050406030204" pitchFamily="18" charset="0"/>
                      </a:rPr>
                      <m:t>+</m:t>
                    </m:r>
                    <m:r>
                      <a:rPr lang="en-US" sz="2000" b="0" i="1">
                        <a:solidFill>
                          <a:srgbClr val="FF0000"/>
                        </a:solidFill>
                        <a:latin typeface="Cambria Math" panose="02040503050406030204" pitchFamily="18" charset="0"/>
                      </a:rPr>
                      <m:t>𝑖</m:t>
                    </m:r>
                    <m:r>
                      <a:rPr lang="en-US" sz="2000" b="0" i="1" smtClean="0">
                        <a:solidFill>
                          <a:srgbClr val="FF0000"/>
                        </a:solidFill>
                        <a:latin typeface="Cambria Math" panose="02040503050406030204" pitchFamily="18" charset="0"/>
                      </a:rPr>
                      <m:t>6</m:t>
                    </m:r>
                  </m:oMath>
                </a14:m>
                <a:r>
                  <a:rPr lang="en-US" altLang="en-US" sz="2000" dirty="0">
                    <a:solidFill>
                      <a:srgbClr val="FF0000"/>
                    </a:solidFill>
                  </a:rPr>
                  <a:t> </a:t>
                </a:r>
              </a:p>
              <a:p>
                <a:r>
                  <a:rPr lang="en-US" altLang="en-US" sz="2000" dirty="0">
                    <a:solidFill>
                      <a:srgbClr val="FF0000"/>
                    </a:solidFill>
                  </a:rPr>
                  <a:t>c) </a:t>
                </a:r>
                <a14:m>
                  <m:oMath xmlns:m="http://schemas.openxmlformats.org/officeDocument/2006/math">
                    <m:r>
                      <a:rPr lang="en-US" sz="2000" b="0" i="1" smtClean="0">
                        <a:solidFill>
                          <a:srgbClr val="FF0000"/>
                        </a:solidFill>
                        <a:latin typeface="Cambria Math" panose="02040503050406030204" pitchFamily="18" charset="0"/>
                      </a:rPr>
                      <m:t>1</m:t>
                    </m:r>
                    <m:r>
                      <a:rPr lang="en-US" sz="2000" b="0" i="1" smtClean="0">
                        <a:solidFill>
                          <a:srgbClr val="FF0000"/>
                        </a:solidFill>
                        <a:latin typeface="Cambria Math" panose="02040503050406030204" pitchFamily="18" charset="0"/>
                      </a:rPr>
                      <m:t> −</m:t>
                    </m:r>
                    <m:r>
                      <a:rPr lang="en-US" sz="2000" b="0" i="1" smtClean="0">
                        <a:solidFill>
                          <a:srgbClr val="FF0000"/>
                        </a:solidFill>
                        <a:latin typeface="Cambria Math" panose="02040503050406030204" pitchFamily="18" charset="0"/>
                      </a:rPr>
                      <m:t>2</m:t>
                    </m:r>
                  </m:oMath>
                </a14:m>
                <a:r>
                  <a:rPr lang="en-US" sz="2000" dirty="0">
                    <a:solidFill>
                      <a:srgbClr val="FF0000"/>
                    </a:solidFill>
                  </a:rPr>
                  <a:t> </a:t>
                </a:r>
                <a14:m>
                  <m:oMath xmlns:m="http://schemas.openxmlformats.org/officeDocument/2006/math">
                    <m:rad>
                      <m:radPr>
                        <m:degHide m:val="on"/>
                        <m:ctrlPr>
                          <a:rPr lang="en-US" sz="2000" i="1" smtClean="0">
                            <a:solidFill>
                              <a:srgbClr val="FF0000"/>
                            </a:solidFill>
                            <a:latin typeface="Cambria Math" panose="02040503050406030204" pitchFamily="18" charset="0"/>
                          </a:rPr>
                        </m:ctrlPr>
                      </m:radPr>
                      <m:deg/>
                      <m:e>
                        <m:r>
                          <a:rPr lang="en-US" sz="2000" b="0" i="1" smtClean="0">
                            <a:solidFill>
                              <a:srgbClr val="FF0000"/>
                            </a:solidFill>
                            <a:latin typeface="Cambria Math" panose="02040503050406030204" pitchFamily="18" charset="0"/>
                          </a:rPr>
                          <m:t>3</m:t>
                        </m:r>
                      </m:e>
                    </m:rad>
                  </m:oMath>
                </a14:m>
                <a:r>
                  <a:rPr lang="en-US" sz="2000" dirty="0">
                    <a:solidFill>
                      <a:srgbClr val="FF0000"/>
                    </a:solidFill>
                  </a:rPr>
                  <a:t> </a:t>
                </a:r>
                <a14:m>
                  <m:oMath xmlns:m="http://schemas.openxmlformats.org/officeDocument/2006/math">
                    <m:r>
                      <a:rPr lang="en-US" sz="2000" i="1">
                        <a:solidFill>
                          <a:srgbClr val="FF0000"/>
                        </a:solidFill>
                        <a:latin typeface="Cambria Math" panose="02040503050406030204" pitchFamily="18" charset="0"/>
                      </a:rPr>
                      <m:t>𝑖</m:t>
                    </m:r>
                  </m:oMath>
                </a14:m>
                <a:endParaRPr lang="en-US" sz="2000" dirty="0">
                  <a:solidFill>
                    <a:srgbClr val="FF0000"/>
                  </a:solidFill>
                </a:endParaRPr>
              </a:p>
              <a:p>
                <a:pPr algn="just">
                  <a:spcBef>
                    <a:spcPct val="0"/>
                  </a:spcBef>
                </a:pPr>
                <a:r>
                  <a:rPr lang="en-US" altLang="en-US" sz="2000" dirty="0">
                    <a:solidFill>
                      <a:srgbClr val="FF0000"/>
                    </a:solidFill>
                  </a:rPr>
                  <a:t>d) </a:t>
                </a:r>
                <a14:m>
                  <m:oMath xmlns:m="http://schemas.openxmlformats.org/officeDocument/2006/math">
                    <m:r>
                      <a:rPr lang="en-US" sz="2000" i="1">
                        <a:solidFill>
                          <a:srgbClr val="FF0000"/>
                        </a:solidFill>
                        <a:latin typeface="Cambria Math" panose="02040503050406030204" pitchFamily="18" charset="0"/>
                      </a:rPr>
                      <m:t>𝑖</m:t>
                    </m:r>
                  </m:oMath>
                </a14:m>
                <a:r>
                  <a:rPr lang="en-US" altLang="en-US" sz="2000" dirty="0">
                    <a:solidFill>
                      <a:srgbClr val="FF0000"/>
                    </a:solidFill>
                  </a:rPr>
                  <a:t> </a:t>
                </a:r>
              </a:p>
              <a:p>
                <a:pPr algn="just">
                  <a:spcBef>
                    <a:spcPct val="0"/>
                  </a:spcBef>
                </a:pPr>
                <a:r>
                  <a:rPr lang="en-US" altLang="en-US" sz="2000" b="1" dirty="0">
                    <a:solidFill>
                      <a:srgbClr val="0070C0"/>
                    </a:solidFill>
                  </a:rPr>
                  <a:t>Solution:</a:t>
                </a:r>
              </a:p>
              <a:p>
                <a:pPr algn="just">
                  <a:spcBef>
                    <a:spcPct val="0"/>
                  </a:spcBef>
                </a:pPr>
                <a:r>
                  <a:rPr lang="en-US" sz="2000" dirty="0">
                    <a:ea typeface="Times New Roman" panose="02020603050405020304" pitchFamily="18" charset="0"/>
                    <a:cs typeface="Times New Roman" panose="02020603050405020304" pitchFamily="18" charset="0"/>
                  </a:rPr>
                  <a:t>a)</a:t>
                </a:r>
                <a:r>
                  <a:rPr lang="en-US" sz="2000" dirty="0">
                    <a:solidFill>
                      <a:schemeClr val="tx1"/>
                    </a:solidFill>
                    <a:ea typeface="Times New Roman" panose="02020603050405020304" pitchFamily="18" charset="0"/>
                    <a:cs typeface="Times New Roman" panose="02020603050405020304" pitchFamily="18" charset="0"/>
                  </a:rPr>
                  <a:t> For </a:t>
                </a:r>
                <a14:m>
                  <m:oMath xmlns:m="http://schemas.openxmlformats.org/officeDocument/2006/math">
                    <m:r>
                      <a:rPr lang="en-US" sz="2000" b="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𝑧</m:t>
                    </m:r>
                    <m:r>
                      <a:rPr lang="en-US" sz="2000" b="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000" b="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5</m:t>
                    </m:r>
                  </m:oMath>
                </a14:m>
                <a:r>
                  <a:rPr lang="en-US" altLang="en-US" sz="2000" dirty="0"/>
                  <a:t>, </a:t>
                </a:r>
                <a:r>
                  <a:rPr lang="pl-PL" sz="2000" dirty="0"/>
                  <a:t>we have Re(z) = </a:t>
                </a:r>
                <a:r>
                  <a:rPr lang="en-US" sz="2000" dirty="0"/>
                  <a:t>5</a:t>
                </a:r>
                <a:r>
                  <a:rPr lang="pl-PL" sz="2000" dirty="0"/>
                  <a:t>, Im(z) = </a:t>
                </a:r>
                <a:r>
                  <a:rPr lang="en-US" sz="2000" dirty="0"/>
                  <a:t>0 and </a:t>
                </a:r>
                <a:r>
                  <a:rPr lang="en-US" altLang="en-US" sz="2000" dirty="0"/>
                  <a:t>  </a:t>
                </a:r>
                <a14:m>
                  <m:oMath xmlns:m="http://schemas.openxmlformats.org/officeDocument/2006/math">
                    <m:r>
                      <a:rPr lang="en-US" sz="2000" b="0" i="1">
                        <a:solidFill>
                          <a:schemeClr val="tx1"/>
                        </a:solidFill>
                        <a:latin typeface="Cambria Math" panose="02040503050406030204" pitchFamily="18" charset="0"/>
                      </a:rPr>
                      <m:t>𝑧</m:t>
                    </m:r>
                  </m:oMath>
                </a14:m>
                <a:r>
                  <a:rPr lang="en-US" sz="2000" dirty="0">
                    <a:solidFill>
                      <a:schemeClr val="tx1"/>
                    </a:solidFill>
                  </a:rPr>
                  <a:t>*</a:t>
                </a:r>
                <a14:m>
                  <m:oMath xmlns:m="http://schemas.openxmlformats.org/officeDocument/2006/math">
                    <m:r>
                      <a:rPr lang="en-US" sz="20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0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5</m:t>
                    </m:r>
                  </m:oMath>
                </a14:m>
                <a:r>
                  <a:rPr lang="en-US" altLang="en-US" sz="2000" dirty="0">
                    <a:solidFill>
                      <a:schemeClr val="tx1"/>
                    </a:solidFill>
                  </a:rPr>
                  <a:t>                     </a:t>
                </a:r>
              </a:p>
              <a:p>
                <a:pPr algn="just">
                  <a:spcBef>
                    <a:spcPct val="0"/>
                  </a:spcBef>
                </a:pPr>
                <a:r>
                  <a:rPr lang="en-US" altLang="en-US" sz="2000" dirty="0">
                    <a:ea typeface="Times New Roman" panose="02020603050405020304" pitchFamily="18" charset="0"/>
                    <a:cs typeface="Times New Roman" panose="02020603050405020304" pitchFamily="18" charset="0"/>
                  </a:rPr>
                  <a:t>b)</a:t>
                </a:r>
                <a:r>
                  <a:rPr lang="en-US" sz="2000" dirty="0">
                    <a:ea typeface="Times New Roman" panose="02020603050405020304" pitchFamily="18" charset="0"/>
                    <a:cs typeface="Times New Roman" panose="02020603050405020304" pitchFamily="18" charset="0"/>
                  </a:rPr>
                  <a:t> For</a:t>
                </a:r>
                <a:r>
                  <a:rPr lang="en-US" altLang="en-US" sz="2000" dirty="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Times New Roman" panose="02020603050405020304" pitchFamily="18" charset="0"/>
                      </a:rPr>
                      <m:t>𝑧</m:t>
                    </m:r>
                    <m:r>
                      <a:rPr lang="en-US" sz="2000" b="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000" b="0" i="1" smtClean="0">
                        <a:latin typeface="Cambria Math" panose="02040503050406030204" pitchFamily="18" charset="0"/>
                        <a:ea typeface="Times New Roman" panose="02020603050405020304" pitchFamily="18" charset="0"/>
                        <a:cs typeface="Times New Roman" panose="02020603050405020304" pitchFamily="18" charset="0"/>
                      </a:rPr>
                      <m:t>3</m:t>
                    </m:r>
                    <m:r>
                      <a:rPr lang="en-US" sz="2000" b="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000" b="0" i="1" smtClean="0">
                        <a:latin typeface="Cambria Math" panose="02040503050406030204" pitchFamily="18" charset="0"/>
                        <a:ea typeface="Times New Roman" panose="02020603050405020304" pitchFamily="18" charset="0"/>
                        <a:cs typeface="Times New Roman" panose="02020603050405020304" pitchFamily="18" charset="0"/>
                      </a:rPr>
                      <m:t>𝑖</m:t>
                    </m:r>
                    <m:r>
                      <a:rPr lang="en-US" sz="2000" b="0" i="1" smtClean="0">
                        <a:latin typeface="Cambria Math" panose="02040503050406030204" pitchFamily="18" charset="0"/>
                        <a:ea typeface="Times New Roman" panose="02020603050405020304" pitchFamily="18" charset="0"/>
                        <a:cs typeface="Times New Roman" panose="02020603050405020304" pitchFamily="18" charset="0"/>
                      </a:rPr>
                      <m:t>6</m:t>
                    </m:r>
                  </m:oMath>
                </a14:m>
                <a:r>
                  <a:rPr lang="en-US" altLang="en-US" sz="2000" dirty="0"/>
                  <a:t>,</a:t>
                </a:r>
                <a:r>
                  <a:rPr lang="en-US" altLang="en-US" sz="2000" b="1" dirty="0">
                    <a:solidFill>
                      <a:srgbClr val="0070C0"/>
                    </a:solidFill>
                  </a:rPr>
                  <a:t> </a:t>
                </a:r>
                <a:r>
                  <a:rPr lang="pl-PL" sz="2000" dirty="0"/>
                  <a:t>we have Re(z) = </a:t>
                </a:r>
                <a:r>
                  <a:rPr lang="en-US" sz="2000" dirty="0"/>
                  <a:t>3</a:t>
                </a:r>
                <a:r>
                  <a:rPr lang="pl-PL" sz="2000" dirty="0"/>
                  <a:t>, Im(z) = </a:t>
                </a:r>
                <a:r>
                  <a:rPr lang="en-US" sz="2000" dirty="0"/>
                  <a:t>6 and</a:t>
                </a:r>
                <a:r>
                  <a:rPr lang="en-US" altLang="en-US" sz="2000" b="1" dirty="0">
                    <a:solidFill>
                      <a:srgbClr val="0070C0"/>
                    </a:solidFill>
                  </a:rPr>
                  <a:t>        </a:t>
                </a:r>
                <a14:m>
                  <m:oMath xmlns:m="http://schemas.openxmlformats.org/officeDocument/2006/math">
                    <m:r>
                      <a:rPr lang="en-US" sz="2000" i="1">
                        <a:latin typeface="Cambria Math" panose="02040503050406030204" pitchFamily="18" charset="0"/>
                      </a:rPr>
                      <m:t>𝑧</m:t>
                    </m:r>
                  </m:oMath>
                </a14:m>
                <a:r>
                  <a:rPr lang="en-US" sz="2000" dirty="0"/>
                  <a:t>*</a:t>
                </a:r>
                <a14:m>
                  <m:oMath xmlns:m="http://schemas.openxmlformats.org/officeDocument/2006/math">
                    <m:r>
                      <a:rPr lang="en-US" sz="2000" i="1">
                        <a:latin typeface="Cambria Math" panose="02040503050406030204" pitchFamily="18" charset="0"/>
                        <a:ea typeface="Times New Roman" panose="02020603050405020304" pitchFamily="18" charset="0"/>
                        <a:cs typeface="Times New Roman" panose="02020603050405020304" pitchFamily="18" charset="0"/>
                      </a:rPr>
                      <m:t>=</m:t>
                    </m:r>
                    <m:r>
                      <a:rPr lang="en-US" sz="2000" b="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000" b="0" i="1" smtClean="0">
                        <a:latin typeface="Cambria Math" panose="02040503050406030204" pitchFamily="18" charset="0"/>
                        <a:ea typeface="Times New Roman" panose="02020603050405020304" pitchFamily="18" charset="0"/>
                        <a:cs typeface="Times New Roman" panose="02020603050405020304" pitchFamily="18" charset="0"/>
                      </a:rPr>
                      <m:t>3</m:t>
                    </m:r>
                    <m:r>
                      <a:rPr lang="en-US" sz="2000" b="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000" b="0" i="1" smtClean="0">
                        <a:latin typeface="Cambria Math" panose="02040503050406030204" pitchFamily="18" charset="0"/>
                        <a:ea typeface="Times New Roman" panose="02020603050405020304" pitchFamily="18" charset="0"/>
                        <a:cs typeface="Times New Roman" panose="02020603050405020304" pitchFamily="18" charset="0"/>
                      </a:rPr>
                      <m:t>𝑖</m:t>
                    </m:r>
                    <m:r>
                      <a:rPr lang="en-US" sz="2000" b="0" i="1" smtClean="0">
                        <a:latin typeface="Cambria Math" panose="02040503050406030204" pitchFamily="18" charset="0"/>
                        <a:ea typeface="Times New Roman" panose="02020603050405020304" pitchFamily="18" charset="0"/>
                        <a:cs typeface="Times New Roman" panose="02020603050405020304" pitchFamily="18" charset="0"/>
                      </a:rPr>
                      <m:t>6</m:t>
                    </m:r>
                  </m:oMath>
                </a14:m>
                <a:endParaRPr lang="en-US" altLang="en-US" sz="2000" b="1" dirty="0">
                  <a:solidFill>
                    <a:srgbClr val="0070C0"/>
                  </a:solidFill>
                </a:endParaRPr>
              </a:p>
              <a:p>
                <a:pPr algn="just">
                  <a:spcBef>
                    <a:spcPct val="0"/>
                  </a:spcBef>
                </a:pPr>
                <a:r>
                  <a:rPr lang="en-US" altLang="en-US" sz="2000" dirty="0">
                    <a:ea typeface="Times New Roman" panose="02020603050405020304" pitchFamily="18" charset="0"/>
                    <a:cs typeface="Times New Roman" panose="02020603050405020304" pitchFamily="18" charset="0"/>
                  </a:rPr>
                  <a:t>c)</a:t>
                </a:r>
                <a:r>
                  <a:rPr lang="en-US" sz="2000" dirty="0">
                    <a:ea typeface="Times New Roman" panose="02020603050405020304" pitchFamily="18" charset="0"/>
                    <a:cs typeface="Times New Roman" panose="02020603050405020304" pitchFamily="18" charset="0"/>
                  </a:rPr>
                  <a:t> For</a:t>
                </a:r>
                <a:r>
                  <a:rPr lang="en-US" altLang="en-US" sz="2000" dirty="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Times New Roman" panose="02020603050405020304" pitchFamily="18" charset="0"/>
                      </a:rPr>
                      <m:t>𝑧</m:t>
                    </m:r>
                    <m:r>
                      <a:rPr lang="en-US" sz="2000" i="1">
                        <a:latin typeface="Cambria Math" panose="02040503050406030204" pitchFamily="18" charset="0"/>
                        <a:ea typeface="Times New Roman" panose="02020603050405020304" pitchFamily="18" charset="0"/>
                        <a:cs typeface="Times New Roman" panose="02020603050405020304" pitchFamily="18" charset="0"/>
                      </a:rPr>
                      <m:t>=</m:t>
                    </m:r>
                    <m:r>
                      <a:rPr lang="en-US" sz="2000" i="1">
                        <a:latin typeface="Cambria Math" panose="02040503050406030204" pitchFamily="18" charset="0"/>
                        <a:ea typeface="Times New Roman" panose="02020603050405020304" pitchFamily="18" charset="0"/>
                        <a:cs typeface="Times New Roman" panose="02020603050405020304" pitchFamily="18" charset="0"/>
                      </a:rPr>
                      <m:t>1</m:t>
                    </m:r>
                    <m:r>
                      <a:rPr lang="en-US" sz="2000" i="1">
                        <a:latin typeface="Cambria Math" panose="02040503050406030204" pitchFamily="18" charset="0"/>
                        <a:ea typeface="Times New Roman" panose="02020603050405020304" pitchFamily="18" charset="0"/>
                        <a:cs typeface="Times New Roman" panose="02020603050405020304" pitchFamily="18" charset="0"/>
                      </a:rPr>
                      <m:t> −</m:t>
                    </m:r>
                    <m:r>
                      <a:rPr lang="en-US" sz="2000" i="1">
                        <a:latin typeface="Cambria Math" panose="02040503050406030204" pitchFamily="18" charset="0"/>
                        <a:ea typeface="Times New Roman" panose="02020603050405020304" pitchFamily="18" charset="0"/>
                        <a:cs typeface="Times New Roman" panose="02020603050405020304" pitchFamily="18" charset="0"/>
                      </a:rPr>
                      <m:t>2</m:t>
                    </m:r>
                    <m:r>
                      <m:rPr>
                        <m:nor/>
                      </m:rPr>
                      <a:rPr lang="en-US" sz="2000" dirty="0">
                        <a:solidFill>
                          <a:schemeClr val="tx1"/>
                        </a:solidFill>
                      </a:rPr>
                      <m:t> </m:t>
                    </m:r>
                    <m:rad>
                      <m:radPr>
                        <m:degHide m:val="on"/>
                        <m:ctrlPr>
                          <a:rPr lang="en-US" sz="2000" i="1">
                            <a:solidFill>
                              <a:schemeClr val="tx1"/>
                            </a:solidFill>
                            <a:latin typeface="Cambria Math" panose="02040503050406030204" pitchFamily="18" charset="0"/>
                          </a:rPr>
                        </m:ctrlPr>
                      </m:radPr>
                      <m:deg/>
                      <m:e>
                        <m:r>
                          <a:rPr lang="en-US" sz="2000" i="1">
                            <a:solidFill>
                              <a:schemeClr val="tx1"/>
                            </a:solidFill>
                            <a:latin typeface="Cambria Math" panose="02040503050406030204" pitchFamily="18" charset="0"/>
                          </a:rPr>
                          <m:t>3</m:t>
                        </m:r>
                      </m:e>
                    </m:rad>
                    <m:r>
                      <m:rPr>
                        <m:nor/>
                      </m:rPr>
                      <a:rPr lang="en-US" sz="2000" dirty="0">
                        <a:solidFill>
                          <a:schemeClr val="tx1"/>
                        </a:solidFill>
                      </a:rPr>
                      <m:t> </m:t>
                    </m:r>
                    <m:r>
                      <a:rPr lang="en-US" sz="2000" i="1">
                        <a:solidFill>
                          <a:schemeClr val="tx1"/>
                        </a:solidFill>
                        <a:latin typeface="Cambria Math" panose="02040503050406030204" pitchFamily="18" charset="0"/>
                      </a:rPr>
                      <m:t>𝑖</m:t>
                    </m:r>
                  </m:oMath>
                </a14:m>
                <a:r>
                  <a:rPr lang="en-US" altLang="en-US" sz="2000" dirty="0"/>
                  <a:t>,</a:t>
                </a:r>
                <a:r>
                  <a:rPr lang="en-US" altLang="en-US" sz="2000" b="1" dirty="0">
                    <a:solidFill>
                      <a:srgbClr val="0070C0"/>
                    </a:solidFill>
                  </a:rPr>
                  <a:t> </a:t>
                </a:r>
                <a:r>
                  <a:rPr lang="pl-PL" sz="2000" dirty="0"/>
                  <a:t>we have Re(z) = </a:t>
                </a:r>
                <a:r>
                  <a:rPr lang="en-US" sz="2000" dirty="0"/>
                  <a:t>1</a:t>
                </a:r>
                <a:r>
                  <a:rPr lang="pl-PL" sz="2000" dirty="0"/>
                  <a:t>, Im(z) = </a:t>
                </a:r>
                <a14:m>
                  <m:oMath xmlns:m="http://schemas.openxmlformats.org/officeDocument/2006/math">
                    <m:r>
                      <a:rPr lang="en-US" sz="2000" i="1">
                        <a:latin typeface="Cambria Math" panose="02040503050406030204" pitchFamily="18" charset="0"/>
                      </a:rPr>
                      <m:t>−</m:t>
                    </m:r>
                    <m:r>
                      <a:rPr lang="en-US" sz="2000" i="1">
                        <a:latin typeface="Cambria Math" panose="02040503050406030204" pitchFamily="18" charset="0"/>
                      </a:rPr>
                      <m:t>2</m:t>
                    </m:r>
                    <m:r>
                      <m:rPr>
                        <m:nor/>
                      </m:rPr>
                      <a:rPr lang="en-US" sz="2000" dirty="0"/>
                      <m:t> </m:t>
                    </m:r>
                    <m:rad>
                      <m:radPr>
                        <m:degHide m:val="on"/>
                        <m:ctrlPr>
                          <a:rPr lang="en-US" sz="2000" i="1">
                            <a:latin typeface="Cambria Math" panose="02040503050406030204" pitchFamily="18" charset="0"/>
                          </a:rPr>
                        </m:ctrlPr>
                      </m:radPr>
                      <m:deg/>
                      <m:e>
                        <m:r>
                          <a:rPr lang="en-US" sz="2000" i="1">
                            <a:latin typeface="Cambria Math" panose="02040503050406030204" pitchFamily="18" charset="0"/>
                          </a:rPr>
                          <m:t>3</m:t>
                        </m:r>
                      </m:e>
                    </m:rad>
                  </m:oMath>
                </a14:m>
                <a:r>
                  <a:rPr lang="en-US" sz="2000" dirty="0"/>
                  <a:t>  and</a:t>
                </a:r>
                <a:r>
                  <a:rPr lang="en-US" sz="2000" b="1" dirty="0">
                    <a:solidFill>
                      <a:srgbClr val="0070C0"/>
                    </a:solidFill>
                  </a:rPr>
                  <a:t> </a:t>
                </a:r>
                <a14:m>
                  <m:oMath xmlns:m="http://schemas.openxmlformats.org/officeDocument/2006/math">
                    <m:r>
                      <a:rPr lang="en-US" sz="2000" i="1">
                        <a:latin typeface="Cambria Math" panose="02040503050406030204" pitchFamily="18" charset="0"/>
                      </a:rPr>
                      <m:t>𝑧</m:t>
                    </m:r>
                  </m:oMath>
                </a14:m>
                <a:r>
                  <a:rPr lang="en-US" sz="2000" dirty="0"/>
                  <a:t>*</a:t>
                </a:r>
                <a14:m>
                  <m:oMath xmlns:m="http://schemas.openxmlformats.org/officeDocument/2006/math">
                    <m:r>
                      <a:rPr lang="en-US" sz="2000" i="1">
                        <a:latin typeface="Cambria Math" panose="02040503050406030204" pitchFamily="18" charset="0"/>
                        <a:ea typeface="Times New Roman" panose="02020603050405020304" pitchFamily="18" charset="0"/>
                        <a:cs typeface="Times New Roman" panose="02020603050405020304" pitchFamily="18" charset="0"/>
                      </a:rPr>
                      <m:t>=</m:t>
                    </m:r>
                    <m:r>
                      <a:rPr lang="en-US" sz="2000" i="1">
                        <a:latin typeface="Cambria Math" panose="02040503050406030204" pitchFamily="18" charset="0"/>
                      </a:rPr>
                      <m:t>1</m:t>
                    </m:r>
                    <m:r>
                      <a:rPr lang="en-US" sz="2000" b="0" i="1" smtClean="0">
                        <a:latin typeface="Cambria Math" panose="02040503050406030204" pitchFamily="18" charset="0"/>
                      </a:rPr>
                      <m:t>+</m:t>
                    </m:r>
                    <m:r>
                      <a:rPr lang="en-US" sz="2000" i="1">
                        <a:latin typeface="Cambria Math" panose="02040503050406030204" pitchFamily="18" charset="0"/>
                      </a:rPr>
                      <m:t>2</m:t>
                    </m:r>
                    <m:r>
                      <m:rPr>
                        <m:nor/>
                      </m:rPr>
                      <a:rPr lang="en-US" sz="2000" dirty="0"/>
                      <m:t> </m:t>
                    </m:r>
                    <m:rad>
                      <m:radPr>
                        <m:degHide m:val="on"/>
                        <m:ctrlPr>
                          <a:rPr lang="en-US" sz="2000" i="1">
                            <a:latin typeface="Cambria Math" panose="02040503050406030204" pitchFamily="18" charset="0"/>
                          </a:rPr>
                        </m:ctrlPr>
                      </m:radPr>
                      <m:deg/>
                      <m:e>
                        <m:r>
                          <a:rPr lang="en-US" sz="2000" i="1">
                            <a:latin typeface="Cambria Math" panose="02040503050406030204" pitchFamily="18" charset="0"/>
                          </a:rPr>
                          <m:t>3</m:t>
                        </m:r>
                      </m:e>
                    </m:rad>
                    <m:r>
                      <m:rPr>
                        <m:nor/>
                      </m:rPr>
                      <a:rPr lang="en-US" sz="2000" dirty="0"/>
                      <m:t> </m:t>
                    </m:r>
                    <m:r>
                      <a:rPr lang="en-US" sz="2000" i="1">
                        <a:latin typeface="Cambria Math" panose="02040503050406030204" pitchFamily="18" charset="0"/>
                      </a:rPr>
                      <m:t>𝑖</m:t>
                    </m:r>
                  </m:oMath>
                </a14:m>
                <a:endParaRPr lang="en-US" altLang="en-US" sz="2000" dirty="0">
                  <a:ea typeface="Times New Roman" panose="02020603050405020304" pitchFamily="18" charset="0"/>
                  <a:cs typeface="Times New Roman" panose="02020603050405020304" pitchFamily="18" charset="0"/>
                </a:endParaRPr>
              </a:p>
              <a:p>
                <a:pPr algn="just">
                  <a:spcBef>
                    <a:spcPct val="0"/>
                  </a:spcBef>
                </a:pPr>
                <a:r>
                  <a:rPr lang="en-US" altLang="en-US" sz="2000" dirty="0">
                    <a:ea typeface="Times New Roman" panose="02020603050405020304" pitchFamily="18" charset="0"/>
                    <a:cs typeface="Times New Roman" panose="02020603050405020304" pitchFamily="18" charset="0"/>
                  </a:rPr>
                  <a:t>d)</a:t>
                </a:r>
                <a:r>
                  <a:rPr lang="en-US" sz="2000" dirty="0">
                    <a:ea typeface="Times New Roman" panose="02020603050405020304" pitchFamily="18" charset="0"/>
                    <a:cs typeface="Times New Roman" panose="02020603050405020304" pitchFamily="18" charset="0"/>
                  </a:rPr>
                  <a:t> For</a:t>
                </a:r>
                <a:r>
                  <a:rPr lang="en-US" altLang="en-US" sz="2000" dirty="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Times New Roman" panose="02020603050405020304" pitchFamily="18" charset="0"/>
                      </a:rPr>
                      <m:t>𝑧</m:t>
                    </m:r>
                    <m:r>
                      <a:rPr lang="en-US" sz="2000" i="1">
                        <a:latin typeface="Cambria Math" panose="02040503050406030204" pitchFamily="18" charset="0"/>
                        <a:ea typeface="Times New Roman" panose="02020603050405020304" pitchFamily="18" charset="0"/>
                        <a:cs typeface="Times New Roman" panose="02020603050405020304" pitchFamily="18" charset="0"/>
                      </a:rPr>
                      <m:t>=</m:t>
                    </m:r>
                    <m:r>
                      <a:rPr lang="en-US" sz="2000" i="1">
                        <a:latin typeface="Cambria Math" panose="02040503050406030204" pitchFamily="18" charset="0"/>
                        <a:ea typeface="Times New Roman" panose="02020603050405020304" pitchFamily="18" charset="0"/>
                        <a:cs typeface="Times New Roman" panose="02020603050405020304" pitchFamily="18" charset="0"/>
                      </a:rPr>
                      <m:t>𝑖</m:t>
                    </m:r>
                  </m:oMath>
                </a14:m>
                <a:r>
                  <a:rPr lang="en-US" altLang="en-US" sz="2000" dirty="0"/>
                  <a:t>,</a:t>
                </a:r>
                <a:r>
                  <a:rPr lang="en-US" altLang="en-US" sz="2000" b="1" dirty="0">
                    <a:solidFill>
                      <a:srgbClr val="0070C0"/>
                    </a:solidFill>
                  </a:rPr>
                  <a:t> </a:t>
                </a:r>
                <a:r>
                  <a:rPr lang="pl-PL" sz="2000" dirty="0"/>
                  <a:t>we have Re(z) = </a:t>
                </a:r>
                <a:r>
                  <a:rPr lang="en-US" sz="2000" dirty="0"/>
                  <a:t>0</a:t>
                </a:r>
                <a:r>
                  <a:rPr lang="pl-PL" sz="2000" dirty="0"/>
                  <a:t>, Im(z) = </a:t>
                </a:r>
                <a:r>
                  <a:rPr lang="en-US" sz="2000" dirty="0"/>
                  <a:t>1 and</a:t>
                </a:r>
                <a:r>
                  <a:rPr lang="en-US" sz="2000" b="1" dirty="0">
                    <a:solidFill>
                      <a:srgbClr val="0070C0"/>
                    </a:solidFill>
                  </a:rPr>
                  <a:t> </a:t>
                </a:r>
                <a14:m>
                  <m:oMath xmlns:m="http://schemas.openxmlformats.org/officeDocument/2006/math">
                    <m:r>
                      <a:rPr lang="en-US" sz="2000" i="1">
                        <a:latin typeface="Cambria Math" panose="02040503050406030204" pitchFamily="18" charset="0"/>
                      </a:rPr>
                      <m:t>𝑧</m:t>
                    </m:r>
                  </m:oMath>
                </a14:m>
                <a:r>
                  <a:rPr lang="en-US" sz="2000" dirty="0"/>
                  <a:t>*</a:t>
                </a:r>
                <a14:m>
                  <m:oMath xmlns:m="http://schemas.openxmlformats.org/officeDocument/2006/math">
                    <m:r>
                      <a:rPr lang="en-US" sz="2000" i="1">
                        <a:latin typeface="Cambria Math" panose="02040503050406030204" pitchFamily="18" charset="0"/>
                        <a:ea typeface="Times New Roman" panose="02020603050405020304" pitchFamily="18" charset="0"/>
                        <a:cs typeface="Times New Roman" panose="02020603050405020304" pitchFamily="18" charset="0"/>
                      </a:rPr>
                      <m:t>=</m:t>
                    </m:r>
                    <m:r>
                      <a:rPr lang="en-US" sz="2000" b="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000" i="1">
                        <a:latin typeface="Cambria Math" panose="02040503050406030204" pitchFamily="18" charset="0"/>
                        <a:ea typeface="Times New Roman" panose="02020603050405020304" pitchFamily="18" charset="0"/>
                        <a:cs typeface="Times New Roman" panose="02020603050405020304" pitchFamily="18" charset="0"/>
                      </a:rPr>
                      <m:t>𝑖</m:t>
                    </m:r>
                  </m:oMath>
                </a14:m>
                <a:endParaRPr lang="en-US" altLang="en-US" sz="2000" b="1" dirty="0">
                  <a:solidFill>
                    <a:srgbClr val="0070C0"/>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280377" y="898966"/>
                <a:ext cx="8617438" cy="5871351"/>
              </a:xfrm>
              <a:prstGeom prst="rect">
                <a:avLst/>
              </a:prstGeom>
              <a:blipFill>
                <a:blip r:embed="rId3"/>
                <a:stretch>
                  <a:fillRect l="-778" t="-519" r="-707" b="-311"/>
                </a:stretch>
              </a:blipFill>
            </p:spPr>
            <p:txBody>
              <a:bodyPr/>
              <a:lstStyle/>
              <a:p>
                <a:r>
                  <a:rPr lang="en-US">
                    <a:noFill/>
                  </a:rPr>
                  <a:t> </a:t>
                </a:r>
              </a:p>
            </p:txBody>
          </p:sp>
        </mc:Fallback>
      </mc:AlternateContent>
    </p:spTree>
    <p:extLst>
      <p:ext uri="{BB962C8B-B14F-4D97-AF65-F5344CB8AC3E}">
        <p14:creationId xmlns:p14="http://schemas.microsoft.com/office/powerpoint/2010/main" val="3253726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374BF2-3C04-4AB9-BE52-D173019A9162}" type="slidenum">
              <a:rPr lang="en-US" smtClean="0"/>
              <a:t>24</a:t>
            </a:fld>
            <a:endParaRPr lang="en-US"/>
          </a:p>
        </p:txBody>
      </p:sp>
      <p:sp>
        <p:nvSpPr>
          <p:cNvPr id="12"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sz="3000" b="1" dirty="0"/>
              <a:t>Complex Numbers</a:t>
            </a:r>
            <a:endParaRPr lang="ar-SA" altLang="en-US" sz="3000" b="1" dirty="0"/>
          </a:p>
        </p:txBody>
      </p:sp>
      <mc:AlternateContent xmlns:mc="http://schemas.openxmlformats.org/markup-compatibility/2006" xmlns:a14="http://schemas.microsoft.com/office/drawing/2010/main">
        <mc:Choice Requires="a14">
          <p:sp>
            <p:nvSpPr>
              <p:cNvPr id="3" name="Rectangle 2"/>
              <p:cNvSpPr/>
              <p:nvPr/>
            </p:nvSpPr>
            <p:spPr>
              <a:xfrm>
                <a:off x="268654" y="910689"/>
                <a:ext cx="8617438" cy="5816977"/>
              </a:xfrm>
              <a:prstGeom prst="rect">
                <a:avLst/>
              </a:prstGeom>
            </p:spPr>
            <p:txBody>
              <a:bodyPr wrap="square">
                <a:spAutoFit/>
              </a:bodyPr>
              <a:lstStyle/>
              <a:p>
                <a:pPr>
                  <a:spcBef>
                    <a:spcPct val="0"/>
                  </a:spcBef>
                </a:pPr>
                <a:r>
                  <a:rPr lang="en-US" altLang="en-US" sz="2200" b="1" dirty="0">
                    <a:solidFill>
                      <a:srgbClr val="FF0000"/>
                    </a:solidFill>
                  </a:rPr>
                  <a:t>Example:</a:t>
                </a:r>
                <a:r>
                  <a:rPr lang="en-US" altLang="en-US" sz="2200" b="1" dirty="0"/>
                  <a:t> </a:t>
                </a:r>
                <a:r>
                  <a:rPr lang="en-US" altLang="en-US" sz="2200" dirty="0">
                    <a:solidFill>
                      <a:srgbClr val="FF0000"/>
                    </a:solidFill>
                  </a:rPr>
                  <a:t>Find the value of  </a:t>
                </a:r>
                <a14:m>
                  <m:oMath xmlns:m="http://schemas.openxmlformats.org/officeDocument/2006/math">
                    <m:r>
                      <a:rPr lang="en-US" sz="2200" i="1">
                        <a:solidFill>
                          <a:srgbClr val="FF0000"/>
                        </a:solidFill>
                        <a:latin typeface="Cambria Math" panose="02040503050406030204" pitchFamily="18" charset="0"/>
                      </a:rPr>
                      <m:t>𝑖</m:t>
                    </m:r>
                  </m:oMath>
                </a14:m>
                <a:r>
                  <a:rPr lang="en-US" sz="2200" baseline="30000" dirty="0">
                    <a:solidFill>
                      <a:srgbClr val="FF0000"/>
                    </a:solidFill>
                  </a:rPr>
                  <a:t>2</a:t>
                </a:r>
                <a:r>
                  <a:rPr lang="en-US" sz="2200" dirty="0">
                    <a:solidFill>
                      <a:srgbClr val="FF0000"/>
                    </a:solidFill>
                  </a:rPr>
                  <a:t> and -</a:t>
                </a:r>
                <a14:m>
                  <m:oMath xmlns:m="http://schemas.openxmlformats.org/officeDocument/2006/math">
                    <m:r>
                      <a:rPr lang="en-US" sz="2200" i="1">
                        <a:solidFill>
                          <a:srgbClr val="FF0000"/>
                        </a:solidFill>
                        <a:latin typeface="Cambria Math" panose="02040503050406030204" pitchFamily="18" charset="0"/>
                      </a:rPr>
                      <m:t>𝑖</m:t>
                    </m:r>
                  </m:oMath>
                </a14:m>
                <a:r>
                  <a:rPr lang="en-US" sz="2200" dirty="0">
                    <a:solidFill>
                      <a:srgbClr val="FF0000"/>
                    </a:solidFill>
                  </a:rPr>
                  <a:t>*</a:t>
                </a:r>
              </a:p>
              <a:p>
                <a:pPr algn="just">
                  <a:spcBef>
                    <a:spcPct val="0"/>
                  </a:spcBef>
                </a:pPr>
                <a:r>
                  <a:rPr lang="en-US" altLang="en-US" sz="2200" b="1" dirty="0">
                    <a:solidFill>
                      <a:srgbClr val="0070C0"/>
                    </a:solidFill>
                  </a:rPr>
                  <a:t>Solution:</a:t>
                </a:r>
              </a:p>
              <a:p>
                <a:pPr algn="just">
                  <a:spcBef>
                    <a:spcPct val="0"/>
                  </a:spcBef>
                </a:pPr>
                <a:endParaRPr lang="en-US" altLang="en-US" sz="1500" b="1" dirty="0"/>
              </a:p>
              <a:p>
                <a:pPr algn="just">
                  <a:spcBef>
                    <a:spcPct val="0"/>
                  </a:spcBef>
                </a:pPr>
                <a:endParaRPr lang="en-US" altLang="en-US" sz="1500" b="1" dirty="0"/>
              </a:p>
              <a:p>
                <a:pPr algn="just">
                  <a:spcBef>
                    <a:spcPct val="0"/>
                  </a:spcBef>
                </a:pPr>
                <a:endParaRPr lang="en-US" altLang="en-US" sz="1500" b="1" dirty="0"/>
              </a:p>
              <a:p>
                <a:pPr algn="just">
                  <a:spcBef>
                    <a:spcPct val="0"/>
                  </a:spcBef>
                </a:pPr>
                <a:endParaRPr lang="en-US" altLang="en-US" sz="1000" b="1" dirty="0"/>
              </a:p>
              <a:p>
                <a:pPr algn="just">
                  <a:spcBef>
                    <a:spcPct val="0"/>
                  </a:spcBef>
                </a:pPr>
                <a:r>
                  <a:rPr lang="en-US" altLang="en-US" sz="2300" b="1" dirty="0"/>
                  <a:t>Addition and Subtraction of Complex Numbers</a:t>
                </a:r>
              </a:p>
              <a:p>
                <a:pPr algn="just"/>
                <a:r>
                  <a:rPr lang="en-US" sz="2250" dirty="0">
                    <a:latin typeface="Calibri body"/>
                    <a:cs typeface="Times New Roman" panose="02020603050405020304" pitchFamily="18" charset="0"/>
                  </a:rPr>
                  <a:t>When adding or subtracting complex numbers, </a:t>
                </a:r>
                <a:r>
                  <a:rPr lang="en-US" altLang="en-US" sz="2250" dirty="0">
                    <a:latin typeface="Calibri body"/>
                    <a:ea typeface="Times New Roman" panose="02020603050405020304" pitchFamily="18" charset="0"/>
                    <a:cs typeface="Times New Roman" panose="02020603050405020304" pitchFamily="18" charset="0"/>
                  </a:rPr>
                  <a:t>, the real part is added to (or subtracted from) the real part and the imaginary part is added to (or subtracted from) the imaginary part.</a:t>
                </a:r>
                <a:r>
                  <a:rPr lang="en-US" altLang="en-US" sz="2250" dirty="0">
                    <a:latin typeface="Calibri body"/>
                    <a:cs typeface="Times New Roman" panose="02020603050405020304" pitchFamily="18" charset="0"/>
                  </a:rPr>
                  <a:t> </a:t>
                </a:r>
                <a:r>
                  <a:rPr lang="en-US" sz="2250" dirty="0">
                    <a:latin typeface="Calibri body"/>
                    <a:ea typeface="Times New Roman" panose="02020603050405020304" pitchFamily="18" charset="0"/>
                    <a:cs typeface="Times New Roman" panose="02020603050405020304" pitchFamily="18" charset="0"/>
                  </a:rPr>
                  <a:t>For example, if </a:t>
                </a:r>
                <a14:m>
                  <m:oMath xmlns:m="http://schemas.openxmlformats.org/officeDocument/2006/math">
                    <m:r>
                      <a:rPr lang="en-US" sz="2250" b="0" i="1" smtClean="0">
                        <a:latin typeface="Cambria Math" panose="02040503050406030204" pitchFamily="18" charset="0"/>
                        <a:ea typeface="Times New Roman" panose="02020603050405020304" pitchFamily="18" charset="0"/>
                        <a:cs typeface="Times New Roman" panose="02020603050405020304" pitchFamily="18" charset="0"/>
                      </a:rPr>
                      <m:t>𝑧</m:t>
                    </m:r>
                    <m:r>
                      <a:rPr lang="en-US" sz="2250" b="0" i="1" baseline="-25000" smtClean="0">
                        <a:latin typeface="Cambria Math" panose="02040503050406030204" pitchFamily="18" charset="0"/>
                        <a:ea typeface="Times New Roman" panose="02020603050405020304" pitchFamily="18" charset="0"/>
                        <a:cs typeface="Times New Roman" panose="02020603050405020304" pitchFamily="18" charset="0"/>
                      </a:rPr>
                      <m:t>1</m:t>
                    </m:r>
                    <m:r>
                      <a:rPr lang="en-US" sz="2250" b="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250" b="0" i="1" smtClean="0">
                        <a:latin typeface="Cambria Math" panose="02040503050406030204" pitchFamily="18" charset="0"/>
                        <a:ea typeface="Times New Roman" panose="02020603050405020304" pitchFamily="18" charset="0"/>
                        <a:cs typeface="Times New Roman" panose="02020603050405020304" pitchFamily="18" charset="0"/>
                      </a:rPr>
                      <m:t>𝑥</m:t>
                    </m:r>
                    <m:r>
                      <a:rPr lang="en-US" sz="2250" b="0" i="1" baseline="-25000" smtClean="0">
                        <a:latin typeface="Cambria Math" panose="02040503050406030204" pitchFamily="18" charset="0"/>
                        <a:ea typeface="Times New Roman" panose="02020603050405020304" pitchFamily="18" charset="0"/>
                        <a:cs typeface="Times New Roman" panose="02020603050405020304" pitchFamily="18" charset="0"/>
                      </a:rPr>
                      <m:t>1</m:t>
                    </m:r>
                    <m:r>
                      <a:rPr lang="en-US" sz="2250" b="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250" b="0" i="1" smtClean="0">
                        <a:latin typeface="Cambria Math" panose="02040503050406030204" pitchFamily="18" charset="0"/>
                        <a:ea typeface="Times New Roman" panose="02020603050405020304" pitchFamily="18" charset="0"/>
                        <a:cs typeface="Times New Roman" panose="02020603050405020304" pitchFamily="18" charset="0"/>
                      </a:rPr>
                      <m:t>𝑖𝑦</m:t>
                    </m:r>
                    <m:r>
                      <a:rPr lang="en-US" sz="2250" b="0" i="1" baseline="-25000" smtClean="0">
                        <a:latin typeface="Cambria Math" panose="02040503050406030204" pitchFamily="18" charset="0"/>
                        <a:ea typeface="Times New Roman" panose="02020603050405020304" pitchFamily="18" charset="0"/>
                        <a:cs typeface="Times New Roman" panose="02020603050405020304" pitchFamily="18" charset="0"/>
                      </a:rPr>
                      <m:t>1</m:t>
                    </m:r>
                  </m:oMath>
                </a14:m>
                <a:r>
                  <a:rPr lang="en-US" sz="2250" dirty="0">
                    <a:latin typeface="Calibri body"/>
                    <a:ea typeface="Times New Roman" panose="02020603050405020304" pitchFamily="18" charset="0"/>
                    <a:cs typeface="Times New Roman" panose="02020603050405020304" pitchFamily="18" charset="0"/>
                  </a:rPr>
                  <a:t>  and </a:t>
                </a:r>
                <a14:m>
                  <m:oMath xmlns:m="http://schemas.openxmlformats.org/officeDocument/2006/math">
                    <m:r>
                      <a:rPr lang="en-US" sz="2250" i="1">
                        <a:latin typeface="Cambria Math" panose="02040503050406030204" pitchFamily="18" charset="0"/>
                        <a:ea typeface="Times New Roman" panose="02020603050405020304" pitchFamily="18" charset="0"/>
                        <a:cs typeface="Times New Roman" panose="02020603050405020304" pitchFamily="18" charset="0"/>
                      </a:rPr>
                      <m:t>𝑧</m:t>
                    </m:r>
                    <m:r>
                      <a:rPr lang="en-US" sz="2250" b="0" i="1" baseline="-25000" smtClean="0">
                        <a:latin typeface="Cambria Math" panose="02040503050406030204" pitchFamily="18" charset="0"/>
                        <a:ea typeface="Times New Roman" panose="02020603050405020304" pitchFamily="18" charset="0"/>
                        <a:cs typeface="Times New Roman" panose="02020603050405020304" pitchFamily="18" charset="0"/>
                      </a:rPr>
                      <m:t>2</m:t>
                    </m:r>
                    <m:r>
                      <a:rPr lang="en-US" sz="2250" i="1">
                        <a:latin typeface="Cambria Math" panose="02040503050406030204" pitchFamily="18" charset="0"/>
                        <a:ea typeface="Times New Roman" panose="02020603050405020304" pitchFamily="18" charset="0"/>
                        <a:cs typeface="Times New Roman" panose="02020603050405020304" pitchFamily="18" charset="0"/>
                      </a:rPr>
                      <m:t>=</m:t>
                    </m:r>
                    <m:r>
                      <a:rPr lang="en-US" sz="2250" i="1">
                        <a:latin typeface="Cambria Math" panose="02040503050406030204" pitchFamily="18" charset="0"/>
                        <a:ea typeface="Times New Roman" panose="02020603050405020304" pitchFamily="18" charset="0"/>
                        <a:cs typeface="Times New Roman" panose="02020603050405020304" pitchFamily="18" charset="0"/>
                      </a:rPr>
                      <m:t>𝑥</m:t>
                    </m:r>
                    <m:r>
                      <a:rPr lang="en-US" sz="2250" b="0" i="1" baseline="-25000" smtClean="0">
                        <a:latin typeface="Cambria Math" panose="02040503050406030204" pitchFamily="18" charset="0"/>
                        <a:ea typeface="Times New Roman" panose="02020603050405020304" pitchFamily="18" charset="0"/>
                        <a:cs typeface="Times New Roman" panose="02020603050405020304" pitchFamily="18" charset="0"/>
                      </a:rPr>
                      <m:t>2</m:t>
                    </m:r>
                    <m:r>
                      <a:rPr lang="en-US" sz="2250" i="1">
                        <a:latin typeface="Cambria Math" panose="02040503050406030204" pitchFamily="18" charset="0"/>
                        <a:ea typeface="Times New Roman" panose="02020603050405020304" pitchFamily="18" charset="0"/>
                        <a:cs typeface="Times New Roman" panose="02020603050405020304" pitchFamily="18" charset="0"/>
                      </a:rPr>
                      <m:t>+</m:t>
                    </m:r>
                    <m:r>
                      <a:rPr lang="en-US" sz="2250" i="1">
                        <a:latin typeface="Cambria Math" panose="02040503050406030204" pitchFamily="18" charset="0"/>
                        <a:ea typeface="Times New Roman" panose="02020603050405020304" pitchFamily="18" charset="0"/>
                        <a:cs typeface="Times New Roman" panose="02020603050405020304" pitchFamily="18" charset="0"/>
                      </a:rPr>
                      <m:t>𝑖𝑦</m:t>
                    </m:r>
                    <m:r>
                      <a:rPr lang="en-US" sz="2250" b="0" i="1" baseline="-25000" smtClean="0">
                        <a:latin typeface="Cambria Math" panose="02040503050406030204" pitchFamily="18" charset="0"/>
                        <a:ea typeface="Times New Roman" panose="02020603050405020304" pitchFamily="18" charset="0"/>
                        <a:cs typeface="Times New Roman" panose="02020603050405020304" pitchFamily="18" charset="0"/>
                      </a:rPr>
                      <m:t>2</m:t>
                    </m:r>
                  </m:oMath>
                </a14:m>
                <a:r>
                  <a:rPr lang="en-US" sz="2250" dirty="0">
                    <a:latin typeface="Calibri body"/>
                    <a:ea typeface="Times New Roman" panose="02020603050405020304" pitchFamily="18" charset="0"/>
                    <a:cs typeface="Times New Roman" panose="02020603050405020304" pitchFamily="18" charset="0"/>
                  </a:rPr>
                  <a:t> , then</a:t>
                </a:r>
              </a:p>
              <a:p>
                <a:pPr algn="ctr"/>
                <a14:m>
                  <m:oMath xmlns:m="http://schemas.openxmlformats.org/officeDocument/2006/math">
                    <m:r>
                      <a:rPr lang="en-US" sz="2250" i="1">
                        <a:latin typeface="Cambria Math" panose="02040503050406030204" pitchFamily="18" charset="0"/>
                        <a:ea typeface="Times New Roman" panose="02020603050405020304" pitchFamily="18" charset="0"/>
                        <a:cs typeface="Times New Roman" panose="02020603050405020304" pitchFamily="18" charset="0"/>
                      </a:rPr>
                      <m:t>𝑧</m:t>
                    </m:r>
                    <m:r>
                      <a:rPr lang="en-US" sz="2250" i="1" baseline="-25000">
                        <a:latin typeface="Cambria Math" panose="02040503050406030204" pitchFamily="18" charset="0"/>
                        <a:ea typeface="Times New Roman" panose="02020603050405020304" pitchFamily="18" charset="0"/>
                        <a:cs typeface="Times New Roman" panose="02020603050405020304" pitchFamily="18" charset="0"/>
                      </a:rPr>
                      <m:t>1</m:t>
                    </m:r>
                    <m:r>
                      <a:rPr lang="en-US" sz="2250" b="0" i="1" baseline="-25000" smtClean="0">
                        <a:latin typeface="Cambria Math" panose="02040503050406030204" pitchFamily="18" charset="0"/>
                        <a:ea typeface="Times New Roman" panose="02020603050405020304" pitchFamily="18" charset="0"/>
                        <a:cs typeface="Times New Roman" panose="02020603050405020304" pitchFamily="18" charset="0"/>
                      </a:rPr>
                      <m:t> </m:t>
                    </m:r>
                    <m:r>
                      <a:rPr lang="en-US" sz="2250" b="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250" i="1">
                        <a:latin typeface="Cambria Math" panose="02040503050406030204" pitchFamily="18" charset="0"/>
                        <a:ea typeface="Times New Roman" panose="02020603050405020304" pitchFamily="18" charset="0"/>
                        <a:cs typeface="Times New Roman" panose="02020603050405020304" pitchFamily="18" charset="0"/>
                      </a:rPr>
                      <m:t>𝑧</m:t>
                    </m:r>
                    <m:r>
                      <a:rPr lang="en-US" sz="2250" b="0" i="1" baseline="-25000" smtClean="0">
                        <a:latin typeface="Cambria Math" panose="02040503050406030204" pitchFamily="18" charset="0"/>
                        <a:ea typeface="Times New Roman" panose="02020603050405020304" pitchFamily="18" charset="0"/>
                        <a:cs typeface="Times New Roman" panose="02020603050405020304" pitchFamily="18" charset="0"/>
                      </a:rPr>
                      <m:t>2</m:t>
                    </m:r>
                    <m:r>
                      <a:rPr lang="en-US" sz="2250" i="1">
                        <a:latin typeface="Cambria Math" panose="02040503050406030204" pitchFamily="18" charset="0"/>
                        <a:ea typeface="Times New Roman" panose="02020603050405020304" pitchFamily="18" charset="0"/>
                        <a:cs typeface="Times New Roman" panose="02020603050405020304" pitchFamily="18" charset="0"/>
                      </a:rPr>
                      <m:t>=</m:t>
                    </m:r>
                    <m:r>
                      <a:rPr lang="en-US" sz="2250" b="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250" i="1">
                        <a:latin typeface="Cambria Math" panose="02040503050406030204" pitchFamily="18" charset="0"/>
                        <a:ea typeface="Times New Roman" panose="02020603050405020304" pitchFamily="18" charset="0"/>
                        <a:cs typeface="Times New Roman" panose="02020603050405020304" pitchFamily="18" charset="0"/>
                      </a:rPr>
                      <m:t>𝑥</m:t>
                    </m:r>
                    <m:r>
                      <a:rPr lang="en-US" sz="2250" i="1" baseline="-25000">
                        <a:latin typeface="Cambria Math" panose="02040503050406030204" pitchFamily="18" charset="0"/>
                        <a:ea typeface="Times New Roman" panose="02020603050405020304" pitchFamily="18" charset="0"/>
                        <a:cs typeface="Times New Roman" panose="02020603050405020304" pitchFamily="18" charset="0"/>
                      </a:rPr>
                      <m:t>1</m:t>
                    </m:r>
                    <m:r>
                      <a:rPr lang="en-US" sz="2250" i="1">
                        <a:latin typeface="Cambria Math" panose="02040503050406030204" pitchFamily="18" charset="0"/>
                        <a:ea typeface="Times New Roman" panose="02020603050405020304" pitchFamily="18" charset="0"/>
                        <a:cs typeface="Times New Roman" panose="02020603050405020304" pitchFamily="18" charset="0"/>
                      </a:rPr>
                      <m:t>±</m:t>
                    </m:r>
                    <m:r>
                      <a:rPr lang="en-US" sz="2250" i="1">
                        <a:latin typeface="Cambria Math" panose="02040503050406030204" pitchFamily="18" charset="0"/>
                        <a:ea typeface="Times New Roman" panose="02020603050405020304" pitchFamily="18" charset="0"/>
                        <a:cs typeface="Times New Roman" panose="02020603050405020304" pitchFamily="18" charset="0"/>
                      </a:rPr>
                      <m:t>𝑥</m:t>
                    </m:r>
                    <m:r>
                      <a:rPr lang="en-US" sz="2250" i="1" baseline="-25000">
                        <a:latin typeface="Cambria Math" panose="02040503050406030204" pitchFamily="18" charset="0"/>
                        <a:ea typeface="Times New Roman" panose="02020603050405020304" pitchFamily="18" charset="0"/>
                        <a:cs typeface="Times New Roman" panose="02020603050405020304" pitchFamily="18" charset="0"/>
                      </a:rPr>
                      <m:t>2</m:t>
                    </m:r>
                  </m:oMath>
                </a14:m>
                <a:r>
                  <a:rPr lang="en-US" sz="2250" dirty="0">
                    <a:latin typeface="Calibri body"/>
                    <a:ea typeface="Times New Roman" panose="02020603050405020304" pitchFamily="18" charset="0"/>
                    <a:cs typeface="Times New Roman" panose="02020603050405020304" pitchFamily="18" charset="0"/>
                  </a:rPr>
                  <a:t>) </a:t>
                </a:r>
                <a14:m>
                  <m:oMath xmlns:m="http://schemas.openxmlformats.org/officeDocument/2006/math">
                    <m:r>
                      <a:rPr lang="en-US" sz="2250" i="1">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250" dirty="0">
                    <a:latin typeface="Calibri body"/>
                    <a:ea typeface="Times New Roman" panose="02020603050405020304" pitchFamily="18" charset="0"/>
                    <a:cs typeface="Times New Roman" panose="02020603050405020304" pitchFamily="18" charset="0"/>
                  </a:rPr>
                  <a:t> </a:t>
                </a:r>
                <a14:m>
                  <m:oMath xmlns:m="http://schemas.openxmlformats.org/officeDocument/2006/math">
                    <m:r>
                      <a:rPr lang="en-US" sz="2250" i="1">
                        <a:latin typeface="Cambria Math" panose="02040503050406030204" pitchFamily="18" charset="0"/>
                        <a:ea typeface="Times New Roman" panose="02020603050405020304" pitchFamily="18" charset="0"/>
                        <a:cs typeface="Times New Roman" panose="02020603050405020304" pitchFamily="18" charset="0"/>
                      </a:rPr>
                      <m:t>𝑖</m:t>
                    </m:r>
                  </m:oMath>
                </a14:m>
                <a:r>
                  <a:rPr lang="en-US" sz="2250" dirty="0">
                    <a:latin typeface="Calibri body"/>
                    <a:ea typeface="Times New Roman" panose="02020603050405020304" pitchFamily="18" charset="0"/>
                    <a:cs typeface="Times New Roman" panose="02020603050405020304" pitchFamily="18" charset="0"/>
                  </a:rPr>
                  <a:t>(</a:t>
                </a:r>
                <a14:m>
                  <m:oMath xmlns:m="http://schemas.openxmlformats.org/officeDocument/2006/math">
                    <m:r>
                      <a:rPr lang="en-US" sz="2250" b="0" i="1" smtClean="0">
                        <a:latin typeface="Cambria Math" panose="02040503050406030204" pitchFamily="18" charset="0"/>
                        <a:ea typeface="Times New Roman" panose="02020603050405020304" pitchFamily="18" charset="0"/>
                        <a:cs typeface="Times New Roman" panose="02020603050405020304" pitchFamily="18" charset="0"/>
                      </a:rPr>
                      <m:t>𝑦</m:t>
                    </m:r>
                    <m:r>
                      <a:rPr lang="en-US" sz="2250" i="1" baseline="-25000">
                        <a:latin typeface="Cambria Math" panose="02040503050406030204" pitchFamily="18" charset="0"/>
                        <a:ea typeface="Times New Roman" panose="02020603050405020304" pitchFamily="18" charset="0"/>
                        <a:cs typeface="Times New Roman" panose="02020603050405020304" pitchFamily="18" charset="0"/>
                      </a:rPr>
                      <m:t>1</m:t>
                    </m:r>
                    <m:r>
                      <a:rPr lang="en-US" sz="2250" i="1">
                        <a:latin typeface="Cambria Math" panose="02040503050406030204" pitchFamily="18" charset="0"/>
                        <a:ea typeface="Times New Roman" panose="02020603050405020304" pitchFamily="18" charset="0"/>
                        <a:cs typeface="Times New Roman" panose="02020603050405020304" pitchFamily="18" charset="0"/>
                      </a:rPr>
                      <m:t>±</m:t>
                    </m:r>
                    <m:r>
                      <a:rPr lang="en-US" sz="2250" b="0" i="1" smtClean="0">
                        <a:latin typeface="Cambria Math" panose="02040503050406030204" pitchFamily="18" charset="0"/>
                        <a:ea typeface="Times New Roman" panose="02020603050405020304" pitchFamily="18" charset="0"/>
                        <a:cs typeface="Times New Roman" panose="02020603050405020304" pitchFamily="18" charset="0"/>
                      </a:rPr>
                      <m:t>𝑦</m:t>
                    </m:r>
                    <m:r>
                      <a:rPr lang="en-US" sz="2250" i="1" baseline="-25000">
                        <a:latin typeface="Cambria Math" panose="02040503050406030204" pitchFamily="18" charset="0"/>
                        <a:ea typeface="Times New Roman" panose="02020603050405020304" pitchFamily="18" charset="0"/>
                        <a:cs typeface="Times New Roman" panose="02020603050405020304" pitchFamily="18" charset="0"/>
                      </a:rPr>
                      <m:t>2</m:t>
                    </m:r>
                  </m:oMath>
                </a14:m>
                <a:r>
                  <a:rPr lang="en-US" sz="2250" dirty="0">
                    <a:latin typeface="Calibri body"/>
                    <a:ea typeface="Times New Roman" panose="02020603050405020304" pitchFamily="18" charset="0"/>
                    <a:cs typeface="Times New Roman" panose="02020603050405020304" pitchFamily="18" charset="0"/>
                  </a:rPr>
                  <a:t>)</a:t>
                </a:r>
              </a:p>
              <a:p>
                <a:pPr algn="ctr"/>
                <a:endParaRPr lang="en-US" sz="800" dirty="0">
                  <a:latin typeface="Calibri body"/>
                  <a:ea typeface="Times New Roman" panose="02020603050405020304" pitchFamily="18" charset="0"/>
                  <a:cs typeface="Times New Roman" panose="02020603050405020304" pitchFamily="18" charset="0"/>
                </a:endParaRPr>
              </a:p>
              <a:p>
                <a:pPr>
                  <a:spcBef>
                    <a:spcPct val="0"/>
                  </a:spcBef>
                </a:pPr>
                <a:r>
                  <a:rPr lang="en-US" altLang="en-US" sz="2250" b="1" dirty="0">
                    <a:solidFill>
                      <a:srgbClr val="FF0000"/>
                    </a:solidFill>
                  </a:rPr>
                  <a:t>Example: </a:t>
                </a:r>
              </a:p>
              <a:p>
                <a:pPr>
                  <a:spcBef>
                    <a:spcPct val="0"/>
                  </a:spcBef>
                </a:pPr>
                <a:r>
                  <a:rPr lang="en-US" altLang="en-US" sz="2250" dirty="0">
                    <a:solidFill>
                      <a:srgbClr val="FF0000"/>
                    </a:solidFill>
                  </a:rPr>
                  <a:t>If </a:t>
                </a:r>
                <a14:m>
                  <m:oMath xmlns:m="http://schemas.openxmlformats.org/officeDocument/2006/math">
                    <m:r>
                      <a:rPr lang="en-US" sz="225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𝑧</m:t>
                    </m:r>
                    <m:r>
                      <a:rPr lang="en-US" sz="2250" i="1" baseline="-2500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1</m:t>
                    </m:r>
                    <m:r>
                      <a:rPr lang="en-US" sz="225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250" b="0" i="1" smtClean="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2</m:t>
                    </m:r>
                    <m:r>
                      <a:rPr lang="en-US" sz="225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250" b="0" i="1" smtClean="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3</m:t>
                    </m:r>
                    <m:r>
                      <a:rPr lang="en-US" sz="225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𝑖</m:t>
                    </m:r>
                  </m:oMath>
                </a14:m>
                <a:r>
                  <a:rPr lang="en-US" sz="2250" dirty="0">
                    <a:solidFill>
                      <a:srgbClr val="FF0000"/>
                    </a:solidFill>
                    <a:latin typeface="Calibri body"/>
                    <a:ea typeface="Times New Roman" panose="02020603050405020304" pitchFamily="18" charset="0"/>
                    <a:cs typeface="Times New Roman" panose="02020603050405020304" pitchFamily="18" charset="0"/>
                  </a:rPr>
                  <a:t>  and </a:t>
                </a:r>
                <a14:m>
                  <m:oMath xmlns:m="http://schemas.openxmlformats.org/officeDocument/2006/math">
                    <m:r>
                      <a:rPr lang="en-US" sz="225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𝑧</m:t>
                    </m:r>
                    <m:r>
                      <a:rPr lang="en-US" sz="2250" i="1" baseline="-2500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2</m:t>
                    </m:r>
                    <m:r>
                      <a:rPr lang="en-US" sz="225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250" b="0" i="1" smtClean="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1</m:t>
                    </m:r>
                    <m:r>
                      <a:rPr lang="en-US" sz="2250" b="0" i="1" smtClean="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250" b="0" i="1" smtClean="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4</m:t>
                    </m:r>
                    <m:r>
                      <a:rPr lang="en-US" sz="225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𝑖</m:t>
                    </m:r>
                  </m:oMath>
                </a14:m>
                <a:r>
                  <a:rPr lang="en-US" altLang="en-US" sz="2250" dirty="0">
                    <a:solidFill>
                      <a:srgbClr val="FF0000"/>
                    </a:solidFill>
                  </a:rPr>
                  <a:t>, calculate </a:t>
                </a:r>
                <a14:m>
                  <m:oMath xmlns:m="http://schemas.openxmlformats.org/officeDocument/2006/math">
                    <m:r>
                      <a:rPr lang="en-US" sz="225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𝑧</m:t>
                    </m:r>
                    <m:r>
                      <a:rPr lang="en-US" sz="2250" i="1" baseline="-2500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1</m:t>
                    </m:r>
                    <m:r>
                      <a:rPr lang="en-US" sz="2250" b="0" i="1" smtClean="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25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𝑧</m:t>
                    </m:r>
                    <m:r>
                      <a:rPr lang="en-US" sz="2250" i="1" baseline="-2500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2</m:t>
                    </m:r>
                  </m:oMath>
                </a14:m>
                <a:r>
                  <a:rPr lang="en-US" altLang="en-US" sz="2250" dirty="0">
                    <a:solidFill>
                      <a:srgbClr val="FF0000"/>
                    </a:solidFill>
                  </a:rPr>
                  <a:t> and </a:t>
                </a:r>
                <a14:m>
                  <m:oMath xmlns:m="http://schemas.openxmlformats.org/officeDocument/2006/math">
                    <m:r>
                      <a:rPr lang="en-US" sz="2250" b="0" i="0" smtClean="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2</m:t>
                    </m:r>
                    <m:r>
                      <a:rPr lang="en-US" sz="225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𝑧</m:t>
                    </m:r>
                    <m:r>
                      <a:rPr lang="en-US" sz="2250" i="1" baseline="-2500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1</m:t>
                    </m:r>
                    <m:r>
                      <a:rPr lang="en-US" sz="2250" b="0" i="1" smtClean="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250" b="0" i="1" smtClean="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3</m:t>
                    </m:r>
                    <m:r>
                      <a:rPr lang="en-US" sz="225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𝑧</m:t>
                    </m:r>
                    <m:r>
                      <a:rPr lang="en-US" sz="2250" i="1" baseline="-2500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2</m:t>
                    </m:r>
                  </m:oMath>
                </a14:m>
                <a:r>
                  <a:rPr lang="en-US" altLang="en-US" sz="2250" dirty="0">
                    <a:solidFill>
                      <a:srgbClr val="FF0000"/>
                    </a:solidFill>
                  </a:rPr>
                  <a:t>.</a:t>
                </a:r>
              </a:p>
              <a:p>
                <a:pPr algn="just">
                  <a:spcBef>
                    <a:spcPct val="0"/>
                  </a:spcBef>
                </a:pPr>
                <a:r>
                  <a:rPr lang="en-US" altLang="en-US" sz="2250" b="1" dirty="0">
                    <a:solidFill>
                      <a:srgbClr val="0070C0"/>
                    </a:solidFill>
                  </a:rPr>
                  <a:t>Solution:</a:t>
                </a:r>
              </a:p>
              <a:p>
                <a:pPr algn="just">
                  <a:spcBef>
                    <a:spcPct val="0"/>
                  </a:spcBef>
                </a:pPr>
                <a14:m>
                  <m:oMathPara xmlns:m="http://schemas.openxmlformats.org/officeDocument/2006/math">
                    <m:oMathParaPr>
                      <m:jc m:val="center"/>
                    </m:oMathParaPr>
                    <m:oMath xmlns:m="http://schemas.openxmlformats.org/officeDocument/2006/math">
                      <m:r>
                        <a:rPr lang="en-US" sz="225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𝑧</m:t>
                      </m:r>
                      <m:r>
                        <a:rPr lang="en-US" sz="2250" i="1" baseline="-250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1</m:t>
                      </m:r>
                      <m:r>
                        <a:rPr lang="en-US" sz="225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25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𝑧</m:t>
                      </m:r>
                      <m:r>
                        <a:rPr lang="en-US" sz="2250" i="1" baseline="-250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2</m:t>
                      </m:r>
                      <m:r>
                        <a:rPr lang="en-US" sz="2250" b="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250" b="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250" b="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2</m:t>
                          </m:r>
                          <m:r>
                            <a:rPr lang="en-US" sz="2250" b="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250" b="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1</m:t>
                          </m:r>
                        </m:e>
                      </m:d>
                      <m:r>
                        <a:rPr lang="en-US" sz="2250" b="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250" b="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250" b="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3</m:t>
                          </m:r>
                          <m:r>
                            <a:rPr lang="en-US" sz="2250" b="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250" b="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4</m:t>
                          </m:r>
                        </m:e>
                      </m:d>
                      <m:r>
                        <a:rPr lang="en-US" sz="2250" i="1">
                          <a:latin typeface="Cambria Math" panose="02040503050406030204" pitchFamily="18" charset="0"/>
                          <a:ea typeface="Times New Roman" panose="02020603050405020304" pitchFamily="18" charset="0"/>
                          <a:cs typeface="Times New Roman" panose="02020603050405020304" pitchFamily="18" charset="0"/>
                        </a:rPr>
                        <m:t>𝑖</m:t>
                      </m:r>
                      <m:r>
                        <a:rPr lang="en-US" sz="2250" b="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250" b="0" i="1" smtClean="0">
                          <a:latin typeface="Cambria Math" panose="02040503050406030204" pitchFamily="18" charset="0"/>
                          <a:ea typeface="Times New Roman" panose="02020603050405020304" pitchFamily="18" charset="0"/>
                          <a:cs typeface="Times New Roman" panose="02020603050405020304" pitchFamily="18" charset="0"/>
                        </a:rPr>
                        <m:t>1</m:t>
                      </m:r>
                      <m:r>
                        <a:rPr lang="en-US" sz="2250" b="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250" b="0" i="1" smtClean="0">
                          <a:latin typeface="Cambria Math" panose="02040503050406030204" pitchFamily="18" charset="0"/>
                          <a:ea typeface="Times New Roman" panose="02020603050405020304" pitchFamily="18" charset="0"/>
                          <a:cs typeface="Times New Roman" panose="02020603050405020304" pitchFamily="18" charset="0"/>
                        </a:rPr>
                        <m:t>7</m:t>
                      </m:r>
                      <m:r>
                        <a:rPr lang="en-US" sz="2250" i="1">
                          <a:latin typeface="Cambria Math" panose="02040503050406030204" pitchFamily="18" charset="0"/>
                          <a:ea typeface="Times New Roman" panose="02020603050405020304" pitchFamily="18" charset="0"/>
                          <a:cs typeface="Times New Roman" panose="02020603050405020304" pitchFamily="18" charset="0"/>
                        </a:rPr>
                        <m:t>𝑖</m:t>
                      </m:r>
                    </m:oMath>
                  </m:oMathPara>
                </a14:m>
                <a:endParaRPr lang="en-US" sz="2250" dirty="0">
                  <a:ea typeface="Times New Roman" panose="02020603050405020304" pitchFamily="18" charset="0"/>
                  <a:cs typeface="Times New Roman" panose="02020603050405020304" pitchFamily="18" charset="0"/>
                </a:endParaRPr>
              </a:p>
              <a:p>
                <a:pPr algn="just">
                  <a:spcBef>
                    <a:spcPct val="0"/>
                  </a:spcBef>
                </a:pPr>
                <a:endParaRPr lang="en-US" altLang="en-US" sz="1000" b="1" dirty="0">
                  <a:solidFill>
                    <a:srgbClr val="0070C0"/>
                  </a:solidFill>
                </a:endParaRPr>
              </a:p>
              <a:p>
                <a:pPr algn="just">
                  <a:spcBef>
                    <a:spcPct val="0"/>
                  </a:spcBef>
                </a:pPr>
                <a14:m>
                  <m:oMathPara xmlns:m="http://schemas.openxmlformats.org/officeDocument/2006/math">
                    <m:oMathParaPr>
                      <m:jc m:val="left"/>
                    </m:oMathParaPr>
                    <m:oMath xmlns:m="http://schemas.openxmlformats.org/officeDocument/2006/math">
                      <m:r>
                        <a:rPr lang="en-US" sz="2250" b="0" i="1" smtClean="0">
                          <a:latin typeface="Cambria Math" panose="02040503050406030204" pitchFamily="18" charset="0"/>
                          <a:ea typeface="Times New Roman" panose="02020603050405020304" pitchFamily="18" charset="0"/>
                          <a:cs typeface="Times New Roman" panose="02020603050405020304" pitchFamily="18" charset="0"/>
                        </a:rPr>
                        <m:t>2</m:t>
                      </m:r>
                      <m:r>
                        <a:rPr lang="en-US" sz="2250" i="1">
                          <a:latin typeface="Cambria Math" panose="02040503050406030204" pitchFamily="18" charset="0"/>
                          <a:ea typeface="Times New Roman" panose="02020603050405020304" pitchFamily="18" charset="0"/>
                          <a:cs typeface="Times New Roman" panose="02020603050405020304" pitchFamily="18" charset="0"/>
                        </a:rPr>
                        <m:t>𝑧</m:t>
                      </m:r>
                      <m:r>
                        <a:rPr lang="en-US" sz="2250" i="1" baseline="-25000">
                          <a:latin typeface="Cambria Math" panose="02040503050406030204" pitchFamily="18" charset="0"/>
                          <a:ea typeface="Times New Roman" panose="02020603050405020304" pitchFamily="18" charset="0"/>
                          <a:cs typeface="Times New Roman" panose="02020603050405020304" pitchFamily="18" charset="0"/>
                        </a:rPr>
                        <m:t>1</m:t>
                      </m:r>
                      <m:r>
                        <a:rPr lang="en-US" sz="2250" b="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250" b="0" i="1" smtClean="0">
                          <a:latin typeface="Cambria Math" panose="02040503050406030204" pitchFamily="18" charset="0"/>
                          <a:ea typeface="Times New Roman" panose="02020603050405020304" pitchFamily="18" charset="0"/>
                          <a:cs typeface="Times New Roman" panose="02020603050405020304" pitchFamily="18" charset="0"/>
                        </a:rPr>
                        <m:t>3</m:t>
                      </m:r>
                      <m:r>
                        <a:rPr lang="en-US" sz="2250" i="1">
                          <a:latin typeface="Cambria Math" panose="02040503050406030204" pitchFamily="18" charset="0"/>
                          <a:ea typeface="Times New Roman" panose="02020603050405020304" pitchFamily="18" charset="0"/>
                          <a:cs typeface="Times New Roman" panose="02020603050405020304" pitchFamily="18" charset="0"/>
                        </a:rPr>
                        <m:t>𝑧</m:t>
                      </m:r>
                      <m:r>
                        <a:rPr lang="en-US" sz="2250" i="1" baseline="-25000">
                          <a:latin typeface="Cambria Math" panose="02040503050406030204" pitchFamily="18" charset="0"/>
                          <a:ea typeface="Times New Roman" panose="02020603050405020304" pitchFamily="18" charset="0"/>
                          <a:cs typeface="Times New Roman" panose="02020603050405020304" pitchFamily="18" charset="0"/>
                        </a:rPr>
                        <m:t>2</m:t>
                      </m:r>
                      <m:r>
                        <a:rPr lang="en-US" sz="2250" i="1">
                          <a:latin typeface="Cambria Math" panose="02040503050406030204" pitchFamily="18" charset="0"/>
                          <a:ea typeface="Times New Roman" panose="02020603050405020304" pitchFamily="18" charset="0"/>
                          <a:cs typeface="Times New Roman" panose="02020603050405020304" pitchFamily="18" charset="0"/>
                        </a:rPr>
                        <m:t>=</m:t>
                      </m:r>
                      <m:r>
                        <a:rPr lang="en-US" sz="2250" b="0" i="1" smtClean="0">
                          <a:latin typeface="Cambria Math" panose="02040503050406030204" pitchFamily="18" charset="0"/>
                          <a:ea typeface="Times New Roman" panose="02020603050405020304" pitchFamily="18" charset="0"/>
                          <a:cs typeface="Times New Roman" panose="02020603050405020304" pitchFamily="18" charset="0"/>
                        </a:rPr>
                        <m:t>2</m:t>
                      </m:r>
                      <m:d>
                        <m:dPr>
                          <m:ctrlPr>
                            <a:rPr lang="en-US" sz="2250" i="1">
                              <a:latin typeface="Cambria Math" panose="02040503050406030204" pitchFamily="18" charset="0"/>
                              <a:ea typeface="Times New Roman" panose="02020603050405020304" pitchFamily="18" charset="0"/>
                              <a:cs typeface="Times New Roman" panose="02020603050405020304" pitchFamily="18" charset="0"/>
                            </a:rPr>
                          </m:ctrlPr>
                        </m:dPr>
                        <m:e>
                          <m:r>
                            <a:rPr lang="en-US" sz="2250" i="1">
                              <a:latin typeface="Cambria Math" panose="02040503050406030204" pitchFamily="18" charset="0"/>
                              <a:ea typeface="Times New Roman" panose="02020603050405020304" pitchFamily="18" charset="0"/>
                              <a:cs typeface="Times New Roman" panose="02020603050405020304" pitchFamily="18" charset="0"/>
                            </a:rPr>
                            <m:t>2</m:t>
                          </m:r>
                          <m:r>
                            <a:rPr lang="en-US" sz="2250" b="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250" b="0" i="1" smtClean="0">
                              <a:latin typeface="Cambria Math" panose="02040503050406030204" pitchFamily="18" charset="0"/>
                              <a:ea typeface="Times New Roman" panose="02020603050405020304" pitchFamily="18" charset="0"/>
                              <a:cs typeface="Times New Roman" panose="02020603050405020304" pitchFamily="18" charset="0"/>
                            </a:rPr>
                            <m:t>3</m:t>
                          </m:r>
                          <m:r>
                            <a:rPr lang="en-US" sz="2250" i="1">
                              <a:latin typeface="Cambria Math" panose="02040503050406030204" pitchFamily="18" charset="0"/>
                              <a:ea typeface="Times New Roman" panose="02020603050405020304" pitchFamily="18" charset="0"/>
                              <a:cs typeface="Times New Roman" panose="02020603050405020304" pitchFamily="18" charset="0"/>
                            </a:rPr>
                            <m:t>𝑖</m:t>
                          </m:r>
                        </m:e>
                      </m:d>
                      <m:r>
                        <a:rPr lang="en-US" sz="2250" i="1">
                          <a:latin typeface="Cambria Math" panose="02040503050406030204" pitchFamily="18" charset="0"/>
                          <a:ea typeface="Times New Roman" panose="02020603050405020304" pitchFamily="18" charset="0"/>
                          <a:cs typeface="Times New Roman" panose="02020603050405020304" pitchFamily="18" charset="0"/>
                        </a:rPr>
                        <m:t>+</m:t>
                      </m:r>
                      <m:r>
                        <a:rPr lang="en-US" sz="2250" b="0" i="1" smtClean="0">
                          <a:latin typeface="Cambria Math" panose="02040503050406030204" pitchFamily="18" charset="0"/>
                          <a:ea typeface="Times New Roman" panose="02020603050405020304" pitchFamily="18" charset="0"/>
                          <a:cs typeface="Times New Roman" panose="02020603050405020304" pitchFamily="18" charset="0"/>
                        </a:rPr>
                        <m:t>3</m:t>
                      </m:r>
                      <m:d>
                        <m:dPr>
                          <m:ctrlPr>
                            <a:rPr lang="en-US" sz="2250" i="1">
                              <a:latin typeface="Cambria Math" panose="02040503050406030204" pitchFamily="18" charset="0"/>
                              <a:ea typeface="Times New Roman" panose="02020603050405020304" pitchFamily="18" charset="0"/>
                              <a:cs typeface="Times New Roman" panose="02020603050405020304" pitchFamily="18" charset="0"/>
                            </a:rPr>
                          </m:ctrlPr>
                        </m:dPr>
                        <m:e>
                          <m:r>
                            <a:rPr lang="en-US" sz="2250" b="0" i="1" smtClean="0">
                              <a:latin typeface="Cambria Math" panose="02040503050406030204" pitchFamily="18" charset="0"/>
                              <a:ea typeface="Times New Roman" panose="02020603050405020304" pitchFamily="18" charset="0"/>
                              <a:cs typeface="Times New Roman" panose="02020603050405020304" pitchFamily="18" charset="0"/>
                            </a:rPr>
                            <m:t>1</m:t>
                          </m:r>
                          <m:r>
                            <a:rPr lang="en-US" sz="2250" b="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250" i="1">
                              <a:latin typeface="Cambria Math" panose="02040503050406030204" pitchFamily="18" charset="0"/>
                              <a:ea typeface="Times New Roman" panose="02020603050405020304" pitchFamily="18" charset="0"/>
                              <a:cs typeface="Times New Roman" panose="02020603050405020304" pitchFamily="18" charset="0"/>
                            </a:rPr>
                            <m:t>4</m:t>
                          </m:r>
                          <m:r>
                            <a:rPr lang="en-US" sz="2250" i="1">
                              <a:latin typeface="Cambria Math" panose="02040503050406030204" pitchFamily="18" charset="0"/>
                              <a:ea typeface="Times New Roman" panose="02020603050405020304" pitchFamily="18" charset="0"/>
                              <a:cs typeface="Times New Roman" panose="02020603050405020304" pitchFamily="18" charset="0"/>
                            </a:rPr>
                            <m:t>𝑖</m:t>
                          </m:r>
                        </m:e>
                      </m:d>
                      <m:r>
                        <a:rPr lang="en-US" sz="2250" i="1">
                          <a:latin typeface="Cambria Math" panose="02040503050406030204" pitchFamily="18" charset="0"/>
                          <a:ea typeface="Times New Roman" panose="02020603050405020304" pitchFamily="18" charset="0"/>
                          <a:cs typeface="Times New Roman" panose="02020603050405020304" pitchFamily="18" charset="0"/>
                        </a:rPr>
                        <m:t>=</m:t>
                      </m:r>
                      <m:r>
                        <a:rPr lang="en-US" sz="2250" b="0" i="1" smtClean="0">
                          <a:latin typeface="Cambria Math" panose="02040503050406030204" pitchFamily="18" charset="0"/>
                          <a:ea typeface="Times New Roman" panose="02020603050405020304" pitchFamily="18" charset="0"/>
                          <a:cs typeface="Times New Roman" panose="02020603050405020304" pitchFamily="18" charset="0"/>
                        </a:rPr>
                        <m:t>4</m:t>
                      </m:r>
                      <m:r>
                        <a:rPr lang="en-US" sz="2250" i="1">
                          <a:latin typeface="Cambria Math" panose="02040503050406030204" pitchFamily="18" charset="0"/>
                          <a:ea typeface="Times New Roman" panose="02020603050405020304" pitchFamily="18" charset="0"/>
                          <a:cs typeface="Times New Roman" panose="02020603050405020304" pitchFamily="18" charset="0"/>
                        </a:rPr>
                        <m:t>+</m:t>
                      </m:r>
                      <m:r>
                        <a:rPr lang="en-US" sz="2250" b="0" i="1" smtClean="0">
                          <a:latin typeface="Cambria Math" panose="02040503050406030204" pitchFamily="18" charset="0"/>
                          <a:ea typeface="Times New Roman" panose="02020603050405020304" pitchFamily="18" charset="0"/>
                          <a:cs typeface="Times New Roman" panose="02020603050405020304" pitchFamily="18" charset="0"/>
                        </a:rPr>
                        <m:t>6</m:t>
                      </m:r>
                      <m:r>
                        <a:rPr lang="en-US" sz="2250" b="0" i="1" smtClean="0">
                          <a:latin typeface="Cambria Math" panose="02040503050406030204" pitchFamily="18" charset="0"/>
                          <a:ea typeface="Times New Roman" panose="02020603050405020304" pitchFamily="18" charset="0"/>
                          <a:cs typeface="Times New Roman" panose="02020603050405020304" pitchFamily="18" charset="0"/>
                        </a:rPr>
                        <m:t>𝑖</m:t>
                      </m:r>
                      <m:r>
                        <a:rPr lang="en-US" sz="2250" b="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250" b="0" i="1" smtClean="0">
                          <a:latin typeface="Cambria Math" panose="02040503050406030204" pitchFamily="18" charset="0"/>
                          <a:ea typeface="Times New Roman" panose="02020603050405020304" pitchFamily="18" charset="0"/>
                          <a:cs typeface="Times New Roman" panose="02020603050405020304" pitchFamily="18" charset="0"/>
                        </a:rPr>
                        <m:t>3</m:t>
                      </m:r>
                      <m:r>
                        <a:rPr lang="en-US" sz="2250" b="0" i="1" smtClean="0">
                          <a:latin typeface="Cambria Math" panose="02040503050406030204" pitchFamily="18" charset="0"/>
                          <a:ea typeface="Times New Roman" panose="02020603050405020304" pitchFamily="18" charset="0"/>
                          <a:cs typeface="Times New Roman" panose="02020603050405020304" pitchFamily="18" charset="0"/>
                        </a:rPr>
                        <m:t> −</m:t>
                      </m:r>
                      <m:r>
                        <a:rPr lang="en-US" sz="2250" b="0" i="1" smtClean="0">
                          <a:latin typeface="Cambria Math" panose="02040503050406030204" pitchFamily="18" charset="0"/>
                          <a:ea typeface="Times New Roman" panose="02020603050405020304" pitchFamily="18" charset="0"/>
                          <a:cs typeface="Times New Roman" panose="02020603050405020304" pitchFamily="18" charset="0"/>
                        </a:rPr>
                        <m:t>12</m:t>
                      </m:r>
                      <m:r>
                        <a:rPr lang="en-US" sz="2250" b="0" i="1" smtClean="0">
                          <a:latin typeface="Cambria Math" panose="02040503050406030204" pitchFamily="18" charset="0"/>
                          <a:ea typeface="Times New Roman" panose="02020603050405020304" pitchFamily="18" charset="0"/>
                          <a:cs typeface="Times New Roman" panose="02020603050405020304" pitchFamily="18" charset="0"/>
                        </a:rPr>
                        <m:t>𝑖</m:t>
                      </m:r>
                      <m:r>
                        <a:rPr lang="en-US" sz="2250" b="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250" b="0" i="1" smtClean="0">
                          <a:latin typeface="Cambria Math" panose="02040503050406030204" pitchFamily="18" charset="0"/>
                          <a:ea typeface="Times New Roman" panose="02020603050405020304" pitchFamily="18" charset="0"/>
                          <a:cs typeface="Times New Roman" panose="02020603050405020304" pitchFamily="18" charset="0"/>
                        </a:rPr>
                        <m:t>7</m:t>
                      </m:r>
                      <m:r>
                        <a:rPr lang="en-US" sz="2250" b="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250" b="0" i="1" smtClean="0">
                          <a:latin typeface="Cambria Math" panose="02040503050406030204" pitchFamily="18" charset="0"/>
                          <a:ea typeface="Times New Roman" panose="02020603050405020304" pitchFamily="18" charset="0"/>
                          <a:cs typeface="Times New Roman" panose="02020603050405020304" pitchFamily="18" charset="0"/>
                        </a:rPr>
                        <m:t>6</m:t>
                      </m:r>
                      <m:r>
                        <a:rPr lang="en-US" sz="2250" b="0" i="1" smtClean="0">
                          <a:latin typeface="Cambria Math" panose="02040503050406030204" pitchFamily="18" charset="0"/>
                          <a:ea typeface="Times New Roman" panose="02020603050405020304" pitchFamily="18" charset="0"/>
                          <a:cs typeface="Times New Roman" panose="02020603050405020304" pitchFamily="18" charset="0"/>
                        </a:rPr>
                        <m:t>𝑖</m:t>
                      </m:r>
                    </m:oMath>
                  </m:oMathPara>
                </a14:m>
                <a:endParaRPr lang="en-US" altLang="en-US" sz="2250" b="1" dirty="0">
                  <a:solidFill>
                    <a:srgbClr val="0070C0"/>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268654" y="910689"/>
                <a:ext cx="8617438" cy="5816977"/>
              </a:xfrm>
              <a:prstGeom prst="rect">
                <a:avLst/>
              </a:prstGeom>
              <a:blipFill>
                <a:blip r:embed="rId3"/>
                <a:stretch>
                  <a:fillRect l="-990" t="-628" r="-9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604846" y="1464687"/>
                <a:ext cx="1934308" cy="802527"/>
              </a:xfrm>
              <a:prstGeom prst="rect">
                <a:avLst/>
              </a:prstGeom>
            </p:spPr>
            <p:txBody>
              <a:bodyPr wrap="square">
                <a:spAutoFit/>
              </a:bodyPr>
              <a:lstStyle/>
              <a:p>
                <a:pPr algn="just">
                  <a:spcBef>
                    <a:spcPct val="0"/>
                  </a:spcBef>
                </a:pPr>
                <a14:m>
                  <m:oMath xmlns:m="http://schemas.openxmlformats.org/officeDocument/2006/math">
                    <m:r>
                      <a:rPr lang="en-US" sz="2200" i="1">
                        <a:latin typeface="Cambria Math" panose="02040503050406030204" pitchFamily="18" charset="0"/>
                      </a:rPr>
                      <m:t>𝑖</m:t>
                    </m:r>
                  </m:oMath>
                </a14:m>
                <a:r>
                  <a:rPr lang="en-US" sz="2200" baseline="30000" dirty="0"/>
                  <a:t>2 </a:t>
                </a:r>
                <a:r>
                  <a:rPr lang="en-US" sz="2200" dirty="0"/>
                  <a:t>= (</a:t>
                </a:r>
                <a14:m>
                  <m:oMath xmlns:m="http://schemas.openxmlformats.org/officeDocument/2006/math">
                    <m:rad>
                      <m:radPr>
                        <m:degHide m:val="on"/>
                        <m:ctrlPr>
                          <a:rPr lang="en-US" sz="2200" i="1">
                            <a:latin typeface="Cambria Math" panose="02040503050406030204" pitchFamily="18" charset="0"/>
                          </a:rPr>
                        </m:ctrlPr>
                      </m:radPr>
                      <m:deg/>
                      <m:e>
                        <m:r>
                          <a:rPr lang="en-US" sz="2200" i="1">
                            <a:latin typeface="Cambria Math" panose="02040503050406030204" pitchFamily="18" charset="0"/>
                          </a:rPr>
                          <m:t>−</m:t>
                        </m:r>
                        <m:r>
                          <a:rPr lang="en-US" sz="2200" i="1">
                            <a:latin typeface="Cambria Math" panose="02040503050406030204" pitchFamily="18" charset="0"/>
                          </a:rPr>
                          <m:t>1</m:t>
                        </m:r>
                      </m:e>
                    </m:rad>
                  </m:oMath>
                </a14:m>
                <a:r>
                  <a:rPr lang="en-US" altLang="en-US" sz="2200" dirty="0">
                    <a:ea typeface="Times New Roman" panose="02020603050405020304" pitchFamily="18" charset="0"/>
                    <a:cs typeface="Times New Roman" panose="02020603050405020304" pitchFamily="18" charset="0"/>
                  </a:rPr>
                  <a:t>)</a:t>
                </a:r>
                <a:r>
                  <a:rPr lang="en-US" altLang="en-US" sz="2200" baseline="30000" dirty="0">
                    <a:ea typeface="Times New Roman" panose="02020603050405020304" pitchFamily="18" charset="0"/>
                    <a:cs typeface="Times New Roman" panose="02020603050405020304" pitchFamily="18" charset="0"/>
                  </a:rPr>
                  <a:t>2 </a:t>
                </a:r>
                <a:r>
                  <a:rPr lang="en-US" sz="2200" dirty="0"/>
                  <a:t>= -1</a:t>
                </a:r>
                <a:endParaRPr lang="en-US" altLang="en-US" sz="2200" baseline="30000" dirty="0">
                  <a:ea typeface="Times New Roman" panose="02020603050405020304" pitchFamily="18" charset="0"/>
                  <a:cs typeface="Times New Roman" panose="02020603050405020304" pitchFamily="18" charset="0"/>
                </a:endParaRPr>
              </a:p>
              <a:p>
                <a:pPr algn="just">
                  <a:spcBef>
                    <a:spcPct val="0"/>
                  </a:spcBef>
                </a:pPr>
                <a:r>
                  <a:rPr lang="en-US" sz="2200" dirty="0"/>
                  <a:t>-</a:t>
                </a:r>
                <a14:m>
                  <m:oMath xmlns:m="http://schemas.openxmlformats.org/officeDocument/2006/math">
                    <m:r>
                      <a:rPr lang="en-US" sz="2200" i="1">
                        <a:latin typeface="Cambria Math" panose="02040503050406030204" pitchFamily="18" charset="0"/>
                      </a:rPr>
                      <m:t>𝑖</m:t>
                    </m:r>
                  </m:oMath>
                </a14:m>
                <a:r>
                  <a:rPr lang="en-US" sz="2200" dirty="0"/>
                  <a:t>* = -(-</a:t>
                </a:r>
                <a14:m>
                  <m:oMath xmlns:m="http://schemas.openxmlformats.org/officeDocument/2006/math">
                    <m:r>
                      <a:rPr lang="en-US" sz="2200" i="1">
                        <a:latin typeface="Cambria Math" panose="02040503050406030204" pitchFamily="18" charset="0"/>
                      </a:rPr>
                      <m:t>𝑖</m:t>
                    </m:r>
                  </m:oMath>
                </a14:m>
                <a:r>
                  <a:rPr lang="en-US" sz="2200" dirty="0"/>
                  <a:t>) = </a:t>
                </a:r>
                <a14:m>
                  <m:oMath xmlns:m="http://schemas.openxmlformats.org/officeDocument/2006/math">
                    <m:r>
                      <a:rPr lang="en-US" sz="2200" i="1">
                        <a:latin typeface="Cambria Math" panose="02040503050406030204" pitchFamily="18" charset="0"/>
                      </a:rPr>
                      <m:t>𝑖</m:t>
                    </m:r>
                  </m:oMath>
                </a14:m>
                <a:endParaRPr lang="en-US" sz="2200" dirty="0"/>
              </a:p>
            </p:txBody>
          </p:sp>
        </mc:Choice>
        <mc:Fallback xmlns="">
          <p:sp>
            <p:nvSpPr>
              <p:cNvPr id="6" name="Rectangle 5"/>
              <p:cNvSpPr>
                <a:spLocks noRot="1" noChangeAspect="1" noMove="1" noResize="1" noEditPoints="1" noAdjustHandles="1" noChangeArrowheads="1" noChangeShapeType="1" noTextEdit="1"/>
              </p:cNvSpPr>
              <p:nvPr/>
            </p:nvSpPr>
            <p:spPr>
              <a:xfrm>
                <a:off x="3604846" y="1464687"/>
                <a:ext cx="1934308" cy="802527"/>
              </a:xfrm>
              <a:prstGeom prst="rect">
                <a:avLst/>
              </a:prstGeom>
              <a:blipFill>
                <a:blip r:embed="rId7"/>
                <a:stretch>
                  <a:fillRect l="-4088" r="-1887" b="-14394"/>
                </a:stretch>
              </a:blipFill>
            </p:spPr>
            <p:txBody>
              <a:bodyPr/>
              <a:lstStyle/>
              <a:p>
                <a:r>
                  <a:rPr lang="en-US">
                    <a:noFill/>
                  </a:rPr>
                  <a:t> </a:t>
                </a:r>
              </a:p>
            </p:txBody>
          </p:sp>
        </mc:Fallback>
      </mc:AlternateContent>
    </p:spTree>
    <p:extLst>
      <p:ext uri="{BB962C8B-B14F-4D97-AF65-F5344CB8AC3E}">
        <p14:creationId xmlns:p14="http://schemas.microsoft.com/office/powerpoint/2010/main" val="2248394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374BF2-3C04-4AB9-BE52-D173019A9162}" type="slidenum">
              <a:rPr lang="en-US" smtClean="0"/>
              <a:t>25</a:t>
            </a:fld>
            <a:endParaRPr lang="en-US"/>
          </a:p>
        </p:txBody>
      </p:sp>
      <p:sp>
        <p:nvSpPr>
          <p:cNvPr id="12"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sz="3000" b="1" dirty="0"/>
              <a:t>Complex Numbers</a:t>
            </a:r>
            <a:endParaRPr lang="ar-SA" altLang="en-US" sz="3000" b="1" dirty="0"/>
          </a:p>
        </p:txBody>
      </p:sp>
      <mc:AlternateContent xmlns:mc="http://schemas.openxmlformats.org/markup-compatibility/2006" xmlns:a14="http://schemas.microsoft.com/office/drawing/2010/main">
        <mc:Choice Requires="a14">
          <p:sp>
            <p:nvSpPr>
              <p:cNvPr id="3" name="Rectangle 2"/>
              <p:cNvSpPr/>
              <p:nvPr/>
            </p:nvSpPr>
            <p:spPr>
              <a:xfrm>
                <a:off x="280376" y="910689"/>
                <a:ext cx="8711223" cy="5519588"/>
              </a:xfrm>
              <a:prstGeom prst="rect">
                <a:avLst/>
              </a:prstGeom>
            </p:spPr>
            <p:txBody>
              <a:bodyPr wrap="square">
                <a:spAutoFit/>
              </a:bodyPr>
              <a:lstStyle/>
              <a:p>
                <a:pPr>
                  <a:spcBef>
                    <a:spcPct val="0"/>
                  </a:spcBef>
                </a:pPr>
                <a:r>
                  <a:rPr lang="en-US" altLang="en-US" sz="2300" b="1" dirty="0"/>
                  <a:t>Multiplication and Division of Complex Numbers</a:t>
                </a:r>
              </a:p>
              <a:p>
                <a:pPr algn="just"/>
                <a:r>
                  <a:rPr lang="en-US" sz="2300" dirty="0">
                    <a:latin typeface="Calibri body"/>
                    <a:ea typeface="Times New Roman" panose="02020603050405020304" pitchFamily="18" charset="0"/>
                    <a:cs typeface="Times New Roman" panose="02020603050405020304" pitchFamily="18" charset="0"/>
                  </a:rPr>
                  <a:t>To multiply complex numbers together, we simply multiply the two quantities as binomials and use the fact that </a:t>
                </a:r>
                <a14:m>
                  <m:oMath xmlns:m="http://schemas.openxmlformats.org/officeDocument/2006/math">
                    <m:sSup>
                      <m:sSupPr>
                        <m:ctrlPr>
                          <a:rPr lang="en-US" sz="2300" i="1" smtClean="0">
                            <a:latin typeface="Cambria Math" panose="02040503050406030204" pitchFamily="18" charset="0"/>
                            <a:cs typeface="Times New Roman" panose="02020603050405020304" pitchFamily="18" charset="0"/>
                          </a:rPr>
                        </m:ctrlPr>
                      </m:sSupPr>
                      <m:e>
                        <m:r>
                          <a:rPr lang="en-US" sz="2300" b="0" i="1" smtClean="0">
                            <a:latin typeface="Cambria Math" panose="02040503050406030204" pitchFamily="18" charset="0"/>
                            <a:cs typeface="Times New Roman" panose="02020603050405020304" pitchFamily="18" charset="0"/>
                          </a:rPr>
                          <m:t>𝑖</m:t>
                        </m:r>
                      </m:e>
                      <m:sup>
                        <m:r>
                          <a:rPr lang="en-US" sz="2300" b="0" i="1" smtClean="0">
                            <a:latin typeface="Cambria Math" panose="02040503050406030204" pitchFamily="18" charset="0"/>
                            <a:cs typeface="Times New Roman" panose="02020603050405020304" pitchFamily="18" charset="0"/>
                          </a:rPr>
                          <m:t>2</m:t>
                        </m:r>
                      </m:sup>
                    </m:sSup>
                    <m:r>
                      <a:rPr lang="en-US" sz="2300" b="0" i="1" smtClean="0">
                        <a:latin typeface="Cambria Math" panose="02040503050406030204" pitchFamily="18" charset="0"/>
                        <a:cs typeface="Times New Roman" panose="02020603050405020304" pitchFamily="18" charset="0"/>
                      </a:rPr>
                      <m:t>=−</m:t>
                    </m:r>
                    <m:r>
                      <a:rPr lang="en-US" sz="2300" b="0" i="1" smtClean="0">
                        <a:latin typeface="Cambria Math" panose="02040503050406030204" pitchFamily="18" charset="0"/>
                        <a:cs typeface="Times New Roman" panose="02020603050405020304" pitchFamily="18" charset="0"/>
                      </a:rPr>
                      <m:t>1</m:t>
                    </m:r>
                  </m:oMath>
                </a14:m>
                <a:r>
                  <a:rPr lang="en-US" sz="2300" dirty="0">
                    <a:latin typeface="Calibri body"/>
                    <a:ea typeface="Times New Roman" panose="02020603050405020304" pitchFamily="18" charset="0"/>
                    <a:cs typeface="Times New Roman" panose="02020603050405020304" pitchFamily="18" charset="0"/>
                  </a:rPr>
                  <a:t>. </a:t>
                </a:r>
              </a:p>
              <a:p>
                <a:r>
                  <a:rPr lang="en-US" sz="2300" dirty="0">
                    <a:latin typeface="Calibri body"/>
                    <a:ea typeface="Times New Roman" panose="02020603050405020304" pitchFamily="18" charset="0"/>
                    <a:cs typeface="Times New Roman" panose="02020603050405020304" pitchFamily="18" charset="0"/>
                  </a:rPr>
                  <a:t>For example,</a:t>
                </a:r>
              </a:p>
              <a:p>
                <a:pPr/>
                <a14:m>
                  <m:oMathPara xmlns:m="http://schemas.openxmlformats.org/officeDocument/2006/math">
                    <m:oMathParaPr>
                      <m:jc m:val="centerGroup"/>
                    </m:oMathParaPr>
                    <m:oMath xmlns:m="http://schemas.openxmlformats.org/officeDocument/2006/math">
                      <m:d>
                        <m:dPr>
                          <m:ctrlPr>
                            <a:rPr lang="en-US" sz="2300" b="0" i="1" smtClean="0">
                              <a:latin typeface="Cambria Math" panose="02040503050406030204" pitchFamily="18" charset="0"/>
                              <a:ea typeface="Times New Roman" panose="02020603050405020304" pitchFamily="18" charset="0"/>
                              <a:cs typeface="Times New Roman" panose="02020603050405020304" pitchFamily="18" charset="0"/>
                            </a:rPr>
                          </m:ctrlPr>
                        </m:dPr>
                        <m:e>
                          <m:r>
                            <a:rPr lang="en-US" sz="2300" b="0" i="1" smtClean="0">
                              <a:latin typeface="Cambria Math" panose="02040503050406030204" pitchFamily="18" charset="0"/>
                              <a:ea typeface="Times New Roman" panose="02020603050405020304" pitchFamily="18" charset="0"/>
                              <a:cs typeface="Times New Roman" panose="02020603050405020304" pitchFamily="18" charset="0"/>
                            </a:rPr>
                            <m:t>2</m:t>
                          </m:r>
                          <m:r>
                            <a:rPr lang="en-US" sz="2300" b="0" i="1" smtClean="0">
                              <a:latin typeface="Cambria Math" panose="02040503050406030204" pitchFamily="18" charset="0"/>
                              <a:ea typeface="Times New Roman" panose="02020603050405020304" pitchFamily="18" charset="0"/>
                              <a:cs typeface="Times New Roman" panose="02020603050405020304" pitchFamily="18" charset="0"/>
                            </a:rPr>
                            <m:t> −</m:t>
                          </m:r>
                          <m:r>
                            <a:rPr lang="en-US" sz="2300" b="0" i="1" smtClean="0">
                              <a:latin typeface="Cambria Math" panose="02040503050406030204" pitchFamily="18" charset="0"/>
                              <a:ea typeface="Times New Roman" panose="02020603050405020304" pitchFamily="18" charset="0"/>
                              <a:cs typeface="Times New Roman" panose="02020603050405020304" pitchFamily="18" charset="0"/>
                            </a:rPr>
                            <m:t>𝑖</m:t>
                          </m:r>
                        </m:e>
                      </m:d>
                      <m:d>
                        <m:dPr>
                          <m:ctrlPr>
                            <a:rPr lang="en-US" sz="2300" b="0" i="1" smtClean="0">
                              <a:latin typeface="Cambria Math" panose="02040503050406030204" pitchFamily="18" charset="0"/>
                              <a:ea typeface="Times New Roman" panose="02020603050405020304" pitchFamily="18" charset="0"/>
                              <a:cs typeface="Times New Roman" panose="02020603050405020304" pitchFamily="18" charset="0"/>
                            </a:rPr>
                          </m:ctrlPr>
                        </m:dPr>
                        <m:e>
                          <m:r>
                            <a:rPr lang="en-US" sz="2300" b="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300" b="0" i="1" smtClean="0">
                              <a:latin typeface="Cambria Math" panose="02040503050406030204" pitchFamily="18" charset="0"/>
                              <a:ea typeface="Times New Roman" panose="02020603050405020304" pitchFamily="18" charset="0"/>
                              <a:cs typeface="Times New Roman" panose="02020603050405020304" pitchFamily="18" charset="0"/>
                            </a:rPr>
                            <m:t>3</m:t>
                          </m:r>
                          <m:r>
                            <a:rPr lang="en-US" sz="2300" b="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300" b="0" i="1" smtClean="0">
                              <a:latin typeface="Cambria Math" panose="02040503050406030204" pitchFamily="18" charset="0"/>
                              <a:ea typeface="Times New Roman" panose="02020603050405020304" pitchFamily="18" charset="0"/>
                              <a:cs typeface="Times New Roman" panose="02020603050405020304" pitchFamily="18" charset="0"/>
                            </a:rPr>
                            <m:t>2</m:t>
                          </m:r>
                          <m:r>
                            <a:rPr lang="en-US" sz="2300" b="0" i="1" smtClean="0">
                              <a:latin typeface="Cambria Math" panose="02040503050406030204" pitchFamily="18" charset="0"/>
                              <a:ea typeface="Times New Roman" panose="02020603050405020304" pitchFamily="18" charset="0"/>
                              <a:cs typeface="Times New Roman" panose="02020603050405020304" pitchFamily="18" charset="0"/>
                            </a:rPr>
                            <m:t>𝑖</m:t>
                          </m:r>
                        </m:e>
                      </m:d>
                      <m:r>
                        <a:rPr lang="en-US" sz="2300" b="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300" b="0" i="1" smtClean="0">
                          <a:latin typeface="Cambria Math" panose="02040503050406030204" pitchFamily="18" charset="0"/>
                          <a:ea typeface="Times New Roman" panose="02020603050405020304" pitchFamily="18" charset="0"/>
                          <a:cs typeface="Times New Roman" panose="02020603050405020304" pitchFamily="18" charset="0"/>
                        </a:rPr>
                        <m:t>6</m:t>
                      </m:r>
                      <m:r>
                        <a:rPr lang="en-US" sz="2300" b="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300" b="0" i="1" smtClean="0">
                          <a:latin typeface="Cambria Math" panose="02040503050406030204" pitchFamily="18" charset="0"/>
                          <a:ea typeface="Times New Roman" panose="02020603050405020304" pitchFamily="18" charset="0"/>
                          <a:cs typeface="Times New Roman" panose="02020603050405020304" pitchFamily="18" charset="0"/>
                        </a:rPr>
                        <m:t>3</m:t>
                      </m:r>
                      <m:r>
                        <a:rPr lang="en-US" sz="2300" b="0" i="1" smtClean="0">
                          <a:latin typeface="Cambria Math" panose="02040503050406030204" pitchFamily="18" charset="0"/>
                          <a:ea typeface="Times New Roman" panose="02020603050405020304" pitchFamily="18" charset="0"/>
                          <a:cs typeface="Times New Roman" panose="02020603050405020304" pitchFamily="18" charset="0"/>
                        </a:rPr>
                        <m:t>𝑖</m:t>
                      </m:r>
                      <m:r>
                        <a:rPr lang="en-US" sz="2300" b="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300" b="0" i="1" smtClean="0">
                          <a:latin typeface="Cambria Math" panose="02040503050406030204" pitchFamily="18" charset="0"/>
                          <a:ea typeface="Times New Roman" panose="02020603050405020304" pitchFamily="18" charset="0"/>
                          <a:cs typeface="Times New Roman" panose="02020603050405020304" pitchFamily="18" charset="0"/>
                        </a:rPr>
                        <m:t>4</m:t>
                      </m:r>
                      <m:r>
                        <a:rPr lang="en-US" sz="2300" b="0" i="1" smtClean="0">
                          <a:latin typeface="Cambria Math" panose="02040503050406030204" pitchFamily="18" charset="0"/>
                          <a:ea typeface="Times New Roman" panose="02020603050405020304" pitchFamily="18" charset="0"/>
                          <a:cs typeface="Times New Roman" panose="02020603050405020304" pitchFamily="18" charset="0"/>
                        </a:rPr>
                        <m:t>𝑖</m:t>
                      </m:r>
                      <m:r>
                        <a:rPr lang="en-US" sz="2300" b="0" i="1" smtClean="0">
                          <a:latin typeface="Cambria Math" panose="02040503050406030204" pitchFamily="18" charset="0"/>
                          <a:ea typeface="Times New Roman" panose="02020603050405020304" pitchFamily="18" charset="0"/>
                          <a:cs typeface="Times New Roman" panose="02020603050405020304" pitchFamily="18" charset="0"/>
                        </a:rPr>
                        <m:t> −</m:t>
                      </m:r>
                      <m:r>
                        <a:rPr lang="en-US" sz="2300" b="0" i="1" smtClean="0">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2300" i="1" smtClean="0">
                              <a:latin typeface="Cambria Math" panose="02040503050406030204" pitchFamily="18" charset="0"/>
                              <a:cs typeface="Times New Roman" panose="02020603050405020304" pitchFamily="18" charset="0"/>
                            </a:rPr>
                          </m:ctrlPr>
                        </m:sSupPr>
                        <m:e>
                          <m:r>
                            <a:rPr lang="en-US" sz="2300" i="1">
                              <a:latin typeface="Cambria Math" panose="02040503050406030204" pitchFamily="18" charset="0"/>
                              <a:cs typeface="Times New Roman" panose="02020603050405020304" pitchFamily="18" charset="0"/>
                            </a:rPr>
                            <m:t>𝑖</m:t>
                          </m:r>
                        </m:e>
                        <m:sup>
                          <m:r>
                            <a:rPr lang="en-US" sz="2300" i="1">
                              <a:latin typeface="Cambria Math" panose="02040503050406030204" pitchFamily="18" charset="0"/>
                              <a:cs typeface="Times New Roman" panose="02020603050405020304" pitchFamily="18" charset="0"/>
                            </a:rPr>
                            <m:t>2</m:t>
                          </m:r>
                        </m:sup>
                      </m:sSup>
                      <m:r>
                        <a:rPr lang="en-US" sz="2300" i="1">
                          <a:latin typeface="Cambria Math" panose="02040503050406030204" pitchFamily="18" charset="0"/>
                          <a:ea typeface="Times New Roman" panose="02020603050405020304" pitchFamily="18" charset="0"/>
                          <a:cs typeface="Times New Roman" panose="02020603050405020304" pitchFamily="18" charset="0"/>
                        </a:rPr>
                        <m:t>=−</m:t>
                      </m:r>
                      <m:r>
                        <a:rPr lang="en-US" sz="2300" b="0" i="1" smtClean="0">
                          <a:latin typeface="Cambria Math" panose="02040503050406030204" pitchFamily="18" charset="0"/>
                          <a:ea typeface="Times New Roman" panose="02020603050405020304" pitchFamily="18" charset="0"/>
                          <a:cs typeface="Times New Roman" panose="02020603050405020304" pitchFamily="18" charset="0"/>
                        </a:rPr>
                        <m:t>4</m:t>
                      </m:r>
                      <m:r>
                        <a:rPr lang="en-US" sz="2300" i="1">
                          <a:latin typeface="Cambria Math" panose="02040503050406030204" pitchFamily="18" charset="0"/>
                          <a:ea typeface="Times New Roman" panose="02020603050405020304" pitchFamily="18" charset="0"/>
                          <a:cs typeface="Times New Roman" panose="02020603050405020304" pitchFamily="18" charset="0"/>
                        </a:rPr>
                        <m:t>+</m:t>
                      </m:r>
                      <m:r>
                        <a:rPr lang="en-US" sz="2300" b="0" i="1" smtClean="0">
                          <a:latin typeface="Cambria Math" panose="02040503050406030204" pitchFamily="18" charset="0"/>
                          <a:ea typeface="Times New Roman" panose="02020603050405020304" pitchFamily="18" charset="0"/>
                          <a:cs typeface="Times New Roman" panose="02020603050405020304" pitchFamily="18" charset="0"/>
                        </a:rPr>
                        <m:t>7</m:t>
                      </m:r>
                      <m:r>
                        <a:rPr lang="en-US" sz="2300" i="1">
                          <a:latin typeface="Cambria Math" panose="02040503050406030204" pitchFamily="18" charset="0"/>
                          <a:ea typeface="Times New Roman" panose="02020603050405020304" pitchFamily="18" charset="0"/>
                          <a:cs typeface="Times New Roman" panose="02020603050405020304" pitchFamily="18" charset="0"/>
                        </a:rPr>
                        <m:t>𝑖</m:t>
                      </m:r>
                    </m:oMath>
                  </m:oMathPara>
                </a14:m>
                <a:endParaRPr lang="en-US" altLang="en-US" sz="2300" dirty="0">
                  <a:latin typeface="Calibri body"/>
                  <a:ea typeface="Times New Roman" panose="02020603050405020304" pitchFamily="18" charset="0"/>
                  <a:cs typeface="Times New Roman" panose="02020603050405020304" pitchFamily="18" charset="0"/>
                </a:endParaRPr>
              </a:p>
              <a:p>
                <a:endParaRPr lang="en-US" sz="2300" dirty="0">
                  <a:latin typeface="Calibri body"/>
                  <a:ea typeface="Times New Roman" panose="02020603050405020304" pitchFamily="18" charset="0"/>
                  <a:cs typeface="Times New Roman" panose="02020603050405020304" pitchFamily="18" charset="0"/>
                </a:endParaRPr>
              </a:p>
              <a:p>
                <a:pPr algn="just"/>
                <a:r>
                  <a:rPr lang="en-US" sz="2300" dirty="0"/>
                  <a:t>For the product and quotient of two complex numbers </a:t>
                </a:r>
                <a14:m>
                  <m:oMath xmlns:m="http://schemas.openxmlformats.org/officeDocument/2006/math">
                    <m:r>
                      <a:rPr lang="en-US" sz="2300" i="1">
                        <a:latin typeface="Cambria Math" panose="02040503050406030204" pitchFamily="18" charset="0"/>
                      </a:rPr>
                      <m:t>𝑟</m:t>
                    </m:r>
                    <m:r>
                      <a:rPr lang="en-US" sz="2300" b="0" i="1" baseline="-25000" smtClean="0">
                        <a:latin typeface="Cambria Math" panose="02040503050406030204" pitchFamily="18" charset="0"/>
                      </a:rPr>
                      <m:t>1</m:t>
                    </m:r>
                    <m:sSup>
                      <m:sSupPr>
                        <m:ctrlPr>
                          <a:rPr lang="en-US" sz="2300" i="1">
                            <a:latin typeface="Cambria Math" panose="02040503050406030204" pitchFamily="18" charset="0"/>
                          </a:rPr>
                        </m:ctrlPr>
                      </m:sSupPr>
                      <m:e>
                        <m:r>
                          <a:rPr lang="en-US" sz="2300" i="1">
                            <a:latin typeface="Cambria Math" panose="02040503050406030204" pitchFamily="18" charset="0"/>
                          </a:rPr>
                          <m:t>𝑒</m:t>
                        </m:r>
                      </m:e>
                      <m:sup>
                        <m:r>
                          <a:rPr lang="en-US" sz="2300" i="1">
                            <a:latin typeface="Cambria Math" panose="02040503050406030204" pitchFamily="18" charset="0"/>
                          </a:rPr>
                          <m:t>𝑖</m:t>
                        </m:r>
                        <m:r>
                          <a:rPr lang="en-US" sz="2300" i="1">
                            <a:latin typeface="Cambria Math" panose="02040503050406030204" pitchFamily="18" charset="0"/>
                            <a:ea typeface="Cambria Math" panose="02040503050406030204" pitchFamily="18" charset="0"/>
                          </a:rPr>
                          <m:t>𝜃</m:t>
                        </m:r>
                        <m:r>
                          <a:rPr lang="en-US" sz="2300" b="0" i="1" baseline="-25000" smtClean="0">
                            <a:latin typeface="Cambria Math" panose="02040503050406030204" pitchFamily="18" charset="0"/>
                            <a:ea typeface="Cambria Math" panose="02040503050406030204" pitchFamily="18" charset="0"/>
                          </a:rPr>
                          <m:t>1</m:t>
                        </m:r>
                      </m:sup>
                    </m:sSup>
                  </m:oMath>
                </a14:m>
                <a:r>
                  <a:rPr lang="en-US" sz="2300" dirty="0"/>
                  <a:t> and </a:t>
                </a:r>
                <a14:m>
                  <m:oMath xmlns:m="http://schemas.openxmlformats.org/officeDocument/2006/math">
                    <m:r>
                      <a:rPr lang="en-US" sz="2300" i="1">
                        <a:latin typeface="Cambria Math" panose="02040503050406030204" pitchFamily="18" charset="0"/>
                      </a:rPr>
                      <m:t>𝑟</m:t>
                    </m:r>
                    <m:r>
                      <a:rPr lang="en-US" sz="2300" b="0" i="1" baseline="-25000" smtClean="0">
                        <a:latin typeface="Cambria Math" panose="02040503050406030204" pitchFamily="18" charset="0"/>
                      </a:rPr>
                      <m:t>2</m:t>
                    </m:r>
                    <m:sSup>
                      <m:sSupPr>
                        <m:ctrlPr>
                          <a:rPr lang="en-US" sz="2300" i="1">
                            <a:latin typeface="Cambria Math" panose="02040503050406030204" pitchFamily="18" charset="0"/>
                          </a:rPr>
                        </m:ctrlPr>
                      </m:sSupPr>
                      <m:e>
                        <m:r>
                          <a:rPr lang="en-US" sz="2300" i="1">
                            <a:latin typeface="Cambria Math" panose="02040503050406030204" pitchFamily="18" charset="0"/>
                          </a:rPr>
                          <m:t>𝑒</m:t>
                        </m:r>
                      </m:e>
                      <m:sup>
                        <m:r>
                          <a:rPr lang="en-US" sz="2300" i="1">
                            <a:latin typeface="Cambria Math" panose="02040503050406030204" pitchFamily="18" charset="0"/>
                          </a:rPr>
                          <m:t>𝑖</m:t>
                        </m:r>
                        <m:r>
                          <a:rPr lang="en-US" sz="2300" i="1">
                            <a:latin typeface="Cambria Math" panose="02040503050406030204" pitchFamily="18" charset="0"/>
                            <a:ea typeface="Cambria Math" panose="02040503050406030204" pitchFamily="18" charset="0"/>
                          </a:rPr>
                          <m:t>𝜃</m:t>
                        </m:r>
                        <m:r>
                          <a:rPr lang="en-US" sz="2300" b="0" i="1" baseline="-25000" smtClean="0">
                            <a:latin typeface="Cambria Math" panose="02040503050406030204" pitchFamily="18" charset="0"/>
                            <a:ea typeface="Cambria Math" panose="02040503050406030204" pitchFamily="18" charset="0"/>
                          </a:rPr>
                          <m:t>2</m:t>
                        </m:r>
                      </m:sup>
                    </m:sSup>
                  </m:oMath>
                </a14:m>
                <a:r>
                  <a:rPr lang="en-US" sz="2300" dirty="0"/>
                  <a:t>, we have</a:t>
                </a:r>
              </a:p>
              <a:p>
                <a:endParaRPr lang="en-US" sz="2300" dirty="0"/>
              </a:p>
              <a:p>
                <a:pPr algn="ctr"/>
                <a14:m>
                  <m:oMath xmlns:m="http://schemas.openxmlformats.org/officeDocument/2006/math">
                    <m:r>
                      <a:rPr lang="en-US" sz="2800" i="1">
                        <a:latin typeface="Cambria Math" panose="02040503050406030204" pitchFamily="18" charset="0"/>
                        <a:ea typeface="Times New Roman" panose="02020603050405020304" pitchFamily="18" charset="0"/>
                        <a:cs typeface="Times New Roman" panose="02020603050405020304" pitchFamily="18" charset="0"/>
                      </a:rPr>
                      <m:t>𝑧</m:t>
                    </m:r>
                    <m:r>
                      <a:rPr lang="en-US" sz="2800" i="1" baseline="-25000">
                        <a:latin typeface="Cambria Math" panose="02040503050406030204" pitchFamily="18" charset="0"/>
                        <a:ea typeface="Times New Roman" panose="02020603050405020304" pitchFamily="18" charset="0"/>
                        <a:cs typeface="Times New Roman" panose="02020603050405020304" pitchFamily="18" charset="0"/>
                      </a:rPr>
                      <m:t>1</m:t>
                    </m:r>
                    <m:r>
                      <a:rPr lang="en-US" sz="2800" i="1">
                        <a:latin typeface="Cambria Math" panose="02040503050406030204" pitchFamily="18" charset="0"/>
                        <a:ea typeface="Times New Roman" panose="02020603050405020304" pitchFamily="18" charset="0"/>
                        <a:cs typeface="Times New Roman" panose="02020603050405020304" pitchFamily="18" charset="0"/>
                      </a:rPr>
                      <m:t>𝑧</m:t>
                    </m:r>
                    <m:r>
                      <a:rPr lang="en-US" sz="2800" b="0" i="1" baseline="-25000" smtClean="0">
                        <a:latin typeface="Cambria Math" panose="02040503050406030204" pitchFamily="18" charset="0"/>
                        <a:ea typeface="Times New Roman" panose="02020603050405020304" pitchFamily="18" charset="0"/>
                        <a:cs typeface="Times New Roman" panose="02020603050405020304" pitchFamily="18" charset="0"/>
                      </a:rPr>
                      <m:t>2</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800" dirty="0"/>
                  <a:t> </a:t>
                </a:r>
                <a14:m>
                  <m:oMath xmlns:m="http://schemas.openxmlformats.org/officeDocument/2006/math">
                    <m:r>
                      <a:rPr lang="en-US" sz="2800" i="1">
                        <a:latin typeface="Cambria Math" panose="02040503050406030204" pitchFamily="18" charset="0"/>
                      </a:rPr>
                      <m:t>𝑟</m:t>
                    </m:r>
                    <m:r>
                      <a:rPr lang="en-US" sz="2800" i="1" baseline="-25000" smtClean="0">
                        <a:latin typeface="Cambria Math" panose="02040503050406030204" pitchFamily="18" charset="0"/>
                      </a:rPr>
                      <m:t>1</m:t>
                    </m:r>
                    <m:sSup>
                      <m:sSupPr>
                        <m:ctrlPr>
                          <a:rPr lang="en-US" sz="2800" i="1" smtClean="0">
                            <a:latin typeface="Cambria Math" panose="02040503050406030204" pitchFamily="18" charset="0"/>
                          </a:rPr>
                        </m:ctrlPr>
                      </m:sSupPr>
                      <m:e>
                        <m:r>
                          <a:rPr lang="en-US" sz="2800" i="1">
                            <a:latin typeface="Cambria Math" panose="02040503050406030204" pitchFamily="18" charset="0"/>
                          </a:rPr>
                          <m:t>𝑟</m:t>
                        </m:r>
                        <m:r>
                          <a:rPr lang="en-US" sz="2800" i="1" baseline="-25000">
                            <a:latin typeface="Cambria Math" panose="02040503050406030204" pitchFamily="18" charset="0"/>
                          </a:rPr>
                          <m:t>2</m:t>
                        </m:r>
                        <m:r>
                          <a:rPr lang="en-US" sz="2800" i="1">
                            <a:latin typeface="Cambria Math" panose="02040503050406030204" pitchFamily="18" charset="0"/>
                          </a:rPr>
                          <m:t>𝑒</m:t>
                        </m:r>
                      </m:e>
                      <m:sup>
                        <m:r>
                          <a:rPr lang="en-US" sz="2800" b="0" i="1" smtClean="0">
                            <a:latin typeface="Cambria Math" panose="02040503050406030204" pitchFamily="18" charset="0"/>
                          </a:rPr>
                          <m:t>𝑖</m:t>
                        </m:r>
                        <m:r>
                          <a:rPr lang="en-US" sz="2800" b="0" i="1" smtClean="0">
                            <a:latin typeface="Cambria Math" panose="02040503050406030204" pitchFamily="18" charset="0"/>
                          </a:rPr>
                          <m:t>(</m:t>
                        </m:r>
                        <m:r>
                          <a:rPr lang="en-US" sz="2800" i="1">
                            <a:latin typeface="Cambria Math" panose="02040503050406030204" pitchFamily="18" charset="0"/>
                            <a:ea typeface="Cambria Math" panose="02040503050406030204" pitchFamily="18" charset="0"/>
                          </a:rPr>
                          <m:t>𝜃</m:t>
                        </m:r>
                        <m:r>
                          <a:rPr lang="en-US" sz="2800" i="1" baseline="-25000">
                            <a:latin typeface="Cambria Math" panose="02040503050406030204" pitchFamily="18" charset="0"/>
                            <a:ea typeface="Cambria Math" panose="02040503050406030204" pitchFamily="18" charset="0"/>
                          </a:rPr>
                          <m:t>1</m:t>
                        </m:r>
                        <m:r>
                          <a:rPr lang="en-US" sz="2800" b="0" i="1" smtClean="0">
                            <a:latin typeface="Cambria Math" panose="02040503050406030204" pitchFamily="18" charset="0"/>
                          </a:rPr>
                          <m:t>+ </m:t>
                        </m:r>
                        <m:r>
                          <a:rPr lang="en-US" sz="2800" i="1" smtClean="0">
                            <a:latin typeface="Cambria Math" panose="02040503050406030204" pitchFamily="18" charset="0"/>
                            <a:ea typeface="Cambria Math" panose="02040503050406030204" pitchFamily="18" charset="0"/>
                          </a:rPr>
                          <m:t>𝜃</m:t>
                        </m:r>
                        <m:r>
                          <a:rPr lang="en-US" sz="2800" b="0" i="1" baseline="-25000" smtClean="0">
                            <a:latin typeface="Cambria Math" panose="02040503050406030204" pitchFamily="18" charset="0"/>
                            <a:ea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m:t>
                        </m:r>
                      </m:sup>
                    </m:sSup>
                  </m:oMath>
                </a14:m>
                <a:r>
                  <a:rPr lang="en-US" sz="2800" dirty="0"/>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𝑧</m:t>
                        </m:r>
                        <m:r>
                          <a:rPr lang="en-US" sz="2800" b="0" i="1" baseline="-25000" smtClean="0">
                            <a:latin typeface="Cambria Math" panose="02040503050406030204" pitchFamily="18" charset="0"/>
                          </a:rPr>
                          <m:t>1</m:t>
                        </m:r>
                      </m:num>
                      <m:den>
                        <m:r>
                          <a:rPr lang="en-US" sz="2800" b="0" i="1" smtClean="0">
                            <a:latin typeface="Cambria Math" panose="02040503050406030204" pitchFamily="18" charset="0"/>
                          </a:rPr>
                          <m:t>𝑧</m:t>
                        </m:r>
                        <m:r>
                          <a:rPr lang="en-US" sz="2800" b="0" i="1" baseline="-25000" smtClean="0">
                            <a:latin typeface="Cambria Math" panose="02040503050406030204" pitchFamily="18" charset="0"/>
                          </a:rPr>
                          <m:t>2</m:t>
                        </m:r>
                      </m:den>
                    </m:f>
                    <m:r>
                      <a:rPr lang="en-US" sz="2800" b="0" i="1" smtClean="0">
                        <a:latin typeface="Cambria Math" panose="02040503050406030204" pitchFamily="18" charset="0"/>
                      </a:rPr>
                      <m:t>= </m:t>
                    </m:r>
                    <m:f>
                      <m:fPr>
                        <m:ctrlPr>
                          <a:rPr lang="en-US" sz="2800" i="1">
                            <a:latin typeface="Cambria Math" panose="02040503050406030204" pitchFamily="18" charset="0"/>
                          </a:rPr>
                        </m:ctrlPr>
                      </m:fPr>
                      <m:num>
                        <m:r>
                          <a:rPr lang="en-US" sz="2800" b="0" i="1" smtClean="0">
                            <a:latin typeface="Cambria Math" panose="02040503050406030204" pitchFamily="18" charset="0"/>
                          </a:rPr>
                          <m:t>𝑟</m:t>
                        </m:r>
                        <m:r>
                          <a:rPr lang="en-US" sz="2800" i="1" baseline="-25000">
                            <a:latin typeface="Cambria Math" panose="02040503050406030204" pitchFamily="18" charset="0"/>
                          </a:rPr>
                          <m:t>1</m:t>
                        </m:r>
                      </m:num>
                      <m:den>
                        <m:r>
                          <a:rPr lang="en-US" sz="2800" b="0" i="1" smtClean="0">
                            <a:latin typeface="Cambria Math" panose="02040503050406030204" pitchFamily="18" charset="0"/>
                          </a:rPr>
                          <m:t>𝑟</m:t>
                        </m:r>
                        <m:r>
                          <a:rPr lang="en-US" sz="2800" i="1" baseline="-25000">
                            <a:latin typeface="Cambria Math" panose="02040503050406030204" pitchFamily="18" charset="0"/>
                          </a:rPr>
                          <m:t>2</m:t>
                        </m:r>
                      </m:den>
                    </m:f>
                    <m:sSup>
                      <m:sSupPr>
                        <m:ctrlPr>
                          <a:rPr lang="en-US" sz="2800" i="1">
                            <a:latin typeface="Cambria Math" panose="02040503050406030204" pitchFamily="18" charset="0"/>
                          </a:rPr>
                        </m:ctrlPr>
                      </m:sSupPr>
                      <m:e>
                        <m:r>
                          <a:rPr lang="en-US" sz="2800" i="1">
                            <a:latin typeface="Cambria Math" panose="02040503050406030204" pitchFamily="18" charset="0"/>
                          </a:rPr>
                          <m:t>𝑒</m:t>
                        </m:r>
                      </m:e>
                      <m:sup>
                        <m:r>
                          <a:rPr lang="en-US" sz="2800" i="1">
                            <a:latin typeface="Cambria Math" panose="02040503050406030204" pitchFamily="18" charset="0"/>
                          </a:rPr>
                          <m:t>𝑖</m:t>
                        </m:r>
                        <m:r>
                          <a:rPr lang="en-US" sz="2800" i="1">
                            <a:latin typeface="Cambria Math" panose="02040503050406030204" pitchFamily="18" charset="0"/>
                          </a:rPr>
                          <m:t>(</m:t>
                        </m:r>
                        <m:r>
                          <a:rPr lang="en-US" sz="2800" i="1">
                            <a:latin typeface="Cambria Math" panose="02040503050406030204" pitchFamily="18" charset="0"/>
                            <a:ea typeface="Cambria Math" panose="02040503050406030204" pitchFamily="18" charset="0"/>
                          </a:rPr>
                          <m:t>𝜃</m:t>
                        </m:r>
                        <m:r>
                          <a:rPr lang="en-US" sz="2800" i="1" baseline="-25000">
                            <a:latin typeface="Cambria Math" panose="02040503050406030204" pitchFamily="18" charset="0"/>
                            <a:ea typeface="Cambria Math" panose="02040503050406030204" pitchFamily="18" charset="0"/>
                          </a:rPr>
                          <m:t>1</m:t>
                        </m:r>
                        <m:r>
                          <a:rPr lang="en-US" sz="2800" b="0" i="1" smtClean="0">
                            <a:latin typeface="Cambria Math" panose="02040503050406030204" pitchFamily="18" charset="0"/>
                          </a:rPr>
                          <m:t>−</m:t>
                        </m:r>
                        <m:r>
                          <a:rPr lang="en-US" sz="2800" i="1">
                            <a:latin typeface="Cambria Math" panose="02040503050406030204" pitchFamily="18" charset="0"/>
                          </a:rPr>
                          <m:t> </m:t>
                        </m:r>
                        <m:r>
                          <a:rPr lang="en-US" sz="2800" i="1">
                            <a:latin typeface="Cambria Math" panose="02040503050406030204" pitchFamily="18" charset="0"/>
                            <a:ea typeface="Cambria Math" panose="02040503050406030204" pitchFamily="18" charset="0"/>
                          </a:rPr>
                          <m:t>𝜃</m:t>
                        </m:r>
                        <m:r>
                          <a:rPr lang="en-US" sz="2800" i="1" baseline="-25000">
                            <a:latin typeface="Cambria Math" panose="02040503050406030204" pitchFamily="18" charset="0"/>
                            <a:ea typeface="Cambria Math" panose="02040503050406030204" pitchFamily="18" charset="0"/>
                          </a:rPr>
                          <m:t>2</m:t>
                        </m:r>
                        <m:r>
                          <a:rPr lang="en-US" sz="2800" i="1">
                            <a:latin typeface="Cambria Math" panose="02040503050406030204" pitchFamily="18" charset="0"/>
                            <a:ea typeface="Cambria Math" panose="02040503050406030204" pitchFamily="18" charset="0"/>
                          </a:rPr>
                          <m:t>)</m:t>
                        </m:r>
                      </m:sup>
                    </m:sSup>
                  </m:oMath>
                </a14:m>
                <a:endParaRPr lang="en-US" sz="2800" dirty="0"/>
              </a:p>
              <a:p>
                <a:endParaRPr lang="en-US" sz="1000" dirty="0">
                  <a:latin typeface="Calibri body"/>
                  <a:ea typeface="Times New Roman" panose="02020603050405020304" pitchFamily="18" charset="0"/>
                  <a:cs typeface="Times New Roman" panose="02020603050405020304" pitchFamily="18" charset="0"/>
                </a:endParaRPr>
              </a:p>
              <a:p>
                <a:pPr>
                  <a:spcBef>
                    <a:spcPct val="0"/>
                  </a:spcBef>
                </a:pPr>
                <a:r>
                  <a:rPr lang="en-US" altLang="en-US" sz="2300" b="1" dirty="0">
                    <a:solidFill>
                      <a:srgbClr val="FF0000"/>
                    </a:solidFill>
                  </a:rPr>
                  <a:t>Example:</a:t>
                </a:r>
              </a:p>
              <a:p>
                <a:pPr algn="just">
                  <a:spcBef>
                    <a:spcPct val="0"/>
                  </a:spcBef>
                </a:pPr>
                <a:r>
                  <a:rPr lang="en-US" sz="2300" dirty="0">
                    <a:solidFill>
                      <a:srgbClr val="FF0000"/>
                    </a:solidFill>
                  </a:rPr>
                  <a:t>Write the product of</a:t>
                </a:r>
                <a14:m>
                  <m:oMath xmlns:m="http://schemas.openxmlformats.org/officeDocument/2006/math">
                    <m:r>
                      <a:rPr lang="en-US" sz="2400" b="0" i="0"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𝑧</m:t>
                    </m:r>
                    <m:r>
                      <a:rPr lang="en-US" sz="2400" i="1">
                        <a:solidFill>
                          <a:srgbClr val="FF0000"/>
                        </a:solidFill>
                        <a:latin typeface="Cambria Math" panose="02040503050406030204" pitchFamily="18" charset="0"/>
                      </a:rPr>
                      <m:t>𝑧</m:t>
                    </m:r>
                  </m:oMath>
                </a14:m>
                <a:r>
                  <a:rPr lang="en-US" sz="2400" i="1" dirty="0">
                    <a:solidFill>
                      <a:srgbClr val="FF0000"/>
                    </a:solidFill>
                  </a:rPr>
                  <a:t>*.</a:t>
                </a:r>
              </a:p>
              <a:p>
                <a:pPr algn="just">
                  <a:spcBef>
                    <a:spcPct val="0"/>
                  </a:spcBef>
                </a:pPr>
                <a:r>
                  <a:rPr lang="en-US" altLang="en-US" sz="2400" b="1" dirty="0">
                    <a:solidFill>
                      <a:srgbClr val="0070C0"/>
                    </a:solidFill>
                  </a:rPr>
                  <a:t>Solution:</a:t>
                </a:r>
              </a:p>
              <a:p>
                <a:pPr algn="just">
                  <a:spcBef>
                    <a:spcPct val="0"/>
                  </a:spcBef>
                </a:pPr>
                <a14:m>
                  <m:oMath xmlns:m="http://schemas.openxmlformats.org/officeDocument/2006/math">
                    <m:r>
                      <a:rPr lang="en-US" sz="2300" i="1" smtClean="0">
                        <a:solidFill>
                          <a:schemeClr val="tx1"/>
                        </a:solidFill>
                        <a:latin typeface="Cambria Math" panose="02040503050406030204" pitchFamily="18" charset="0"/>
                      </a:rPr>
                      <m:t>𝑧</m:t>
                    </m:r>
                    <m:r>
                      <a:rPr lang="en-US" sz="2300" i="1">
                        <a:solidFill>
                          <a:schemeClr val="tx1"/>
                        </a:solidFill>
                        <a:latin typeface="Cambria Math" panose="02040503050406030204" pitchFamily="18" charset="0"/>
                      </a:rPr>
                      <m:t>𝑧</m:t>
                    </m:r>
                  </m:oMath>
                </a14:m>
                <a:r>
                  <a:rPr lang="en-US" sz="2300" i="1" dirty="0">
                    <a:solidFill>
                      <a:schemeClr val="tx1"/>
                    </a:solidFill>
                  </a:rPr>
                  <a:t>* = </a:t>
                </a:r>
                <a14:m>
                  <m:oMath xmlns:m="http://schemas.openxmlformats.org/officeDocument/2006/math">
                    <m:d>
                      <m:dPr>
                        <m:ctrlPr>
                          <a:rPr lang="en-US" sz="2300" b="0" i="1" smtClean="0">
                            <a:latin typeface="Cambria Math" panose="02040503050406030204" pitchFamily="18" charset="0"/>
                          </a:rPr>
                        </m:ctrlPr>
                      </m:dPr>
                      <m:e>
                        <m:r>
                          <a:rPr lang="en-US" sz="2300" i="1">
                            <a:latin typeface="Cambria Math" panose="02040503050406030204" pitchFamily="18" charset="0"/>
                          </a:rPr>
                          <m:t>𝑥</m:t>
                        </m:r>
                        <m:r>
                          <a:rPr lang="en-US" sz="2300" i="1">
                            <a:latin typeface="Cambria Math" panose="02040503050406030204" pitchFamily="18" charset="0"/>
                          </a:rPr>
                          <m:t>+</m:t>
                        </m:r>
                        <m:r>
                          <a:rPr lang="en-US" sz="2300" i="1">
                            <a:latin typeface="Cambria Math" panose="02040503050406030204" pitchFamily="18" charset="0"/>
                          </a:rPr>
                          <m:t>𝑖𝑦</m:t>
                        </m:r>
                      </m:e>
                    </m:d>
                    <m:d>
                      <m:dPr>
                        <m:ctrlPr>
                          <a:rPr lang="en-US" sz="2300" b="0" i="1" smtClean="0">
                            <a:latin typeface="Cambria Math" panose="02040503050406030204" pitchFamily="18" charset="0"/>
                          </a:rPr>
                        </m:ctrlPr>
                      </m:dPr>
                      <m:e>
                        <m:r>
                          <a:rPr lang="en-US" sz="2300" i="1">
                            <a:latin typeface="Cambria Math" panose="02040503050406030204" pitchFamily="18" charset="0"/>
                          </a:rPr>
                          <m:t>𝑥</m:t>
                        </m:r>
                        <m:r>
                          <a:rPr lang="en-US" sz="2300" b="0" i="1" smtClean="0">
                            <a:latin typeface="Cambria Math" panose="02040503050406030204" pitchFamily="18" charset="0"/>
                          </a:rPr>
                          <m:t>−</m:t>
                        </m:r>
                        <m:r>
                          <a:rPr lang="en-US" sz="2300" i="1">
                            <a:latin typeface="Cambria Math" panose="02040503050406030204" pitchFamily="18" charset="0"/>
                          </a:rPr>
                          <m:t>𝑖𝑦</m:t>
                        </m:r>
                      </m:e>
                    </m:d>
                    <m:r>
                      <a:rPr lang="en-US" sz="2300" b="0" i="1" smtClean="0">
                        <a:latin typeface="Cambria Math" panose="02040503050406030204" pitchFamily="18" charset="0"/>
                      </a:rPr>
                      <m:t>=</m:t>
                    </m:r>
                    <m:r>
                      <a:rPr lang="en-US" sz="2300" b="0" i="1" smtClean="0">
                        <a:latin typeface="Cambria Math" panose="02040503050406030204" pitchFamily="18" charset="0"/>
                      </a:rPr>
                      <m:t>𝑥</m:t>
                    </m:r>
                    <m:r>
                      <a:rPr lang="en-US" sz="2300" b="0" i="1" baseline="30000" smtClean="0">
                        <a:latin typeface="Cambria Math" panose="02040503050406030204" pitchFamily="18" charset="0"/>
                      </a:rPr>
                      <m:t>2</m:t>
                    </m:r>
                    <m:r>
                      <a:rPr lang="en-US" sz="2300" b="0" i="1" smtClean="0">
                        <a:latin typeface="Cambria Math" panose="02040503050406030204" pitchFamily="18" charset="0"/>
                      </a:rPr>
                      <m:t>+</m:t>
                    </m:r>
                    <m:r>
                      <a:rPr lang="en-US" sz="2300" i="1">
                        <a:latin typeface="Cambria Math" panose="02040503050406030204" pitchFamily="18" charset="0"/>
                      </a:rPr>
                      <m:t>𝑖𝑦</m:t>
                    </m:r>
                    <m:r>
                      <a:rPr lang="en-US" sz="2300" b="0" i="1" smtClean="0">
                        <a:latin typeface="Cambria Math" panose="02040503050406030204" pitchFamily="18" charset="0"/>
                      </a:rPr>
                      <m:t>𝑥</m:t>
                    </m:r>
                    <m:r>
                      <a:rPr lang="en-US" sz="2300" b="0" i="1" smtClean="0">
                        <a:latin typeface="Cambria Math" panose="02040503050406030204" pitchFamily="18" charset="0"/>
                      </a:rPr>
                      <m:t>−</m:t>
                    </m:r>
                    <m:r>
                      <a:rPr lang="en-US" sz="2300" i="1">
                        <a:latin typeface="Cambria Math" panose="02040503050406030204" pitchFamily="18" charset="0"/>
                      </a:rPr>
                      <m:t>𝑖𝑦</m:t>
                    </m:r>
                    <m:r>
                      <a:rPr lang="en-US" sz="2300" b="0" i="1" smtClean="0">
                        <a:latin typeface="Cambria Math" panose="02040503050406030204" pitchFamily="18" charset="0"/>
                      </a:rPr>
                      <m:t>𝑥</m:t>
                    </m:r>
                    <m:r>
                      <a:rPr lang="en-US" sz="2300" b="0" i="1" smtClean="0">
                        <a:latin typeface="Cambria Math" panose="02040503050406030204" pitchFamily="18" charset="0"/>
                      </a:rPr>
                      <m:t>−</m:t>
                    </m:r>
                    <m:r>
                      <a:rPr lang="en-US" sz="2300" i="1">
                        <a:latin typeface="Cambria Math" panose="02040503050406030204" pitchFamily="18" charset="0"/>
                      </a:rPr>
                      <m:t>𝑖</m:t>
                    </m:r>
                    <m:r>
                      <a:rPr lang="en-US" sz="2300" b="0" i="1" baseline="30000" smtClean="0">
                        <a:latin typeface="Cambria Math" panose="02040503050406030204" pitchFamily="18" charset="0"/>
                      </a:rPr>
                      <m:t>2</m:t>
                    </m:r>
                    <m:r>
                      <a:rPr lang="en-US" sz="2300" i="1">
                        <a:latin typeface="Cambria Math" panose="02040503050406030204" pitchFamily="18" charset="0"/>
                      </a:rPr>
                      <m:t>𝑦</m:t>
                    </m:r>
                    <m:r>
                      <a:rPr lang="en-US" sz="2300" b="0" i="1" baseline="30000" smtClean="0">
                        <a:latin typeface="Cambria Math" panose="02040503050406030204" pitchFamily="18" charset="0"/>
                      </a:rPr>
                      <m:t>2</m:t>
                    </m:r>
                    <m:r>
                      <a:rPr lang="en-US" sz="2300" b="0" i="1" smtClean="0">
                        <a:latin typeface="Cambria Math" panose="02040503050406030204" pitchFamily="18" charset="0"/>
                      </a:rPr>
                      <m:t>=</m:t>
                    </m:r>
                    <m:r>
                      <a:rPr lang="en-US" sz="2300" b="0" i="1" smtClean="0">
                        <a:latin typeface="Cambria Math" panose="02040503050406030204" pitchFamily="18" charset="0"/>
                      </a:rPr>
                      <m:t>𝑥</m:t>
                    </m:r>
                    <m:r>
                      <a:rPr lang="en-US" sz="2300" b="0" i="1" baseline="30000" smtClean="0">
                        <a:latin typeface="Cambria Math" panose="02040503050406030204" pitchFamily="18" charset="0"/>
                      </a:rPr>
                      <m:t>2</m:t>
                    </m:r>
                    <m:r>
                      <a:rPr lang="en-US" sz="2300" b="0" i="1" smtClean="0">
                        <a:latin typeface="Cambria Math" panose="02040503050406030204" pitchFamily="18" charset="0"/>
                      </a:rPr>
                      <m:t>+</m:t>
                    </m:r>
                    <m:r>
                      <a:rPr lang="en-US" sz="2300" b="0" i="1" smtClean="0">
                        <a:latin typeface="Cambria Math" panose="02040503050406030204" pitchFamily="18" charset="0"/>
                      </a:rPr>
                      <m:t>𝑦</m:t>
                    </m:r>
                    <m:r>
                      <a:rPr lang="en-US" sz="2300" b="0" i="1" baseline="30000" smtClean="0">
                        <a:latin typeface="Cambria Math" panose="02040503050406030204" pitchFamily="18" charset="0"/>
                      </a:rPr>
                      <m:t>2</m:t>
                    </m:r>
                    <m:r>
                      <a:rPr lang="en-US" sz="2300" b="0" i="1" smtClean="0">
                        <a:latin typeface="Cambria Math" panose="02040503050406030204" pitchFamily="18" charset="0"/>
                      </a:rPr>
                      <m:t>=</m:t>
                    </m:r>
                    <m:r>
                      <a:rPr lang="en-US" sz="2300" b="0" i="1" smtClean="0">
                        <a:latin typeface="Cambria Math" panose="02040503050406030204" pitchFamily="18" charset="0"/>
                      </a:rPr>
                      <m:t>𝑟</m:t>
                    </m:r>
                    <m:r>
                      <a:rPr lang="en-US" sz="2300" b="0" i="1" baseline="30000" smtClean="0">
                        <a:latin typeface="Cambria Math" panose="02040503050406030204" pitchFamily="18" charset="0"/>
                      </a:rPr>
                      <m:t>2</m:t>
                    </m:r>
                    <m:r>
                      <a:rPr lang="en-US" sz="2300" b="0" i="1" smtClean="0">
                        <a:latin typeface="Cambria Math" panose="02040503050406030204" pitchFamily="18" charset="0"/>
                      </a:rPr>
                      <m:t>=|</m:t>
                    </m:r>
                    <m:r>
                      <a:rPr lang="en-US" sz="2300" b="0" i="1" smtClean="0">
                        <a:latin typeface="Cambria Math" panose="02040503050406030204" pitchFamily="18" charset="0"/>
                      </a:rPr>
                      <m:t>𝑧</m:t>
                    </m:r>
                    <m:r>
                      <a:rPr lang="en-US" sz="2300" b="0" i="1" smtClean="0">
                        <a:latin typeface="Cambria Math" panose="02040503050406030204" pitchFamily="18" charset="0"/>
                      </a:rPr>
                      <m:t>|</m:t>
                    </m:r>
                    <m:r>
                      <a:rPr lang="en-US" sz="2300" b="0" i="1" baseline="30000" smtClean="0">
                        <a:latin typeface="Cambria Math" panose="02040503050406030204" pitchFamily="18" charset="0"/>
                      </a:rPr>
                      <m:t>2</m:t>
                    </m:r>
                  </m:oMath>
                </a14:m>
                <a:endParaRPr lang="en-US" sz="2300" i="1" baseline="30000" dirty="0">
                  <a:solidFill>
                    <a:schemeClr val="tx1"/>
                  </a:solidFill>
                  <a:latin typeface="Calibri body"/>
                  <a:ea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80376" y="910689"/>
                <a:ext cx="8711223" cy="5519588"/>
              </a:xfrm>
              <a:prstGeom prst="rect">
                <a:avLst/>
              </a:prstGeom>
              <a:blipFill>
                <a:blip r:embed="rId3"/>
                <a:stretch>
                  <a:fillRect l="-1120" t="-773" r="-980" b="-773"/>
                </a:stretch>
              </a:blipFill>
            </p:spPr>
            <p:txBody>
              <a:bodyPr/>
              <a:lstStyle/>
              <a:p>
                <a:r>
                  <a:rPr lang="en-US">
                    <a:noFill/>
                  </a:rPr>
                  <a:t> </a:t>
                </a:r>
              </a:p>
            </p:txBody>
          </p:sp>
        </mc:Fallback>
      </mc:AlternateContent>
    </p:spTree>
    <p:extLst>
      <p:ext uri="{BB962C8B-B14F-4D97-AF65-F5344CB8AC3E}">
        <p14:creationId xmlns:p14="http://schemas.microsoft.com/office/powerpoint/2010/main" val="2523651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374BF2-3C04-4AB9-BE52-D173019A9162}" type="slidenum">
              <a:rPr lang="en-US" smtClean="0"/>
              <a:t>26</a:t>
            </a:fld>
            <a:endParaRPr lang="en-US"/>
          </a:p>
        </p:txBody>
      </p:sp>
      <p:sp>
        <p:nvSpPr>
          <p:cNvPr id="12"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sz="3000" b="1" dirty="0"/>
              <a:t>Complex Numbers</a:t>
            </a:r>
            <a:endParaRPr lang="ar-SA" altLang="en-US" sz="3000" b="1" dirty="0"/>
          </a:p>
        </p:txBody>
      </p:sp>
      <mc:AlternateContent xmlns:mc="http://schemas.openxmlformats.org/markup-compatibility/2006" xmlns:a14="http://schemas.microsoft.com/office/drawing/2010/main">
        <mc:Choice Requires="a14">
          <p:sp>
            <p:nvSpPr>
              <p:cNvPr id="3" name="Rectangle 2"/>
              <p:cNvSpPr/>
              <p:nvPr/>
            </p:nvSpPr>
            <p:spPr>
              <a:xfrm>
                <a:off x="280376" y="910689"/>
                <a:ext cx="8711223" cy="5666808"/>
              </a:xfrm>
              <a:prstGeom prst="rect">
                <a:avLst/>
              </a:prstGeom>
            </p:spPr>
            <p:txBody>
              <a:bodyPr wrap="square">
                <a:spAutoFit/>
              </a:bodyPr>
              <a:lstStyle/>
              <a:p>
                <a:pPr algn="just">
                  <a:spcBef>
                    <a:spcPct val="0"/>
                  </a:spcBef>
                </a:pPr>
                <a:r>
                  <a:rPr lang="en-US" altLang="en-US" sz="2250" b="1" dirty="0"/>
                  <a:t>Important Relations of Complex Numbers used in Quantum Mechanics</a:t>
                </a:r>
              </a:p>
              <a:p>
                <a:pPr algn="just">
                  <a:spcBef>
                    <a:spcPct val="0"/>
                  </a:spcBef>
                </a:pPr>
                <a:r>
                  <a:rPr lang="en-US" sz="2250" dirty="0">
                    <a:latin typeface="Calibri body"/>
                    <a:ea typeface="Times New Roman" panose="02020603050405020304" pitchFamily="18" charset="0"/>
                    <a:cs typeface="Times New Roman" panose="02020603050405020304" pitchFamily="18" charset="0"/>
                  </a:rPr>
                  <a:t>There are four important relations of complex numbers that are usually encounter in quantum mechanics and should be mentioned here.</a:t>
                </a:r>
              </a:p>
              <a:p>
                <a:pPr algn="just">
                  <a:spcBef>
                    <a:spcPct val="0"/>
                  </a:spcBef>
                </a:pPr>
                <a:endParaRPr lang="en-US" sz="1500" b="1" i="1" baseline="30000" dirty="0">
                  <a:solidFill>
                    <a:schemeClr val="tx1"/>
                  </a:solidFill>
                  <a:latin typeface="Calibri body"/>
                  <a:ea typeface="Times New Roman" panose="02020603050405020304" pitchFamily="18" charset="0"/>
                  <a:cs typeface="Times New Roman" panose="02020603050405020304" pitchFamily="18" charset="0"/>
                </a:endParaRPr>
              </a:p>
              <a:p>
                <a:pPr algn="just">
                  <a:spcBef>
                    <a:spcPct val="0"/>
                  </a:spcBef>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𝑖</m:t>
                          </m:r>
                          <m:r>
                            <a:rPr lang="en-US" sz="2400" b="0" i="1" smtClean="0">
                              <a:latin typeface="Cambria Math" panose="02040503050406030204" pitchFamily="18" charset="0"/>
                            </a:rPr>
                            <m:t>𝑘𝑥</m:t>
                          </m:r>
                        </m:sup>
                      </m:sSup>
                      <m:r>
                        <a:rPr lang="en-US" sz="2400" b="0" i="1" smtClean="0">
                          <a:latin typeface="Cambria Math" panose="02040503050406030204" pitchFamily="18" charset="0"/>
                          <a:ea typeface="Cambria Math" panose="02040503050406030204" pitchFamily="18" charset="0"/>
                        </a:rPr>
                        <m:t>=</m:t>
                      </m:r>
                      <m:func>
                        <m:funcPr>
                          <m:ctrlPr>
                            <a:rPr lang="en-US" sz="2400" b="0" i="1" smtClean="0">
                              <a:latin typeface="Cambria Math" panose="02040503050406030204" pitchFamily="18" charset="0"/>
                              <a:ea typeface="Cambria Math" panose="02040503050406030204" pitchFamily="18" charset="0"/>
                            </a:rPr>
                          </m:ctrlPr>
                        </m:funcPr>
                        <m:fName>
                          <m:r>
                            <m:rPr>
                              <m:sty m:val="p"/>
                            </m:rPr>
                            <a:rPr lang="en-US" sz="2400" b="0" i="0" smtClean="0">
                              <a:latin typeface="Cambria Math" panose="02040503050406030204" pitchFamily="18" charset="0"/>
                              <a:ea typeface="Cambria Math" panose="02040503050406030204" pitchFamily="18" charset="0"/>
                            </a:rPr>
                            <m:t>cos</m:t>
                          </m:r>
                        </m:fName>
                        <m:e>
                          <m:r>
                            <a:rPr lang="en-US" sz="2400" b="0" i="1" smtClean="0">
                              <a:latin typeface="Cambria Math" panose="02040503050406030204" pitchFamily="18" charset="0"/>
                              <a:ea typeface="Cambria Math" panose="02040503050406030204" pitchFamily="18" charset="0"/>
                            </a:rPr>
                            <m:t>𝑘𝑥</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𝑖</m:t>
                          </m:r>
                          <m:func>
                            <m:funcPr>
                              <m:ctrlPr>
                                <a:rPr lang="en-US" sz="2400" b="0" i="1" smtClean="0">
                                  <a:latin typeface="Cambria Math" panose="02040503050406030204" pitchFamily="18" charset="0"/>
                                  <a:ea typeface="Cambria Math" panose="02040503050406030204" pitchFamily="18" charset="0"/>
                                </a:rPr>
                              </m:ctrlPr>
                            </m:funcPr>
                            <m:fName>
                              <m:r>
                                <m:rPr>
                                  <m:sty m:val="p"/>
                                </m:rPr>
                                <a:rPr lang="en-US" sz="2400" b="0" i="0" smtClean="0">
                                  <a:latin typeface="Cambria Math" panose="02040503050406030204" pitchFamily="18" charset="0"/>
                                  <a:ea typeface="Cambria Math" panose="02040503050406030204" pitchFamily="18" charset="0"/>
                                </a:rPr>
                                <m:t>sin</m:t>
                              </m:r>
                            </m:fName>
                            <m:e>
                              <m:r>
                                <a:rPr lang="en-US" sz="2400" b="0" i="1" smtClean="0">
                                  <a:latin typeface="Cambria Math" panose="02040503050406030204" pitchFamily="18" charset="0"/>
                                  <a:ea typeface="Cambria Math" panose="02040503050406030204" pitchFamily="18" charset="0"/>
                                </a:rPr>
                                <m:t>𝑘𝑥</m:t>
                              </m:r>
                            </m:e>
                          </m:func>
                        </m:e>
                      </m:func>
                    </m:oMath>
                  </m:oMathPara>
                </a14:m>
                <a:endParaRPr lang="en-US" sz="2400" b="1" i="1" baseline="30000" dirty="0">
                  <a:latin typeface="Calibri body"/>
                  <a:ea typeface="Times New Roman" panose="02020603050405020304" pitchFamily="18" charset="0"/>
                  <a:cs typeface="Times New Roman" panose="02020603050405020304" pitchFamily="18" charset="0"/>
                </a:endParaRPr>
              </a:p>
              <a:p>
                <a:pPr algn="just">
                  <a:spcBef>
                    <a:spcPct val="0"/>
                  </a:spcBef>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b="0" i="1" smtClean="0">
                              <a:latin typeface="Cambria Math" panose="02040503050406030204" pitchFamily="18" charset="0"/>
                            </a:rPr>
                            <m:t>−</m:t>
                          </m:r>
                          <m:r>
                            <a:rPr lang="en-US" sz="2400" i="1">
                              <a:latin typeface="Cambria Math" panose="02040503050406030204" pitchFamily="18" charset="0"/>
                            </a:rPr>
                            <m:t>𝑖𝑘𝑥</m:t>
                          </m:r>
                        </m:sup>
                      </m:sSup>
                      <m:r>
                        <a:rPr lang="en-US" sz="2400" i="1">
                          <a:latin typeface="Cambria Math" panose="02040503050406030204" pitchFamily="18" charset="0"/>
                          <a:ea typeface="Cambria Math" panose="02040503050406030204" pitchFamily="18" charset="0"/>
                        </a:rPr>
                        <m:t>=</m:t>
                      </m:r>
                      <m:func>
                        <m:funcPr>
                          <m:ctrlPr>
                            <a:rPr lang="en-US" sz="2400" i="1">
                              <a:latin typeface="Cambria Math" panose="02040503050406030204" pitchFamily="18" charset="0"/>
                              <a:ea typeface="Cambria Math" panose="02040503050406030204" pitchFamily="18" charset="0"/>
                            </a:rPr>
                          </m:ctrlPr>
                        </m:funcPr>
                        <m:fName>
                          <m:r>
                            <m:rPr>
                              <m:sty m:val="p"/>
                            </m:rPr>
                            <a:rPr lang="en-US" sz="2400">
                              <a:latin typeface="Cambria Math" panose="02040503050406030204" pitchFamily="18" charset="0"/>
                              <a:ea typeface="Cambria Math" panose="02040503050406030204" pitchFamily="18" charset="0"/>
                            </a:rPr>
                            <m:t>cos</m:t>
                          </m:r>
                        </m:fName>
                        <m:e>
                          <m:r>
                            <a:rPr lang="en-US" sz="2400" i="1">
                              <a:latin typeface="Cambria Math" panose="02040503050406030204" pitchFamily="18" charset="0"/>
                              <a:ea typeface="Cambria Math" panose="02040503050406030204" pitchFamily="18" charset="0"/>
                            </a:rPr>
                            <m:t>𝑘𝑥</m:t>
                          </m:r>
                          <m:r>
                            <a:rPr lang="en-US" sz="2400" b="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𝑖</m:t>
                          </m:r>
                          <m:func>
                            <m:funcPr>
                              <m:ctrlPr>
                                <a:rPr lang="en-US" sz="2400" i="1">
                                  <a:latin typeface="Cambria Math" panose="02040503050406030204" pitchFamily="18" charset="0"/>
                                  <a:ea typeface="Cambria Math" panose="02040503050406030204" pitchFamily="18" charset="0"/>
                                </a:rPr>
                              </m:ctrlPr>
                            </m:funcPr>
                            <m:fName>
                              <m:r>
                                <m:rPr>
                                  <m:sty m:val="p"/>
                                </m:rPr>
                                <a:rPr lang="en-US" sz="2400">
                                  <a:latin typeface="Cambria Math" panose="02040503050406030204" pitchFamily="18" charset="0"/>
                                  <a:ea typeface="Cambria Math" panose="02040503050406030204" pitchFamily="18" charset="0"/>
                                </a:rPr>
                                <m:t>sin</m:t>
                              </m:r>
                            </m:fName>
                            <m:e>
                              <m:r>
                                <a:rPr lang="en-US" sz="2400" i="1">
                                  <a:latin typeface="Cambria Math" panose="02040503050406030204" pitchFamily="18" charset="0"/>
                                  <a:ea typeface="Cambria Math" panose="02040503050406030204" pitchFamily="18" charset="0"/>
                                </a:rPr>
                                <m:t>𝑘𝑥</m:t>
                              </m:r>
                            </m:e>
                          </m:func>
                        </m:e>
                      </m:func>
                    </m:oMath>
                  </m:oMathPara>
                </a14:m>
                <a:endParaRPr lang="en-US" sz="2400" b="1" i="1" baseline="30000" dirty="0">
                  <a:latin typeface="Calibri body"/>
                  <a:ea typeface="Times New Roman" panose="02020603050405020304" pitchFamily="18" charset="0"/>
                  <a:cs typeface="Times New Roman" panose="02020603050405020304" pitchFamily="18" charset="0"/>
                </a:endParaRPr>
              </a:p>
              <a:p>
                <a:pPr algn="just">
                  <a:spcBef>
                    <a:spcPct val="0"/>
                  </a:spcBef>
                </a:pPr>
                <a:endParaRPr lang="en-US" sz="2300" b="1" i="1" baseline="30000" dirty="0">
                  <a:solidFill>
                    <a:schemeClr val="tx1"/>
                  </a:solidFill>
                  <a:latin typeface="Calibri body"/>
                  <a:ea typeface="Times New Roman" panose="02020603050405020304" pitchFamily="18" charset="0"/>
                  <a:cs typeface="Times New Roman" panose="02020603050405020304" pitchFamily="18" charset="0"/>
                </a:endParaRPr>
              </a:p>
              <a:p>
                <a:pPr algn="just">
                  <a:spcBef>
                    <a:spcPct val="0"/>
                  </a:spcBef>
                </a:pPr>
                <a:r>
                  <a:rPr lang="en-US" sz="2250" dirty="0">
                    <a:latin typeface="Calibri body"/>
                    <a:ea typeface="Times New Roman" panose="02020603050405020304" pitchFamily="18" charset="0"/>
                    <a:cs typeface="Times New Roman" panose="02020603050405020304" pitchFamily="18" charset="0"/>
                  </a:rPr>
                  <a:t>When these two equation are added to each other, we get a third important relation</a:t>
                </a:r>
              </a:p>
              <a:p>
                <a:pPr algn="just">
                  <a:spcBef>
                    <a:spcPct val="0"/>
                  </a:spcBef>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cos</m:t>
                          </m:r>
                        </m:fName>
                        <m:e>
                          <m:r>
                            <a:rPr lang="en-US" sz="2400" b="0" i="1" smtClean="0">
                              <a:latin typeface="Cambria Math" panose="02040503050406030204" pitchFamily="18" charset="0"/>
                            </a:rPr>
                            <m:t>𝑘𝑥</m:t>
                          </m:r>
                          <m:r>
                            <a:rPr lang="en-US" sz="2400" b="0" i="1" smtClean="0">
                              <a:latin typeface="Cambria Math" panose="02040503050406030204" pitchFamily="18" charset="0"/>
                            </a:rPr>
                            <m:t>=</m:t>
                          </m:r>
                        </m:e>
                      </m:func>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sSup>
                        <m:sSupPr>
                          <m:ctrlPr>
                            <a:rPr lang="en-US" sz="2400" i="1">
                              <a:latin typeface="Cambria Math" panose="02040503050406030204" pitchFamily="18" charset="0"/>
                            </a:rPr>
                          </m:ctrlPr>
                        </m:sSupPr>
                        <m:e>
                          <m:r>
                            <a:rPr lang="en-US" sz="2400" b="0" i="1" smtClean="0">
                              <a:latin typeface="Cambria Math" panose="02040503050406030204" pitchFamily="18" charset="0"/>
                            </a:rPr>
                            <m:t>(</m:t>
                          </m:r>
                          <m:r>
                            <a:rPr lang="en-US" sz="2400" i="1">
                              <a:latin typeface="Cambria Math" panose="02040503050406030204" pitchFamily="18" charset="0"/>
                            </a:rPr>
                            <m:t>𝑒</m:t>
                          </m:r>
                        </m:e>
                        <m:sup>
                          <m:r>
                            <a:rPr lang="en-US" sz="2400" i="1">
                              <a:latin typeface="Cambria Math" panose="02040503050406030204" pitchFamily="18" charset="0"/>
                            </a:rPr>
                            <m:t>𝑖𝑘𝑥</m:t>
                          </m:r>
                        </m:sup>
                      </m:sSup>
                      <m:r>
                        <a:rPr lang="en-US" sz="2400" b="0" i="1" smtClean="0">
                          <a:latin typeface="Cambria Math" panose="02040503050406030204" pitchFamily="18" charset="0"/>
                        </a:rPr>
                        <m:t> +</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i="1">
                              <a:latin typeface="Cambria Math" panose="02040503050406030204" pitchFamily="18" charset="0"/>
                            </a:rPr>
                            <m:t>𝑖𝑘𝑥</m:t>
                          </m:r>
                        </m:sup>
                      </m:sSup>
                      <m:r>
                        <a:rPr lang="en-US" sz="2400" b="0" i="1" smtClean="0">
                          <a:latin typeface="Cambria Math" panose="02040503050406030204" pitchFamily="18" charset="0"/>
                        </a:rPr>
                        <m:t>)</m:t>
                      </m:r>
                    </m:oMath>
                  </m:oMathPara>
                </a14:m>
                <a:endParaRPr lang="en-US" sz="2400" dirty="0">
                  <a:latin typeface="Calibri body"/>
                  <a:ea typeface="Times New Roman" panose="02020603050405020304" pitchFamily="18" charset="0"/>
                  <a:cs typeface="Times New Roman" panose="02020603050405020304" pitchFamily="18" charset="0"/>
                </a:endParaRPr>
              </a:p>
              <a:p>
                <a:pPr algn="just">
                  <a:spcBef>
                    <a:spcPct val="0"/>
                  </a:spcBef>
                </a:pPr>
                <a:endParaRPr lang="en-US" sz="2300" b="1" i="1" baseline="30000" dirty="0">
                  <a:solidFill>
                    <a:schemeClr val="tx1"/>
                  </a:solidFill>
                  <a:latin typeface="Calibri body"/>
                  <a:ea typeface="Times New Roman" panose="02020603050405020304" pitchFamily="18" charset="0"/>
                  <a:cs typeface="Times New Roman" panose="02020603050405020304" pitchFamily="18" charset="0"/>
                </a:endParaRPr>
              </a:p>
              <a:p>
                <a:pPr algn="just">
                  <a:spcBef>
                    <a:spcPct val="0"/>
                  </a:spcBef>
                </a:pPr>
                <a:r>
                  <a:rPr lang="en-US" sz="2250" dirty="0">
                    <a:latin typeface="Calibri body"/>
                    <a:ea typeface="Times New Roman" panose="02020603050405020304" pitchFamily="18" charset="0"/>
                    <a:cs typeface="Times New Roman" panose="02020603050405020304" pitchFamily="18" charset="0"/>
                  </a:rPr>
                  <a:t>Also when these two equation are subtracted from each other, we get a fourth important relation</a:t>
                </a:r>
              </a:p>
              <a:p>
                <a:pPr algn="just">
                  <a:spcBef>
                    <a:spcPct val="0"/>
                  </a:spcBef>
                </a:pPr>
                <a14:m>
                  <m:oMathPara xmlns:m="http://schemas.openxmlformats.org/officeDocument/2006/math">
                    <m:oMathParaPr>
                      <m:jc m:val="centerGroup"/>
                    </m:oMathParaPr>
                    <m:oMath xmlns:m="http://schemas.openxmlformats.org/officeDocument/2006/math">
                      <m:func>
                        <m:funcPr>
                          <m:ctrlPr>
                            <a:rPr lang="en-US" sz="2400" i="1">
                              <a:latin typeface="Cambria Math" panose="02040503050406030204" pitchFamily="18" charset="0"/>
                            </a:rPr>
                          </m:ctrlPr>
                        </m:funcPr>
                        <m:fName>
                          <m:r>
                            <m:rPr>
                              <m:sty m:val="p"/>
                            </m:rPr>
                            <a:rPr lang="en-US" sz="2400" b="0" i="0" smtClean="0">
                              <a:latin typeface="Cambria Math" panose="02040503050406030204" pitchFamily="18" charset="0"/>
                            </a:rPr>
                            <m:t>sin</m:t>
                          </m:r>
                        </m:fName>
                        <m:e>
                          <m:r>
                            <a:rPr lang="en-US" sz="2400" i="1">
                              <a:latin typeface="Cambria Math" panose="02040503050406030204" pitchFamily="18" charset="0"/>
                            </a:rPr>
                            <m:t>𝑘𝑥</m:t>
                          </m:r>
                          <m:r>
                            <a:rPr lang="en-US" sz="2400" i="1">
                              <a:latin typeface="Cambria Math" panose="02040503050406030204" pitchFamily="18" charset="0"/>
                            </a:rPr>
                            <m:t>=</m:t>
                          </m:r>
                        </m:e>
                      </m:func>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r>
                            <a:rPr lang="en-US" sz="2400" b="0" i="1" smtClean="0">
                              <a:latin typeface="Cambria Math" panose="02040503050406030204" pitchFamily="18" charset="0"/>
                            </a:rPr>
                            <m:t>𝑖</m:t>
                          </m:r>
                        </m:den>
                      </m:f>
                      <m:sSup>
                        <m:sSupPr>
                          <m:ctrlPr>
                            <a:rPr lang="en-US" sz="2400" i="1">
                              <a:latin typeface="Cambria Math" panose="02040503050406030204" pitchFamily="18" charset="0"/>
                            </a:rPr>
                          </m:ctrlPr>
                        </m:sSupPr>
                        <m:e>
                          <m:r>
                            <a:rPr lang="en-US" sz="2400" i="1">
                              <a:latin typeface="Cambria Math" panose="02040503050406030204" pitchFamily="18" charset="0"/>
                            </a:rPr>
                            <m:t>(</m:t>
                          </m:r>
                          <m:r>
                            <a:rPr lang="en-US" sz="2400" i="1">
                              <a:latin typeface="Cambria Math" panose="02040503050406030204" pitchFamily="18" charset="0"/>
                            </a:rPr>
                            <m:t>𝑒</m:t>
                          </m:r>
                        </m:e>
                        <m:sup>
                          <m:r>
                            <a:rPr lang="en-US" sz="2400" i="1">
                              <a:latin typeface="Cambria Math" panose="02040503050406030204" pitchFamily="18" charset="0"/>
                            </a:rPr>
                            <m:t>𝑖𝑘𝑥</m:t>
                          </m:r>
                        </m:sup>
                      </m:sSup>
                      <m:r>
                        <a:rPr lang="en-US" sz="2400" i="1">
                          <a:latin typeface="Cambria Math" panose="02040503050406030204" pitchFamily="18" charset="0"/>
                        </a:rPr>
                        <m:t> </m:t>
                      </m:r>
                      <m:r>
                        <a:rPr lang="en-US" sz="2400" b="0" i="1" smtClean="0">
                          <a:latin typeface="Cambria Math" panose="02040503050406030204" pitchFamily="18" charset="0"/>
                        </a:rPr>
                        <m:t>− </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i="1">
                              <a:latin typeface="Cambria Math" panose="02040503050406030204" pitchFamily="18" charset="0"/>
                            </a:rPr>
                            <m:t>𝑖𝑘𝑥</m:t>
                          </m:r>
                        </m:sup>
                      </m:sSup>
                      <m:r>
                        <a:rPr lang="en-US" sz="2400" i="1">
                          <a:latin typeface="Cambria Math" panose="02040503050406030204" pitchFamily="18" charset="0"/>
                        </a:rPr>
                        <m:t>)</m:t>
                      </m:r>
                    </m:oMath>
                  </m:oMathPara>
                </a14:m>
                <a:endParaRPr lang="en-US" sz="2400" dirty="0">
                  <a:latin typeface="Calibri body"/>
                  <a:ea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80376" y="910689"/>
                <a:ext cx="8711223" cy="5666808"/>
              </a:xfrm>
              <a:prstGeom prst="rect">
                <a:avLst/>
              </a:prstGeom>
              <a:blipFill>
                <a:blip r:embed="rId3"/>
                <a:stretch>
                  <a:fillRect l="-980" t="-645" r="-910"/>
                </a:stretch>
              </a:blipFill>
            </p:spPr>
            <p:txBody>
              <a:bodyPr/>
              <a:lstStyle/>
              <a:p>
                <a:r>
                  <a:rPr lang="en-US">
                    <a:noFill/>
                  </a:rPr>
                  <a:t> </a:t>
                </a:r>
              </a:p>
            </p:txBody>
          </p:sp>
        </mc:Fallback>
      </mc:AlternateContent>
    </p:spTree>
    <p:extLst>
      <p:ext uri="{BB962C8B-B14F-4D97-AF65-F5344CB8AC3E}">
        <p14:creationId xmlns:p14="http://schemas.microsoft.com/office/powerpoint/2010/main" val="3778045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374BF2-3C04-4AB9-BE52-D173019A9162}" type="slidenum">
              <a:rPr lang="en-US" smtClean="0"/>
              <a:t>27</a:t>
            </a:fld>
            <a:endParaRPr lang="en-US"/>
          </a:p>
        </p:txBody>
      </p:sp>
      <p:sp>
        <p:nvSpPr>
          <p:cNvPr id="12"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sz="3000" b="1" dirty="0"/>
              <a:t>Operators</a:t>
            </a:r>
            <a:endParaRPr lang="ar-SA" altLang="en-US" sz="3000" b="1" dirty="0"/>
          </a:p>
        </p:txBody>
      </p:sp>
      <mc:AlternateContent xmlns:mc="http://schemas.openxmlformats.org/markup-compatibility/2006" xmlns:a14="http://schemas.microsoft.com/office/drawing/2010/main">
        <mc:Choice Requires="a14">
          <p:sp>
            <p:nvSpPr>
              <p:cNvPr id="4" name="Rectangle 3"/>
              <p:cNvSpPr/>
              <p:nvPr/>
            </p:nvSpPr>
            <p:spPr>
              <a:xfrm>
                <a:off x="256478" y="923924"/>
                <a:ext cx="8664498" cy="5598327"/>
              </a:xfrm>
              <a:prstGeom prst="rect">
                <a:avLst/>
              </a:prstGeom>
            </p:spPr>
            <p:txBody>
              <a:bodyPr wrap="square">
                <a:spAutoFit/>
              </a:bodyPr>
              <a:lstStyle/>
              <a:p>
                <a:pPr algn="just"/>
                <a:r>
                  <a:rPr lang="en-US" sz="2300" dirty="0"/>
                  <a:t>An </a:t>
                </a:r>
                <a:r>
                  <a:rPr lang="en-US" sz="2300" b="1" dirty="0"/>
                  <a:t>operator</a:t>
                </a:r>
                <a:r>
                  <a:rPr lang="en-US" sz="2300" dirty="0"/>
                  <a:t> is a symbol denoting an instruction to carry out an appropriate action, mathematical operation, on the object to its right.</a:t>
                </a:r>
              </a:p>
              <a:p>
                <a:pPr algn="just"/>
                <a:endParaRPr lang="en-US" sz="1500" dirty="0"/>
              </a:p>
              <a:p>
                <a:pPr algn="just"/>
                <a:r>
                  <a:rPr lang="en-US" altLang="en-US" sz="2300" dirty="0"/>
                  <a:t>For example, The </a:t>
                </a:r>
                <a:r>
                  <a:rPr lang="en-US" altLang="en-US" sz="2300" b="1" dirty="0"/>
                  <a:t>operator</a:t>
                </a:r>
                <a:r>
                  <a:rPr lang="en-US" altLang="en-US" sz="2300" dirty="0"/>
                  <a:t> + for example denotes the addition operation. Some other operators are symbols like  –, x, ÷, ( )</a:t>
                </a:r>
                <a:r>
                  <a:rPr lang="en-US" altLang="en-US" sz="2300" baseline="30000" dirty="0"/>
                  <a:t>2</a:t>
                </a:r>
                <a:r>
                  <a:rPr lang="en-US" altLang="en-US" sz="2300" dirty="0"/>
                  <a:t>, cos, sin, ... etc.</a:t>
                </a:r>
              </a:p>
              <a:p>
                <a:pPr algn="just"/>
                <a:endParaRPr lang="en-US" altLang="en-US" sz="1500" dirty="0"/>
              </a:p>
              <a:p>
                <a:pPr algn="just"/>
                <a:r>
                  <a:rPr lang="en-US" sz="2300" dirty="0"/>
                  <a:t>An </a:t>
                </a:r>
                <a:r>
                  <a:rPr lang="en-US" sz="2300" b="1" dirty="0"/>
                  <a:t>operator</a:t>
                </a:r>
                <a:r>
                  <a:rPr lang="en-US" sz="2300" dirty="0"/>
                  <a:t>, </a:t>
                </a:r>
                <a14:m>
                  <m:oMath xmlns:m="http://schemas.openxmlformats.org/officeDocument/2006/math">
                    <m:acc>
                      <m:accPr>
                        <m:chr m:val="̂"/>
                        <m:ctrlPr>
                          <a:rPr lang="en-US" sz="2300" i="1">
                            <a:latin typeface="Cambria Math" panose="02040503050406030204" pitchFamily="18" charset="0"/>
                          </a:rPr>
                        </m:ctrlPr>
                      </m:accPr>
                      <m:e>
                        <m:r>
                          <a:rPr lang="en-US" sz="2300">
                            <a:latin typeface="Cambria Math" panose="02040503050406030204" pitchFamily="18" charset="0"/>
                          </a:rPr>
                          <m:t>𝐴</m:t>
                        </m:r>
                      </m:e>
                    </m:acc>
                  </m:oMath>
                </a14:m>
                <a:r>
                  <a:rPr lang="en-US" sz="2300" dirty="0"/>
                  <a:t>, is usually represented by a symbol with a caret (‘hat’). </a:t>
                </a:r>
                <a:r>
                  <a:rPr lang="en-US" altLang="en-US" sz="2300" dirty="0"/>
                  <a:t>.  For example, </a:t>
                </a:r>
                <a14:m>
                  <m:oMath xmlns:m="http://schemas.openxmlformats.org/officeDocument/2006/math">
                    <m:acc>
                      <m:accPr>
                        <m:chr m:val="̂"/>
                        <m:ctrlPr>
                          <a:rPr lang="en-US" sz="2300" i="1">
                            <a:latin typeface="Cambria Math" panose="02040503050406030204" pitchFamily="18" charset="0"/>
                          </a:rPr>
                        </m:ctrlPr>
                      </m:accPr>
                      <m:e>
                        <m:r>
                          <a:rPr lang="en-US" sz="2300" b="0" i="1" smtClean="0">
                            <a:latin typeface="Cambria Math" panose="02040503050406030204" pitchFamily="18" charset="0"/>
                          </a:rPr>
                          <m:t>𝑥</m:t>
                        </m:r>
                      </m:e>
                    </m:acc>
                    <m:r>
                      <a:rPr lang="en-US" sz="2300" b="0" i="1" smtClean="0">
                        <a:latin typeface="Cambria Math" panose="02040503050406030204" pitchFamily="18" charset="0"/>
                      </a:rPr>
                      <m:t>𝑓</m:t>
                    </m:r>
                    <m:r>
                      <a:rPr lang="en-US" sz="2300" b="0" i="1" smtClean="0">
                        <a:latin typeface="Cambria Math" panose="02040503050406030204" pitchFamily="18" charset="0"/>
                      </a:rPr>
                      <m:t>(</m:t>
                    </m:r>
                    <m:r>
                      <a:rPr lang="en-US" sz="2300" b="0" i="1" smtClean="0">
                        <a:latin typeface="Cambria Math" panose="02040503050406030204" pitchFamily="18" charset="0"/>
                      </a:rPr>
                      <m:t>𝑥</m:t>
                    </m:r>
                    <m:r>
                      <a:rPr lang="en-US" sz="2300" b="0" i="1" smtClean="0">
                        <a:latin typeface="Cambria Math" panose="02040503050406030204" pitchFamily="18" charset="0"/>
                      </a:rPr>
                      <m:t>)</m:t>
                    </m:r>
                  </m:oMath>
                </a14:m>
                <a:r>
                  <a:rPr lang="en-US" altLang="en-US" sz="2300" dirty="0"/>
                  <a:t> means multiplying the function</a:t>
                </a:r>
                <a:r>
                  <a:rPr lang="en-US" sz="2300" dirty="0"/>
                  <a:t> </a:t>
                </a:r>
                <a14:m>
                  <m:oMath xmlns:m="http://schemas.openxmlformats.org/officeDocument/2006/math">
                    <m:r>
                      <a:rPr lang="en-US" sz="2300" i="1">
                        <a:latin typeface="Cambria Math" panose="02040503050406030204" pitchFamily="18" charset="0"/>
                      </a:rPr>
                      <m:t>𝑓</m:t>
                    </m:r>
                    <m:r>
                      <a:rPr lang="en-US" sz="2300" i="1">
                        <a:latin typeface="Cambria Math" panose="02040503050406030204" pitchFamily="18" charset="0"/>
                      </a:rPr>
                      <m:t>(</m:t>
                    </m:r>
                    <m:r>
                      <a:rPr lang="en-US" sz="2300" i="1">
                        <a:latin typeface="Cambria Math" panose="02040503050406030204" pitchFamily="18" charset="0"/>
                      </a:rPr>
                      <m:t>𝑥</m:t>
                    </m:r>
                    <m:r>
                      <a:rPr lang="en-US" sz="2300" i="1">
                        <a:latin typeface="Cambria Math" panose="02040503050406030204" pitchFamily="18" charset="0"/>
                      </a:rPr>
                      <m:t>)</m:t>
                    </m:r>
                  </m:oMath>
                </a14:m>
                <a:r>
                  <a:rPr lang="en-US" altLang="en-US" sz="2300" dirty="0"/>
                  <a:t> by the variable </a:t>
                </a:r>
                <a14:m>
                  <m:oMath xmlns:m="http://schemas.openxmlformats.org/officeDocument/2006/math">
                    <m:r>
                      <a:rPr lang="en-US" sz="2300" i="1">
                        <a:latin typeface="Cambria Math" panose="02040503050406030204" pitchFamily="18" charset="0"/>
                      </a:rPr>
                      <m:t>𝑥</m:t>
                    </m:r>
                  </m:oMath>
                </a14:m>
                <a:r>
                  <a:rPr lang="en-US" altLang="en-US" sz="2300" dirty="0"/>
                  <a:t>.</a:t>
                </a:r>
                <a:endParaRPr lang="ar-SA" altLang="en-US" sz="2300" dirty="0"/>
              </a:p>
              <a:p>
                <a:pPr algn="just"/>
                <a:endParaRPr lang="ar-SA" altLang="en-US" sz="1100" dirty="0"/>
              </a:p>
              <a:p>
                <a:pPr algn="just"/>
                <a:r>
                  <a:rPr lang="en-US" sz="2300" dirty="0"/>
                  <a:t>One of the important operators in quantum chemistry is </a:t>
                </a:r>
                <a14:m>
                  <m:oMath xmlns:m="http://schemas.openxmlformats.org/officeDocument/2006/math">
                    <m:f>
                      <m:fPr>
                        <m:ctrlPr>
                          <a:rPr lang="en-US" sz="2500" i="1" smtClean="0">
                            <a:latin typeface="Cambria Math" panose="02040503050406030204" pitchFamily="18" charset="0"/>
                          </a:rPr>
                        </m:ctrlPr>
                      </m:fPr>
                      <m:num>
                        <m:r>
                          <a:rPr lang="en-US" sz="2500" b="0" i="1" smtClean="0">
                            <a:latin typeface="Cambria Math" panose="02040503050406030204" pitchFamily="18" charset="0"/>
                          </a:rPr>
                          <m:t>𝑑</m:t>
                        </m:r>
                      </m:num>
                      <m:den>
                        <m:r>
                          <a:rPr lang="en-US" sz="2500" b="0" i="1" smtClean="0">
                            <a:latin typeface="Cambria Math" panose="02040503050406030204" pitchFamily="18" charset="0"/>
                          </a:rPr>
                          <m:t>𝑑𝑥</m:t>
                        </m:r>
                      </m:den>
                    </m:f>
                  </m:oMath>
                </a14:m>
                <a:r>
                  <a:rPr lang="en-US" sz="2300" dirty="0"/>
                  <a:t> which differentiates a function with respect to </a:t>
                </a:r>
                <a:r>
                  <a:rPr lang="en-US" altLang="en-US" sz="2300" dirty="0"/>
                  <a:t>the variable </a:t>
                </a:r>
                <a14:m>
                  <m:oMath xmlns:m="http://schemas.openxmlformats.org/officeDocument/2006/math">
                    <m:r>
                      <a:rPr lang="en-US" sz="2300" i="1">
                        <a:latin typeface="Cambria Math" panose="02040503050406030204" pitchFamily="18" charset="0"/>
                      </a:rPr>
                      <m:t>𝑥</m:t>
                    </m:r>
                  </m:oMath>
                </a14:m>
                <a:r>
                  <a:rPr lang="en-US" altLang="en-US" sz="2300" dirty="0"/>
                  <a:t>. This operator is usually represented by the symbol     .</a:t>
                </a:r>
              </a:p>
              <a:p>
                <a:pPr algn="just"/>
                <a:endParaRPr lang="ar-SA" altLang="en-US" sz="2300" i="1" dirty="0"/>
              </a:p>
              <a:p>
                <a:pPr algn="just"/>
                <a:r>
                  <a:rPr lang="en-US" sz="2300" dirty="0"/>
                  <a:t> </a:t>
                </a:r>
              </a:p>
            </p:txBody>
          </p:sp>
        </mc:Choice>
        <mc:Fallback xmlns="">
          <p:sp>
            <p:nvSpPr>
              <p:cNvPr id="4" name="Rectangle 3"/>
              <p:cNvSpPr>
                <a:spLocks noRot="1" noChangeAspect="1" noMove="1" noResize="1" noEditPoints="1" noAdjustHandles="1" noChangeArrowheads="1" noChangeShapeType="1" noTextEdit="1"/>
              </p:cNvSpPr>
              <p:nvPr/>
            </p:nvSpPr>
            <p:spPr>
              <a:xfrm>
                <a:off x="256478" y="923924"/>
                <a:ext cx="8664498" cy="5598327"/>
              </a:xfrm>
              <a:prstGeom prst="rect">
                <a:avLst/>
              </a:prstGeom>
              <a:blipFill>
                <a:blip r:embed="rId4"/>
                <a:stretch>
                  <a:fillRect l="-985" t="-871" r="-1056"/>
                </a:stretch>
              </a:blipFill>
            </p:spPr>
            <p:txBody>
              <a:bodyPr/>
              <a:lstStyle/>
              <a:p>
                <a:r>
                  <a:rPr lang="en-US">
                    <a:noFill/>
                  </a:rPr>
                  <a:t> </a:t>
                </a:r>
              </a:p>
            </p:txBody>
          </p:sp>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val="3070372326"/>
              </p:ext>
            </p:extLst>
          </p:nvPr>
        </p:nvGraphicFramePr>
        <p:xfrm>
          <a:off x="4445712" y="5330439"/>
          <a:ext cx="297180" cy="365760"/>
        </p:xfrm>
        <a:graphic>
          <a:graphicData uri="http://schemas.openxmlformats.org/presentationml/2006/ole">
            <mc:AlternateContent xmlns:mc="http://schemas.openxmlformats.org/markup-compatibility/2006">
              <mc:Choice xmlns:v="urn:schemas-microsoft-com:vml" Requires="v">
                <p:oleObj spid="_x0000_s62560" name="Equation" r:id="rId5" imgW="164880" imgH="203040" progId="Equation.3">
                  <p:embed/>
                </p:oleObj>
              </mc:Choice>
              <mc:Fallback>
                <p:oleObj name="Equation" r:id="rId5" imgW="164880" imgH="203040" progId="Equation.3">
                  <p:embed/>
                  <p:pic>
                    <p:nvPicPr>
                      <p:cNvPr id="0" name=""/>
                      <p:cNvPicPr/>
                      <p:nvPr/>
                    </p:nvPicPr>
                    <p:blipFill>
                      <a:blip r:embed="rId6"/>
                      <a:stretch>
                        <a:fillRect/>
                      </a:stretch>
                    </p:blipFill>
                    <p:spPr>
                      <a:xfrm>
                        <a:off x="4445712" y="5330439"/>
                        <a:ext cx="297180" cy="36576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65121976"/>
              </p:ext>
            </p:extLst>
          </p:nvPr>
        </p:nvGraphicFramePr>
        <p:xfrm>
          <a:off x="3082322" y="5774547"/>
          <a:ext cx="3012809" cy="758952"/>
        </p:xfrm>
        <a:graphic>
          <a:graphicData uri="http://schemas.openxmlformats.org/presentationml/2006/ole">
            <mc:AlternateContent xmlns:mc="http://schemas.openxmlformats.org/markup-compatibility/2006">
              <mc:Choice xmlns:v="urn:schemas-microsoft-com:vml" Requires="v">
                <p:oleObj spid="_x0000_s62561" name="Equation" r:id="rId7" imgW="1663560" imgH="419040" progId="Equation.3">
                  <p:embed/>
                </p:oleObj>
              </mc:Choice>
              <mc:Fallback>
                <p:oleObj name="Equation" r:id="rId7" imgW="1663560" imgH="419040" progId="Equation.3">
                  <p:embed/>
                  <p:pic>
                    <p:nvPicPr>
                      <p:cNvPr id="0" name=""/>
                      <p:cNvPicPr/>
                      <p:nvPr/>
                    </p:nvPicPr>
                    <p:blipFill>
                      <a:blip r:embed="rId8"/>
                      <a:stretch>
                        <a:fillRect/>
                      </a:stretch>
                    </p:blipFill>
                    <p:spPr>
                      <a:xfrm>
                        <a:off x="3082322" y="5774547"/>
                        <a:ext cx="3012809" cy="758952"/>
                      </a:xfrm>
                      <a:prstGeom prst="rect">
                        <a:avLst/>
                      </a:prstGeom>
                    </p:spPr>
                  </p:pic>
                </p:oleObj>
              </mc:Fallback>
            </mc:AlternateContent>
          </a:graphicData>
        </a:graphic>
      </p:graphicFrame>
    </p:spTree>
    <p:extLst>
      <p:ext uri="{BB962C8B-B14F-4D97-AF65-F5344CB8AC3E}">
        <p14:creationId xmlns:p14="http://schemas.microsoft.com/office/powerpoint/2010/main" val="1650069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374BF2-3C04-4AB9-BE52-D173019A9162}" type="slidenum">
              <a:rPr lang="en-US" smtClean="0"/>
              <a:t>28</a:t>
            </a:fld>
            <a:endParaRPr lang="en-US"/>
          </a:p>
        </p:txBody>
      </p:sp>
      <p:sp>
        <p:nvSpPr>
          <p:cNvPr id="12"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sz="3000" b="1" dirty="0"/>
              <a:t>Operators</a:t>
            </a:r>
            <a:endParaRPr lang="ar-SA" altLang="en-US" sz="3000" b="1" dirty="0"/>
          </a:p>
        </p:txBody>
      </p:sp>
      <mc:AlternateContent xmlns:mc="http://schemas.openxmlformats.org/markup-compatibility/2006" xmlns:a14="http://schemas.microsoft.com/office/drawing/2010/main">
        <mc:Choice Requires="a14">
          <p:sp>
            <p:nvSpPr>
              <p:cNvPr id="4" name="Rectangle 3"/>
              <p:cNvSpPr/>
              <p:nvPr/>
            </p:nvSpPr>
            <p:spPr>
              <a:xfrm>
                <a:off x="256478" y="912773"/>
                <a:ext cx="8664498" cy="5784148"/>
              </a:xfrm>
              <a:prstGeom prst="rect">
                <a:avLst/>
              </a:prstGeom>
            </p:spPr>
            <p:txBody>
              <a:bodyPr wrap="square">
                <a:spAutoFit/>
              </a:bodyPr>
              <a:lstStyle/>
              <a:p>
                <a:pPr algn="just">
                  <a:lnSpc>
                    <a:spcPct val="125000"/>
                  </a:lnSpc>
                </a:pPr>
                <a:r>
                  <a:rPr lang="en-US" sz="2400" b="1" dirty="0">
                    <a:solidFill>
                      <a:srgbClr val="FF0000"/>
                    </a:solidFill>
                  </a:rPr>
                  <a:t>Example: </a:t>
                </a:r>
              </a:p>
              <a:p>
                <a:pPr algn="just">
                  <a:lnSpc>
                    <a:spcPct val="125000"/>
                  </a:lnSpc>
                </a:pPr>
                <a:r>
                  <a:rPr lang="en-US" altLang="en-US" sz="2400" dirty="0">
                    <a:solidFill>
                      <a:srgbClr val="FF0000"/>
                    </a:solidFill>
                  </a:rPr>
                  <a:t>Perform the following operations</a:t>
                </a:r>
              </a:p>
              <a:p>
                <a:pPr marL="457200" indent="-457200" algn="just">
                  <a:lnSpc>
                    <a:spcPct val="125000"/>
                  </a:lnSpc>
                  <a:buAutoNum type="alphaLcParenR"/>
                </a:pPr>
                <a14:m>
                  <m:oMath xmlns:m="http://schemas.openxmlformats.org/officeDocument/2006/math">
                    <m:rad>
                      <m:radPr>
                        <m:degHide m:val="on"/>
                        <m:ctrlPr>
                          <a:rPr lang="en-US" altLang="en-US" sz="2400" i="1">
                            <a:solidFill>
                              <a:srgbClr val="FF0000"/>
                            </a:solidFill>
                            <a:latin typeface="Cambria Math" panose="02040503050406030204" pitchFamily="18" charset="0"/>
                          </a:rPr>
                        </m:ctrlPr>
                      </m:radPr>
                      <m:deg/>
                      <m:e>
                        <m:r>
                          <a:rPr lang="en-US" altLang="en-US" sz="2400" i="1">
                            <a:solidFill>
                              <a:srgbClr val="FF0000"/>
                            </a:solidFill>
                            <a:latin typeface="Cambria Math" panose="02040503050406030204" pitchFamily="18" charset="0"/>
                          </a:rPr>
                          <m:t>25</m:t>
                        </m:r>
                      </m:e>
                    </m:rad>
                  </m:oMath>
                </a14:m>
                <a:endParaRPr lang="en-US" altLang="en-US" sz="2400" i="1" dirty="0">
                  <a:solidFill>
                    <a:srgbClr val="FF0000"/>
                  </a:solidFill>
                </a:endParaRPr>
              </a:p>
              <a:p>
                <a:pPr marL="457200" indent="-457200" algn="just">
                  <a:lnSpc>
                    <a:spcPct val="125000"/>
                  </a:lnSpc>
                  <a:buAutoNum type="alphaLcParenR"/>
                </a:pPr>
                <a:r>
                  <a:rPr lang="en-US" altLang="en-US" sz="2400" i="1" dirty="0">
                    <a:solidFill>
                      <a:srgbClr val="FF0000"/>
                    </a:solidFill>
                  </a:rPr>
                  <a:t>cos 90°</a:t>
                </a:r>
              </a:p>
              <a:p>
                <a:pPr marL="457200" indent="-457200" algn="just">
                  <a:lnSpc>
                    <a:spcPct val="125000"/>
                  </a:lnSpc>
                  <a:buAutoNum type="alphaLcParenR"/>
                </a:pPr>
                <a14:m>
                  <m:oMath xmlns:m="http://schemas.openxmlformats.org/officeDocument/2006/math">
                    <m:acc>
                      <m:accPr>
                        <m:chr m:val="̂"/>
                        <m:ctrlPr>
                          <a:rPr lang="en-US" sz="2400" i="1">
                            <a:solidFill>
                              <a:srgbClr val="FF0000"/>
                            </a:solidFill>
                            <a:latin typeface="Cambria Math" panose="02040503050406030204" pitchFamily="18" charset="0"/>
                          </a:rPr>
                        </m:ctrlPr>
                      </m:accPr>
                      <m:e>
                        <m:r>
                          <a:rPr lang="en-US" sz="2400" b="0" i="0" smtClean="0">
                            <a:solidFill>
                              <a:srgbClr val="FF0000"/>
                            </a:solidFill>
                            <a:latin typeface="Cambria Math" panose="02040503050406030204" pitchFamily="18" charset="0"/>
                          </a:rPr>
                          <m:t>3</m:t>
                        </m:r>
                      </m:e>
                    </m:acc>
                    <m:d>
                      <m:dPr>
                        <m:ctrlPr>
                          <a:rPr lang="en-US" sz="2400" i="1">
                            <a:solidFill>
                              <a:srgbClr val="FF0000"/>
                            </a:solidFill>
                            <a:latin typeface="Cambria Math" panose="02040503050406030204" pitchFamily="18" charset="0"/>
                          </a:rPr>
                        </m:ctrlPr>
                      </m:dPr>
                      <m:e>
                        <m:r>
                          <a:rPr lang="en-US" sz="2400" i="1">
                            <a:solidFill>
                              <a:srgbClr val="FF0000"/>
                            </a:solidFill>
                            <a:latin typeface="Cambria Math" panose="02040503050406030204" pitchFamily="18" charset="0"/>
                          </a:rPr>
                          <m:t>𝑥</m:t>
                        </m:r>
                        <m:r>
                          <a:rPr lang="en-US" sz="2400" i="1" baseline="30000">
                            <a:solidFill>
                              <a:srgbClr val="FF0000"/>
                            </a:solidFill>
                            <a:latin typeface="Cambria Math" panose="02040503050406030204" pitchFamily="18" charset="0"/>
                          </a:rPr>
                          <m:t>2</m:t>
                        </m:r>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3</m:t>
                        </m:r>
                        <m:r>
                          <a:rPr lang="en-US" sz="2400" i="1">
                            <a:solidFill>
                              <a:srgbClr val="FF0000"/>
                            </a:solidFill>
                            <a:latin typeface="Cambria Math" panose="02040503050406030204" pitchFamily="18" charset="0"/>
                          </a:rPr>
                          <m:t>𝑒𝑥</m:t>
                        </m:r>
                      </m:e>
                    </m:d>
                  </m:oMath>
                </a14:m>
                <a:endParaRPr lang="en-US" altLang="en-US" sz="2400" dirty="0">
                  <a:solidFill>
                    <a:srgbClr val="FF0000"/>
                  </a:solidFill>
                </a:endParaRPr>
              </a:p>
              <a:p>
                <a:pPr marL="457200" indent="-457200" algn="just">
                  <a:lnSpc>
                    <a:spcPct val="125000"/>
                  </a:lnSpc>
                  <a:buAutoNum type="alphaLcParenR"/>
                </a:pPr>
                <a14:m>
                  <m:oMath xmlns:m="http://schemas.openxmlformats.org/officeDocument/2006/math">
                    <m:acc>
                      <m:accPr>
                        <m:chr m:val="̂"/>
                        <m:ctrlPr>
                          <a:rPr lang="en-US" sz="2400" i="1">
                            <a:solidFill>
                              <a:srgbClr val="FF0000"/>
                            </a:solidFill>
                            <a:latin typeface="Cambria Math" panose="02040503050406030204" pitchFamily="18" charset="0"/>
                          </a:rPr>
                        </m:ctrlPr>
                      </m:accPr>
                      <m:e>
                        <m:r>
                          <m:rPr>
                            <m:sty m:val="p"/>
                          </m:rPr>
                          <a:rPr lang="en-US" sz="2400" i="0">
                            <a:solidFill>
                              <a:srgbClr val="FF0000"/>
                            </a:solidFill>
                            <a:latin typeface="Cambria Math" panose="02040503050406030204" pitchFamily="18" charset="0"/>
                          </a:rPr>
                          <m:t>D</m:t>
                        </m:r>
                      </m:e>
                    </m:acc>
                    <m:d>
                      <m:dPr>
                        <m:ctrlPr>
                          <a:rPr lang="en-US" sz="2400" i="1">
                            <a:solidFill>
                              <a:srgbClr val="FF0000"/>
                            </a:solidFill>
                            <a:latin typeface="Cambria Math" panose="02040503050406030204" pitchFamily="18" charset="0"/>
                          </a:rPr>
                        </m:ctrlPr>
                      </m:dPr>
                      <m:e>
                        <m:r>
                          <a:rPr lang="en-US" sz="2400" i="1">
                            <a:solidFill>
                              <a:srgbClr val="FF0000"/>
                            </a:solidFill>
                            <a:latin typeface="Cambria Math" panose="02040503050406030204" pitchFamily="18" charset="0"/>
                          </a:rPr>
                          <m:t>𝑥</m:t>
                        </m:r>
                        <m:r>
                          <a:rPr lang="en-US" sz="2400" i="1" baseline="30000">
                            <a:solidFill>
                              <a:srgbClr val="FF0000"/>
                            </a:solidFill>
                            <a:latin typeface="Cambria Math" panose="02040503050406030204" pitchFamily="18" charset="0"/>
                          </a:rPr>
                          <m:t>2</m:t>
                        </m:r>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3</m:t>
                        </m:r>
                        <m:r>
                          <a:rPr lang="en-US" sz="2400" i="1">
                            <a:solidFill>
                              <a:srgbClr val="FF0000"/>
                            </a:solidFill>
                            <a:latin typeface="Cambria Math" panose="02040503050406030204" pitchFamily="18" charset="0"/>
                          </a:rPr>
                          <m:t>𝑒</m:t>
                        </m:r>
                        <m:r>
                          <a:rPr lang="en-US" sz="2400" i="1" baseline="30000">
                            <a:solidFill>
                              <a:srgbClr val="FF0000"/>
                            </a:solidFill>
                            <a:latin typeface="Cambria Math" panose="02040503050406030204" pitchFamily="18" charset="0"/>
                          </a:rPr>
                          <m:t>2</m:t>
                        </m:r>
                        <m:r>
                          <a:rPr lang="en-US" sz="2400" i="1" baseline="30000">
                            <a:solidFill>
                              <a:srgbClr val="FF0000"/>
                            </a:solidFill>
                            <a:latin typeface="Cambria Math" panose="02040503050406030204" pitchFamily="18" charset="0"/>
                          </a:rPr>
                          <m:t>𝑥</m:t>
                        </m:r>
                      </m:e>
                    </m:d>
                  </m:oMath>
                </a14:m>
                <a:endParaRPr lang="en-US" altLang="en-US" sz="2400" dirty="0">
                  <a:solidFill>
                    <a:srgbClr val="FF0000"/>
                  </a:solidFill>
                </a:endParaRPr>
              </a:p>
              <a:p>
                <a:pPr marL="457200" indent="-457200" algn="just">
                  <a:lnSpc>
                    <a:spcPct val="125000"/>
                  </a:lnSpc>
                  <a:buAutoNum type="alphaLcParenR"/>
                </a:pPr>
                <a:endParaRPr lang="en-US" altLang="en-US" sz="1300" dirty="0">
                  <a:solidFill>
                    <a:srgbClr val="FF0000"/>
                  </a:solidFill>
                </a:endParaRPr>
              </a:p>
              <a:p>
                <a:pPr algn="just">
                  <a:lnSpc>
                    <a:spcPct val="125000"/>
                  </a:lnSpc>
                </a:pPr>
                <a:r>
                  <a:rPr lang="en-US" sz="2400" b="1" dirty="0">
                    <a:solidFill>
                      <a:srgbClr val="0070C0"/>
                    </a:solidFill>
                  </a:rPr>
                  <a:t>Solution: </a:t>
                </a:r>
              </a:p>
              <a:p>
                <a:pPr marL="457200" indent="-457200" algn="just">
                  <a:lnSpc>
                    <a:spcPct val="125000"/>
                  </a:lnSpc>
                  <a:buAutoNum type="alphaLcParenR"/>
                </a:pPr>
                <a14:m>
                  <m:oMath xmlns:m="http://schemas.openxmlformats.org/officeDocument/2006/math">
                    <m:rad>
                      <m:radPr>
                        <m:degHide m:val="on"/>
                        <m:ctrlPr>
                          <a:rPr lang="en-US" altLang="en-US" sz="2400" i="1" smtClean="0">
                            <a:solidFill>
                              <a:schemeClr val="tx1"/>
                            </a:solidFill>
                            <a:latin typeface="Cambria Math" panose="02040503050406030204" pitchFamily="18" charset="0"/>
                          </a:rPr>
                        </m:ctrlPr>
                      </m:radPr>
                      <m:deg/>
                      <m:e>
                        <m:r>
                          <a:rPr lang="en-US" altLang="en-US" sz="2400" i="0">
                            <a:solidFill>
                              <a:schemeClr val="tx1"/>
                            </a:solidFill>
                            <a:latin typeface="Cambria Math" panose="02040503050406030204" pitchFamily="18" charset="0"/>
                          </a:rPr>
                          <m:t>25</m:t>
                        </m:r>
                      </m:e>
                    </m:rad>
                  </m:oMath>
                </a14:m>
                <a:r>
                  <a:rPr lang="en-US" altLang="en-US" sz="2400" dirty="0">
                    <a:solidFill>
                      <a:schemeClr val="tx1"/>
                    </a:solidFill>
                  </a:rPr>
                  <a:t> </a:t>
                </a:r>
                <a14:m>
                  <m:oMath xmlns:m="http://schemas.openxmlformats.org/officeDocument/2006/math">
                    <m:r>
                      <a:rPr lang="en-US" sz="2400" i="0">
                        <a:latin typeface="Cambria Math" panose="02040503050406030204" pitchFamily="18" charset="0"/>
                      </a:rPr>
                      <m:t>=</m:t>
                    </m:r>
                  </m:oMath>
                </a14:m>
                <a:r>
                  <a:rPr lang="en-US" altLang="en-US" sz="2400" dirty="0">
                    <a:solidFill>
                      <a:schemeClr val="tx1"/>
                    </a:solidFill>
                  </a:rPr>
                  <a:t> 5</a:t>
                </a:r>
              </a:p>
              <a:p>
                <a:pPr marL="457200" indent="-457200" algn="just">
                  <a:lnSpc>
                    <a:spcPct val="125000"/>
                  </a:lnSpc>
                  <a:buAutoNum type="alphaLcParenR"/>
                </a:pPr>
                <a:r>
                  <a:rPr lang="en-US" altLang="en-US" sz="2400" i="1" dirty="0">
                    <a:solidFill>
                      <a:schemeClr val="tx1"/>
                    </a:solidFill>
                  </a:rPr>
                  <a:t>cos 90° </a:t>
                </a:r>
                <a14:m>
                  <m:oMath xmlns:m="http://schemas.openxmlformats.org/officeDocument/2006/math">
                    <m:r>
                      <a:rPr lang="en-US" sz="2400" i="1">
                        <a:latin typeface="Cambria Math" panose="02040503050406030204" pitchFamily="18" charset="0"/>
                      </a:rPr>
                      <m:t>=</m:t>
                    </m:r>
                  </m:oMath>
                </a14:m>
                <a:r>
                  <a:rPr lang="en-US" altLang="en-US" sz="2400" i="1" dirty="0">
                    <a:solidFill>
                      <a:schemeClr val="tx1"/>
                    </a:solidFill>
                  </a:rPr>
                  <a:t> 0</a:t>
                </a:r>
              </a:p>
              <a:p>
                <a:pPr marL="457200" indent="-457200" algn="just">
                  <a:lnSpc>
                    <a:spcPct val="125000"/>
                  </a:lnSpc>
                  <a:buAutoNum type="alphaLcParenR"/>
                </a:pPr>
                <a14:m>
                  <m:oMath xmlns:m="http://schemas.openxmlformats.org/officeDocument/2006/math">
                    <m:acc>
                      <m:accPr>
                        <m:chr m:val="̂"/>
                        <m:ctrlPr>
                          <a:rPr lang="en-US" sz="2400" i="1">
                            <a:solidFill>
                              <a:schemeClr val="tx1"/>
                            </a:solidFill>
                            <a:latin typeface="Cambria Math" panose="02040503050406030204" pitchFamily="18" charset="0"/>
                          </a:rPr>
                        </m:ctrlPr>
                      </m:accPr>
                      <m:e>
                        <m:r>
                          <a:rPr lang="en-US" sz="2400" i="0">
                            <a:solidFill>
                              <a:schemeClr val="tx1"/>
                            </a:solidFill>
                            <a:latin typeface="Cambria Math" panose="02040503050406030204" pitchFamily="18" charset="0"/>
                          </a:rPr>
                          <m:t>3</m:t>
                        </m:r>
                      </m:e>
                    </m:acc>
                    <m:d>
                      <m:dPr>
                        <m:ctrlPr>
                          <a:rPr lang="en-US" sz="2400" i="1">
                            <a:solidFill>
                              <a:schemeClr val="tx1"/>
                            </a:solidFill>
                            <a:latin typeface="Cambria Math" panose="02040503050406030204" pitchFamily="18" charset="0"/>
                          </a:rPr>
                        </m:ctrlPr>
                      </m:dPr>
                      <m:e>
                        <m:r>
                          <a:rPr lang="en-US" sz="2400" i="1">
                            <a:solidFill>
                              <a:schemeClr val="tx1"/>
                            </a:solidFill>
                            <a:latin typeface="Cambria Math" panose="02040503050406030204" pitchFamily="18" charset="0"/>
                          </a:rPr>
                          <m:t>𝑥</m:t>
                        </m:r>
                        <m:r>
                          <a:rPr lang="en-US" sz="2400" i="1" baseline="30000">
                            <a:solidFill>
                              <a:schemeClr val="tx1"/>
                            </a:solidFill>
                            <a:latin typeface="Cambria Math" panose="02040503050406030204" pitchFamily="18" charset="0"/>
                          </a:rPr>
                          <m:t>2</m:t>
                        </m:r>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3</m:t>
                        </m:r>
                        <m:r>
                          <a:rPr lang="en-US" sz="2400" i="1">
                            <a:solidFill>
                              <a:schemeClr val="tx1"/>
                            </a:solidFill>
                            <a:latin typeface="Cambria Math" panose="02040503050406030204" pitchFamily="18" charset="0"/>
                          </a:rPr>
                          <m:t>𝑒𝑥</m:t>
                        </m:r>
                      </m:e>
                    </m:d>
                    <m:r>
                      <a:rPr lang="en-US" sz="2400" b="0" i="0"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3</m:t>
                    </m:r>
                    <m:r>
                      <a:rPr lang="en-US" sz="2400" i="1">
                        <a:solidFill>
                          <a:schemeClr val="tx1"/>
                        </a:solidFill>
                        <a:latin typeface="Cambria Math" panose="02040503050406030204" pitchFamily="18" charset="0"/>
                      </a:rPr>
                      <m:t>𝑥</m:t>
                    </m:r>
                    <m:r>
                      <a:rPr lang="en-US" sz="2400" i="1" baseline="30000">
                        <a:solidFill>
                          <a:schemeClr val="tx1"/>
                        </a:solidFill>
                        <a:latin typeface="Cambria Math" panose="02040503050406030204" pitchFamily="18" charset="0"/>
                      </a:rPr>
                      <m:t>2</m:t>
                    </m:r>
                    <m:r>
                      <a:rPr lang="en-US" sz="2400" i="1">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9</m:t>
                    </m:r>
                    <m:r>
                      <a:rPr lang="en-US" sz="2400" i="1">
                        <a:solidFill>
                          <a:schemeClr val="tx1"/>
                        </a:solidFill>
                        <a:latin typeface="Cambria Math" panose="02040503050406030204" pitchFamily="18" charset="0"/>
                      </a:rPr>
                      <m:t>𝑒</m:t>
                    </m:r>
                    <m:r>
                      <a:rPr lang="en-US" sz="2400" i="1" baseline="30000">
                        <a:solidFill>
                          <a:schemeClr val="tx1"/>
                        </a:solidFill>
                        <a:latin typeface="Cambria Math" panose="02040503050406030204" pitchFamily="18" charset="0"/>
                      </a:rPr>
                      <m:t>𝑥</m:t>
                    </m:r>
                  </m:oMath>
                </a14:m>
                <a:endParaRPr lang="en-US" altLang="en-US" sz="2400" i="1" baseline="30000" dirty="0">
                  <a:solidFill>
                    <a:schemeClr val="tx1"/>
                  </a:solidFill>
                </a:endParaRPr>
              </a:p>
              <a:p>
                <a:pPr marL="457200" indent="-457200" algn="just">
                  <a:lnSpc>
                    <a:spcPct val="125000"/>
                  </a:lnSpc>
                  <a:buAutoNum type="alphaLcParenR"/>
                </a:pPr>
                <a14:m>
                  <m:oMath xmlns:m="http://schemas.openxmlformats.org/officeDocument/2006/math">
                    <m:acc>
                      <m:accPr>
                        <m:chr m:val="̂"/>
                        <m:ctrlPr>
                          <a:rPr lang="en-US" sz="2400" i="1">
                            <a:solidFill>
                              <a:schemeClr val="tx1"/>
                            </a:solidFill>
                            <a:latin typeface="Cambria Math" panose="02040503050406030204" pitchFamily="18" charset="0"/>
                          </a:rPr>
                        </m:ctrlPr>
                      </m:accPr>
                      <m:e>
                        <m:r>
                          <m:rPr>
                            <m:sty m:val="p"/>
                          </m:rPr>
                          <a:rPr lang="en-US" sz="2400" i="0">
                            <a:solidFill>
                              <a:schemeClr val="tx1"/>
                            </a:solidFill>
                            <a:latin typeface="Cambria Math" panose="02040503050406030204" pitchFamily="18" charset="0"/>
                          </a:rPr>
                          <m:t>D</m:t>
                        </m:r>
                      </m:e>
                    </m:acc>
                    <m:d>
                      <m:dPr>
                        <m:ctrlPr>
                          <a:rPr lang="en-US" sz="2400" i="1">
                            <a:solidFill>
                              <a:schemeClr val="tx1"/>
                            </a:solidFill>
                            <a:latin typeface="Cambria Math" panose="02040503050406030204" pitchFamily="18" charset="0"/>
                          </a:rPr>
                        </m:ctrlPr>
                      </m:dPr>
                      <m:e>
                        <m:r>
                          <a:rPr lang="en-US" sz="2400" i="1">
                            <a:solidFill>
                              <a:schemeClr val="tx1"/>
                            </a:solidFill>
                            <a:latin typeface="Cambria Math" panose="02040503050406030204" pitchFamily="18" charset="0"/>
                          </a:rPr>
                          <m:t>𝑥</m:t>
                        </m:r>
                        <m:r>
                          <a:rPr lang="en-US" sz="2400" i="1" baseline="30000">
                            <a:solidFill>
                              <a:schemeClr val="tx1"/>
                            </a:solidFill>
                            <a:latin typeface="Cambria Math" panose="02040503050406030204" pitchFamily="18" charset="0"/>
                          </a:rPr>
                          <m:t>2</m:t>
                        </m:r>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3</m:t>
                        </m:r>
                        <m:r>
                          <a:rPr lang="en-US" sz="2400" i="1">
                            <a:solidFill>
                              <a:schemeClr val="tx1"/>
                            </a:solidFill>
                            <a:latin typeface="Cambria Math" panose="02040503050406030204" pitchFamily="18" charset="0"/>
                          </a:rPr>
                          <m:t>𝑒</m:t>
                        </m:r>
                        <m:r>
                          <a:rPr lang="en-US" sz="2400" i="1" baseline="30000">
                            <a:solidFill>
                              <a:schemeClr val="tx1"/>
                            </a:solidFill>
                            <a:latin typeface="Cambria Math" panose="02040503050406030204" pitchFamily="18" charset="0"/>
                          </a:rPr>
                          <m:t>2</m:t>
                        </m:r>
                        <m:r>
                          <a:rPr lang="en-US" sz="2400" i="1" baseline="30000">
                            <a:solidFill>
                              <a:schemeClr val="tx1"/>
                            </a:solidFill>
                            <a:latin typeface="Cambria Math" panose="02040503050406030204" pitchFamily="18" charset="0"/>
                          </a:rPr>
                          <m:t>𝑥</m:t>
                        </m:r>
                      </m:e>
                    </m:d>
                    <m:r>
                      <a:rPr lang="en-US" sz="2400" b="0" i="0"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2</m:t>
                    </m:r>
                    <m:r>
                      <a:rPr lang="en-US" sz="2400" i="1">
                        <a:solidFill>
                          <a:schemeClr val="tx1"/>
                        </a:solidFill>
                        <a:latin typeface="Cambria Math" panose="02040503050406030204" pitchFamily="18" charset="0"/>
                      </a:rPr>
                      <m:t>𝑥</m:t>
                    </m:r>
                    <m:r>
                      <a:rPr lang="en-US" sz="2400" i="1">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6</m:t>
                    </m:r>
                    <m:r>
                      <a:rPr lang="en-US" sz="2400" i="1">
                        <a:solidFill>
                          <a:schemeClr val="tx1"/>
                        </a:solidFill>
                        <a:latin typeface="Cambria Math" panose="02040503050406030204" pitchFamily="18" charset="0"/>
                      </a:rPr>
                      <m:t>𝑒</m:t>
                    </m:r>
                    <m:r>
                      <a:rPr lang="en-US" sz="2400" i="1" baseline="30000">
                        <a:solidFill>
                          <a:schemeClr val="tx1"/>
                        </a:solidFill>
                        <a:latin typeface="Cambria Math" panose="02040503050406030204" pitchFamily="18" charset="0"/>
                      </a:rPr>
                      <m:t>2</m:t>
                    </m:r>
                    <m:r>
                      <a:rPr lang="en-US" sz="2400" i="1" baseline="30000">
                        <a:solidFill>
                          <a:schemeClr val="tx1"/>
                        </a:solidFill>
                        <a:latin typeface="Cambria Math" panose="02040503050406030204" pitchFamily="18" charset="0"/>
                      </a:rPr>
                      <m:t>𝑥</m:t>
                    </m:r>
                  </m:oMath>
                </a14:m>
                <a:r>
                  <a:rPr lang="en-US" sz="2300" i="1" dirty="0">
                    <a:solidFill>
                      <a:schemeClr val="tx1"/>
                    </a:solidFill>
                  </a:rPr>
                  <a:t> </a:t>
                </a:r>
              </a:p>
            </p:txBody>
          </p:sp>
        </mc:Choice>
        <mc:Fallback xmlns="">
          <p:sp>
            <p:nvSpPr>
              <p:cNvPr id="4" name="Rectangle 3"/>
              <p:cNvSpPr>
                <a:spLocks noRot="1" noChangeAspect="1" noMove="1" noResize="1" noEditPoints="1" noAdjustHandles="1" noChangeArrowheads="1" noChangeShapeType="1" noTextEdit="1"/>
              </p:cNvSpPr>
              <p:nvPr/>
            </p:nvSpPr>
            <p:spPr>
              <a:xfrm>
                <a:off x="256478" y="912773"/>
                <a:ext cx="8664498" cy="5784148"/>
              </a:xfrm>
              <a:prstGeom prst="rect">
                <a:avLst/>
              </a:prstGeom>
              <a:blipFill>
                <a:blip r:embed="rId3"/>
                <a:stretch>
                  <a:fillRect l="-1126"/>
                </a:stretch>
              </a:blipFill>
            </p:spPr>
            <p:txBody>
              <a:bodyPr/>
              <a:lstStyle/>
              <a:p>
                <a:r>
                  <a:rPr lang="en-US">
                    <a:noFill/>
                  </a:rPr>
                  <a:t> </a:t>
                </a:r>
              </a:p>
            </p:txBody>
          </p:sp>
        </mc:Fallback>
      </mc:AlternateContent>
    </p:spTree>
    <p:extLst>
      <p:ext uri="{BB962C8B-B14F-4D97-AF65-F5344CB8AC3E}">
        <p14:creationId xmlns:p14="http://schemas.microsoft.com/office/powerpoint/2010/main" val="890276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fade">
                                      <p:cBhvr>
                                        <p:cTn id="47" dur="500"/>
                                        <p:tgtEl>
                                          <p:spTgt spid="4">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10" end="10"/>
                                            </p:txEl>
                                          </p:spTgt>
                                        </p:tgtEl>
                                        <p:attrNameLst>
                                          <p:attrName>style.visibility</p:attrName>
                                        </p:attrNameLst>
                                      </p:cBhvr>
                                      <p:to>
                                        <p:strVal val="visible"/>
                                      </p:to>
                                    </p:set>
                                    <p:animEffect transition="in" filter="fade">
                                      <p:cBhvr>
                                        <p:cTn id="52" dur="500"/>
                                        <p:tgtEl>
                                          <p:spTgt spid="4">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11" end="11"/>
                                            </p:txEl>
                                          </p:spTgt>
                                        </p:tgtEl>
                                        <p:attrNameLst>
                                          <p:attrName>style.visibility</p:attrName>
                                        </p:attrNameLst>
                                      </p:cBhvr>
                                      <p:to>
                                        <p:strVal val="visible"/>
                                      </p:to>
                                    </p:set>
                                    <p:animEffect transition="in" filter="fade">
                                      <p:cBhvr>
                                        <p:cTn id="57"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374BF2-3C04-4AB9-BE52-D173019A9162}" type="slidenum">
              <a:rPr lang="en-US" smtClean="0"/>
              <a:t>29</a:t>
            </a:fld>
            <a:endParaRPr lang="en-US"/>
          </a:p>
        </p:txBody>
      </p:sp>
      <p:sp>
        <p:nvSpPr>
          <p:cNvPr id="12"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sz="3000" b="1" dirty="0"/>
              <a:t>Operators</a:t>
            </a:r>
            <a:endParaRPr lang="ar-SA" altLang="en-US" sz="3000" b="1" dirty="0"/>
          </a:p>
        </p:txBody>
      </p:sp>
      <mc:AlternateContent xmlns:mc="http://schemas.openxmlformats.org/markup-compatibility/2006" xmlns:a14="http://schemas.microsoft.com/office/drawing/2010/main">
        <mc:Choice Requires="a14">
          <p:sp>
            <p:nvSpPr>
              <p:cNvPr id="4" name="Rectangle 3"/>
              <p:cNvSpPr/>
              <p:nvPr/>
            </p:nvSpPr>
            <p:spPr>
              <a:xfrm>
                <a:off x="256478" y="888709"/>
                <a:ext cx="8664498" cy="5718489"/>
              </a:xfrm>
              <a:prstGeom prst="rect">
                <a:avLst/>
              </a:prstGeom>
              <a:noFill/>
            </p:spPr>
            <p:txBody>
              <a:bodyPr wrap="square">
                <a:spAutoFit/>
              </a:bodyPr>
              <a:lstStyle/>
              <a:p>
                <a:pPr algn="just">
                  <a:lnSpc>
                    <a:spcPct val="125000"/>
                  </a:lnSpc>
                </a:pPr>
                <a:r>
                  <a:rPr lang="en-US" sz="2400" b="1" dirty="0"/>
                  <a:t>Linear Operators</a:t>
                </a:r>
              </a:p>
              <a:p>
                <a:pPr algn="just"/>
                <a:r>
                  <a:rPr lang="en-US" altLang="en-US" sz="2400" dirty="0"/>
                  <a:t>An operator       is said to be a linear operator if it fulfils the following two conditions:</a:t>
                </a:r>
              </a:p>
              <a:p>
                <a:pPr algn="just"/>
                <a:endParaRPr lang="en-US" altLang="en-US" sz="2400" dirty="0"/>
              </a:p>
              <a:p>
                <a:pPr algn="just"/>
                <a:r>
                  <a:rPr lang="en-US" altLang="en-US" sz="2400" dirty="0"/>
                  <a:t>and</a:t>
                </a:r>
              </a:p>
              <a:p>
                <a:pPr algn="just"/>
                <a:endParaRPr lang="en-US" altLang="en-US" sz="2400" dirty="0"/>
              </a:p>
              <a:p>
                <a:pPr algn="just"/>
                <a:endParaRPr lang="en-US" sz="1200" dirty="0"/>
              </a:p>
              <a:p>
                <a:pPr algn="just"/>
                <a:r>
                  <a:rPr lang="en-US" sz="2400" dirty="0"/>
                  <a:t>where </a:t>
                </a:r>
                <a14:m>
                  <m:oMath xmlns:m="http://schemas.openxmlformats.org/officeDocument/2006/math">
                    <m:r>
                      <a:rPr lang="en-US" sz="2400" b="0" i="1" smtClean="0">
                        <a:latin typeface="Cambria Math" panose="02040503050406030204" pitchFamily="18" charset="0"/>
                      </a:rPr>
                      <m:t>𝑎</m:t>
                    </m:r>
                  </m:oMath>
                </a14:m>
                <a:r>
                  <a:rPr lang="en-US" sz="2400" dirty="0"/>
                  <a:t> is a constant and </a:t>
                </a:r>
                <a14:m>
                  <m:oMath xmlns:m="http://schemas.openxmlformats.org/officeDocument/2006/math">
                    <m:r>
                      <a:rPr lang="en-US" sz="2400" b="0" i="1" smtClean="0">
                        <a:latin typeface="Cambria Math" panose="02040503050406030204" pitchFamily="18" charset="0"/>
                      </a:rPr>
                      <m:t>𝑓</m:t>
                    </m:r>
                  </m:oMath>
                </a14:m>
                <a:r>
                  <a:rPr lang="en-US" sz="2400" dirty="0"/>
                  <a:t> and </a:t>
                </a:r>
                <a14:m>
                  <m:oMath xmlns:m="http://schemas.openxmlformats.org/officeDocument/2006/math">
                    <m:r>
                      <a:rPr lang="en-US" sz="2400" b="0" i="1" smtClean="0">
                        <a:latin typeface="Cambria Math" panose="02040503050406030204" pitchFamily="18" charset="0"/>
                      </a:rPr>
                      <m:t>𝑠</m:t>
                    </m:r>
                  </m:oMath>
                </a14:m>
                <a:r>
                  <a:rPr lang="en-US" sz="2400" dirty="0"/>
                  <a:t> are functions.</a:t>
                </a:r>
              </a:p>
              <a:p>
                <a:pPr algn="just"/>
                <a:endParaRPr lang="en-US" altLang="en-US" dirty="0"/>
              </a:p>
              <a:p>
                <a:pPr algn="just"/>
                <a:r>
                  <a:rPr lang="en-US" altLang="en-US" sz="2400" b="1" dirty="0">
                    <a:solidFill>
                      <a:srgbClr val="FF0000"/>
                    </a:solidFill>
                  </a:rPr>
                  <a:t>Example:</a:t>
                </a:r>
              </a:p>
              <a:p>
                <a:pPr algn="just"/>
                <a:r>
                  <a:rPr lang="en-US" sz="2400" dirty="0">
                    <a:solidFill>
                      <a:srgbClr val="FF0000"/>
                    </a:solidFill>
                  </a:rPr>
                  <a:t>Determine whether the following operators are linear or nonlinear:</a:t>
                </a:r>
                <a:endParaRPr lang="en-US" altLang="en-US" sz="2400" dirty="0">
                  <a:solidFill>
                    <a:srgbClr val="FF0000"/>
                  </a:solidFill>
                </a:endParaRPr>
              </a:p>
              <a:p>
                <a:pPr marL="457200" indent="-457200">
                  <a:lnSpc>
                    <a:spcPct val="130000"/>
                  </a:lnSpc>
                  <a:buAutoNum type="alphaLcParenR"/>
                </a:pPr>
                <a14:m>
                  <m:oMath xmlns:m="http://schemas.openxmlformats.org/officeDocument/2006/math">
                    <m:acc>
                      <m:accPr>
                        <m:chr m:val="̂"/>
                        <m:ctrlPr>
                          <a:rPr lang="en-US" sz="2400" i="1" smtClean="0">
                            <a:solidFill>
                              <a:srgbClr val="FF0000"/>
                            </a:solidFill>
                            <a:latin typeface="Cambria Math" panose="02040503050406030204" pitchFamily="18" charset="0"/>
                          </a:rPr>
                        </m:ctrlPr>
                      </m:accPr>
                      <m:e>
                        <m:r>
                          <a:rPr lang="en-US" sz="2400" i="0">
                            <a:solidFill>
                              <a:srgbClr val="FF0000"/>
                            </a:solidFill>
                            <a:latin typeface="Cambria Math" panose="02040503050406030204" pitchFamily="18" charset="0"/>
                          </a:rPr>
                          <m:t>3</m:t>
                        </m:r>
                      </m:e>
                    </m:acc>
                  </m:oMath>
                </a14:m>
                <a:endParaRPr lang="en-US" altLang="en-US" sz="2400" dirty="0">
                  <a:solidFill>
                    <a:srgbClr val="FF0000"/>
                  </a:solidFill>
                </a:endParaRPr>
              </a:p>
              <a:p>
                <a:pPr marL="457200" indent="-457200">
                  <a:lnSpc>
                    <a:spcPct val="130000"/>
                  </a:lnSpc>
                  <a:buAutoNum type="alphaLcParenR"/>
                </a:pPr>
                <a14:m>
                  <m:oMath xmlns:m="http://schemas.openxmlformats.org/officeDocument/2006/math">
                    <m:f>
                      <m:fPr>
                        <m:ctrlPr>
                          <a:rPr lang="en-US" sz="2400" i="1">
                            <a:solidFill>
                              <a:srgbClr val="FF0000"/>
                            </a:solidFill>
                            <a:latin typeface="Cambria Math" panose="02040503050406030204" pitchFamily="18" charset="0"/>
                          </a:rPr>
                        </m:ctrlPr>
                      </m:fPr>
                      <m:num>
                        <m:r>
                          <m:rPr>
                            <m:sty m:val="p"/>
                          </m:rPr>
                          <a:rPr lang="en-US" sz="2400" i="0">
                            <a:solidFill>
                              <a:srgbClr val="FF0000"/>
                            </a:solidFill>
                            <a:latin typeface="Cambria Math" panose="02040503050406030204" pitchFamily="18" charset="0"/>
                          </a:rPr>
                          <m:t>d</m:t>
                        </m:r>
                      </m:num>
                      <m:den>
                        <m:r>
                          <m:rPr>
                            <m:sty m:val="p"/>
                          </m:rPr>
                          <a:rPr lang="en-US" sz="2400" i="0">
                            <a:solidFill>
                              <a:srgbClr val="FF0000"/>
                            </a:solidFill>
                            <a:latin typeface="Cambria Math" panose="02040503050406030204" pitchFamily="18" charset="0"/>
                          </a:rPr>
                          <m:t>dx</m:t>
                        </m:r>
                      </m:den>
                    </m:f>
                  </m:oMath>
                </a14:m>
                <a:endParaRPr lang="en-US" altLang="en-US" sz="2400" dirty="0">
                  <a:solidFill>
                    <a:srgbClr val="FF0000"/>
                  </a:solidFill>
                </a:endParaRPr>
              </a:p>
              <a:p>
                <a:pPr marL="457200" indent="-457200">
                  <a:lnSpc>
                    <a:spcPct val="130000"/>
                  </a:lnSpc>
                  <a:buAutoNum type="alphaLcParenR"/>
                </a:pPr>
                <a:r>
                  <a:rPr lang="en-US" altLang="en-US" sz="2400" i="1" dirty="0">
                    <a:solidFill>
                      <a:srgbClr val="FF0000"/>
                    </a:solidFill>
                  </a:rPr>
                  <a:t> </a:t>
                </a:r>
                <a14:m>
                  <m:oMath xmlns:m="http://schemas.openxmlformats.org/officeDocument/2006/math">
                    <m:rad>
                      <m:radPr>
                        <m:degHide m:val="on"/>
                        <m:ctrlPr>
                          <a:rPr lang="en-US" altLang="en-US" sz="2400" i="1" smtClean="0">
                            <a:solidFill>
                              <a:srgbClr val="FF0000"/>
                            </a:solidFill>
                            <a:latin typeface="Cambria Math" panose="02040503050406030204" pitchFamily="18" charset="0"/>
                          </a:rPr>
                        </m:ctrlPr>
                      </m:radPr>
                      <m:deg/>
                      <m:e>
                        <m:r>
                          <a:rPr lang="en-US" altLang="en-US" sz="2400" b="0" i="1" smtClean="0">
                            <a:solidFill>
                              <a:schemeClr val="bg1"/>
                            </a:solidFill>
                            <a:latin typeface="Cambria Math" panose="02040503050406030204" pitchFamily="18" charset="0"/>
                          </a:rPr>
                          <m:t>4</m:t>
                        </m:r>
                      </m:e>
                    </m:rad>
                  </m:oMath>
                </a14:m>
                <a:endParaRPr lang="ar-SA" altLang="en-US" sz="2400" i="1" dirty="0">
                  <a:solidFill>
                    <a:srgbClr val="FF0000"/>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256478" y="888709"/>
                <a:ext cx="8664498" cy="5718489"/>
              </a:xfrm>
              <a:prstGeom prst="rect">
                <a:avLst/>
              </a:prstGeom>
              <a:blipFill>
                <a:blip r:embed="rId4"/>
                <a:stretch>
                  <a:fillRect l="-1126" r="-1126" b="-213"/>
                </a:stretch>
              </a:blipFill>
            </p:spPr>
            <p:txBody>
              <a:bodyPr/>
              <a:lstStyle/>
              <a:p>
                <a:r>
                  <a:rPr lang="en-US">
                    <a:noFill/>
                  </a:rPr>
                  <a:t> </a:t>
                </a:r>
              </a:p>
            </p:txBody>
          </p:sp>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2535197159"/>
              </p:ext>
            </p:extLst>
          </p:nvPr>
        </p:nvGraphicFramePr>
        <p:xfrm>
          <a:off x="1919457" y="1317743"/>
          <a:ext cx="347369" cy="457200"/>
        </p:xfrm>
        <a:graphic>
          <a:graphicData uri="http://schemas.openxmlformats.org/presentationml/2006/ole">
            <mc:AlternateContent xmlns:mc="http://schemas.openxmlformats.org/markup-compatibility/2006">
              <mc:Choice xmlns:v="urn:schemas-microsoft-com:vml" Requires="v">
                <p:oleObj spid="_x0000_s64652" name="Equation" r:id="rId5" imgW="177646" imgH="241091" progId="Equation.3">
                  <p:embed/>
                </p:oleObj>
              </mc:Choice>
              <mc:Fallback>
                <p:oleObj name="Equation" r:id="rId5" imgW="177646" imgH="241091" progId="Equation.3">
                  <p:embed/>
                  <p:pic>
                    <p:nvPicPr>
                      <p:cNvPr id="9"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9457" y="1317743"/>
                        <a:ext cx="34736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48020986"/>
              </p:ext>
            </p:extLst>
          </p:nvPr>
        </p:nvGraphicFramePr>
        <p:xfrm>
          <a:off x="3176291" y="2161780"/>
          <a:ext cx="2348821" cy="457200"/>
        </p:xfrm>
        <a:graphic>
          <a:graphicData uri="http://schemas.openxmlformats.org/presentationml/2006/ole">
            <mc:AlternateContent xmlns:mc="http://schemas.openxmlformats.org/markup-compatibility/2006">
              <mc:Choice xmlns:v="urn:schemas-microsoft-com:vml" Requires="v">
                <p:oleObj spid="_x0000_s64653" name="Equation" r:id="rId7" imgW="1422400" imgH="279400" progId="Equation.3">
                  <p:embed/>
                </p:oleObj>
              </mc:Choice>
              <mc:Fallback>
                <p:oleObj name="Equation" r:id="rId7" imgW="1422400" imgH="279400" progId="Equation.3">
                  <p:embed/>
                  <p:pic>
                    <p:nvPicPr>
                      <p:cNvPr id="12"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6291" y="2161780"/>
                        <a:ext cx="234882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128099244"/>
              </p:ext>
            </p:extLst>
          </p:nvPr>
        </p:nvGraphicFramePr>
        <p:xfrm>
          <a:off x="3667580" y="2787695"/>
          <a:ext cx="1366242" cy="457200"/>
        </p:xfrm>
        <a:graphic>
          <a:graphicData uri="http://schemas.openxmlformats.org/presentationml/2006/ole">
            <mc:AlternateContent xmlns:mc="http://schemas.openxmlformats.org/markup-compatibility/2006">
              <mc:Choice xmlns:v="urn:schemas-microsoft-com:vml" Requires="v">
                <p:oleObj spid="_x0000_s64654" name="Equation" r:id="rId9" imgW="825500" imgH="279400" progId="Equation.3">
                  <p:embed/>
                </p:oleObj>
              </mc:Choice>
              <mc:Fallback>
                <p:oleObj name="Equation" r:id="rId9" imgW="825500" imgH="279400" progId="Equation.3">
                  <p:embed/>
                  <p:pic>
                    <p:nvPicPr>
                      <p:cNvPr id="16"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67580" y="2787695"/>
                        <a:ext cx="136624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43451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500"/>
                                        <p:tgtEl>
                                          <p:spTgt spid="4">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xEl>
                                              <p:pRg st="8" end="8"/>
                                            </p:txEl>
                                          </p:spTgt>
                                        </p:tgtEl>
                                        <p:attrNameLst>
                                          <p:attrName>style.visibility</p:attrName>
                                        </p:attrNameLst>
                                      </p:cBhvr>
                                      <p:to>
                                        <p:strVal val="visible"/>
                                      </p:to>
                                    </p:set>
                                    <p:animEffect transition="in" filter="fade">
                                      <p:cBhvr>
                                        <p:cTn id="40" dur="500"/>
                                        <p:tgtEl>
                                          <p:spTgt spid="4">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
                                            <p:txEl>
                                              <p:pRg st="9" end="9"/>
                                            </p:txEl>
                                          </p:spTgt>
                                        </p:tgtEl>
                                        <p:attrNameLst>
                                          <p:attrName>style.visibility</p:attrName>
                                        </p:attrNameLst>
                                      </p:cBhvr>
                                      <p:to>
                                        <p:strVal val="visible"/>
                                      </p:to>
                                    </p:set>
                                    <p:animEffect transition="in" filter="fade">
                                      <p:cBhvr>
                                        <p:cTn id="45" dur="500"/>
                                        <p:tgtEl>
                                          <p:spTgt spid="4">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
                                            <p:txEl>
                                              <p:pRg st="10" end="10"/>
                                            </p:txEl>
                                          </p:spTgt>
                                        </p:tgtEl>
                                        <p:attrNameLst>
                                          <p:attrName>style.visibility</p:attrName>
                                        </p:attrNameLst>
                                      </p:cBhvr>
                                      <p:to>
                                        <p:strVal val="visible"/>
                                      </p:to>
                                    </p:set>
                                    <p:animEffect transition="in" filter="fade">
                                      <p:cBhvr>
                                        <p:cTn id="50" dur="500"/>
                                        <p:tgtEl>
                                          <p:spTgt spid="4">
                                            <p:txEl>
                                              <p:pRg st="10" end="1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
                                            <p:txEl>
                                              <p:pRg st="11" end="11"/>
                                            </p:txEl>
                                          </p:spTgt>
                                        </p:tgtEl>
                                        <p:attrNameLst>
                                          <p:attrName>style.visibility</p:attrName>
                                        </p:attrNameLst>
                                      </p:cBhvr>
                                      <p:to>
                                        <p:strVal val="visible"/>
                                      </p:to>
                                    </p:set>
                                    <p:animEffect transition="in" filter="fade">
                                      <p:cBhvr>
                                        <p:cTn id="55" dur="500"/>
                                        <p:tgtEl>
                                          <p:spTgt spid="4">
                                            <p:txEl>
                                              <p:pRg st="11" end="1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
                                            <p:txEl>
                                              <p:pRg st="12" end="12"/>
                                            </p:txEl>
                                          </p:spTgt>
                                        </p:tgtEl>
                                        <p:attrNameLst>
                                          <p:attrName>style.visibility</p:attrName>
                                        </p:attrNameLst>
                                      </p:cBhvr>
                                      <p:to>
                                        <p:strVal val="visible"/>
                                      </p:to>
                                    </p:set>
                                    <p:animEffect transition="in" filter="fade">
                                      <p:cBhvr>
                                        <p:cTn id="60"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a:srcRect l="1068" t="1036" r="1246"/>
          <a:stretch/>
        </p:blipFill>
        <p:spPr>
          <a:xfrm>
            <a:off x="226825" y="1821497"/>
            <a:ext cx="4345174" cy="4159176"/>
          </a:xfrm>
          <a:prstGeom prst="rect">
            <a:avLst/>
          </a:prstGeom>
        </p:spPr>
      </p:pic>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Differentiation</a:t>
            </a:r>
            <a:endParaRPr lang="ar-SA" altLang="en-US" sz="3000" b="1" dirty="0"/>
          </a:p>
        </p:txBody>
      </p:sp>
      <p:sp>
        <p:nvSpPr>
          <p:cNvPr id="2" name="Slide Number Placeholder 1"/>
          <p:cNvSpPr>
            <a:spLocks noGrp="1"/>
          </p:cNvSpPr>
          <p:nvPr>
            <p:ph type="sldNum" sz="quarter" idx="12"/>
          </p:nvPr>
        </p:nvSpPr>
        <p:spPr/>
        <p:txBody>
          <a:bodyPr/>
          <a:lstStyle/>
          <a:p>
            <a:fld id="{74374BF2-3C04-4AB9-BE52-D173019A9162}" type="slidenum">
              <a:rPr lang="en-US" smtClean="0"/>
              <a:t>3</a:t>
            </a:fld>
            <a:endParaRPr lang="en-US"/>
          </a:p>
        </p:txBody>
      </p:sp>
      <mc:AlternateContent xmlns:mc="http://schemas.openxmlformats.org/markup-compatibility/2006" xmlns:a14="http://schemas.microsoft.com/office/drawing/2010/main">
        <mc:Choice Requires="a14">
          <p:sp>
            <p:nvSpPr>
              <p:cNvPr id="5" name="Rectangle 4"/>
              <p:cNvSpPr/>
              <p:nvPr/>
            </p:nvSpPr>
            <p:spPr>
              <a:xfrm>
                <a:off x="228170" y="912530"/>
                <a:ext cx="8687659" cy="908967"/>
              </a:xfrm>
              <a:prstGeom prst="rect">
                <a:avLst/>
              </a:prstGeom>
            </p:spPr>
            <p:txBody>
              <a:bodyPr wrap="square">
                <a:spAutoFit/>
              </a:bodyPr>
              <a:lstStyle/>
              <a:p>
                <a:pPr algn="just"/>
                <a:r>
                  <a:rPr lang="en-US" sz="2200" b="1" dirty="0"/>
                  <a:t>If the function is non-linear</a:t>
                </a:r>
              </a:p>
              <a:p>
                <a:pPr algn="just"/>
                <a:r>
                  <a:rPr lang="en-US" sz="2200" dirty="0"/>
                  <a:t>Consider the graph of </a:t>
                </a:r>
                <a14:m>
                  <m:oMath xmlns:m="http://schemas.openxmlformats.org/officeDocument/2006/math">
                    <m:r>
                      <a:rPr lang="en-US" sz="2200" b="0" i="1" smtClean="0">
                        <a:latin typeface="Cambria Math" panose="02040503050406030204" pitchFamily="18" charset="0"/>
                      </a:rPr>
                      <m:t>𝑦</m:t>
                    </m:r>
                    <m:r>
                      <a:rPr lang="en-US" sz="2200" b="0" i="1" smtClean="0">
                        <a:latin typeface="Cambria Math" panose="02040503050406030204" pitchFamily="18" charset="0"/>
                      </a:rPr>
                      <m:t>=</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1</m:t>
                        </m:r>
                      </m:num>
                      <m:den>
                        <m:r>
                          <a:rPr lang="en-US" sz="2200" b="0" i="1" smtClean="0">
                            <a:latin typeface="Cambria Math" panose="02040503050406030204" pitchFamily="18" charset="0"/>
                          </a:rPr>
                          <m:t>4</m:t>
                        </m:r>
                      </m:den>
                    </m:f>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𝑥</m:t>
                        </m:r>
                      </m:e>
                      <m:sup>
                        <m:r>
                          <a:rPr lang="en-US" sz="2200" b="0" i="1" smtClean="0">
                            <a:latin typeface="Cambria Math" panose="02040503050406030204" pitchFamily="18" charset="0"/>
                          </a:rPr>
                          <m:t>2</m:t>
                        </m:r>
                      </m:sup>
                    </m:sSup>
                  </m:oMath>
                </a14:m>
                <a:endParaRPr lang="en-US" sz="2200" dirty="0"/>
              </a:p>
            </p:txBody>
          </p:sp>
        </mc:Choice>
        <mc:Fallback xmlns="">
          <p:sp>
            <p:nvSpPr>
              <p:cNvPr id="5" name="Rectangle 4"/>
              <p:cNvSpPr>
                <a:spLocks noRot="1" noChangeAspect="1" noMove="1" noResize="1" noEditPoints="1" noAdjustHandles="1" noChangeArrowheads="1" noChangeShapeType="1" noTextEdit="1"/>
              </p:cNvSpPr>
              <p:nvPr/>
            </p:nvSpPr>
            <p:spPr>
              <a:xfrm>
                <a:off x="228170" y="912530"/>
                <a:ext cx="8687659" cy="908967"/>
              </a:xfrm>
              <a:prstGeom prst="rect">
                <a:avLst/>
              </a:prstGeom>
              <a:blipFill>
                <a:blip r:embed="rId3"/>
                <a:stretch>
                  <a:fillRect l="-912" t="-4698" b="-53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667249" y="1466528"/>
                <a:ext cx="4200526" cy="4317592"/>
              </a:xfrm>
              <a:prstGeom prst="rect">
                <a:avLst/>
              </a:prstGeom>
            </p:spPr>
            <p:txBody>
              <a:bodyPr wrap="square">
                <a:spAutoFit/>
              </a:bodyPr>
              <a:lstStyle/>
              <a:p>
                <a:pPr algn="just"/>
                <a:r>
                  <a:rPr lang="en-US" sz="2200" dirty="0"/>
                  <a:t>The gradient (steepness) of the curve is not the same at all points. This means it is quite hard to find the gradient of a curve using the slope triangle method.</a:t>
                </a:r>
              </a:p>
              <a:p>
                <a:pPr algn="just"/>
                <a:r>
                  <a:rPr lang="en-US" sz="2200" dirty="0"/>
                  <a:t>Therefore, an alternative method is needed to solve this problem.</a:t>
                </a:r>
              </a:p>
              <a:p>
                <a:pPr algn="just"/>
                <a:endParaRPr lang="en-US" sz="1000" dirty="0"/>
              </a:p>
              <a:p>
                <a:pPr algn="ctr"/>
                <a14:m>
                  <m:oMath xmlns:m="http://schemas.openxmlformats.org/officeDocument/2006/math">
                    <m:f>
                      <m:fPr>
                        <m:ctrlPr>
                          <a:rPr lang="en-US" sz="2400" i="1">
                            <a:latin typeface="Cambria Math" panose="02040503050406030204" pitchFamily="18" charset="0"/>
                          </a:rPr>
                        </m:ctrlPr>
                      </m:fPr>
                      <m:num>
                        <m:r>
                          <a:rPr lang="en-US" sz="2400" b="0" i="1" smtClean="0">
                            <a:latin typeface="Cambria Math" panose="02040503050406030204" pitchFamily="18" charset="0"/>
                          </a:rPr>
                          <m:t>𝑑𝑦</m:t>
                        </m:r>
                      </m:num>
                      <m:den>
                        <m:r>
                          <a:rPr lang="en-US" sz="2400" b="0" i="1" smtClean="0">
                            <a:latin typeface="Cambria Math" panose="02040503050406030204" pitchFamily="18" charset="0"/>
                          </a:rPr>
                          <m:t>𝑑𝑥</m:t>
                        </m:r>
                      </m:den>
                    </m:f>
                    <m:r>
                      <a:rPr lang="en-US" sz="2400" b="0" i="1" smtClean="0">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4</m:t>
                        </m:r>
                      </m:den>
                    </m:f>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2</m:t>
                        </m:r>
                      </m:sup>
                    </m:sSup>
                  </m:oMath>
                </a14:m>
                <a:r>
                  <a:rPr lang="en-US" sz="2400" dirty="0"/>
                  <a:t> =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b="0" i="1" smtClean="0">
                            <a:latin typeface="Cambria Math" panose="02040503050406030204" pitchFamily="18" charset="0"/>
                          </a:rPr>
                          <m:t>2</m:t>
                        </m:r>
                      </m:den>
                    </m:f>
                    <m:r>
                      <a:rPr lang="en-US" sz="2400" b="0" i="1" smtClean="0">
                        <a:latin typeface="Cambria Math" panose="02040503050406030204" pitchFamily="18" charset="0"/>
                      </a:rPr>
                      <m:t>𝑥</m:t>
                    </m:r>
                  </m:oMath>
                </a14:m>
                <a:r>
                  <a:rPr lang="en-US" sz="2400" dirty="0"/>
                  <a:t> </a:t>
                </a:r>
              </a:p>
              <a:p>
                <a:pPr algn="ctr"/>
                <a:endParaRPr lang="en-US" sz="1000" dirty="0"/>
              </a:p>
              <a:p>
                <a:pPr algn="just"/>
                <a:r>
                  <a:rPr lang="en-US" sz="2200" dirty="0"/>
                  <a:t>if you want the slope at the point (3, 2.25), plug 3 into the </a:t>
                </a:r>
                <a14:m>
                  <m:oMath xmlns:m="http://schemas.openxmlformats.org/officeDocument/2006/math">
                    <m:r>
                      <a:rPr lang="en-US" sz="2200" i="1">
                        <a:latin typeface="Cambria Math" panose="02040503050406030204" pitchFamily="18" charset="0"/>
                      </a:rPr>
                      <m:t>𝑥</m:t>
                    </m:r>
                  </m:oMath>
                </a14:m>
                <a:r>
                  <a:rPr lang="en-US" sz="2200" dirty="0"/>
                  <a:t>, and the slope is 1.5.</a:t>
                </a:r>
              </a:p>
            </p:txBody>
          </p:sp>
        </mc:Choice>
        <mc:Fallback xmlns="">
          <p:sp>
            <p:nvSpPr>
              <p:cNvPr id="11" name="Rectangle 10"/>
              <p:cNvSpPr>
                <a:spLocks noRot="1" noChangeAspect="1" noMove="1" noResize="1" noEditPoints="1" noAdjustHandles="1" noChangeArrowheads="1" noChangeShapeType="1" noTextEdit="1"/>
              </p:cNvSpPr>
              <p:nvPr/>
            </p:nvSpPr>
            <p:spPr>
              <a:xfrm>
                <a:off x="4667249" y="1466528"/>
                <a:ext cx="4200526" cy="4317592"/>
              </a:xfrm>
              <a:prstGeom prst="rect">
                <a:avLst/>
              </a:prstGeom>
              <a:blipFill>
                <a:blip r:embed="rId4"/>
                <a:stretch>
                  <a:fillRect l="-1887" t="-989" r="-1887" b="-1836"/>
                </a:stretch>
              </a:blipFill>
            </p:spPr>
            <p:txBody>
              <a:bodyPr/>
              <a:lstStyle/>
              <a:p>
                <a:r>
                  <a:rPr lang="en-US">
                    <a:noFill/>
                  </a:rPr>
                  <a:t> </a:t>
                </a:r>
              </a:p>
            </p:txBody>
          </p:sp>
        </mc:Fallback>
      </mc:AlternateContent>
    </p:spTree>
    <p:extLst>
      <p:ext uri="{BB962C8B-B14F-4D97-AF65-F5344CB8AC3E}">
        <p14:creationId xmlns:p14="http://schemas.microsoft.com/office/powerpoint/2010/main" val="187923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fade">
                                      <p:cBhvr>
                                        <p:cTn id="27" dur="500"/>
                                        <p:tgtEl>
                                          <p:spTgt spid="1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animEffect transition="in" filter="fade">
                                      <p:cBhvr>
                                        <p:cTn id="32" dur="500"/>
                                        <p:tgtEl>
                                          <p:spTgt spid="11">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Effect transition="in" filter="fade">
                                      <p:cBhvr>
                                        <p:cTn id="37"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374BF2-3C04-4AB9-BE52-D173019A9162}" type="slidenum">
              <a:rPr lang="en-US" smtClean="0"/>
              <a:t>30</a:t>
            </a:fld>
            <a:endParaRPr lang="en-US"/>
          </a:p>
        </p:txBody>
      </p:sp>
      <p:sp>
        <p:nvSpPr>
          <p:cNvPr id="12"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sz="3000" b="1" dirty="0"/>
              <a:t>Operators</a:t>
            </a:r>
            <a:endParaRPr lang="ar-SA" altLang="en-US" sz="3000" b="1" dirty="0"/>
          </a:p>
        </p:txBody>
      </p:sp>
      <mc:AlternateContent xmlns:mc="http://schemas.openxmlformats.org/markup-compatibility/2006" xmlns:a14="http://schemas.microsoft.com/office/drawing/2010/main">
        <mc:Choice Requires="a14">
          <p:sp>
            <p:nvSpPr>
              <p:cNvPr id="4" name="Rectangle 3"/>
              <p:cNvSpPr/>
              <p:nvPr/>
            </p:nvSpPr>
            <p:spPr>
              <a:xfrm>
                <a:off x="256478" y="936837"/>
                <a:ext cx="8664498" cy="5476371"/>
              </a:xfrm>
              <a:prstGeom prst="rect">
                <a:avLst/>
              </a:prstGeom>
            </p:spPr>
            <p:txBody>
              <a:bodyPr wrap="square">
                <a:spAutoFit/>
              </a:bodyPr>
              <a:lstStyle/>
              <a:p>
                <a:pPr algn="just"/>
                <a:r>
                  <a:rPr lang="en-US" altLang="en-US" sz="2400" b="1" dirty="0">
                    <a:solidFill>
                      <a:srgbClr val="0070C0"/>
                    </a:solidFill>
                  </a:rPr>
                  <a:t>Solution:</a:t>
                </a:r>
              </a:p>
              <a:p>
                <a:pPr algn="just"/>
                <a:r>
                  <a:rPr lang="en-US" sz="2400" dirty="0"/>
                  <a:t>Assuming </a:t>
                </a:r>
                <a14:m>
                  <m:oMath xmlns:m="http://schemas.openxmlformats.org/officeDocument/2006/math">
                    <m:r>
                      <a:rPr lang="en-US" sz="2400" i="1">
                        <a:latin typeface="Cambria Math" panose="02040503050406030204" pitchFamily="18" charset="0"/>
                      </a:rPr>
                      <m:t>𝑓</m:t>
                    </m:r>
                  </m:oMath>
                </a14:m>
                <a:r>
                  <a:rPr lang="en-US" sz="2400" dirty="0"/>
                  <a:t> and </a:t>
                </a:r>
                <a14:m>
                  <m:oMath xmlns:m="http://schemas.openxmlformats.org/officeDocument/2006/math">
                    <m:r>
                      <a:rPr lang="en-US" sz="2400" i="1">
                        <a:latin typeface="Cambria Math" panose="02040503050406030204" pitchFamily="18" charset="0"/>
                      </a:rPr>
                      <m:t>𝑔</m:t>
                    </m:r>
                  </m:oMath>
                </a14:m>
                <a:r>
                  <a:rPr lang="en-US" sz="2400" dirty="0"/>
                  <a:t> are any two functions and </a:t>
                </a:r>
                <a14:m>
                  <m:oMath xmlns:m="http://schemas.openxmlformats.org/officeDocument/2006/math">
                    <m:r>
                      <a:rPr lang="en-US" sz="2400" i="1">
                        <a:latin typeface="Cambria Math" panose="02040503050406030204" pitchFamily="18" charset="0"/>
                      </a:rPr>
                      <m:t>𝑎</m:t>
                    </m:r>
                  </m:oMath>
                </a14:m>
                <a:r>
                  <a:rPr lang="en-US" sz="2400" dirty="0"/>
                  <a:t> is a constant,</a:t>
                </a:r>
              </a:p>
              <a:p>
                <a:pPr algn="just"/>
                <a:endParaRPr lang="en-US" sz="2400" dirty="0"/>
              </a:p>
              <a:p>
                <a:pPr algn="just"/>
                <a:r>
                  <a:rPr lang="en-US" sz="2400" dirty="0"/>
                  <a:t>a)</a:t>
                </a:r>
              </a:p>
              <a:p>
                <a:pPr algn="just"/>
                <a14:m>
                  <m:oMathPara xmlns:m="http://schemas.openxmlformats.org/officeDocument/2006/math">
                    <m:oMathParaPr>
                      <m:jc m:val="left"/>
                    </m:oMathParaPr>
                    <m:oMath xmlns:m="http://schemas.openxmlformats.org/officeDocument/2006/math">
                      <m:acc>
                        <m:accPr>
                          <m:chr m:val="̂"/>
                          <m:ctrlPr>
                            <a:rPr lang="en-US" sz="2400" i="1" smtClean="0">
                              <a:latin typeface="Cambria Math" panose="02040503050406030204" pitchFamily="18" charset="0"/>
                            </a:rPr>
                          </m:ctrlPr>
                        </m:accPr>
                        <m:e>
                          <m:r>
                            <a:rPr lang="en-US" sz="2400">
                              <a:latin typeface="Cambria Math" panose="02040503050406030204" pitchFamily="18" charset="0"/>
                            </a:rPr>
                            <m:t>3</m:t>
                          </m:r>
                        </m:e>
                      </m:acc>
                      <m:d>
                        <m:dPr>
                          <m:ctrlPr>
                            <a:rPr lang="en-US" sz="2400" i="1">
                              <a:latin typeface="Cambria Math" panose="02040503050406030204" pitchFamily="18" charset="0"/>
                            </a:rPr>
                          </m:ctrlPr>
                        </m:dPr>
                        <m:e>
                          <m:r>
                            <a:rPr lang="en-US" sz="2400" b="0" i="1" smtClean="0">
                              <a:latin typeface="Cambria Math" panose="02040503050406030204" pitchFamily="18" charset="0"/>
                            </a:rPr>
                            <m:t>𝑓</m:t>
                          </m:r>
                          <m:r>
                            <a:rPr lang="en-US" sz="2400" i="1">
                              <a:latin typeface="Cambria Math" panose="02040503050406030204" pitchFamily="18" charset="0"/>
                            </a:rPr>
                            <m:t>+</m:t>
                          </m:r>
                          <m:r>
                            <a:rPr lang="en-US" sz="2400" b="0" i="1" smtClean="0">
                              <a:latin typeface="Cambria Math" panose="02040503050406030204" pitchFamily="18" charset="0"/>
                            </a:rPr>
                            <m:t>𝑔</m:t>
                          </m:r>
                        </m:e>
                      </m:d>
                      <m:r>
                        <a:rPr lang="en-US" sz="2400" b="0" i="1" smtClean="0">
                          <a:latin typeface="Cambria Math" panose="02040503050406030204" pitchFamily="18" charset="0"/>
                        </a:rPr>
                        <m:t>=</m:t>
                      </m:r>
                      <m:r>
                        <a:rPr lang="en-US" sz="2400" b="0" i="1" smtClean="0">
                          <a:latin typeface="Cambria Math" panose="02040503050406030204" pitchFamily="18" charset="0"/>
                        </a:rPr>
                        <m:t>3</m:t>
                      </m:r>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3</m:t>
                      </m:r>
                      <m:r>
                        <a:rPr lang="en-US" sz="2400" b="0" i="1" smtClean="0">
                          <a:latin typeface="Cambria Math" panose="02040503050406030204" pitchFamily="18" charset="0"/>
                        </a:rPr>
                        <m:t>𝑔</m:t>
                      </m:r>
                      <m:r>
                        <a:rPr lang="en-US" sz="2400" b="0" i="1" smtClean="0">
                          <a:latin typeface="Cambria Math" panose="02040503050406030204" pitchFamily="18" charset="0"/>
                        </a:rPr>
                        <m:t>,</m:t>
                      </m:r>
                    </m:oMath>
                  </m:oMathPara>
                </a14:m>
                <a:endParaRPr lang="en-US" sz="2400" b="0" dirty="0"/>
              </a:p>
              <a:p>
                <a:pPr algn="just"/>
                <a14:m>
                  <m:oMathPara xmlns:m="http://schemas.openxmlformats.org/officeDocument/2006/math">
                    <m:oMathParaPr>
                      <m:jc m:val="left"/>
                    </m:oMathParaPr>
                    <m:oMath xmlns:m="http://schemas.openxmlformats.org/officeDocument/2006/math">
                      <m:acc>
                        <m:accPr>
                          <m:chr m:val="̂"/>
                          <m:ctrlPr>
                            <a:rPr lang="en-US" sz="2400" i="1">
                              <a:latin typeface="Cambria Math" panose="02040503050406030204" pitchFamily="18" charset="0"/>
                            </a:rPr>
                          </m:ctrlPr>
                        </m:accPr>
                        <m:e>
                          <m:r>
                            <a:rPr lang="en-US" sz="2400">
                              <a:latin typeface="Cambria Math" panose="02040503050406030204" pitchFamily="18" charset="0"/>
                            </a:rPr>
                            <m:t>3</m:t>
                          </m:r>
                        </m:e>
                      </m:acc>
                      <m:r>
                        <a:rPr lang="en-US" sz="2400" b="0" i="1" smtClean="0">
                          <a:latin typeface="Cambria Math" panose="02040503050406030204" pitchFamily="18" charset="0"/>
                        </a:rPr>
                        <m:t>𝑎𝑓</m:t>
                      </m:r>
                      <m:r>
                        <a:rPr lang="en-US" sz="2400" b="0" i="1" smtClean="0">
                          <a:latin typeface="Cambria Math" panose="02040503050406030204" pitchFamily="18" charset="0"/>
                        </a:rPr>
                        <m:t>=</m:t>
                      </m:r>
                      <m:r>
                        <a:rPr lang="en-US" sz="2400" b="0" i="1" smtClean="0">
                          <a:latin typeface="Cambria Math" panose="02040503050406030204" pitchFamily="18" charset="0"/>
                        </a:rPr>
                        <m:t>𝑎</m:t>
                      </m:r>
                      <m:r>
                        <a:rPr lang="en-US" sz="2400" i="1">
                          <a:latin typeface="Cambria Math" panose="02040503050406030204" pitchFamily="18" charset="0"/>
                        </a:rPr>
                        <m:t>3</m:t>
                      </m:r>
                      <m:r>
                        <a:rPr lang="en-US" sz="2400" b="0" i="1" smtClean="0">
                          <a:latin typeface="Cambria Math" panose="02040503050406030204" pitchFamily="18" charset="0"/>
                        </a:rPr>
                        <m:t>𝑓</m:t>
                      </m:r>
                    </m:oMath>
                  </m:oMathPara>
                </a14:m>
                <a:endParaRPr lang="en-US" sz="2400" dirty="0"/>
              </a:p>
              <a:p>
                <a:pPr algn="just"/>
                <a14:m>
                  <m:oMath xmlns:m="http://schemas.openxmlformats.org/officeDocument/2006/math">
                    <m:r>
                      <a:rPr lang="en-US" sz="2400">
                        <a:latin typeface="Cambria Math" panose="02040503050406030204" pitchFamily="18" charset="0"/>
                      </a:rPr>
                      <m:t>⇒</m:t>
                    </m:r>
                    <m:r>
                      <a:rPr lang="en-US" sz="2400" b="0" i="0" smtClean="0">
                        <a:latin typeface="Cambria Math" panose="02040503050406030204" pitchFamily="18" charset="0"/>
                      </a:rPr>
                      <m:t> </m:t>
                    </m:r>
                  </m:oMath>
                </a14:m>
                <a:r>
                  <a:rPr lang="en-US" sz="2400" dirty="0"/>
                  <a:t> </a:t>
                </a:r>
                <a14:m>
                  <m:oMath xmlns:m="http://schemas.openxmlformats.org/officeDocument/2006/math">
                    <m:acc>
                      <m:accPr>
                        <m:chr m:val="̂"/>
                        <m:ctrlPr>
                          <a:rPr lang="en-US" sz="2400" i="1">
                            <a:latin typeface="Cambria Math" panose="02040503050406030204" pitchFamily="18" charset="0"/>
                          </a:rPr>
                        </m:ctrlPr>
                      </m:accPr>
                      <m:e>
                        <m:r>
                          <a:rPr lang="en-US" sz="2400">
                            <a:latin typeface="Cambria Math" panose="02040503050406030204" pitchFamily="18" charset="0"/>
                          </a:rPr>
                          <m:t>3</m:t>
                        </m:r>
                      </m:e>
                    </m:acc>
                  </m:oMath>
                </a14:m>
                <a:r>
                  <a:rPr lang="en-US" sz="2400" dirty="0"/>
                  <a:t> is a linear operator.</a:t>
                </a:r>
              </a:p>
              <a:p>
                <a:pPr algn="just"/>
                <a:endParaRPr lang="en-US" sz="2400" dirty="0"/>
              </a:p>
              <a:p>
                <a:pPr algn="just"/>
                <a:r>
                  <a:rPr lang="en-US" sz="2400" dirty="0">
                    <a:solidFill>
                      <a:schemeClr val="tx1"/>
                    </a:solidFill>
                  </a:rPr>
                  <a:t>b)</a:t>
                </a:r>
              </a:p>
              <a:p>
                <a:pPr algn="just"/>
                <a14:m>
                  <m:oMathPara xmlns:m="http://schemas.openxmlformats.org/officeDocument/2006/math">
                    <m:oMathParaPr>
                      <m:jc m:val="left"/>
                    </m:oMathParaPr>
                    <m:oMath xmlns:m="http://schemas.openxmlformats.org/officeDocument/2006/math">
                      <m:f>
                        <m:fPr>
                          <m:ctrlPr>
                            <a:rPr lang="en-US" sz="2400" i="1">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𝑑</m:t>
                          </m:r>
                        </m:num>
                        <m:den>
                          <m:r>
                            <a:rPr lang="en-US" sz="2400" i="1">
                              <a:solidFill>
                                <a:schemeClr val="tx1"/>
                              </a:solidFill>
                              <a:latin typeface="Cambria Math" panose="02040503050406030204" pitchFamily="18" charset="0"/>
                            </a:rPr>
                            <m:t>𝑑𝑥</m:t>
                          </m:r>
                        </m:den>
                      </m:f>
                      <m:d>
                        <m:dPr>
                          <m:ctrlPr>
                            <a:rPr lang="en-US" sz="2400" i="1">
                              <a:solidFill>
                                <a:schemeClr val="tx1"/>
                              </a:solidFill>
                              <a:latin typeface="Cambria Math" panose="02040503050406030204" pitchFamily="18" charset="0"/>
                            </a:rPr>
                          </m:ctrlPr>
                        </m:dPr>
                        <m:e>
                          <m:r>
                            <a:rPr lang="en-US" sz="2400" i="1">
                              <a:solidFill>
                                <a:schemeClr val="tx1"/>
                              </a:solidFill>
                              <a:latin typeface="Cambria Math" panose="02040503050406030204" pitchFamily="18" charset="0"/>
                            </a:rPr>
                            <m:t>𝑓</m:t>
                          </m:r>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𝑔</m:t>
                          </m:r>
                        </m:e>
                      </m:d>
                      <m:r>
                        <a:rPr lang="en-US" sz="2400" i="1">
                          <a:solidFill>
                            <a:schemeClr val="tx1"/>
                          </a:solidFill>
                          <a:latin typeface="Cambria Math" panose="02040503050406030204" pitchFamily="18" charset="0"/>
                        </a:rPr>
                        <m:t>=</m:t>
                      </m:r>
                      <m:f>
                        <m:fPr>
                          <m:ctrlPr>
                            <a:rPr lang="en-US" sz="2400" i="1">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𝑑</m:t>
                          </m:r>
                        </m:num>
                        <m:den>
                          <m:r>
                            <a:rPr lang="en-US" sz="2400" i="1">
                              <a:solidFill>
                                <a:schemeClr val="tx1"/>
                              </a:solidFill>
                              <a:latin typeface="Cambria Math" panose="02040503050406030204" pitchFamily="18" charset="0"/>
                            </a:rPr>
                            <m:t>𝑑𝑥</m:t>
                          </m:r>
                        </m:den>
                      </m:f>
                      <m:r>
                        <a:rPr lang="en-US" sz="2400" i="1">
                          <a:solidFill>
                            <a:schemeClr val="tx1"/>
                          </a:solidFill>
                          <a:latin typeface="Cambria Math" panose="02040503050406030204" pitchFamily="18" charset="0"/>
                        </a:rPr>
                        <m:t>𝑓</m:t>
                      </m:r>
                      <m:r>
                        <a:rPr lang="en-US" sz="2400" i="1">
                          <a:solidFill>
                            <a:schemeClr val="tx1"/>
                          </a:solidFill>
                          <a:latin typeface="Cambria Math" panose="02040503050406030204" pitchFamily="18" charset="0"/>
                        </a:rPr>
                        <m:t>+</m:t>
                      </m:r>
                      <m:f>
                        <m:fPr>
                          <m:ctrlPr>
                            <a:rPr lang="en-US" sz="2400" i="1">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𝑑</m:t>
                          </m:r>
                        </m:num>
                        <m:den>
                          <m:r>
                            <a:rPr lang="en-US" sz="2400" i="1">
                              <a:solidFill>
                                <a:schemeClr val="tx1"/>
                              </a:solidFill>
                              <a:latin typeface="Cambria Math" panose="02040503050406030204" pitchFamily="18" charset="0"/>
                            </a:rPr>
                            <m:t>𝑑𝑥</m:t>
                          </m:r>
                        </m:den>
                      </m:f>
                      <m:r>
                        <a:rPr lang="en-US" sz="2400" i="1">
                          <a:solidFill>
                            <a:schemeClr val="tx1"/>
                          </a:solidFill>
                          <a:latin typeface="Cambria Math" panose="02040503050406030204" pitchFamily="18" charset="0"/>
                        </a:rPr>
                        <m:t>𝑔</m:t>
                      </m:r>
                      <m:r>
                        <a:rPr lang="en-US" sz="2400" i="1">
                          <a:solidFill>
                            <a:schemeClr val="tx1"/>
                          </a:solidFill>
                          <a:latin typeface="Cambria Math" panose="02040503050406030204" pitchFamily="18" charset="0"/>
                        </a:rPr>
                        <m:t>,</m:t>
                      </m:r>
                    </m:oMath>
                  </m:oMathPara>
                </a14:m>
                <a:endParaRPr lang="en-US" sz="2400" dirty="0">
                  <a:solidFill>
                    <a:schemeClr val="tx1"/>
                  </a:solidFill>
                </a:endParaRPr>
              </a:p>
              <a:p>
                <a:pPr algn="just"/>
                <a14:m>
                  <m:oMathPara xmlns:m="http://schemas.openxmlformats.org/officeDocument/2006/math">
                    <m:oMathParaPr>
                      <m:jc m:val="left"/>
                    </m:oMathParaPr>
                    <m:oMath xmlns:m="http://schemas.openxmlformats.org/officeDocument/2006/math">
                      <m:f>
                        <m:fPr>
                          <m:ctrlPr>
                            <a:rPr lang="en-US" sz="2400" i="1">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𝑑</m:t>
                          </m:r>
                        </m:num>
                        <m:den>
                          <m:r>
                            <a:rPr lang="en-US" sz="2400" i="1">
                              <a:solidFill>
                                <a:schemeClr val="tx1"/>
                              </a:solidFill>
                              <a:latin typeface="Cambria Math" panose="02040503050406030204" pitchFamily="18" charset="0"/>
                            </a:rPr>
                            <m:t>𝑑𝑥</m:t>
                          </m:r>
                        </m:den>
                      </m:f>
                      <m:r>
                        <a:rPr lang="en-US" sz="2400" i="1">
                          <a:solidFill>
                            <a:schemeClr val="tx1"/>
                          </a:solidFill>
                          <a:latin typeface="Cambria Math" panose="02040503050406030204" pitchFamily="18" charset="0"/>
                        </a:rPr>
                        <m:t>𝑎𝑓</m:t>
                      </m:r>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𝑎</m:t>
                      </m:r>
                      <m:f>
                        <m:fPr>
                          <m:ctrlPr>
                            <a:rPr lang="en-US" sz="2400" i="1">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𝑑</m:t>
                          </m:r>
                        </m:num>
                        <m:den>
                          <m:r>
                            <a:rPr lang="en-US" sz="2400" i="1">
                              <a:solidFill>
                                <a:schemeClr val="tx1"/>
                              </a:solidFill>
                              <a:latin typeface="Cambria Math" panose="02040503050406030204" pitchFamily="18" charset="0"/>
                            </a:rPr>
                            <m:t>𝑑𝑥</m:t>
                          </m:r>
                        </m:den>
                      </m:f>
                      <m:r>
                        <a:rPr lang="en-US" sz="2400" i="1">
                          <a:solidFill>
                            <a:schemeClr val="tx1"/>
                          </a:solidFill>
                          <a:latin typeface="Cambria Math" panose="02040503050406030204" pitchFamily="18" charset="0"/>
                        </a:rPr>
                        <m:t>𝑓</m:t>
                      </m:r>
                    </m:oMath>
                  </m:oMathPara>
                </a14:m>
                <a:endParaRPr lang="en-US" sz="2400" dirty="0">
                  <a:solidFill>
                    <a:schemeClr val="tx1"/>
                  </a:solidFill>
                </a:endParaRPr>
              </a:p>
              <a:p>
                <a:pPr algn="just"/>
                <a14:m>
                  <m:oMath xmlns:m="http://schemas.openxmlformats.org/officeDocument/2006/math">
                    <m:r>
                      <a:rPr lang="en-US" sz="2400">
                        <a:solidFill>
                          <a:schemeClr val="tx1"/>
                        </a:solidFill>
                        <a:latin typeface="Cambria Math" panose="02040503050406030204" pitchFamily="18" charset="0"/>
                      </a:rPr>
                      <m:t>⇒</m:t>
                    </m:r>
                  </m:oMath>
                </a14:m>
                <a:r>
                  <a:rPr lang="en-US" sz="2400" dirty="0">
                    <a:solidFill>
                      <a:schemeClr val="tx1"/>
                    </a:solidFill>
                  </a:rPr>
                  <a:t>  </a:t>
                </a:r>
                <a14:m>
                  <m:oMath xmlns:m="http://schemas.openxmlformats.org/officeDocument/2006/math">
                    <m:f>
                      <m:fPr>
                        <m:ctrlPr>
                          <a:rPr lang="en-US" sz="2800" i="1">
                            <a:solidFill>
                              <a:schemeClr val="tx1"/>
                            </a:solidFill>
                            <a:latin typeface="Cambria Math" panose="02040503050406030204" pitchFamily="18" charset="0"/>
                          </a:rPr>
                        </m:ctrlPr>
                      </m:fPr>
                      <m:num>
                        <m:r>
                          <a:rPr lang="en-US" sz="2800" i="1">
                            <a:solidFill>
                              <a:schemeClr val="tx1"/>
                            </a:solidFill>
                            <a:latin typeface="Cambria Math" panose="02040503050406030204" pitchFamily="18" charset="0"/>
                          </a:rPr>
                          <m:t>𝑑</m:t>
                        </m:r>
                      </m:num>
                      <m:den>
                        <m:r>
                          <a:rPr lang="en-US" sz="2800" i="1">
                            <a:solidFill>
                              <a:schemeClr val="tx1"/>
                            </a:solidFill>
                            <a:latin typeface="Cambria Math" panose="02040503050406030204" pitchFamily="18" charset="0"/>
                          </a:rPr>
                          <m:t>𝑑𝑥</m:t>
                        </m:r>
                      </m:den>
                    </m:f>
                  </m:oMath>
                </a14:m>
                <a:r>
                  <a:rPr lang="en-US" sz="2400" dirty="0">
                    <a:solidFill>
                      <a:schemeClr val="tx1"/>
                    </a:solidFill>
                  </a:rPr>
                  <a:t> is a linear operator</a:t>
                </a:r>
                <a:r>
                  <a:rPr lang="en-US" sz="2400" dirty="0"/>
                  <a:t>.</a:t>
                </a:r>
              </a:p>
            </p:txBody>
          </p:sp>
        </mc:Choice>
        <mc:Fallback xmlns="">
          <p:sp>
            <p:nvSpPr>
              <p:cNvPr id="4" name="Rectangle 3"/>
              <p:cNvSpPr>
                <a:spLocks noRot="1" noChangeAspect="1" noMove="1" noResize="1" noEditPoints="1" noAdjustHandles="1" noChangeArrowheads="1" noChangeShapeType="1" noTextEdit="1"/>
              </p:cNvSpPr>
              <p:nvPr/>
            </p:nvSpPr>
            <p:spPr>
              <a:xfrm>
                <a:off x="256478" y="936837"/>
                <a:ext cx="8664498" cy="5476371"/>
              </a:xfrm>
              <a:prstGeom prst="rect">
                <a:avLst/>
              </a:prstGeom>
              <a:blipFill>
                <a:blip r:embed="rId3"/>
                <a:stretch>
                  <a:fillRect l="-1056" t="-8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608095" y="2039558"/>
                <a:ext cx="3947181" cy="1725472"/>
              </a:xfrm>
              <a:prstGeom prst="rect">
                <a:avLst/>
              </a:prstGeom>
            </p:spPr>
            <p:txBody>
              <a:bodyPr wrap="square">
                <a:spAutoFit/>
              </a:bodyPr>
              <a:lstStyle/>
              <a:p>
                <a:pPr algn="just"/>
                <a:r>
                  <a:rPr lang="en-US" sz="2400" dirty="0"/>
                  <a:t>c)</a:t>
                </a:r>
              </a:p>
              <a:p>
                <a:pPr algn="just"/>
                <a14:m>
                  <m:oMathPara xmlns:m="http://schemas.openxmlformats.org/officeDocument/2006/math">
                    <m:oMathParaPr>
                      <m:jc m:val="left"/>
                    </m:oMathParaPr>
                    <m:oMath xmlns:m="http://schemas.openxmlformats.org/officeDocument/2006/math">
                      <m:rad>
                        <m:radPr>
                          <m:degHide m:val="on"/>
                          <m:ctrlPr>
                            <a:rPr lang="en-US" sz="2400" i="1" smtClean="0">
                              <a:latin typeface="Cambria Math" panose="02040503050406030204" pitchFamily="18" charset="0"/>
                            </a:rPr>
                          </m:ctrlPr>
                        </m:radPr>
                        <m:deg/>
                        <m:e>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𝑔</m:t>
                          </m:r>
                        </m:e>
                      </m:rad>
                      <m:r>
                        <a:rPr lang="en-US" sz="2400" b="0" i="1" smtClean="0">
                          <a:latin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 </m:t>
                      </m:r>
                      <m:rad>
                        <m:radPr>
                          <m:degHide m:val="on"/>
                          <m:ctrlPr>
                            <a:rPr lang="en-US" sz="2400" i="1">
                              <a:latin typeface="Cambria Math" panose="02040503050406030204" pitchFamily="18" charset="0"/>
                            </a:rPr>
                          </m:ctrlPr>
                        </m:radPr>
                        <m:deg/>
                        <m:e>
                          <m:r>
                            <a:rPr lang="en-US" sz="2400" i="1">
                              <a:latin typeface="Cambria Math" panose="02040503050406030204" pitchFamily="18" charset="0"/>
                            </a:rPr>
                            <m:t>𝑓</m:t>
                          </m:r>
                        </m:e>
                      </m:rad>
                      <m:r>
                        <a:rPr lang="en-US" sz="2400" b="0" i="1" smtClean="0">
                          <a:latin typeface="Cambria Math" panose="02040503050406030204" pitchFamily="18" charset="0"/>
                        </a:rPr>
                        <m:t>+</m:t>
                      </m:r>
                      <m:rad>
                        <m:radPr>
                          <m:degHide m:val="on"/>
                          <m:ctrlPr>
                            <a:rPr lang="en-US" sz="2400" i="1">
                              <a:latin typeface="Cambria Math" panose="02040503050406030204" pitchFamily="18" charset="0"/>
                            </a:rPr>
                          </m:ctrlPr>
                        </m:radPr>
                        <m:deg/>
                        <m:e>
                          <m:r>
                            <a:rPr lang="en-US" sz="2400" i="1">
                              <a:latin typeface="Cambria Math" panose="02040503050406030204" pitchFamily="18" charset="0"/>
                            </a:rPr>
                            <m:t>𝑔</m:t>
                          </m:r>
                        </m:e>
                      </m:rad>
                    </m:oMath>
                  </m:oMathPara>
                </a14:m>
                <a:endParaRPr lang="en-US" sz="2400" i="1" dirty="0">
                  <a:latin typeface="Cambria Math" panose="02040503050406030204" pitchFamily="18" charset="0"/>
                </a:endParaRPr>
              </a:p>
              <a:p>
                <a:pPr algn="just"/>
                <a:endParaRPr lang="en-US" sz="2400" i="1" dirty="0">
                  <a:latin typeface="Cambria Math" panose="02040503050406030204" pitchFamily="18" charset="0"/>
                </a:endParaRPr>
              </a:p>
              <a:p>
                <a:pPr algn="just"/>
                <a14:m>
                  <m:oMath xmlns:m="http://schemas.openxmlformats.org/officeDocument/2006/math">
                    <m:r>
                      <a:rPr lang="en-US" sz="2400">
                        <a:latin typeface="Cambria Math" panose="02040503050406030204" pitchFamily="18" charset="0"/>
                      </a:rPr>
                      <m:t>⇒</m:t>
                    </m:r>
                  </m:oMath>
                </a14:m>
                <a:r>
                  <a:rPr lang="en-US" sz="2400" dirty="0"/>
                  <a:t>  </a:t>
                </a:r>
                <a14:m>
                  <m:oMath xmlns:m="http://schemas.openxmlformats.org/officeDocument/2006/math">
                    <m:rad>
                      <m:radPr>
                        <m:degHide m:val="on"/>
                        <m:ctrlPr>
                          <a:rPr lang="en-US" sz="2400" i="1" dirty="0" smtClean="0">
                            <a:latin typeface="Cambria Math" panose="02040503050406030204" pitchFamily="18" charset="0"/>
                          </a:rPr>
                        </m:ctrlPr>
                      </m:radPr>
                      <m:deg/>
                      <m:e>
                        <m:r>
                          <a:rPr lang="en-US" sz="2400" b="0" i="1" dirty="0" smtClean="0">
                            <a:solidFill>
                              <a:schemeClr val="bg1"/>
                            </a:solidFill>
                            <a:latin typeface="Cambria Math" panose="02040503050406030204" pitchFamily="18" charset="0"/>
                          </a:rPr>
                          <m:t>𝑓</m:t>
                        </m:r>
                      </m:e>
                    </m:rad>
                  </m:oMath>
                </a14:m>
                <a:r>
                  <a:rPr lang="en-US" sz="2400" dirty="0"/>
                  <a:t> is a nonlinear operator.</a:t>
                </a:r>
              </a:p>
            </p:txBody>
          </p:sp>
        </mc:Choice>
        <mc:Fallback xmlns="">
          <p:sp>
            <p:nvSpPr>
              <p:cNvPr id="3" name="Rectangle 2"/>
              <p:cNvSpPr>
                <a:spLocks noRot="1" noChangeAspect="1" noMove="1" noResize="1" noEditPoints="1" noAdjustHandles="1" noChangeArrowheads="1" noChangeShapeType="1" noTextEdit="1"/>
              </p:cNvSpPr>
              <p:nvPr/>
            </p:nvSpPr>
            <p:spPr>
              <a:xfrm>
                <a:off x="4608095" y="2039558"/>
                <a:ext cx="3947181" cy="1725472"/>
              </a:xfrm>
              <a:prstGeom prst="rect">
                <a:avLst/>
              </a:prstGeom>
              <a:blipFill>
                <a:blip r:embed="rId4"/>
                <a:stretch>
                  <a:fillRect l="-2473" t="-2827" r="-1391" b="-6360"/>
                </a:stretch>
              </a:blipFill>
            </p:spPr>
            <p:txBody>
              <a:bodyPr/>
              <a:lstStyle/>
              <a:p>
                <a:r>
                  <a:rPr lang="en-US">
                    <a:noFill/>
                  </a:rPr>
                  <a:t> </a:t>
                </a:r>
              </a:p>
            </p:txBody>
          </p:sp>
        </mc:Fallback>
      </mc:AlternateContent>
    </p:spTree>
    <p:extLst>
      <p:ext uri="{BB962C8B-B14F-4D97-AF65-F5344CB8AC3E}">
        <p14:creationId xmlns:p14="http://schemas.microsoft.com/office/powerpoint/2010/main" val="1869079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fade">
                                      <p:cBhvr>
                                        <p:cTn id="42" dur="500"/>
                                        <p:tgtEl>
                                          <p:spTgt spid="4">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fade">
                                      <p:cBhvr>
                                        <p:cTn id="47" dur="500"/>
                                        <p:tgtEl>
                                          <p:spTgt spid="4">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11" end="11"/>
                                            </p:txEl>
                                          </p:spTgt>
                                        </p:tgtEl>
                                        <p:attrNameLst>
                                          <p:attrName>style.visibility</p:attrName>
                                        </p:attrNameLst>
                                      </p:cBhvr>
                                      <p:to>
                                        <p:strVal val="visible"/>
                                      </p:to>
                                    </p:set>
                                    <p:animEffect transition="in" filter="fade">
                                      <p:cBhvr>
                                        <p:cTn id="52" dur="500"/>
                                        <p:tgtEl>
                                          <p:spTgt spid="4">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0" end="0"/>
                                            </p:txEl>
                                          </p:spTgt>
                                        </p:tgtEl>
                                        <p:attrNameLst>
                                          <p:attrName>style.visibility</p:attrName>
                                        </p:attrNameLst>
                                      </p:cBhvr>
                                      <p:to>
                                        <p:strVal val="visible"/>
                                      </p:to>
                                    </p:set>
                                    <p:animEffect transition="in" filter="fade">
                                      <p:cBhvr>
                                        <p:cTn id="57" dur="500"/>
                                        <p:tgtEl>
                                          <p:spTgt spid="3">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 end="1"/>
                                            </p:txEl>
                                          </p:spTgt>
                                        </p:tgtEl>
                                        <p:attrNameLst>
                                          <p:attrName>style.visibility</p:attrName>
                                        </p:attrNameLst>
                                      </p:cBhvr>
                                      <p:to>
                                        <p:strVal val="visible"/>
                                      </p:to>
                                    </p:set>
                                    <p:animEffect transition="in" filter="fade">
                                      <p:cBhvr>
                                        <p:cTn id="62" dur="500"/>
                                        <p:tgtEl>
                                          <p:spTgt spid="3">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3" end="3"/>
                                            </p:txEl>
                                          </p:spTgt>
                                        </p:tgtEl>
                                        <p:attrNameLst>
                                          <p:attrName>style.visibility</p:attrName>
                                        </p:attrNameLst>
                                      </p:cBhvr>
                                      <p:to>
                                        <p:strVal val="visible"/>
                                      </p:to>
                                    </p:set>
                                    <p:animEffect transition="in" filter="fade">
                                      <p:cBhvr>
                                        <p:cTn id="6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374BF2-3C04-4AB9-BE52-D173019A9162}" type="slidenum">
              <a:rPr lang="en-US" smtClean="0"/>
              <a:t>31</a:t>
            </a:fld>
            <a:endParaRPr lang="en-US"/>
          </a:p>
        </p:txBody>
      </p:sp>
      <p:sp>
        <p:nvSpPr>
          <p:cNvPr id="12"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sz="3000" b="1" dirty="0"/>
              <a:t>Operators</a:t>
            </a:r>
            <a:endParaRPr lang="ar-SA" altLang="en-US" sz="3000" b="1" dirty="0"/>
          </a:p>
        </p:txBody>
      </p:sp>
      <p:sp>
        <p:nvSpPr>
          <p:cNvPr id="4" name="Rectangle 3"/>
          <p:cNvSpPr/>
          <p:nvPr/>
        </p:nvSpPr>
        <p:spPr>
          <a:xfrm>
            <a:off x="256478" y="924805"/>
            <a:ext cx="8664498" cy="6226320"/>
          </a:xfrm>
          <a:prstGeom prst="rect">
            <a:avLst/>
          </a:prstGeom>
          <a:noFill/>
          <a:ln>
            <a:solidFill>
              <a:schemeClr val="bg1"/>
            </a:solidFill>
          </a:ln>
        </p:spPr>
        <p:txBody>
          <a:bodyPr wrap="square">
            <a:spAutoFit/>
          </a:bodyPr>
          <a:lstStyle/>
          <a:p>
            <a:pPr algn="just">
              <a:lnSpc>
                <a:spcPct val="125000"/>
              </a:lnSpc>
            </a:pPr>
            <a:r>
              <a:rPr lang="en-US" altLang="en-US" sz="2400" b="1" dirty="0"/>
              <a:t>Hermitian Operators </a:t>
            </a:r>
          </a:p>
          <a:p>
            <a:pPr algn="just"/>
            <a:r>
              <a:rPr lang="en-US" altLang="en-US" sz="2400" dirty="0"/>
              <a:t>An operator       is said to be a Hermitian operator if it satisfies the following relation:</a:t>
            </a:r>
          </a:p>
          <a:p>
            <a:pPr algn="just"/>
            <a:endParaRPr lang="en-US" altLang="en-US" sz="2400" dirty="0"/>
          </a:p>
          <a:p>
            <a:pPr algn="just"/>
            <a:endParaRPr lang="en-US" altLang="en-US" sz="2400" dirty="0"/>
          </a:p>
          <a:p>
            <a:pPr algn="just"/>
            <a:endParaRPr lang="en-US" altLang="en-US" sz="3200" b="1" dirty="0"/>
          </a:p>
          <a:p>
            <a:pPr algn="just"/>
            <a:r>
              <a:rPr lang="en-US" sz="2400" b="1" dirty="0"/>
              <a:t>Commutation and non-commutation</a:t>
            </a:r>
          </a:p>
          <a:p>
            <a:pPr algn="just"/>
            <a:r>
              <a:rPr lang="en-US" altLang="en-US" sz="2400" dirty="0"/>
              <a:t>The two operators     and     are said to commute if they fulfil the next condition:</a:t>
            </a:r>
          </a:p>
          <a:p>
            <a:pPr algn="just">
              <a:spcBef>
                <a:spcPct val="0"/>
              </a:spcBef>
            </a:pPr>
            <a:endParaRPr lang="en-US" altLang="en-US" sz="2400" dirty="0"/>
          </a:p>
          <a:p>
            <a:pPr algn="just">
              <a:spcBef>
                <a:spcPct val="0"/>
              </a:spcBef>
            </a:pPr>
            <a:endParaRPr lang="en-US" altLang="en-US" sz="1500" dirty="0"/>
          </a:p>
          <a:p>
            <a:pPr algn="just">
              <a:lnSpc>
                <a:spcPct val="120000"/>
              </a:lnSpc>
              <a:spcBef>
                <a:spcPct val="0"/>
              </a:spcBef>
            </a:pPr>
            <a:r>
              <a:rPr lang="en-US" altLang="en-US" sz="2400" dirty="0"/>
              <a:t>The commutation relation of the two operators       and     is written as             , and the commutation requirement is </a:t>
            </a:r>
            <a:endParaRPr lang="ar-SA" altLang="en-US" sz="2400" dirty="0"/>
          </a:p>
          <a:p>
            <a:pPr algn="just">
              <a:spcBef>
                <a:spcPct val="0"/>
              </a:spcBef>
            </a:pPr>
            <a:endParaRPr lang="ar-SA" altLang="en-US" sz="2400" dirty="0"/>
          </a:p>
          <a:p>
            <a:pPr algn="just"/>
            <a:endParaRPr lang="en-US" altLang="en-US" sz="2400" dirty="0">
              <a:solidFill>
                <a:srgbClr val="FF0000"/>
              </a:solidFill>
            </a:endParaRPr>
          </a:p>
          <a:p>
            <a:pPr algn="just"/>
            <a:endParaRPr lang="ar-SA" altLang="en-US" sz="2400" dirty="0">
              <a:solidFill>
                <a:srgbClr val="FF0000"/>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299360995"/>
              </p:ext>
            </p:extLst>
          </p:nvPr>
        </p:nvGraphicFramePr>
        <p:xfrm>
          <a:off x="1982957" y="1317743"/>
          <a:ext cx="347369" cy="457200"/>
        </p:xfrm>
        <a:graphic>
          <a:graphicData uri="http://schemas.openxmlformats.org/presentationml/2006/ole">
            <mc:AlternateContent xmlns:mc="http://schemas.openxmlformats.org/markup-compatibility/2006">
              <mc:Choice xmlns:v="urn:schemas-microsoft-com:vml" Requires="v">
                <p:oleObj spid="_x0000_s66949" name="Equation" r:id="rId4" imgW="177646" imgH="241091" progId="Equation.3">
                  <p:embed/>
                </p:oleObj>
              </mc:Choice>
              <mc:Fallback>
                <p:oleObj name="Equation" r:id="rId4" imgW="177646" imgH="241091" progId="Equation.3">
                  <p:embed/>
                  <p:pic>
                    <p:nvPicPr>
                      <p:cNvPr id="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2957" y="1317743"/>
                        <a:ext cx="34736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958244107"/>
              </p:ext>
            </p:extLst>
          </p:nvPr>
        </p:nvGraphicFramePr>
        <p:xfrm>
          <a:off x="2178050" y="1847850"/>
          <a:ext cx="4821238" cy="1189038"/>
        </p:xfrm>
        <a:graphic>
          <a:graphicData uri="http://schemas.openxmlformats.org/presentationml/2006/ole">
            <mc:AlternateContent xmlns:mc="http://schemas.openxmlformats.org/markup-compatibility/2006">
              <mc:Choice xmlns:v="urn:schemas-microsoft-com:vml" Requires="v">
                <p:oleObj spid="_x0000_s66950" name="Equation" r:id="rId6" imgW="2019240" imgH="495000" progId="Equation.3">
                  <p:embed/>
                </p:oleObj>
              </mc:Choice>
              <mc:Fallback>
                <p:oleObj name="Equation" r:id="rId6" imgW="2019240" imgH="495000" progId="Equation.3">
                  <p:embed/>
                  <p:pic>
                    <p:nvPicPr>
                      <p:cNvPr id="22" name="Object 21"/>
                      <p:cNvPicPr>
                        <a:picLocks noChangeAspect="1" noChangeArrowheads="1"/>
                      </p:cNvPicPr>
                      <p:nvPr/>
                    </p:nvPicPr>
                    <p:blipFill>
                      <a:blip r:embed="rId7"/>
                      <a:srcRect/>
                      <a:stretch>
                        <a:fillRect/>
                      </a:stretch>
                    </p:blipFill>
                    <p:spPr bwMode="auto">
                      <a:xfrm>
                        <a:off x="2178050" y="1847850"/>
                        <a:ext cx="4821238"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124864533"/>
              </p:ext>
            </p:extLst>
          </p:nvPr>
        </p:nvGraphicFramePr>
        <p:xfrm>
          <a:off x="2733588" y="3640889"/>
          <a:ext cx="347369" cy="457200"/>
        </p:xfrm>
        <a:graphic>
          <a:graphicData uri="http://schemas.openxmlformats.org/presentationml/2006/ole">
            <mc:AlternateContent xmlns:mc="http://schemas.openxmlformats.org/markup-compatibility/2006">
              <mc:Choice xmlns:v="urn:schemas-microsoft-com:vml" Requires="v">
                <p:oleObj spid="_x0000_s66951" name="Equation" r:id="rId4" imgW="177646" imgH="241091" progId="Equation.3">
                  <p:embed/>
                </p:oleObj>
              </mc:Choice>
              <mc:Fallback>
                <p:oleObj name="Equation" r:id="rId4" imgW="177646" imgH="241091" progId="Equation.3">
                  <p:embed/>
                  <p:pic>
                    <p:nvPicPr>
                      <p:cNvPr id="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3588" y="3640889"/>
                        <a:ext cx="347369" cy="457200"/>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430303207"/>
              </p:ext>
            </p:extLst>
          </p:nvPr>
        </p:nvGraphicFramePr>
        <p:xfrm>
          <a:off x="3721100" y="3643382"/>
          <a:ext cx="353719" cy="457200"/>
        </p:xfrm>
        <a:graphic>
          <a:graphicData uri="http://schemas.openxmlformats.org/presentationml/2006/ole">
            <mc:AlternateContent xmlns:mc="http://schemas.openxmlformats.org/markup-compatibility/2006">
              <mc:Choice xmlns:v="urn:schemas-microsoft-com:vml" Requires="v">
                <p:oleObj spid="_x0000_s66952" name="Equation" r:id="rId8" imgW="152280" imgH="203040" progId="Equation.3">
                  <p:embed/>
                </p:oleObj>
              </mc:Choice>
              <mc:Fallback>
                <p:oleObj name="Equation" r:id="rId8" imgW="152280" imgH="203040" progId="Equation.3">
                  <p:embed/>
                  <p:pic>
                    <p:nvPicPr>
                      <p:cNvPr id="10" name="Object 9"/>
                      <p:cNvPicPr>
                        <a:picLocks noChangeAspect="1" noChangeArrowheads="1"/>
                      </p:cNvPicPr>
                      <p:nvPr/>
                    </p:nvPicPr>
                    <p:blipFill>
                      <a:blip r:embed="rId9"/>
                      <a:srcRect/>
                      <a:stretch>
                        <a:fillRect/>
                      </a:stretch>
                    </p:blipFill>
                    <p:spPr bwMode="auto">
                      <a:xfrm>
                        <a:off x="3721100" y="3643382"/>
                        <a:ext cx="353719" cy="457200"/>
                      </a:xfrm>
                      <a:prstGeom prst="rect">
                        <a:avLst/>
                      </a:prstGeom>
                      <a:noFill/>
                      <a:ln>
                        <a:noFill/>
                      </a:ln>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4084196322"/>
              </p:ext>
            </p:extLst>
          </p:nvPr>
        </p:nvGraphicFramePr>
        <p:xfrm>
          <a:off x="3855823" y="4474398"/>
          <a:ext cx="1429598" cy="502920"/>
        </p:xfrm>
        <a:graphic>
          <a:graphicData uri="http://schemas.openxmlformats.org/presentationml/2006/ole">
            <mc:AlternateContent xmlns:mc="http://schemas.openxmlformats.org/markup-compatibility/2006">
              <mc:Choice xmlns:v="urn:schemas-microsoft-com:vml" Requires="v">
                <p:oleObj spid="_x0000_s66953" name="Equation" r:id="rId10" imgW="609480" imgH="215640" progId="Equation.3">
                  <p:embed/>
                </p:oleObj>
              </mc:Choice>
              <mc:Fallback>
                <p:oleObj name="Equation" r:id="rId10" imgW="609480" imgH="215640" progId="Equation.3">
                  <p:embed/>
                  <p:pic>
                    <p:nvPicPr>
                      <p:cNvPr id="27" name="Object 2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55823" y="4474398"/>
                        <a:ext cx="1429598" cy="50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7"/>
          <p:cNvGraphicFramePr>
            <a:graphicFrameLocks noChangeAspect="1"/>
          </p:cNvGraphicFramePr>
          <p:nvPr>
            <p:extLst>
              <p:ext uri="{D42A27DB-BD31-4B8C-83A1-F6EECF244321}">
                <p14:modId xmlns:p14="http://schemas.microsoft.com/office/powerpoint/2010/main" val="2287633911"/>
              </p:ext>
            </p:extLst>
          </p:nvPr>
        </p:nvGraphicFramePr>
        <p:xfrm>
          <a:off x="641350" y="5426711"/>
          <a:ext cx="862421" cy="502920"/>
        </p:xfrm>
        <a:graphic>
          <a:graphicData uri="http://schemas.openxmlformats.org/presentationml/2006/ole">
            <mc:AlternateContent xmlns:mc="http://schemas.openxmlformats.org/markup-compatibility/2006">
              <mc:Choice xmlns:v="urn:schemas-microsoft-com:vml" Requires="v">
                <p:oleObj spid="_x0000_s66954" name="Equation" r:id="rId12" imgW="457002" imgH="266584" progId="Equation.3">
                  <p:embed/>
                </p:oleObj>
              </mc:Choice>
              <mc:Fallback>
                <p:oleObj name="Equation" r:id="rId12" imgW="457002" imgH="266584" progId="Equation.3">
                  <p:embed/>
                  <p:pic>
                    <p:nvPicPr>
                      <p:cNvPr id="39941"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1350" y="5426711"/>
                        <a:ext cx="862421" cy="50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006914579"/>
              </p:ext>
            </p:extLst>
          </p:nvPr>
        </p:nvGraphicFramePr>
        <p:xfrm>
          <a:off x="6356350" y="5030780"/>
          <a:ext cx="347369" cy="457200"/>
        </p:xfrm>
        <a:graphic>
          <a:graphicData uri="http://schemas.openxmlformats.org/presentationml/2006/ole">
            <mc:AlternateContent xmlns:mc="http://schemas.openxmlformats.org/markup-compatibility/2006">
              <mc:Choice xmlns:v="urn:schemas-microsoft-com:vml" Requires="v">
                <p:oleObj spid="_x0000_s66955" name="Equation" r:id="rId4" imgW="177646" imgH="241091" progId="Equation.3">
                  <p:embed/>
                </p:oleObj>
              </mc:Choice>
              <mc:Fallback>
                <p:oleObj name="Equation" r:id="rId4" imgW="177646" imgH="241091" progId="Equation.3">
                  <p:embed/>
                  <p:pic>
                    <p:nvPicPr>
                      <p:cNvPr id="1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6350" y="5030780"/>
                        <a:ext cx="347369" cy="457200"/>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048353622"/>
              </p:ext>
            </p:extLst>
          </p:nvPr>
        </p:nvGraphicFramePr>
        <p:xfrm>
          <a:off x="7332569" y="4992680"/>
          <a:ext cx="353719" cy="457200"/>
        </p:xfrm>
        <a:graphic>
          <a:graphicData uri="http://schemas.openxmlformats.org/presentationml/2006/ole">
            <mc:AlternateContent xmlns:mc="http://schemas.openxmlformats.org/markup-compatibility/2006">
              <mc:Choice xmlns:v="urn:schemas-microsoft-com:vml" Requires="v">
                <p:oleObj spid="_x0000_s66956" name="Equation" r:id="rId14" imgW="152280" imgH="203040" progId="Equation.3">
                  <p:embed/>
                </p:oleObj>
              </mc:Choice>
              <mc:Fallback>
                <p:oleObj name="Equation" r:id="rId14" imgW="152280" imgH="203040" progId="Equation.3">
                  <p:embed/>
                  <p:pic>
                    <p:nvPicPr>
                      <p:cNvPr id="11" name="Object 10"/>
                      <p:cNvPicPr>
                        <a:picLocks noChangeAspect="1" noChangeArrowheads="1"/>
                      </p:cNvPicPr>
                      <p:nvPr/>
                    </p:nvPicPr>
                    <p:blipFill>
                      <a:blip r:embed="rId15"/>
                      <a:srcRect/>
                      <a:stretch>
                        <a:fillRect/>
                      </a:stretch>
                    </p:blipFill>
                    <p:spPr bwMode="auto">
                      <a:xfrm>
                        <a:off x="7332569" y="4992680"/>
                        <a:ext cx="353719" cy="457200"/>
                      </a:xfrm>
                      <a:prstGeom prst="rect">
                        <a:avLst/>
                      </a:prstGeom>
                      <a:noFill/>
                      <a:ln>
                        <a:noFill/>
                      </a:ln>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122845865"/>
              </p:ext>
            </p:extLst>
          </p:nvPr>
        </p:nvGraphicFramePr>
        <p:xfrm>
          <a:off x="3123594" y="6043931"/>
          <a:ext cx="2894056" cy="502920"/>
        </p:xfrm>
        <a:graphic>
          <a:graphicData uri="http://schemas.openxmlformats.org/presentationml/2006/ole">
            <mc:AlternateContent xmlns:mc="http://schemas.openxmlformats.org/markup-compatibility/2006">
              <mc:Choice xmlns:v="urn:schemas-microsoft-com:vml" Requires="v">
                <p:oleObj spid="_x0000_s66957" name="Equation" r:id="rId16" imgW="1536033" imgH="266584" progId="Equation.3">
                  <p:embed/>
                </p:oleObj>
              </mc:Choice>
              <mc:Fallback>
                <p:oleObj name="Equation" r:id="rId16" imgW="1536033" imgH="266584" progId="Equation.3">
                  <p:embed/>
                  <p:pic>
                    <p:nvPicPr>
                      <p:cNvPr id="13" name="Object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23594" y="6043931"/>
                        <a:ext cx="2894056" cy="50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04820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500"/>
                                        <p:tgtEl>
                                          <p:spTgt spid="4">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fade">
                                      <p:cBhvr>
                                        <p:cTn id="30" dur="500"/>
                                        <p:tgtEl>
                                          <p:spTgt spid="4">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
                                            <p:txEl>
                                              <p:pRg st="9" end="9"/>
                                            </p:txEl>
                                          </p:spTgt>
                                        </p:tgtEl>
                                        <p:attrNameLst>
                                          <p:attrName>style.visibility</p:attrName>
                                        </p:attrNameLst>
                                      </p:cBhvr>
                                      <p:to>
                                        <p:strVal val="visible"/>
                                      </p:to>
                                    </p:set>
                                    <p:animEffect transition="in" filter="fade">
                                      <p:cBhvr>
                                        <p:cTn id="46" dur="500"/>
                                        <p:tgtEl>
                                          <p:spTgt spid="4">
                                            <p:txEl>
                                              <p:pRg st="9" end="9"/>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par>
                                <p:cTn id="50" presetID="10" presetClass="entr" presetSubtype="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par>
                                <p:cTn id="53" presetID="10"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374BF2-3C04-4AB9-BE52-D173019A9162}" type="slidenum">
              <a:rPr lang="en-US" smtClean="0"/>
              <a:t>32</a:t>
            </a:fld>
            <a:endParaRPr lang="en-US"/>
          </a:p>
        </p:txBody>
      </p:sp>
      <p:sp>
        <p:nvSpPr>
          <p:cNvPr id="12"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sz="3000" b="1" dirty="0"/>
              <a:t>Operators</a:t>
            </a:r>
            <a:endParaRPr lang="ar-SA" altLang="en-US" sz="3000" b="1" dirty="0"/>
          </a:p>
        </p:txBody>
      </p:sp>
      <mc:AlternateContent xmlns:mc="http://schemas.openxmlformats.org/markup-compatibility/2006" xmlns:a14="http://schemas.microsoft.com/office/drawing/2010/main">
        <mc:Choice Requires="a14">
          <p:sp>
            <p:nvSpPr>
              <p:cNvPr id="4" name="Rectangle 3"/>
              <p:cNvSpPr/>
              <p:nvPr/>
            </p:nvSpPr>
            <p:spPr>
              <a:xfrm>
                <a:off x="256478" y="937505"/>
                <a:ext cx="8664498" cy="3263842"/>
              </a:xfrm>
              <a:prstGeom prst="rect">
                <a:avLst/>
              </a:prstGeom>
            </p:spPr>
            <p:txBody>
              <a:bodyPr wrap="square">
                <a:spAutoFit/>
              </a:bodyPr>
              <a:lstStyle/>
              <a:p>
                <a:pPr algn="just">
                  <a:lnSpc>
                    <a:spcPct val="125000"/>
                  </a:lnSpc>
                </a:pPr>
                <a:r>
                  <a:rPr lang="en-US" sz="2400" b="1" dirty="0">
                    <a:solidFill>
                      <a:srgbClr val="FF0000"/>
                    </a:solidFill>
                  </a:rPr>
                  <a:t>Example: </a:t>
                </a:r>
                <a:r>
                  <a:rPr lang="en-US" altLang="en-US" sz="2400" dirty="0">
                    <a:solidFill>
                      <a:srgbClr val="FF0000"/>
                    </a:solidFill>
                  </a:rPr>
                  <a:t>Check whether the following operators commute</a:t>
                </a:r>
              </a:p>
              <a:p>
                <a:pPr marL="457200" indent="-457200" algn="just">
                  <a:spcBef>
                    <a:spcPct val="0"/>
                  </a:spcBef>
                  <a:buAutoNum type="alphaLcParenR"/>
                </a:pPr>
                <a14:m>
                  <m:oMath xmlns:m="http://schemas.openxmlformats.org/officeDocument/2006/math">
                    <m:acc>
                      <m:accPr>
                        <m:chr m:val="̂"/>
                        <m:ctrlPr>
                          <a:rPr lang="en-US" sz="2400" i="1">
                            <a:solidFill>
                              <a:srgbClr val="FF0000"/>
                            </a:solidFill>
                            <a:latin typeface="Cambria Math" panose="02040503050406030204" pitchFamily="18" charset="0"/>
                          </a:rPr>
                        </m:ctrlPr>
                      </m:accPr>
                      <m:e>
                        <m:r>
                          <a:rPr lang="en-US" sz="2400" b="0" i="0" smtClean="0">
                            <a:solidFill>
                              <a:srgbClr val="FF0000"/>
                            </a:solidFill>
                            <a:latin typeface="Cambria Math" panose="02040503050406030204" pitchFamily="18" charset="0"/>
                          </a:rPr>
                          <m:t>5</m:t>
                        </m:r>
                      </m:e>
                    </m:acc>
                  </m:oMath>
                </a14:m>
                <a:r>
                  <a:rPr lang="en-US" altLang="en-US" sz="2400" dirty="0">
                    <a:solidFill>
                      <a:srgbClr val="FF0000"/>
                    </a:solidFill>
                  </a:rPr>
                  <a:t> and </a:t>
                </a:r>
                <a14:m>
                  <m:oMath xmlns:m="http://schemas.openxmlformats.org/officeDocument/2006/math">
                    <m:f>
                      <m:fPr>
                        <m:ctrlPr>
                          <a:rPr lang="en-US" sz="3200" i="1">
                            <a:solidFill>
                              <a:srgbClr val="FF0000"/>
                            </a:solidFill>
                            <a:latin typeface="Cambria Math" panose="02040503050406030204" pitchFamily="18" charset="0"/>
                          </a:rPr>
                        </m:ctrlPr>
                      </m:fPr>
                      <m:num>
                        <m:r>
                          <a:rPr lang="en-US" sz="3200" i="1">
                            <a:solidFill>
                              <a:srgbClr val="FF0000"/>
                            </a:solidFill>
                            <a:latin typeface="Cambria Math" panose="02040503050406030204" pitchFamily="18" charset="0"/>
                          </a:rPr>
                          <m:t>𝑑</m:t>
                        </m:r>
                      </m:num>
                      <m:den>
                        <m:r>
                          <a:rPr lang="en-US" sz="3200" i="1">
                            <a:solidFill>
                              <a:srgbClr val="FF0000"/>
                            </a:solidFill>
                            <a:latin typeface="Cambria Math" panose="02040503050406030204" pitchFamily="18" charset="0"/>
                          </a:rPr>
                          <m:t>𝑑𝑥</m:t>
                        </m:r>
                      </m:den>
                    </m:f>
                  </m:oMath>
                </a14:m>
                <a:r>
                  <a:rPr lang="en-US" altLang="en-US" sz="2800" dirty="0">
                    <a:solidFill>
                      <a:srgbClr val="FF0000"/>
                    </a:solidFill>
                    <a:latin typeface="Cambria Math" panose="02040503050406030204" pitchFamily="18" charset="0"/>
                  </a:rPr>
                  <a:t>                    </a:t>
                </a:r>
                <a:r>
                  <a:rPr lang="en-US" altLang="en-US" sz="2800" i="1" dirty="0">
                    <a:solidFill>
                      <a:srgbClr val="FF0000"/>
                    </a:solidFill>
                    <a:latin typeface="Cambria Math" panose="02040503050406030204" pitchFamily="18" charset="0"/>
                  </a:rPr>
                  <a:t>b</a:t>
                </a:r>
                <a:r>
                  <a:rPr lang="en-US" altLang="en-US" sz="2800" dirty="0">
                    <a:solidFill>
                      <a:srgbClr val="FF0000"/>
                    </a:solidFill>
                    <a:latin typeface="Cambria Math" panose="02040503050406030204" pitchFamily="18" charset="0"/>
                  </a:rPr>
                  <a:t>) </a:t>
                </a:r>
                <a14:m>
                  <m:oMath xmlns:m="http://schemas.openxmlformats.org/officeDocument/2006/math">
                    <m:acc>
                      <m:accPr>
                        <m:chr m:val="̂"/>
                        <m:ctrlPr>
                          <a:rPr lang="en-US" sz="2800" i="1">
                            <a:solidFill>
                              <a:srgbClr val="FF0000"/>
                            </a:solidFill>
                            <a:latin typeface="Cambria Math" panose="02040503050406030204" pitchFamily="18" charset="0"/>
                          </a:rPr>
                        </m:ctrlPr>
                      </m:accPr>
                      <m:e>
                        <m:r>
                          <a:rPr lang="en-US" sz="2800" i="1">
                            <a:solidFill>
                              <a:srgbClr val="FF0000"/>
                            </a:solidFill>
                            <a:latin typeface="Cambria Math" panose="02040503050406030204" pitchFamily="18" charset="0"/>
                          </a:rPr>
                          <m:t>𝑥</m:t>
                        </m:r>
                      </m:e>
                    </m:acc>
                  </m:oMath>
                </a14:m>
                <a:r>
                  <a:rPr lang="en-US" altLang="en-US" sz="2800" dirty="0">
                    <a:solidFill>
                      <a:srgbClr val="FF0000"/>
                    </a:solidFill>
                  </a:rPr>
                  <a:t> and </a:t>
                </a:r>
                <a14:m>
                  <m:oMath xmlns:m="http://schemas.openxmlformats.org/officeDocument/2006/math">
                    <m:f>
                      <m:fPr>
                        <m:ctrlPr>
                          <a:rPr lang="en-US" sz="3200" i="1">
                            <a:solidFill>
                              <a:srgbClr val="FF0000"/>
                            </a:solidFill>
                            <a:latin typeface="Cambria Math" panose="02040503050406030204" pitchFamily="18" charset="0"/>
                          </a:rPr>
                        </m:ctrlPr>
                      </m:fPr>
                      <m:num>
                        <m:r>
                          <a:rPr lang="en-US" sz="3200" i="1">
                            <a:solidFill>
                              <a:srgbClr val="FF0000"/>
                            </a:solidFill>
                            <a:latin typeface="Cambria Math" panose="02040503050406030204" pitchFamily="18" charset="0"/>
                          </a:rPr>
                          <m:t>𝑑</m:t>
                        </m:r>
                      </m:num>
                      <m:den>
                        <m:r>
                          <a:rPr lang="en-US" sz="3200" i="1">
                            <a:solidFill>
                              <a:srgbClr val="FF0000"/>
                            </a:solidFill>
                            <a:latin typeface="Cambria Math" panose="02040503050406030204" pitchFamily="18" charset="0"/>
                          </a:rPr>
                          <m:t>𝑑𝑥</m:t>
                        </m:r>
                      </m:den>
                    </m:f>
                  </m:oMath>
                </a14:m>
                <a:endParaRPr lang="en-US" altLang="en-US" sz="3200" i="1" dirty="0">
                  <a:solidFill>
                    <a:srgbClr val="FF0000"/>
                  </a:solidFill>
                  <a:latin typeface="Cambria Math" panose="02040503050406030204" pitchFamily="18" charset="0"/>
                </a:endParaRPr>
              </a:p>
              <a:p>
                <a:pPr algn="just"/>
                <a:endParaRPr lang="en-US" altLang="en-US" sz="1000" b="1" dirty="0">
                  <a:solidFill>
                    <a:srgbClr val="0070C0"/>
                  </a:solidFill>
                </a:endParaRPr>
              </a:p>
              <a:p>
                <a:pPr algn="just"/>
                <a:r>
                  <a:rPr lang="en-US" altLang="en-US" sz="2400" b="1" dirty="0">
                    <a:solidFill>
                      <a:srgbClr val="0070C0"/>
                    </a:solidFill>
                  </a:rPr>
                  <a:t>Solution:</a:t>
                </a:r>
              </a:p>
              <a:p>
                <a:pPr algn="just"/>
                <a:r>
                  <a:rPr lang="en-US" altLang="en-US" sz="2400" dirty="0"/>
                  <a:t>Using equation </a:t>
                </a:r>
              </a:p>
              <a:p>
                <a:pPr algn="just"/>
                <a:endParaRPr lang="en-US" altLang="en-US" sz="2400" dirty="0"/>
              </a:p>
              <a:p>
                <a:pPr algn="just"/>
                <a:endParaRPr lang="en-US" altLang="en-US" sz="2400" dirty="0"/>
              </a:p>
              <a:p>
                <a:pPr algn="just"/>
                <a:endParaRPr lang="en-US" alt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256478" y="937505"/>
                <a:ext cx="8664498" cy="3263842"/>
              </a:xfrm>
              <a:prstGeom prst="rect">
                <a:avLst/>
              </a:prstGeom>
              <a:blipFill>
                <a:blip r:embed="rId4"/>
                <a:stretch>
                  <a:fillRect l="-1056"/>
                </a:stretch>
              </a:blipFill>
            </p:spPr>
            <p:txBody>
              <a:bodyPr/>
              <a:lstStyle/>
              <a:p>
                <a:r>
                  <a:rPr lang="en-US">
                    <a:noFill/>
                  </a:rPr>
                  <a:t> </a:t>
                </a:r>
              </a:p>
            </p:txBody>
          </p:sp>
        </mc:Fallback>
      </mc:AlternateContent>
      <p:graphicFrame>
        <p:nvGraphicFramePr>
          <p:cNvPr id="18" name="Object 17"/>
          <p:cNvGraphicFramePr>
            <a:graphicFrameLocks noChangeAspect="1"/>
          </p:cNvGraphicFramePr>
          <p:nvPr>
            <p:extLst>
              <p:ext uri="{D42A27DB-BD31-4B8C-83A1-F6EECF244321}">
                <p14:modId xmlns:p14="http://schemas.microsoft.com/office/powerpoint/2010/main" val="2603497959"/>
              </p:ext>
            </p:extLst>
          </p:nvPr>
        </p:nvGraphicFramePr>
        <p:xfrm>
          <a:off x="3256520" y="3030537"/>
          <a:ext cx="2630960" cy="457200"/>
        </p:xfrm>
        <a:graphic>
          <a:graphicData uri="http://schemas.openxmlformats.org/presentationml/2006/ole">
            <mc:AlternateContent xmlns:mc="http://schemas.openxmlformats.org/markup-compatibility/2006">
              <mc:Choice xmlns:v="urn:schemas-microsoft-com:vml" Requires="v">
                <p:oleObj spid="_x0000_s67699" name="Equation" r:id="rId5" imgW="1536033" imgH="266584" progId="Equation.3">
                  <p:embed/>
                </p:oleObj>
              </mc:Choice>
              <mc:Fallback>
                <p:oleObj name="Equation" r:id="rId5" imgW="1536033" imgH="266584" progId="Equation.3">
                  <p:embed/>
                  <p:pic>
                    <p:nvPicPr>
                      <p:cNvPr id="17"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6520" y="3030537"/>
                        <a:ext cx="263096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4290440427"/>
              </p:ext>
            </p:extLst>
          </p:nvPr>
        </p:nvGraphicFramePr>
        <p:xfrm>
          <a:off x="373063" y="3776663"/>
          <a:ext cx="3465512" cy="2544762"/>
        </p:xfrm>
        <a:graphic>
          <a:graphicData uri="http://schemas.openxmlformats.org/presentationml/2006/ole">
            <mc:AlternateContent xmlns:mc="http://schemas.openxmlformats.org/markup-compatibility/2006">
              <mc:Choice xmlns:v="urn:schemas-microsoft-com:vml" Requires="v">
                <p:oleObj spid="_x0000_s67700" name="Equation" r:id="rId7" imgW="1663560" imgH="1218960" progId="Equation.3">
                  <p:embed/>
                </p:oleObj>
              </mc:Choice>
              <mc:Fallback>
                <p:oleObj name="Equation" r:id="rId7" imgW="1663560" imgH="1218960" progId="Equation.3">
                  <p:embed/>
                  <p:pic>
                    <p:nvPicPr>
                      <p:cNvPr id="18" name="Object 17"/>
                      <p:cNvPicPr>
                        <a:picLocks noChangeAspect="1" noChangeArrowheads="1"/>
                      </p:cNvPicPr>
                      <p:nvPr/>
                    </p:nvPicPr>
                    <p:blipFill>
                      <a:blip r:embed="rId8"/>
                      <a:srcRect/>
                      <a:stretch>
                        <a:fillRect/>
                      </a:stretch>
                    </p:blipFill>
                    <p:spPr bwMode="auto">
                      <a:xfrm>
                        <a:off x="373063" y="3776663"/>
                        <a:ext cx="3465512"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4155264287"/>
              </p:ext>
            </p:extLst>
          </p:nvPr>
        </p:nvGraphicFramePr>
        <p:xfrm>
          <a:off x="4254500" y="3776663"/>
          <a:ext cx="4310063" cy="2544762"/>
        </p:xfrm>
        <a:graphic>
          <a:graphicData uri="http://schemas.openxmlformats.org/presentationml/2006/ole">
            <mc:AlternateContent xmlns:mc="http://schemas.openxmlformats.org/markup-compatibility/2006">
              <mc:Choice xmlns:v="urn:schemas-microsoft-com:vml" Requires="v">
                <p:oleObj spid="_x0000_s67701" name="Equation" r:id="rId9" imgW="2070000" imgH="1218960" progId="Equation.3">
                  <p:embed/>
                </p:oleObj>
              </mc:Choice>
              <mc:Fallback>
                <p:oleObj name="Equation" r:id="rId9" imgW="2070000" imgH="1218960" progId="Equation.3">
                  <p:embed/>
                  <p:pic>
                    <p:nvPicPr>
                      <p:cNvPr id="19" name="Object 18"/>
                      <p:cNvPicPr>
                        <a:picLocks noChangeAspect="1" noChangeArrowheads="1"/>
                      </p:cNvPicPr>
                      <p:nvPr/>
                    </p:nvPicPr>
                    <p:blipFill>
                      <a:blip r:embed="rId10"/>
                      <a:srcRect/>
                      <a:stretch>
                        <a:fillRect/>
                      </a:stretch>
                    </p:blipFill>
                    <p:spPr bwMode="auto">
                      <a:xfrm>
                        <a:off x="4254500" y="3776663"/>
                        <a:ext cx="4310063"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77769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374BF2-3C04-4AB9-BE52-D173019A9162}" type="slidenum">
              <a:rPr lang="en-US" smtClean="0"/>
              <a:t>33</a:t>
            </a:fld>
            <a:endParaRPr lang="en-US"/>
          </a:p>
        </p:txBody>
      </p:sp>
      <p:sp>
        <p:nvSpPr>
          <p:cNvPr id="12"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sz="3000" b="1" dirty="0"/>
              <a:t>Operators</a:t>
            </a:r>
            <a:endParaRPr lang="ar-SA" altLang="en-US" sz="3000" b="1" dirty="0"/>
          </a:p>
        </p:txBody>
      </p:sp>
      <mc:AlternateContent xmlns:mc="http://schemas.openxmlformats.org/markup-compatibility/2006" xmlns:a14="http://schemas.microsoft.com/office/drawing/2010/main">
        <mc:Choice Requires="a14">
          <p:sp>
            <p:nvSpPr>
              <p:cNvPr id="4" name="Rectangle 3"/>
              <p:cNvSpPr/>
              <p:nvPr/>
            </p:nvSpPr>
            <p:spPr>
              <a:xfrm>
                <a:off x="234175" y="948656"/>
                <a:ext cx="8731405" cy="5372817"/>
              </a:xfrm>
              <a:prstGeom prst="rect">
                <a:avLst/>
              </a:prstGeom>
            </p:spPr>
            <p:txBody>
              <a:bodyPr wrap="square">
                <a:spAutoFit/>
              </a:bodyPr>
              <a:lstStyle/>
              <a:p>
                <a:pPr algn="just">
                  <a:lnSpc>
                    <a:spcPct val="125000"/>
                  </a:lnSpc>
                </a:pPr>
                <a:r>
                  <a:rPr lang="en-US" sz="2400" b="1" dirty="0"/>
                  <a:t>Eigenfunctions and Eigenvalues</a:t>
                </a:r>
              </a:p>
              <a:p>
                <a:pPr algn="just"/>
                <a:r>
                  <a:rPr lang="en-US" sz="2400" dirty="0"/>
                  <a:t>when an operator operates on a function, the outcome is another function</a:t>
                </a:r>
                <a:r>
                  <a:rPr lang="en-US" altLang="en-US" sz="2400" dirty="0"/>
                  <a:t> </a:t>
                </a:r>
              </a:p>
              <a:p>
                <a:pPr algn="just"/>
                <a:r>
                  <a:rPr lang="en-US" altLang="en-US" sz="2400" dirty="0"/>
                  <a:t>The function </a:t>
                </a:r>
                <a14:m>
                  <m:oMath xmlns:m="http://schemas.openxmlformats.org/officeDocument/2006/math">
                    <m:r>
                      <a:rPr lang="en-US" altLang="en-US" sz="2400" b="0" i="1" smtClean="0">
                        <a:latin typeface="Cambria Math" panose="02040503050406030204" pitchFamily="18" charset="0"/>
                      </a:rPr>
                      <m:t>𝑓</m:t>
                    </m:r>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𝑥</m:t>
                    </m:r>
                    <m:r>
                      <a:rPr lang="en-US" altLang="en-US" sz="2400" b="0" i="1" smtClean="0">
                        <a:latin typeface="Cambria Math" panose="02040503050406030204" pitchFamily="18" charset="0"/>
                      </a:rPr>
                      <m:t>)</m:t>
                    </m:r>
                  </m:oMath>
                </a14:m>
                <a:r>
                  <a:rPr lang="en-US" altLang="en-US" sz="2400" dirty="0"/>
                  <a:t> is said to be an eigenfunction of the operator </a:t>
                </a:r>
                <a14:m>
                  <m:oMath xmlns:m="http://schemas.openxmlformats.org/officeDocument/2006/math">
                    <m:acc>
                      <m:accPr>
                        <m:chr m:val="̂"/>
                        <m:ctrlPr>
                          <a:rPr lang="en-US" altLang="en-US" sz="2400" i="1" smtClean="0">
                            <a:latin typeface="Cambria Math" panose="02040503050406030204" pitchFamily="18" charset="0"/>
                          </a:rPr>
                        </m:ctrlPr>
                      </m:accPr>
                      <m:e>
                        <m:r>
                          <a:rPr lang="en-US" altLang="en-US" sz="2400" b="0" i="1" smtClean="0">
                            <a:latin typeface="Cambria Math" panose="02040503050406030204" pitchFamily="18" charset="0"/>
                          </a:rPr>
                          <m:t>𝑂</m:t>
                        </m:r>
                      </m:e>
                    </m:acc>
                  </m:oMath>
                </a14:m>
                <a:r>
                  <a:rPr lang="en-US" dirty="0"/>
                  <a:t> </a:t>
                </a:r>
                <a:r>
                  <a:rPr lang="en-US" sz="2400" dirty="0"/>
                  <a:t>if it satisfies the following condition</a:t>
                </a:r>
              </a:p>
              <a:p>
                <a:pPr algn="just"/>
                <a:endParaRPr lang="en-US" altLang="en-US" sz="2400" dirty="0"/>
              </a:p>
              <a:p>
                <a:pPr algn="just"/>
                <a:endParaRPr lang="en-US" altLang="en-US" sz="2400" dirty="0"/>
              </a:p>
              <a:p>
                <a:pPr algn="just"/>
                <a:r>
                  <a:rPr lang="en-US" altLang="en-US" sz="2400" dirty="0"/>
                  <a:t>where </a:t>
                </a:r>
                <a14:m>
                  <m:oMath xmlns:m="http://schemas.openxmlformats.org/officeDocument/2006/math">
                    <m:r>
                      <a:rPr lang="en-US" altLang="en-US" sz="2400" b="0" i="1" smtClean="0">
                        <a:latin typeface="Cambria Math" panose="02040503050406030204" pitchFamily="18" charset="0"/>
                      </a:rPr>
                      <m:t>𝑘</m:t>
                    </m:r>
                  </m:oMath>
                </a14:m>
                <a:r>
                  <a:rPr lang="en-US" altLang="en-US" sz="2400" dirty="0"/>
                  <a:t> is a constant called the </a:t>
                </a:r>
                <a:r>
                  <a:rPr lang="en-US" altLang="en-US" sz="2400" b="1" dirty="0"/>
                  <a:t>eigenvalue</a:t>
                </a:r>
                <a:r>
                  <a:rPr lang="en-US" altLang="en-US" sz="2400" dirty="0"/>
                  <a:t>. </a:t>
                </a:r>
              </a:p>
              <a:p>
                <a:pPr algn="just"/>
                <a:endParaRPr lang="en-US" altLang="en-US" sz="2400" dirty="0"/>
              </a:p>
              <a:p>
                <a:pPr algn="just"/>
                <a:r>
                  <a:rPr lang="en-US" altLang="en-US" sz="2400" dirty="0">
                    <a:solidFill>
                      <a:srgbClr val="0070C0"/>
                    </a:solidFill>
                  </a:rPr>
                  <a:t>For example, t</a:t>
                </a:r>
                <a:r>
                  <a:rPr lang="en-US" sz="2400" dirty="0">
                    <a:solidFill>
                      <a:srgbClr val="0070C0"/>
                    </a:solidFill>
                  </a:rPr>
                  <a:t>he function </a:t>
                </a:r>
                <a14:m>
                  <m:oMath xmlns:m="http://schemas.openxmlformats.org/officeDocument/2006/math">
                    <m:sSup>
                      <m:sSupPr>
                        <m:ctrlPr>
                          <a:rPr lang="en-US" sz="2400" i="1" smtClean="0">
                            <a:solidFill>
                              <a:srgbClr val="0070C0"/>
                            </a:solidFill>
                            <a:latin typeface="Cambria Math" panose="02040503050406030204" pitchFamily="18" charset="0"/>
                          </a:rPr>
                        </m:ctrlPr>
                      </m:sSupPr>
                      <m:e>
                        <m:r>
                          <a:rPr lang="en-US" sz="2400" b="0" i="1" smtClean="0">
                            <a:solidFill>
                              <a:srgbClr val="0070C0"/>
                            </a:solidFill>
                            <a:latin typeface="Cambria Math" panose="02040503050406030204" pitchFamily="18" charset="0"/>
                          </a:rPr>
                          <m:t>𝑒</m:t>
                        </m:r>
                      </m:e>
                      <m:sup>
                        <m:r>
                          <a:rPr lang="en-US" sz="2400" b="0" i="1" smtClean="0">
                            <a:solidFill>
                              <a:srgbClr val="0070C0"/>
                            </a:solidFill>
                            <a:latin typeface="Cambria Math" panose="02040503050406030204" pitchFamily="18" charset="0"/>
                          </a:rPr>
                          <m:t>𝑎𝑥</m:t>
                        </m:r>
                      </m:sup>
                    </m:sSup>
                  </m:oMath>
                </a14:m>
                <a:r>
                  <a:rPr lang="en-US" sz="2400" dirty="0">
                    <a:solidFill>
                      <a:srgbClr val="0070C0"/>
                    </a:solidFill>
                  </a:rPr>
                  <a:t> is an eigenfunction of the operator </a:t>
                </a:r>
                <a14:m>
                  <m:oMath xmlns:m="http://schemas.openxmlformats.org/officeDocument/2006/math">
                    <m:f>
                      <m:fPr>
                        <m:ctrlPr>
                          <a:rPr lang="en-US" sz="2700" i="1" smtClean="0">
                            <a:solidFill>
                              <a:srgbClr val="0070C0"/>
                            </a:solidFill>
                            <a:latin typeface="Cambria Math" panose="02040503050406030204" pitchFamily="18" charset="0"/>
                          </a:rPr>
                        </m:ctrlPr>
                      </m:fPr>
                      <m:num>
                        <m:r>
                          <a:rPr lang="en-US" sz="2700" b="0" i="1" smtClean="0">
                            <a:solidFill>
                              <a:srgbClr val="0070C0"/>
                            </a:solidFill>
                            <a:latin typeface="Cambria Math" panose="02040503050406030204" pitchFamily="18" charset="0"/>
                          </a:rPr>
                          <m:t>𝑑</m:t>
                        </m:r>
                      </m:num>
                      <m:den>
                        <m:r>
                          <a:rPr lang="en-US" sz="2700" b="0" i="1" smtClean="0">
                            <a:solidFill>
                              <a:srgbClr val="0070C0"/>
                            </a:solidFill>
                            <a:latin typeface="Cambria Math" panose="02040503050406030204" pitchFamily="18" charset="0"/>
                          </a:rPr>
                          <m:t>𝑑𝑥</m:t>
                        </m:r>
                      </m:den>
                    </m:f>
                  </m:oMath>
                </a14:m>
                <a:r>
                  <a:rPr lang="en-US" sz="2400" dirty="0">
                    <a:solidFill>
                      <a:srgbClr val="0070C0"/>
                    </a:solidFill>
                  </a:rPr>
                  <a:t>. </a:t>
                </a:r>
              </a:p>
              <a:p>
                <a:pPr algn="just"/>
                <a:endParaRPr lang="en-US" sz="1000" i="1" dirty="0">
                  <a:solidFill>
                    <a:srgbClr val="0070C0"/>
                  </a:solidFill>
                  <a:latin typeface="Cambria Math" panose="02040503050406030204" pitchFamily="18" charset="0"/>
                </a:endParaRPr>
              </a:p>
              <a:p>
                <a:pPr algn="ctr"/>
                <a14:m>
                  <m:oMath xmlns:m="http://schemas.openxmlformats.org/officeDocument/2006/math">
                    <m:f>
                      <m:fPr>
                        <m:ctrlPr>
                          <a:rPr lang="en-US" sz="2600" i="1">
                            <a:solidFill>
                              <a:srgbClr val="0070C0"/>
                            </a:solidFill>
                            <a:latin typeface="Cambria Math" panose="02040503050406030204" pitchFamily="18" charset="0"/>
                          </a:rPr>
                        </m:ctrlPr>
                      </m:fPr>
                      <m:num>
                        <m:r>
                          <a:rPr lang="en-US" sz="2600" i="1">
                            <a:solidFill>
                              <a:srgbClr val="0070C0"/>
                            </a:solidFill>
                            <a:latin typeface="Cambria Math" panose="02040503050406030204" pitchFamily="18" charset="0"/>
                          </a:rPr>
                          <m:t>𝑑</m:t>
                        </m:r>
                      </m:num>
                      <m:den>
                        <m:r>
                          <a:rPr lang="en-US" sz="2600" i="1">
                            <a:solidFill>
                              <a:srgbClr val="0070C0"/>
                            </a:solidFill>
                            <a:latin typeface="Cambria Math" panose="02040503050406030204" pitchFamily="18" charset="0"/>
                          </a:rPr>
                          <m:t>𝑑𝑥</m:t>
                        </m:r>
                      </m:den>
                    </m:f>
                    <m:sSup>
                      <m:sSupPr>
                        <m:ctrlPr>
                          <a:rPr lang="en-US" sz="2600" i="1">
                            <a:solidFill>
                              <a:srgbClr val="0070C0"/>
                            </a:solidFill>
                            <a:latin typeface="Cambria Math" panose="02040503050406030204" pitchFamily="18" charset="0"/>
                          </a:rPr>
                        </m:ctrlPr>
                      </m:sSupPr>
                      <m:e>
                        <m:r>
                          <a:rPr lang="en-US" sz="2600" i="1">
                            <a:solidFill>
                              <a:srgbClr val="0070C0"/>
                            </a:solidFill>
                            <a:latin typeface="Cambria Math" panose="02040503050406030204" pitchFamily="18" charset="0"/>
                          </a:rPr>
                          <m:t>𝑒</m:t>
                        </m:r>
                      </m:e>
                      <m:sup>
                        <m:r>
                          <a:rPr lang="en-US" sz="2600" i="1">
                            <a:solidFill>
                              <a:srgbClr val="0070C0"/>
                            </a:solidFill>
                            <a:latin typeface="Cambria Math" panose="02040503050406030204" pitchFamily="18" charset="0"/>
                          </a:rPr>
                          <m:t>𝑎𝑥</m:t>
                        </m:r>
                      </m:sup>
                    </m:sSup>
                  </m:oMath>
                </a14:m>
                <a:r>
                  <a:rPr lang="en-US" sz="2600" dirty="0">
                    <a:solidFill>
                      <a:srgbClr val="0070C0"/>
                    </a:solidFill>
                  </a:rPr>
                  <a:t> = </a:t>
                </a:r>
                <a14:m>
                  <m:oMath xmlns:m="http://schemas.openxmlformats.org/officeDocument/2006/math">
                    <m:sSup>
                      <m:sSupPr>
                        <m:ctrlPr>
                          <a:rPr lang="en-US" sz="2600" i="1">
                            <a:solidFill>
                              <a:srgbClr val="0070C0"/>
                            </a:solidFill>
                            <a:latin typeface="Cambria Math" panose="02040503050406030204" pitchFamily="18" charset="0"/>
                          </a:rPr>
                        </m:ctrlPr>
                      </m:sSupPr>
                      <m:e>
                        <m:r>
                          <a:rPr lang="en-US" sz="2600" b="0" i="1" smtClean="0">
                            <a:solidFill>
                              <a:srgbClr val="0070C0"/>
                            </a:solidFill>
                            <a:latin typeface="Cambria Math" panose="02040503050406030204" pitchFamily="18" charset="0"/>
                          </a:rPr>
                          <m:t>𝑎</m:t>
                        </m:r>
                        <m:r>
                          <a:rPr lang="en-US" sz="2600" i="1">
                            <a:solidFill>
                              <a:srgbClr val="0070C0"/>
                            </a:solidFill>
                            <a:latin typeface="Cambria Math" panose="02040503050406030204" pitchFamily="18" charset="0"/>
                          </a:rPr>
                          <m:t>𝑒</m:t>
                        </m:r>
                      </m:e>
                      <m:sup>
                        <m:r>
                          <a:rPr lang="en-US" sz="2600" i="1">
                            <a:solidFill>
                              <a:srgbClr val="0070C0"/>
                            </a:solidFill>
                            <a:latin typeface="Cambria Math" panose="02040503050406030204" pitchFamily="18" charset="0"/>
                          </a:rPr>
                          <m:t>𝑎𝑥</m:t>
                        </m:r>
                      </m:sup>
                    </m:sSup>
                  </m:oMath>
                </a14:m>
                <a:endParaRPr lang="en-US" sz="2600" dirty="0">
                  <a:solidFill>
                    <a:srgbClr val="0070C0"/>
                  </a:solidFill>
                </a:endParaRPr>
              </a:p>
              <a:p>
                <a:pPr algn="just"/>
                <a:endParaRPr lang="en-US" sz="1000" dirty="0">
                  <a:solidFill>
                    <a:srgbClr val="0070C0"/>
                  </a:solidFill>
                </a:endParaRPr>
              </a:p>
              <a:p>
                <a:pPr algn="just"/>
                <a:r>
                  <a:rPr lang="en-US" sz="2400" dirty="0">
                    <a:solidFill>
                      <a:srgbClr val="0070C0"/>
                    </a:solidFill>
                  </a:rPr>
                  <a:t>the outcome is a constant (</a:t>
                </a:r>
                <a14:m>
                  <m:oMath xmlns:m="http://schemas.openxmlformats.org/officeDocument/2006/math">
                    <m:r>
                      <a:rPr lang="en-US" sz="2400" b="0" i="1" smtClean="0">
                        <a:solidFill>
                          <a:srgbClr val="0070C0"/>
                        </a:solidFill>
                        <a:latin typeface="Cambria Math" panose="02040503050406030204" pitchFamily="18" charset="0"/>
                      </a:rPr>
                      <m:t>𝑎</m:t>
                    </m:r>
                  </m:oMath>
                </a14:m>
                <a:r>
                  <a:rPr lang="en-US" sz="2400" dirty="0">
                    <a:solidFill>
                      <a:srgbClr val="0070C0"/>
                    </a:solidFill>
                  </a:rPr>
                  <a:t>) multiplying the original function.</a:t>
                </a:r>
                <a:endParaRPr lang="ar-SA" altLang="en-US" sz="2400" dirty="0">
                  <a:solidFill>
                    <a:srgbClr val="0070C0"/>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234175" y="948656"/>
                <a:ext cx="8731405" cy="5372817"/>
              </a:xfrm>
              <a:prstGeom prst="rect">
                <a:avLst/>
              </a:prstGeom>
              <a:blipFill>
                <a:blip r:embed="rId8"/>
                <a:stretch>
                  <a:fillRect l="-1047" r="-1745" b="-1703"/>
                </a:stretch>
              </a:blipFill>
            </p:spPr>
            <p:txBody>
              <a:bodyPr/>
              <a:lstStyle/>
              <a:p>
                <a:r>
                  <a:rPr lang="en-US">
                    <a:noFill/>
                  </a:rPr>
                  <a:t> </a:t>
                </a:r>
              </a:p>
            </p:txBody>
          </p:sp>
        </mc:Fallback>
      </mc:AlternateContent>
      <p:graphicFrame>
        <p:nvGraphicFramePr>
          <p:cNvPr id="8" name="Object 7"/>
          <p:cNvGraphicFramePr>
            <a:graphicFrameLocks noChangeAspect="1"/>
          </p:cNvGraphicFramePr>
          <p:nvPr>
            <p:extLst>
              <p:ext uri="{D42A27DB-BD31-4B8C-83A1-F6EECF244321}">
                <p14:modId xmlns:p14="http://schemas.microsoft.com/office/powerpoint/2010/main" val="1563159131"/>
              </p:ext>
            </p:extLst>
          </p:nvPr>
        </p:nvGraphicFramePr>
        <p:xfrm>
          <a:off x="3660457" y="3057487"/>
          <a:ext cx="1823085" cy="502920"/>
        </p:xfrm>
        <a:graphic>
          <a:graphicData uri="http://schemas.openxmlformats.org/presentationml/2006/ole">
            <mc:AlternateContent xmlns:mc="http://schemas.openxmlformats.org/markup-compatibility/2006">
              <mc:Choice xmlns:v="urn:schemas-microsoft-com:vml" Requires="v">
                <p:oleObj spid="_x0000_s68645" name="Equation" r:id="rId9" imgW="1002865" imgH="279279" progId="Equation.3">
                  <p:embed/>
                </p:oleObj>
              </mc:Choice>
              <mc:Fallback>
                <p:oleObj name="Equation" r:id="rId9" imgW="1002865" imgH="279279" progId="Equation.3">
                  <p:embed/>
                  <p:pic>
                    <p:nvPicPr>
                      <p:cNvPr id="22" name="Object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60457" y="3057487"/>
                        <a:ext cx="1823085" cy="50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90974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fade">
                                      <p:cBhvr>
                                        <p:cTn id="37" dur="500"/>
                                        <p:tgtEl>
                                          <p:spTgt spid="4">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11" end="11"/>
                                            </p:txEl>
                                          </p:spTgt>
                                        </p:tgtEl>
                                        <p:attrNameLst>
                                          <p:attrName>style.visibility</p:attrName>
                                        </p:attrNameLst>
                                      </p:cBhvr>
                                      <p:to>
                                        <p:strVal val="visible"/>
                                      </p:to>
                                    </p:set>
                                    <p:animEffect transition="in" filter="fade">
                                      <p:cBhvr>
                                        <p:cTn id="42"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374BF2-3C04-4AB9-BE52-D173019A9162}" type="slidenum">
              <a:rPr lang="en-US" smtClean="0"/>
              <a:t>34</a:t>
            </a:fld>
            <a:endParaRPr lang="en-US"/>
          </a:p>
        </p:txBody>
      </p:sp>
      <p:sp>
        <p:nvSpPr>
          <p:cNvPr id="12"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sz="3000" b="1" dirty="0"/>
              <a:t>Eigenfunctions and Eigenvalues</a:t>
            </a:r>
          </a:p>
        </p:txBody>
      </p:sp>
      <mc:AlternateContent xmlns:mc="http://schemas.openxmlformats.org/markup-compatibility/2006" xmlns:a14="http://schemas.microsoft.com/office/drawing/2010/main">
        <mc:Choice Requires="a14">
          <p:sp>
            <p:nvSpPr>
              <p:cNvPr id="4" name="Rectangle 3"/>
              <p:cNvSpPr/>
              <p:nvPr/>
            </p:nvSpPr>
            <p:spPr>
              <a:xfrm>
                <a:off x="234175" y="948656"/>
                <a:ext cx="8731405" cy="5463419"/>
              </a:xfrm>
              <a:prstGeom prst="rect">
                <a:avLst/>
              </a:prstGeom>
            </p:spPr>
            <p:txBody>
              <a:bodyPr wrap="square">
                <a:spAutoFit/>
              </a:bodyPr>
              <a:lstStyle/>
              <a:p>
                <a:pPr algn="just"/>
                <a:r>
                  <a:rPr lang="en-US" sz="2300" dirty="0"/>
                  <a:t>When an operator operates on a function, the outcome is another function</a:t>
                </a:r>
                <a:r>
                  <a:rPr lang="en-US" altLang="en-US" sz="2300" dirty="0"/>
                  <a:t> </a:t>
                </a:r>
              </a:p>
              <a:p>
                <a:pPr algn="just"/>
                <a:r>
                  <a:rPr lang="en-US" altLang="en-US" sz="2300" dirty="0"/>
                  <a:t>The function </a:t>
                </a:r>
                <a14:m>
                  <m:oMath xmlns:m="http://schemas.openxmlformats.org/officeDocument/2006/math">
                    <m:r>
                      <a:rPr lang="en-US" altLang="en-US" sz="2300" b="0" i="1" smtClean="0">
                        <a:latin typeface="Cambria Math" panose="02040503050406030204" pitchFamily="18" charset="0"/>
                      </a:rPr>
                      <m:t>𝑓</m:t>
                    </m:r>
                    <m:r>
                      <a:rPr lang="en-US" altLang="en-US" sz="2300" b="0" i="1" smtClean="0">
                        <a:latin typeface="Cambria Math" panose="02040503050406030204" pitchFamily="18" charset="0"/>
                      </a:rPr>
                      <m:t>(</m:t>
                    </m:r>
                    <m:r>
                      <a:rPr lang="en-US" altLang="en-US" sz="2300" b="0" i="1" smtClean="0">
                        <a:latin typeface="Cambria Math" panose="02040503050406030204" pitchFamily="18" charset="0"/>
                      </a:rPr>
                      <m:t>𝑥</m:t>
                    </m:r>
                    <m:r>
                      <a:rPr lang="en-US" altLang="en-US" sz="2300" b="0" i="1" smtClean="0">
                        <a:latin typeface="Cambria Math" panose="02040503050406030204" pitchFamily="18" charset="0"/>
                      </a:rPr>
                      <m:t>)</m:t>
                    </m:r>
                  </m:oMath>
                </a14:m>
                <a:r>
                  <a:rPr lang="en-US" altLang="en-US" sz="2300" dirty="0"/>
                  <a:t> is said to be an eigenfunction of the operator </a:t>
                </a:r>
                <a14:m>
                  <m:oMath xmlns:m="http://schemas.openxmlformats.org/officeDocument/2006/math">
                    <m:acc>
                      <m:accPr>
                        <m:chr m:val="̂"/>
                        <m:ctrlPr>
                          <a:rPr lang="en-US" altLang="en-US" sz="2300" i="1" smtClean="0">
                            <a:latin typeface="Cambria Math" panose="02040503050406030204" pitchFamily="18" charset="0"/>
                          </a:rPr>
                        </m:ctrlPr>
                      </m:accPr>
                      <m:e>
                        <m:r>
                          <a:rPr lang="en-US" altLang="en-US" sz="2300" b="0" i="1" smtClean="0">
                            <a:latin typeface="Cambria Math" panose="02040503050406030204" pitchFamily="18" charset="0"/>
                          </a:rPr>
                          <m:t>𝑂</m:t>
                        </m:r>
                      </m:e>
                    </m:acc>
                  </m:oMath>
                </a14:m>
                <a:r>
                  <a:rPr lang="en-US" sz="2300" dirty="0"/>
                  <a:t> if it satisfies the following condition</a:t>
                </a:r>
              </a:p>
              <a:p>
                <a:pPr algn="just"/>
                <a:endParaRPr lang="en-US" altLang="en-US" sz="2300" dirty="0"/>
              </a:p>
              <a:p>
                <a:pPr algn="just"/>
                <a:endParaRPr lang="en-US" altLang="en-US" sz="2300" dirty="0"/>
              </a:p>
              <a:p>
                <a:pPr algn="just"/>
                <a:r>
                  <a:rPr lang="en-US" altLang="en-US" sz="2300" dirty="0"/>
                  <a:t>where </a:t>
                </a:r>
                <a14:m>
                  <m:oMath xmlns:m="http://schemas.openxmlformats.org/officeDocument/2006/math">
                    <m:r>
                      <a:rPr lang="en-US" altLang="en-US" sz="2300" b="0" i="1" smtClean="0">
                        <a:latin typeface="Cambria Math" panose="02040503050406030204" pitchFamily="18" charset="0"/>
                      </a:rPr>
                      <m:t>𝑘</m:t>
                    </m:r>
                  </m:oMath>
                </a14:m>
                <a:r>
                  <a:rPr lang="en-US" altLang="en-US" sz="2300" dirty="0"/>
                  <a:t> is a constant called the </a:t>
                </a:r>
                <a:r>
                  <a:rPr lang="en-US" altLang="en-US" sz="2300" b="1" dirty="0"/>
                  <a:t>eigenvalue</a:t>
                </a:r>
                <a:r>
                  <a:rPr lang="en-US" altLang="en-US" sz="2300" dirty="0"/>
                  <a:t>. </a:t>
                </a:r>
              </a:p>
              <a:p>
                <a:pPr algn="just"/>
                <a:endParaRPr lang="en-US" altLang="en-US" sz="1700" dirty="0"/>
              </a:p>
              <a:p>
                <a:pPr algn="just"/>
                <a:r>
                  <a:rPr lang="en-US" altLang="en-US" sz="2300" b="1" dirty="0">
                    <a:solidFill>
                      <a:srgbClr val="FF0000"/>
                    </a:solidFill>
                  </a:rPr>
                  <a:t>Example: </a:t>
                </a:r>
                <a:r>
                  <a:rPr lang="en-US" sz="2300" dirty="0">
                    <a:solidFill>
                      <a:srgbClr val="FF0000"/>
                    </a:solidFill>
                  </a:rPr>
                  <a:t>Is the function </a:t>
                </a:r>
                <a14:m>
                  <m:oMath xmlns:m="http://schemas.openxmlformats.org/officeDocument/2006/math">
                    <m:sSup>
                      <m:sSupPr>
                        <m:ctrlPr>
                          <a:rPr lang="en-US" sz="2300" i="1">
                            <a:solidFill>
                              <a:srgbClr val="FF0000"/>
                            </a:solidFill>
                            <a:latin typeface="Cambria Math" panose="02040503050406030204" pitchFamily="18" charset="0"/>
                          </a:rPr>
                        </m:ctrlPr>
                      </m:sSupPr>
                      <m:e>
                        <m:r>
                          <a:rPr lang="en-US" sz="2300" i="1">
                            <a:solidFill>
                              <a:srgbClr val="FF0000"/>
                            </a:solidFill>
                            <a:latin typeface="Cambria Math" panose="02040503050406030204" pitchFamily="18" charset="0"/>
                          </a:rPr>
                          <m:t>𝑒</m:t>
                        </m:r>
                      </m:e>
                      <m:sup>
                        <m:r>
                          <a:rPr lang="en-US" sz="2300" i="1">
                            <a:solidFill>
                              <a:srgbClr val="FF0000"/>
                            </a:solidFill>
                            <a:latin typeface="Cambria Math" panose="02040503050406030204" pitchFamily="18" charset="0"/>
                          </a:rPr>
                          <m:t>𝑎𝑥</m:t>
                        </m:r>
                      </m:sup>
                    </m:sSup>
                  </m:oMath>
                </a14:m>
                <a:r>
                  <a:rPr lang="en-US" sz="2300" dirty="0">
                    <a:solidFill>
                      <a:srgbClr val="FF0000"/>
                    </a:solidFill>
                  </a:rPr>
                  <a:t> an eigenfunction of the operator </a:t>
                </a:r>
                <a14:m>
                  <m:oMath xmlns:m="http://schemas.openxmlformats.org/officeDocument/2006/math">
                    <m:f>
                      <m:fPr>
                        <m:ctrlPr>
                          <a:rPr lang="en-US" sz="2300" i="1">
                            <a:solidFill>
                              <a:srgbClr val="FF0000"/>
                            </a:solidFill>
                            <a:latin typeface="Cambria Math" panose="02040503050406030204" pitchFamily="18" charset="0"/>
                          </a:rPr>
                        </m:ctrlPr>
                      </m:fPr>
                      <m:num>
                        <m:r>
                          <a:rPr lang="en-US" sz="2300" i="1">
                            <a:solidFill>
                              <a:srgbClr val="FF0000"/>
                            </a:solidFill>
                            <a:latin typeface="Cambria Math" panose="02040503050406030204" pitchFamily="18" charset="0"/>
                          </a:rPr>
                          <m:t>𝑑</m:t>
                        </m:r>
                      </m:num>
                      <m:den>
                        <m:r>
                          <a:rPr lang="en-US" sz="2300" i="1">
                            <a:solidFill>
                              <a:srgbClr val="FF0000"/>
                            </a:solidFill>
                            <a:latin typeface="Cambria Math" panose="02040503050406030204" pitchFamily="18" charset="0"/>
                          </a:rPr>
                          <m:t>𝑑𝑥</m:t>
                        </m:r>
                      </m:den>
                    </m:f>
                  </m:oMath>
                </a14:m>
                <a:r>
                  <a:rPr lang="en-US" sz="2300" dirty="0">
                    <a:solidFill>
                      <a:srgbClr val="FF0000"/>
                    </a:solidFill>
                  </a:rPr>
                  <a:t> and, if so, what is the corresponding eigenvalue?</a:t>
                </a:r>
              </a:p>
              <a:p>
                <a:pPr algn="just"/>
                <a:endParaRPr lang="en-US" altLang="en-US" sz="1200" dirty="0">
                  <a:solidFill>
                    <a:srgbClr val="FF0000"/>
                  </a:solidFill>
                </a:endParaRPr>
              </a:p>
              <a:p>
                <a:pPr algn="just"/>
                <a:r>
                  <a:rPr lang="en-US" altLang="en-US" sz="2300" b="1" dirty="0">
                    <a:solidFill>
                      <a:srgbClr val="0070C0"/>
                    </a:solidFill>
                  </a:rPr>
                  <a:t>Solution:</a:t>
                </a:r>
                <a:r>
                  <a:rPr lang="en-US" sz="2300" b="1" dirty="0">
                    <a:solidFill>
                      <a:srgbClr val="0070C0"/>
                    </a:solidFill>
                  </a:rPr>
                  <a:t> </a:t>
                </a:r>
                <a:endParaRPr lang="en-US" sz="2300" b="1" i="1" dirty="0">
                  <a:solidFill>
                    <a:srgbClr val="0070C0"/>
                  </a:solidFill>
                  <a:latin typeface="Cambria Math" panose="02040503050406030204" pitchFamily="18" charset="0"/>
                </a:endParaRPr>
              </a:p>
              <a:p>
                <a:pPr algn="ctr"/>
                <a14:m>
                  <m:oMath xmlns:m="http://schemas.openxmlformats.org/officeDocument/2006/math">
                    <m:f>
                      <m:fPr>
                        <m:ctrlPr>
                          <a:rPr lang="en-US" sz="2300" i="1" smtClean="0">
                            <a:solidFill>
                              <a:schemeClr val="tx1"/>
                            </a:solidFill>
                            <a:latin typeface="Cambria Math" panose="02040503050406030204" pitchFamily="18" charset="0"/>
                          </a:rPr>
                        </m:ctrlPr>
                      </m:fPr>
                      <m:num>
                        <m:r>
                          <a:rPr lang="en-US" sz="2300" i="1">
                            <a:solidFill>
                              <a:schemeClr val="tx1"/>
                            </a:solidFill>
                            <a:latin typeface="Cambria Math" panose="02040503050406030204" pitchFamily="18" charset="0"/>
                          </a:rPr>
                          <m:t>𝑑</m:t>
                        </m:r>
                      </m:num>
                      <m:den>
                        <m:r>
                          <a:rPr lang="en-US" sz="2300" i="1">
                            <a:solidFill>
                              <a:schemeClr val="tx1"/>
                            </a:solidFill>
                            <a:latin typeface="Cambria Math" panose="02040503050406030204" pitchFamily="18" charset="0"/>
                          </a:rPr>
                          <m:t>𝑑𝑥</m:t>
                        </m:r>
                      </m:den>
                    </m:f>
                    <m:sSup>
                      <m:sSupPr>
                        <m:ctrlPr>
                          <a:rPr lang="en-US" sz="2300" i="1">
                            <a:solidFill>
                              <a:schemeClr val="tx1"/>
                            </a:solidFill>
                            <a:latin typeface="Cambria Math" panose="02040503050406030204" pitchFamily="18" charset="0"/>
                          </a:rPr>
                        </m:ctrlPr>
                      </m:sSupPr>
                      <m:e>
                        <m:r>
                          <a:rPr lang="en-US" sz="2300" i="1">
                            <a:solidFill>
                              <a:schemeClr val="tx1"/>
                            </a:solidFill>
                            <a:latin typeface="Cambria Math" panose="02040503050406030204" pitchFamily="18" charset="0"/>
                          </a:rPr>
                          <m:t>𝑒</m:t>
                        </m:r>
                      </m:e>
                      <m:sup>
                        <m:r>
                          <a:rPr lang="en-US" sz="2300" i="1">
                            <a:solidFill>
                              <a:schemeClr val="tx1"/>
                            </a:solidFill>
                            <a:latin typeface="Cambria Math" panose="02040503050406030204" pitchFamily="18" charset="0"/>
                          </a:rPr>
                          <m:t>𝑎𝑥</m:t>
                        </m:r>
                      </m:sup>
                    </m:sSup>
                  </m:oMath>
                </a14:m>
                <a:r>
                  <a:rPr lang="en-US" sz="2300" dirty="0">
                    <a:solidFill>
                      <a:schemeClr val="tx1"/>
                    </a:solidFill>
                  </a:rPr>
                  <a:t> = </a:t>
                </a:r>
                <a14:m>
                  <m:oMath xmlns:m="http://schemas.openxmlformats.org/officeDocument/2006/math">
                    <m:sSup>
                      <m:sSupPr>
                        <m:ctrlPr>
                          <a:rPr lang="en-US" sz="2300" i="1">
                            <a:solidFill>
                              <a:schemeClr val="tx1"/>
                            </a:solidFill>
                            <a:latin typeface="Cambria Math" panose="02040503050406030204" pitchFamily="18" charset="0"/>
                          </a:rPr>
                        </m:ctrlPr>
                      </m:sSupPr>
                      <m:e>
                        <m:r>
                          <a:rPr lang="en-US" sz="2300" b="0" i="1" smtClean="0">
                            <a:solidFill>
                              <a:schemeClr val="tx1"/>
                            </a:solidFill>
                            <a:latin typeface="Cambria Math" panose="02040503050406030204" pitchFamily="18" charset="0"/>
                          </a:rPr>
                          <m:t>𝑎</m:t>
                        </m:r>
                        <m:r>
                          <a:rPr lang="en-US" sz="2300" i="1">
                            <a:solidFill>
                              <a:schemeClr val="tx1"/>
                            </a:solidFill>
                            <a:latin typeface="Cambria Math" panose="02040503050406030204" pitchFamily="18" charset="0"/>
                          </a:rPr>
                          <m:t>𝑒</m:t>
                        </m:r>
                      </m:e>
                      <m:sup>
                        <m:r>
                          <a:rPr lang="en-US" sz="2300" i="1">
                            <a:solidFill>
                              <a:schemeClr val="tx1"/>
                            </a:solidFill>
                            <a:latin typeface="Cambria Math" panose="02040503050406030204" pitchFamily="18" charset="0"/>
                          </a:rPr>
                          <m:t>𝑎𝑥</m:t>
                        </m:r>
                      </m:sup>
                    </m:sSup>
                  </m:oMath>
                </a14:m>
                <a:r>
                  <a:rPr lang="en-US" sz="2300" dirty="0">
                    <a:solidFill>
                      <a:schemeClr val="tx1"/>
                    </a:solidFill>
                  </a:rPr>
                  <a:t>  </a:t>
                </a:r>
                <a14:m>
                  <m:oMath xmlns:m="http://schemas.openxmlformats.org/officeDocument/2006/math">
                    <m:r>
                      <a:rPr lang="en-US" sz="2300" b="0" i="0" dirty="0" smtClean="0">
                        <a:solidFill>
                          <a:schemeClr val="tx1"/>
                        </a:solidFill>
                        <a:latin typeface="Cambria Math" panose="02040503050406030204" pitchFamily="18" charset="0"/>
                        <a:ea typeface="Cambria Math" panose="02040503050406030204" pitchFamily="18" charset="0"/>
                      </a:rPr>
                      <m:t> </m:t>
                    </m:r>
                    <m:r>
                      <a:rPr lang="en-US" sz="2300" i="1" dirty="0" smtClean="0">
                        <a:solidFill>
                          <a:schemeClr val="tx1"/>
                        </a:solidFill>
                        <a:latin typeface="Cambria Math" panose="02040503050406030204" pitchFamily="18" charset="0"/>
                        <a:ea typeface="Cambria Math" panose="02040503050406030204" pitchFamily="18" charset="0"/>
                      </a:rPr>
                      <m:t>⇒</m:t>
                    </m:r>
                    <m:sSup>
                      <m:sSupPr>
                        <m:ctrlPr>
                          <a:rPr lang="en-US" sz="2300" i="1">
                            <a:latin typeface="Cambria Math" panose="02040503050406030204" pitchFamily="18" charset="0"/>
                          </a:rPr>
                        </m:ctrlPr>
                      </m:sSupPr>
                      <m:e>
                        <m:r>
                          <a:rPr lang="en-US" sz="2300" b="0" i="1" smtClean="0">
                            <a:latin typeface="Cambria Math" panose="02040503050406030204" pitchFamily="18" charset="0"/>
                          </a:rPr>
                          <m:t>  </m:t>
                        </m:r>
                        <m:r>
                          <a:rPr lang="en-US" sz="2300" i="1">
                            <a:latin typeface="Cambria Math" panose="02040503050406030204" pitchFamily="18" charset="0"/>
                          </a:rPr>
                          <m:t>𝑒</m:t>
                        </m:r>
                      </m:e>
                      <m:sup>
                        <m:r>
                          <a:rPr lang="en-US" sz="2300" i="1">
                            <a:latin typeface="Cambria Math" panose="02040503050406030204" pitchFamily="18" charset="0"/>
                          </a:rPr>
                          <m:t>𝑎𝑥</m:t>
                        </m:r>
                      </m:sup>
                    </m:sSup>
                  </m:oMath>
                </a14:m>
                <a:r>
                  <a:rPr lang="en-US" sz="2300" dirty="0">
                    <a:solidFill>
                      <a:schemeClr val="tx1"/>
                    </a:solidFill>
                  </a:rPr>
                  <a:t> </a:t>
                </a:r>
                <a14:m>
                  <m:oMath xmlns:m="http://schemas.openxmlformats.org/officeDocument/2006/math">
                    <m:r>
                      <m:rPr>
                        <m:nor/>
                      </m:rPr>
                      <a:rPr lang="en-US" sz="2300" dirty="0"/>
                      <m:t>is</m:t>
                    </m:r>
                    <m:r>
                      <m:rPr>
                        <m:nor/>
                      </m:rPr>
                      <a:rPr lang="en-US" sz="2300" dirty="0"/>
                      <m:t> </m:t>
                    </m:r>
                    <m:r>
                      <m:rPr>
                        <m:nor/>
                      </m:rPr>
                      <a:rPr lang="en-US" sz="2300" dirty="0"/>
                      <m:t>an</m:t>
                    </m:r>
                    <m:r>
                      <m:rPr>
                        <m:nor/>
                      </m:rPr>
                      <a:rPr lang="en-US" sz="2300" dirty="0"/>
                      <m:t> </m:t>
                    </m:r>
                    <m:r>
                      <m:rPr>
                        <m:nor/>
                      </m:rPr>
                      <a:rPr lang="en-US" sz="2300" dirty="0"/>
                      <m:t>eigenfunction</m:t>
                    </m:r>
                    <m:r>
                      <m:rPr>
                        <m:nor/>
                      </m:rPr>
                      <a:rPr lang="en-US" sz="2300" dirty="0"/>
                      <m:t> </m:t>
                    </m:r>
                    <m:r>
                      <m:rPr>
                        <m:nor/>
                      </m:rPr>
                      <a:rPr lang="en-US" sz="2300" dirty="0"/>
                      <m:t>of</m:t>
                    </m:r>
                    <m:r>
                      <m:rPr>
                        <m:nor/>
                      </m:rPr>
                      <a:rPr lang="en-US" sz="2300" dirty="0"/>
                      <m:t> </m:t>
                    </m:r>
                    <m:r>
                      <m:rPr>
                        <m:nor/>
                      </m:rPr>
                      <a:rPr lang="en-US" sz="2300" dirty="0"/>
                      <m:t>the</m:t>
                    </m:r>
                    <m:r>
                      <m:rPr>
                        <m:nor/>
                      </m:rPr>
                      <a:rPr lang="en-US" sz="2300" dirty="0"/>
                      <m:t> </m:t>
                    </m:r>
                    <m:r>
                      <m:rPr>
                        <m:nor/>
                      </m:rPr>
                      <a:rPr lang="en-US" sz="2300" dirty="0"/>
                      <m:t>operator</m:t>
                    </m:r>
                    <m:r>
                      <m:rPr>
                        <m:nor/>
                      </m:rPr>
                      <a:rPr lang="en-US" sz="2300" dirty="0"/>
                      <m:t> </m:t>
                    </m:r>
                  </m:oMath>
                </a14:m>
                <a:r>
                  <a:rPr lang="en-US" sz="2300" dirty="0">
                    <a:solidFill>
                      <a:schemeClr val="tx1"/>
                    </a:solidFill>
                  </a:rPr>
                  <a:t> </a:t>
                </a:r>
                <a14:m>
                  <m:oMath xmlns:m="http://schemas.openxmlformats.org/officeDocument/2006/math">
                    <m:f>
                      <m:fPr>
                        <m:ctrlPr>
                          <a:rPr lang="en-US" sz="2300" i="1">
                            <a:latin typeface="Cambria Math" panose="02040503050406030204" pitchFamily="18" charset="0"/>
                          </a:rPr>
                        </m:ctrlPr>
                      </m:fPr>
                      <m:num>
                        <m:r>
                          <a:rPr lang="en-US" sz="2300" i="1">
                            <a:latin typeface="Cambria Math" panose="02040503050406030204" pitchFamily="18" charset="0"/>
                          </a:rPr>
                          <m:t>𝑑</m:t>
                        </m:r>
                      </m:num>
                      <m:den>
                        <m:r>
                          <a:rPr lang="en-US" sz="2300" i="1">
                            <a:latin typeface="Cambria Math" panose="02040503050406030204" pitchFamily="18" charset="0"/>
                          </a:rPr>
                          <m:t>𝑑𝑥</m:t>
                        </m:r>
                      </m:den>
                    </m:f>
                  </m:oMath>
                </a14:m>
                <a:endParaRPr lang="en-US" sz="2300" dirty="0">
                  <a:solidFill>
                    <a:schemeClr val="tx1"/>
                  </a:solidFill>
                </a:endParaRPr>
              </a:p>
              <a:p>
                <a:pPr algn="just"/>
                <a:endParaRPr lang="en-US" sz="2300" dirty="0">
                  <a:solidFill>
                    <a:schemeClr val="tx1"/>
                  </a:solidFill>
                </a:endParaRPr>
              </a:p>
              <a:p>
                <a:r>
                  <a:rPr lang="en-US" sz="2300" dirty="0">
                    <a:solidFill>
                      <a:schemeClr val="tx1"/>
                    </a:solidFill>
                  </a:rPr>
                  <a:t> </a:t>
                </a:r>
                <a:r>
                  <a:rPr lang="en-US" sz="2300" dirty="0"/>
                  <a:t>the corresponding eigenvalue is (</a:t>
                </a:r>
                <a14:m>
                  <m:oMath xmlns:m="http://schemas.openxmlformats.org/officeDocument/2006/math">
                    <m:r>
                      <a:rPr lang="en-US" sz="2300" i="1">
                        <a:latin typeface="Cambria Math" panose="02040503050406030204" pitchFamily="18" charset="0"/>
                      </a:rPr>
                      <m:t>𝑎</m:t>
                    </m:r>
                  </m:oMath>
                </a14:m>
                <a:r>
                  <a:rPr lang="en-US" sz="2300" dirty="0"/>
                  <a:t>).</a:t>
                </a:r>
              </a:p>
            </p:txBody>
          </p:sp>
        </mc:Choice>
        <mc:Fallback xmlns="">
          <p:sp>
            <p:nvSpPr>
              <p:cNvPr id="4" name="Rectangle 3"/>
              <p:cNvSpPr>
                <a:spLocks noRot="1" noChangeAspect="1" noMove="1" noResize="1" noEditPoints="1" noAdjustHandles="1" noChangeArrowheads="1" noChangeShapeType="1" noTextEdit="1"/>
              </p:cNvSpPr>
              <p:nvPr/>
            </p:nvSpPr>
            <p:spPr>
              <a:xfrm>
                <a:off x="234175" y="948656"/>
                <a:ext cx="8731405" cy="5463419"/>
              </a:xfrm>
              <a:prstGeom prst="rect">
                <a:avLst/>
              </a:prstGeom>
              <a:blipFill>
                <a:blip r:embed="rId4"/>
                <a:stretch>
                  <a:fillRect l="-977" t="-893" r="-977" b="-1563"/>
                </a:stretch>
              </a:blipFill>
            </p:spPr>
            <p:txBody>
              <a:bodyPr/>
              <a:lstStyle/>
              <a:p>
                <a:r>
                  <a:rPr lang="en-US">
                    <a:noFill/>
                  </a:rPr>
                  <a:t> </a:t>
                </a:r>
              </a:p>
            </p:txBody>
          </p:sp>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3473471857"/>
              </p:ext>
            </p:extLst>
          </p:nvPr>
        </p:nvGraphicFramePr>
        <p:xfrm>
          <a:off x="3789362" y="2522230"/>
          <a:ext cx="1565275" cy="431800"/>
        </p:xfrm>
        <a:graphic>
          <a:graphicData uri="http://schemas.openxmlformats.org/presentationml/2006/ole">
            <mc:AlternateContent xmlns:mc="http://schemas.openxmlformats.org/markup-compatibility/2006">
              <mc:Choice xmlns:v="urn:schemas-microsoft-com:vml" Requires="v">
                <p:oleObj spid="_x0000_s69668" name="Equation" r:id="rId5" imgW="1002865" imgH="279279" progId="Equation.3">
                  <p:embed/>
                </p:oleObj>
              </mc:Choice>
              <mc:Fallback>
                <p:oleObj name="Equation" r:id="rId5" imgW="1002865" imgH="279279" progId="Equation.3">
                  <p:embed/>
                  <p:pic>
                    <p:nvPicPr>
                      <p:cNvPr id="22" name="Object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9362" y="2522230"/>
                        <a:ext cx="15652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61215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fade">
                                      <p:cBhvr>
                                        <p:cTn id="32" dur="500"/>
                                        <p:tgtEl>
                                          <p:spTgt spid="4">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animEffect transition="in" filter="fade">
                                      <p:cBhvr>
                                        <p:cTn id="37" dur="500"/>
                                        <p:tgtEl>
                                          <p:spTgt spid="4">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374BF2-3C04-4AB9-BE52-D173019A9162}" type="slidenum">
              <a:rPr lang="en-US" smtClean="0"/>
              <a:t>35</a:t>
            </a:fld>
            <a:endParaRPr lang="en-US"/>
          </a:p>
        </p:txBody>
      </p:sp>
      <p:sp>
        <p:nvSpPr>
          <p:cNvPr id="12"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Differential Equations</a:t>
            </a:r>
            <a:endParaRPr lang="ar-SA" altLang="en-US" sz="3000" b="1" dirty="0"/>
          </a:p>
        </p:txBody>
      </p:sp>
      <mc:AlternateContent xmlns:mc="http://schemas.openxmlformats.org/markup-compatibility/2006" xmlns:a14="http://schemas.microsoft.com/office/drawing/2010/main">
        <mc:Choice Requires="a14">
          <p:sp>
            <p:nvSpPr>
              <p:cNvPr id="3" name="Rectangle 2"/>
              <p:cNvSpPr/>
              <p:nvPr/>
            </p:nvSpPr>
            <p:spPr>
              <a:xfrm>
                <a:off x="222438" y="932934"/>
                <a:ext cx="8743762" cy="5755422"/>
              </a:xfrm>
              <a:prstGeom prst="rect">
                <a:avLst/>
              </a:prstGeom>
            </p:spPr>
            <p:txBody>
              <a:bodyPr wrap="square">
                <a:spAutoFit/>
              </a:bodyPr>
              <a:lstStyle/>
              <a:p>
                <a:pPr algn="just"/>
                <a:r>
                  <a:rPr lang="en-US" altLang="en-US" sz="2300" dirty="0"/>
                  <a:t>The Schrodinger equation, the most important equation in quantum mechanics describing the system under investigation, is a differential equation.  </a:t>
                </a:r>
                <a:endParaRPr lang="ar-SA" altLang="en-US" sz="2300" dirty="0"/>
              </a:p>
              <a:p>
                <a:pPr algn="just"/>
                <a:endParaRPr lang="en-US" sz="1000" b="1" dirty="0"/>
              </a:p>
              <a:p>
                <a:pPr algn="just"/>
                <a:r>
                  <a:rPr lang="en-US" sz="2300" b="1" dirty="0"/>
                  <a:t>Kinds of Differential Equations</a:t>
                </a:r>
              </a:p>
              <a:p>
                <a:pPr marL="342900" indent="-342900" algn="just">
                  <a:buFontTx/>
                  <a:buChar char="-"/>
                </a:pPr>
                <a:r>
                  <a:rPr lang="en-US" sz="2300" dirty="0">
                    <a:solidFill>
                      <a:srgbClr val="0070C0"/>
                    </a:solidFill>
                  </a:rPr>
                  <a:t>Ordinary differential equations</a:t>
                </a:r>
                <a:r>
                  <a:rPr lang="en-US" sz="2300" dirty="0"/>
                  <a:t>: involve one variable.</a:t>
                </a:r>
              </a:p>
              <a:p>
                <a:pPr marL="342900" indent="-342900" algn="just">
                  <a:buFontTx/>
                  <a:buChar char="-"/>
                </a:pPr>
                <a:r>
                  <a:rPr lang="en-US" sz="2300" dirty="0">
                    <a:solidFill>
                      <a:srgbClr val="0070C0"/>
                    </a:solidFill>
                  </a:rPr>
                  <a:t>Partial differential equations</a:t>
                </a:r>
                <a:r>
                  <a:rPr lang="en-US" sz="2300" dirty="0"/>
                  <a:t>: involve more than one variable.</a:t>
                </a:r>
              </a:p>
              <a:p>
                <a:pPr algn="just"/>
                <a:endParaRPr lang="en-US" sz="1000" b="1" dirty="0"/>
              </a:p>
              <a:p>
                <a:pPr algn="just"/>
                <a:r>
                  <a:rPr lang="en-US" altLang="en-US" sz="2300" dirty="0"/>
                  <a:t>An ordinary differential equations represents the relation between an independent variable </a:t>
                </a:r>
                <a14:m>
                  <m:oMath xmlns:m="http://schemas.openxmlformats.org/officeDocument/2006/math">
                    <m:r>
                      <a:rPr lang="en-US" sz="2300" i="1">
                        <a:latin typeface="Cambria Math" panose="02040503050406030204" pitchFamily="18" charset="0"/>
                      </a:rPr>
                      <m:t>𝑥</m:t>
                    </m:r>
                  </m:oMath>
                </a14:m>
                <a:r>
                  <a:rPr lang="en-US" altLang="en-US" sz="2300" dirty="0"/>
                  <a:t> and dependent variable </a:t>
                </a:r>
                <a14:m>
                  <m:oMath xmlns:m="http://schemas.openxmlformats.org/officeDocument/2006/math">
                    <m:r>
                      <a:rPr lang="en-US" altLang="en-US" sz="2300" b="0" i="1" smtClean="0">
                        <a:latin typeface="Cambria Math" panose="02040503050406030204" pitchFamily="18" charset="0"/>
                      </a:rPr>
                      <m:t>𝑦</m:t>
                    </m:r>
                    <m:r>
                      <a:rPr lang="en-US" altLang="en-US" sz="2300" b="0" i="1" smtClean="0">
                        <a:latin typeface="Cambria Math" panose="02040503050406030204" pitchFamily="18" charset="0"/>
                      </a:rPr>
                      <m:t>(</m:t>
                    </m:r>
                    <m:r>
                      <a:rPr lang="en-US" altLang="en-US" sz="2300" b="0" i="1" smtClean="0">
                        <a:latin typeface="Cambria Math" panose="02040503050406030204" pitchFamily="18" charset="0"/>
                      </a:rPr>
                      <m:t>𝑥</m:t>
                    </m:r>
                    <m:r>
                      <a:rPr lang="en-US" altLang="en-US" sz="2300" b="0" i="1" smtClean="0">
                        <a:latin typeface="Cambria Math" panose="02040503050406030204" pitchFamily="18" charset="0"/>
                      </a:rPr>
                      <m:t>)</m:t>
                    </m:r>
                  </m:oMath>
                </a14:m>
                <a:r>
                  <a:rPr lang="en-US" altLang="en-US" sz="2300" dirty="0"/>
                  <a:t> and the first, second, …, and n</a:t>
                </a:r>
                <a:r>
                  <a:rPr lang="en-US" altLang="en-US" sz="2300" baseline="30000" dirty="0"/>
                  <a:t>th</a:t>
                </a:r>
                <a:r>
                  <a:rPr lang="en-US" altLang="en-US" sz="2300" dirty="0"/>
                  <a:t> differentiation of the dependent variable </a:t>
                </a:r>
                <a14:m>
                  <m:oMath xmlns:m="http://schemas.openxmlformats.org/officeDocument/2006/math">
                    <m:r>
                      <a:rPr lang="en-US" altLang="en-US" sz="2300" i="1">
                        <a:latin typeface="Cambria Math" panose="02040503050406030204" pitchFamily="18" charset="0"/>
                      </a:rPr>
                      <m:t>𝑦</m:t>
                    </m:r>
                  </m:oMath>
                </a14:m>
                <a:r>
                  <a:rPr lang="en-US" altLang="en-US" sz="2300" dirty="0"/>
                  <a:t> like</a:t>
                </a:r>
              </a:p>
              <a:p>
                <a:pPr algn="just"/>
                <a:endParaRPr lang="en-US" altLang="en-US" sz="2300" dirty="0"/>
              </a:p>
              <a:p>
                <a:pPr algn="just"/>
                <a:endParaRPr lang="en-US" altLang="en-US" sz="2300" dirty="0"/>
              </a:p>
              <a:p>
                <a:pPr algn="just"/>
                <a:endParaRPr lang="en-US" altLang="en-US" sz="2000" dirty="0"/>
              </a:p>
              <a:p>
                <a:pPr algn="just"/>
                <a:r>
                  <a:rPr lang="en-US" altLang="en-US" sz="2400" dirty="0"/>
                  <a:t>Any differential equations that can be written like this is said to be a linear differential equation of order </a:t>
                </a:r>
                <a14:m>
                  <m:oMath xmlns:m="http://schemas.openxmlformats.org/officeDocument/2006/math">
                    <m:r>
                      <a:rPr lang="en-US" altLang="en-US" sz="2400" i="1" dirty="0" smtClean="0">
                        <a:latin typeface="Cambria Math" panose="02040503050406030204" pitchFamily="18" charset="0"/>
                      </a:rPr>
                      <m:t>𝑛</m:t>
                    </m:r>
                  </m:oMath>
                </a14:m>
                <a:r>
                  <a:rPr lang="en-US" altLang="en-US" sz="2400" dirty="0"/>
                  <a:t>.  If </a:t>
                </a:r>
                <a14:m>
                  <m:oMath xmlns:m="http://schemas.openxmlformats.org/officeDocument/2006/math">
                    <m:r>
                      <a:rPr lang="en-US" altLang="en-US" sz="2400" b="0" i="1" smtClean="0">
                        <a:latin typeface="Cambria Math" panose="02040503050406030204" pitchFamily="18" charset="0"/>
                      </a:rPr>
                      <m:t>𝑔</m:t>
                    </m:r>
                    <m:d>
                      <m:dPr>
                        <m:ctrlPr>
                          <a:rPr lang="en-US" altLang="en-US" sz="2400" i="1">
                            <a:latin typeface="Cambria Math" panose="02040503050406030204" pitchFamily="18" charset="0"/>
                          </a:rPr>
                        </m:ctrlPr>
                      </m:dPr>
                      <m:e>
                        <m:r>
                          <a:rPr lang="en-US" altLang="en-US" sz="2400" i="1">
                            <a:latin typeface="Cambria Math" panose="02040503050406030204" pitchFamily="18" charset="0"/>
                          </a:rPr>
                          <m:t>𝑥</m:t>
                        </m:r>
                      </m:e>
                    </m:d>
                    <m:r>
                      <a:rPr lang="en-US" altLang="en-US" sz="2400" i="1">
                        <a:latin typeface="Cambria Math" panose="02040503050406030204" pitchFamily="18" charset="0"/>
                      </a:rPr>
                      <m:t>=</m:t>
                    </m:r>
                    <m:r>
                      <a:rPr lang="en-US" altLang="en-US" sz="2400" b="0" i="1" smtClean="0">
                        <a:latin typeface="Cambria Math" panose="02040503050406030204" pitchFamily="18" charset="0"/>
                      </a:rPr>
                      <m:t>0</m:t>
                    </m:r>
                  </m:oMath>
                </a14:m>
                <a:r>
                  <a:rPr lang="en-US" altLang="en-US" sz="2400" dirty="0"/>
                  <a:t>, then the equation is a homogenous.</a:t>
                </a:r>
              </a:p>
            </p:txBody>
          </p:sp>
        </mc:Choice>
        <mc:Fallback xmlns="">
          <p:sp>
            <p:nvSpPr>
              <p:cNvPr id="3" name="Rectangle 2"/>
              <p:cNvSpPr>
                <a:spLocks noRot="1" noChangeAspect="1" noMove="1" noResize="1" noEditPoints="1" noAdjustHandles="1" noChangeArrowheads="1" noChangeShapeType="1" noTextEdit="1"/>
              </p:cNvSpPr>
              <p:nvPr/>
            </p:nvSpPr>
            <p:spPr>
              <a:xfrm>
                <a:off x="222438" y="932934"/>
                <a:ext cx="8743762" cy="5755422"/>
              </a:xfrm>
              <a:prstGeom prst="rect">
                <a:avLst/>
              </a:prstGeom>
              <a:blipFill>
                <a:blip r:embed="rId4"/>
                <a:stretch>
                  <a:fillRect l="-1045" t="-742" r="-1045" b="-636"/>
                </a:stretch>
              </a:blipFill>
            </p:spPr>
            <p:txBody>
              <a:bodyPr/>
              <a:lstStyle/>
              <a:p>
                <a:r>
                  <a:rPr lang="en-US">
                    <a:noFill/>
                  </a:rPr>
                  <a:t> </a:t>
                </a:r>
              </a:p>
            </p:txBody>
          </p:sp>
        </mc:Fallback>
      </mc:AlternateContent>
      <p:graphicFrame>
        <p:nvGraphicFramePr>
          <p:cNvPr id="27" name="Object 26"/>
          <p:cNvGraphicFramePr>
            <a:graphicFrameLocks noChangeAspect="1"/>
          </p:cNvGraphicFramePr>
          <p:nvPr>
            <p:extLst>
              <p:ext uri="{D42A27DB-BD31-4B8C-83A1-F6EECF244321}">
                <p14:modId xmlns:p14="http://schemas.microsoft.com/office/powerpoint/2010/main" val="3613608621"/>
              </p:ext>
            </p:extLst>
          </p:nvPr>
        </p:nvGraphicFramePr>
        <p:xfrm>
          <a:off x="1815306" y="4546600"/>
          <a:ext cx="5513388" cy="804863"/>
        </p:xfrm>
        <a:graphic>
          <a:graphicData uri="http://schemas.openxmlformats.org/presentationml/2006/ole">
            <mc:AlternateContent xmlns:mc="http://schemas.openxmlformats.org/markup-compatibility/2006">
              <mc:Choice xmlns:v="urn:schemas-microsoft-com:vml" Requires="v">
                <p:oleObj spid="_x0000_s72729" name="Equation" r:id="rId5" imgW="3454400" imgH="508000" progId="Equation.3">
                  <p:embed/>
                </p:oleObj>
              </mc:Choice>
              <mc:Fallback>
                <p:oleObj name="Equation" r:id="rId5" imgW="3454400" imgH="508000" progId="Equation.3">
                  <p:embed/>
                  <p:pic>
                    <p:nvPicPr>
                      <p:cNvPr id="11"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5306" y="4546600"/>
                        <a:ext cx="5513388"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25357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374BF2-3C04-4AB9-BE52-D173019A9162}" type="slidenum">
              <a:rPr lang="en-US" smtClean="0"/>
              <a:t>36</a:t>
            </a:fld>
            <a:endParaRPr lang="en-US"/>
          </a:p>
        </p:txBody>
      </p:sp>
      <p:sp>
        <p:nvSpPr>
          <p:cNvPr id="12"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Differential Equations</a:t>
            </a:r>
            <a:endParaRPr lang="ar-SA" altLang="en-US" sz="3000" b="1" dirty="0"/>
          </a:p>
        </p:txBody>
      </p:sp>
      <mc:AlternateContent xmlns:mc="http://schemas.openxmlformats.org/markup-compatibility/2006" xmlns:a14="http://schemas.microsoft.com/office/drawing/2010/main">
        <mc:Choice Requires="a14">
          <p:sp>
            <p:nvSpPr>
              <p:cNvPr id="3" name="Rectangle 2"/>
              <p:cNvSpPr/>
              <p:nvPr/>
            </p:nvSpPr>
            <p:spPr>
              <a:xfrm>
                <a:off x="222438" y="932934"/>
                <a:ext cx="8743762" cy="5695085"/>
              </a:xfrm>
              <a:prstGeom prst="rect">
                <a:avLst/>
              </a:prstGeom>
            </p:spPr>
            <p:txBody>
              <a:bodyPr wrap="square">
                <a:spAutoFit/>
              </a:bodyPr>
              <a:lstStyle/>
              <a:p>
                <a:pPr algn="just"/>
                <a:r>
                  <a:rPr lang="en-US" altLang="en-US" sz="2300" dirty="0"/>
                  <a:t>The simplest example of a homogenous linear differential equation is</a:t>
                </a:r>
              </a:p>
              <a:p>
                <a:pPr algn="just"/>
                <a14:m>
                  <m:oMathPara xmlns:m="http://schemas.openxmlformats.org/officeDocument/2006/math">
                    <m:oMathParaPr>
                      <m:jc m:val="centerGroup"/>
                    </m:oMathParaPr>
                    <m:oMath xmlns:m="http://schemas.openxmlformats.org/officeDocument/2006/math">
                      <m:f>
                        <m:fPr>
                          <m:ctrlPr>
                            <a:rPr lang="en-US" altLang="en-US" sz="2300" i="1" smtClean="0">
                              <a:latin typeface="Cambria Math" panose="02040503050406030204" pitchFamily="18" charset="0"/>
                            </a:rPr>
                          </m:ctrlPr>
                        </m:fPr>
                        <m:num>
                          <m:r>
                            <a:rPr lang="en-US" altLang="en-US" sz="2300" b="0" i="1" smtClean="0">
                              <a:latin typeface="Cambria Math" panose="02040503050406030204" pitchFamily="18" charset="0"/>
                            </a:rPr>
                            <m:t>𝑑𝑦</m:t>
                          </m:r>
                        </m:num>
                        <m:den>
                          <m:r>
                            <a:rPr lang="en-US" altLang="en-US" sz="2300" b="0" i="1" smtClean="0">
                              <a:latin typeface="Cambria Math" panose="02040503050406030204" pitchFamily="18" charset="0"/>
                            </a:rPr>
                            <m:t>𝑑𝑥</m:t>
                          </m:r>
                        </m:den>
                      </m:f>
                      <m:r>
                        <a:rPr lang="en-US" altLang="en-US" sz="2300" b="0" i="1" smtClean="0">
                          <a:latin typeface="Cambria Math" panose="02040503050406030204" pitchFamily="18" charset="0"/>
                        </a:rPr>
                        <m:t> −</m:t>
                      </m:r>
                      <m:r>
                        <a:rPr lang="en-US" altLang="en-US" sz="2300" b="0" i="1" smtClean="0">
                          <a:latin typeface="Cambria Math" panose="02040503050406030204" pitchFamily="18" charset="0"/>
                        </a:rPr>
                        <m:t>𝑎</m:t>
                      </m:r>
                      <m:r>
                        <a:rPr lang="en-US" altLang="en-US" sz="2300" b="0" i="1" smtClean="0">
                          <a:latin typeface="Cambria Math" panose="02040503050406030204" pitchFamily="18" charset="0"/>
                        </a:rPr>
                        <m:t>=</m:t>
                      </m:r>
                      <m:r>
                        <a:rPr lang="en-US" altLang="en-US" sz="2300" b="0" i="1" smtClean="0">
                          <a:latin typeface="Cambria Math" panose="02040503050406030204" pitchFamily="18" charset="0"/>
                        </a:rPr>
                        <m:t>0</m:t>
                      </m:r>
                    </m:oMath>
                  </m:oMathPara>
                </a14:m>
                <a:endParaRPr lang="en-US" altLang="en-US" sz="2300" dirty="0"/>
              </a:p>
              <a:p>
                <a:pPr algn="just"/>
                <a:r>
                  <a:rPr lang="en-US" altLang="en-US" sz="2300" dirty="0"/>
                  <a:t>where </a:t>
                </a:r>
                <a14:m>
                  <m:oMath xmlns:m="http://schemas.openxmlformats.org/officeDocument/2006/math">
                    <m:r>
                      <a:rPr lang="en-US" altLang="en-US" sz="2300" i="1">
                        <a:latin typeface="Cambria Math" panose="02040503050406030204" pitchFamily="18" charset="0"/>
                      </a:rPr>
                      <m:t>𝑎</m:t>
                    </m:r>
                  </m:oMath>
                </a14:m>
                <a:r>
                  <a:rPr lang="en-US" altLang="en-US" sz="2300" dirty="0"/>
                  <a:t> is a constant.  The general solution for this equation is</a:t>
                </a:r>
              </a:p>
              <a:p>
                <a:pPr algn="just"/>
                <a14:m>
                  <m:oMathPara xmlns:m="http://schemas.openxmlformats.org/officeDocument/2006/math">
                    <m:oMathParaPr>
                      <m:jc m:val="centerGroup"/>
                    </m:oMathParaPr>
                    <m:oMath xmlns:m="http://schemas.openxmlformats.org/officeDocument/2006/math">
                      <m:r>
                        <a:rPr lang="en-US" altLang="en-US" sz="2300" b="0" i="1" smtClean="0">
                          <a:latin typeface="Cambria Math" panose="02040503050406030204" pitchFamily="18" charset="0"/>
                        </a:rPr>
                        <m:t>𝑦</m:t>
                      </m:r>
                      <m:r>
                        <a:rPr lang="en-US" altLang="en-US" sz="2300" b="0" i="1" smtClean="0">
                          <a:latin typeface="Cambria Math" panose="02040503050406030204" pitchFamily="18" charset="0"/>
                        </a:rPr>
                        <m:t>=</m:t>
                      </m:r>
                      <m:r>
                        <a:rPr lang="en-US" altLang="en-US" sz="2300" b="0" i="1" smtClean="0">
                          <a:latin typeface="Cambria Math" panose="02040503050406030204" pitchFamily="18" charset="0"/>
                        </a:rPr>
                        <m:t>𝑎𝑥</m:t>
                      </m:r>
                      <m:r>
                        <a:rPr lang="en-US" altLang="en-US" sz="2300" b="0" i="1" smtClean="0">
                          <a:latin typeface="Cambria Math" panose="02040503050406030204" pitchFamily="18" charset="0"/>
                        </a:rPr>
                        <m:t>+</m:t>
                      </m:r>
                      <m:r>
                        <a:rPr lang="en-US" altLang="en-US" sz="2300" b="0" i="1" smtClean="0">
                          <a:latin typeface="Cambria Math" panose="02040503050406030204" pitchFamily="18" charset="0"/>
                        </a:rPr>
                        <m:t>𝑘</m:t>
                      </m:r>
                    </m:oMath>
                  </m:oMathPara>
                </a14:m>
                <a:endParaRPr lang="en-US" altLang="en-US" sz="2300" dirty="0"/>
              </a:p>
              <a:p>
                <a:pPr algn="just"/>
                <a:r>
                  <a:rPr lang="en-US" altLang="en-US" sz="2300" dirty="0"/>
                  <a:t>where </a:t>
                </a:r>
                <a14:m>
                  <m:oMath xmlns:m="http://schemas.openxmlformats.org/officeDocument/2006/math">
                    <m:r>
                      <a:rPr lang="en-US" altLang="en-US" sz="2300" i="1">
                        <a:latin typeface="Cambria Math" panose="02040503050406030204" pitchFamily="18" charset="0"/>
                      </a:rPr>
                      <m:t>𝑘</m:t>
                    </m:r>
                  </m:oMath>
                </a14:m>
                <a:r>
                  <a:rPr lang="en-US" altLang="en-US" sz="2300" dirty="0"/>
                  <a:t> and </a:t>
                </a:r>
                <a14:m>
                  <m:oMath xmlns:m="http://schemas.openxmlformats.org/officeDocument/2006/math">
                    <m:r>
                      <a:rPr lang="en-US" altLang="en-US" sz="2300" i="1">
                        <a:latin typeface="Cambria Math" panose="02040503050406030204" pitchFamily="18" charset="0"/>
                      </a:rPr>
                      <m:t>𝑎</m:t>
                    </m:r>
                  </m:oMath>
                </a14:m>
                <a:r>
                  <a:rPr lang="en-US" altLang="en-US" sz="2300" dirty="0"/>
                  <a:t> are constants.</a:t>
                </a:r>
              </a:p>
              <a:p>
                <a:pPr algn="just"/>
                <a:endParaRPr lang="en-US" altLang="en-US" sz="2300" dirty="0"/>
              </a:p>
              <a:p>
                <a:pPr algn="just"/>
                <a:r>
                  <a:rPr lang="en-US" altLang="en-US" sz="2300" dirty="0"/>
                  <a:t>For second order equations</a:t>
                </a:r>
              </a:p>
              <a:p>
                <a:pPr algn="just"/>
                <a14:m>
                  <m:oMathPara xmlns:m="http://schemas.openxmlformats.org/officeDocument/2006/math">
                    <m:oMathParaPr>
                      <m:jc m:val="centerGroup"/>
                    </m:oMathParaPr>
                    <m:oMath xmlns:m="http://schemas.openxmlformats.org/officeDocument/2006/math">
                      <m:f>
                        <m:fPr>
                          <m:ctrlPr>
                            <a:rPr lang="en-US" altLang="en-US" sz="2300" i="1">
                              <a:latin typeface="Cambria Math" panose="02040503050406030204" pitchFamily="18" charset="0"/>
                            </a:rPr>
                          </m:ctrlPr>
                        </m:fPr>
                        <m:num>
                          <m:r>
                            <a:rPr lang="en-US" altLang="en-US" sz="2300" i="1">
                              <a:latin typeface="Cambria Math" panose="02040503050406030204" pitchFamily="18" charset="0"/>
                            </a:rPr>
                            <m:t>𝑑</m:t>
                          </m:r>
                          <m:r>
                            <a:rPr lang="en-US" altLang="en-US" sz="2300" b="0" i="1" baseline="30000" smtClean="0">
                              <a:latin typeface="Cambria Math" panose="02040503050406030204" pitchFamily="18" charset="0"/>
                            </a:rPr>
                            <m:t>2</m:t>
                          </m:r>
                          <m:r>
                            <a:rPr lang="en-US" altLang="en-US" sz="2300" i="1">
                              <a:latin typeface="Cambria Math" panose="02040503050406030204" pitchFamily="18" charset="0"/>
                            </a:rPr>
                            <m:t>𝑦</m:t>
                          </m:r>
                        </m:num>
                        <m:den>
                          <m:r>
                            <a:rPr lang="en-US" altLang="en-US" sz="2300" i="1">
                              <a:latin typeface="Cambria Math" panose="02040503050406030204" pitchFamily="18" charset="0"/>
                            </a:rPr>
                            <m:t>𝑑𝑥</m:t>
                          </m:r>
                          <m:r>
                            <a:rPr lang="en-US" altLang="en-US" sz="2300" b="0" i="1" baseline="30000" smtClean="0">
                              <a:latin typeface="Cambria Math" panose="02040503050406030204" pitchFamily="18" charset="0"/>
                            </a:rPr>
                            <m:t>2</m:t>
                          </m:r>
                        </m:den>
                      </m:f>
                      <m:r>
                        <a:rPr lang="en-US" altLang="en-US" sz="2300" b="0" i="1" smtClean="0">
                          <a:latin typeface="Cambria Math" panose="02040503050406030204" pitchFamily="18" charset="0"/>
                        </a:rPr>
                        <m:t>+</m:t>
                      </m:r>
                      <m:r>
                        <a:rPr lang="en-US" altLang="en-US" sz="2300" b="0" i="1" smtClean="0">
                          <a:latin typeface="Cambria Math" panose="02040503050406030204" pitchFamily="18" charset="0"/>
                        </a:rPr>
                        <m:t>𝑘</m:t>
                      </m:r>
                      <m:r>
                        <a:rPr lang="en-US" altLang="en-US" sz="2300" b="0" i="1" baseline="30000" smtClean="0">
                          <a:latin typeface="Cambria Math" panose="02040503050406030204" pitchFamily="18" charset="0"/>
                        </a:rPr>
                        <m:t>2</m:t>
                      </m:r>
                      <m:r>
                        <a:rPr lang="en-US" altLang="en-US" sz="2300" b="0" i="1" smtClean="0">
                          <a:latin typeface="Cambria Math" panose="02040503050406030204" pitchFamily="18" charset="0"/>
                        </a:rPr>
                        <m:t>𝑦</m:t>
                      </m:r>
                      <m:r>
                        <a:rPr lang="en-US" altLang="en-US" sz="2300" i="1">
                          <a:latin typeface="Cambria Math" panose="02040503050406030204" pitchFamily="18" charset="0"/>
                        </a:rPr>
                        <m:t>=</m:t>
                      </m:r>
                      <m:r>
                        <a:rPr lang="en-US" altLang="en-US" sz="2300" i="1">
                          <a:latin typeface="Cambria Math" panose="02040503050406030204" pitchFamily="18" charset="0"/>
                        </a:rPr>
                        <m:t>0</m:t>
                      </m:r>
                    </m:oMath>
                  </m:oMathPara>
                </a14:m>
                <a:endParaRPr lang="en-US" altLang="en-US" sz="2300" dirty="0"/>
              </a:p>
              <a:p>
                <a:pPr algn="just"/>
                <a:r>
                  <a:rPr lang="en-US" altLang="en-US" sz="2300" dirty="0"/>
                  <a:t>This kind of equations is very important in quantum chemistry, and it has two kinds of solutions:</a:t>
                </a:r>
              </a:p>
              <a:p>
                <a:pPr algn="just"/>
                <a:r>
                  <a:rPr lang="en-US" altLang="en-US" sz="2300" b="1" dirty="0"/>
                  <a:t>Trigonometric</a:t>
                </a:r>
                <a:r>
                  <a:rPr lang="en-US" altLang="en-US" sz="2300" dirty="0"/>
                  <a:t> </a:t>
                </a:r>
                <a:r>
                  <a:rPr lang="en-US" altLang="en-US" sz="2300" b="1" dirty="0"/>
                  <a:t>solution</a:t>
                </a:r>
                <a:r>
                  <a:rPr lang="en-US" altLang="en-US" sz="2300" dirty="0"/>
                  <a:t> given by </a:t>
                </a:r>
              </a:p>
              <a:p>
                <a:pPr algn="just"/>
                <a14:m>
                  <m:oMathPara xmlns:m="http://schemas.openxmlformats.org/officeDocument/2006/math">
                    <m:oMathParaPr>
                      <m:jc m:val="centerGroup"/>
                    </m:oMathParaPr>
                    <m:oMath xmlns:m="http://schemas.openxmlformats.org/officeDocument/2006/math">
                      <m:r>
                        <a:rPr lang="en-US" altLang="en-US" sz="2300" i="1">
                          <a:latin typeface="Cambria Math" panose="02040503050406030204" pitchFamily="18" charset="0"/>
                        </a:rPr>
                        <m:t>𝑦</m:t>
                      </m:r>
                      <m:r>
                        <a:rPr lang="en-US" altLang="en-US" sz="2300" b="0" i="1" baseline="-25000" smtClean="0">
                          <a:latin typeface="Cambria Math" panose="02040503050406030204" pitchFamily="18" charset="0"/>
                        </a:rPr>
                        <m:t>1</m:t>
                      </m:r>
                      <m:d>
                        <m:dPr>
                          <m:ctrlPr>
                            <a:rPr lang="en-US" altLang="en-US" sz="2300" b="0" i="1" smtClean="0">
                              <a:latin typeface="Cambria Math" panose="02040503050406030204" pitchFamily="18" charset="0"/>
                            </a:rPr>
                          </m:ctrlPr>
                        </m:dPr>
                        <m:e>
                          <m:r>
                            <a:rPr lang="en-US" altLang="en-US" sz="2300" b="0" i="1" smtClean="0">
                              <a:latin typeface="Cambria Math" panose="02040503050406030204" pitchFamily="18" charset="0"/>
                            </a:rPr>
                            <m:t>𝑥</m:t>
                          </m:r>
                        </m:e>
                      </m:d>
                      <m:r>
                        <a:rPr lang="en-US" altLang="en-US" sz="2300" b="0" i="1" smtClean="0">
                          <a:latin typeface="Cambria Math" panose="02040503050406030204" pitchFamily="18" charset="0"/>
                        </a:rPr>
                        <m:t>=</m:t>
                      </m:r>
                      <m:r>
                        <a:rPr lang="en-US" altLang="en-US" sz="2300" b="0" i="1" smtClean="0">
                          <a:latin typeface="Cambria Math" panose="02040503050406030204" pitchFamily="18" charset="0"/>
                        </a:rPr>
                        <m:t>𝐴</m:t>
                      </m:r>
                      <m:func>
                        <m:funcPr>
                          <m:ctrlPr>
                            <a:rPr lang="en-US" altLang="en-US" sz="2300" b="0" i="1" smtClean="0">
                              <a:latin typeface="Cambria Math" panose="02040503050406030204" pitchFamily="18" charset="0"/>
                            </a:rPr>
                          </m:ctrlPr>
                        </m:funcPr>
                        <m:fName>
                          <m:r>
                            <m:rPr>
                              <m:sty m:val="p"/>
                            </m:rPr>
                            <a:rPr lang="en-US" altLang="en-US" sz="2300" b="0" i="0" smtClean="0">
                              <a:latin typeface="Cambria Math" panose="02040503050406030204" pitchFamily="18" charset="0"/>
                            </a:rPr>
                            <m:t>sin</m:t>
                          </m:r>
                        </m:fName>
                        <m:e>
                          <m:r>
                            <a:rPr lang="en-US" altLang="en-US" sz="2300" b="0" i="1" smtClean="0">
                              <a:latin typeface="Cambria Math" panose="02040503050406030204" pitchFamily="18" charset="0"/>
                            </a:rPr>
                            <m:t>𝑘𝑥</m:t>
                          </m:r>
                          <m:r>
                            <a:rPr lang="en-US" altLang="en-US" sz="2300" b="0" i="1" smtClean="0">
                              <a:latin typeface="Cambria Math" panose="02040503050406030204" pitchFamily="18" charset="0"/>
                            </a:rPr>
                            <m:t>+</m:t>
                          </m:r>
                          <m:r>
                            <a:rPr lang="en-US" altLang="en-US" sz="2300" b="0" i="1" smtClean="0">
                              <a:latin typeface="Cambria Math" panose="02040503050406030204" pitchFamily="18" charset="0"/>
                            </a:rPr>
                            <m:t>𝐵</m:t>
                          </m:r>
                          <m:func>
                            <m:funcPr>
                              <m:ctrlPr>
                                <a:rPr lang="en-US" altLang="en-US" sz="2300" b="0" i="1" smtClean="0">
                                  <a:latin typeface="Cambria Math" panose="02040503050406030204" pitchFamily="18" charset="0"/>
                                </a:rPr>
                              </m:ctrlPr>
                            </m:funcPr>
                            <m:fName>
                              <m:r>
                                <m:rPr>
                                  <m:sty m:val="p"/>
                                </m:rPr>
                                <a:rPr lang="en-US" altLang="en-US" sz="2300" b="0" i="0" smtClean="0">
                                  <a:latin typeface="Cambria Math" panose="02040503050406030204" pitchFamily="18" charset="0"/>
                                </a:rPr>
                                <m:t>cos</m:t>
                              </m:r>
                            </m:fName>
                            <m:e>
                              <m:r>
                                <a:rPr lang="en-US" altLang="en-US" sz="2300" b="0" i="1" smtClean="0">
                                  <a:latin typeface="Cambria Math" panose="02040503050406030204" pitchFamily="18" charset="0"/>
                                </a:rPr>
                                <m:t>𝑘𝑥</m:t>
                              </m:r>
                            </m:e>
                          </m:func>
                        </m:e>
                      </m:func>
                    </m:oMath>
                  </m:oMathPara>
                </a14:m>
                <a:endParaRPr lang="en-US" altLang="en-US" sz="2300" dirty="0"/>
              </a:p>
              <a:p>
                <a:pPr algn="just"/>
                <a:r>
                  <a:rPr lang="en-US" altLang="en-US" sz="2300" b="1" dirty="0"/>
                  <a:t>Exponential solution </a:t>
                </a:r>
                <a:r>
                  <a:rPr lang="en-US" altLang="en-US" sz="2300" dirty="0"/>
                  <a:t>given by</a:t>
                </a:r>
              </a:p>
              <a:p>
                <a:pPr algn="just"/>
                <a14:m>
                  <m:oMathPara xmlns:m="http://schemas.openxmlformats.org/officeDocument/2006/math">
                    <m:oMathParaPr>
                      <m:jc m:val="centerGroup"/>
                    </m:oMathParaPr>
                    <m:oMath xmlns:m="http://schemas.openxmlformats.org/officeDocument/2006/math">
                      <m:r>
                        <a:rPr lang="en-US" altLang="en-US" sz="2300" i="1">
                          <a:latin typeface="Cambria Math" panose="02040503050406030204" pitchFamily="18" charset="0"/>
                        </a:rPr>
                        <m:t>𝑦</m:t>
                      </m:r>
                      <m:r>
                        <a:rPr lang="en-US" altLang="en-US" sz="2300" b="0" i="1" baseline="-25000" smtClean="0">
                          <a:latin typeface="Cambria Math" panose="02040503050406030204" pitchFamily="18" charset="0"/>
                        </a:rPr>
                        <m:t>2</m:t>
                      </m:r>
                      <m:d>
                        <m:dPr>
                          <m:ctrlPr>
                            <a:rPr lang="en-US" altLang="en-US" sz="2300" i="1">
                              <a:latin typeface="Cambria Math" panose="02040503050406030204" pitchFamily="18" charset="0"/>
                            </a:rPr>
                          </m:ctrlPr>
                        </m:dPr>
                        <m:e>
                          <m:r>
                            <a:rPr lang="en-US" altLang="en-US" sz="2300" i="1">
                              <a:latin typeface="Cambria Math" panose="02040503050406030204" pitchFamily="18" charset="0"/>
                            </a:rPr>
                            <m:t>𝑥</m:t>
                          </m:r>
                        </m:e>
                      </m:d>
                      <m:r>
                        <a:rPr lang="en-US" altLang="en-US" sz="2300" i="1">
                          <a:latin typeface="Cambria Math" panose="02040503050406030204" pitchFamily="18" charset="0"/>
                        </a:rPr>
                        <m:t>=</m:t>
                      </m:r>
                      <m:r>
                        <a:rPr lang="en-US" altLang="en-US" sz="2300" b="0" i="1" smtClean="0">
                          <a:latin typeface="Cambria Math" panose="02040503050406030204" pitchFamily="18" charset="0"/>
                        </a:rPr>
                        <m:t>𝐶</m:t>
                      </m:r>
                      <m:sSup>
                        <m:sSupPr>
                          <m:ctrlPr>
                            <a:rPr lang="en-US" altLang="en-US" sz="2300" b="0" i="1" smtClean="0">
                              <a:latin typeface="Cambria Math" panose="02040503050406030204" pitchFamily="18" charset="0"/>
                            </a:rPr>
                          </m:ctrlPr>
                        </m:sSupPr>
                        <m:e>
                          <m:r>
                            <a:rPr lang="en-US" altLang="en-US" sz="2300" b="0" i="1" smtClean="0">
                              <a:latin typeface="Cambria Math" panose="02040503050406030204" pitchFamily="18" charset="0"/>
                            </a:rPr>
                            <m:t>𝑒</m:t>
                          </m:r>
                        </m:e>
                        <m:sup>
                          <m:r>
                            <a:rPr lang="en-US" altLang="en-US" sz="2300" b="0" i="1" smtClean="0">
                              <a:latin typeface="Cambria Math" panose="02040503050406030204" pitchFamily="18" charset="0"/>
                            </a:rPr>
                            <m:t>𝑖𝑘𝑥</m:t>
                          </m:r>
                        </m:sup>
                      </m:sSup>
                      <m:r>
                        <a:rPr lang="en-US" altLang="en-US" sz="2300" b="0" i="1" smtClean="0">
                          <a:latin typeface="Cambria Math" panose="02040503050406030204" pitchFamily="18" charset="0"/>
                        </a:rPr>
                        <m:t>+</m:t>
                      </m:r>
                      <m:r>
                        <a:rPr lang="en-US" altLang="en-US" sz="2300" b="0" i="1" smtClean="0">
                          <a:latin typeface="Cambria Math" panose="02040503050406030204" pitchFamily="18" charset="0"/>
                        </a:rPr>
                        <m:t>𝐵</m:t>
                      </m:r>
                      <m:sSup>
                        <m:sSupPr>
                          <m:ctrlPr>
                            <a:rPr lang="en-US" altLang="en-US" sz="2300" b="0" i="1" smtClean="0">
                              <a:latin typeface="Cambria Math" panose="02040503050406030204" pitchFamily="18" charset="0"/>
                            </a:rPr>
                          </m:ctrlPr>
                        </m:sSupPr>
                        <m:e>
                          <m:r>
                            <a:rPr lang="en-US" altLang="en-US" sz="2300" b="0" i="1" smtClean="0">
                              <a:latin typeface="Cambria Math" panose="02040503050406030204" pitchFamily="18" charset="0"/>
                            </a:rPr>
                            <m:t>𝑒</m:t>
                          </m:r>
                        </m:e>
                        <m:sup>
                          <m:r>
                            <a:rPr lang="en-US" altLang="en-US" sz="2300" b="0" i="1" smtClean="0">
                              <a:latin typeface="Cambria Math" panose="02040503050406030204" pitchFamily="18" charset="0"/>
                            </a:rPr>
                            <m:t>−</m:t>
                          </m:r>
                          <m:r>
                            <a:rPr lang="en-US" altLang="en-US" sz="2300" b="0" i="1" smtClean="0">
                              <a:latin typeface="Cambria Math" panose="02040503050406030204" pitchFamily="18" charset="0"/>
                            </a:rPr>
                            <m:t>𝑖𝑘𝑥</m:t>
                          </m:r>
                        </m:sup>
                      </m:sSup>
                    </m:oMath>
                  </m:oMathPara>
                </a14:m>
                <a:endParaRPr lang="en-US" altLang="en-US" sz="2300" dirty="0"/>
              </a:p>
            </p:txBody>
          </p:sp>
        </mc:Choice>
        <mc:Fallback xmlns="">
          <p:sp>
            <p:nvSpPr>
              <p:cNvPr id="3" name="Rectangle 2"/>
              <p:cNvSpPr>
                <a:spLocks noRot="1" noChangeAspect="1" noMove="1" noResize="1" noEditPoints="1" noAdjustHandles="1" noChangeArrowheads="1" noChangeShapeType="1" noTextEdit="1"/>
              </p:cNvSpPr>
              <p:nvPr/>
            </p:nvSpPr>
            <p:spPr>
              <a:xfrm>
                <a:off x="222438" y="932934"/>
                <a:ext cx="8743762" cy="5695085"/>
              </a:xfrm>
              <a:prstGeom prst="rect">
                <a:avLst/>
              </a:prstGeom>
              <a:blipFill>
                <a:blip r:embed="rId3"/>
                <a:stretch>
                  <a:fillRect l="-976" t="-749" r="-976"/>
                </a:stretch>
              </a:blipFill>
            </p:spPr>
            <p:txBody>
              <a:bodyPr/>
              <a:lstStyle/>
              <a:p>
                <a:r>
                  <a:rPr lang="en-US">
                    <a:noFill/>
                  </a:rPr>
                  <a:t> </a:t>
                </a:r>
              </a:p>
            </p:txBody>
          </p:sp>
        </mc:Fallback>
      </mc:AlternateContent>
    </p:spTree>
    <p:extLst>
      <p:ext uri="{BB962C8B-B14F-4D97-AF65-F5344CB8AC3E}">
        <p14:creationId xmlns:p14="http://schemas.microsoft.com/office/powerpoint/2010/main" val="4158667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fade">
                                      <p:cBhvr>
                                        <p:cTn id="6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a:grpSpLocks noChangeAspect="1"/>
          </p:cNvGrpSpPr>
          <p:nvPr/>
        </p:nvGrpSpPr>
        <p:grpSpPr>
          <a:xfrm>
            <a:off x="239321" y="1728352"/>
            <a:ext cx="4835698" cy="2256979"/>
            <a:chOff x="1053441" y="2280602"/>
            <a:chExt cx="6504279" cy="3035761"/>
          </a:xfrm>
        </p:grpSpPr>
        <p:pic>
          <p:nvPicPr>
            <p:cNvPr id="6" name="Picture 5"/>
            <p:cNvPicPr>
              <a:picLocks noChangeAspect="1"/>
            </p:cNvPicPr>
            <p:nvPr/>
          </p:nvPicPr>
          <p:blipFill rotWithShape="1">
            <a:blip r:embed="rId2"/>
            <a:srcRect r="29901"/>
            <a:stretch/>
          </p:blipFill>
          <p:spPr>
            <a:xfrm>
              <a:off x="1053441" y="2280602"/>
              <a:ext cx="4667135" cy="2667000"/>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4571999" y="4885476"/>
                  <a:ext cx="721993"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20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rPr>
                          <m:t>𝑥</m:t>
                        </m:r>
                      </m:oMath>
                    </m:oMathPara>
                  </a14:m>
                  <a:endParaRPr lang="en-US" sz="2200" dirty="0"/>
                </a:p>
              </p:txBody>
            </p:sp>
          </mc:Choice>
          <mc:Fallback xmlns="">
            <p:sp>
              <p:nvSpPr>
                <p:cNvPr id="7" name="Rectangle 6"/>
                <p:cNvSpPr>
                  <a:spLocks noRot="1" noChangeAspect="1" noMove="1" noResize="1" noEditPoints="1" noAdjustHandles="1" noChangeArrowheads="1" noChangeShapeType="1" noTextEdit="1"/>
                </p:cNvSpPr>
                <p:nvPr/>
              </p:nvSpPr>
              <p:spPr>
                <a:xfrm>
                  <a:off x="4571999" y="4885476"/>
                  <a:ext cx="721993" cy="430887"/>
                </a:xfrm>
                <a:prstGeom prst="rect">
                  <a:avLst/>
                </a:prstGeom>
                <a:blipFill>
                  <a:blip r:embed="rId3"/>
                  <a:stretch>
                    <a:fillRect r="-15909" b="-188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6835727" y="4026308"/>
                  <a:ext cx="721993"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20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rPr>
                          <m:t>𝑥</m:t>
                        </m:r>
                      </m:oMath>
                    </m:oMathPara>
                  </a14:m>
                  <a:endParaRPr lang="en-US" sz="2200" dirty="0"/>
                </a:p>
              </p:txBody>
            </p:sp>
          </mc:Choice>
          <mc:Fallback xmlns="">
            <p:sp>
              <p:nvSpPr>
                <p:cNvPr id="20" name="Rectangle 19"/>
                <p:cNvSpPr>
                  <a:spLocks noRot="1" noChangeAspect="1" noMove="1" noResize="1" noEditPoints="1" noAdjustHandles="1" noChangeArrowheads="1" noChangeShapeType="1" noTextEdit="1"/>
                </p:cNvSpPr>
                <p:nvPr/>
              </p:nvSpPr>
              <p:spPr>
                <a:xfrm>
                  <a:off x="6835727" y="4026308"/>
                  <a:ext cx="721993" cy="430887"/>
                </a:xfrm>
                <a:prstGeom prst="rect">
                  <a:avLst/>
                </a:prstGeom>
                <a:blipFill>
                  <a:blip r:embed="rId4"/>
                  <a:stretch>
                    <a:fillRect r="-14607" b="-188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5562382" y="2508047"/>
                  <a:ext cx="409086"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𝑦</m:t>
                        </m:r>
                      </m:oMath>
                    </m:oMathPara>
                  </a14:m>
                  <a:endParaRPr lang="en-US" sz="22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200" i="1" smtClean="0">
                            <a:latin typeface="Cambria Math" panose="02040503050406030204" pitchFamily="18" charset="0"/>
                            <a:ea typeface="Cambria Math" panose="02040503050406030204" pitchFamily="18" charset="0"/>
                          </a:rPr>
                          <m:t>↑</m:t>
                        </m:r>
                      </m:oMath>
                    </m:oMathPara>
                  </a14:m>
                  <a:endParaRPr lang="en-US" sz="2200" dirty="0"/>
                </a:p>
              </p:txBody>
            </p:sp>
          </mc:Choice>
          <mc:Fallback xmlns="">
            <p:sp>
              <p:nvSpPr>
                <p:cNvPr id="23" name="Rectangle 22"/>
                <p:cNvSpPr>
                  <a:spLocks noRot="1" noChangeAspect="1" noMove="1" noResize="1" noEditPoints="1" noAdjustHandles="1" noChangeArrowheads="1" noChangeShapeType="1" noTextEdit="1"/>
                </p:cNvSpPr>
                <p:nvPr/>
              </p:nvSpPr>
              <p:spPr>
                <a:xfrm>
                  <a:off x="5562382" y="2508047"/>
                  <a:ext cx="409086" cy="769441"/>
                </a:xfrm>
                <a:prstGeom prst="rect">
                  <a:avLst/>
                </a:prstGeom>
                <a:blipFill>
                  <a:blip r:embed="rId5"/>
                  <a:stretch>
                    <a:fillRect l="-4000" r="-16000" b="-308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5215052" y="2340198"/>
                  <a:ext cx="409086"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𝑦</m:t>
                        </m:r>
                      </m:oMath>
                    </m:oMathPara>
                  </a14:m>
                  <a:endParaRPr lang="en-US" sz="22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200" i="1" smtClean="0">
                            <a:latin typeface="Cambria Math" panose="02040503050406030204" pitchFamily="18" charset="0"/>
                            <a:ea typeface="Cambria Math" panose="02040503050406030204" pitchFamily="18" charset="0"/>
                          </a:rPr>
                          <m:t>↑</m:t>
                        </m:r>
                      </m:oMath>
                    </m:oMathPara>
                  </a14:m>
                  <a:endParaRPr lang="en-US" sz="2200" dirty="0"/>
                </a:p>
              </p:txBody>
            </p:sp>
          </mc:Choice>
          <mc:Fallback xmlns="">
            <p:sp>
              <p:nvSpPr>
                <p:cNvPr id="24" name="Rectangle 23"/>
                <p:cNvSpPr>
                  <a:spLocks noRot="1" noChangeAspect="1" noMove="1" noResize="1" noEditPoints="1" noAdjustHandles="1" noChangeArrowheads="1" noChangeShapeType="1" noTextEdit="1"/>
                </p:cNvSpPr>
                <p:nvPr/>
              </p:nvSpPr>
              <p:spPr>
                <a:xfrm>
                  <a:off x="5215052" y="2340198"/>
                  <a:ext cx="409086" cy="769441"/>
                </a:xfrm>
                <a:prstGeom prst="rect">
                  <a:avLst/>
                </a:prstGeom>
                <a:blipFill>
                  <a:blip r:embed="rId6"/>
                  <a:stretch>
                    <a:fillRect l="-4000" r="-14000" b="-29787"/>
                  </a:stretch>
                </a:blipFill>
              </p:spPr>
              <p:txBody>
                <a:bodyPr/>
                <a:lstStyle/>
                <a:p>
                  <a:r>
                    <a:rPr lang="en-US">
                      <a:noFill/>
                    </a:rPr>
                    <a:t> </a:t>
                  </a:r>
                </a:p>
              </p:txBody>
            </p:sp>
          </mc:Fallback>
        </mc:AlternateContent>
        <p:pic>
          <p:nvPicPr>
            <p:cNvPr id="12" name="Picture 11"/>
            <p:cNvPicPr>
              <a:picLocks noChangeAspect="1"/>
            </p:cNvPicPr>
            <p:nvPr/>
          </p:nvPicPr>
          <p:blipFill rotWithShape="1">
            <a:blip r:embed="rId7"/>
            <a:srcRect l="69596" b="27816"/>
            <a:stretch/>
          </p:blipFill>
          <p:spPr>
            <a:xfrm>
              <a:off x="5928395" y="2532585"/>
              <a:ext cx="1543281" cy="1645920"/>
            </a:xfrm>
            <a:prstGeom prst="rect">
              <a:avLst/>
            </a:prstGeom>
          </p:spPr>
        </p:pic>
      </p:grpSp>
      <p:sp>
        <p:nvSpPr>
          <p:cNvPr id="5" name="Rectangle 4"/>
          <p:cNvSpPr/>
          <p:nvPr/>
        </p:nvSpPr>
        <p:spPr>
          <a:xfrm>
            <a:off x="228170" y="855380"/>
            <a:ext cx="8687659" cy="5909310"/>
          </a:xfrm>
          <a:prstGeom prst="rect">
            <a:avLst/>
          </a:prstGeom>
        </p:spPr>
        <p:txBody>
          <a:bodyPr wrap="square">
            <a:spAutoFit/>
          </a:bodyPr>
          <a:lstStyle/>
          <a:p>
            <a:pPr algn="just"/>
            <a:r>
              <a:rPr lang="en-US" sz="2100" b="1" dirty="0"/>
              <a:t>Finding the gradient of non-linear functions</a:t>
            </a:r>
          </a:p>
          <a:p>
            <a:pPr algn="just"/>
            <a:r>
              <a:rPr lang="en-US" sz="2100" dirty="0"/>
              <a:t>We need to break up the curved line into small chunks and do each chunk separately. </a:t>
            </a:r>
          </a:p>
          <a:p>
            <a:pPr algn="just"/>
            <a:endParaRPr lang="en-US" sz="2100" b="1" dirty="0"/>
          </a:p>
          <a:p>
            <a:pPr algn="just"/>
            <a:endParaRPr lang="en-US" sz="2100" b="1" dirty="0"/>
          </a:p>
          <a:p>
            <a:pPr algn="just"/>
            <a:endParaRPr lang="en-US" sz="2100" b="1" dirty="0"/>
          </a:p>
          <a:p>
            <a:pPr algn="just"/>
            <a:endParaRPr lang="en-US" sz="2100" b="1" dirty="0"/>
          </a:p>
          <a:p>
            <a:pPr algn="just"/>
            <a:endParaRPr lang="en-US" sz="2100" b="1" dirty="0"/>
          </a:p>
          <a:p>
            <a:pPr algn="just"/>
            <a:endParaRPr lang="en-US" sz="2100" b="1" dirty="0"/>
          </a:p>
          <a:p>
            <a:pPr algn="just"/>
            <a:endParaRPr lang="en-US" sz="2100" b="1" dirty="0"/>
          </a:p>
          <a:p>
            <a:pPr algn="just"/>
            <a:r>
              <a:rPr lang="en-US" sz="2100" dirty="0"/>
              <a:t>When you zoom in far enough, the small length of the curving incline becomes practically straight. Then you can solve that small chunk just like the straight incline problem. Each small chunk can be solved the same way, and then you just add up all the chunks.</a:t>
            </a:r>
          </a:p>
          <a:p>
            <a:pPr algn="just"/>
            <a:endParaRPr lang="en-US" sz="1000" dirty="0"/>
          </a:p>
          <a:p>
            <a:pPr algn="just"/>
            <a:r>
              <a:rPr lang="en-US" sz="2100" b="1" dirty="0"/>
              <a:t>What is differentiation?</a:t>
            </a:r>
          </a:p>
          <a:p>
            <a:pPr algn="just"/>
            <a:r>
              <a:rPr lang="en-US" sz="2100" dirty="0"/>
              <a:t>Differentiation is the process of finding a derivative of a curve. And a derivative is just the fancy calculus term for a curve’s slope or steepness. </a:t>
            </a:r>
          </a:p>
        </p:txBody>
      </p:sp>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Differentiation</a:t>
            </a:r>
            <a:endParaRPr lang="ar-SA" altLang="en-US" sz="3000" b="1" dirty="0"/>
          </a:p>
        </p:txBody>
      </p:sp>
      <p:sp>
        <p:nvSpPr>
          <p:cNvPr id="2" name="Slide Number Placeholder 1"/>
          <p:cNvSpPr>
            <a:spLocks noGrp="1"/>
          </p:cNvSpPr>
          <p:nvPr>
            <p:ph type="sldNum" sz="quarter" idx="12"/>
          </p:nvPr>
        </p:nvSpPr>
        <p:spPr/>
        <p:txBody>
          <a:bodyPr/>
          <a:lstStyle/>
          <a:p>
            <a:fld id="{74374BF2-3C04-4AB9-BE52-D173019A9162}" type="slidenum">
              <a:rPr lang="en-US" smtClean="0"/>
              <a:t>4</a:t>
            </a:fld>
            <a:endParaRPr lang="en-US"/>
          </a:p>
        </p:txBody>
      </p:sp>
      <p:sp>
        <p:nvSpPr>
          <p:cNvPr id="25" name="Rectangle 24"/>
          <p:cNvSpPr/>
          <p:nvPr/>
        </p:nvSpPr>
        <p:spPr>
          <a:xfrm>
            <a:off x="5303190" y="2425356"/>
            <a:ext cx="3490205" cy="1015663"/>
          </a:xfrm>
          <a:prstGeom prst="rect">
            <a:avLst/>
          </a:prstGeom>
        </p:spPr>
        <p:txBody>
          <a:bodyPr wrap="square">
            <a:spAutoFit/>
          </a:bodyPr>
          <a:lstStyle/>
          <a:p>
            <a:pPr algn="just"/>
            <a:r>
              <a:rPr lang="en-US" sz="2000" dirty="0">
                <a:solidFill>
                  <a:srgbClr val="0070C0"/>
                </a:solidFill>
              </a:rPr>
              <a:t>A small portion of the curving incline blown up to several times its size.</a:t>
            </a:r>
          </a:p>
        </p:txBody>
      </p:sp>
    </p:spTree>
    <p:extLst>
      <p:ext uri="{BB962C8B-B14F-4D97-AF65-F5344CB8AC3E}">
        <p14:creationId xmlns:p14="http://schemas.microsoft.com/office/powerpoint/2010/main" val="786065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9" end="9"/>
                                            </p:txEl>
                                          </p:spTgt>
                                        </p:tgtEl>
                                        <p:attrNameLst>
                                          <p:attrName>style.visibility</p:attrName>
                                        </p:attrNameLst>
                                      </p:cBhvr>
                                      <p:to>
                                        <p:strVal val="visible"/>
                                      </p:to>
                                    </p:set>
                                    <p:animEffect transition="in" filter="fade">
                                      <p:cBhvr>
                                        <p:cTn id="26" dur="500"/>
                                        <p:tgtEl>
                                          <p:spTgt spid="5">
                                            <p:txEl>
                                              <p:pRg st="9" end="9"/>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animEffect transition="in" filter="fade">
                                      <p:cBhvr>
                                        <p:cTn id="31" dur="500"/>
                                        <p:tgtEl>
                                          <p:spTgt spid="5">
                                            <p:txEl>
                                              <p:pRg st="11" end="1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12" end="12"/>
                                            </p:txEl>
                                          </p:spTgt>
                                        </p:tgtEl>
                                        <p:attrNameLst>
                                          <p:attrName>style.visibility</p:attrName>
                                        </p:attrNameLst>
                                      </p:cBhvr>
                                      <p:to>
                                        <p:strVal val="visible"/>
                                      </p:to>
                                    </p:set>
                                    <p:animEffect transition="in" filter="fade">
                                      <p:cBhvr>
                                        <p:cTn id="36"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Differentiation</a:t>
            </a:r>
            <a:endParaRPr lang="ar-SA" altLang="en-US" sz="3000" b="1" dirty="0"/>
          </a:p>
        </p:txBody>
      </p:sp>
      <p:sp>
        <p:nvSpPr>
          <p:cNvPr id="2" name="Slide Number Placeholder 1"/>
          <p:cNvSpPr>
            <a:spLocks noGrp="1"/>
          </p:cNvSpPr>
          <p:nvPr>
            <p:ph type="sldNum" sz="quarter" idx="12"/>
          </p:nvPr>
        </p:nvSpPr>
        <p:spPr/>
        <p:txBody>
          <a:bodyPr/>
          <a:lstStyle/>
          <a:p>
            <a:fld id="{74374BF2-3C04-4AB9-BE52-D173019A9162}" type="slidenum">
              <a:rPr lang="en-US" smtClean="0"/>
              <a:t>5</a:t>
            </a:fld>
            <a:endParaRPr lang="en-US"/>
          </a:p>
        </p:txBody>
      </p:sp>
      <mc:AlternateContent xmlns:mc="http://schemas.openxmlformats.org/markup-compatibility/2006" xmlns:a14="http://schemas.microsoft.com/office/drawing/2010/main">
        <mc:Choice Requires="a14">
          <p:sp>
            <p:nvSpPr>
              <p:cNvPr id="5" name="Rectangle 4"/>
              <p:cNvSpPr/>
              <p:nvPr/>
            </p:nvSpPr>
            <p:spPr>
              <a:xfrm>
                <a:off x="211015" y="916245"/>
                <a:ext cx="8557847" cy="5315751"/>
              </a:xfrm>
              <a:prstGeom prst="rect">
                <a:avLst/>
              </a:prstGeom>
            </p:spPr>
            <p:txBody>
              <a:bodyPr wrap="square">
                <a:spAutoFit/>
              </a:bodyPr>
              <a:lstStyle/>
              <a:p>
                <a:pPr algn="just">
                  <a:lnSpc>
                    <a:spcPct val="150000"/>
                  </a:lnSpc>
                </a:pPr>
                <a:r>
                  <a:rPr lang="en-US" sz="2700" dirty="0"/>
                  <a:t>Derivative of a function </a:t>
                </a:r>
                <a14:m>
                  <m:oMath xmlns:m="http://schemas.openxmlformats.org/officeDocument/2006/math">
                    <m:r>
                      <a:rPr lang="en-US" sz="2700" i="1">
                        <a:latin typeface="Cambria Math" panose="02040503050406030204" pitchFamily="18" charset="0"/>
                        <a:ea typeface="Cambria Math" panose="02040503050406030204" pitchFamily="18" charset="0"/>
                      </a:rPr>
                      <m:t>𝑦</m:t>
                    </m:r>
                    <m:r>
                      <a:rPr lang="en-US" sz="2700" i="1">
                        <a:latin typeface="Cambria Math" panose="02040503050406030204" pitchFamily="18" charset="0"/>
                        <a:ea typeface="Cambria Math" panose="02040503050406030204" pitchFamily="18" charset="0"/>
                      </a:rPr>
                      <m:t>(</m:t>
                    </m:r>
                    <m:r>
                      <a:rPr lang="en-US" sz="2700" i="1">
                        <a:latin typeface="Cambria Math" panose="02040503050406030204" pitchFamily="18" charset="0"/>
                        <a:ea typeface="Cambria Math" panose="02040503050406030204" pitchFamily="18" charset="0"/>
                      </a:rPr>
                      <m:t>𝑥</m:t>
                    </m:r>
                    <m:r>
                      <a:rPr lang="en-US" sz="2700" i="1">
                        <a:latin typeface="Cambria Math" panose="02040503050406030204" pitchFamily="18" charset="0"/>
                        <a:ea typeface="Cambria Math" panose="02040503050406030204" pitchFamily="18" charset="0"/>
                      </a:rPr>
                      <m:t>)</m:t>
                    </m:r>
                  </m:oMath>
                </a14:m>
                <a:r>
                  <a:rPr lang="en-US" sz="2700" dirty="0"/>
                  <a:t> at some point x is given by</a:t>
                </a:r>
              </a:p>
              <a:p>
                <a:pPr algn="just">
                  <a:lnSpc>
                    <a:spcPct val="150000"/>
                  </a:lnSpc>
                </a:pPr>
                <a14:m>
                  <m:oMathPara xmlns:m="http://schemas.openxmlformats.org/officeDocument/2006/math">
                    <m:oMathParaPr>
                      <m:jc m:val="centerGroup"/>
                    </m:oMathParaPr>
                    <m:oMath xmlns:m="http://schemas.openxmlformats.org/officeDocument/2006/math">
                      <m:f>
                        <m:fPr>
                          <m:ctrlPr>
                            <a:rPr lang="en-US" sz="2700" i="1" smtClean="0">
                              <a:latin typeface="Cambria Math" panose="02040503050406030204" pitchFamily="18" charset="0"/>
                            </a:rPr>
                          </m:ctrlPr>
                        </m:fPr>
                        <m:num>
                          <m:r>
                            <a:rPr lang="en-US" sz="2700" b="0" i="1" smtClean="0">
                              <a:latin typeface="Cambria Math" panose="02040503050406030204" pitchFamily="18" charset="0"/>
                            </a:rPr>
                            <m:t>𝑑𝑦</m:t>
                          </m:r>
                        </m:num>
                        <m:den>
                          <m:r>
                            <a:rPr lang="en-US" sz="2700" b="0" i="1" smtClean="0">
                              <a:latin typeface="Cambria Math" panose="02040503050406030204" pitchFamily="18" charset="0"/>
                            </a:rPr>
                            <m:t>𝑑𝑥</m:t>
                          </m:r>
                        </m:den>
                      </m:f>
                      <m:r>
                        <a:rPr lang="en-US" sz="2700" b="0" i="1" smtClean="0">
                          <a:latin typeface="Cambria Math" panose="02040503050406030204" pitchFamily="18" charset="0"/>
                        </a:rPr>
                        <m:t>=</m:t>
                      </m:r>
                      <m:func>
                        <m:funcPr>
                          <m:ctrlPr>
                            <a:rPr lang="en-US" sz="2700" b="0" i="1" smtClean="0">
                              <a:latin typeface="Cambria Math" panose="02040503050406030204" pitchFamily="18" charset="0"/>
                            </a:rPr>
                          </m:ctrlPr>
                        </m:funcPr>
                        <m:fName>
                          <m:limLow>
                            <m:limLowPr>
                              <m:ctrlPr>
                                <a:rPr lang="en-US" sz="2700" b="0" i="1" smtClean="0">
                                  <a:latin typeface="Cambria Math" panose="02040503050406030204" pitchFamily="18" charset="0"/>
                                </a:rPr>
                              </m:ctrlPr>
                            </m:limLowPr>
                            <m:e>
                              <m:r>
                                <m:rPr>
                                  <m:sty m:val="p"/>
                                </m:rPr>
                                <a:rPr lang="en-US" sz="2700" b="0" i="0" smtClean="0">
                                  <a:latin typeface="Cambria Math" panose="02040503050406030204" pitchFamily="18" charset="0"/>
                                </a:rPr>
                                <m:t>lim</m:t>
                              </m:r>
                            </m:e>
                            <m:lim>
                              <m:r>
                                <a:rPr lang="en-US" sz="2700" b="0" i="1" smtClean="0">
                                  <a:latin typeface="Cambria Math" panose="02040503050406030204" pitchFamily="18" charset="0"/>
                                  <a:ea typeface="Cambria Math" panose="02040503050406030204" pitchFamily="18" charset="0"/>
                                </a:rPr>
                                <m:t>∆</m:t>
                              </m:r>
                              <m:r>
                                <a:rPr lang="en-US" sz="2700" b="0" i="1" smtClean="0">
                                  <a:latin typeface="Cambria Math" panose="02040503050406030204" pitchFamily="18" charset="0"/>
                                  <a:ea typeface="Cambria Math" panose="02040503050406030204" pitchFamily="18" charset="0"/>
                                </a:rPr>
                                <m:t>𝑥</m:t>
                              </m:r>
                              <m:r>
                                <a:rPr lang="en-US" sz="2700" b="0" i="1" smtClean="0">
                                  <a:latin typeface="Cambria Math" panose="02040503050406030204" pitchFamily="18" charset="0"/>
                                </a:rPr>
                                <m:t>→</m:t>
                              </m:r>
                              <m:r>
                                <a:rPr lang="en-US" sz="2700" b="0" i="1" smtClean="0">
                                  <a:latin typeface="Cambria Math" panose="02040503050406030204" pitchFamily="18" charset="0"/>
                                </a:rPr>
                                <m:t>0</m:t>
                              </m:r>
                            </m:lim>
                          </m:limLow>
                        </m:fName>
                        <m:e>
                          <m:f>
                            <m:fPr>
                              <m:ctrlPr>
                                <a:rPr lang="en-US" sz="2700" b="0" i="1" smtClean="0">
                                  <a:latin typeface="Cambria Math" panose="02040503050406030204" pitchFamily="18" charset="0"/>
                                </a:rPr>
                              </m:ctrlPr>
                            </m:fPr>
                            <m:num>
                              <m:r>
                                <a:rPr lang="en-US" sz="2700" b="0" i="1" smtClean="0">
                                  <a:latin typeface="Cambria Math" panose="02040503050406030204" pitchFamily="18" charset="0"/>
                                </a:rPr>
                                <m:t>𝑦</m:t>
                              </m:r>
                              <m:d>
                                <m:dPr>
                                  <m:ctrlPr>
                                    <a:rPr lang="en-US" sz="2700" b="0" i="1" smtClean="0">
                                      <a:latin typeface="Cambria Math" panose="02040503050406030204" pitchFamily="18" charset="0"/>
                                    </a:rPr>
                                  </m:ctrlPr>
                                </m:dPr>
                                <m:e>
                                  <m:r>
                                    <a:rPr lang="en-US" sz="2700" b="0" i="1" smtClean="0">
                                      <a:latin typeface="Cambria Math" panose="02040503050406030204" pitchFamily="18" charset="0"/>
                                    </a:rPr>
                                    <m:t>𝑥</m:t>
                                  </m:r>
                                  <m:r>
                                    <a:rPr lang="en-US" sz="2700" b="0" i="1" smtClean="0">
                                      <a:latin typeface="Cambria Math" panose="02040503050406030204" pitchFamily="18" charset="0"/>
                                    </a:rPr>
                                    <m:t>+∆</m:t>
                                  </m:r>
                                  <m:r>
                                    <a:rPr lang="en-US" sz="2700" b="0" i="1" smtClean="0">
                                      <a:latin typeface="Cambria Math" panose="02040503050406030204" pitchFamily="18" charset="0"/>
                                      <a:ea typeface="Cambria Math" panose="02040503050406030204" pitchFamily="18" charset="0"/>
                                    </a:rPr>
                                    <m:t>𝑥</m:t>
                                  </m:r>
                                </m:e>
                              </m:d>
                              <m:r>
                                <a:rPr lang="en-US" sz="2700" b="0" i="1" smtClean="0">
                                  <a:latin typeface="Cambria Math" panose="02040503050406030204" pitchFamily="18" charset="0"/>
                                  <a:ea typeface="Cambria Math" panose="02040503050406030204" pitchFamily="18" charset="0"/>
                                </a:rPr>
                                <m:t>−</m:t>
                              </m:r>
                              <m:r>
                                <a:rPr lang="en-US" sz="2700" b="0" i="1" smtClean="0">
                                  <a:latin typeface="Cambria Math" panose="02040503050406030204" pitchFamily="18" charset="0"/>
                                  <a:ea typeface="Cambria Math" panose="02040503050406030204" pitchFamily="18" charset="0"/>
                                </a:rPr>
                                <m:t>𝑦</m:t>
                              </m:r>
                              <m:r>
                                <a:rPr lang="en-US" sz="2700" b="0" i="1" smtClean="0">
                                  <a:latin typeface="Cambria Math" panose="02040503050406030204" pitchFamily="18" charset="0"/>
                                  <a:ea typeface="Cambria Math" panose="02040503050406030204" pitchFamily="18" charset="0"/>
                                </a:rPr>
                                <m:t>(</m:t>
                              </m:r>
                              <m:r>
                                <a:rPr lang="en-US" sz="2700" b="0" i="1" smtClean="0">
                                  <a:latin typeface="Cambria Math" panose="02040503050406030204" pitchFamily="18" charset="0"/>
                                  <a:ea typeface="Cambria Math" panose="02040503050406030204" pitchFamily="18" charset="0"/>
                                </a:rPr>
                                <m:t>𝑥</m:t>
                              </m:r>
                              <m:r>
                                <a:rPr lang="en-US" sz="2700" b="0" i="1" smtClean="0">
                                  <a:latin typeface="Cambria Math" panose="02040503050406030204" pitchFamily="18" charset="0"/>
                                  <a:ea typeface="Cambria Math" panose="02040503050406030204" pitchFamily="18" charset="0"/>
                                </a:rPr>
                                <m:t>)</m:t>
                              </m:r>
                            </m:num>
                            <m:den>
                              <m:r>
                                <a:rPr lang="en-US" sz="2700" b="0" i="1" smtClean="0">
                                  <a:latin typeface="Cambria Math" panose="02040503050406030204" pitchFamily="18" charset="0"/>
                                  <a:ea typeface="Cambria Math" panose="02040503050406030204" pitchFamily="18" charset="0"/>
                                </a:rPr>
                                <m:t>∆</m:t>
                              </m:r>
                              <m:r>
                                <a:rPr lang="en-US" sz="2700" b="0" i="1" smtClean="0">
                                  <a:latin typeface="Cambria Math" panose="02040503050406030204" pitchFamily="18" charset="0"/>
                                  <a:ea typeface="Cambria Math" panose="02040503050406030204" pitchFamily="18" charset="0"/>
                                </a:rPr>
                                <m:t>𝑥</m:t>
                              </m:r>
                            </m:den>
                          </m:f>
                        </m:e>
                      </m:func>
                    </m:oMath>
                  </m:oMathPara>
                </a14:m>
                <a:endParaRPr lang="en-US" sz="2700" dirty="0"/>
              </a:p>
              <a:p>
                <a:pPr marL="182880" indent="-365760" algn="just">
                  <a:lnSpc>
                    <a:spcPct val="150000"/>
                  </a:lnSpc>
                  <a:buFont typeface="Arial" panose="020B0604020202020204" pitchFamily="34" charset="0"/>
                  <a:buChar char="•"/>
                </a:pPr>
                <a:r>
                  <a:rPr lang="en-US" sz="2700" dirty="0"/>
                  <a:t>The symbol </a:t>
                </a:r>
                <a14:m>
                  <m:oMath xmlns:m="http://schemas.openxmlformats.org/officeDocument/2006/math">
                    <m:f>
                      <m:fPr>
                        <m:ctrlPr>
                          <a:rPr lang="en-US" sz="2700" i="1">
                            <a:latin typeface="Cambria Math" panose="02040503050406030204" pitchFamily="18" charset="0"/>
                          </a:rPr>
                        </m:ctrlPr>
                      </m:fPr>
                      <m:num>
                        <m:r>
                          <a:rPr lang="en-US" sz="2700" i="1">
                            <a:latin typeface="Cambria Math" panose="02040503050406030204" pitchFamily="18" charset="0"/>
                          </a:rPr>
                          <m:t>𝑑𝑦</m:t>
                        </m:r>
                      </m:num>
                      <m:den>
                        <m:r>
                          <a:rPr lang="en-US" sz="2700" i="1">
                            <a:latin typeface="Cambria Math" panose="02040503050406030204" pitchFamily="18" charset="0"/>
                          </a:rPr>
                          <m:t>𝑑𝑥</m:t>
                        </m:r>
                      </m:den>
                    </m:f>
                  </m:oMath>
                </a14:m>
                <a:r>
                  <a:rPr lang="en-US" sz="2700" dirty="0"/>
                  <a:t> expresses the change of </a:t>
                </a:r>
                <a14:m>
                  <m:oMath xmlns:m="http://schemas.openxmlformats.org/officeDocument/2006/math">
                    <m:r>
                      <a:rPr lang="en-US" sz="2700" i="1" dirty="0" smtClean="0">
                        <a:latin typeface="Cambria Math" panose="02040503050406030204" pitchFamily="18" charset="0"/>
                      </a:rPr>
                      <m:t>𝑦</m:t>
                    </m:r>
                  </m:oMath>
                </a14:m>
                <a:r>
                  <a:rPr lang="en-US" sz="2700" dirty="0"/>
                  <a:t> when </a:t>
                </a:r>
                <a14:m>
                  <m:oMath xmlns:m="http://schemas.openxmlformats.org/officeDocument/2006/math">
                    <m:r>
                      <a:rPr lang="en-US" sz="2700" i="1" dirty="0" smtClean="0">
                        <a:latin typeface="Cambria Math" panose="02040503050406030204" pitchFamily="18" charset="0"/>
                      </a:rPr>
                      <m:t>𝑥</m:t>
                    </m:r>
                  </m:oMath>
                </a14:m>
                <a:r>
                  <a:rPr lang="en-US" sz="2700" dirty="0"/>
                  <a:t> change. </a:t>
                </a:r>
              </a:p>
              <a:p>
                <a:pPr marL="182880" indent="-365760" algn="just">
                  <a:lnSpc>
                    <a:spcPct val="150000"/>
                  </a:lnSpc>
                  <a:buFont typeface="Arial" panose="020B0604020202020204" pitchFamily="34" charset="0"/>
                  <a:buChar char="•"/>
                </a:pPr>
                <a:r>
                  <a:rPr lang="en-US" sz="2700" dirty="0"/>
                  <a:t>The function </a:t>
                </a:r>
                <a14:m>
                  <m:oMath xmlns:m="http://schemas.openxmlformats.org/officeDocument/2006/math">
                    <m:r>
                      <a:rPr lang="en-US" sz="2700" i="1">
                        <a:latin typeface="Cambria Math" panose="02040503050406030204" pitchFamily="18" charset="0"/>
                        <a:ea typeface="Cambria Math" panose="02040503050406030204" pitchFamily="18" charset="0"/>
                      </a:rPr>
                      <m:t>𝑦</m:t>
                    </m:r>
                    <m:r>
                      <a:rPr lang="en-US" sz="2700" i="1">
                        <a:latin typeface="Cambria Math" panose="02040503050406030204" pitchFamily="18" charset="0"/>
                        <a:ea typeface="Cambria Math" panose="02040503050406030204" pitchFamily="18" charset="0"/>
                      </a:rPr>
                      <m:t>(</m:t>
                    </m:r>
                    <m:r>
                      <a:rPr lang="en-US" sz="2700" i="1">
                        <a:latin typeface="Cambria Math" panose="02040503050406030204" pitchFamily="18" charset="0"/>
                        <a:ea typeface="Cambria Math" panose="02040503050406030204" pitchFamily="18" charset="0"/>
                      </a:rPr>
                      <m:t>𝑥</m:t>
                    </m:r>
                    <m:r>
                      <a:rPr lang="en-US" sz="2700" i="1">
                        <a:latin typeface="Cambria Math" panose="02040503050406030204" pitchFamily="18" charset="0"/>
                        <a:ea typeface="Cambria Math" panose="02040503050406030204" pitchFamily="18" charset="0"/>
                      </a:rPr>
                      <m:t>)</m:t>
                    </m:r>
                  </m:oMath>
                </a14:m>
                <a:r>
                  <a:rPr lang="en-US" sz="2700" dirty="0"/>
                  <a:t> depends only on one variable, </a:t>
                </a:r>
                <a14:m>
                  <m:oMath xmlns:m="http://schemas.openxmlformats.org/officeDocument/2006/math">
                    <m:r>
                      <a:rPr lang="en-US" sz="2700" i="1" dirty="0">
                        <a:latin typeface="Cambria Math" panose="02040503050406030204" pitchFamily="18" charset="0"/>
                      </a:rPr>
                      <m:t>𝑥</m:t>
                    </m:r>
                  </m:oMath>
                </a14:m>
                <a:r>
                  <a:rPr lang="en-US" sz="2700" dirty="0"/>
                  <a:t>.</a:t>
                </a:r>
              </a:p>
              <a:p>
                <a:pPr marL="182880" indent="-365760" algn="just">
                  <a:lnSpc>
                    <a:spcPct val="150000"/>
                  </a:lnSpc>
                  <a:buFont typeface="Arial" panose="020B0604020202020204" pitchFamily="34" charset="0"/>
                  <a:buChar char="•"/>
                </a:pPr>
                <a14:m>
                  <m:oMath xmlns:m="http://schemas.openxmlformats.org/officeDocument/2006/math">
                    <m:r>
                      <a:rPr lang="en-US" sz="2700" b="0" i="1" dirty="0" smtClean="0">
                        <a:latin typeface="Cambria Math" panose="02040503050406030204" pitchFamily="18" charset="0"/>
                      </a:rPr>
                      <m:t>𝑥</m:t>
                    </m:r>
                  </m:oMath>
                </a14:m>
                <a:r>
                  <a:rPr lang="en-US" sz="2700" dirty="0"/>
                  <a:t> is called the independent variable.</a:t>
                </a:r>
              </a:p>
              <a:p>
                <a:pPr marL="182880" indent="-365760" algn="just">
                  <a:lnSpc>
                    <a:spcPct val="150000"/>
                  </a:lnSpc>
                  <a:buFont typeface="Arial" panose="020B0604020202020204" pitchFamily="34" charset="0"/>
                  <a:buChar char="•"/>
                </a:pPr>
                <a:r>
                  <a:rPr lang="en-US" sz="2700" dirty="0"/>
                  <a:t>Value of </a:t>
                </a:r>
                <a14:m>
                  <m:oMath xmlns:m="http://schemas.openxmlformats.org/officeDocument/2006/math">
                    <m:r>
                      <a:rPr lang="en-US" sz="2700" i="1" dirty="0" smtClean="0">
                        <a:latin typeface="Cambria Math" panose="02040503050406030204" pitchFamily="18" charset="0"/>
                      </a:rPr>
                      <m:t>𝑦</m:t>
                    </m:r>
                  </m:oMath>
                </a14:m>
                <a:r>
                  <a:rPr lang="en-US" sz="2700" dirty="0"/>
                  <a:t> depends on the value of </a:t>
                </a:r>
                <a14:m>
                  <m:oMath xmlns:m="http://schemas.openxmlformats.org/officeDocument/2006/math">
                    <m:r>
                      <a:rPr lang="en-US" sz="2700" i="1" dirty="0">
                        <a:latin typeface="Cambria Math" panose="02040503050406030204" pitchFamily="18" charset="0"/>
                      </a:rPr>
                      <m:t>𝑥</m:t>
                    </m:r>
                  </m:oMath>
                </a14:m>
                <a:r>
                  <a:rPr lang="en-US" sz="2700" dirty="0"/>
                  <a:t>.</a:t>
                </a:r>
              </a:p>
              <a:p>
                <a:pPr marL="182880" indent="-365760" algn="just">
                  <a:lnSpc>
                    <a:spcPct val="150000"/>
                  </a:lnSpc>
                  <a:buFont typeface="Arial" panose="020B0604020202020204" pitchFamily="34" charset="0"/>
                  <a:buChar char="•"/>
                </a:pPr>
                <a14:m>
                  <m:oMath xmlns:m="http://schemas.openxmlformats.org/officeDocument/2006/math">
                    <m:r>
                      <a:rPr lang="en-US" sz="2700" b="0" i="1" dirty="0" smtClean="0">
                        <a:latin typeface="Cambria Math" panose="02040503050406030204" pitchFamily="18" charset="0"/>
                      </a:rPr>
                      <m:t>𝑦</m:t>
                    </m:r>
                  </m:oMath>
                </a14:m>
                <a:r>
                  <a:rPr lang="en-US" sz="2700" dirty="0"/>
                  <a:t> is called the dependent variable.</a:t>
                </a:r>
              </a:p>
            </p:txBody>
          </p:sp>
        </mc:Choice>
        <mc:Fallback xmlns="">
          <p:sp>
            <p:nvSpPr>
              <p:cNvPr id="5" name="Rectangle 4"/>
              <p:cNvSpPr>
                <a:spLocks noRot="1" noChangeAspect="1" noMove="1" noResize="1" noEditPoints="1" noAdjustHandles="1" noChangeArrowheads="1" noChangeShapeType="1" noTextEdit="1"/>
              </p:cNvSpPr>
              <p:nvPr/>
            </p:nvSpPr>
            <p:spPr>
              <a:xfrm>
                <a:off x="211015" y="916245"/>
                <a:ext cx="8557847" cy="5315751"/>
              </a:xfrm>
              <a:prstGeom prst="rect">
                <a:avLst/>
              </a:prstGeom>
              <a:blipFill>
                <a:blip r:embed="rId2"/>
                <a:stretch>
                  <a:fillRect l="-1354" r="-713" b="-917"/>
                </a:stretch>
              </a:blipFill>
            </p:spPr>
            <p:txBody>
              <a:bodyPr/>
              <a:lstStyle/>
              <a:p>
                <a:r>
                  <a:rPr lang="en-US">
                    <a:noFill/>
                  </a:rPr>
                  <a:t> </a:t>
                </a:r>
              </a:p>
            </p:txBody>
          </p:sp>
        </mc:Fallback>
      </mc:AlternateContent>
    </p:spTree>
    <p:extLst>
      <p:ext uri="{BB962C8B-B14F-4D97-AF65-F5344CB8AC3E}">
        <p14:creationId xmlns:p14="http://schemas.microsoft.com/office/powerpoint/2010/main" val="2507396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Differentiation</a:t>
            </a:r>
            <a:endParaRPr lang="ar-SA" altLang="en-US" sz="3000" b="1" dirty="0"/>
          </a:p>
        </p:txBody>
      </p:sp>
      <p:sp>
        <p:nvSpPr>
          <p:cNvPr id="2" name="Slide Number Placeholder 1"/>
          <p:cNvSpPr>
            <a:spLocks noGrp="1"/>
          </p:cNvSpPr>
          <p:nvPr>
            <p:ph type="sldNum" sz="quarter" idx="12"/>
          </p:nvPr>
        </p:nvSpPr>
        <p:spPr/>
        <p:txBody>
          <a:bodyPr/>
          <a:lstStyle/>
          <a:p>
            <a:fld id="{74374BF2-3C04-4AB9-BE52-D173019A9162}" type="slidenum">
              <a:rPr lang="en-US" smtClean="0"/>
              <a:t>6</a:t>
            </a:fld>
            <a:endParaRPr lang="en-US"/>
          </a:p>
        </p:txBody>
      </p:sp>
      <p:sp>
        <p:nvSpPr>
          <p:cNvPr id="5" name="Rectangle 4"/>
          <p:cNvSpPr/>
          <p:nvPr/>
        </p:nvSpPr>
        <p:spPr>
          <a:xfrm>
            <a:off x="211015" y="916245"/>
            <a:ext cx="8557847" cy="923330"/>
          </a:xfrm>
          <a:prstGeom prst="rect">
            <a:avLst/>
          </a:prstGeom>
        </p:spPr>
        <p:txBody>
          <a:bodyPr wrap="square">
            <a:spAutoFit/>
          </a:bodyPr>
          <a:lstStyle/>
          <a:p>
            <a:pPr algn="just"/>
            <a:r>
              <a:rPr lang="en-US" sz="2700" dirty="0"/>
              <a:t>Calculus is heavily used in quantum chemistry, and the following formulas should be memorized. (</a:t>
            </a:r>
            <a:r>
              <a:rPr lang="en-US" sz="2700" i="1" dirty="0">
                <a:latin typeface="Times New Roman" panose="02020603050405020304" pitchFamily="18" charset="0"/>
                <a:cs typeface="Times New Roman" panose="02020603050405020304" pitchFamily="18" charset="0"/>
              </a:rPr>
              <a:t>ɑ</a:t>
            </a:r>
            <a:r>
              <a:rPr lang="en-US" sz="2700" dirty="0"/>
              <a:t> is a constant).</a:t>
            </a:r>
          </a:p>
        </p:txBody>
      </p:sp>
      <p:graphicFrame>
        <p:nvGraphicFramePr>
          <p:cNvPr id="8" name="كائن 12"/>
          <p:cNvGraphicFramePr>
            <a:graphicFrameLocks noChangeAspect="1"/>
          </p:cNvGraphicFramePr>
          <p:nvPr>
            <p:extLst>
              <p:ext uri="{D42A27DB-BD31-4B8C-83A1-F6EECF244321}">
                <p14:modId xmlns:p14="http://schemas.microsoft.com/office/powerpoint/2010/main" val="3674208604"/>
              </p:ext>
            </p:extLst>
          </p:nvPr>
        </p:nvGraphicFramePr>
        <p:xfrm>
          <a:off x="281353" y="2021109"/>
          <a:ext cx="1623106" cy="822960"/>
        </p:xfrm>
        <a:graphic>
          <a:graphicData uri="http://schemas.openxmlformats.org/presentationml/2006/ole">
            <mc:AlternateContent xmlns:mc="http://schemas.openxmlformats.org/markup-compatibility/2006">
              <mc:Choice xmlns:v="urn:schemas-microsoft-com:vml" Requires="v">
                <p:oleObj spid="_x0000_s71832" name="Equation" r:id="rId3" imgW="774364" imgH="393529" progId="Equation.3">
                  <p:embed/>
                </p:oleObj>
              </mc:Choice>
              <mc:Fallback>
                <p:oleObj name="Equation" r:id="rId3" imgW="774364" imgH="393529" progId="Equation.3">
                  <p:embed/>
                  <p:pic>
                    <p:nvPicPr>
                      <p:cNvPr id="8" name="كائن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353" y="2021109"/>
                        <a:ext cx="1623106" cy="822960"/>
                      </a:xfrm>
                      <a:prstGeom prst="rect">
                        <a:avLst/>
                      </a:prstGeom>
                      <a:noFill/>
                      <a:ln w="9525">
                        <a:noFill/>
                        <a:miter lim="800000"/>
                        <a:headEnd/>
                        <a:tailEnd/>
                      </a:ln>
                    </p:spPr>
                  </p:pic>
                </p:oleObj>
              </mc:Fallback>
            </mc:AlternateContent>
          </a:graphicData>
        </a:graphic>
      </p:graphicFrame>
      <p:graphicFrame>
        <p:nvGraphicFramePr>
          <p:cNvPr id="9" name="كائن 14"/>
          <p:cNvGraphicFramePr>
            <a:graphicFrameLocks noChangeAspect="1"/>
          </p:cNvGraphicFramePr>
          <p:nvPr>
            <p:extLst>
              <p:ext uri="{D42A27DB-BD31-4B8C-83A1-F6EECF244321}">
                <p14:modId xmlns:p14="http://schemas.microsoft.com/office/powerpoint/2010/main" val="1527135095"/>
              </p:ext>
            </p:extLst>
          </p:nvPr>
        </p:nvGraphicFramePr>
        <p:xfrm>
          <a:off x="2649527" y="2047248"/>
          <a:ext cx="2329315" cy="822960"/>
        </p:xfrm>
        <a:graphic>
          <a:graphicData uri="http://schemas.openxmlformats.org/presentationml/2006/ole">
            <mc:AlternateContent xmlns:mc="http://schemas.openxmlformats.org/markup-compatibility/2006">
              <mc:Choice xmlns:v="urn:schemas-microsoft-com:vml" Requires="v">
                <p:oleObj spid="_x0000_s71833" name="معادلة" r:id="rId5" imgW="1117115" imgH="393529" progId="Equation.3">
                  <p:embed/>
                </p:oleObj>
              </mc:Choice>
              <mc:Fallback>
                <p:oleObj name="معادلة" r:id="rId5" imgW="1117115" imgH="393529" progId="Equation.3">
                  <p:embed/>
                  <p:pic>
                    <p:nvPicPr>
                      <p:cNvPr id="9" name="كائن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9527" y="2047248"/>
                        <a:ext cx="2329315" cy="822960"/>
                      </a:xfrm>
                      <a:prstGeom prst="rect">
                        <a:avLst/>
                      </a:prstGeom>
                      <a:noFill/>
                      <a:ln w="9525">
                        <a:noFill/>
                        <a:miter lim="800000"/>
                        <a:headEnd/>
                        <a:tailEnd/>
                      </a:ln>
                    </p:spPr>
                  </p:pic>
                </p:oleObj>
              </mc:Fallback>
            </mc:AlternateContent>
          </a:graphicData>
        </a:graphic>
      </p:graphicFrame>
      <p:graphicFrame>
        <p:nvGraphicFramePr>
          <p:cNvPr id="10" name="كائن 16"/>
          <p:cNvGraphicFramePr>
            <a:graphicFrameLocks noChangeAspect="1"/>
          </p:cNvGraphicFramePr>
          <p:nvPr>
            <p:extLst>
              <p:ext uri="{D42A27DB-BD31-4B8C-83A1-F6EECF244321}">
                <p14:modId xmlns:p14="http://schemas.microsoft.com/office/powerpoint/2010/main" val="20320748"/>
              </p:ext>
            </p:extLst>
          </p:nvPr>
        </p:nvGraphicFramePr>
        <p:xfrm>
          <a:off x="5723910" y="2047248"/>
          <a:ext cx="3044952" cy="822960"/>
        </p:xfrm>
        <a:graphic>
          <a:graphicData uri="http://schemas.openxmlformats.org/presentationml/2006/ole">
            <mc:AlternateContent xmlns:mc="http://schemas.openxmlformats.org/markup-compatibility/2006">
              <mc:Choice xmlns:v="urn:schemas-microsoft-com:vml" Requires="v">
                <p:oleObj spid="_x0000_s71834" name="Equation" r:id="rId7" imgW="1460160" imgH="393480" progId="Equation.3">
                  <p:embed/>
                </p:oleObj>
              </mc:Choice>
              <mc:Fallback>
                <p:oleObj name="Equation" r:id="rId7" imgW="1460160" imgH="393480" progId="Equation.3">
                  <p:embed/>
                  <p:pic>
                    <p:nvPicPr>
                      <p:cNvPr id="10" name="كائن 16"/>
                      <p:cNvPicPr>
                        <a:picLocks noChangeAspect="1" noChangeArrowheads="1"/>
                      </p:cNvPicPr>
                      <p:nvPr/>
                    </p:nvPicPr>
                    <p:blipFill>
                      <a:blip r:embed="rId8"/>
                      <a:srcRect/>
                      <a:stretch>
                        <a:fillRect/>
                      </a:stretch>
                    </p:blipFill>
                    <p:spPr bwMode="auto">
                      <a:xfrm>
                        <a:off x="5723910" y="2047248"/>
                        <a:ext cx="3044952" cy="822960"/>
                      </a:xfrm>
                      <a:prstGeom prst="rect">
                        <a:avLst/>
                      </a:prstGeom>
                      <a:noFill/>
                      <a:ln w="9525">
                        <a:noFill/>
                        <a:miter lim="800000"/>
                        <a:headEnd/>
                        <a:tailEnd/>
                      </a:ln>
                    </p:spPr>
                  </p:pic>
                </p:oleObj>
              </mc:Fallback>
            </mc:AlternateContent>
          </a:graphicData>
        </a:graphic>
      </p:graphicFrame>
      <p:graphicFrame>
        <p:nvGraphicFramePr>
          <p:cNvPr id="12" name="كائن 10"/>
          <p:cNvGraphicFramePr>
            <a:graphicFrameLocks noChangeAspect="1"/>
          </p:cNvGraphicFramePr>
          <p:nvPr>
            <p:extLst>
              <p:ext uri="{D42A27DB-BD31-4B8C-83A1-F6EECF244321}">
                <p14:modId xmlns:p14="http://schemas.microsoft.com/office/powerpoint/2010/main" val="1839772333"/>
              </p:ext>
            </p:extLst>
          </p:nvPr>
        </p:nvGraphicFramePr>
        <p:xfrm>
          <a:off x="4496888" y="3507348"/>
          <a:ext cx="4271974" cy="822960"/>
        </p:xfrm>
        <a:graphic>
          <a:graphicData uri="http://schemas.openxmlformats.org/presentationml/2006/ole">
            <mc:AlternateContent xmlns:mc="http://schemas.openxmlformats.org/markup-compatibility/2006">
              <mc:Choice xmlns:v="urn:schemas-microsoft-com:vml" Requires="v">
                <p:oleObj spid="_x0000_s71835" name="معادلة" r:id="rId9" imgW="2044700" imgH="393700" progId="Equation.3">
                  <p:embed/>
                </p:oleObj>
              </mc:Choice>
              <mc:Fallback>
                <p:oleObj name="معادلة" r:id="rId9" imgW="2044700" imgH="393700" progId="Equation.3">
                  <p:embed/>
                  <p:pic>
                    <p:nvPicPr>
                      <p:cNvPr id="12" name="كائن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6888" y="3507348"/>
                        <a:ext cx="4271974"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كائن 12"/>
          <p:cNvGraphicFramePr>
            <a:graphicFrameLocks noChangeAspect="1"/>
          </p:cNvGraphicFramePr>
          <p:nvPr>
            <p:extLst>
              <p:ext uri="{D42A27DB-BD31-4B8C-83A1-F6EECF244321}">
                <p14:modId xmlns:p14="http://schemas.microsoft.com/office/powerpoint/2010/main" val="223003620"/>
              </p:ext>
            </p:extLst>
          </p:nvPr>
        </p:nvGraphicFramePr>
        <p:xfrm>
          <a:off x="312992" y="4975224"/>
          <a:ext cx="5072063" cy="822960"/>
        </p:xfrm>
        <a:graphic>
          <a:graphicData uri="http://schemas.openxmlformats.org/presentationml/2006/ole">
            <mc:AlternateContent xmlns:mc="http://schemas.openxmlformats.org/markup-compatibility/2006">
              <mc:Choice xmlns:v="urn:schemas-microsoft-com:vml" Requires="v">
                <p:oleObj spid="_x0000_s71836" name="Equation" r:id="rId11" imgW="2425680" imgH="393480" progId="Equation.3">
                  <p:embed/>
                </p:oleObj>
              </mc:Choice>
              <mc:Fallback>
                <p:oleObj name="Equation" r:id="rId11" imgW="2425680" imgH="393480" progId="Equation.3">
                  <p:embed/>
                  <p:pic>
                    <p:nvPicPr>
                      <p:cNvPr id="13" name="كائن 12"/>
                      <p:cNvPicPr>
                        <a:picLocks noChangeAspect="1" noChangeArrowheads="1"/>
                      </p:cNvPicPr>
                      <p:nvPr/>
                    </p:nvPicPr>
                    <p:blipFill>
                      <a:blip r:embed="rId12"/>
                      <a:srcRect/>
                      <a:stretch>
                        <a:fillRect/>
                      </a:stretch>
                    </p:blipFill>
                    <p:spPr bwMode="auto">
                      <a:xfrm>
                        <a:off x="312992" y="4975224"/>
                        <a:ext cx="5072063"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كائن 12"/>
          <p:cNvGraphicFramePr>
            <a:graphicFrameLocks noChangeAspect="1"/>
          </p:cNvGraphicFramePr>
          <p:nvPr>
            <p:extLst>
              <p:ext uri="{D42A27DB-BD31-4B8C-83A1-F6EECF244321}">
                <p14:modId xmlns:p14="http://schemas.microsoft.com/office/powerpoint/2010/main" val="826911225"/>
              </p:ext>
            </p:extLst>
          </p:nvPr>
        </p:nvGraphicFramePr>
        <p:xfrm>
          <a:off x="281353" y="3511236"/>
          <a:ext cx="3318986" cy="822960"/>
        </p:xfrm>
        <a:graphic>
          <a:graphicData uri="http://schemas.openxmlformats.org/presentationml/2006/ole">
            <mc:AlternateContent xmlns:mc="http://schemas.openxmlformats.org/markup-compatibility/2006">
              <mc:Choice xmlns:v="urn:schemas-microsoft-com:vml" Requires="v">
                <p:oleObj spid="_x0000_s71837" name="Equation" r:id="rId13" imgW="1587240" imgH="393480" progId="Equation.3">
                  <p:embed/>
                </p:oleObj>
              </mc:Choice>
              <mc:Fallback>
                <p:oleObj name="Equation" r:id="rId13" imgW="1587240" imgH="393480" progId="Equation.3">
                  <p:embed/>
                  <p:pic>
                    <p:nvPicPr>
                      <p:cNvPr id="14" name="كائن 12"/>
                      <p:cNvPicPr>
                        <a:picLocks noChangeAspect="1" noChangeArrowheads="1"/>
                      </p:cNvPicPr>
                      <p:nvPr/>
                    </p:nvPicPr>
                    <p:blipFill>
                      <a:blip r:embed="rId14"/>
                      <a:srcRect/>
                      <a:stretch>
                        <a:fillRect/>
                      </a:stretch>
                    </p:blipFill>
                    <p:spPr bwMode="auto">
                      <a:xfrm>
                        <a:off x="281353" y="3511236"/>
                        <a:ext cx="3318986"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46973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Integration</a:t>
            </a:r>
            <a:endParaRPr lang="ar-SA" altLang="en-US" sz="3000" b="1" dirty="0"/>
          </a:p>
        </p:txBody>
      </p:sp>
      <p:sp>
        <p:nvSpPr>
          <p:cNvPr id="2" name="Slide Number Placeholder 1"/>
          <p:cNvSpPr>
            <a:spLocks noGrp="1"/>
          </p:cNvSpPr>
          <p:nvPr>
            <p:ph type="sldNum" sz="quarter" idx="12"/>
          </p:nvPr>
        </p:nvSpPr>
        <p:spPr/>
        <p:txBody>
          <a:bodyPr/>
          <a:lstStyle/>
          <a:p>
            <a:fld id="{74374BF2-3C04-4AB9-BE52-D173019A9162}" type="slidenum">
              <a:rPr lang="en-US" smtClean="0"/>
              <a:t>7</a:t>
            </a:fld>
            <a:endParaRPr lang="en-US"/>
          </a:p>
        </p:txBody>
      </p:sp>
      <p:sp>
        <p:nvSpPr>
          <p:cNvPr id="5" name="Rectangle 4"/>
          <p:cNvSpPr/>
          <p:nvPr/>
        </p:nvSpPr>
        <p:spPr>
          <a:xfrm>
            <a:off x="228170" y="888833"/>
            <a:ext cx="8687659" cy="4170372"/>
          </a:xfrm>
          <a:prstGeom prst="rect">
            <a:avLst/>
          </a:prstGeom>
        </p:spPr>
        <p:txBody>
          <a:bodyPr wrap="square">
            <a:spAutoFit/>
          </a:bodyPr>
          <a:lstStyle/>
          <a:p>
            <a:pPr algn="just"/>
            <a:r>
              <a:rPr lang="en-US" sz="2400" b="1" dirty="0"/>
              <a:t>What is integration?</a:t>
            </a:r>
          </a:p>
          <a:p>
            <a:pPr algn="just"/>
            <a:endParaRPr lang="en-US" sz="100" b="1" dirty="0"/>
          </a:p>
          <a:p>
            <a:r>
              <a:rPr lang="en-US" sz="2400" dirty="0"/>
              <a:t>The process of Integration is finding the area beneath a curve.</a:t>
            </a:r>
          </a:p>
          <a:p>
            <a:pPr algn="just"/>
            <a:endParaRPr lang="en-US" sz="2400" dirty="0"/>
          </a:p>
          <a:p>
            <a:pPr algn="just"/>
            <a:endParaRPr lang="en-US" sz="2400" dirty="0"/>
          </a:p>
          <a:p>
            <a:pPr algn="just"/>
            <a:endParaRPr lang="en-US" sz="2400" dirty="0"/>
          </a:p>
          <a:p>
            <a:pPr algn="just"/>
            <a:endParaRPr lang="en-US" sz="2400" dirty="0"/>
          </a:p>
          <a:p>
            <a:pPr algn="just"/>
            <a:endParaRPr lang="en-US" sz="2400" dirty="0"/>
          </a:p>
          <a:p>
            <a:pPr algn="just"/>
            <a:endParaRPr lang="en-US" sz="2400" dirty="0"/>
          </a:p>
          <a:p>
            <a:pPr algn="just"/>
            <a:endParaRPr lang="en-US" sz="2400" dirty="0"/>
          </a:p>
          <a:p>
            <a:pPr algn="just"/>
            <a:endParaRPr lang="en-US" sz="2400" dirty="0"/>
          </a:p>
          <a:p>
            <a:pPr algn="just"/>
            <a:r>
              <a:rPr lang="en-US" sz="2400" dirty="0"/>
              <a:t>             </a:t>
            </a:r>
            <a:endParaRPr lang="en-US" sz="2300" dirty="0"/>
          </a:p>
        </p:txBody>
      </p:sp>
      <p:pic>
        <p:nvPicPr>
          <p:cNvPr id="3" name="Picture 2"/>
          <p:cNvPicPr>
            <a:picLocks noChangeAspect="1"/>
          </p:cNvPicPr>
          <p:nvPr/>
        </p:nvPicPr>
        <p:blipFill rotWithShape="1">
          <a:blip r:embed="rId2"/>
          <a:srcRect r="49969"/>
          <a:stretch/>
        </p:blipFill>
        <p:spPr>
          <a:xfrm>
            <a:off x="877935" y="2438137"/>
            <a:ext cx="3359528" cy="2834640"/>
          </a:xfrm>
          <a:prstGeom prst="rect">
            <a:avLst/>
          </a:prstGeom>
        </p:spPr>
      </p:pic>
      <p:sp>
        <p:nvSpPr>
          <p:cNvPr id="4" name="Rectangle 3"/>
          <p:cNvSpPr/>
          <p:nvPr/>
        </p:nvSpPr>
        <p:spPr>
          <a:xfrm>
            <a:off x="4549698" y="5356559"/>
            <a:ext cx="3965652" cy="1154162"/>
          </a:xfrm>
          <a:prstGeom prst="rect">
            <a:avLst/>
          </a:prstGeom>
        </p:spPr>
        <p:txBody>
          <a:bodyPr wrap="square">
            <a:spAutoFit/>
          </a:bodyPr>
          <a:lstStyle/>
          <a:p>
            <a:pPr algn="just"/>
            <a:r>
              <a:rPr lang="en-US" sz="2300" dirty="0"/>
              <a:t>There’s no area formula for this shape.</a:t>
            </a:r>
          </a:p>
          <a:p>
            <a:pPr algn="just"/>
            <a:r>
              <a:rPr lang="en-US" sz="2300" dirty="0"/>
              <a:t>So what do you do? </a:t>
            </a:r>
          </a:p>
        </p:txBody>
      </p:sp>
      <p:sp>
        <p:nvSpPr>
          <p:cNvPr id="6" name="Rectangle 5"/>
          <p:cNvSpPr/>
          <p:nvPr/>
        </p:nvSpPr>
        <p:spPr>
          <a:xfrm>
            <a:off x="1080289" y="5356559"/>
            <a:ext cx="2736262" cy="446276"/>
          </a:xfrm>
          <a:prstGeom prst="rect">
            <a:avLst/>
          </a:prstGeom>
        </p:spPr>
        <p:txBody>
          <a:bodyPr wrap="none">
            <a:spAutoFit/>
          </a:bodyPr>
          <a:lstStyle/>
          <a:p>
            <a:r>
              <a:rPr lang="en-US" sz="2300" dirty="0"/>
              <a:t>Area = length x width</a:t>
            </a:r>
          </a:p>
        </p:txBody>
      </p:sp>
      <p:pic>
        <p:nvPicPr>
          <p:cNvPr id="8" name="Picture 7"/>
          <p:cNvPicPr>
            <a:picLocks noChangeAspect="1"/>
          </p:cNvPicPr>
          <p:nvPr/>
        </p:nvPicPr>
        <p:blipFill rotWithShape="1">
          <a:blip r:embed="rId2"/>
          <a:srcRect l="49920"/>
          <a:stretch/>
        </p:blipFill>
        <p:spPr>
          <a:xfrm>
            <a:off x="4465633" y="2427344"/>
            <a:ext cx="3362856" cy="2834640"/>
          </a:xfrm>
          <a:prstGeom prst="rect">
            <a:avLst/>
          </a:prstGeom>
        </p:spPr>
      </p:pic>
    </p:spTree>
    <p:extLst>
      <p:ext uri="{BB962C8B-B14F-4D97-AF65-F5344CB8AC3E}">
        <p14:creationId xmlns:p14="http://schemas.microsoft.com/office/powerpoint/2010/main" val="824212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Integration</a:t>
            </a:r>
            <a:endParaRPr lang="ar-SA" altLang="en-US" sz="3000" b="1" dirty="0"/>
          </a:p>
        </p:txBody>
      </p:sp>
      <p:sp>
        <p:nvSpPr>
          <p:cNvPr id="2" name="Slide Number Placeholder 1"/>
          <p:cNvSpPr>
            <a:spLocks noGrp="1"/>
          </p:cNvSpPr>
          <p:nvPr>
            <p:ph type="sldNum" sz="quarter" idx="12"/>
          </p:nvPr>
        </p:nvSpPr>
        <p:spPr/>
        <p:txBody>
          <a:bodyPr/>
          <a:lstStyle/>
          <a:p>
            <a:fld id="{74374BF2-3C04-4AB9-BE52-D173019A9162}" type="slidenum">
              <a:rPr lang="en-US" smtClean="0"/>
              <a:t>8</a:t>
            </a:fld>
            <a:endParaRPr lang="en-US"/>
          </a:p>
        </p:txBody>
      </p:sp>
      <p:sp>
        <p:nvSpPr>
          <p:cNvPr id="5" name="Rectangle 4"/>
          <p:cNvSpPr/>
          <p:nvPr/>
        </p:nvSpPr>
        <p:spPr>
          <a:xfrm>
            <a:off x="228170" y="888833"/>
            <a:ext cx="8687659" cy="1431161"/>
          </a:xfrm>
          <a:prstGeom prst="rect">
            <a:avLst/>
          </a:prstGeom>
        </p:spPr>
        <p:txBody>
          <a:bodyPr wrap="square">
            <a:spAutoFit/>
          </a:bodyPr>
          <a:lstStyle/>
          <a:p>
            <a:pPr algn="just"/>
            <a:r>
              <a:rPr lang="en-US" sz="2400" b="1" dirty="0"/>
              <a:t>How can we find the area beneath a curve?</a:t>
            </a:r>
          </a:p>
          <a:p>
            <a:pPr algn="just"/>
            <a:r>
              <a:rPr lang="en-US" sz="2100" dirty="0"/>
              <a:t>The area beneath a curve can be found by cutting up this area into tiny sections, figuring out their areas, and then adding them up to get the whole area.</a:t>
            </a:r>
          </a:p>
        </p:txBody>
      </p:sp>
      <p:pic>
        <p:nvPicPr>
          <p:cNvPr id="9" name="Picture 8"/>
          <p:cNvPicPr>
            <a:picLocks noChangeAspect="1"/>
          </p:cNvPicPr>
          <p:nvPr/>
        </p:nvPicPr>
        <p:blipFill rotWithShape="1">
          <a:blip r:embed="rId2"/>
          <a:srcRect l="1" t="4167" r="1130"/>
          <a:stretch/>
        </p:blipFill>
        <p:spPr>
          <a:xfrm>
            <a:off x="116660" y="2301093"/>
            <a:ext cx="4591876" cy="3017520"/>
          </a:xfrm>
          <a:prstGeom prst="rect">
            <a:avLst/>
          </a:prstGeom>
        </p:spPr>
      </p:pic>
      <p:sp>
        <p:nvSpPr>
          <p:cNvPr id="10" name="Rectangle 9"/>
          <p:cNvSpPr/>
          <p:nvPr/>
        </p:nvSpPr>
        <p:spPr>
          <a:xfrm>
            <a:off x="4752251" y="2055764"/>
            <a:ext cx="4163578" cy="4708981"/>
          </a:xfrm>
          <a:prstGeom prst="rect">
            <a:avLst/>
          </a:prstGeom>
        </p:spPr>
        <p:txBody>
          <a:bodyPr wrap="square">
            <a:spAutoFit/>
          </a:bodyPr>
          <a:lstStyle/>
          <a:p>
            <a:pPr algn="just"/>
            <a:r>
              <a:rPr lang="en-US" sz="2000" dirty="0"/>
              <a:t>An approximate value of area can be calculated by creating small rectangles and summing their area. </a:t>
            </a:r>
          </a:p>
          <a:p>
            <a:pPr algn="just"/>
            <a:endParaRPr lang="en-US" sz="1500" dirty="0"/>
          </a:p>
          <a:p>
            <a:pPr algn="just"/>
            <a:r>
              <a:rPr lang="en-US" sz="2000" dirty="0"/>
              <a:t>This process does not give a perfect answer however the smaller the width of the rectangles the lower the error in our answer would be. </a:t>
            </a:r>
          </a:p>
          <a:p>
            <a:pPr algn="just"/>
            <a:endParaRPr lang="en-US" sz="1500" dirty="0"/>
          </a:p>
          <a:p>
            <a:pPr algn="just"/>
            <a:r>
              <a:rPr lang="en-US" sz="2000" dirty="0"/>
              <a:t>Integration creates an infinite number of rectangles under the curve all with an infinitely small width and we sum their area to find the area under the curve leading to an answer with no error.</a:t>
            </a:r>
          </a:p>
        </p:txBody>
      </p:sp>
      <p:sp>
        <p:nvSpPr>
          <p:cNvPr id="11" name="Rectangle 10"/>
          <p:cNvSpPr/>
          <p:nvPr/>
        </p:nvSpPr>
        <p:spPr>
          <a:xfrm>
            <a:off x="323385" y="5302420"/>
            <a:ext cx="4237464" cy="646331"/>
          </a:xfrm>
          <a:prstGeom prst="rect">
            <a:avLst/>
          </a:prstGeom>
        </p:spPr>
        <p:txBody>
          <a:bodyPr wrap="square">
            <a:spAutoFit/>
          </a:bodyPr>
          <a:lstStyle/>
          <a:p>
            <a:r>
              <a:rPr lang="en-US" dirty="0"/>
              <a:t>Integrating f(x) from a to b means finding the area under the curve between a and b.</a:t>
            </a:r>
          </a:p>
        </p:txBody>
      </p:sp>
      <p:pic>
        <p:nvPicPr>
          <p:cNvPr id="12" name="Picture 11"/>
          <p:cNvPicPr>
            <a:picLocks noChangeAspect="1"/>
          </p:cNvPicPr>
          <p:nvPr/>
        </p:nvPicPr>
        <p:blipFill>
          <a:blip r:embed="rId3"/>
          <a:stretch>
            <a:fillRect/>
          </a:stretch>
        </p:blipFill>
        <p:spPr>
          <a:xfrm>
            <a:off x="1703934" y="5948751"/>
            <a:ext cx="1073751" cy="731520"/>
          </a:xfrm>
          <a:prstGeom prst="rect">
            <a:avLst/>
          </a:prstGeom>
        </p:spPr>
      </p:pic>
    </p:spTree>
    <p:extLst>
      <p:ext uri="{BB962C8B-B14F-4D97-AF65-F5344CB8AC3E}">
        <p14:creationId xmlns:p14="http://schemas.microsoft.com/office/powerpoint/2010/main" val="3304461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fade">
                                      <p:cBhvr>
                                        <p:cTn id="27" dur="500"/>
                                        <p:tgtEl>
                                          <p:spTgt spid="1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fade">
                                      <p:cBhvr>
                                        <p:cTn id="32" dur="500"/>
                                        <p:tgtEl>
                                          <p:spTgt spid="1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fade">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Integration</a:t>
            </a:r>
            <a:endParaRPr lang="ar-SA" altLang="en-US" sz="3000" b="1" dirty="0"/>
          </a:p>
        </p:txBody>
      </p:sp>
      <p:sp>
        <p:nvSpPr>
          <p:cNvPr id="2" name="Slide Number Placeholder 1"/>
          <p:cNvSpPr>
            <a:spLocks noGrp="1"/>
          </p:cNvSpPr>
          <p:nvPr>
            <p:ph type="sldNum" sz="quarter" idx="12"/>
          </p:nvPr>
        </p:nvSpPr>
        <p:spPr/>
        <p:txBody>
          <a:bodyPr/>
          <a:lstStyle/>
          <a:p>
            <a:fld id="{74374BF2-3C04-4AB9-BE52-D173019A9162}" type="slidenum">
              <a:rPr lang="en-US" smtClean="0"/>
              <a:t>9</a:t>
            </a:fld>
            <a:endParaRPr lang="en-US"/>
          </a:p>
        </p:txBody>
      </p:sp>
      <p:sp>
        <p:nvSpPr>
          <p:cNvPr id="5" name="Rectangle 4"/>
          <p:cNvSpPr/>
          <p:nvPr/>
        </p:nvSpPr>
        <p:spPr>
          <a:xfrm>
            <a:off x="266700" y="928945"/>
            <a:ext cx="8502162" cy="923330"/>
          </a:xfrm>
          <a:prstGeom prst="rect">
            <a:avLst/>
          </a:prstGeom>
        </p:spPr>
        <p:txBody>
          <a:bodyPr wrap="square">
            <a:spAutoFit/>
          </a:bodyPr>
          <a:lstStyle/>
          <a:p>
            <a:pPr algn="just"/>
            <a:r>
              <a:rPr lang="en-US" sz="2700" dirty="0"/>
              <a:t>The following formulas should be memorized. (</a:t>
            </a:r>
            <a:r>
              <a:rPr lang="en-US" sz="2700" i="1" dirty="0">
                <a:latin typeface="Times New Roman" panose="02020603050405020304" pitchFamily="18" charset="0"/>
                <a:cs typeface="Times New Roman" panose="02020603050405020304" pitchFamily="18" charset="0"/>
              </a:rPr>
              <a:t>ɑ</a:t>
            </a:r>
            <a:r>
              <a:rPr lang="en-US" sz="2700" dirty="0"/>
              <a:t> is a constant).</a:t>
            </a:r>
          </a:p>
        </p:txBody>
      </p:sp>
      <p:graphicFrame>
        <p:nvGraphicFramePr>
          <p:cNvPr id="14" name="كائن 16"/>
          <p:cNvGraphicFramePr>
            <a:graphicFrameLocks noChangeAspect="1"/>
          </p:cNvGraphicFramePr>
          <p:nvPr>
            <p:extLst>
              <p:ext uri="{D42A27DB-BD31-4B8C-83A1-F6EECF244321}">
                <p14:modId xmlns:p14="http://schemas.microsoft.com/office/powerpoint/2010/main" val="1461990650"/>
              </p:ext>
            </p:extLst>
          </p:nvPr>
        </p:nvGraphicFramePr>
        <p:xfrm>
          <a:off x="371111" y="2138406"/>
          <a:ext cx="2234723" cy="640080"/>
        </p:xfrm>
        <a:graphic>
          <a:graphicData uri="http://schemas.openxmlformats.org/presentationml/2006/ole">
            <mc:AlternateContent xmlns:mc="http://schemas.openxmlformats.org/markup-compatibility/2006">
              <mc:Choice xmlns:v="urn:schemas-microsoft-com:vml" Requires="v">
                <p:oleObj spid="_x0000_s46076" name="Equation" r:id="rId3" imgW="990170" imgH="279279" progId="Equation.3">
                  <p:embed/>
                </p:oleObj>
              </mc:Choice>
              <mc:Fallback>
                <p:oleObj name="Equation" r:id="rId3" imgW="990170" imgH="279279" progId="Equation.3">
                  <p:embed/>
                  <p:pic>
                    <p:nvPicPr>
                      <p:cNvPr id="17" name="كائن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111" y="2138406"/>
                        <a:ext cx="2234723" cy="640080"/>
                      </a:xfrm>
                      <a:prstGeom prst="rect">
                        <a:avLst/>
                      </a:prstGeom>
                      <a:noFill/>
                      <a:ln w="9525">
                        <a:noFill/>
                        <a:miter lim="800000"/>
                        <a:headEnd/>
                        <a:tailEnd/>
                      </a:ln>
                    </p:spPr>
                  </p:pic>
                </p:oleObj>
              </mc:Fallback>
            </mc:AlternateContent>
          </a:graphicData>
        </a:graphic>
      </p:graphicFrame>
      <p:graphicFrame>
        <p:nvGraphicFramePr>
          <p:cNvPr id="15" name="كائن 18"/>
          <p:cNvGraphicFramePr>
            <a:graphicFrameLocks noChangeAspect="1"/>
          </p:cNvGraphicFramePr>
          <p:nvPr>
            <p:extLst>
              <p:ext uri="{D42A27DB-BD31-4B8C-83A1-F6EECF244321}">
                <p14:modId xmlns:p14="http://schemas.microsoft.com/office/powerpoint/2010/main" val="348570686"/>
              </p:ext>
            </p:extLst>
          </p:nvPr>
        </p:nvGraphicFramePr>
        <p:xfrm>
          <a:off x="4264221" y="2046966"/>
          <a:ext cx="2497925" cy="822960"/>
        </p:xfrm>
        <a:graphic>
          <a:graphicData uri="http://schemas.openxmlformats.org/presentationml/2006/ole">
            <mc:AlternateContent xmlns:mc="http://schemas.openxmlformats.org/markup-compatibility/2006">
              <mc:Choice xmlns:v="urn:schemas-microsoft-com:vml" Requires="v">
                <p:oleObj spid="_x0000_s46077" name="معادلة" r:id="rId5" imgW="1205977" imgH="393529" progId="Equation.3">
                  <p:embed/>
                </p:oleObj>
              </mc:Choice>
              <mc:Fallback>
                <p:oleObj name="معادلة" r:id="rId5" imgW="1205977" imgH="393529" progId="Equation.3">
                  <p:embed/>
                  <p:pic>
                    <p:nvPicPr>
                      <p:cNvPr id="19" name="كائن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4221" y="2046966"/>
                        <a:ext cx="2497925" cy="822960"/>
                      </a:xfrm>
                      <a:prstGeom prst="rect">
                        <a:avLst/>
                      </a:prstGeom>
                      <a:noFill/>
                      <a:ln w="9525">
                        <a:noFill/>
                        <a:miter lim="800000"/>
                        <a:headEnd/>
                        <a:tailEnd/>
                      </a:ln>
                    </p:spPr>
                  </p:pic>
                </p:oleObj>
              </mc:Fallback>
            </mc:AlternateContent>
          </a:graphicData>
        </a:graphic>
      </p:graphicFrame>
      <p:graphicFrame>
        <p:nvGraphicFramePr>
          <p:cNvPr id="16" name="كائن 9"/>
          <p:cNvGraphicFramePr>
            <a:graphicFrameLocks noChangeAspect="1"/>
          </p:cNvGraphicFramePr>
          <p:nvPr>
            <p:extLst>
              <p:ext uri="{D42A27DB-BD31-4B8C-83A1-F6EECF244321}">
                <p14:modId xmlns:p14="http://schemas.microsoft.com/office/powerpoint/2010/main" val="2685862879"/>
              </p:ext>
            </p:extLst>
          </p:nvPr>
        </p:nvGraphicFramePr>
        <p:xfrm>
          <a:off x="377825" y="2985914"/>
          <a:ext cx="3439443" cy="868680"/>
        </p:xfrm>
        <a:graphic>
          <a:graphicData uri="http://schemas.openxmlformats.org/presentationml/2006/ole">
            <mc:AlternateContent xmlns:mc="http://schemas.openxmlformats.org/markup-compatibility/2006">
              <mc:Choice xmlns:v="urn:schemas-microsoft-com:vml" Requires="v">
                <p:oleObj spid="_x0000_s46078" name="معادلة" r:id="rId7" imgW="1562100" imgH="393700" progId="Equation.3">
                  <p:embed/>
                </p:oleObj>
              </mc:Choice>
              <mc:Fallback>
                <p:oleObj name="معادلة" r:id="rId7" imgW="1562100" imgH="393700" progId="Equation.3">
                  <p:embed/>
                  <p:pic>
                    <p:nvPicPr>
                      <p:cNvPr id="10" name="كائن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825" y="2985914"/>
                        <a:ext cx="3439443" cy="868680"/>
                      </a:xfrm>
                      <a:prstGeom prst="rect">
                        <a:avLst/>
                      </a:prstGeom>
                      <a:noFill/>
                      <a:ln w="9525">
                        <a:noFill/>
                        <a:miter lim="800000"/>
                        <a:headEnd/>
                        <a:tailEnd/>
                      </a:ln>
                    </p:spPr>
                  </p:pic>
                </p:oleObj>
              </mc:Fallback>
            </mc:AlternateContent>
          </a:graphicData>
        </a:graphic>
      </p:graphicFrame>
      <p:graphicFrame>
        <p:nvGraphicFramePr>
          <p:cNvPr id="17" name="كائن 11"/>
          <p:cNvGraphicFramePr>
            <a:graphicFrameLocks noChangeAspect="1"/>
          </p:cNvGraphicFramePr>
          <p:nvPr>
            <p:extLst>
              <p:ext uri="{D42A27DB-BD31-4B8C-83A1-F6EECF244321}">
                <p14:modId xmlns:p14="http://schemas.microsoft.com/office/powerpoint/2010/main" val="3506217592"/>
              </p:ext>
            </p:extLst>
          </p:nvPr>
        </p:nvGraphicFramePr>
        <p:xfrm>
          <a:off x="4264221" y="3012773"/>
          <a:ext cx="4527788" cy="822960"/>
        </p:xfrm>
        <a:graphic>
          <a:graphicData uri="http://schemas.openxmlformats.org/presentationml/2006/ole">
            <mc:AlternateContent xmlns:mc="http://schemas.openxmlformats.org/markup-compatibility/2006">
              <mc:Choice xmlns:v="urn:schemas-microsoft-com:vml" Requires="v">
                <p:oleObj spid="_x0000_s46079" name="معادلة" r:id="rId9" imgW="2145369" imgH="393529" progId="Equation.3">
                  <p:embed/>
                </p:oleObj>
              </mc:Choice>
              <mc:Fallback>
                <p:oleObj name="معادلة" r:id="rId9" imgW="2145369" imgH="393529" progId="Equation.3">
                  <p:embed/>
                  <p:pic>
                    <p:nvPicPr>
                      <p:cNvPr id="12" name="كائن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64221" y="3012773"/>
                        <a:ext cx="4527788" cy="822960"/>
                      </a:xfrm>
                      <a:prstGeom prst="rect">
                        <a:avLst/>
                      </a:prstGeom>
                      <a:noFill/>
                      <a:ln w="9525">
                        <a:noFill/>
                        <a:miter lim="800000"/>
                        <a:headEnd/>
                        <a:tailEnd/>
                      </a:ln>
                    </p:spPr>
                  </p:pic>
                </p:oleObj>
              </mc:Fallback>
            </mc:AlternateContent>
          </a:graphicData>
        </a:graphic>
      </p:graphicFrame>
      <p:graphicFrame>
        <p:nvGraphicFramePr>
          <p:cNvPr id="18" name="كائن 13"/>
          <p:cNvGraphicFramePr>
            <a:graphicFrameLocks noChangeAspect="1"/>
          </p:cNvGraphicFramePr>
          <p:nvPr>
            <p:extLst>
              <p:ext uri="{D42A27DB-BD31-4B8C-83A1-F6EECF244321}">
                <p14:modId xmlns:p14="http://schemas.microsoft.com/office/powerpoint/2010/main" val="1504337829"/>
              </p:ext>
            </p:extLst>
          </p:nvPr>
        </p:nvGraphicFramePr>
        <p:xfrm>
          <a:off x="371111" y="4062022"/>
          <a:ext cx="3569426" cy="960120"/>
        </p:xfrm>
        <a:graphic>
          <a:graphicData uri="http://schemas.openxmlformats.org/presentationml/2006/ole">
            <mc:AlternateContent xmlns:mc="http://schemas.openxmlformats.org/markup-compatibility/2006">
              <mc:Choice xmlns:v="urn:schemas-microsoft-com:vml" Requires="v">
                <p:oleObj spid="_x0000_s73728" name="معادلة" r:id="rId11" imgW="1663700" imgH="444500" progId="Equation.3">
                  <p:embed/>
                </p:oleObj>
              </mc:Choice>
              <mc:Fallback>
                <p:oleObj name="معادلة" r:id="rId11" imgW="1663700" imgH="444500" progId="Equation.3">
                  <p:embed/>
                  <p:pic>
                    <p:nvPicPr>
                      <p:cNvPr id="14" name="كائن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1111" y="4062022"/>
                        <a:ext cx="3569426" cy="960120"/>
                      </a:xfrm>
                      <a:prstGeom prst="rect">
                        <a:avLst/>
                      </a:prstGeom>
                      <a:noFill/>
                      <a:ln w="9525">
                        <a:noFill/>
                        <a:miter lim="800000"/>
                        <a:headEnd/>
                        <a:tailEnd/>
                      </a:ln>
                    </p:spPr>
                  </p:pic>
                </p:oleObj>
              </mc:Fallback>
            </mc:AlternateContent>
          </a:graphicData>
        </a:graphic>
      </p:graphicFrame>
      <p:graphicFrame>
        <p:nvGraphicFramePr>
          <p:cNvPr id="19" name="كائن 15"/>
          <p:cNvGraphicFramePr>
            <a:graphicFrameLocks noChangeAspect="1"/>
          </p:cNvGraphicFramePr>
          <p:nvPr>
            <p:extLst>
              <p:ext uri="{D42A27DB-BD31-4B8C-83A1-F6EECF244321}">
                <p14:modId xmlns:p14="http://schemas.microsoft.com/office/powerpoint/2010/main" val="1973949361"/>
              </p:ext>
            </p:extLst>
          </p:nvPr>
        </p:nvGraphicFramePr>
        <p:xfrm>
          <a:off x="4264221" y="4062022"/>
          <a:ext cx="3272945" cy="914400"/>
        </p:xfrm>
        <a:graphic>
          <a:graphicData uri="http://schemas.openxmlformats.org/presentationml/2006/ole">
            <mc:AlternateContent xmlns:mc="http://schemas.openxmlformats.org/markup-compatibility/2006">
              <mc:Choice xmlns:v="urn:schemas-microsoft-com:vml" Requires="v">
                <p:oleObj spid="_x0000_s73729" name="معادلة" r:id="rId13" imgW="1600200" imgH="444500" progId="Equation.3">
                  <p:embed/>
                </p:oleObj>
              </mc:Choice>
              <mc:Fallback>
                <p:oleObj name="معادلة" r:id="rId13" imgW="1600200" imgH="444500" progId="Equation.3">
                  <p:embed/>
                  <p:pic>
                    <p:nvPicPr>
                      <p:cNvPr id="16" name="كائن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64221" y="4062022"/>
                        <a:ext cx="3272945" cy="914400"/>
                      </a:xfrm>
                      <a:prstGeom prst="rect">
                        <a:avLst/>
                      </a:prstGeom>
                      <a:noFill/>
                      <a:ln w="9525">
                        <a:noFill/>
                        <a:miter lim="800000"/>
                        <a:headEnd/>
                        <a:tailEnd/>
                      </a:ln>
                    </p:spPr>
                  </p:pic>
                </p:oleObj>
              </mc:Fallback>
            </mc:AlternateContent>
          </a:graphicData>
        </a:graphic>
      </p:graphicFrame>
      <p:graphicFrame>
        <p:nvGraphicFramePr>
          <p:cNvPr id="20" name="كائن 16"/>
          <p:cNvGraphicFramePr>
            <a:graphicFrameLocks noChangeAspect="1"/>
          </p:cNvGraphicFramePr>
          <p:nvPr>
            <p:extLst>
              <p:ext uri="{D42A27DB-BD31-4B8C-83A1-F6EECF244321}">
                <p14:modId xmlns:p14="http://schemas.microsoft.com/office/powerpoint/2010/main" val="1110556257"/>
              </p:ext>
            </p:extLst>
          </p:nvPr>
        </p:nvGraphicFramePr>
        <p:xfrm>
          <a:off x="363658" y="5229570"/>
          <a:ext cx="3038393" cy="1051560"/>
        </p:xfrm>
        <a:graphic>
          <a:graphicData uri="http://schemas.openxmlformats.org/presentationml/2006/ole">
            <mc:AlternateContent xmlns:mc="http://schemas.openxmlformats.org/markup-compatibility/2006">
              <mc:Choice xmlns:v="urn:schemas-microsoft-com:vml" Requires="v">
                <p:oleObj spid="_x0000_s73730" name="Equation" r:id="rId15" imgW="1384300" imgH="482600" progId="Equation.3">
                  <p:embed/>
                </p:oleObj>
              </mc:Choice>
              <mc:Fallback>
                <p:oleObj name="Equation" r:id="rId15" imgW="1384300" imgH="482600" progId="Equation.3">
                  <p:embed/>
                  <p:pic>
                    <p:nvPicPr>
                      <p:cNvPr id="17" name="كائن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3658" y="5229570"/>
                        <a:ext cx="3038393" cy="1051560"/>
                      </a:xfrm>
                      <a:prstGeom prst="rect">
                        <a:avLst/>
                      </a:prstGeom>
                      <a:noFill/>
                      <a:ln w="9525">
                        <a:noFill/>
                        <a:miter lim="800000"/>
                        <a:headEnd/>
                        <a:tailEnd/>
                      </a:ln>
                    </p:spPr>
                  </p:pic>
                </p:oleObj>
              </mc:Fallback>
            </mc:AlternateContent>
          </a:graphicData>
        </a:graphic>
      </p:graphicFrame>
      <p:graphicFrame>
        <p:nvGraphicFramePr>
          <p:cNvPr id="21" name="كائن 17"/>
          <p:cNvGraphicFramePr>
            <a:graphicFrameLocks noChangeAspect="1"/>
          </p:cNvGraphicFramePr>
          <p:nvPr>
            <p:extLst>
              <p:ext uri="{D42A27DB-BD31-4B8C-83A1-F6EECF244321}">
                <p14:modId xmlns:p14="http://schemas.microsoft.com/office/powerpoint/2010/main" val="2718138282"/>
              </p:ext>
            </p:extLst>
          </p:nvPr>
        </p:nvGraphicFramePr>
        <p:xfrm>
          <a:off x="3747248" y="5553423"/>
          <a:ext cx="1765935" cy="411480"/>
        </p:xfrm>
        <a:graphic>
          <a:graphicData uri="http://schemas.openxmlformats.org/presentationml/2006/ole">
            <mc:AlternateContent xmlns:mc="http://schemas.openxmlformats.org/markup-compatibility/2006">
              <mc:Choice xmlns:v="urn:schemas-microsoft-com:vml" Requires="v">
                <p:oleObj spid="_x0000_s73731" name="Equation" r:id="rId17" imgW="952087" imgH="215806" progId="Equation.3">
                  <p:embed/>
                </p:oleObj>
              </mc:Choice>
              <mc:Fallback>
                <p:oleObj name="Equation" r:id="rId17" imgW="952087" imgH="215806" progId="Equation.3">
                  <p:embed/>
                  <p:pic>
                    <p:nvPicPr>
                      <p:cNvPr id="18" name="كائن 1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747248" y="5553423"/>
                        <a:ext cx="1765935" cy="411480"/>
                      </a:xfrm>
                      <a:prstGeom prst="rect">
                        <a:avLst/>
                      </a:prstGeom>
                      <a:noFill/>
                      <a:ln w="9525">
                        <a:noFill/>
                        <a:miter lim="800000"/>
                        <a:headEnd/>
                        <a:tailEnd/>
                      </a:ln>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688018130"/>
              </p:ext>
            </p:extLst>
          </p:nvPr>
        </p:nvGraphicFramePr>
        <p:xfrm>
          <a:off x="3369355" y="5646988"/>
          <a:ext cx="223718" cy="274320"/>
        </p:xfrm>
        <a:graphic>
          <a:graphicData uri="http://schemas.openxmlformats.org/presentationml/2006/ole">
            <mc:AlternateContent xmlns:mc="http://schemas.openxmlformats.org/markup-compatibility/2006">
              <mc:Choice xmlns:v="urn:schemas-microsoft-com:vml" Requires="v">
                <p:oleObj spid="_x0000_s73732" name="Equation" r:id="rId19" imgW="75960" imgH="101520" progId="Equation.3">
                  <p:embed/>
                </p:oleObj>
              </mc:Choice>
              <mc:Fallback>
                <p:oleObj name="Equation" r:id="rId19" imgW="75960" imgH="101520" progId="Equation.3">
                  <p:embed/>
                  <p:pic>
                    <p:nvPicPr>
                      <p:cNvPr id="0" name=""/>
                      <p:cNvPicPr/>
                      <p:nvPr/>
                    </p:nvPicPr>
                    <p:blipFill>
                      <a:blip r:embed="rId20"/>
                      <a:stretch>
                        <a:fillRect/>
                      </a:stretch>
                    </p:blipFill>
                    <p:spPr>
                      <a:xfrm>
                        <a:off x="3369355" y="5646988"/>
                        <a:ext cx="223718" cy="274320"/>
                      </a:xfrm>
                      <a:prstGeom prst="rect">
                        <a:avLst/>
                      </a:prstGeom>
                    </p:spPr>
                  </p:pic>
                </p:oleObj>
              </mc:Fallback>
            </mc:AlternateContent>
          </a:graphicData>
        </a:graphic>
      </p:graphicFrame>
    </p:spTree>
    <p:extLst>
      <p:ext uri="{BB962C8B-B14F-4D97-AF65-F5344CB8AC3E}">
        <p14:creationId xmlns:p14="http://schemas.microsoft.com/office/powerpoint/2010/main" val="4092485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par>
                                <p:cTn id="46" presetID="10" presetClass="entr" presetSubtype="0" fill="hold"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2977</Words>
  <Application>Microsoft Office PowerPoint</Application>
  <PresentationFormat>On-screen Show (4:3)</PresentationFormat>
  <Paragraphs>483</Paragraphs>
  <Slides>36</Slides>
  <Notes>21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46" baseType="lpstr">
      <vt:lpstr>Arial</vt:lpstr>
      <vt:lpstr>Bell MT</vt:lpstr>
      <vt:lpstr>Calibri</vt:lpstr>
      <vt:lpstr>Calibri body</vt:lpstr>
      <vt:lpstr>Calibri Light</vt:lpstr>
      <vt:lpstr>Cambria Math</vt:lpstr>
      <vt:lpstr>Times New Roman</vt:lpstr>
      <vt:lpstr>Office Theme</vt:lpstr>
      <vt:lpstr>Equation</vt:lpstr>
      <vt:lpstr>معادلة</vt:lpstr>
      <vt:lpstr>Mathematical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Asma Alothman</cp:lastModifiedBy>
  <cp:revision>1070</cp:revision>
  <dcterms:created xsi:type="dcterms:W3CDTF">2017-09-18T11:03:17Z</dcterms:created>
  <dcterms:modified xsi:type="dcterms:W3CDTF">2019-05-19T13:47:12Z</dcterms:modified>
</cp:coreProperties>
</file>