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8"/>
  </p:notesMasterIdLst>
  <p:sldIdLst>
    <p:sldId id="286" r:id="rId2"/>
    <p:sldId id="344" r:id="rId3"/>
    <p:sldId id="345" r:id="rId4"/>
    <p:sldId id="346" r:id="rId5"/>
    <p:sldId id="347" r:id="rId6"/>
    <p:sldId id="348" r:id="rId7"/>
    <p:sldId id="349" r:id="rId8"/>
    <p:sldId id="350" r:id="rId9"/>
    <p:sldId id="351" r:id="rId10"/>
    <p:sldId id="352" r:id="rId11"/>
    <p:sldId id="353" r:id="rId12"/>
    <p:sldId id="354" r:id="rId13"/>
    <p:sldId id="355" r:id="rId14"/>
    <p:sldId id="358" r:id="rId15"/>
    <p:sldId id="359" r:id="rId16"/>
    <p:sldId id="360" r:id="rId17"/>
    <p:sldId id="361" r:id="rId18"/>
    <p:sldId id="362" r:id="rId19"/>
    <p:sldId id="363" r:id="rId20"/>
    <p:sldId id="364" r:id="rId21"/>
    <p:sldId id="366" r:id="rId22"/>
    <p:sldId id="367" r:id="rId23"/>
    <p:sldId id="368" r:id="rId24"/>
    <p:sldId id="369" r:id="rId25"/>
    <p:sldId id="370" r:id="rId26"/>
    <p:sldId id="371" r:id="rId27"/>
    <p:sldId id="372" r:id="rId28"/>
    <p:sldId id="373" r:id="rId29"/>
    <p:sldId id="374" r:id="rId30"/>
    <p:sldId id="375" r:id="rId31"/>
    <p:sldId id="376" r:id="rId32"/>
    <p:sldId id="377" r:id="rId33"/>
    <p:sldId id="378" r:id="rId34"/>
    <p:sldId id="379" r:id="rId35"/>
    <p:sldId id="380" r:id="rId36"/>
    <p:sldId id="38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FFFF"/>
    <a:srgbClr val="A9E9E3"/>
    <a:srgbClr val="CCECFF"/>
    <a:srgbClr val="99CCFF"/>
    <a:srgbClr val="00FFCC"/>
    <a:srgbClr val="00CC99"/>
    <a:srgbClr val="D3A1F1"/>
    <a:srgbClr val="FBF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9" autoAdjust="0"/>
    <p:restoredTop sz="95209" autoAdjust="0"/>
  </p:normalViewPr>
  <p:slideViewPr>
    <p:cSldViewPr snapToGrid="0">
      <p:cViewPr>
        <p:scale>
          <a:sx n="86" d="100"/>
          <a:sy n="86" d="100"/>
        </p:scale>
        <p:origin x="1519" y="46"/>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D3728-58ED-449B-B477-2097A9C731FD}" type="datetimeFigureOut">
              <a:rPr lang="en-US" smtClean="0"/>
              <a:t>5/19/2019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E9AE0-1E79-462C-94C4-FAF6B008A579}" type="slidenum">
              <a:rPr lang="en-US" smtClean="0"/>
              <a:t>‹#›</a:t>
            </a:fld>
            <a:endParaRPr lang="en-US" dirty="0"/>
          </a:p>
        </p:txBody>
      </p:sp>
    </p:spTree>
    <p:extLst>
      <p:ext uri="{BB962C8B-B14F-4D97-AF65-F5344CB8AC3E}">
        <p14:creationId xmlns:p14="http://schemas.microsoft.com/office/powerpoint/2010/main" val="2732391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1</a:t>
            </a:fld>
            <a:endParaRPr lang="en-US" dirty="0"/>
          </a:p>
        </p:txBody>
      </p:sp>
    </p:spTree>
    <p:extLst>
      <p:ext uri="{BB962C8B-B14F-4D97-AF65-F5344CB8AC3E}">
        <p14:creationId xmlns:p14="http://schemas.microsoft.com/office/powerpoint/2010/main" val="295135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C7B36E-8421-4BA9-B640-90A75818906E}" type="datetime1">
              <a:rPr lang="en-US" smtClean="0"/>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dirty="0"/>
          </a:p>
        </p:txBody>
      </p:sp>
    </p:spTree>
    <p:extLst>
      <p:ext uri="{BB962C8B-B14F-4D97-AF65-F5344CB8AC3E}">
        <p14:creationId xmlns:p14="http://schemas.microsoft.com/office/powerpoint/2010/main" val="274997796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1E9D6-2329-4ED9-B2A1-13A22237BAB6}" type="datetime1">
              <a:rPr lang="en-US" smtClean="0"/>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dirty="0"/>
          </a:p>
        </p:txBody>
      </p:sp>
    </p:spTree>
    <p:extLst>
      <p:ext uri="{BB962C8B-B14F-4D97-AF65-F5344CB8AC3E}">
        <p14:creationId xmlns:p14="http://schemas.microsoft.com/office/powerpoint/2010/main" val="130369256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CDA36A-3318-4951-8D4E-6786A810DDA0}" type="datetime1">
              <a:rPr lang="en-US" smtClean="0"/>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dirty="0"/>
          </a:p>
        </p:txBody>
      </p:sp>
    </p:spTree>
    <p:extLst>
      <p:ext uri="{BB962C8B-B14F-4D97-AF65-F5344CB8AC3E}">
        <p14:creationId xmlns:p14="http://schemas.microsoft.com/office/powerpoint/2010/main" val="283885266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80513E-2023-4B1E-94FF-838BE93B09CB}" type="datetime1">
              <a:rPr lang="en-US" smtClean="0"/>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dirty="0"/>
          </a:p>
        </p:txBody>
      </p:sp>
    </p:spTree>
    <p:extLst>
      <p:ext uri="{BB962C8B-B14F-4D97-AF65-F5344CB8AC3E}">
        <p14:creationId xmlns:p14="http://schemas.microsoft.com/office/powerpoint/2010/main" val="65833156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57DF8A-6C1D-47DB-8168-40CE57FF8E2E}" type="datetime1">
              <a:rPr lang="en-US" smtClean="0"/>
              <a:t>5/19/2019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dirty="0"/>
          </a:p>
        </p:txBody>
      </p:sp>
    </p:spTree>
    <p:extLst>
      <p:ext uri="{BB962C8B-B14F-4D97-AF65-F5344CB8AC3E}">
        <p14:creationId xmlns:p14="http://schemas.microsoft.com/office/powerpoint/2010/main" val="196264080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65BD4E-1BA3-454B-9AF1-4CE6B62896F4}" type="datetime1">
              <a:rPr lang="en-US" smtClean="0"/>
              <a:t>5/19/2019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374BF2-3C04-4AB9-BE52-D173019A9162}" type="slidenum">
              <a:rPr lang="en-US" smtClean="0"/>
              <a:t>‹#›</a:t>
            </a:fld>
            <a:endParaRPr lang="en-US" dirty="0"/>
          </a:p>
        </p:txBody>
      </p:sp>
    </p:spTree>
    <p:extLst>
      <p:ext uri="{BB962C8B-B14F-4D97-AF65-F5344CB8AC3E}">
        <p14:creationId xmlns:p14="http://schemas.microsoft.com/office/powerpoint/2010/main" val="251330944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552FBD-7F6A-4B8D-863D-D8D50B790770}" type="datetime1">
              <a:rPr lang="en-US" smtClean="0"/>
              <a:t>5/19/2019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374BF2-3C04-4AB9-BE52-D173019A9162}" type="slidenum">
              <a:rPr lang="en-US" smtClean="0"/>
              <a:t>‹#›</a:t>
            </a:fld>
            <a:endParaRPr lang="en-US" dirty="0"/>
          </a:p>
        </p:txBody>
      </p:sp>
    </p:spTree>
    <p:extLst>
      <p:ext uri="{BB962C8B-B14F-4D97-AF65-F5344CB8AC3E}">
        <p14:creationId xmlns:p14="http://schemas.microsoft.com/office/powerpoint/2010/main" val="149462033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68EA68-EC22-4366-BA96-6CA8CE909936}" type="datetime1">
              <a:rPr lang="en-US" smtClean="0"/>
              <a:t>5/19/2019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374BF2-3C04-4AB9-BE52-D173019A9162}" type="slidenum">
              <a:rPr lang="en-US" smtClean="0"/>
              <a:t>‹#›</a:t>
            </a:fld>
            <a:endParaRPr lang="en-US" dirty="0"/>
          </a:p>
        </p:txBody>
      </p:sp>
    </p:spTree>
    <p:extLst>
      <p:ext uri="{BB962C8B-B14F-4D97-AF65-F5344CB8AC3E}">
        <p14:creationId xmlns:p14="http://schemas.microsoft.com/office/powerpoint/2010/main" val="247643932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86E53-FC6D-495E-AB6A-99D884B00C92}" type="datetime1">
              <a:rPr lang="en-US" smtClean="0"/>
              <a:t>5/19/2019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374BF2-3C04-4AB9-BE52-D173019A9162}" type="slidenum">
              <a:rPr lang="en-US" smtClean="0"/>
              <a:t>‹#›</a:t>
            </a:fld>
            <a:endParaRPr lang="en-US" dirty="0"/>
          </a:p>
        </p:txBody>
      </p:sp>
    </p:spTree>
    <p:extLst>
      <p:ext uri="{BB962C8B-B14F-4D97-AF65-F5344CB8AC3E}">
        <p14:creationId xmlns:p14="http://schemas.microsoft.com/office/powerpoint/2010/main" val="114178151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CEAB3E-AA3F-4E8A-8074-D5E8828770BF}" type="datetime1">
              <a:rPr lang="en-US" smtClean="0"/>
              <a:t>5/19/2019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374BF2-3C04-4AB9-BE52-D173019A9162}" type="slidenum">
              <a:rPr lang="en-US" smtClean="0"/>
              <a:t>‹#›</a:t>
            </a:fld>
            <a:endParaRPr lang="en-US" dirty="0"/>
          </a:p>
        </p:txBody>
      </p:sp>
    </p:spTree>
    <p:extLst>
      <p:ext uri="{BB962C8B-B14F-4D97-AF65-F5344CB8AC3E}">
        <p14:creationId xmlns:p14="http://schemas.microsoft.com/office/powerpoint/2010/main" val="294738998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9A1F6C-AA05-4550-8CA9-966B48AFCBA0}" type="datetime1">
              <a:rPr lang="en-US" smtClean="0"/>
              <a:t>5/19/2019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374BF2-3C04-4AB9-BE52-D173019A9162}" type="slidenum">
              <a:rPr lang="en-US" smtClean="0"/>
              <a:t>‹#›</a:t>
            </a:fld>
            <a:endParaRPr lang="en-US" dirty="0"/>
          </a:p>
        </p:txBody>
      </p:sp>
    </p:spTree>
    <p:extLst>
      <p:ext uri="{BB962C8B-B14F-4D97-AF65-F5344CB8AC3E}">
        <p14:creationId xmlns:p14="http://schemas.microsoft.com/office/powerpoint/2010/main" val="63363342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662F2-26A2-4916-96B5-43E95FF7A2EB}" type="datetime1">
              <a:rPr lang="en-US" smtClean="0"/>
              <a:t>5/19/2019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74BF2-3C04-4AB9-BE52-D173019A9162}" type="slidenum">
              <a:rPr lang="en-US" smtClean="0"/>
              <a:t>‹#›</a:t>
            </a:fld>
            <a:endParaRPr lang="en-US" dirty="0"/>
          </a:p>
        </p:txBody>
      </p:sp>
    </p:spTree>
    <p:extLst>
      <p:ext uri="{BB962C8B-B14F-4D97-AF65-F5344CB8AC3E}">
        <p14:creationId xmlns:p14="http://schemas.microsoft.com/office/powerpoint/2010/main" val="17992161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wmf"/><Relationship Id="rId18" Type="http://schemas.openxmlformats.org/officeDocument/2006/relationships/oleObject" Target="../embeddings/oleObject3.bin"/><Relationship Id="rId26" Type="http://schemas.openxmlformats.org/officeDocument/2006/relationships/image" Target="../media/image38.png"/><Relationship Id="rId3" Type="http://schemas.openxmlformats.org/officeDocument/2006/relationships/oleObject" Target="../embeddings/oleObject1.bin"/><Relationship Id="rId21" Type="http://schemas.openxmlformats.org/officeDocument/2006/relationships/image" Target="../media/image3.wmf"/><Relationship Id="rId7" Type="http://schemas.openxmlformats.org/officeDocument/2006/relationships/image" Target="../media/image27.png"/><Relationship Id="rId12" Type="http://schemas.openxmlformats.org/officeDocument/2006/relationships/oleObject" Target="../embeddings/oleObject2.bin"/><Relationship Id="rId17" Type="http://schemas.openxmlformats.org/officeDocument/2006/relationships/image" Target="../media/image33.png"/><Relationship Id="rId25" Type="http://schemas.openxmlformats.org/officeDocument/2006/relationships/image" Target="../media/image37.png"/><Relationship Id="rId2" Type="http://schemas.openxmlformats.org/officeDocument/2006/relationships/slideLayout" Target="../slideLayouts/slideLayout7.xml"/><Relationship Id="rId16" Type="http://schemas.openxmlformats.org/officeDocument/2006/relationships/image" Target="../media/image32.png"/><Relationship Id="rId20" Type="http://schemas.openxmlformats.org/officeDocument/2006/relationships/oleObject" Target="../embeddings/oleObject3.bin"/><Relationship Id="rId1" Type="http://schemas.openxmlformats.org/officeDocument/2006/relationships/vmlDrawing" Target="../drawings/vmlDrawing1.vml"/><Relationship Id="rId6" Type="http://schemas.openxmlformats.org/officeDocument/2006/relationships/image" Target="../media/image1.wmf"/><Relationship Id="rId11" Type="http://schemas.openxmlformats.org/officeDocument/2006/relationships/image" Target="../media/image2.wmf"/><Relationship Id="rId24" Type="http://schemas.openxmlformats.org/officeDocument/2006/relationships/image" Target="../media/image36.png"/><Relationship Id="rId5" Type="http://schemas.openxmlformats.org/officeDocument/2006/relationships/oleObject" Target="../embeddings/oleObject1.bin"/><Relationship Id="rId15" Type="http://schemas.openxmlformats.org/officeDocument/2006/relationships/image" Target="../media/image31.png"/><Relationship Id="rId23" Type="http://schemas.openxmlformats.org/officeDocument/2006/relationships/image" Target="../media/image35.png"/><Relationship Id="rId10" Type="http://schemas.openxmlformats.org/officeDocument/2006/relationships/oleObject" Target="../embeddings/oleObject2.bin"/><Relationship Id="rId4" Type="http://schemas.openxmlformats.org/officeDocument/2006/relationships/image" Target="../media/image1.wmf"/><Relationship Id="rId9" Type="http://schemas.openxmlformats.org/officeDocument/2006/relationships/image" Target="../media/image29.png"/><Relationship Id="rId14" Type="http://schemas.openxmlformats.org/officeDocument/2006/relationships/image" Target="../media/image30.png"/><Relationship Id="rId22"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oleObject" Target="../embeddings/oleObject5.bin"/><Relationship Id="rId18" Type="http://schemas.openxmlformats.org/officeDocument/2006/relationships/oleObject" Target="../embeddings/oleObject6.bin"/><Relationship Id="rId3" Type="http://schemas.openxmlformats.org/officeDocument/2006/relationships/image" Target="../media/image43.png"/><Relationship Id="rId21" Type="http://schemas.openxmlformats.org/officeDocument/2006/relationships/image" Target="../media/image8.wmf"/><Relationship Id="rId7" Type="http://schemas.openxmlformats.org/officeDocument/2006/relationships/image" Target="../media/image6.wmf"/><Relationship Id="rId12" Type="http://schemas.openxmlformats.org/officeDocument/2006/relationships/image" Target="../media/image7.wmf"/><Relationship Id="rId17" Type="http://schemas.openxmlformats.org/officeDocument/2006/relationships/image" Target="../media/image49.png"/><Relationship Id="rId2" Type="http://schemas.openxmlformats.org/officeDocument/2006/relationships/slideLayout" Target="../slideLayouts/slideLayout7.xml"/><Relationship Id="rId16" Type="http://schemas.openxmlformats.org/officeDocument/2006/relationships/image" Target="../media/image48.png"/><Relationship Id="rId20" Type="http://schemas.openxmlformats.org/officeDocument/2006/relationships/oleObject" Target="../embeddings/oleObject6.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5.bin"/><Relationship Id="rId24" Type="http://schemas.openxmlformats.org/officeDocument/2006/relationships/image" Target="../media/image52.png"/><Relationship Id="rId5" Type="http://schemas.openxmlformats.org/officeDocument/2006/relationships/image" Target="../media/image6.wmf"/><Relationship Id="rId15" Type="http://schemas.openxmlformats.org/officeDocument/2006/relationships/image" Target="../media/image47.png"/><Relationship Id="rId23" Type="http://schemas.openxmlformats.org/officeDocument/2006/relationships/image" Target="../media/image51.png"/><Relationship Id="rId10" Type="http://schemas.openxmlformats.org/officeDocument/2006/relationships/image" Target="../media/image46.png"/><Relationship Id="rId19" Type="http://schemas.openxmlformats.org/officeDocument/2006/relationships/image" Target="../media/image8.wmf"/><Relationship Id="rId4" Type="http://schemas.openxmlformats.org/officeDocument/2006/relationships/oleObject" Target="../embeddings/oleObject4.bin"/><Relationship Id="rId9" Type="http://schemas.openxmlformats.org/officeDocument/2006/relationships/image" Target="../media/image45.png"/><Relationship Id="rId14" Type="http://schemas.openxmlformats.org/officeDocument/2006/relationships/image" Target="../media/image7.wmf"/><Relationship Id="rId22" Type="http://schemas.openxmlformats.org/officeDocument/2006/relationships/image" Target="../media/image50.png"/></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18" Type="http://schemas.openxmlformats.org/officeDocument/2006/relationships/image" Target="../media/image91.png"/><Relationship Id="rId3" Type="http://schemas.openxmlformats.org/officeDocument/2006/relationships/image" Target="../media/image76.png"/><Relationship Id="rId21" Type="http://schemas.openxmlformats.org/officeDocument/2006/relationships/image" Target="../media/image94.png"/><Relationship Id="rId7" Type="http://schemas.openxmlformats.org/officeDocument/2006/relationships/image" Target="../media/image80.png"/><Relationship Id="rId12" Type="http://schemas.openxmlformats.org/officeDocument/2006/relationships/image" Target="../media/image85.png"/><Relationship Id="rId17" Type="http://schemas.openxmlformats.org/officeDocument/2006/relationships/image" Target="../media/image90.png"/><Relationship Id="rId2" Type="http://schemas.openxmlformats.org/officeDocument/2006/relationships/image" Target="../media/image75.png"/><Relationship Id="rId16" Type="http://schemas.openxmlformats.org/officeDocument/2006/relationships/image" Target="../media/image89.png"/><Relationship Id="rId20"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8.png"/><Relationship Id="rId10" Type="http://schemas.openxmlformats.org/officeDocument/2006/relationships/image" Target="../media/image83.png"/><Relationship Id="rId19" Type="http://schemas.openxmlformats.org/officeDocument/2006/relationships/image" Target="../media/image92.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 Id="rId22" Type="http://schemas.openxmlformats.org/officeDocument/2006/relationships/image" Target="../media/image95.png"/></Relationships>
</file>

<file path=ppt/slides/_rels/slide3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01955" y="2832912"/>
            <a:ext cx="5740090" cy="1136316"/>
          </a:xfr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p:spPr>
        <p:txBody>
          <a:bodyPr anchor="ctr">
            <a:noAutofit/>
          </a:bodyPr>
          <a:lstStyle/>
          <a:p>
            <a:r>
              <a:rPr lang="en-US" sz="4500" b="1" dirty="0">
                <a:latin typeface="Calibri body"/>
              </a:rPr>
              <a:t>The Hydrogen Atom</a:t>
            </a:r>
            <a:endParaRPr lang="en-US" altLang="en-US" sz="4500" b="1" dirty="0">
              <a:latin typeface="Calibri body"/>
            </a:endParaRPr>
          </a:p>
        </p:txBody>
      </p:sp>
      <p:sp>
        <p:nvSpPr>
          <p:cNvPr id="3075" name="Rectangle 5"/>
          <p:cNvSpPr>
            <a:spLocks noChangeArrowheads="1"/>
          </p:cNvSpPr>
          <p:nvPr/>
        </p:nvSpPr>
        <p:spPr bwMode="auto">
          <a:xfrm>
            <a:off x="0" y="3170238"/>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dirty="0">
              <a:cs typeface="Arial" panose="020B0604020202020204" pitchFamily="34" charset="0"/>
            </a:endParaRPr>
          </a:p>
        </p:txBody>
      </p:sp>
    </p:spTree>
    <p:extLst>
      <p:ext uri="{BB962C8B-B14F-4D97-AF65-F5344CB8AC3E}">
        <p14:creationId xmlns:p14="http://schemas.microsoft.com/office/powerpoint/2010/main" val="2741051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5869" y="928906"/>
                <a:ext cx="8754566" cy="5471562"/>
              </a:xfrm>
              <a:prstGeom prst="rect">
                <a:avLst/>
              </a:prstGeom>
            </p:spPr>
            <p:txBody>
              <a:bodyPr wrap="square">
                <a:spAutoFit/>
              </a:bodyPr>
              <a:lstStyle/>
              <a:p>
                <a:pPr algn="just">
                  <a:spcBef>
                    <a:spcPct val="0"/>
                  </a:spcBef>
                </a:pPr>
                <a:r>
                  <a:rPr lang="en-US" altLang="en-US" sz="2300" b="1" dirty="0"/>
                  <a:t>Solution of the </a:t>
                </a:r>
                <a14:m>
                  <m:oMath xmlns:m="http://schemas.openxmlformats.org/officeDocument/2006/math">
                    <m:r>
                      <a:rPr lang="en-US" altLang="en-US" sz="2300" b="1" i="1" dirty="0" smtClean="0">
                        <a:latin typeface="Cambria Math" panose="02040503050406030204" pitchFamily="18" charset="0"/>
                      </a:rPr>
                      <m:t>𝑭</m:t>
                    </m:r>
                  </m:oMath>
                </a14:m>
                <a:r>
                  <a:rPr lang="en-US" altLang="en-US" sz="2300" b="1" dirty="0"/>
                  <a:t> Equation</a:t>
                </a:r>
              </a:p>
              <a:p>
                <a:pPr algn="just">
                  <a:spcBef>
                    <a:spcPct val="0"/>
                  </a:spcBef>
                </a:pPr>
                <a:r>
                  <a:rPr lang="en-US" altLang="en-US" sz="2300" dirty="0"/>
                  <a:t>We found for the </a:t>
                </a:r>
                <a14:m>
                  <m:oMath xmlns:m="http://schemas.openxmlformats.org/officeDocument/2006/math">
                    <m:r>
                      <a:rPr lang="en-US" altLang="en-US" sz="2300" i="1" dirty="0" smtClean="0">
                        <a:latin typeface="Cambria Math" panose="02040503050406030204" pitchFamily="18" charset="0"/>
                      </a:rPr>
                      <m:t>𝐹</m:t>
                    </m:r>
                  </m:oMath>
                </a14:m>
                <a:r>
                  <a:rPr lang="en-US" altLang="en-US" sz="2300" dirty="0"/>
                  <a:t> equation that</a:t>
                </a:r>
              </a:p>
              <a:p>
                <a:pPr algn="just">
                  <a:spcBef>
                    <a:spcPct val="0"/>
                  </a:spcBef>
                </a:pPr>
                <a:endParaRPr lang="en-US" altLang="en-US" sz="1700" dirty="0"/>
              </a:p>
              <a:p>
                <a:pPr algn="just">
                  <a:spcBef>
                    <a:spcPct val="0"/>
                  </a:spcBef>
                </a:pPr>
                <a14:m>
                  <m:oMathPara xmlns:m="http://schemas.openxmlformats.org/officeDocument/2006/math">
                    <m:oMathParaPr>
                      <m:jc m:val="centerGroup"/>
                    </m:oMathParaPr>
                    <m:oMath xmlns:m="http://schemas.openxmlformats.org/officeDocument/2006/math">
                      <m:f>
                        <m:fPr>
                          <m:ctrlPr>
                            <a:rPr lang="en-US" altLang="en-US" sz="2300" i="1">
                              <a:latin typeface="Cambria Math" panose="02040503050406030204" pitchFamily="18" charset="0"/>
                            </a:rPr>
                          </m:ctrlPr>
                        </m:fPr>
                        <m:num>
                          <m:r>
                            <a:rPr lang="en-US" altLang="en-US" sz="2300" i="1">
                              <a:latin typeface="Cambria Math" panose="02040503050406030204" pitchFamily="18" charset="0"/>
                            </a:rPr>
                            <m:t>1</m:t>
                          </m:r>
                        </m:num>
                        <m:den>
                          <m:r>
                            <a:rPr lang="en-US" altLang="en-US" sz="2300" i="1">
                              <a:latin typeface="Cambria Math" panose="02040503050406030204" pitchFamily="18" charset="0"/>
                            </a:rPr>
                            <m:t>𝐹</m:t>
                          </m:r>
                        </m:den>
                      </m:f>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𝑑</m:t>
                              </m:r>
                            </m:e>
                            <m:sup>
                              <m:r>
                                <a:rPr lang="en-US" altLang="en-US" sz="2300" i="1">
                                  <a:latin typeface="Cambria Math" panose="02040503050406030204" pitchFamily="18" charset="0"/>
                                </a:rPr>
                                <m:t>2</m:t>
                              </m:r>
                            </m:sup>
                          </m:sSup>
                          <m:r>
                            <a:rPr lang="en-US" altLang="en-US" sz="2300" i="1">
                              <a:latin typeface="Cambria Math" panose="02040503050406030204" pitchFamily="18" charset="0"/>
                            </a:rPr>
                            <m:t>𝐹</m:t>
                          </m:r>
                        </m:num>
                        <m:den>
                          <m:r>
                            <a:rPr lang="en-US" altLang="en-US" sz="2300" i="1">
                              <a:latin typeface="Cambria Math" panose="02040503050406030204" pitchFamily="18" charset="0"/>
                            </a:rPr>
                            <m:t>𝑑</m:t>
                          </m:r>
                          <m:sSup>
                            <m:sSupPr>
                              <m:ctrlPr>
                                <a:rPr lang="en-US" altLang="en-US" sz="2300" i="1">
                                  <a:latin typeface="Cambria Math" panose="02040503050406030204" pitchFamily="18" charset="0"/>
                                </a:rPr>
                              </m:ctrlPr>
                            </m:sSupPr>
                            <m:e>
                              <m:r>
                                <a:rPr lang="en-US" altLang="en-US" sz="2300" i="1">
                                  <a:latin typeface="Cambria Math" panose="02040503050406030204" pitchFamily="18" charset="0"/>
                                  <a:ea typeface="Cambria Math" panose="02040503050406030204" pitchFamily="18" charset="0"/>
                                </a:rPr>
                                <m:t>𝜑</m:t>
                              </m:r>
                            </m:e>
                            <m:sup>
                              <m:r>
                                <a:rPr lang="en-US" altLang="en-US" sz="2300" i="1">
                                  <a:latin typeface="Cambria Math" panose="02040503050406030204" pitchFamily="18" charset="0"/>
                                </a:rPr>
                                <m:t>2</m:t>
                              </m:r>
                            </m:sup>
                          </m:sSup>
                        </m:den>
                      </m:f>
                      <m:r>
                        <a:rPr lang="en-US" altLang="en-US" sz="2300" i="1">
                          <a:latin typeface="Cambria Math" panose="02040503050406030204" pitchFamily="18" charset="0"/>
                        </a:rPr>
                        <m:t>=−</m:t>
                      </m:r>
                      <m:sSup>
                        <m:sSupPr>
                          <m:ctrlPr>
                            <a:rPr lang="en-US" altLang="en-US" sz="2300" i="1" dirty="0">
                              <a:latin typeface="Cambria Math" panose="02040503050406030204" pitchFamily="18" charset="0"/>
                            </a:rPr>
                          </m:ctrlPr>
                        </m:sSupPr>
                        <m:e>
                          <m:r>
                            <a:rPr lang="en-US" altLang="en-US" sz="2300" i="1" dirty="0">
                              <a:latin typeface="Cambria Math" panose="02040503050406030204" pitchFamily="18" charset="0"/>
                            </a:rPr>
                            <m:t>𝑚</m:t>
                          </m:r>
                        </m:e>
                        <m:sup>
                          <m:r>
                            <a:rPr lang="en-US" altLang="en-US" sz="2300" i="1" dirty="0">
                              <a:latin typeface="Cambria Math" panose="02040503050406030204" pitchFamily="18" charset="0"/>
                            </a:rPr>
                            <m:t>2</m:t>
                          </m:r>
                        </m:sup>
                      </m:sSup>
                    </m:oMath>
                  </m:oMathPara>
                </a14:m>
                <a:endParaRPr lang="en-US" altLang="en-US" sz="2300" dirty="0"/>
              </a:p>
              <a:p>
                <a:pPr algn="just">
                  <a:spcBef>
                    <a:spcPct val="0"/>
                  </a:spcBef>
                </a:pPr>
                <a:endParaRPr lang="en-US" altLang="en-US" sz="1700" dirty="0"/>
              </a:p>
              <a:p>
                <a:pPr algn="just">
                  <a:spcBef>
                    <a:spcPct val="0"/>
                  </a:spcBef>
                </a:pPr>
                <a:r>
                  <a:rPr lang="en-US" altLang="en-US" sz="2300" dirty="0"/>
                  <a:t>We have seen this equation in the rigid rotor section, and we found that the solution for this equation is</a:t>
                </a:r>
              </a:p>
              <a:p>
                <a:pPr algn="just">
                  <a:spcBef>
                    <a:spcPct val="0"/>
                  </a:spcBef>
                </a:pPr>
                <a:endParaRPr lang="en-US" altLang="en-US" sz="1700" dirty="0"/>
              </a:p>
              <a:p>
                <a:pPr algn="just">
                  <a:spcBef>
                    <a:spcPct val="0"/>
                  </a:spcBef>
                </a:pPr>
                <a14:m>
                  <m:oMathPara xmlns:m="http://schemas.openxmlformats.org/officeDocument/2006/math">
                    <m:oMathParaPr>
                      <m:jc m:val="centerGroup"/>
                    </m:oMathParaPr>
                    <m:oMath xmlns:m="http://schemas.openxmlformats.org/officeDocument/2006/math">
                      <m:r>
                        <a:rPr lang="en-US" altLang="en-US" sz="2300" b="0" i="1" smtClean="0">
                          <a:ln>
                            <a:solidFill>
                              <a:schemeClr val="accent6">
                                <a:lumMod val="75000"/>
                              </a:schemeClr>
                            </a:solidFill>
                          </a:ln>
                          <a:latin typeface="Cambria Math" panose="02040503050406030204" pitchFamily="18" charset="0"/>
                        </a:rPr>
                        <m:t>𝐹</m:t>
                      </m:r>
                      <m:r>
                        <a:rPr lang="en-US" altLang="en-US" sz="2300" b="0" i="1" smtClean="0">
                          <a:ln>
                            <a:solidFill>
                              <a:schemeClr val="accent6">
                                <a:lumMod val="75000"/>
                              </a:schemeClr>
                            </a:solidFill>
                          </a:ln>
                          <a:latin typeface="Cambria Math" panose="02040503050406030204" pitchFamily="18" charset="0"/>
                        </a:rPr>
                        <m:t>= </m:t>
                      </m:r>
                      <m:f>
                        <m:fPr>
                          <m:ctrlPr>
                            <a:rPr lang="en-US" altLang="en-US" sz="2300" b="0" i="1" smtClean="0">
                              <a:ln>
                                <a:solidFill>
                                  <a:schemeClr val="accent6">
                                    <a:lumMod val="75000"/>
                                  </a:schemeClr>
                                </a:solidFill>
                              </a:ln>
                              <a:latin typeface="Cambria Math" panose="02040503050406030204" pitchFamily="18" charset="0"/>
                            </a:rPr>
                          </m:ctrlPr>
                        </m:fPr>
                        <m:num>
                          <m:r>
                            <a:rPr lang="en-US" altLang="en-US" sz="2300" b="0" i="1" smtClean="0">
                              <a:ln>
                                <a:solidFill>
                                  <a:schemeClr val="accent6">
                                    <a:lumMod val="75000"/>
                                  </a:schemeClr>
                                </a:solidFill>
                              </a:ln>
                              <a:latin typeface="Cambria Math" panose="02040503050406030204" pitchFamily="18" charset="0"/>
                            </a:rPr>
                            <m:t>1</m:t>
                          </m:r>
                        </m:num>
                        <m:den>
                          <m:rad>
                            <m:radPr>
                              <m:degHide m:val="on"/>
                              <m:ctrlPr>
                                <a:rPr lang="en-US" altLang="en-US" sz="2300" b="0" i="1" smtClean="0">
                                  <a:ln>
                                    <a:solidFill>
                                      <a:schemeClr val="accent6">
                                        <a:lumMod val="75000"/>
                                      </a:schemeClr>
                                    </a:solidFill>
                                  </a:ln>
                                  <a:latin typeface="Cambria Math" panose="02040503050406030204" pitchFamily="18" charset="0"/>
                                </a:rPr>
                              </m:ctrlPr>
                            </m:radPr>
                            <m:deg/>
                            <m:e>
                              <m:r>
                                <a:rPr lang="en-US" altLang="en-US" sz="2300" b="0" i="1" smtClean="0">
                                  <a:ln>
                                    <a:solidFill>
                                      <a:schemeClr val="accent6">
                                        <a:lumMod val="75000"/>
                                      </a:schemeClr>
                                    </a:solidFill>
                                  </a:ln>
                                  <a:latin typeface="Cambria Math" panose="02040503050406030204" pitchFamily="18" charset="0"/>
                                </a:rPr>
                                <m:t>2</m:t>
                              </m:r>
                              <m:r>
                                <a:rPr lang="en-US" altLang="en-US" sz="2300" b="0" i="1" smtClean="0">
                                  <a:ln>
                                    <a:solidFill>
                                      <a:schemeClr val="accent6">
                                        <a:lumMod val="75000"/>
                                      </a:schemeClr>
                                    </a:solidFill>
                                  </a:ln>
                                  <a:latin typeface="Cambria Math" panose="02040503050406030204" pitchFamily="18" charset="0"/>
                                  <a:ea typeface="Cambria Math" panose="02040503050406030204" pitchFamily="18" charset="0"/>
                                </a:rPr>
                                <m:t>𝜋</m:t>
                              </m:r>
                            </m:e>
                          </m:rad>
                        </m:den>
                      </m:f>
                      <m:sSup>
                        <m:sSupPr>
                          <m:ctrlPr>
                            <a:rPr lang="en-US" altLang="en-US" sz="2300" b="0" i="1" smtClean="0">
                              <a:ln>
                                <a:solidFill>
                                  <a:schemeClr val="accent6">
                                    <a:lumMod val="75000"/>
                                  </a:schemeClr>
                                </a:solidFill>
                              </a:ln>
                              <a:latin typeface="Cambria Math" panose="02040503050406030204" pitchFamily="18" charset="0"/>
                            </a:rPr>
                          </m:ctrlPr>
                        </m:sSupPr>
                        <m:e>
                          <m:r>
                            <a:rPr lang="en-US" altLang="en-US" sz="2300" b="0" i="1" smtClean="0">
                              <a:ln>
                                <a:solidFill>
                                  <a:schemeClr val="accent6">
                                    <a:lumMod val="75000"/>
                                  </a:schemeClr>
                                </a:solidFill>
                              </a:ln>
                              <a:latin typeface="Cambria Math" panose="02040503050406030204" pitchFamily="18" charset="0"/>
                            </a:rPr>
                            <m:t>𝑒</m:t>
                          </m:r>
                        </m:e>
                        <m:sup>
                          <m:r>
                            <a:rPr lang="en-US" altLang="en-US" sz="2300" b="0" i="1" smtClean="0">
                              <a:ln>
                                <a:solidFill>
                                  <a:schemeClr val="accent6">
                                    <a:lumMod val="75000"/>
                                  </a:schemeClr>
                                </a:solidFill>
                              </a:ln>
                              <a:latin typeface="Cambria Math" panose="02040503050406030204" pitchFamily="18" charset="0"/>
                            </a:rPr>
                            <m:t>𝑖𝑚</m:t>
                          </m:r>
                          <m:r>
                            <a:rPr lang="en-US" altLang="en-US" sz="2300" b="0" i="1" smtClean="0">
                              <a:ln>
                                <a:solidFill>
                                  <a:schemeClr val="accent6">
                                    <a:lumMod val="75000"/>
                                  </a:schemeClr>
                                </a:solidFill>
                              </a:ln>
                              <a:latin typeface="Cambria Math" panose="02040503050406030204" pitchFamily="18" charset="0"/>
                              <a:ea typeface="Cambria Math" panose="02040503050406030204" pitchFamily="18" charset="0"/>
                            </a:rPr>
                            <m:t>𝜑</m:t>
                          </m:r>
                        </m:sup>
                      </m:sSup>
                    </m:oMath>
                  </m:oMathPara>
                </a14:m>
                <a:endParaRPr lang="en-US" altLang="en-US" sz="2300" dirty="0"/>
              </a:p>
              <a:p>
                <a:pPr algn="just">
                  <a:spcBef>
                    <a:spcPct val="0"/>
                  </a:spcBef>
                </a:pPr>
                <a:endParaRPr lang="en-US" altLang="en-US" sz="1700" dirty="0"/>
              </a:p>
              <a:p>
                <a:pPr algn="just">
                  <a:spcBef>
                    <a:spcPct val="0"/>
                  </a:spcBef>
                </a:pPr>
                <a:r>
                  <a:rPr lang="en-US" altLang="en-US" sz="2300" dirty="0"/>
                  <a:t>where </a:t>
                </a:r>
                <a14:m>
                  <m:oMath xmlns:m="http://schemas.openxmlformats.org/officeDocument/2006/math">
                    <m:r>
                      <a:rPr lang="en-US" altLang="en-US" sz="2300" i="1" dirty="0" smtClean="0">
                        <a:latin typeface="Cambria Math" panose="02040503050406030204" pitchFamily="18" charset="0"/>
                      </a:rPr>
                      <m:t>𝑚</m:t>
                    </m:r>
                  </m:oMath>
                </a14:m>
                <a:r>
                  <a:rPr lang="en-US" altLang="en-US" sz="2300" dirty="0"/>
                  <a:t> is called the magnetic quantum number and takes the values of </a:t>
                </a:r>
              </a:p>
              <a:p>
                <a:pPr algn="just">
                  <a:spcBef>
                    <a:spcPct val="0"/>
                  </a:spcBef>
                </a:pPr>
                <a:endParaRPr lang="en-US" altLang="en-US" sz="1700" i="1" dirty="0">
                  <a:latin typeface="Cambria Math" panose="02040503050406030204" pitchFamily="18" charset="0"/>
                </a:endParaRPr>
              </a:p>
              <a:p>
                <a:pPr algn="just">
                  <a:spcBef>
                    <a:spcPct val="0"/>
                  </a:spcBef>
                </a:pPr>
                <a14:m>
                  <m:oMathPara xmlns:m="http://schemas.openxmlformats.org/officeDocument/2006/math">
                    <m:oMathParaPr>
                      <m:jc m:val="centerGroup"/>
                    </m:oMathParaPr>
                    <m:oMath xmlns:m="http://schemas.openxmlformats.org/officeDocument/2006/math">
                      <m:r>
                        <a:rPr lang="en-US" altLang="en-US" sz="2300" i="1" dirty="0">
                          <a:latin typeface="Cambria Math" panose="02040503050406030204" pitchFamily="18" charset="0"/>
                        </a:rPr>
                        <m:t>𝑚</m:t>
                      </m:r>
                      <m:r>
                        <a:rPr lang="en-US" altLang="en-US" sz="2300" b="0" i="1" dirty="0" smtClean="0">
                          <a:latin typeface="Cambria Math" panose="02040503050406030204" pitchFamily="18" charset="0"/>
                        </a:rPr>
                        <m:t>=</m:t>
                      </m:r>
                      <m:r>
                        <a:rPr lang="en-US" altLang="en-US" sz="2300" b="0" i="1" dirty="0" smtClean="0">
                          <a:latin typeface="Cambria Math" panose="02040503050406030204" pitchFamily="18" charset="0"/>
                        </a:rPr>
                        <m:t>0</m:t>
                      </m:r>
                      <m:r>
                        <a:rPr lang="en-US" altLang="en-US" sz="2300" b="0" i="1" dirty="0" smtClean="0">
                          <a:latin typeface="Cambria Math" panose="02040503050406030204" pitchFamily="18" charset="0"/>
                        </a:rPr>
                        <m:t>, ±</m:t>
                      </m:r>
                      <m:r>
                        <a:rPr lang="en-US" altLang="en-US" sz="2300" b="0" i="1" dirty="0" smtClean="0">
                          <a:latin typeface="Cambria Math" panose="02040503050406030204" pitchFamily="18" charset="0"/>
                        </a:rPr>
                        <m:t>1</m:t>
                      </m:r>
                      <m:r>
                        <a:rPr lang="en-US" altLang="en-US" sz="2300" b="0" i="1" dirty="0" smtClean="0">
                          <a:latin typeface="Cambria Math" panose="02040503050406030204" pitchFamily="18" charset="0"/>
                        </a:rPr>
                        <m:t>,±</m:t>
                      </m:r>
                      <m:r>
                        <a:rPr lang="en-US" altLang="en-US" sz="2300" b="0" i="1" dirty="0" smtClean="0">
                          <a:latin typeface="Cambria Math" panose="02040503050406030204" pitchFamily="18" charset="0"/>
                        </a:rPr>
                        <m:t>2</m:t>
                      </m:r>
                      <m:r>
                        <a:rPr lang="en-US" altLang="en-US" sz="2300" b="0" i="1" dirty="0" smtClean="0">
                          <a:latin typeface="Cambria Math" panose="02040503050406030204" pitchFamily="18" charset="0"/>
                        </a:rPr>
                        <m:t>, …</m:t>
                      </m:r>
                    </m:oMath>
                  </m:oMathPara>
                </a14:m>
                <a:endParaRPr lang="en-US" altLang="en-US" sz="2300" dirty="0"/>
              </a:p>
            </p:txBody>
          </p:sp>
        </mc:Choice>
        <mc:Fallback xmlns="">
          <p:sp>
            <p:nvSpPr>
              <p:cNvPr id="3" name="Rectangle 2"/>
              <p:cNvSpPr>
                <a:spLocks noRot="1" noChangeAspect="1" noMove="1" noResize="1" noEditPoints="1" noAdjustHandles="1" noChangeArrowheads="1" noChangeShapeType="1" noTextEdit="1"/>
              </p:cNvSpPr>
              <p:nvPr/>
            </p:nvSpPr>
            <p:spPr>
              <a:xfrm>
                <a:off x="205869" y="928906"/>
                <a:ext cx="8754566" cy="5471562"/>
              </a:xfrm>
              <a:prstGeom prst="rect">
                <a:avLst/>
              </a:prstGeom>
              <a:blipFill>
                <a:blip r:embed="rId2"/>
                <a:stretch>
                  <a:fillRect l="-1045" t="-780" r="-9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4374BF2-3C04-4AB9-BE52-D173019A9162}" type="slidenum">
              <a:rPr lang="en-US" smtClean="0"/>
              <a:t>10</a:t>
            </a:fld>
            <a:endParaRPr lang="en-US" dirty="0"/>
          </a:p>
        </p:txBody>
      </p:sp>
    </p:spTree>
    <p:extLst>
      <p:ext uri="{BB962C8B-B14F-4D97-AF65-F5344CB8AC3E}">
        <p14:creationId xmlns:p14="http://schemas.microsoft.com/office/powerpoint/2010/main" val="464219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5869" y="928906"/>
                <a:ext cx="8754566" cy="5768887"/>
              </a:xfrm>
              <a:prstGeom prst="rect">
                <a:avLst/>
              </a:prstGeom>
            </p:spPr>
            <p:txBody>
              <a:bodyPr wrap="square">
                <a:spAutoFit/>
              </a:bodyPr>
              <a:lstStyle/>
              <a:p>
                <a:pPr algn="just">
                  <a:spcBef>
                    <a:spcPct val="0"/>
                  </a:spcBef>
                </a:pPr>
                <a:r>
                  <a:rPr lang="en-US" altLang="en-US" sz="2200" b="1" dirty="0"/>
                  <a:t>Solution of the </a:t>
                </a:r>
                <a14:m>
                  <m:oMath xmlns:m="http://schemas.openxmlformats.org/officeDocument/2006/math">
                    <m:r>
                      <a:rPr lang="en-US" altLang="en-US" sz="2200" b="1" i="1" dirty="0" smtClean="0">
                        <a:latin typeface="Cambria Math" panose="02040503050406030204" pitchFamily="18" charset="0"/>
                      </a:rPr>
                      <m:t>𝑻</m:t>
                    </m:r>
                  </m:oMath>
                </a14:m>
                <a:r>
                  <a:rPr lang="en-US" altLang="en-US" sz="2200" b="1" dirty="0"/>
                  <a:t> Equation</a:t>
                </a:r>
              </a:p>
              <a:p>
                <a:pPr algn="just">
                  <a:spcBef>
                    <a:spcPct val="0"/>
                  </a:spcBef>
                </a:pPr>
                <a:r>
                  <a:rPr lang="en-US" altLang="en-US" sz="2200" dirty="0"/>
                  <a:t>We found for the </a:t>
                </a:r>
                <a14:m>
                  <m:oMath xmlns:m="http://schemas.openxmlformats.org/officeDocument/2006/math">
                    <m:r>
                      <a:rPr lang="en-US" altLang="en-US" sz="2200" b="0" i="1" dirty="0" smtClean="0">
                        <a:latin typeface="Cambria Math" panose="02040503050406030204" pitchFamily="18" charset="0"/>
                      </a:rPr>
                      <m:t>𝑇</m:t>
                    </m:r>
                  </m:oMath>
                </a14:m>
                <a:r>
                  <a:rPr lang="en-US" altLang="en-US" sz="2200" dirty="0"/>
                  <a:t> equation that</a:t>
                </a:r>
              </a:p>
              <a:p>
                <a:pPr algn="just">
                  <a:spcBef>
                    <a:spcPct val="0"/>
                  </a:spcBef>
                </a:pPr>
                <a:endParaRPr lang="en-US" altLang="en-US" sz="300" dirty="0"/>
              </a:p>
              <a:p>
                <a:pPr algn="just">
                  <a:spcBef>
                    <a:spcPct val="0"/>
                  </a:spcBef>
                </a:pPr>
                <a14:m>
                  <m:oMathPara xmlns:m="http://schemas.openxmlformats.org/officeDocument/2006/math">
                    <m:oMathParaPr>
                      <m:jc m:val="centerGroup"/>
                    </m:oMathParaPr>
                    <m:oMath xmlns:m="http://schemas.openxmlformats.org/officeDocument/2006/math">
                      <m:f>
                        <m:fPr>
                          <m:ctrlPr>
                            <a:rPr lang="en-US" altLang="en-US" sz="2200" i="1">
                              <a:latin typeface="Cambria Math" panose="02040503050406030204" pitchFamily="18" charset="0"/>
                            </a:rPr>
                          </m:ctrlPr>
                        </m:fPr>
                        <m:num>
                          <m:r>
                            <a:rPr lang="en-US" altLang="en-US" sz="2200" i="1">
                              <a:latin typeface="Cambria Math" panose="02040503050406030204" pitchFamily="18" charset="0"/>
                            </a:rPr>
                            <m:t>1</m:t>
                          </m:r>
                        </m:num>
                        <m:den>
                          <m:func>
                            <m:funcPr>
                              <m:ctrlPr>
                                <a:rPr lang="en-US" altLang="en-US" sz="2200" i="1">
                                  <a:latin typeface="Cambria Math" panose="02040503050406030204" pitchFamily="18" charset="0"/>
                                </a:rPr>
                              </m:ctrlPr>
                            </m:funcPr>
                            <m:fName>
                              <m:r>
                                <m:rPr>
                                  <m:sty m:val="p"/>
                                </m:rPr>
                                <a:rPr lang="en-US" altLang="en-US" sz="2200">
                                  <a:latin typeface="Cambria Math" panose="02040503050406030204" pitchFamily="18" charset="0"/>
                                </a:rPr>
                                <m:t>sin</m:t>
                              </m:r>
                            </m:fName>
                            <m:e>
                              <m:r>
                                <a:rPr lang="en-US" altLang="en-US" sz="2200" i="1">
                                  <a:latin typeface="Cambria Math" panose="02040503050406030204" pitchFamily="18" charset="0"/>
                                  <a:ea typeface="Cambria Math" panose="02040503050406030204" pitchFamily="18" charset="0"/>
                                </a:rPr>
                                <m:t>𝜃</m:t>
                              </m:r>
                            </m:e>
                          </m:func>
                        </m:den>
                      </m:f>
                      <m:f>
                        <m:fPr>
                          <m:ctrlPr>
                            <a:rPr lang="en-US" altLang="en-US" sz="2200" i="1">
                              <a:latin typeface="Cambria Math" panose="02040503050406030204" pitchFamily="18" charset="0"/>
                            </a:rPr>
                          </m:ctrlPr>
                        </m:fPr>
                        <m:num>
                          <m:r>
                            <a:rPr lang="en-US" altLang="en-US" sz="2200" i="1">
                              <a:latin typeface="Cambria Math" panose="02040503050406030204" pitchFamily="18" charset="0"/>
                            </a:rPr>
                            <m:t>𝑑</m:t>
                          </m:r>
                        </m:num>
                        <m:den>
                          <m:r>
                            <a:rPr lang="en-US" altLang="en-US" sz="2200" i="1">
                              <a:latin typeface="Cambria Math" panose="02040503050406030204" pitchFamily="18" charset="0"/>
                            </a:rPr>
                            <m:t>𝑑</m:t>
                          </m:r>
                          <m:r>
                            <a:rPr lang="en-US" altLang="en-US" sz="2200" i="1">
                              <a:latin typeface="Cambria Math" panose="02040503050406030204" pitchFamily="18" charset="0"/>
                              <a:ea typeface="Cambria Math" panose="02040503050406030204" pitchFamily="18" charset="0"/>
                            </a:rPr>
                            <m:t>𝜃</m:t>
                          </m:r>
                        </m:den>
                      </m:f>
                      <m:d>
                        <m:dPr>
                          <m:ctrlPr>
                            <a:rPr lang="en-US" altLang="en-US" sz="2200" i="1">
                              <a:latin typeface="Cambria Math" panose="02040503050406030204" pitchFamily="18" charset="0"/>
                            </a:rPr>
                          </m:ctrlPr>
                        </m:dPr>
                        <m:e>
                          <m:func>
                            <m:funcPr>
                              <m:ctrlPr>
                                <a:rPr lang="en-US" altLang="en-US" sz="2200" i="1">
                                  <a:latin typeface="Cambria Math" panose="02040503050406030204" pitchFamily="18" charset="0"/>
                                </a:rPr>
                              </m:ctrlPr>
                            </m:funcPr>
                            <m:fName>
                              <m:r>
                                <m:rPr>
                                  <m:sty m:val="p"/>
                                </m:rPr>
                                <a:rPr lang="en-US" altLang="en-US" sz="2200">
                                  <a:latin typeface="Cambria Math" panose="02040503050406030204" pitchFamily="18" charset="0"/>
                                </a:rPr>
                                <m:t>sin</m:t>
                              </m:r>
                            </m:fName>
                            <m:e>
                              <m:r>
                                <a:rPr lang="en-US" altLang="en-US" sz="2200" i="1">
                                  <a:latin typeface="Cambria Math" panose="02040503050406030204" pitchFamily="18" charset="0"/>
                                  <a:ea typeface="Cambria Math" panose="02040503050406030204" pitchFamily="18" charset="0"/>
                                </a:rPr>
                                <m:t>𝜃</m:t>
                              </m:r>
                            </m:e>
                          </m:func>
                          <m:f>
                            <m:fPr>
                              <m:ctrlPr>
                                <a:rPr lang="en-US" altLang="en-US" sz="2200" i="1">
                                  <a:latin typeface="Cambria Math" panose="02040503050406030204" pitchFamily="18" charset="0"/>
                                  <a:ea typeface="Cambria Math" panose="02040503050406030204" pitchFamily="18" charset="0"/>
                                </a:rPr>
                              </m:ctrlPr>
                            </m:fPr>
                            <m:num>
                              <m:r>
                                <a:rPr lang="en-US" altLang="en-US" sz="2200" i="1">
                                  <a:latin typeface="Cambria Math" panose="02040503050406030204" pitchFamily="18" charset="0"/>
                                  <a:ea typeface="Cambria Math" panose="02040503050406030204" pitchFamily="18" charset="0"/>
                                </a:rPr>
                                <m:t>𝑑𝑇</m:t>
                              </m:r>
                            </m:num>
                            <m:den>
                              <m:r>
                                <a:rPr lang="en-US" altLang="en-US" sz="2200" i="1">
                                  <a:latin typeface="Cambria Math" panose="02040503050406030204" pitchFamily="18" charset="0"/>
                                  <a:ea typeface="Cambria Math" panose="02040503050406030204" pitchFamily="18" charset="0"/>
                                </a:rPr>
                                <m:t>𝑑</m:t>
                              </m:r>
                              <m:r>
                                <a:rPr lang="en-US" altLang="en-US" sz="2200" i="1">
                                  <a:latin typeface="Cambria Math" panose="02040503050406030204" pitchFamily="18" charset="0"/>
                                  <a:ea typeface="Cambria Math" panose="02040503050406030204" pitchFamily="18" charset="0"/>
                                </a:rPr>
                                <m:t>𝜃</m:t>
                              </m:r>
                            </m:den>
                          </m:f>
                        </m:e>
                      </m:d>
                      <m:r>
                        <a:rPr lang="en-US" altLang="en-US" sz="2200" i="1">
                          <a:latin typeface="Cambria Math" panose="02040503050406030204" pitchFamily="18" charset="0"/>
                          <a:ea typeface="Cambria Math" panose="02040503050406030204" pitchFamily="18" charset="0"/>
                        </a:rPr>
                        <m:t>+</m:t>
                      </m:r>
                      <m:d>
                        <m:dPr>
                          <m:ctrlPr>
                            <a:rPr lang="en-US" altLang="en-US" sz="2200" i="1">
                              <a:latin typeface="Cambria Math" panose="02040503050406030204" pitchFamily="18" charset="0"/>
                            </a:rPr>
                          </m:ctrlPr>
                        </m:dPr>
                        <m:e>
                          <m:r>
                            <a:rPr lang="el-GR" altLang="en-US" sz="2200" i="1" dirty="0">
                              <a:latin typeface="Cambria Math" panose="02040503050406030204" pitchFamily="18" charset="0"/>
                            </a:rPr>
                            <m:t>𝛽</m:t>
                          </m:r>
                          <m:r>
                            <m:rPr>
                              <m:nor/>
                            </m:rPr>
                            <a:rPr lang="en-US" altLang="en-US" sz="2200" dirty="0"/>
                            <m:t> </m:t>
                          </m:r>
                          <m:r>
                            <a:rPr lang="en-US" altLang="en-US" sz="2200" i="1" dirty="0">
                              <a:latin typeface="Cambria Math" panose="02040503050406030204" pitchFamily="18" charset="0"/>
                            </a:rPr>
                            <m:t>−</m:t>
                          </m:r>
                          <m:f>
                            <m:fPr>
                              <m:ctrlPr>
                                <a:rPr lang="en-US" altLang="en-US" sz="2200" i="1" dirty="0">
                                  <a:latin typeface="Cambria Math" panose="02040503050406030204" pitchFamily="18" charset="0"/>
                                  <a:ea typeface="Cambria Math" panose="02040503050406030204" pitchFamily="18" charset="0"/>
                                </a:rPr>
                              </m:ctrlPr>
                            </m:fPr>
                            <m:num>
                              <m:sSup>
                                <m:sSupPr>
                                  <m:ctrlPr>
                                    <a:rPr lang="en-US" altLang="en-US" sz="2200" i="1" dirty="0">
                                      <a:latin typeface="Cambria Math" panose="02040503050406030204" pitchFamily="18" charset="0"/>
                                    </a:rPr>
                                  </m:ctrlPr>
                                </m:sSupPr>
                                <m:e>
                                  <m:r>
                                    <a:rPr lang="en-US" altLang="en-US" sz="2200" i="1" dirty="0">
                                      <a:latin typeface="Cambria Math" panose="02040503050406030204" pitchFamily="18" charset="0"/>
                                    </a:rPr>
                                    <m:t>𝑚</m:t>
                                  </m:r>
                                </m:e>
                                <m:sup>
                                  <m:r>
                                    <a:rPr lang="en-US" altLang="en-US" sz="2200" i="1" dirty="0">
                                      <a:latin typeface="Cambria Math" panose="02040503050406030204" pitchFamily="18" charset="0"/>
                                    </a:rPr>
                                    <m:t>2</m:t>
                                  </m:r>
                                </m:sup>
                              </m:sSup>
                            </m:num>
                            <m:den>
                              <m:func>
                                <m:funcPr>
                                  <m:ctrlPr>
                                    <a:rPr lang="en-US" altLang="en-US" sz="2200" i="1">
                                      <a:latin typeface="Cambria Math" panose="02040503050406030204" pitchFamily="18" charset="0"/>
                                    </a:rPr>
                                  </m:ctrlPr>
                                </m:funcPr>
                                <m:fName>
                                  <m:sSup>
                                    <m:sSupPr>
                                      <m:ctrlPr>
                                        <a:rPr lang="en-US" altLang="en-US" sz="2200" i="1">
                                          <a:latin typeface="Cambria Math" panose="02040503050406030204" pitchFamily="18" charset="0"/>
                                        </a:rPr>
                                      </m:ctrlPr>
                                    </m:sSupPr>
                                    <m:e>
                                      <m:r>
                                        <m:rPr>
                                          <m:sty m:val="p"/>
                                        </m:rPr>
                                        <a:rPr lang="en-US" altLang="en-US" sz="2200">
                                          <a:latin typeface="Cambria Math" panose="02040503050406030204" pitchFamily="18" charset="0"/>
                                        </a:rPr>
                                        <m:t>sin</m:t>
                                      </m:r>
                                    </m:e>
                                    <m:sup>
                                      <m:r>
                                        <a:rPr lang="en-US" altLang="en-US" sz="2200" i="1">
                                          <a:latin typeface="Cambria Math" panose="02040503050406030204" pitchFamily="18" charset="0"/>
                                        </a:rPr>
                                        <m:t>2</m:t>
                                      </m:r>
                                    </m:sup>
                                  </m:sSup>
                                </m:fName>
                                <m:e>
                                  <m:r>
                                    <a:rPr lang="en-US" altLang="en-US" sz="2200" i="1">
                                      <a:latin typeface="Cambria Math" panose="02040503050406030204" pitchFamily="18" charset="0"/>
                                      <a:ea typeface="Cambria Math" panose="02040503050406030204" pitchFamily="18" charset="0"/>
                                    </a:rPr>
                                    <m:t>𝜃</m:t>
                                  </m:r>
                                </m:e>
                              </m:func>
                            </m:den>
                          </m:f>
                        </m:e>
                      </m:d>
                      <m:r>
                        <a:rPr lang="en-US" altLang="en-US" sz="2200" i="1">
                          <a:latin typeface="Cambria Math" panose="02040503050406030204" pitchFamily="18" charset="0"/>
                          <a:ea typeface="Cambria Math" panose="02040503050406030204" pitchFamily="18" charset="0"/>
                        </a:rPr>
                        <m:t>𝑇</m:t>
                      </m:r>
                      <m:r>
                        <a:rPr lang="en-US" altLang="en-US" sz="2200" i="1">
                          <a:latin typeface="Cambria Math" panose="02040503050406030204" pitchFamily="18" charset="0"/>
                          <a:ea typeface="Cambria Math" panose="02040503050406030204" pitchFamily="18" charset="0"/>
                        </a:rPr>
                        <m:t>=0</m:t>
                      </m:r>
                    </m:oMath>
                  </m:oMathPara>
                </a14:m>
                <a:endParaRPr lang="en-US" altLang="en-US" sz="2200" dirty="0"/>
              </a:p>
              <a:p>
                <a:pPr algn="just">
                  <a:spcBef>
                    <a:spcPct val="0"/>
                  </a:spcBef>
                </a:pPr>
                <a:endParaRPr lang="en-US" altLang="en-US" sz="300" dirty="0"/>
              </a:p>
              <a:p>
                <a:pPr algn="just">
                  <a:spcBef>
                    <a:spcPct val="0"/>
                  </a:spcBef>
                </a:pPr>
                <a:r>
                  <a:rPr lang="en-US" altLang="en-US" sz="2200" dirty="0"/>
                  <a:t>We have seen this equation in the rigid rotor section, and the solution is the same but the </a:t>
                </a:r>
                <a:r>
                  <a:rPr lang="en-US" altLang="en-US" sz="2200" b="1" dirty="0"/>
                  <a:t>rotational quantum number </a:t>
                </a:r>
                <a14:m>
                  <m:oMath xmlns:m="http://schemas.openxmlformats.org/officeDocument/2006/math">
                    <m:r>
                      <a:rPr lang="en-US" altLang="en-US" sz="2200" b="1" i="1" dirty="0" smtClean="0">
                        <a:latin typeface="Cambria Math" panose="02040503050406030204" pitchFamily="18" charset="0"/>
                      </a:rPr>
                      <m:t>𝒋</m:t>
                    </m:r>
                  </m:oMath>
                </a14:m>
                <a:r>
                  <a:rPr lang="en-US" altLang="en-US" sz="2200" b="1" dirty="0"/>
                  <a:t> </a:t>
                </a:r>
                <a:r>
                  <a:rPr lang="en-US" altLang="en-US" sz="2200" dirty="0"/>
                  <a:t>we used for rigid rotor will be replaced by the </a:t>
                </a:r>
                <a:r>
                  <a:rPr lang="en-US" altLang="en-US" sz="2200" b="1" dirty="0"/>
                  <a:t>orbital quantum number </a:t>
                </a:r>
                <a14:m>
                  <m:oMath xmlns:m="http://schemas.openxmlformats.org/officeDocument/2006/math">
                    <m:r>
                      <a:rPr lang="en-US" altLang="en-US" sz="2200" b="1" i="1" dirty="0" smtClean="0">
                        <a:latin typeface="Cambria Math" panose="02040503050406030204" pitchFamily="18" charset="0"/>
                      </a:rPr>
                      <m:t>𝒍</m:t>
                    </m:r>
                  </m:oMath>
                </a14:m>
                <a:r>
                  <a:rPr lang="en-US" altLang="en-US" sz="2200" b="1" dirty="0"/>
                  <a:t> </a:t>
                </a:r>
                <a:r>
                  <a:rPr lang="en-US" altLang="en-US" sz="2200" dirty="0"/>
                  <a:t>for the electron rotating around the nucleus so that:</a:t>
                </a:r>
              </a:p>
              <a:p>
                <a:pPr algn="just">
                  <a:spcBef>
                    <a:spcPct val="0"/>
                  </a:spcBef>
                </a:pPr>
                <a:endParaRPr lang="en-US" altLang="en-US" sz="300" i="1" dirty="0">
                  <a:latin typeface="Cambria Math" panose="02040503050406030204" pitchFamily="18" charset="0"/>
                  <a:ea typeface="Cambria Math" panose="02040503050406030204" pitchFamily="18" charset="0"/>
                </a:endParaRPr>
              </a:p>
              <a:p>
                <a:pPr algn="just">
                  <a:spcBef>
                    <a:spcPct val="0"/>
                  </a:spcBef>
                </a:pPr>
                <a14:m>
                  <m:oMathPara xmlns:m="http://schemas.openxmlformats.org/officeDocument/2006/math">
                    <m:oMathParaPr>
                      <m:jc m:val="centerGroup"/>
                    </m:oMathParaPr>
                    <m:oMath xmlns:m="http://schemas.openxmlformats.org/officeDocument/2006/math">
                      <m:r>
                        <a:rPr lang="en-US" altLang="en-US" sz="2200" i="1" smtClean="0">
                          <a:latin typeface="Cambria Math" panose="02040503050406030204" pitchFamily="18" charset="0"/>
                          <a:ea typeface="Cambria Math" panose="02040503050406030204" pitchFamily="18" charset="0"/>
                        </a:rPr>
                        <m:t>𝛽</m:t>
                      </m:r>
                      <m:r>
                        <a:rPr lang="en-US" altLang="en-US" sz="2200" b="0" i="1" smtClean="0">
                          <a:latin typeface="Cambria Math" panose="02040503050406030204" pitchFamily="18" charset="0"/>
                          <a:ea typeface="Cambria Math" panose="02040503050406030204" pitchFamily="18" charset="0"/>
                        </a:rPr>
                        <m:t>=</m:t>
                      </m:r>
                      <m:r>
                        <a:rPr lang="en-US" altLang="en-US" sz="2200" b="0" i="1" smtClean="0">
                          <a:latin typeface="Cambria Math" panose="02040503050406030204" pitchFamily="18" charset="0"/>
                          <a:ea typeface="Cambria Math" panose="02040503050406030204" pitchFamily="18" charset="0"/>
                        </a:rPr>
                        <m:t>𝑙</m:t>
                      </m:r>
                      <m:r>
                        <a:rPr lang="en-US" altLang="en-US" sz="2200" b="0" i="1" smtClean="0">
                          <a:latin typeface="Cambria Math" panose="02040503050406030204" pitchFamily="18" charset="0"/>
                          <a:ea typeface="Cambria Math" panose="02040503050406030204" pitchFamily="18" charset="0"/>
                        </a:rPr>
                        <m:t>(</m:t>
                      </m:r>
                      <m:r>
                        <a:rPr lang="en-US" altLang="en-US" sz="2200" b="0" i="1" smtClean="0">
                          <a:latin typeface="Cambria Math" panose="02040503050406030204" pitchFamily="18" charset="0"/>
                          <a:ea typeface="Cambria Math" panose="02040503050406030204" pitchFamily="18" charset="0"/>
                        </a:rPr>
                        <m:t>𝑙</m:t>
                      </m:r>
                      <m:r>
                        <a:rPr lang="en-US" altLang="en-US" sz="2200" b="0" i="1" smtClean="0">
                          <a:latin typeface="Cambria Math" panose="02040503050406030204" pitchFamily="18" charset="0"/>
                          <a:ea typeface="Cambria Math" panose="02040503050406030204" pitchFamily="18" charset="0"/>
                        </a:rPr>
                        <m:t>+1)</m:t>
                      </m:r>
                    </m:oMath>
                  </m:oMathPara>
                </a14:m>
                <a:endParaRPr lang="en-US" altLang="en-US" sz="2200" dirty="0"/>
              </a:p>
              <a:p>
                <a:pPr algn="just">
                  <a:spcBef>
                    <a:spcPct val="0"/>
                  </a:spcBef>
                </a:pPr>
                <a:endParaRPr lang="en-US" altLang="en-US" sz="300" dirty="0"/>
              </a:p>
              <a:p>
                <a:pPr algn="just">
                  <a:spcBef>
                    <a:spcPct val="0"/>
                  </a:spcBef>
                </a:pPr>
                <a:r>
                  <a:rPr lang="en-US" altLang="en-US" sz="2200" dirty="0"/>
                  <a:t>where the allowed values for </a:t>
                </a:r>
                <a14:m>
                  <m:oMath xmlns:m="http://schemas.openxmlformats.org/officeDocument/2006/math">
                    <m:r>
                      <a:rPr lang="en-US" altLang="en-US" sz="2200" i="1" dirty="0" smtClean="0">
                        <a:latin typeface="Cambria Math" panose="02040503050406030204" pitchFamily="18" charset="0"/>
                      </a:rPr>
                      <m:t>𝑙</m:t>
                    </m:r>
                  </m:oMath>
                </a14:m>
                <a:r>
                  <a:rPr lang="en-US" altLang="en-US" sz="2200" dirty="0"/>
                  <a:t> are </a:t>
                </a:r>
              </a:p>
              <a:p>
                <a:pPr algn="just">
                  <a:spcBef>
                    <a:spcPct val="0"/>
                  </a:spcBef>
                </a:pPr>
                <a:endParaRPr lang="en-US" altLang="en-US" sz="300" b="0" i="1" dirty="0">
                  <a:latin typeface="Cambria Math" panose="02040503050406030204" pitchFamily="18" charset="0"/>
                </a:endParaRPr>
              </a:p>
              <a:p>
                <a:pPr algn="just">
                  <a:spcBef>
                    <a:spcPct val="0"/>
                  </a:spcBef>
                </a:pPr>
                <a14:m>
                  <m:oMathPara xmlns:m="http://schemas.openxmlformats.org/officeDocument/2006/math">
                    <m:oMathParaPr>
                      <m:jc m:val="centerGroup"/>
                    </m:oMathParaPr>
                    <m:oMath xmlns:m="http://schemas.openxmlformats.org/officeDocument/2006/math">
                      <m:r>
                        <a:rPr lang="en-US" altLang="en-US" sz="2000" b="0" i="1" dirty="0" smtClean="0">
                          <a:latin typeface="Cambria Math" panose="02040503050406030204" pitchFamily="18" charset="0"/>
                        </a:rPr>
                        <m:t>𝑙</m:t>
                      </m:r>
                      <m:r>
                        <a:rPr lang="en-US" altLang="en-US" sz="2000" i="1" dirty="0">
                          <a:latin typeface="Cambria Math" panose="02040503050406030204" pitchFamily="18" charset="0"/>
                        </a:rPr>
                        <m:t>=0, 1, 2, </m:t>
                      </m:r>
                      <m:r>
                        <a:rPr lang="en-US" altLang="en-US" sz="2000" b="0" i="1" dirty="0" smtClean="0">
                          <a:latin typeface="Cambria Math" panose="02040503050406030204" pitchFamily="18" charset="0"/>
                        </a:rPr>
                        <m:t>3,…</m:t>
                      </m:r>
                    </m:oMath>
                  </m:oMathPara>
                </a14:m>
                <a:endParaRPr lang="en-US" altLang="en-US" sz="2000" dirty="0"/>
              </a:p>
              <a:p>
                <a:pPr algn="just">
                  <a:spcBef>
                    <a:spcPct val="0"/>
                  </a:spcBef>
                </a:pPr>
                <a:endParaRPr lang="en-US" altLang="en-US" sz="500" dirty="0"/>
              </a:p>
              <a:p>
                <a:pPr algn="just">
                  <a:spcBef>
                    <a:spcPct val="0"/>
                  </a:spcBef>
                </a:pPr>
                <a:r>
                  <a:rPr lang="en-US" altLang="en-US" sz="2200" dirty="0"/>
                  <a:t>under the condition</a:t>
                </a:r>
              </a:p>
              <a:p>
                <a:pPr algn="just">
                  <a:spcBef>
                    <a:spcPct val="0"/>
                  </a:spcBef>
                </a:pPr>
                <a:endParaRPr lang="en-US" altLang="en-US" sz="500" dirty="0"/>
              </a:p>
              <a:p>
                <a:pPr algn="just">
                  <a:spcBef>
                    <a:spcPct val="0"/>
                  </a:spcBef>
                </a:pPr>
                <a14:m>
                  <m:oMathPara xmlns:m="http://schemas.openxmlformats.org/officeDocument/2006/math">
                    <m:oMathParaPr>
                      <m:jc m:val="centerGroup"/>
                    </m:oMathParaPr>
                    <m:oMath xmlns:m="http://schemas.openxmlformats.org/officeDocument/2006/math">
                      <m:d>
                        <m:dPr>
                          <m:begChr m:val="|"/>
                          <m:endChr m:val="|"/>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rPr>
                            <m:t>𝑚</m:t>
                          </m:r>
                        </m:e>
                      </m:d>
                      <m:r>
                        <a:rPr lang="en-US" altLang="en-US" sz="2200" b="0" i="1" smtClean="0">
                          <a:latin typeface="Cambria Math" panose="02040503050406030204" pitchFamily="18" charset="0"/>
                          <a:ea typeface="Cambria Math" panose="02040503050406030204" pitchFamily="18" charset="0"/>
                        </a:rPr>
                        <m:t>≤</m:t>
                      </m:r>
                      <m:r>
                        <a:rPr lang="en-US" altLang="en-US" sz="2200" b="0" i="1" smtClean="0">
                          <a:latin typeface="Cambria Math" panose="02040503050406030204" pitchFamily="18" charset="0"/>
                          <a:ea typeface="Cambria Math" panose="02040503050406030204" pitchFamily="18" charset="0"/>
                        </a:rPr>
                        <m:t>𝑙</m:t>
                      </m:r>
                    </m:oMath>
                  </m:oMathPara>
                </a14:m>
                <a:endParaRPr lang="en-US" altLang="en-US" sz="2200" dirty="0"/>
              </a:p>
              <a:p>
                <a:pPr algn="just">
                  <a:spcBef>
                    <a:spcPct val="0"/>
                  </a:spcBef>
                </a:pPr>
                <a:endParaRPr lang="en-US" altLang="en-US" sz="500" dirty="0"/>
              </a:p>
              <a:p>
                <a:pPr algn="just">
                  <a:spcBef>
                    <a:spcPct val="0"/>
                  </a:spcBef>
                </a:pPr>
                <a:r>
                  <a:rPr lang="en-US" altLang="en-US" sz="2200" dirty="0"/>
                  <a:t>the allowed values of </a:t>
                </a:r>
                <a14:m>
                  <m:oMath xmlns:m="http://schemas.openxmlformats.org/officeDocument/2006/math">
                    <m:r>
                      <a:rPr lang="en-US" altLang="en-US" sz="2200" i="1" dirty="0" smtClean="0">
                        <a:latin typeface="Cambria Math" panose="02040503050406030204" pitchFamily="18" charset="0"/>
                      </a:rPr>
                      <m:t>𝑚</m:t>
                    </m:r>
                  </m:oMath>
                </a14:m>
                <a:r>
                  <a:rPr lang="en-US" altLang="en-US" sz="2200" dirty="0"/>
                  <a:t> will then be</a:t>
                </a:r>
              </a:p>
              <a:p>
                <a:pPr algn="just">
                  <a:spcBef>
                    <a:spcPct val="0"/>
                  </a:spcBef>
                </a:pPr>
                <a:endParaRPr lang="en-US" altLang="en-US" sz="500" dirty="0"/>
              </a:p>
              <a:p>
                <a:pPr algn="ctr">
                  <a:spcBef>
                    <a:spcPct val="0"/>
                  </a:spcBef>
                </a:pPr>
                <a14:m>
                  <m:oMath xmlns:m="http://schemas.openxmlformats.org/officeDocument/2006/math">
                    <m:r>
                      <a:rPr lang="en-US" altLang="en-US" sz="2200" b="0" i="1" smtClean="0">
                        <a:latin typeface="Cambria Math" panose="02040503050406030204" pitchFamily="18" charset="0"/>
                      </a:rPr>
                      <m:t>𝑚</m:t>
                    </m:r>
                    <m:r>
                      <a:rPr lang="en-US" altLang="en-US" sz="2200" b="0" i="1" smtClean="0">
                        <a:latin typeface="Cambria Math" panose="02040503050406030204" pitchFamily="18" charset="0"/>
                      </a:rPr>
                      <m:t>= ±</m:t>
                    </m:r>
                    <m:r>
                      <a:rPr lang="en-US" altLang="en-US" sz="2200" b="0" i="1" smtClean="0">
                        <a:latin typeface="Cambria Math" panose="02040503050406030204" pitchFamily="18" charset="0"/>
                      </a:rPr>
                      <m:t>𝑙</m:t>
                    </m:r>
                    <m:r>
                      <a:rPr lang="en-US" altLang="en-US" sz="2200" b="0" i="1" smtClean="0">
                        <a:latin typeface="Cambria Math" panose="02040503050406030204" pitchFamily="18" charset="0"/>
                      </a:rPr>
                      <m:t>, ±(</m:t>
                    </m:r>
                    <m:r>
                      <a:rPr lang="en-US" altLang="en-US" sz="2200" i="1">
                        <a:latin typeface="Cambria Math" panose="02040503050406030204" pitchFamily="18" charset="0"/>
                      </a:rPr>
                      <m:t>𝑙</m:t>
                    </m:r>
                    <m:r>
                      <a:rPr lang="en-US" altLang="en-US" sz="2200" b="0" i="1" smtClean="0">
                        <a:latin typeface="Cambria Math" panose="02040503050406030204" pitchFamily="18" charset="0"/>
                      </a:rPr>
                      <m:t>−1)</m:t>
                    </m:r>
                  </m:oMath>
                </a14:m>
                <a:r>
                  <a:rPr lang="en-US" altLang="en-US" sz="2200" dirty="0"/>
                  <a:t>, </a:t>
                </a:r>
                <a14:m>
                  <m:oMath xmlns:m="http://schemas.openxmlformats.org/officeDocument/2006/math">
                    <m:r>
                      <a:rPr lang="en-US" altLang="en-US" sz="2200" i="1">
                        <a:latin typeface="Cambria Math" panose="02040503050406030204" pitchFamily="18" charset="0"/>
                      </a:rPr>
                      <m:t>±</m:t>
                    </m:r>
                    <m:r>
                      <a:rPr lang="en-US" altLang="en-US" sz="2200" b="0" i="1" smtClean="0">
                        <a:latin typeface="Cambria Math" panose="02040503050406030204" pitchFamily="18" charset="0"/>
                      </a:rPr>
                      <m:t>(</m:t>
                    </m:r>
                    <m:r>
                      <a:rPr lang="en-US" altLang="en-US" sz="2200" i="1">
                        <a:latin typeface="Cambria Math" panose="02040503050406030204" pitchFamily="18" charset="0"/>
                      </a:rPr>
                      <m:t>𝑙</m:t>
                    </m:r>
                    <m:r>
                      <a:rPr lang="en-US" altLang="en-US" sz="2200" b="0" i="1" smtClean="0">
                        <a:latin typeface="Cambria Math" panose="02040503050406030204" pitchFamily="18" charset="0"/>
                      </a:rPr>
                      <m:t>−2)</m:t>
                    </m:r>
                  </m:oMath>
                </a14:m>
                <a:r>
                  <a:rPr lang="en-US" altLang="en-US" sz="2200" dirty="0"/>
                  <a:t>, …, </a:t>
                </a:r>
                <a14:m>
                  <m:oMath xmlns:m="http://schemas.openxmlformats.org/officeDocument/2006/math">
                    <m:r>
                      <a:rPr lang="en-US" altLang="en-US" sz="2200" i="1">
                        <a:latin typeface="Cambria Math" panose="02040503050406030204" pitchFamily="18" charset="0"/>
                      </a:rPr>
                      <m:t>±</m:t>
                    </m:r>
                    <m:r>
                      <a:rPr lang="en-US" altLang="en-US" sz="2200" i="1">
                        <a:latin typeface="Cambria Math" panose="02040503050406030204" pitchFamily="18" charset="0"/>
                      </a:rPr>
                      <m:t>𝑙</m:t>
                    </m:r>
                    <m:r>
                      <a:rPr lang="en-US" altLang="en-US" sz="2200" b="0" i="0" smtClean="0">
                        <a:latin typeface="Cambria Math" panose="02040503050406030204" pitchFamily="18" charset="0"/>
                      </a:rPr>
                      <m:t>, 0</m:t>
                    </m:r>
                  </m:oMath>
                </a14:m>
                <a:endParaRPr lang="en-US" altLang="en-US" sz="2200" dirty="0"/>
              </a:p>
            </p:txBody>
          </p:sp>
        </mc:Choice>
        <mc:Fallback xmlns="">
          <p:sp>
            <p:nvSpPr>
              <p:cNvPr id="3" name="Rectangle 2"/>
              <p:cNvSpPr>
                <a:spLocks noRot="1" noChangeAspect="1" noMove="1" noResize="1" noEditPoints="1" noAdjustHandles="1" noChangeArrowheads="1" noChangeShapeType="1" noTextEdit="1"/>
              </p:cNvSpPr>
              <p:nvPr/>
            </p:nvSpPr>
            <p:spPr>
              <a:xfrm>
                <a:off x="205869" y="928906"/>
                <a:ext cx="8754566" cy="5768887"/>
              </a:xfrm>
              <a:prstGeom prst="rect">
                <a:avLst/>
              </a:prstGeom>
              <a:blipFill>
                <a:blip r:embed="rId2"/>
                <a:stretch>
                  <a:fillRect l="-905" t="-634" r="-905" b="-116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4374BF2-3C04-4AB9-BE52-D173019A9162}" type="slidenum">
              <a:rPr lang="en-US" smtClean="0"/>
              <a:t>11</a:t>
            </a:fld>
            <a:endParaRPr lang="en-US" dirty="0"/>
          </a:p>
        </p:txBody>
      </p:sp>
    </p:spTree>
    <p:extLst>
      <p:ext uri="{BB962C8B-B14F-4D97-AF65-F5344CB8AC3E}">
        <p14:creationId xmlns:p14="http://schemas.microsoft.com/office/powerpoint/2010/main" val="1221939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Effect transition="in" filter="fade">
                                      <p:cBhvr>
                                        <p:cTn id="47" dur="500"/>
                                        <p:tgtEl>
                                          <p:spTgt spid="3">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7" end="17"/>
                                            </p:txEl>
                                          </p:spTgt>
                                        </p:tgtEl>
                                        <p:attrNameLst>
                                          <p:attrName>style.visibility</p:attrName>
                                        </p:attrNameLst>
                                      </p:cBhvr>
                                      <p:to>
                                        <p:strVal val="visible"/>
                                      </p:to>
                                    </p:set>
                                    <p:animEffect transition="in" filter="fade">
                                      <p:cBhvr>
                                        <p:cTn id="52" dur="500"/>
                                        <p:tgtEl>
                                          <p:spTgt spid="3">
                                            <p:txEl>
                                              <p:pRg st="17" end="1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9" end="19"/>
                                            </p:txEl>
                                          </p:spTgt>
                                        </p:tgtEl>
                                        <p:attrNameLst>
                                          <p:attrName>style.visibility</p:attrName>
                                        </p:attrNameLst>
                                      </p:cBhvr>
                                      <p:to>
                                        <p:strVal val="visible"/>
                                      </p:to>
                                    </p:set>
                                    <p:animEffect transition="in" filter="fade">
                                      <p:cBhvr>
                                        <p:cTn id="57"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p:sp>
        <p:nvSpPr>
          <p:cNvPr id="4" name="Slide Number Placeholder 3"/>
          <p:cNvSpPr>
            <a:spLocks noGrp="1"/>
          </p:cNvSpPr>
          <p:nvPr>
            <p:ph type="sldNum" sz="quarter" idx="12"/>
          </p:nvPr>
        </p:nvSpPr>
        <p:spPr/>
        <p:txBody>
          <a:bodyPr/>
          <a:lstStyle/>
          <a:p>
            <a:fld id="{74374BF2-3C04-4AB9-BE52-D173019A9162}" type="slidenum">
              <a:rPr lang="en-US" smtClean="0"/>
              <a:t>12</a:t>
            </a:fld>
            <a:endParaRPr lang="en-US" dirty="0"/>
          </a:p>
        </p:txBody>
      </p:sp>
      <mc:AlternateContent xmlns:mc="http://schemas.openxmlformats.org/markup-compatibility/2006" xmlns:a14="http://schemas.microsoft.com/office/drawing/2010/main">
        <mc:Choice Requires="a14">
          <p:sp>
            <p:nvSpPr>
              <p:cNvPr id="12" name="Rectangle 11"/>
              <p:cNvSpPr/>
              <p:nvPr/>
            </p:nvSpPr>
            <p:spPr>
              <a:xfrm>
                <a:off x="292076" y="912773"/>
                <a:ext cx="8657207" cy="5507470"/>
              </a:xfrm>
              <a:prstGeom prst="rect">
                <a:avLst/>
              </a:prstGeom>
            </p:spPr>
            <p:txBody>
              <a:bodyPr wrap="square">
                <a:spAutoFit/>
              </a:bodyPr>
              <a:lstStyle/>
              <a:p>
                <a:pPr algn="just">
                  <a:spcBef>
                    <a:spcPct val="0"/>
                  </a:spcBef>
                </a:pPr>
                <a:r>
                  <a:rPr lang="en-US" altLang="en-US" sz="2200" b="1" dirty="0"/>
                  <a:t>Solution of the </a:t>
                </a:r>
                <a14:m>
                  <m:oMath xmlns:m="http://schemas.openxmlformats.org/officeDocument/2006/math">
                    <m:r>
                      <a:rPr lang="en-US" altLang="en-US" sz="2200" b="1" i="1" dirty="0" smtClean="0">
                        <a:latin typeface="Cambria Math" panose="02040503050406030204" pitchFamily="18" charset="0"/>
                      </a:rPr>
                      <m:t>𝑹</m:t>
                    </m:r>
                  </m:oMath>
                </a14:m>
                <a:r>
                  <a:rPr lang="en-US" altLang="en-US" sz="2200" b="1" dirty="0"/>
                  <a:t> Equation</a:t>
                </a:r>
              </a:p>
              <a:p>
                <a:pPr algn="just">
                  <a:spcBef>
                    <a:spcPct val="0"/>
                  </a:spcBef>
                </a:pPr>
                <a:r>
                  <a:rPr lang="en-US" altLang="en-US" sz="2200" dirty="0"/>
                  <a:t>We found for the </a:t>
                </a:r>
                <a14:m>
                  <m:oMath xmlns:m="http://schemas.openxmlformats.org/officeDocument/2006/math">
                    <m:r>
                      <a:rPr lang="en-US" altLang="en-US" sz="2200" b="0" i="1" dirty="0" smtClean="0">
                        <a:latin typeface="Cambria Math" panose="02040503050406030204" pitchFamily="18" charset="0"/>
                      </a:rPr>
                      <m:t>𝑅</m:t>
                    </m:r>
                  </m:oMath>
                </a14:m>
                <a:r>
                  <a:rPr lang="en-US" altLang="en-US" sz="2200" dirty="0"/>
                  <a:t> equation that</a:t>
                </a:r>
              </a:p>
              <a:p>
                <a:pPr algn="just">
                  <a:spcBef>
                    <a:spcPct val="0"/>
                  </a:spcBef>
                </a:pPr>
                <a:endParaRPr lang="en-US" altLang="en-US" sz="500" dirty="0"/>
              </a:p>
              <a:p>
                <a:pPr algn="just">
                  <a:spcBef>
                    <a:spcPct val="0"/>
                  </a:spcBef>
                </a:pPr>
                <a14:m>
                  <m:oMathPara xmlns:m="http://schemas.openxmlformats.org/officeDocument/2006/math">
                    <m:oMathParaPr>
                      <m:jc m:val="centerGroup"/>
                    </m:oMathParaPr>
                    <m:oMath xmlns:m="http://schemas.openxmlformats.org/officeDocument/2006/math">
                      <m:f>
                        <m:fPr>
                          <m:ctrlPr>
                            <a:rPr lang="en-US" altLang="en-US" sz="2200" i="1">
                              <a:latin typeface="Cambria Math" panose="02040503050406030204" pitchFamily="18" charset="0"/>
                            </a:rPr>
                          </m:ctrlPr>
                        </m:fPr>
                        <m:num>
                          <m:r>
                            <a:rPr lang="en-US" altLang="en-US" sz="2200" i="1">
                              <a:latin typeface="Cambria Math" panose="02040503050406030204" pitchFamily="18" charset="0"/>
                            </a:rPr>
                            <m:t>1</m:t>
                          </m:r>
                        </m:num>
                        <m:den>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𝑟</m:t>
                              </m:r>
                            </m:e>
                            <m:sup>
                              <m:r>
                                <a:rPr lang="en-US" altLang="en-US" sz="2200" i="1">
                                  <a:latin typeface="Cambria Math" panose="02040503050406030204" pitchFamily="18" charset="0"/>
                                </a:rPr>
                                <m:t>2</m:t>
                              </m:r>
                            </m:sup>
                          </m:sSup>
                        </m:den>
                      </m:f>
                      <m:f>
                        <m:fPr>
                          <m:ctrlPr>
                            <a:rPr lang="en-US" altLang="en-US" sz="2200" i="1">
                              <a:latin typeface="Cambria Math" panose="02040503050406030204" pitchFamily="18" charset="0"/>
                            </a:rPr>
                          </m:ctrlPr>
                        </m:fPr>
                        <m:num>
                          <m:r>
                            <a:rPr lang="en-US" altLang="en-US" sz="2200" i="1">
                              <a:latin typeface="Cambria Math" panose="02040503050406030204" pitchFamily="18" charset="0"/>
                            </a:rPr>
                            <m:t>𝑑</m:t>
                          </m:r>
                        </m:num>
                        <m:den>
                          <m:r>
                            <a:rPr lang="en-US" altLang="en-US" sz="2200" i="1">
                              <a:latin typeface="Cambria Math" panose="02040503050406030204" pitchFamily="18" charset="0"/>
                            </a:rPr>
                            <m:t>𝑑𝑟</m:t>
                          </m:r>
                        </m:den>
                      </m:f>
                      <m:d>
                        <m:dPr>
                          <m:ctrlPr>
                            <a:rPr lang="en-US" altLang="en-US" sz="2200" i="1">
                              <a:latin typeface="Cambria Math" panose="02040503050406030204" pitchFamily="18" charset="0"/>
                            </a:rPr>
                          </m:ctrlPr>
                        </m:dPr>
                        <m:e>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𝑟</m:t>
                              </m:r>
                            </m:e>
                            <m:sup>
                              <m:r>
                                <a:rPr lang="en-US" altLang="en-US" sz="2200" i="1">
                                  <a:latin typeface="Cambria Math" panose="02040503050406030204" pitchFamily="18" charset="0"/>
                                </a:rPr>
                                <m:t>2</m:t>
                              </m:r>
                            </m:sup>
                          </m:sSup>
                          <m:f>
                            <m:fPr>
                              <m:ctrlPr>
                                <a:rPr lang="en-US" altLang="en-US" sz="2200" i="1">
                                  <a:latin typeface="Cambria Math" panose="02040503050406030204" pitchFamily="18" charset="0"/>
                                </a:rPr>
                              </m:ctrlPr>
                            </m:fPr>
                            <m:num>
                              <m:r>
                                <a:rPr lang="en-US" altLang="en-US" sz="2200" i="1">
                                  <a:latin typeface="Cambria Math" panose="02040503050406030204" pitchFamily="18" charset="0"/>
                                </a:rPr>
                                <m:t>𝑑𝑅</m:t>
                              </m:r>
                            </m:num>
                            <m:den>
                              <m:r>
                                <a:rPr lang="en-US" altLang="en-US" sz="2200" i="1">
                                  <a:latin typeface="Cambria Math" panose="02040503050406030204" pitchFamily="18" charset="0"/>
                                </a:rPr>
                                <m:t>𝑑𝑟</m:t>
                              </m:r>
                            </m:den>
                          </m:f>
                        </m:e>
                      </m:d>
                      <m:r>
                        <a:rPr lang="en-US" altLang="en-US" sz="2200" i="1">
                          <a:latin typeface="Cambria Math" panose="02040503050406030204" pitchFamily="18" charset="0"/>
                        </a:rPr>
                        <m:t>+</m:t>
                      </m:r>
                      <m:d>
                        <m:dPr>
                          <m:begChr m:val="["/>
                          <m:endChr m:val="]"/>
                          <m:ctrlPr>
                            <a:rPr lang="en-US" altLang="en-US" sz="2200" i="1">
                              <a:latin typeface="Cambria Math" panose="02040503050406030204" pitchFamily="18" charset="0"/>
                            </a:rPr>
                          </m:ctrlPr>
                        </m:dPr>
                        <m:e>
                          <m:f>
                            <m:fPr>
                              <m:ctrlPr>
                                <a:rPr lang="en-US" altLang="en-US" sz="2200" i="1">
                                  <a:latin typeface="Cambria Math" panose="02040503050406030204" pitchFamily="18" charset="0"/>
                                </a:rPr>
                              </m:ctrlPr>
                            </m:fPr>
                            <m:num>
                              <m:r>
                                <a:rPr lang="en-US" altLang="en-US" sz="2200" i="1">
                                  <a:latin typeface="Cambria Math" panose="02040503050406030204" pitchFamily="18" charset="0"/>
                                </a:rPr>
                                <m:t>8</m:t>
                              </m:r>
                              <m:sSup>
                                <m:sSupPr>
                                  <m:ctrlPr>
                                    <a:rPr lang="en-US" altLang="en-US" sz="2200" i="1">
                                      <a:latin typeface="Cambria Math" panose="02040503050406030204" pitchFamily="18" charset="0"/>
                                    </a:rPr>
                                  </m:ctrlPr>
                                </m:sSupPr>
                                <m:e>
                                  <m:r>
                                    <a:rPr lang="en-US" altLang="en-US" sz="2200" i="1">
                                      <a:latin typeface="Cambria Math" panose="02040503050406030204" pitchFamily="18" charset="0"/>
                                      <a:ea typeface="Cambria Math" panose="02040503050406030204" pitchFamily="18" charset="0"/>
                                    </a:rPr>
                                    <m:t>𝜋</m:t>
                                  </m:r>
                                </m:e>
                                <m:sup>
                                  <m:r>
                                    <a:rPr lang="en-US" altLang="en-US" sz="2200" i="1">
                                      <a:latin typeface="Cambria Math" panose="02040503050406030204" pitchFamily="18" charset="0"/>
                                    </a:rPr>
                                    <m:t>2</m:t>
                                  </m:r>
                                </m:sup>
                              </m:sSup>
                              <m:r>
                                <a:rPr lang="en-US" altLang="en-US" sz="2200" i="1">
                                  <a:latin typeface="Cambria Math" panose="02040503050406030204" pitchFamily="18" charset="0"/>
                                  <a:ea typeface="Cambria Math" panose="02040503050406030204" pitchFamily="18" charset="0"/>
                                </a:rPr>
                                <m:t>𝜇</m:t>
                              </m:r>
                            </m:num>
                            <m:den>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h</m:t>
                                  </m:r>
                                </m:e>
                                <m:sup>
                                  <m:r>
                                    <a:rPr lang="en-US" altLang="en-US" sz="2200" i="1">
                                      <a:latin typeface="Cambria Math" panose="02040503050406030204" pitchFamily="18" charset="0"/>
                                    </a:rPr>
                                    <m:t>2</m:t>
                                  </m:r>
                                </m:sup>
                              </m:sSup>
                            </m:den>
                          </m:f>
                          <m:d>
                            <m:dPr>
                              <m:ctrlPr>
                                <a:rPr lang="en-US" altLang="en-US" sz="2200" i="1">
                                  <a:latin typeface="Cambria Math" panose="02040503050406030204" pitchFamily="18" charset="0"/>
                                </a:rPr>
                              </m:ctrlPr>
                            </m:dPr>
                            <m:e>
                              <m:r>
                                <a:rPr lang="en-US" altLang="en-US" sz="2200" i="1">
                                  <a:latin typeface="Cambria Math" panose="02040503050406030204" pitchFamily="18" charset="0"/>
                                </a:rPr>
                                <m:t>𝐸</m:t>
                              </m:r>
                              <m:r>
                                <a:rPr lang="en-US" altLang="en-US" sz="2200" i="1">
                                  <a:latin typeface="Cambria Math" panose="02040503050406030204" pitchFamily="18" charset="0"/>
                                </a:rPr>
                                <m:t>+</m:t>
                              </m:r>
                              <m:f>
                                <m:fPr>
                                  <m:ctrlPr>
                                    <a:rPr lang="en-US" altLang="en-US" sz="2200" i="1">
                                      <a:latin typeface="Cambria Math" panose="02040503050406030204" pitchFamily="18" charset="0"/>
                                    </a:rPr>
                                  </m:ctrlPr>
                                </m:fPr>
                                <m:num>
                                  <m:r>
                                    <a:rPr lang="en-US" altLang="en-US" sz="2200" i="1">
                                      <a:latin typeface="Cambria Math" panose="02040503050406030204" pitchFamily="18" charset="0"/>
                                    </a:rPr>
                                    <m:t>𝑍</m:t>
                                  </m:r>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𝑒</m:t>
                                      </m:r>
                                      <m:r>
                                        <a:rPr lang="en-US" altLang="en-US" sz="2200" i="1">
                                          <a:latin typeface="Cambria Math" panose="02040503050406030204" pitchFamily="18" charset="0"/>
                                        </a:rPr>
                                        <m:t>′</m:t>
                                      </m:r>
                                    </m:e>
                                    <m:sup>
                                      <m:r>
                                        <a:rPr lang="en-US" altLang="en-US" sz="2200" i="1">
                                          <a:latin typeface="Cambria Math" panose="02040503050406030204" pitchFamily="18" charset="0"/>
                                        </a:rPr>
                                        <m:t>2</m:t>
                                      </m:r>
                                    </m:sup>
                                  </m:sSup>
                                </m:num>
                                <m:den>
                                  <m:r>
                                    <a:rPr lang="en-US" altLang="en-US" sz="2200" i="1">
                                      <a:latin typeface="Cambria Math" panose="02040503050406030204" pitchFamily="18" charset="0"/>
                                    </a:rPr>
                                    <m:t>𝑟</m:t>
                                  </m:r>
                                </m:den>
                              </m:f>
                            </m:e>
                          </m:d>
                          <m:r>
                            <a:rPr lang="en-US" altLang="en-US" sz="2200" i="1">
                              <a:latin typeface="Cambria Math" panose="02040503050406030204" pitchFamily="18" charset="0"/>
                            </a:rPr>
                            <m:t>−</m:t>
                          </m:r>
                          <m:r>
                            <a:rPr lang="el-GR" altLang="en-US" sz="2200" i="1" dirty="0">
                              <a:latin typeface="Cambria Math" panose="02040503050406030204" pitchFamily="18" charset="0"/>
                            </a:rPr>
                            <m:t>𝛽</m:t>
                          </m:r>
                        </m:e>
                      </m:d>
                      <m:r>
                        <a:rPr lang="en-US" altLang="en-US" sz="2200" i="1" dirty="0">
                          <a:latin typeface="Cambria Math" panose="02040503050406030204" pitchFamily="18" charset="0"/>
                        </a:rPr>
                        <m:t>𝑅</m:t>
                      </m:r>
                      <m:r>
                        <a:rPr lang="en-US" altLang="en-US" sz="2200" i="1" dirty="0">
                          <a:latin typeface="Cambria Math" panose="02040503050406030204" pitchFamily="18" charset="0"/>
                        </a:rPr>
                        <m:t>=</m:t>
                      </m:r>
                      <m:r>
                        <a:rPr lang="en-US" altLang="en-US" sz="2200" i="1" dirty="0">
                          <a:latin typeface="Cambria Math" panose="02040503050406030204" pitchFamily="18" charset="0"/>
                        </a:rPr>
                        <m:t>0</m:t>
                      </m:r>
                    </m:oMath>
                  </m:oMathPara>
                </a14:m>
                <a:endParaRPr lang="en-US" altLang="en-US" sz="2200" dirty="0"/>
              </a:p>
              <a:p>
                <a:pPr algn="just">
                  <a:spcBef>
                    <a:spcPct val="0"/>
                  </a:spcBef>
                </a:pPr>
                <a:r>
                  <a:rPr lang="en-US" altLang="en-US" sz="2200" dirty="0"/>
                  <a:t>The solution for this equation is also known and called </a:t>
                </a:r>
                <a:r>
                  <a:rPr lang="en-US" altLang="en-US" sz="2200" b="1" dirty="0"/>
                  <a:t>associated Laguerre polynomials</a:t>
                </a:r>
                <a:r>
                  <a:rPr lang="en-US" altLang="en-US" sz="2200" dirty="0"/>
                  <a:t> and the general form of this solution is given by the unified equation</a:t>
                </a:r>
              </a:p>
              <a:p>
                <a:pPr algn="just">
                  <a:spcBef>
                    <a:spcPct val="0"/>
                  </a:spcBef>
                </a:pPr>
                <a14:m>
                  <m:oMathPara xmlns:m="http://schemas.openxmlformats.org/officeDocument/2006/math">
                    <m:oMathParaPr>
                      <m:jc m:val="centerGroup"/>
                    </m:oMathParaPr>
                    <m:oMath xmlns:m="http://schemas.openxmlformats.org/officeDocument/2006/math">
                      <m:sSub>
                        <m:sSubPr>
                          <m:ctrlPr>
                            <a:rPr lang="en-US" altLang="en-US" sz="2200" i="1" smtClean="0">
                              <a:ln>
                                <a:solidFill>
                                  <a:schemeClr val="accent6">
                                    <a:lumMod val="75000"/>
                                  </a:schemeClr>
                                </a:solidFill>
                              </a:ln>
                              <a:latin typeface="Cambria Math" panose="02040503050406030204" pitchFamily="18" charset="0"/>
                            </a:rPr>
                          </m:ctrlPr>
                        </m:sSubPr>
                        <m:e>
                          <m:r>
                            <a:rPr lang="en-US" altLang="en-US" sz="2200" b="0" i="1" smtClean="0">
                              <a:ln>
                                <a:solidFill>
                                  <a:schemeClr val="accent6">
                                    <a:lumMod val="75000"/>
                                  </a:schemeClr>
                                </a:solidFill>
                              </a:ln>
                              <a:latin typeface="Cambria Math" panose="02040503050406030204" pitchFamily="18" charset="0"/>
                            </a:rPr>
                            <m:t>𝑅</m:t>
                          </m:r>
                        </m:e>
                        <m:sub>
                          <m:r>
                            <a:rPr lang="en-US" altLang="en-US" sz="2200" b="0" i="1" smtClean="0">
                              <a:ln>
                                <a:solidFill>
                                  <a:schemeClr val="accent6">
                                    <a:lumMod val="75000"/>
                                  </a:schemeClr>
                                </a:solidFill>
                              </a:ln>
                              <a:latin typeface="Cambria Math" panose="02040503050406030204" pitchFamily="18" charset="0"/>
                            </a:rPr>
                            <m:t>𝑛</m:t>
                          </m:r>
                          <m:r>
                            <a:rPr lang="en-US" altLang="en-US" sz="2200" b="0" i="1" smtClean="0">
                              <a:ln>
                                <a:solidFill>
                                  <a:schemeClr val="accent6">
                                    <a:lumMod val="75000"/>
                                  </a:schemeClr>
                                </a:solidFill>
                              </a:ln>
                              <a:latin typeface="Cambria Math" panose="02040503050406030204" pitchFamily="18" charset="0"/>
                            </a:rPr>
                            <m:t>,</m:t>
                          </m:r>
                          <m:r>
                            <a:rPr lang="en-US" altLang="en-US" sz="2200" b="0" i="1" smtClean="0">
                              <a:ln>
                                <a:solidFill>
                                  <a:schemeClr val="accent6">
                                    <a:lumMod val="75000"/>
                                  </a:schemeClr>
                                </a:solidFill>
                              </a:ln>
                              <a:latin typeface="Cambria Math" panose="02040503050406030204" pitchFamily="18" charset="0"/>
                            </a:rPr>
                            <m:t>𝑙</m:t>
                          </m:r>
                        </m:sub>
                      </m:sSub>
                      <m:d>
                        <m:dPr>
                          <m:ctrlPr>
                            <a:rPr lang="en-US" altLang="en-US" sz="2200" b="0" i="1" smtClean="0">
                              <a:ln>
                                <a:solidFill>
                                  <a:schemeClr val="accent6">
                                    <a:lumMod val="75000"/>
                                  </a:schemeClr>
                                </a:solidFill>
                              </a:ln>
                              <a:latin typeface="Cambria Math" panose="02040503050406030204" pitchFamily="18" charset="0"/>
                            </a:rPr>
                          </m:ctrlPr>
                        </m:dPr>
                        <m:e>
                          <m:r>
                            <a:rPr lang="en-US" altLang="en-US" sz="2200" b="0" i="1" smtClean="0">
                              <a:ln>
                                <a:solidFill>
                                  <a:schemeClr val="accent6">
                                    <a:lumMod val="75000"/>
                                  </a:schemeClr>
                                </a:solidFill>
                              </a:ln>
                              <a:latin typeface="Cambria Math" panose="02040503050406030204" pitchFamily="18" charset="0"/>
                            </a:rPr>
                            <m:t>𝑟</m:t>
                          </m:r>
                        </m:e>
                      </m:d>
                      <m:r>
                        <a:rPr lang="en-US" altLang="en-US" sz="2200" b="0" i="1" smtClean="0">
                          <a:ln>
                            <a:solidFill>
                              <a:schemeClr val="accent6">
                                <a:lumMod val="75000"/>
                              </a:schemeClr>
                            </a:solidFill>
                          </a:ln>
                          <a:latin typeface="Cambria Math" panose="02040503050406030204" pitchFamily="18" charset="0"/>
                        </a:rPr>
                        <m:t>=−</m:t>
                      </m:r>
                      <m:sSup>
                        <m:sSupPr>
                          <m:ctrlPr>
                            <a:rPr lang="en-US" altLang="en-US" sz="2200" b="0" i="1" smtClean="0">
                              <a:ln>
                                <a:solidFill>
                                  <a:schemeClr val="accent6">
                                    <a:lumMod val="75000"/>
                                  </a:schemeClr>
                                </a:solidFill>
                              </a:ln>
                              <a:latin typeface="Cambria Math" panose="02040503050406030204" pitchFamily="18" charset="0"/>
                            </a:rPr>
                          </m:ctrlPr>
                        </m:sSupPr>
                        <m:e>
                          <m:d>
                            <m:dPr>
                              <m:begChr m:val="["/>
                              <m:endChr m:val="]"/>
                              <m:ctrlPr>
                                <a:rPr lang="en-US" altLang="en-US" sz="2200" b="0" i="1" smtClean="0">
                                  <a:ln>
                                    <a:solidFill>
                                      <a:schemeClr val="accent6">
                                        <a:lumMod val="75000"/>
                                      </a:schemeClr>
                                    </a:solidFill>
                                  </a:ln>
                                  <a:latin typeface="Cambria Math" panose="02040503050406030204" pitchFamily="18" charset="0"/>
                                </a:rPr>
                              </m:ctrlPr>
                            </m:dPr>
                            <m:e>
                              <m:f>
                                <m:fPr>
                                  <m:ctrlPr>
                                    <a:rPr lang="en-US" altLang="en-US" sz="2200" b="0" i="1" smtClean="0">
                                      <a:ln>
                                        <a:solidFill>
                                          <a:schemeClr val="accent6">
                                            <a:lumMod val="75000"/>
                                          </a:schemeClr>
                                        </a:solidFill>
                                      </a:ln>
                                      <a:latin typeface="Cambria Math" panose="02040503050406030204" pitchFamily="18" charset="0"/>
                                    </a:rPr>
                                  </m:ctrlPr>
                                </m:fPr>
                                <m:num>
                                  <m:r>
                                    <a:rPr lang="en-US" altLang="en-US" sz="2200" b="0" i="1" smtClean="0">
                                      <a:ln>
                                        <a:solidFill>
                                          <a:schemeClr val="accent6">
                                            <a:lumMod val="75000"/>
                                          </a:schemeClr>
                                        </a:solidFill>
                                      </a:ln>
                                      <a:latin typeface="Cambria Math" panose="02040503050406030204" pitchFamily="18" charset="0"/>
                                    </a:rPr>
                                    <m:t>4</m:t>
                                  </m:r>
                                  <m:sSup>
                                    <m:sSupPr>
                                      <m:ctrlPr>
                                        <a:rPr lang="en-US" altLang="en-US" sz="2200" b="0" i="1" smtClean="0">
                                          <a:ln>
                                            <a:solidFill>
                                              <a:schemeClr val="accent6">
                                                <a:lumMod val="75000"/>
                                              </a:schemeClr>
                                            </a:solidFill>
                                          </a:ln>
                                          <a:latin typeface="Cambria Math" panose="02040503050406030204" pitchFamily="18" charset="0"/>
                                        </a:rPr>
                                      </m:ctrlPr>
                                    </m:sSupPr>
                                    <m:e>
                                      <m:r>
                                        <a:rPr lang="en-US" altLang="en-US" sz="2200" b="0" i="1" smtClean="0">
                                          <a:ln>
                                            <a:solidFill>
                                              <a:schemeClr val="accent6">
                                                <a:lumMod val="75000"/>
                                              </a:schemeClr>
                                            </a:solidFill>
                                          </a:ln>
                                          <a:latin typeface="Cambria Math" panose="02040503050406030204" pitchFamily="18" charset="0"/>
                                        </a:rPr>
                                        <m:t>𝑍</m:t>
                                      </m:r>
                                    </m:e>
                                    <m:sup>
                                      <m:r>
                                        <a:rPr lang="en-US" altLang="en-US" sz="2200" b="0" i="1" smtClean="0">
                                          <a:ln>
                                            <a:solidFill>
                                              <a:schemeClr val="accent6">
                                                <a:lumMod val="75000"/>
                                              </a:schemeClr>
                                            </a:solidFill>
                                          </a:ln>
                                          <a:latin typeface="Cambria Math" panose="02040503050406030204" pitchFamily="18" charset="0"/>
                                        </a:rPr>
                                        <m:t>3</m:t>
                                      </m:r>
                                    </m:sup>
                                  </m:sSup>
                                </m:num>
                                <m:den>
                                  <m:sSup>
                                    <m:sSupPr>
                                      <m:ctrlPr>
                                        <a:rPr lang="en-US" altLang="en-US" sz="2200" b="0" i="1" smtClean="0">
                                          <a:ln>
                                            <a:solidFill>
                                              <a:schemeClr val="accent6">
                                                <a:lumMod val="75000"/>
                                              </a:schemeClr>
                                            </a:solidFill>
                                          </a:ln>
                                          <a:latin typeface="Cambria Math" panose="02040503050406030204" pitchFamily="18" charset="0"/>
                                        </a:rPr>
                                      </m:ctrlPr>
                                    </m:sSupPr>
                                    <m:e>
                                      <m:r>
                                        <a:rPr lang="en-US" altLang="en-US" sz="2200" b="0" i="1" smtClean="0">
                                          <a:ln>
                                            <a:solidFill>
                                              <a:schemeClr val="accent6">
                                                <a:lumMod val="75000"/>
                                              </a:schemeClr>
                                            </a:solidFill>
                                          </a:ln>
                                          <a:latin typeface="Cambria Math" panose="02040503050406030204" pitchFamily="18" charset="0"/>
                                        </a:rPr>
                                        <m:t>𝑛</m:t>
                                      </m:r>
                                    </m:e>
                                    <m:sup>
                                      <m:r>
                                        <a:rPr lang="en-US" altLang="en-US" sz="2200" b="0" i="1" smtClean="0">
                                          <a:ln>
                                            <a:solidFill>
                                              <a:schemeClr val="accent6">
                                                <a:lumMod val="75000"/>
                                              </a:schemeClr>
                                            </a:solidFill>
                                          </a:ln>
                                          <a:latin typeface="Cambria Math" panose="02040503050406030204" pitchFamily="18" charset="0"/>
                                        </a:rPr>
                                        <m:t>4</m:t>
                                      </m:r>
                                    </m:sup>
                                  </m:sSup>
                                  <m:sSup>
                                    <m:sSupPr>
                                      <m:ctrlPr>
                                        <a:rPr lang="en-US" altLang="en-US" sz="2200" b="0" i="1" smtClean="0">
                                          <a:ln>
                                            <a:solidFill>
                                              <a:schemeClr val="accent6">
                                                <a:lumMod val="75000"/>
                                              </a:schemeClr>
                                            </a:solidFill>
                                          </a:ln>
                                          <a:latin typeface="Cambria Math" panose="02040503050406030204" pitchFamily="18" charset="0"/>
                                        </a:rPr>
                                      </m:ctrlPr>
                                    </m:sSupPr>
                                    <m:e>
                                      <m:r>
                                        <a:rPr lang="en-US" altLang="en-US" sz="2200" b="0" i="1" smtClean="0">
                                          <a:ln>
                                            <a:solidFill>
                                              <a:schemeClr val="accent6">
                                                <a:lumMod val="75000"/>
                                              </a:schemeClr>
                                            </a:solidFill>
                                          </a:ln>
                                          <a:latin typeface="Cambria Math" panose="02040503050406030204" pitchFamily="18" charset="0"/>
                                        </a:rPr>
                                        <m:t>𝑎</m:t>
                                      </m:r>
                                    </m:e>
                                    <m:sup>
                                      <m:r>
                                        <a:rPr lang="en-US" altLang="en-US" sz="2200" b="0" i="1" smtClean="0">
                                          <a:ln>
                                            <a:solidFill>
                                              <a:schemeClr val="accent6">
                                                <a:lumMod val="75000"/>
                                              </a:schemeClr>
                                            </a:solidFill>
                                          </a:ln>
                                          <a:latin typeface="Cambria Math" panose="02040503050406030204" pitchFamily="18" charset="0"/>
                                        </a:rPr>
                                        <m:t>3</m:t>
                                      </m:r>
                                    </m:sup>
                                  </m:sSup>
                                </m:den>
                              </m:f>
                              <m:f>
                                <m:fPr>
                                  <m:ctrlPr>
                                    <a:rPr lang="en-US" altLang="en-US" sz="2200" b="0" i="1" smtClean="0">
                                      <a:ln>
                                        <a:solidFill>
                                          <a:schemeClr val="accent6">
                                            <a:lumMod val="75000"/>
                                          </a:schemeClr>
                                        </a:solidFill>
                                      </a:ln>
                                      <a:latin typeface="Cambria Math" panose="02040503050406030204" pitchFamily="18" charset="0"/>
                                    </a:rPr>
                                  </m:ctrlPr>
                                </m:fPr>
                                <m:num>
                                  <m:d>
                                    <m:dPr>
                                      <m:ctrlPr>
                                        <a:rPr lang="en-US" altLang="en-US" sz="2200" b="0" i="1" smtClean="0">
                                          <a:ln>
                                            <a:solidFill>
                                              <a:schemeClr val="accent6">
                                                <a:lumMod val="75000"/>
                                              </a:schemeClr>
                                            </a:solidFill>
                                          </a:ln>
                                          <a:latin typeface="Cambria Math" panose="02040503050406030204" pitchFamily="18" charset="0"/>
                                        </a:rPr>
                                      </m:ctrlPr>
                                    </m:dPr>
                                    <m:e>
                                      <m:r>
                                        <a:rPr lang="en-US" altLang="en-US" sz="2200" b="0" i="1" smtClean="0">
                                          <a:ln>
                                            <a:solidFill>
                                              <a:schemeClr val="accent6">
                                                <a:lumMod val="75000"/>
                                              </a:schemeClr>
                                            </a:solidFill>
                                          </a:ln>
                                          <a:latin typeface="Cambria Math" panose="02040503050406030204" pitchFamily="18" charset="0"/>
                                        </a:rPr>
                                        <m:t>𝑛</m:t>
                                      </m:r>
                                      <m:r>
                                        <a:rPr lang="en-US" altLang="en-US" sz="2200" b="0" i="1" smtClean="0">
                                          <a:ln>
                                            <a:solidFill>
                                              <a:schemeClr val="accent6">
                                                <a:lumMod val="75000"/>
                                              </a:schemeClr>
                                            </a:solidFill>
                                          </a:ln>
                                          <a:latin typeface="Cambria Math" panose="02040503050406030204" pitchFamily="18" charset="0"/>
                                        </a:rPr>
                                        <m:t>−</m:t>
                                      </m:r>
                                      <m:r>
                                        <a:rPr lang="en-US" altLang="en-US" sz="2200" b="0" i="1" smtClean="0">
                                          <a:ln>
                                            <a:solidFill>
                                              <a:schemeClr val="accent6">
                                                <a:lumMod val="75000"/>
                                              </a:schemeClr>
                                            </a:solidFill>
                                          </a:ln>
                                          <a:latin typeface="Cambria Math" panose="02040503050406030204" pitchFamily="18" charset="0"/>
                                        </a:rPr>
                                        <m:t>𝑙</m:t>
                                      </m:r>
                                      <m:r>
                                        <a:rPr lang="en-US" altLang="en-US" sz="2200" b="0" i="1" smtClean="0">
                                          <a:ln>
                                            <a:solidFill>
                                              <a:schemeClr val="accent6">
                                                <a:lumMod val="75000"/>
                                              </a:schemeClr>
                                            </a:solidFill>
                                          </a:ln>
                                          <a:latin typeface="Cambria Math" panose="02040503050406030204" pitchFamily="18" charset="0"/>
                                        </a:rPr>
                                        <m:t>−</m:t>
                                      </m:r>
                                      <m:r>
                                        <a:rPr lang="en-US" altLang="en-US" sz="2200" b="0" i="1" smtClean="0">
                                          <a:ln>
                                            <a:solidFill>
                                              <a:schemeClr val="accent6">
                                                <a:lumMod val="75000"/>
                                              </a:schemeClr>
                                            </a:solidFill>
                                          </a:ln>
                                          <a:latin typeface="Cambria Math" panose="02040503050406030204" pitchFamily="18" charset="0"/>
                                        </a:rPr>
                                        <m:t>1</m:t>
                                      </m:r>
                                    </m:e>
                                  </m:d>
                                  <m:r>
                                    <a:rPr lang="en-US" altLang="en-US" sz="2200" b="0" i="1" smtClean="0">
                                      <a:ln>
                                        <a:solidFill>
                                          <a:schemeClr val="accent6">
                                            <a:lumMod val="75000"/>
                                          </a:schemeClr>
                                        </a:solidFill>
                                      </a:ln>
                                      <a:latin typeface="Cambria Math" panose="02040503050406030204" pitchFamily="18" charset="0"/>
                                    </a:rPr>
                                    <m:t>!</m:t>
                                  </m:r>
                                </m:num>
                                <m:den>
                                  <m:sSup>
                                    <m:sSupPr>
                                      <m:ctrlPr>
                                        <a:rPr lang="en-US" altLang="en-US" sz="2200" b="0" i="1" smtClean="0">
                                          <a:ln>
                                            <a:solidFill>
                                              <a:schemeClr val="accent6">
                                                <a:lumMod val="75000"/>
                                              </a:schemeClr>
                                            </a:solidFill>
                                          </a:ln>
                                          <a:latin typeface="Cambria Math" panose="02040503050406030204" pitchFamily="18" charset="0"/>
                                        </a:rPr>
                                      </m:ctrlPr>
                                    </m:sSupPr>
                                    <m:e>
                                      <m:d>
                                        <m:dPr>
                                          <m:begChr m:val="["/>
                                          <m:endChr m:val="]"/>
                                          <m:ctrlPr>
                                            <a:rPr lang="en-US" altLang="en-US" sz="2200" b="0" i="1" smtClean="0">
                                              <a:ln>
                                                <a:solidFill>
                                                  <a:schemeClr val="accent6">
                                                    <a:lumMod val="75000"/>
                                                  </a:schemeClr>
                                                </a:solidFill>
                                              </a:ln>
                                              <a:latin typeface="Cambria Math" panose="02040503050406030204" pitchFamily="18" charset="0"/>
                                            </a:rPr>
                                          </m:ctrlPr>
                                        </m:dPr>
                                        <m:e>
                                          <m:d>
                                            <m:dPr>
                                              <m:ctrlPr>
                                                <a:rPr lang="en-US" altLang="en-US" sz="2200" b="0" i="1" smtClean="0">
                                                  <a:ln>
                                                    <a:solidFill>
                                                      <a:schemeClr val="accent6">
                                                        <a:lumMod val="75000"/>
                                                      </a:schemeClr>
                                                    </a:solidFill>
                                                  </a:ln>
                                                  <a:latin typeface="Cambria Math" panose="02040503050406030204" pitchFamily="18" charset="0"/>
                                                </a:rPr>
                                              </m:ctrlPr>
                                            </m:dPr>
                                            <m:e>
                                              <m:r>
                                                <a:rPr lang="en-US" altLang="en-US" sz="2200" b="0" i="1" smtClean="0">
                                                  <a:ln>
                                                    <a:solidFill>
                                                      <a:schemeClr val="accent6">
                                                        <a:lumMod val="75000"/>
                                                      </a:schemeClr>
                                                    </a:solidFill>
                                                  </a:ln>
                                                  <a:latin typeface="Cambria Math" panose="02040503050406030204" pitchFamily="18" charset="0"/>
                                                </a:rPr>
                                                <m:t>𝑛</m:t>
                                              </m:r>
                                              <m:r>
                                                <a:rPr lang="en-US" altLang="en-US" sz="2200" b="0" i="1" smtClean="0">
                                                  <a:ln>
                                                    <a:solidFill>
                                                      <a:schemeClr val="accent6">
                                                        <a:lumMod val="75000"/>
                                                      </a:schemeClr>
                                                    </a:solidFill>
                                                  </a:ln>
                                                  <a:latin typeface="Cambria Math" panose="02040503050406030204" pitchFamily="18" charset="0"/>
                                                </a:rPr>
                                                <m:t>+</m:t>
                                              </m:r>
                                              <m:r>
                                                <a:rPr lang="en-US" altLang="en-US" sz="2200" b="0" i="1" smtClean="0">
                                                  <a:ln>
                                                    <a:solidFill>
                                                      <a:schemeClr val="accent6">
                                                        <a:lumMod val="75000"/>
                                                      </a:schemeClr>
                                                    </a:solidFill>
                                                  </a:ln>
                                                  <a:latin typeface="Cambria Math" panose="02040503050406030204" pitchFamily="18" charset="0"/>
                                                </a:rPr>
                                                <m:t>𝑙</m:t>
                                              </m:r>
                                            </m:e>
                                          </m:d>
                                          <m:r>
                                            <a:rPr lang="en-US" altLang="en-US" sz="2200" b="0" i="1" smtClean="0">
                                              <a:ln>
                                                <a:solidFill>
                                                  <a:schemeClr val="accent6">
                                                    <a:lumMod val="75000"/>
                                                  </a:schemeClr>
                                                </a:solidFill>
                                              </a:ln>
                                              <a:latin typeface="Cambria Math" panose="02040503050406030204" pitchFamily="18" charset="0"/>
                                            </a:rPr>
                                            <m:t>!</m:t>
                                          </m:r>
                                        </m:e>
                                      </m:d>
                                    </m:e>
                                    <m:sup>
                                      <m:r>
                                        <a:rPr lang="en-US" altLang="en-US" sz="2200" b="0" i="1" smtClean="0">
                                          <a:ln>
                                            <a:solidFill>
                                              <a:schemeClr val="accent6">
                                                <a:lumMod val="75000"/>
                                              </a:schemeClr>
                                            </a:solidFill>
                                          </a:ln>
                                          <a:latin typeface="Cambria Math" panose="02040503050406030204" pitchFamily="18" charset="0"/>
                                        </a:rPr>
                                        <m:t>3</m:t>
                                      </m:r>
                                    </m:sup>
                                  </m:sSup>
                                </m:den>
                              </m:f>
                            </m:e>
                          </m:d>
                        </m:e>
                        <m:sup>
                          <m:f>
                            <m:fPr>
                              <m:ctrlPr>
                                <a:rPr lang="en-US" altLang="en-US" sz="2200" b="0" i="1" smtClean="0">
                                  <a:ln>
                                    <a:solidFill>
                                      <a:schemeClr val="accent6">
                                        <a:lumMod val="75000"/>
                                      </a:schemeClr>
                                    </a:solidFill>
                                  </a:ln>
                                  <a:latin typeface="Cambria Math" panose="02040503050406030204" pitchFamily="18" charset="0"/>
                                </a:rPr>
                              </m:ctrlPr>
                            </m:fPr>
                            <m:num>
                              <m:r>
                                <a:rPr lang="en-US" altLang="en-US" sz="2200" b="0" i="1" smtClean="0">
                                  <a:ln>
                                    <a:solidFill>
                                      <a:schemeClr val="accent6">
                                        <a:lumMod val="75000"/>
                                      </a:schemeClr>
                                    </a:solidFill>
                                  </a:ln>
                                  <a:latin typeface="Cambria Math" panose="02040503050406030204" pitchFamily="18" charset="0"/>
                                </a:rPr>
                                <m:t>1</m:t>
                              </m:r>
                            </m:num>
                            <m:den>
                              <m:r>
                                <a:rPr lang="en-US" altLang="en-US" sz="2200" b="0" i="1" smtClean="0">
                                  <a:ln>
                                    <a:solidFill>
                                      <a:schemeClr val="accent6">
                                        <a:lumMod val="75000"/>
                                      </a:schemeClr>
                                    </a:solidFill>
                                  </a:ln>
                                  <a:latin typeface="Cambria Math" panose="02040503050406030204" pitchFamily="18" charset="0"/>
                                </a:rPr>
                                <m:t>2</m:t>
                              </m:r>
                            </m:den>
                          </m:f>
                        </m:sup>
                      </m:sSup>
                      <m:sSup>
                        <m:sSupPr>
                          <m:ctrlPr>
                            <a:rPr lang="en-US" altLang="en-US" sz="2200" b="0" i="1" smtClean="0">
                              <a:ln>
                                <a:solidFill>
                                  <a:schemeClr val="accent6">
                                    <a:lumMod val="75000"/>
                                  </a:schemeClr>
                                </a:solidFill>
                              </a:ln>
                              <a:latin typeface="Cambria Math" panose="02040503050406030204" pitchFamily="18" charset="0"/>
                            </a:rPr>
                          </m:ctrlPr>
                        </m:sSupPr>
                        <m:e>
                          <m:d>
                            <m:dPr>
                              <m:ctrlPr>
                                <a:rPr lang="en-US" altLang="en-US" sz="2200" b="0" i="1" smtClean="0">
                                  <a:ln>
                                    <a:solidFill>
                                      <a:schemeClr val="accent6">
                                        <a:lumMod val="75000"/>
                                      </a:schemeClr>
                                    </a:solidFill>
                                  </a:ln>
                                  <a:latin typeface="Cambria Math" panose="02040503050406030204" pitchFamily="18" charset="0"/>
                                </a:rPr>
                              </m:ctrlPr>
                            </m:dPr>
                            <m:e>
                              <m:f>
                                <m:fPr>
                                  <m:ctrlPr>
                                    <a:rPr lang="en-US" altLang="en-US" sz="2200" b="0" i="1" smtClean="0">
                                      <a:ln>
                                        <a:solidFill>
                                          <a:schemeClr val="accent6">
                                            <a:lumMod val="75000"/>
                                          </a:schemeClr>
                                        </a:solidFill>
                                      </a:ln>
                                      <a:latin typeface="Cambria Math" panose="02040503050406030204" pitchFamily="18" charset="0"/>
                                    </a:rPr>
                                  </m:ctrlPr>
                                </m:fPr>
                                <m:num>
                                  <m:r>
                                    <a:rPr lang="en-US" altLang="en-US" sz="2200" b="0" i="1" smtClean="0">
                                      <a:ln>
                                        <a:solidFill>
                                          <a:schemeClr val="accent6">
                                            <a:lumMod val="75000"/>
                                          </a:schemeClr>
                                        </a:solidFill>
                                      </a:ln>
                                      <a:latin typeface="Cambria Math" panose="02040503050406030204" pitchFamily="18" charset="0"/>
                                    </a:rPr>
                                    <m:t>2</m:t>
                                  </m:r>
                                  <m:r>
                                    <a:rPr lang="en-US" altLang="en-US" sz="2200" b="0" i="1" smtClean="0">
                                      <a:ln>
                                        <a:solidFill>
                                          <a:schemeClr val="accent6">
                                            <a:lumMod val="75000"/>
                                          </a:schemeClr>
                                        </a:solidFill>
                                      </a:ln>
                                      <a:latin typeface="Cambria Math" panose="02040503050406030204" pitchFamily="18" charset="0"/>
                                    </a:rPr>
                                    <m:t>𝑍𝑟</m:t>
                                  </m:r>
                                </m:num>
                                <m:den>
                                  <m:r>
                                    <a:rPr lang="en-US" altLang="en-US" sz="2200" b="0" i="1" smtClean="0">
                                      <a:ln>
                                        <a:solidFill>
                                          <a:schemeClr val="accent6">
                                            <a:lumMod val="75000"/>
                                          </a:schemeClr>
                                        </a:solidFill>
                                      </a:ln>
                                      <a:latin typeface="Cambria Math" panose="02040503050406030204" pitchFamily="18" charset="0"/>
                                    </a:rPr>
                                    <m:t>𝑛𝑎</m:t>
                                  </m:r>
                                </m:den>
                              </m:f>
                            </m:e>
                          </m:d>
                        </m:e>
                        <m:sup>
                          <m:r>
                            <a:rPr lang="en-US" altLang="en-US" sz="2200" b="0" i="1" smtClean="0">
                              <a:ln>
                                <a:solidFill>
                                  <a:schemeClr val="accent6">
                                    <a:lumMod val="75000"/>
                                  </a:schemeClr>
                                </a:solidFill>
                              </a:ln>
                              <a:latin typeface="Cambria Math" panose="02040503050406030204" pitchFamily="18" charset="0"/>
                            </a:rPr>
                            <m:t>𝑙</m:t>
                          </m:r>
                        </m:sup>
                      </m:sSup>
                      <m:sSup>
                        <m:sSupPr>
                          <m:ctrlPr>
                            <a:rPr lang="en-US" altLang="en-US" sz="2200" b="0" i="1" smtClean="0">
                              <a:ln>
                                <a:solidFill>
                                  <a:schemeClr val="accent6">
                                    <a:lumMod val="75000"/>
                                  </a:schemeClr>
                                </a:solidFill>
                              </a:ln>
                              <a:latin typeface="Cambria Math" panose="02040503050406030204" pitchFamily="18" charset="0"/>
                            </a:rPr>
                          </m:ctrlPr>
                        </m:sSupPr>
                        <m:e>
                          <m:r>
                            <a:rPr lang="en-US" altLang="en-US" sz="2200" b="0" i="1" smtClean="0">
                              <a:ln>
                                <a:solidFill>
                                  <a:schemeClr val="accent6">
                                    <a:lumMod val="75000"/>
                                  </a:schemeClr>
                                </a:solidFill>
                              </a:ln>
                              <a:latin typeface="Cambria Math" panose="02040503050406030204" pitchFamily="18" charset="0"/>
                            </a:rPr>
                            <m:t>𝑒</m:t>
                          </m:r>
                        </m:e>
                        <m:sup>
                          <m:r>
                            <a:rPr lang="en-US" altLang="en-US" sz="2200" b="0" i="1" smtClean="0">
                              <a:ln>
                                <a:solidFill>
                                  <a:schemeClr val="accent6">
                                    <a:lumMod val="75000"/>
                                  </a:schemeClr>
                                </a:solidFill>
                              </a:ln>
                              <a:latin typeface="Cambria Math" panose="02040503050406030204" pitchFamily="18" charset="0"/>
                            </a:rPr>
                            <m:t>−</m:t>
                          </m:r>
                          <m:r>
                            <a:rPr lang="en-US" altLang="en-US" sz="2200" b="0" i="1" smtClean="0">
                              <a:ln>
                                <a:solidFill>
                                  <a:schemeClr val="accent6">
                                    <a:lumMod val="75000"/>
                                  </a:schemeClr>
                                </a:solidFill>
                              </a:ln>
                              <a:latin typeface="Cambria Math" panose="02040503050406030204" pitchFamily="18" charset="0"/>
                            </a:rPr>
                            <m:t>𝑍𝑟</m:t>
                          </m:r>
                          <m:r>
                            <a:rPr lang="en-US" altLang="en-US" sz="2200" b="0" i="1" smtClean="0">
                              <a:ln>
                                <a:solidFill>
                                  <a:schemeClr val="accent6">
                                    <a:lumMod val="75000"/>
                                  </a:schemeClr>
                                </a:solidFill>
                              </a:ln>
                              <a:latin typeface="Cambria Math" panose="02040503050406030204" pitchFamily="18" charset="0"/>
                            </a:rPr>
                            <m:t>/</m:t>
                          </m:r>
                          <m:r>
                            <a:rPr lang="en-US" altLang="en-US" sz="2200" b="0" i="1" smtClean="0">
                              <a:ln>
                                <a:solidFill>
                                  <a:schemeClr val="accent6">
                                    <a:lumMod val="75000"/>
                                  </a:schemeClr>
                                </a:solidFill>
                              </a:ln>
                              <a:latin typeface="Cambria Math" panose="02040503050406030204" pitchFamily="18" charset="0"/>
                            </a:rPr>
                            <m:t>𝑛𝑎</m:t>
                          </m:r>
                        </m:sup>
                      </m:sSup>
                      <m:sSubSup>
                        <m:sSubSupPr>
                          <m:ctrlPr>
                            <a:rPr lang="en-US" altLang="en-US" sz="2200" b="0" i="1" smtClean="0">
                              <a:ln>
                                <a:solidFill>
                                  <a:schemeClr val="accent6">
                                    <a:lumMod val="75000"/>
                                  </a:schemeClr>
                                </a:solidFill>
                              </a:ln>
                              <a:latin typeface="Cambria Math" panose="02040503050406030204" pitchFamily="18" charset="0"/>
                            </a:rPr>
                          </m:ctrlPr>
                        </m:sSubSupPr>
                        <m:e>
                          <m:r>
                            <a:rPr lang="en-US" altLang="en-US" sz="2200" b="0" i="1" smtClean="0">
                              <a:ln>
                                <a:solidFill>
                                  <a:schemeClr val="accent6">
                                    <a:lumMod val="75000"/>
                                  </a:schemeClr>
                                </a:solidFill>
                              </a:ln>
                              <a:latin typeface="Cambria Math" panose="02040503050406030204" pitchFamily="18" charset="0"/>
                            </a:rPr>
                            <m:t>𝐿</m:t>
                          </m:r>
                        </m:e>
                        <m:sub>
                          <m:r>
                            <a:rPr lang="en-US" altLang="en-US" sz="2200" b="0" i="1" smtClean="0">
                              <a:ln>
                                <a:solidFill>
                                  <a:schemeClr val="accent6">
                                    <a:lumMod val="75000"/>
                                  </a:schemeClr>
                                </a:solidFill>
                              </a:ln>
                              <a:latin typeface="Cambria Math" panose="02040503050406030204" pitchFamily="18" charset="0"/>
                            </a:rPr>
                            <m:t>𝑛</m:t>
                          </m:r>
                          <m:r>
                            <a:rPr lang="en-US" altLang="en-US" sz="2200" b="0" i="1" smtClean="0">
                              <a:ln>
                                <a:solidFill>
                                  <a:schemeClr val="accent6">
                                    <a:lumMod val="75000"/>
                                  </a:schemeClr>
                                </a:solidFill>
                              </a:ln>
                              <a:latin typeface="Cambria Math" panose="02040503050406030204" pitchFamily="18" charset="0"/>
                            </a:rPr>
                            <m:t>+</m:t>
                          </m:r>
                          <m:r>
                            <a:rPr lang="en-US" altLang="en-US" sz="2200" b="0" i="1" smtClean="0">
                              <a:ln>
                                <a:solidFill>
                                  <a:schemeClr val="accent6">
                                    <a:lumMod val="75000"/>
                                  </a:schemeClr>
                                </a:solidFill>
                              </a:ln>
                              <a:latin typeface="Cambria Math" panose="02040503050406030204" pitchFamily="18" charset="0"/>
                            </a:rPr>
                            <m:t>1</m:t>
                          </m:r>
                        </m:sub>
                        <m:sup>
                          <m:r>
                            <a:rPr lang="en-US" altLang="en-US" sz="2200" b="0" i="1" smtClean="0">
                              <a:ln>
                                <a:solidFill>
                                  <a:schemeClr val="accent6">
                                    <a:lumMod val="75000"/>
                                  </a:schemeClr>
                                </a:solidFill>
                              </a:ln>
                              <a:latin typeface="Cambria Math" panose="02040503050406030204" pitchFamily="18" charset="0"/>
                            </a:rPr>
                            <m:t>2</m:t>
                          </m:r>
                          <m:r>
                            <a:rPr lang="en-US" altLang="en-US" sz="2200" b="0" i="1" smtClean="0">
                              <a:ln>
                                <a:solidFill>
                                  <a:schemeClr val="accent6">
                                    <a:lumMod val="75000"/>
                                  </a:schemeClr>
                                </a:solidFill>
                              </a:ln>
                              <a:latin typeface="Cambria Math" panose="02040503050406030204" pitchFamily="18" charset="0"/>
                            </a:rPr>
                            <m:t>𝑙</m:t>
                          </m:r>
                          <m:r>
                            <a:rPr lang="en-US" altLang="en-US" sz="2200" b="0" i="1" smtClean="0">
                              <a:ln>
                                <a:solidFill>
                                  <a:schemeClr val="accent6">
                                    <a:lumMod val="75000"/>
                                  </a:schemeClr>
                                </a:solidFill>
                              </a:ln>
                              <a:latin typeface="Cambria Math" panose="02040503050406030204" pitchFamily="18" charset="0"/>
                            </a:rPr>
                            <m:t>+</m:t>
                          </m:r>
                          <m:r>
                            <a:rPr lang="en-US" altLang="en-US" sz="2200" b="0" i="1" smtClean="0">
                              <a:ln>
                                <a:solidFill>
                                  <a:schemeClr val="accent6">
                                    <a:lumMod val="75000"/>
                                  </a:schemeClr>
                                </a:solidFill>
                              </a:ln>
                              <a:latin typeface="Cambria Math" panose="02040503050406030204" pitchFamily="18" charset="0"/>
                            </a:rPr>
                            <m:t>1</m:t>
                          </m:r>
                        </m:sup>
                      </m:sSubSup>
                      <m:d>
                        <m:dPr>
                          <m:ctrlPr>
                            <a:rPr lang="en-US" altLang="en-US" sz="2200" b="0" i="1" smtClean="0">
                              <a:ln>
                                <a:solidFill>
                                  <a:schemeClr val="accent6">
                                    <a:lumMod val="75000"/>
                                  </a:schemeClr>
                                </a:solidFill>
                              </a:ln>
                              <a:latin typeface="Cambria Math" panose="02040503050406030204" pitchFamily="18" charset="0"/>
                            </a:rPr>
                          </m:ctrlPr>
                        </m:dPr>
                        <m:e>
                          <m:f>
                            <m:fPr>
                              <m:ctrlPr>
                                <a:rPr lang="en-US" altLang="en-US" sz="2200" b="0" i="1" smtClean="0">
                                  <a:ln>
                                    <a:solidFill>
                                      <a:schemeClr val="accent6">
                                        <a:lumMod val="75000"/>
                                      </a:schemeClr>
                                    </a:solidFill>
                                  </a:ln>
                                  <a:latin typeface="Cambria Math" panose="02040503050406030204" pitchFamily="18" charset="0"/>
                                </a:rPr>
                              </m:ctrlPr>
                            </m:fPr>
                            <m:num>
                              <m:r>
                                <a:rPr lang="en-US" altLang="en-US" sz="2200" b="0" i="1" smtClean="0">
                                  <a:ln>
                                    <a:solidFill>
                                      <a:schemeClr val="accent6">
                                        <a:lumMod val="75000"/>
                                      </a:schemeClr>
                                    </a:solidFill>
                                  </a:ln>
                                  <a:latin typeface="Cambria Math" panose="02040503050406030204" pitchFamily="18" charset="0"/>
                                </a:rPr>
                                <m:t>2</m:t>
                              </m:r>
                              <m:r>
                                <a:rPr lang="en-US" altLang="en-US" sz="2200" b="0" i="1" smtClean="0">
                                  <a:ln>
                                    <a:solidFill>
                                      <a:schemeClr val="accent6">
                                        <a:lumMod val="75000"/>
                                      </a:schemeClr>
                                    </a:solidFill>
                                  </a:ln>
                                  <a:latin typeface="Cambria Math" panose="02040503050406030204" pitchFamily="18" charset="0"/>
                                </a:rPr>
                                <m:t>𝑍𝑟</m:t>
                              </m:r>
                            </m:num>
                            <m:den>
                              <m:r>
                                <a:rPr lang="en-US" altLang="en-US" sz="2200" b="0" i="1" smtClean="0">
                                  <a:ln>
                                    <a:solidFill>
                                      <a:schemeClr val="accent6">
                                        <a:lumMod val="75000"/>
                                      </a:schemeClr>
                                    </a:solidFill>
                                  </a:ln>
                                  <a:latin typeface="Cambria Math" panose="02040503050406030204" pitchFamily="18" charset="0"/>
                                </a:rPr>
                                <m:t>𝑛𝑎</m:t>
                              </m:r>
                            </m:den>
                          </m:f>
                        </m:e>
                      </m:d>
                    </m:oMath>
                  </m:oMathPara>
                </a14:m>
                <a:endParaRPr lang="en-US" altLang="en-US" sz="2200" dirty="0"/>
              </a:p>
              <a:p>
                <a:pPr algn="just">
                  <a:spcBef>
                    <a:spcPct val="0"/>
                  </a:spcBef>
                </a:pPr>
                <a:endParaRPr lang="en-US" altLang="en-US" sz="500" dirty="0"/>
              </a:p>
              <a:p>
                <a:pPr algn="just">
                  <a:spcBef>
                    <a:spcPct val="0"/>
                  </a:spcBef>
                </a:pPr>
                <a:r>
                  <a:rPr lang="en-US" altLang="en-US" sz="2200" dirty="0"/>
                  <a:t>where </a:t>
                </a:r>
                <a14:m>
                  <m:oMath xmlns:m="http://schemas.openxmlformats.org/officeDocument/2006/math">
                    <m:r>
                      <a:rPr lang="en-US" altLang="en-US" sz="2200" i="1" dirty="0" smtClean="0">
                        <a:latin typeface="Cambria Math" panose="02040503050406030204" pitchFamily="18" charset="0"/>
                      </a:rPr>
                      <m:t>𝑛</m:t>
                    </m:r>
                  </m:oMath>
                </a14:m>
                <a:r>
                  <a:rPr lang="en-US" altLang="en-US" sz="2200" dirty="0"/>
                  <a:t> is called the </a:t>
                </a:r>
                <a:r>
                  <a:rPr lang="en-US" altLang="en-US" sz="2200" b="1" dirty="0"/>
                  <a:t>Principle Quantum number </a:t>
                </a:r>
                <a:r>
                  <a:rPr lang="en-US" altLang="en-US" sz="2200" dirty="0"/>
                  <a:t>and takes the values</a:t>
                </a:r>
              </a:p>
              <a:p>
                <a:pPr algn="just">
                  <a:spcBef>
                    <a:spcPct val="0"/>
                  </a:spcBef>
                </a:pPr>
                <a:endParaRPr lang="en-US" altLang="en-US" sz="2200" i="1" dirty="0">
                  <a:latin typeface="Cambria Math" panose="02040503050406030204" pitchFamily="18" charset="0"/>
                </a:endParaRPr>
              </a:p>
              <a:p>
                <a:pPr algn="just">
                  <a:spcBef>
                    <a:spcPct val="0"/>
                  </a:spcBef>
                </a:pPr>
                <a14:m>
                  <m:oMathPara xmlns:m="http://schemas.openxmlformats.org/officeDocument/2006/math">
                    <m:oMathParaPr>
                      <m:jc m:val="centerGroup"/>
                    </m:oMathParaPr>
                    <m:oMath xmlns:m="http://schemas.openxmlformats.org/officeDocument/2006/math">
                      <m:r>
                        <a:rPr lang="en-US" altLang="en-US" sz="2200" b="0" i="1" dirty="0" smtClean="0">
                          <a:latin typeface="Cambria Math" panose="02040503050406030204" pitchFamily="18" charset="0"/>
                        </a:rPr>
                        <m:t>𝑛</m:t>
                      </m:r>
                      <m:r>
                        <a:rPr lang="en-US" altLang="en-US" sz="2200" i="1" dirty="0">
                          <a:latin typeface="Cambria Math" panose="02040503050406030204" pitchFamily="18" charset="0"/>
                        </a:rPr>
                        <m:t>=</m:t>
                      </m:r>
                      <m:r>
                        <a:rPr lang="en-US" altLang="en-US" sz="2200" i="1" dirty="0">
                          <a:latin typeface="Cambria Math" panose="02040503050406030204" pitchFamily="18" charset="0"/>
                        </a:rPr>
                        <m:t>0</m:t>
                      </m:r>
                      <m:r>
                        <a:rPr lang="en-US" altLang="en-US" sz="2200" i="1" dirty="0">
                          <a:latin typeface="Cambria Math" panose="02040503050406030204" pitchFamily="18" charset="0"/>
                        </a:rPr>
                        <m:t>, </m:t>
                      </m:r>
                      <m:r>
                        <a:rPr lang="en-US" altLang="en-US" sz="2200" i="1" dirty="0">
                          <a:latin typeface="Cambria Math" panose="02040503050406030204" pitchFamily="18" charset="0"/>
                        </a:rPr>
                        <m:t>1</m:t>
                      </m:r>
                      <m:r>
                        <a:rPr lang="en-US" altLang="en-US" sz="2200" i="1" dirty="0">
                          <a:latin typeface="Cambria Math" panose="02040503050406030204" pitchFamily="18" charset="0"/>
                        </a:rPr>
                        <m:t>, </m:t>
                      </m:r>
                      <m:r>
                        <a:rPr lang="en-US" altLang="en-US" sz="2200" i="1" dirty="0">
                          <a:latin typeface="Cambria Math" panose="02040503050406030204" pitchFamily="18" charset="0"/>
                        </a:rPr>
                        <m:t>2</m:t>
                      </m:r>
                      <m:r>
                        <a:rPr lang="en-US" altLang="en-US" sz="2200" i="1" dirty="0">
                          <a:latin typeface="Cambria Math" panose="02040503050406030204" pitchFamily="18" charset="0"/>
                        </a:rPr>
                        <m:t>, </m:t>
                      </m:r>
                      <m:r>
                        <a:rPr lang="en-US" altLang="en-US" sz="2200" i="1" dirty="0">
                          <a:latin typeface="Cambria Math" panose="02040503050406030204" pitchFamily="18" charset="0"/>
                        </a:rPr>
                        <m:t>3</m:t>
                      </m:r>
                      <m:r>
                        <a:rPr lang="en-US" altLang="en-US" sz="2200" i="1" dirty="0">
                          <a:latin typeface="Cambria Math" panose="02040503050406030204" pitchFamily="18" charset="0"/>
                        </a:rPr>
                        <m:t>,…</m:t>
                      </m:r>
                    </m:oMath>
                  </m:oMathPara>
                </a14:m>
                <a:endParaRPr lang="en-US" altLang="en-US" sz="2200" dirty="0"/>
              </a:p>
              <a:p>
                <a:pPr algn="just">
                  <a:spcBef>
                    <a:spcPct val="0"/>
                  </a:spcBef>
                </a:pPr>
                <a:r>
                  <a:rPr lang="en-US" altLang="en-US" sz="2200" dirty="0"/>
                  <a:t>under the condition</a:t>
                </a:r>
              </a:p>
              <a:p>
                <a:pPr algn="just">
                  <a:spcBef>
                    <a:spcPct val="0"/>
                  </a:spcBef>
                </a:pPr>
                <a:endParaRPr lang="en-US" altLang="en-US" sz="500" dirty="0"/>
              </a:p>
              <a:p>
                <a:pPr algn="just">
                  <a:spcBef>
                    <a:spcPct val="0"/>
                  </a:spcBef>
                </a:pPr>
                <a14:m>
                  <m:oMathPara xmlns:m="http://schemas.openxmlformats.org/officeDocument/2006/math">
                    <m:oMathParaPr>
                      <m:jc m:val="centerGroup"/>
                    </m:oMathParaPr>
                    <m:oMath xmlns:m="http://schemas.openxmlformats.org/officeDocument/2006/math">
                      <m:r>
                        <a:rPr lang="en-US" altLang="en-US" sz="2200" i="1">
                          <a:latin typeface="Cambria Math" panose="02040503050406030204" pitchFamily="18" charset="0"/>
                          <a:ea typeface="Cambria Math" panose="02040503050406030204" pitchFamily="18" charset="0"/>
                        </a:rPr>
                        <m:t>𝑙</m:t>
                      </m:r>
                      <m:r>
                        <a:rPr lang="en-US" altLang="en-US" sz="2200" b="0" i="1" smtClean="0">
                          <a:latin typeface="Cambria Math" panose="02040503050406030204" pitchFamily="18" charset="0"/>
                          <a:ea typeface="Cambria Math" panose="02040503050406030204" pitchFamily="18" charset="0"/>
                        </a:rPr>
                        <m:t>=</m:t>
                      </m:r>
                      <m:r>
                        <a:rPr lang="en-US" altLang="en-US" sz="2200" b="0" i="1" smtClean="0">
                          <a:latin typeface="Cambria Math" panose="02040503050406030204" pitchFamily="18" charset="0"/>
                          <a:ea typeface="Cambria Math" panose="02040503050406030204" pitchFamily="18" charset="0"/>
                        </a:rPr>
                        <m:t>0</m:t>
                      </m:r>
                      <m:r>
                        <a:rPr lang="en-US" altLang="en-US" sz="2200" b="0" i="1" smtClean="0">
                          <a:latin typeface="Cambria Math" panose="02040503050406030204" pitchFamily="18" charset="0"/>
                          <a:ea typeface="Cambria Math" panose="02040503050406030204" pitchFamily="18" charset="0"/>
                        </a:rPr>
                        <m:t>, </m:t>
                      </m:r>
                      <m:r>
                        <a:rPr lang="en-US" altLang="en-US" sz="2200" b="0" i="1" smtClean="0">
                          <a:latin typeface="Cambria Math" panose="02040503050406030204" pitchFamily="18" charset="0"/>
                          <a:ea typeface="Cambria Math" panose="02040503050406030204" pitchFamily="18" charset="0"/>
                        </a:rPr>
                        <m:t>1</m:t>
                      </m:r>
                      <m:r>
                        <a:rPr lang="en-US" altLang="en-US" sz="2200" b="0" i="1" smtClean="0">
                          <a:latin typeface="Cambria Math" panose="02040503050406030204" pitchFamily="18" charset="0"/>
                          <a:ea typeface="Cambria Math" panose="02040503050406030204" pitchFamily="18" charset="0"/>
                        </a:rPr>
                        <m:t>, </m:t>
                      </m:r>
                      <m:r>
                        <a:rPr lang="en-US" altLang="en-US" sz="2200" b="0" i="1" smtClean="0">
                          <a:latin typeface="Cambria Math" panose="02040503050406030204" pitchFamily="18" charset="0"/>
                          <a:ea typeface="Cambria Math" panose="02040503050406030204" pitchFamily="18" charset="0"/>
                        </a:rPr>
                        <m:t>2</m:t>
                      </m:r>
                      <m:r>
                        <a:rPr lang="en-US" altLang="en-US" sz="2200" b="0" i="1" smtClean="0">
                          <a:latin typeface="Cambria Math" panose="02040503050406030204" pitchFamily="18" charset="0"/>
                          <a:ea typeface="Cambria Math" panose="02040503050406030204" pitchFamily="18" charset="0"/>
                        </a:rPr>
                        <m:t>, </m:t>
                      </m:r>
                      <m:r>
                        <a:rPr lang="en-US" altLang="en-US" sz="2200" b="0" i="1" smtClean="0">
                          <a:latin typeface="Cambria Math" panose="02040503050406030204" pitchFamily="18" charset="0"/>
                          <a:ea typeface="Cambria Math" panose="02040503050406030204" pitchFamily="18" charset="0"/>
                        </a:rPr>
                        <m:t>3</m:t>
                      </m:r>
                      <m:r>
                        <a:rPr lang="en-US" altLang="en-US" sz="2200" b="0" i="1" smtClean="0">
                          <a:latin typeface="Cambria Math" panose="02040503050406030204" pitchFamily="18" charset="0"/>
                          <a:ea typeface="Cambria Math" panose="02040503050406030204" pitchFamily="18" charset="0"/>
                        </a:rPr>
                        <m:t>, …, (</m:t>
                      </m:r>
                      <m:r>
                        <a:rPr lang="en-US" altLang="en-US" sz="2200" b="0" i="1" smtClean="0">
                          <a:latin typeface="Cambria Math" panose="02040503050406030204" pitchFamily="18" charset="0"/>
                          <a:ea typeface="Cambria Math" panose="02040503050406030204" pitchFamily="18" charset="0"/>
                        </a:rPr>
                        <m:t>𝑛</m:t>
                      </m:r>
                      <m:r>
                        <a:rPr lang="en-US" altLang="en-US" sz="2200" b="0" i="1" smtClean="0">
                          <a:latin typeface="Cambria Math" panose="02040503050406030204" pitchFamily="18" charset="0"/>
                          <a:ea typeface="Cambria Math" panose="02040503050406030204" pitchFamily="18" charset="0"/>
                        </a:rPr>
                        <m:t>−</m:t>
                      </m:r>
                      <m:r>
                        <a:rPr lang="en-US" altLang="en-US" sz="2200" b="0" i="1" smtClean="0">
                          <a:latin typeface="Cambria Math" panose="02040503050406030204" pitchFamily="18" charset="0"/>
                          <a:ea typeface="Cambria Math" panose="02040503050406030204" pitchFamily="18" charset="0"/>
                        </a:rPr>
                        <m:t>1</m:t>
                      </m:r>
                      <m:r>
                        <a:rPr lang="en-US" altLang="en-US" sz="2200" b="0" i="1" smtClean="0">
                          <a:latin typeface="Cambria Math" panose="02040503050406030204" pitchFamily="18" charset="0"/>
                          <a:ea typeface="Cambria Math" panose="02040503050406030204" pitchFamily="18" charset="0"/>
                        </a:rPr>
                        <m:t>)</m:t>
                      </m:r>
                    </m:oMath>
                  </m:oMathPara>
                </a14:m>
                <a:endParaRPr lang="en-US" altLang="en-US" sz="2200" dirty="0"/>
              </a:p>
            </p:txBody>
          </p:sp>
        </mc:Choice>
        <mc:Fallback xmlns="">
          <p:sp>
            <p:nvSpPr>
              <p:cNvPr id="12" name="Rectangle 11"/>
              <p:cNvSpPr>
                <a:spLocks noRot="1" noChangeAspect="1" noMove="1" noResize="1" noEditPoints="1" noAdjustHandles="1" noChangeArrowheads="1" noChangeShapeType="1" noTextEdit="1"/>
              </p:cNvSpPr>
              <p:nvPr/>
            </p:nvSpPr>
            <p:spPr>
              <a:xfrm>
                <a:off x="292076" y="912773"/>
                <a:ext cx="8657207" cy="5507470"/>
              </a:xfrm>
              <a:prstGeom prst="rect">
                <a:avLst/>
              </a:prstGeom>
              <a:blipFill>
                <a:blip r:embed="rId2"/>
                <a:stretch>
                  <a:fillRect l="-915" t="-775" r="-915"/>
                </a:stretch>
              </a:blipFill>
            </p:spPr>
            <p:txBody>
              <a:bodyPr/>
              <a:lstStyle/>
              <a:p>
                <a:r>
                  <a:rPr lang="en-US">
                    <a:noFill/>
                  </a:rPr>
                  <a:t> </a:t>
                </a:r>
              </a:p>
            </p:txBody>
          </p:sp>
        </mc:Fallback>
      </mc:AlternateContent>
    </p:spTree>
    <p:extLst>
      <p:ext uri="{BB962C8B-B14F-4D97-AF65-F5344CB8AC3E}">
        <p14:creationId xmlns:p14="http://schemas.microsoft.com/office/powerpoint/2010/main" val="303568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fade">
                                      <p:cBhvr>
                                        <p:cTn id="32" dur="500"/>
                                        <p:tgtEl>
                                          <p:spTgt spid="1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9" end="9"/>
                                            </p:txEl>
                                          </p:spTgt>
                                        </p:tgtEl>
                                        <p:attrNameLst>
                                          <p:attrName>style.visibility</p:attrName>
                                        </p:attrNameLst>
                                      </p:cBhvr>
                                      <p:to>
                                        <p:strVal val="visible"/>
                                      </p:to>
                                    </p:set>
                                    <p:animEffect transition="in" filter="fade">
                                      <p:cBhvr>
                                        <p:cTn id="37" dur="500"/>
                                        <p:tgtEl>
                                          <p:spTgt spid="1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10" end="10"/>
                                            </p:txEl>
                                          </p:spTgt>
                                        </p:tgtEl>
                                        <p:attrNameLst>
                                          <p:attrName>style.visibility</p:attrName>
                                        </p:attrNameLst>
                                      </p:cBhvr>
                                      <p:to>
                                        <p:strVal val="visible"/>
                                      </p:to>
                                    </p:set>
                                    <p:animEffect transition="in" filter="fade">
                                      <p:cBhvr>
                                        <p:cTn id="42" dur="500"/>
                                        <p:tgtEl>
                                          <p:spTgt spid="1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pRg st="12" end="12"/>
                                            </p:txEl>
                                          </p:spTgt>
                                        </p:tgtEl>
                                        <p:attrNameLst>
                                          <p:attrName>style.visibility</p:attrName>
                                        </p:attrNameLst>
                                      </p:cBhvr>
                                      <p:to>
                                        <p:strVal val="visible"/>
                                      </p:to>
                                    </p:set>
                                    <p:animEffect transition="in" filter="fade">
                                      <p:cBhvr>
                                        <p:cTn id="47" dur="500"/>
                                        <p:tgtEl>
                                          <p:spTgt spid="1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p:sp>
        <p:nvSpPr>
          <p:cNvPr id="4" name="Slide Number Placeholder 3"/>
          <p:cNvSpPr>
            <a:spLocks noGrp="1"/>
          </p:cNvSpPr>
          <p:nvPr>
            <p:ph type="sldNum" sz="quarter" idx="12"/>
          </p:nvPr>
        </p:nvSpPr>
        <p:spPr/>
        <p:txBody>
          <a:bodyPr/>
          <a:lstStyle/>
          <a:p>
            <a:fld id="{74374BF2-3C04-4AB9-BE52-D173019A9162}" type="slidenum">
              <a:rPr lang="en-US" smtClean="0"/>
              <a:t>13</a:t>
            </a:fld>
            <a:endParaRPr lang="en-US" dirty="0"/>
          </a:p>
        </p:txBody>
      </p:sp>
      <mc:AlternateContent xmlns:mc="http://schemas.openxmlformats.org/markup-compatibility/2006" xmlns:a14="http://schemas.microsoft.com/office/drawing/2010/main">
        <mc:Choice Requires="a14">
          <p:sp>
            <p:nvSpPr>
              <p:cNvPr id="12" name="Rectangle 11"/>
              <p:cNvSpPr/>
              <p:nvPr/>
            </p:nvSpPr>
            <p:spPr>
              <a:xfrm>
                <a:off x="292076" y="912773"/>
                <a:ext cx="8657207" cy="5783635"/>
              </a:xfrm>
              <a:prstGeom prst="rect">
                <a:avLst/>
              </a:prstGeom>
            </p:spPr>
            <p:txBody>
              <a:bodyPr wrap="square">
                <a:spAutoFit/>
              </a:bodyPr>
              <a:lstStyle/>
              <a:p>
                <a:pPr algn="just">
                  <a:spcBef>
                    <a:spcPct val="0"/>
                  </a:spcBef>
                </a:pPr>
                <a:r>
                  <a:rPr lang="en-US" altLang="en-US" sz="2200" dirty="0"/>
                  <a:t>The constant </a:t>
                </a:r>
                <a14:m>
                  <m:oMath xmlns:m="http://schemas.openxmlformats.org/officeDocument/2006/math">
                    <m:r>
                      <a:rPr lang="en-US" altLang="en-US" sz="2200" i="1" dirty="0" smtClean="0">
                        <a:latin typeface="Cambria Math" panose="02040503050406030204" pitchFamily="18" charset="0"/>
                      </a:rPr>
                      <m:t>𝑎</m:t>
                    </m:r>
                    <m:r>
                      <a:rPr lang="en-US" altLang="en-US" sz="2200" i="1" dirty="0" smtClean="0">
                        <a:latin typeface="Cambria Math" panose="02040503050406030204" pitchFamily="18" charset="0"/>
                      </a:rPr>
                      <m:t> </m:t>
                    </m:r>
                  </m:oMath>
                </a14:m>
                <a:r>
                  <a:rPr lang="en-US" altLang="en-US" sz="2200" dirty="0"/>
                  <a:t>is defined as</a:t>
                </a:r>
                <a:endParaRPr lang="en-US" altLang="en-US" sz="200" dirty="0"/>
              </a:p>
              <a:p>
                <a:pPr algn="just">
                  <a:spcBef>
                    <a:spcPct val="0"/>
                  </a:spcBef>
                </a:pPr>
                <a14:m>
                  <m:oMathPara xmlns:m="http://schemas.openxmlformats.org/officeDocument/2006/math">
                    <m:oMathParaPr>
                      <m:jc m:val="centerGroup"/>
                    </m:oMathParaPr>
                    <m:oMath xmlns:m="http://schemas.openxmlformats.org/officeDocument/2006/math">
                      <m:r>
                        <a:rPr lang="en-US" altLang="en-US" sz="2200" i="1" dirty="0">
                          <a:latin typeface="Cambria Math" panose="02040503050406030204" pitchFamily="18" charset="0"/>
                        </a:rPr>
                        <m:t>𝑎</m:t>
                      </m:r>
                      <m:r>
                        <a:rPr lang="en-US" altLang="en-US" sz="2200" b="0" i="1" dirty="0" smtClean="0">
                          <a:latin typeface="Cambria Math" panose="02040503050406030204" pitchFamily="18" charset="0"/>
                        </a:rPr>
                        <m:t>= </m:t>
                      </m:r>
                      <m:f>
                        <m:fPr>
                          <m:ctrlPr>
                            <a:rPr lang="en-US" altLang="en-US" sz="2200" b="0" i="1" dirty="0" smtClean="0">
                              <a:latin typeface="Cambria Math" panose="02040503050406030204" pitchFamily="18" charset="0"/>
                            </a:rPr>
                          </m:ctrlPr>
                        </m:fPr>
                        <m:num>
                          <m:sSup>
                            <m:sSupPr>
                              <m:ctrlPr>
                                <a:rPr lang="en-US" altLang="en-US" sz="2200" b="0" i="1" dirty="0" smtClean="0">
                                  <a:latin typeface="Cambria Math" panose="02040503050406030204" pitchFamily="18" charset="0"/>
                                  <a:ea typeface="Cambria Math" panose="02040503050406030204" pitchFamily="18" charset="0"/>
                                </a:rPr>
                              </m:ctrlPr>
                            </m:sSupPr>
                            <m:e>
                              <m:r>
                                <a:rPr lang="en-US" altLang="en-US" sz="2200" b="0" i="1" dirty="0" smtClean="0">
                                  <a:latin typeface="Cambria Math" panose="02040503050406030204" pitchFamily="18" charset="0"/>
                                  <a:ea typeface="Cambria Math" panose="02040503050406030204" pitchFamily="18" charset="0"/>
                                </a:rPr>
                                <m:t>ℏ</m:t>
                              </m:r>
                            </m:e>
                            <m:sup>
                              <m:r>
                                <a:rPr lang="en-US" altLang="en-US" sz="2200" b="0" i="1" dirty="0" smtClean="0">
                                  <a:latin typeface="Cambria Math" panose="02040503050406030204" pitchFamily="18" charset="0"/>
                                  <a:ea typeface="Cambria Math" panose="02040503050406030204" pitchFamily="18" charset="0"/>
                                </a:rPr>
                                <m:t>2</m:t>
                              </m:r>
                            </m:sup>
                          </m:sSup>
                        </m:num>
                        <m:den>
                          <m:r>
                            <a:rPr lang="en-US" altLang="en-US" sz="2200" b="0" i="1" dirty="0" smtClean="0">
                              <a:latin typeface="Cambria Math" panose="02040503050406030204" pitchFamily="18" charset="0"/>
                              <a:ea typeface="Cambria Math" panose="02040503050406030204" pitchFamily="18" charset="0"/>
                            </a:rPr>
                            <m:t>𝜇</m:t>
                          </m:r>
                          <m:sSup>
                            <m:sSupPr>
                              <m:ctrlPr>
                                <a:rPr lang="en-US" altLang="en-US" sz="2200" b="0" i="1" dirty="0" smtClean="0">
                                  <a:latin typeface="Cambria Math" panose="02040503050406030204" pitchFamily="18" charset="0"/>
                                  <a:ea typeface="Cambria Math" panose="02040503050406030204" pitchFamily="18" charset="0"/>
                                </a:rPr>
                              </m:ctrlPr>
                            </m:sSupPr>
                            <m:e>
                              <m:r>
                                <a:rPr lang="en-US" altLang="en-US" sz="2200" b="0" i="1" dirty="0" smtClean="0">
                                  <a:latin typeface="Cambria Math" panose="02040503050406030204" pitchFamily="18" charset="0"/>
                                  <a:ea typeface="Cambria Math" panose="02040503050406030204" pitchFamily="18" charset="0"/>
                                </a:rPr>
                                <m:t>𝑒</m:t>
                              </m:r>
                            </m:e>
                            <m:sup>
                              <m:r>
                                <a:rPr lang="en-US" altLang="en-US" sz="2200" b="0" i="1" dirty="0" smtClean="0">
                                  <a:latin typeface="Cambria Math" panose="02040503050406030204" pitchFamily="18" charset="0"/>
                                  <a:ea typeface="Cambria Math" panose="02040503050406030204" pitchFamily="18" charset="0"/>
                                </a:rPr>
                                <m:t>′</m:t>
                              </m:r>
                              <m:r>
                                <a:rPr lang="en-US" altLang="en-US" sz="2200" b="0" i="1" dirty="0" smtClean="0">
                                  <a:latin typeface="Cambria Math" panose="02040503050406030204" pitchFamily="18" charset="0"/>
                                  <a:ea typeface="Cambria Math" panose="02040503050406030204" pitchFamily="18" charset="0"/>
                                </a:rPr>
                                <m:t>2</m:t>
                              </m:r>
                            </m:sup>
                          </m:sSup>
                        </m:den>
                      </m:f>
                    </m:oMath>
                  </m:oMathPara>
                </a14:m>
                <a:endParaRPr lang="en-US" altLang="en-US" sz="100" dirty="0"/>
              </a:p>
              <a:p>
                <a:pPr algn="just">
                  <a:spcBef>
                    <a:spcPct val="0"/>
                  </a:spcBef>
                </a:pPr>
                <a:r>
                  <a:rPr lang="en-US" altLang="en-US" sz="2200" dirty="0"/>
                  <a:t>and when the mass of the electron (</a:t>
                </a:r>
                <a14:m>
                  <m:oMath xmlns:m="http://schemas.openxmlformats.org/officeDocument/2006/math">
                    <m:r>
                      <a:rPr lang="en-US" altLang="en-US" sz="2200" i="1" dirty="0" smtClean="0">
                        <a:latin typeface="Cambria Math" panose="02040503050406030204" pitchFamily="18" charset="0"/>
                      </a:rPr>
                      <m:t>𝑚</m:t>
                    </m:r>
                    <m:r>
                      <a:rPr lang="en-US" altLang="en-US" sz="2200" i="1" baseline="-25000" dirty="0" smtClean="0">
                        <a:latin typeface="Cambria Math" panose="02040503050406030204" pitchFamily="18" charset="0"/>
                      </a:rPr>
                      <m:t>𝑒</m:t>
                    </m:r>
                  </m:oMath>
                </a14:m>
                <a:r>
                  <a:rPr lang="en-US" altLang="en-US" sz="2200" dirty="0"/>
                  <a:t>) is used instead of the reduced mass (</a:t>
                </a:r>
                <a14:m>
                  <m:oMath xmlns:m="http://schemas.openxmlformats.org/officeDocument/2006/math">
                    <m:r>
                      <a:rPr lang="el-GR" altLang="en-US" sz="2200" i="1" dirty="0" smtClean="0">
                        <a:latin typeface="Cambria Math" panose="02040503050406030204" pitchFamily="18" charset="0"/>
                      </a:rPr>
                      <m:t>𝜇</m:t>
                    </m:r>
                  </m:oMath>
                </a14:m>
                <a:r>
                  <a:rPr lang="en-US" altLang="en-US" sz="2200" dirty="0"/>
                  <a:t>), the constant a is</a:t>
                </a:r>
              </a:p>
              <a:p>
                <a:pPr algn="just">
                  <a:spcBef>
                    <a:spcPct val="0"/>
                  </a:spcBef>
                </a:pPr>
                <a14:m>
                  <m:oMathPara xmlns:m="http://schemas.openxmlformats.org/officeDocument/2006/math">
                    <m:oMathParaPr>
                      <m:jc m:val="centerGroup"/>
                    </m:oMathParaPr>
                    <m:oMath xmlns:m="http://schemas.openxmlformats.org/officeDocument/2006/math">
                      <m:sSub>
                        <m:sSubPr>
                          <m:ctrlPr>
                            <a:rPr lang="en-US" altLang="en-US" sz="2200" i="1" smtClean="0">
                              <a:latin typeface="Cambria Math" panose="02040503050406030204" pitchFamily="18" charset="0"/>
                            </a:rPr>
                          </m:ctrlPr>
                        </m:sSubPr>
                        <m:e>
                          <m:r>
                            <a:rPr lang="en-US" altLang="en-US" sz="2200" b="0" i="1" smtClean="0">
                              <a:latin typeface="Cambria Math" panose="02040503050406030204" pitchFamily="18" charset="0"/>
                            </a:rPr>
                            <m:t>𝑎</m:t>
                          </m:r>
                        </m:e>
                        <m:sub>
                          <m:r>
                            <a:rPr lang="en-US" altLang="en-US" sz="2200" b="0" i="1" smtClean="0">
                              <a:latin typeface="Cambria Math" panose="02040503050406030204" pitchFamily="18" charset="0"/>
                            </a:rPr>
                            <m:t>0</m:t>
                          </m:r>
                        </m:sub>
                      </m:sSub>
                      <m:r>
                        <a:rPr lang="en-US" altLang="en-US" sz="2200" b="0" i="1" smtClean="0">
                          <a:latin typeface="Cambria Math" panose="02040503050406030204" pitchFamily="18" charset="0"/>
                        </a:rPr>
                        <m:t>=</m:t>
                      </m:r>
                      <m:f>
                        <m:fPr>
                          <m:ctrlPr>
                            <a:rPr lang="en-US" altLang="en-US" sz="2200" i="1" dirty="0">
                              <a:latin typeface="Cambria Math" panose="02040503050406030204" pitchFamily="18" charset="0"/>
                            </a:rPr>
                          </m:ctrlPr>
                        </m:fPr>
                        <m:num>
                          <m:sSup>
                            <m:sSupPr>
                              <m:ctrlPr>
                                <a:rPr lang="en-US" altLang="en-US" sz="2200" i="1" dirty="0">
                                  <a:latin typeface="Cambria Math" panose="02040503050406030204" pitchFamily="18" charset="0"/>
                                  <a:ea typeface="Cambria Math" panose="02040503050406030204" pitchFamily="18" charset="0"/>
                                </a:rPr>
                              </m:ctrlPr>
                            </m:sSupPr>
                            <m:e>
                              <m:r>
                                <a:rPr lang="en-US" altLang="en-US" sz="2200" i="1" dirty="0">
                                  <a:latin typeface="Cambria Math" panose="02040503050406030204" pitchFamily="18" charset="0"/>
                                  <a:ea typeface="Cambria Math" panose="02040503050406030204" pitchFamily="18" charset="0"/>
                                </a:rPr>
                                <m:t>ℏ</m:t>
                              </m:r>
                            </m:e>
                            <m:sup>
                              <m:r>
                                <a:rPr lang="en-US" altLang="en-US" sz="2200" i="1" dirty="0">
                                  <a:latin typeface="Cambria Math" panose="02040503050406030204" pitchFamily="18" charset="0"/>
                                  <a:ea typeface="Cambria Math" panose="02040503050406030204" pitchFamily="18" charset="0"/>
                                </a:rPr>
                                <m:t>2</m:t>
                              </m:r>
                            </m:sup>
                          </m:sSup>
                        </m:num>
                        <m:den>
                          <m:r>
                            <a:rPr lang="en-US" altLang="en-US" sz="2200" i="1" dirty="0">
                              <a:latin typeface="Cambria Math" panose="02040503050406030204" pitchFamily="18" charset="0"/>
                            </a:rPr>
                            <m:t>𝑚</m:t>
                          </m:r>
                          <m:r>
                            <a:rPr lang="en-US" altLang="en-US" sz="2200" i="1" baseline="-25000" dirty="0">
                              <a:latin typeface="Cambria Math" panose="02040503050406030204" pitchFamily="18" charset="0"/>
                            </a:rPr>
                            <m:t>𝑒</m:t>
                          </m:r>
                          <m:r>
                            <a:rPr lang="en-US" altLang="en-US" sz="2200" b="0" i="1" baseline="-25000" dirty="0" smtClean="0">
                              <a:latin typeface="Cambria Math" panose="02040503050406030204" pitchFamily="18" charset="0"/>
                            </a:rPr>
                            <m:t> </m:t>
                          </m:r>
                          <m:sSup>
                            <m:sSupPr>
                              <m:ctrlPr>
                                <a:rPr lang="en-US" altLang="en-US" sz="2200" i="1" dirty="0">
                                  <a:latin typeface="Cambria Math" panose="02040503050406030204" pitchFamily="18" charset="0"/>
                                  <a:ea typeface="Cambria Math" panose="02040503050406030204" pitchFamily="18" charset="0"/>
                                </a:rPr>
                              </m:ctrlPr>
                            </m:sSupPr>
                            <m:e>
                              <m:r>
                                <a:rPr lang="en-US" altLang="en-US" sz="2200" i="1" dirty="0">
                                  <a:latin typeface="Cambria Math" panose="02040503050406030204" pitchFamily="18" charset="0"/>
                                  <a:ea typeface="Cambria Math" panose="02040503050406030204" pitchFamily="18" charset="0"/>
                                </a:rPr>
                                <m:t>𝑒</m:t>
                              </m:r>
                            </m:e>
                            <m:sup>
                              <m:r>
                                <a:rPr lang="en-US" altLang="en-US" sz="2200" i="1" dirty="0">
                                  <a:latin typeface="Cambria Math" panose="02040503050406030204" pitchFamily="18" charset="0"/>
                                  <a:ea typeface="Cambria Math" panose="02040503050406030204" pitchFamily="18" charset="0"/>
                                </a:rPr>
                                <m:t>′</m:t>
                              </m:r>
                              <m:r>
                                <a:rPr lang="en-US" altLang="en-US" sz="2200" i="1" dirty="0">
                                  <a:latin typeface="Cambria Math" panose="02040503050406030204" pitchFamily="18" charset="0"/>
                                  <a:ea typeface="Cambria Math" panose="02040503050406030204" pitchFamily="18" charset="0"/>
                                </a:rPr>
                                <m:t>2</m:t>
                              </m:r>
                            </m:sup>
                          </m:sSup>
                        </m:den>
                      </m:f>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0</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52918</m:t>
                      </m:r>
                      <m:r>
                        <a:rPr lang="en-US" altLang="en-US" sz="2200" b="0" i="1" smtClean="0">
                          <a:latin typeface="Cambria Math" panose="02040503050406030204" pitchFamily="18" charset="0"/>
                        </a:rPr>
                        <m:t> Å</m:t>
                      </m:r>
                    </m:oMath>
                  </m:oMathPara>
                </a14:m>
                <a:endParaRPr lang="en-US" altLang="en-US" sz="2200" dirty="0"/>
              </a:p>
              <a:p>
                <a:pPr algn="just">
                  <a:spcBef>
                    <a:spcPct val="0"/>
                  </a:spcBef>
                </a:pPr>
                <a:endParaRPr lang="en-US" altLang="en-US" sz="200" dirty="0"/>
              </a:p>
              <a:p>
                <a:pPr algn="just">
                  <a:spcBef>
                    <a:spcPct val="0"/>
                  </a:spcBef>
                </a:pPr>
                <a:r>
                  <a:rPr lang="en-US" altLang="en-US" sz="2200" dirty="0"/>
                  <a:t>the constant </a:t>
                </a:r>
                <a14:m>
                  <m:oMath xmlns:m="http://schemas.openxmlformats.org/officeDocument/2006/math">
                    <m:sSub>
                      <m:sSubPr>
                        <m:ctrlPr>
                          <a:rPr lang="en-US" altLang="en-US" sz="2200" i="1">
                            <a:latin typeface="Cambria Math" panose="02040503050406030204" pitchFamily="18" charset="0"/>
                          </a:rPr>
                        </m:ctrlPr>
                      </m:sSubPr>
                      <m:e>
                        <m:r>
                          <a:rPr lang="en-US" altLang="en-US" sz="2200" i="1">
                            <a:latin typeface="Cambria Math" panose="02040503050406030204" pitchFamily="18" charset="0"/>
                          </a:rPr>
                          <m:t>𝑎</m:t>
                        </m:r>
                      </m:e>
                      <m:sub>
                        <m:r>
                          <a:rPr lang="en-US" altLang="en-US" sz="2200" i="1">
                            <a:latin typeface="Cambria Math" panose="02040503050406030204" pitchFamily="18" charset="0"/>
                          </a:rPr>
                          <m:t>0</m:t>
                        </m:r>
                      </m:sub>
                    </m:sSub>
                  </m:oMath>
                </a14:m>
                <a:r>
                  <a:rPr lang="en-US" altLang="en-US" sz="2200" dirty="0"/>
                  <a:t> is one of the most famous constants in science and known as the </a:t>
                </a:r>
                <a:r>
                  <a:rPr lang="en-US" altLang="en-US" sz="2200" b="1" dirty="0"/>
                  <a:t>Bohr radius</a:t>
                </a:r>
                <a:r>
                  <a:rPr lang="en-US" altLang="en-US" sz="2000" b="1" dirty="0">
                    <a:latin typeface="Times New Roman" panose="02020603050405020304" pitchFamily="18" charset="0"/>
                    <a:cs typeface="Times New Roman" panose="02020603050405020304" pitchFamily="18" charset="0"/>
                  </a:rPr>
                  <a:t>.</a:t>
                </a:r>
                <a:endParaRPr lang="en-US" altLang="en-US" sz="2000" b="1" dirty="0"/>
              </a:p>
              <a:p>
                <a:pPr algn="just">
                  <a:spcBef>
                    <a:spcPct val="0"/>
                  </a:spcBef>
                </a:pPr>
                <a:endParaRPr lang="en-US" altLang="en-US" sz="700" dirty="0"/>
              </a:p>
              <a:p>
                <a:pPr algn="just">
                  <a:spcBef>
                    <a:spcPct val="0"/>
                  </a:spcBef>
                </a:pPr>
                <a:r>
                  <a:rPr lang="en-US" altLang="en-US" sz="2200" dirty="0"/>
                  <a:t>The function </a:t>
                </a:r>
                <a14:m>
                  <m:oMath xmlns:m="http://schemas.openxmlformats.org/officeDocument/2006/math">
                    <m:sSubSup>
                      <m:sSubSupPr>
                        <m:ctrlPr>
                          <a:rPr lang="en-US" altLang="en-US" sz="2200" i="1" smtClean="0">
                            <a:latin typeface="Cambria Math" panose="02040503050406030204" pitchFamily="18" charset="0"/>
                          </a:rPr>
                        </m:ctrlPr>
                      </m:sSubSupPr>
                      <m:e>
                        <m:r>
                          <a:rPr lang="en-US" altLang="en-US" sz="2200" b="0" i="1" smtClean="0">
                            <a:latin typeface="Cambria Math" panose="02040503050406030204" pitchFamily="18" charset="0"/>
                          </a:rPr>
                          <m:t>𝐿</m:t>
                        </m:r>
                      </m:e>
                      <m:sub>
                        <m:r>
                          <a:rPr lang="en-US" altLang="en-US" sz="2200" b="0" i="1" smtClean="0">
                            <a:latin typeface="Cambria Math" panose="02040503050406030204" pitchFamily="18" charset="0"/>
                          </a:rPr>
                          <m:t>𝑞</m:t>
                        </m:r>
                      </m:sub>
                      <m:sup>
                        <m:r>
                          <a:rPr lang="en-US" altLang="en-US" sz="2200" b="0" i="1" smtClean="0">
                            <a:latin typeface="Cambria Math" panose="02040503050406030204" pitchFamily="18" charset="0"/>
                          </a:rPr>
                          <m:t>𝑠</m:t>
                        </m:r>
                      </m:sup>
                    </m:sSubSup>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𝑤</m:t>
                    </m:r>
                    <m:r>
                      <a:rPr lang="en-US" altLang="en-US" sz="2200" b="0" i="1" smtClean="0">
                        <a:latin typeface="Cambria Math" panose="02040503050406030204" pitchFamily="18" charset="0"/>
                      </a:rPr>
                      <m:t>)</m:t>
                    </m:r>
                  </m:oMath>
                </a14:m>
                <a:r>
                  <a:rPr lang="en-US" altLang="en-US" sz="2200" dirty="0"/>
                  <a:t> in the solution of </a:t>
                </a:r>
                <a14:m>
                  <m:oMath xmlns:m="http://schemas.openxmlformats.org/officeDocument/2006/math">
                    <m:r>
                      <a:rPr lang="en-US" altLang="en-US" sz="2200" i="1" dirty="0" smtClean="0">
                        <a:latin typeface="Cambria Math" panose="02040503050406030204" pitchFamily="18" charset="0"/>
                      </a:rPr>
                      <m:t>𝑅</m:t>
                    </m:r>
                  </m:oMath>
                </a14:m>
                <a:r>
                  <a:rPr lang="en-US" altLang="en-US" sz="2200" dirty="0"/>
                  <a:t> equation is defined by</a:t>
                </a:r>
              </a:p>
              <a:p>
                <a:pPr algn="just">
                  <a:spcBef>
                    <a:spcPct val="0"/>
                  </a:spcBef>
                </a:pPr>
                <a14:m>
                  <m:oMathPara xmlns:m="http://schemas.openxmlformats.org/officeDocument/2006/math">
                    <m:oMathParaPr>
                      <m:jc m:val="centerGroup"/>
                    </m:oMathParaPr>
                    <m:oMath xmlns:m="http://schemas.openxmlformats.org/officeDocument/2006/math">
                      <m:sSubSup>
                        <m:sSubSupPr>
                          <m:ctrlPr>
                            <a:rPr lang="en-US" altLang="en-US" sz="2200" i="1">
                              <a:latin typeface="Cambria Math" panose="02040503050406030204" pitchFamily="18" charset="0"/>
                            </a:rPr>
                          </m:ctrlPr>
                        </m:sSubSupPr>
                        <m:e>
                          <m:r>
                            <a:rPr lang="en-US" altLang="en-US" sz="2200" i="1">
                              <a:latin typeface="Cambria Math" panose="02040503050406030204" pitchFamily="18" charset="0"/>
                            </a:rPr>
                            <m:t>𝐿</m:t>
                          </m:r>
                        </m:e>
                        <m:sub>
                          <m:r>
                            <a:rPr lang="en-US" altLang="en-US" sz="2200" i="1">
                              <a:latin typeface="Cambria Math" panose="02040503050406030204" pitchFamily="18" charset="0"/>
                            </a:rPr>
                            <m:t>𝑞</m:t>
                          </m:r>
                        </m:sub>
                        <m:sup>
                          <m:r>
                            <a:rPr lang="en-US" altLang="en-US" sz="2200" i="1">
                              <a:latin typeface="Cambria Math" panose="02040503050406030204" pitchFamily="18" charset="0"/>
                            </a:rPr>
                            <m:t>𝑠</m:t>
                          </m:r>
                        </m:sup>
                      </m:sSubSup>
                      <m:d>
                        <m:dPr>
                          <m:ctrlPr>
                            <a:rPr lang="en-US" altLang="en-US" sz="2200" i="1">
                              <a:latin typeface="Cambria Math" panose="02040503050406030204" pitchFamily="18" charset="0"/>
                            </a:rPr>
                          </m:ctrlPr>
                        </m:dPr>
                        <m:e>
                          <m:r>
                            <a:rPr lang="en-US" altLang="en-US" sz="2200" i="1">
                              <a:latin typeface="Cambria Math" panose="02040503050406030204" pitchFamily="18" charset="0"/>
                            </a:rPr>
                            <m:t>𝑤</m:t>
                          </m:r>
                        </m:e>
                      </m:d>
                      <m:r>
                        <a:rPr lang="en-US" altLang="en-US" sz="2200" b="0" i="1" smtClean="0">
                          <a:latin typeface="Cambria Math" panose="02040503050406030204" pitchFamily="18" charset="0"/>
                        </a:rPr>
                        <m:t>= </m:t>
                      </m:r>
                      <m:f>
                        <m:fPr>
                          <m:ctrlPr>
                            <a:rPr lang="en-US" altLang="en-US" sz="2200" b="0" i="1" smtClean="0">
                              <a:latin typeface="Cambria Math" panose="02040503050406030204" pitchFamily="18" charset="0"/>
                            </a:rPr>
                          </m:ctrlPr>
                        </m:fPr>
                        <m:num>
                          <m:sSup>
                            <m:sSupPr>
                              <m:ctrlPr>
                                <a:rPr lang="en-US" altLang="en-US" sz="2200" b="0" i="1" smtClean="0">
                                  <a:latin typeface="Cambria Math" panose="02040503050406030204" pitchFamily="18" charset="0"/>
                                </a:rPr>
                              </m:ctrlPr>
                            </m:sSupPr>
                            <m:e>
                              <m:r>
                                <a:rPr lang="en-US" altLang="en-US" sz="2200" b="0" i="1" smtClean="0">
                                  <a:latin typeface="Cambria Math" panose="02040503050406030204" pitchFamily="18" charset="0"/>
                                </a:rPr>
                                <m:t>𝑑</m:t>
                              </m:r>
                            </m:e>
                            <m:sup>
                              <m:r>
                                <a:rPr lang="en-US" altLang="en-US" sz="2200" b="0" i="1" smtClean="0">
                                  <a:latin typeface="Cambria Math" panose="02040503050406030204" pitchFamily="18" charset="0"/>
                                </a:rPr>
                                <m:t>𝑠</m:t>
                              </m:r>
                            </m:sup>
                          </m:sSup>
                        </m:num>
                        <m:den>
                          <m:r>
                            <a:rPr lang="en-US" altLang="en-US" sz="2200" b="0" i="1" smtClean="0">
                              <a:latin typeface="Cambria Math" panose="02040503050406030204" pitchFamily="18" charset="0"/>
                            </a:rPr>
                            <m:t>𝑑</m:t>
                          </m:r>
                          <m:sSup>
                            <m:sSupPr>
                              <m:ctrlPr>
                                <a:rPr lang="en-US" altLang="en-US" sz="2200" b="0" i="1" smtClean="0">
                                  <a:latin typeface="Cambria Math" panose="02040503050406030204" pitchFamily="18" charset="0"/>
                                </a:rPr>
                              </m:ctrlPr>
                            </m:sSupPr>
                            <m:e>
                              <m:r>
                                <a:rPr lang="en-US" altLang="en-US" sz="2200" b="0" i="1" smtClean="0">
                                  <a:latin typeface="Cambria Math" panose="02040503050406030204" pitchFamily="18" charset="0"/>
                                </a:rPr>
                                <m:t>𝑤</m:t>
                              </m:r>
                            </m:e>
                            <m:sup>
                              <m:r>
                                <a:rPr lang="en-US" altLang="en-US" sz="2200" b="0" i="1" smtClean="0">
                                  <a:latin typeface="Cambria Math" panose="02040503050406030204" pitchFamily="18" charset="0"/>
                                </a:rPr>
                                <m:t>𝑠</m:t>
                              </m:r>
                            </m:sup>
                          </m:sSup>
                        </m:den>
                      </m:f>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𝐿</m:t>
                          </m:r>
                        </m:e>
                        <m:sub>
                          <m:r>
                            <a:rPr lang="en-US" altLang="en-US" sz="2200" b="0" i="1" smtClean="0">
                              <a:latin typeface="Cambria Math" panose="02040503050406030204" pitchFamily="18" charset="0"/>
                            </a:rPr>
                            <m:t>𝑞</m:t>
                          </m:r>
                        </m:sub>
                      </m:sSub>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𝑤</m:t>
                      </m:r>
                      <m:r>
                        <a:rPr lang="en-US" altLang="en-US" sz="2200" b="0" i="1" smtClean="0">
                          <a:latin typeface="Cambria Math" panose="02040503050406030204" pitchFamily="18" charset="0"/>
                        </a:rPr>
                        <m:t>)</m:t>
                      </m:r>
                    </m:oMath>
                  </m:oMathPara>
                </a14:m>
                <a:endParaRPr lang="en-US" altLang="en-US" sz="2200" dirty="0"/>
              </a:p>
              <a:p>
                <a:pPr algn="just">
                  <a:spcBef>
                    <a:spcPct val="0"/>
                  </a:spcBef>
                </a:pPr>
                <a:endParaRPr lang="en-US" altLang="en-US" sz="300" dirty="0"/>
              </a:p>
              <a:p>
                <a:pPr algn="just">
                  <a:spcBef>
                    <a:spcPct val="0"/>
                  </a:spcBef>
                </a:pPr>
                <a:r>
                  <a:rPr lang="en-US" altLang="en-US" sz="2200" dirty="0"/>
                  <a:t>and the function </a:t>
                </a:r>
                <a14:m>
                  <m:oMath xmlns:m="http://schemas.openxmlformats.org/officeDocument/2006/math">
                    <m:sSub>
                      <m:sSubPr>
                        <m:ctrlPr>
                          <a:rPr lang="en-US" altLang="en-US" sz="2200" i="1">
                            <a:latin typeface="Cambria Math" panose="02040503050406030204" pitchFamily="18" charset="0"/>
                          </a:rPr>
                        </m:ctrlPr>
                      </m:sSubPr>
                      <m:e>
                        <m:r>
                          <a:rPr lang="en-US" altLang="en-US" sz="2200" i="1">
                            <a:latin typeface="Cambria Math" panose="02040503050406030204" pitchFamily="18" charset="0"/>
                          </a:rPr>
                          <m:t>𝐿</m:t>
                        </m:r>
                      </m:e>
                      <m:sub>
                        <m:r>
                          <a:rPr lang="en-US" altLang="en-US" sz="2200" i="1">
                            <a:latin typeface="Cambria Math" panose="02040503050406030204" pitchFamily="18" charset="0"/>
                          </a:rPr>
                          <m:t>𝑞</m:t>
                        </m:r>
                      </m:sub>
                    </m:sSub>
                    <m:r>
                      <a:rPr lang="en-US" altLang="en-US" sz="2200" i="1">
                        <a:latin typeface="Cambria Math" panose="02040503050406030204" pitchFamily="18" charset="0"/>
                      </a:rPr>
                      <m:t>(</m:t>
                    </m:r>
                    <m:r>
                      <a:rPr lang="en-US" altLang="en-US" sz="2200" i="1">
                        <a:latin typeface="Cambria Math" panose="02040503050406030204" pitchFamily="18" charset="0"/>
                      </a:rPr>
                      <m:t>𝑤</m:t>
                    </m:r>
                    <m:r>
                      <a:rPr lang="en-US" altLang="en-US" sz="2200" i="1">
                        <a:latin typeface="Cambria Math" panose="02040503050406030204" pitchFamily="18" charset="0"/>
                      </a:rPr>
                      <m:t>)</m:t>
                    </m:r>
                  </m:oMath>
                </a14:m>
                <a:r>
                  <a:rPr lang="en-US" altLang="en-US" sz="2200" dirty="0"/>
                  <a:t> is known as </a:t>
                </a:r>
                <a:r>
                  <a:rPr lang="en-US" altLang="en-US" sz="2200" b="1" dirty="0"/>
                  <a:t>Laguerre Polynomials </a:t>
                </a:r>
                <a:r>
                  <a:rPr lang="en-US" altLang="en-US" sz="2200" dirty="0"/>
                  <a:t>and is defined by</a:t>
                </a:r>
              </a:p>
              <a:p>
                <a:pPr algn="ctr">
                  <a:spcBef>
                    <a:spcPct val="0"/>
                  </a:spcBef>
                </a:pPr>
                <a14:m>
                  <m:oMath xmlns:m="http://schemas.openxmlformats.org/officeDocument/2006/math">
                    <m:sSub>
                      <m:sSubPr>
                        <m:ctrlPr>
                          <a:rPr lang="en-US" altLang="en-US" sz="2200" i="1">
                            <a:latin typeface="Cambria Math" panose="02040503050406030204" pitchFamily="18" charset="0"/>
                          </a:rPr>
                        </m:ctrlPr>
                      </m:sSubPr>
                      <m:e>
                        <m:r>
                          <a:rPr lang="en-US" altLang="en-US" sz="2200" i="1">
                            <a:latin typeface="Cambria Math" panose="02040503050406030204" pitchFamily="18" charset="0"/>
                          </a:rPr>
                          <m:t>𝐿</m:t>
                        </m:r>
                      </m:e>
                      <m:sub>
                        <m:r>
                          <a:rPr lang="en-US" altLang="en-US" sz="2200" i="1">
                            <a:latin typeface="Cambria Math" panose="02040503050406030204" pitchFamily="18" charset="0"/>
                          </a:rPr>
                          <m:t>𝑞</m:t>
                        </m:r>
                      </m:sub>
                    </m:sSub>
                    <m:d>
                      <m:dPr>
                        <m:ctrlPr>
                          <a:rPr lang="en-US" altLang="en-US" sz="2200" i="1">
                            <a:latin typeface="Cambria Math" panose="02040503050406030204" pitchFamily="18" charset="0"/>
                          </a:rPr>
                        </m:ctrlPr>
                      </m:dPr>
                      <m:e>
                        <m:r>
                          <a:rPr lang="en-US" altLang="en-US" sz="2200" i="1">
                            <a:latin typeface="Cambria Math" panose="02040503050406030204" pitchFamily="18" charset="0"/>
                          </a:rPr>
                          <m:t>𝑤</m:t>
                        </m:r>
                      </m:e>
                    </m:d>
                    <m:r>
                      <a:rPr lang="en-US" altLang="en-US" sz="2200" b="0" i="1" smtClean="0">
                        <a:latin typeface="Cambria Math" panose="02040503050406030204" pitchFamily="18" charset="0"/>
                      </a:rPr>
                      <m:t>=</m:t>
                    </m:r>
                    <m:sSup>
                      <m:sSupPr>
                        <m:ctrlPr>
                          <a:rPr lang="en-US" altLang="en-US" sz="2200" b="0" i="1" smtClean="0">
                            <a:latin typeface="Cambria Math" panose="02040503050406030204" pitchFamily="18" charset="0"/>
                          </a:rPr>
                        </m:ctrlPr>
                      </m:sSupPr>
                      <m:e>
                        <m:r>
                          <a:rPr lang="en-US" altLang="en-US" sz="2200" b="0" i="1" smtClean="0">
                            <a:latin typeface="Cambria Math" panose="02040503050406030204" pitchFamily="18" charset="0"/>
                          </a:rPr>
                          <m:t>𝑒</m:t>
                        </m:r>
                      </m:e>
                      <m:sup>
                        <m:r>
                          <a:rPr lang="en-US" altLang="en-US" sz="2200" b="0" i="1" smtClean="0">
                            <a:latin typeface="Cambria Math" panose="02040503050406030204" pitchFamily="18" charset="0"/>
                          </a:rPr>
                          <m:t>𝑤</m:t>
                        </m:r>
                      </m:sup>
                    </m:sSup>
                    <m:f>
                      <m:fPr>
                        <m:ctrlPr>
                          <a:rPr lang="en-US" altLang="en-US" sz="2200" i="1">
                            <a:latin typeface="Cambria Math" panose="02040503050406030204" pitchFamily="18" charset="0"/>
                          </a:rPr>
                        </m:ctrlPr>
                      </m:fPr>
                      <m:num>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𝑑</m:t>
                            </m:r>
                          </m:e>
                          <m:sup>
                            <m:r>
                              <a:rPr lang="en-US" altLang="en-US" sz="2200" i="1">
                                <a:latin typeface="Cambria Math" panose="02040503050406030204" pitchFamily="18" charset="0"/>
                              </a:rPr>
                              <m:t>𝑞</m:t>
                            </m:r>
                          </m:sup>
                        </m:sSup>
                      </m:num>
                      <m:den>
                        <m:r>
                          <a:rPr lang="en-US" altLang="en-US" sz="2200" i="1">
                            <a:latin typeface="Cambria Math" panose="02040503050406030204" pitchFamily="18" charset="0"/>
                          </a:rPr>
                          <m:t>𝑑</m:t>
                        </m:r>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𝑤</m:t>
                            </m:r>
                          </m:e>
                          <m:sup>
                            <m:r>
                              <a:rPr lang="en-US" altLang="en-US" sz="2200" i="1">
                                <a:latin typeface="Cambria Math" panose="02040503050406030204" pitchFamily="18" charset="0"/>
                              </a:rPr>
                              <m:t>𝑞</m:t>
                            </m:r>
                          </m:sup>
                        </m:sSup>
                      </m:den>
                    </m:f>
                    <m:d>
                      <m:dPr>
                        <m:ctrlPr>
                          <a:rPr lang="en-US" altLang="en-US" sz="2200" b="0" i="1" smtClean="0">
                            <a:latin typeface="Cambria Math" panose="02040503050406030204" pitchFamily="18" charset="0"/>
                          </a:rPr>
                        </m:ctrlPr>
                      </m:dPr>
                      <m:e>
                        <m:sSup>
                          <m:sSupPr>
                            <m:ctrlPr>
                              <a:rPr lang="en-US" altLang="en-US" sz="2200" b="0" i="1" smtClean="0">
                                <a:latin typeface="Cambria Math" panose="02040503050406030204" pitchFamily="18" charset="0"/>
                              </a:rPr>
                            </m:ctrlPr>
                          </m:sSupPr>
                          <m:e>
                            <m:r>
                              <a:rPr lang="en-US" altLang="en-US" sz="2200" b="0" i="1" smtClean="0">
                                <a:latin typeface="Cambria Math" panose="02040503050406030204" pitchFamily="18" charset="0"/>
                              </a:rPr>
                              <m:t>𝑒</m:t>
                            </m:r>
                          </m:e>
                          <m:sup>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𝑤</m:t>
                            </m:r>
                          </m:sup>
                        </m:sSup>
                        <m:r>
                          <a:rPr lang="en-US" altLang="en-US" sz="2200" b="0" i="1" smtClean="0">
                            <a:latin typeface="Cambria Math" panose="02040503050406030204" pitchFamily="18" charset="0"/>
                          </a:rPr>
                          <m:t> </m:t>
                        </m:r>
                        <m:sSup>
                          <m:sSupPr>
                            <m:ctrlPr>
                              <a:rPr lang="en-US" altLang="en-US" sz="2200" b="0" i="1" smtClean="0">
                                <a:latin typeface="Cambria Math" panose="02040503050406030204" pitchFamily="18" charset="0"/>
                              </a:rPr>
                            </m:ctrlPr>
                          </m:sSupPr>
                          <m:e>
                            <m:r>
                              <a:rPr lang="en-US" altLang="en-US" sz="2200" b="0" i="1" smtClean="0">
                                <a:latin typeface="Cambria Math" panose="02040503050406030204" pitchFamily="18" charset="0"/>
                              </a:rPr>
                              <m:t>𝑤</m:t>
                            </m:r>
                          </m:e>
                          <m:sup>
                            <m:r>
                              <a:rPr lang="en-US" altLang="en-US" sz="2200" b="0" i="1" smtClean="0">
                                <a:latin typeface="Cambria Math" panose="02040503050406030204" pitchFamily="18" charset="0"/>
                              </a:rPr>
                              <m:t>𝑞</m:t>
                            </m:r>
                          </m:sup>
                        </m:sSup>
                      </m:e>
                    </m:d>
                  </m:oMath>
                </a14:m>
                <a:r>
                  <a:rPr lang="en-US" altLang="en-US" sz="2200" dirty="0"/>
                  <a:t>, </a:t>
                </a:r>
                <a14:m>
                  <m:oMath xmlns:m="http://schemas.openxmlformats.org/officeDocument/2006/math">
                    <m:r>
                      <a:rPr lang="en-US" altLang="en-US" sz="2000" i="1" dirty="0">
                        <a:latin typeface="Cambria Math" panose="02040503050406030204" pitchFamily="18" charset="0"/>
                      </a:rPr>
                      <m:t>𝑞</m:t>
                    </m:r>
                    <m:r>
                      <a:rPr lang="en-US" altLang="en-US" sz="2000" i="1" dirty="0">
                        <a:latin typeface="Cambria Math" panose="02040503050406030204" pitchFamily="18" charset="0"/>
                      </a:rPr>
                      <m:t>=</m:t>
                    </m:r>
                    <m:r>
                      <a:rPr lang="en-US" altLang="en-US" sz="2000" i="1" dirty="0">
                        <a:latin typeface="Cambria Math" panose="02040503050406030204" pitchFamily="18" charset="0"/>
                      </a:rPr>
                      <m:t>0</m:t>
                    </m:r>
                    <m:r>
                      <a:rPr lang="en-US" altLang="en-US" sz="2000" i="1" dirty="0">
                        <a:latin typeface="Cambria Math" panose="02040503050406030204" pitchFamily="18" charset="0"/>
                      </a:rPr>
                      <m:t>, </m:t>
                    </m:r>
                    <m:r>
                      <a:rPr lang="en-US" altLang="en-US" sz="2000" i="1" dirty="0">
                        <a:latin typeface="Cambria Math" panose="02040503050406030204" pitchFamily="18" charset="0"/>
                      </a:rPr>
                      <m:t>1</m:t>
                    </m:r>
                    <m:r>
                      <a:rPr lang="en-US" altLang="en-US" sz="2000" i="1" dirty="0">
                        <a:latin typeface="Cambria Math" panose="02040503050406030204" pitchFamily="18" charset="0"/>
                      </a:rPr>
                      <m:t>, </m:t>
                    </m:r>
                    <m:r>
                      <a:rPr lang="en-US" altLang="en-US" sz="2000" i="1" dirty="0">
                        <a:latin typeface="Cambria Math" panose="02040503050406030204" pitchFamily="18" charset="0"/>
                      </a:rPr>
                      <m:t>2</m:t>
                    </m:r>
                    <m:r>
                      <a:rPr lang="en-US" altLang="en-US" sz="2000" i="1" dirty="0">
                        <a:latin typeface="Cambria Math" panose="02040503050406030204" pitchFamily="18" charset="0"/>
                      </a:rPr>
                      <m:t>, </m:t>
                    </m:r>
                    <m:r>
                      <a:rPr lang="en-US" altLang="en-US" sz="2000" i="1" dirty="0">
                        <a:latin typeface="Cambria Math" panose="02040503050406030204" pitchFamily="18" charset="0"/>
                      </a:rPr>
                      <m:t>3</m:t>
                    </m:r>
                    <m:r>
                      <a:rPr lang="en-US" altLang="en-US" sz="2000" i="1" dirty="0">
                        <a:latin typeface="Cambria Math" panose="02040503050406030204" pitchFamily="18" charset="0"/>
                      </a:rPr>
                      <m:t>,…</m:t>
                    </m:r>
                  </m:oMath>
                </a14:m>
                <a:r>
                  <a:rPr lang="en-US" altLang="en-US" sz="2000" dirty="0"/>
                  <a:t> </a:t>
                </a:r>
                <a:endParaRPr lang="en-US" altLang="en-US" sz="2200" dirty="0"/>
              </a:p>
            </p:txBody>
          </p:sp>
        </mc:Choice>
        <mc:Fallback xmlns="">
          <p:sp>
            <p:nvSpPr>
              <p:cNvPr id="12" name="Rectangle 11"/>
              <p:cNvSpPr>
                <a:spLocks noRot="1" noChangeAspect="1" noMove="1" noResize="1" noEditPoints="1" noAdjustHandles="1" noChangeArrowheads="1" noChangeShapeType="1" noTextEdit="1"/>
              </p:cNvSpPr>
              <p:nvPr/>
            </p:nvSpPr>
            <p:spPr>
              <a:xfrm>
                <a:off x="292076" y="912773"/>
                <a:ext cx="8657207" cy="5783635"/>
              </a:xfrm>
              <a:prstGeom prst="rect">
                <a:avLst/>
              </a:prstGeom>
              <a:blipFill>
                <a:blip r:embed="rId2"/>
                <a:stretch>
                  <a:fillRect l="-915" t="-738" r="-915"/>
                </a:stretch>
              </a:blipFill>
            </p:spPr>
            <p:txBody>
              <a:bodyPr/>
              <a:lstStyle/>
              <a:p>
                <a:r>
                  <a:rPr lang="en-US">
                    <a:noFill/>
                  </a:rPr>
                  <a:t> </a:t>
                </a:r>
              </a:p>
            </p:txBody>
          </p:sp>
        </mc:Fallback>
      </mc:AlternateContent>
    </p:spTree>
    <p:extLst>
      <p:ext uri="{BB962C8B-B14F-4D97-AF65-F5344CB8AC3E}">
        <p14:creationId xmlns:p14="http://schemas.microsoft.com/office/powerpoint/2010/main" val="2190621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fade">
                                      <p:cBhvr>
                                        <p:cTn id="32" dur="500"/>
                                        <p:tgtEl>
                                          <p:spTgt spid="1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animEffect transition="in" filter="fade">
                                      <p:cBhvr>
                                        <p:cTn id="37" dur="500"/>
                                        <p:tgtEl>
                                          <p:spTgt spid="1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10" end="10"/>
                                            </p:txEl>
                                          </p:spTgt>
                                        </p:tgtEl>
                                        <p:attrNameLst>
                                          <p:attrName>style.visibility</p:attrName>
                                        </p:attrNameLst>
                                      </p:cBhvr>
                                      <p:to>
                                        <p:strVal val="visible"/>
                                      </p:to>
                                    </p:set>
                                    <p:animEffect transition="in" filter="fade">
                                      <p:cBhvr>
                                        <p:cTn id="42" dur="500"/>
                                        <p:tgtEl>
                                          <p:spTgt spid="1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pRg st="11" end="11"/>
                                            </p:txEl>
                                          </p:spTgt>
                                        </p:tgtEl>
                                        <p:attrNameLst>
                                          <p:attrName>style.visibility</p:attrName>
                                        </p:attrNameLst>
                                      </p:cBhvr>
                                      <p:to>
                                        <p:strVal val="visible"/>
                                      </p:to>
                                    </p:set>
                                    <p:animEffect transition="in" filter="fade">
                                      <p:cBhvr>
                                        <p:cTn id="47" dur="5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p:sp>
        <p:nvSpPr>
          <p:cNvPr id="4" name="Slide Number Placeholder 3"/>
          <p:cNvSpPr>
            <a:spLocks noGrp="1"/>
          </p:cNvSpPr>
          <p:nvPr>
            <p:ph type="sldNum" sz="quarter" idx="12"/>
          </p:nvPr>
        </p:nvSpPr>
        <p:spPr/>
        <p:txBody>
          <a:bodyPr/>
          <a:lstStyle/>
          <a:p>
            <a:fld id="{74374BF2-3C04-4AB9-BE52-D173019A9162}" type="slidenum">
              <a:rPr lang="en-US" smtClean="0"/>
              <a:t>14</a:t>
            </a:fld>
            <a:endParaRPr lang="en-US" dirty="0"/>
          </a:p>
        </p:txBody>
      </p:sp>
      <mc:AlternateContent xmlns:mc="http://schemas.openxmlformats.org/markup-compatibility/2006" xmlns:a14="http://schemas.microsoft.com/office/drawing/2010/main">
        <mc:Choice Requires="a14">
          <p:sp>
            <p:nvSpPr>
              <p:cNvPr id="12" name="Rectangle 11"/>
              <p:cNvSpPr/>
              <p:nvPr/>
            </p:nvSpPr>
            <p:spPr>
              <a:xfrm>
                <a:off x="292076" y="901622"/>
                <a:ext cx="8657207" cy="5886163"/>
              </a:xfrm>
              <a:prstGeom prst="rect">
                <a:avLst/>
              </a:prstGeom>
            </p:spPr>
            <p:txBody>
              <a:bodyPr wrap="square">
                <a:spAutoFit/>
              </a:bodyPr>
              <a:lstStyle/>
              <a:p>
                <a:pPr algn="just">
                  <a:spcBef>
                    <a:spcPct val="0"/>
                  </a:spcBef>
                </a:pPr>
                <a:r>
                  <a:rPr lang="en-US" altLang="en-US" sz="1750" dirty="0"/>
                  <a:t>When we substitute these values in the equation</a:t>
                </a:r>
              </a:p>
              <a:p>
                <a:pPr algn="just">
                  <a:spcBef>
                    <a:spcPct val="0"/>
                  </a:spcBef>
                </a:pPr>
                <a14:m>
                  <m:oMathPara xmlns:m="http://schemas.openxmlformats.org/officeDocument/2006/math">
                    <m:oMathParaPr>
                      <m:jc m:val="centerGroup"/>
                    </m:oMathParaPr>
                    <m:oMath xmlns:m="http://schemas.openxmlformats.org/officeDocument/2006/math">
                      <m:sSub>
                        <m:sSubPr>
                          <m:ctrlPr>
                            <a:rPr lang="en-US" altLang="en-US" sz="1750" i="1">
                              <a:latin typeface="Cambria Math" panose="02040503050406030204" pitchFamily="18" charset="0"/>
                            </a:rPr>
                          </m:ctrlPr>
                        </m:sSubPr>
                        <m:e>
                          <m:r>
                            <a:rPr lang="en-US" altLang="en-US" sz="1750" i="1">
                              <a:latin typeface="Cambria Math" panose="02040503050406030204" pitchFamily="18" charset="0"/>
                            </a:rPr>
                            <m:t>𝑅</m:t>
                          </m:r>
                        </m:e>
                        <m:sub>
                          <m:r>
                            <a:rPr lang="en-US" altLang="en-US" sz="1750" i="1">
                              <a:latin typeface="Cambria Math" panose="02040503050406030204" pitchFamily="18" charset="0"/>
                            </a:rPr>
                            <m:t>𝑛</m:t>
                          </m:r>
                          <m:r>
                            <a:rPr lang="en-US" altLang="en-US" sz="1750" i="1">
                              <a:latin typeface="Cambria Math" panose="02040503050406030204" pitchFamily="18" charset="0"/>
                            </a:rPr>
                            <m:t>,</m:t>
                          </m:r>
                          <m:r>
                            <a:rPr lang="en-US" altLang="en-US" sz="1750" i="1">
                              <a:latin typeface="Cambria Math" panose="02040503050406030204" pitchFamily="18" charset="0"/>
                            </a:rPr>
                            <m:t>𝑙</m:t>
                          </m:r>
                        </m:sub>
                      </m:sSub>
                      <m:d>
                        <m:dPr>
                          <m:ctrlPr>
                            <a:rPr lang="en-US" altLang="en-US" sz="1750" i="1">
                              <a:latin typeface="Cambria Math" panose="02040503050406030204" pitchFamily="18" charset="0"/>
                            </a:rPr>
                          </m:ctrlPr>
                        </m:dPr>
                        <m:e>
                          <m:r>
                            <a:rPr lang="en-US" altLang="en-US" sz="1750" i="1">
                              <a:latin typeface="Cambria Math" panose="02040503050406030204" pitchFamily="18" charset="0"/>
                            </a:rPr>
                            <m:t>𝑟</m:t>
                          </m:r>
                        </m:e>
                      </m:d>
                      <m:r>
                        <a:rPr lang="en-US" altLang="en-US" sz="1750" i="1">
                          <a:latin typeface="Cambria Math" panose="02040503050406030204" pitchFamily="18" charset="0"/>
                        </a:rPr>
                        <m:t>=−</m:t>
                      </m:r>
                      <m:sSup>
                        <m:sSupPr>
                          <m:ctrlPr>
                            <a:rPr lang="en-US" altLang="en-US" sz="1750" i="1">
                              <a:latin typeface="Cambria Math" panose="02040503050406030204" pitchFamily="18" charset="0"/>
                            </a:rPr>
                          </m:ctrlPr>
                        </m:sSupPr>
                        <m:e>
                          <m:d>
                            <m:dPr>
                              <m:begChr m:val="["/>
                              <m:endChr m:val="]"/>
                              <m:ctrlPr>
                                <a:rPr lang="en-US" altLang="en-US" sz="1750" i="1">
                                  <a:latin typeface="Cambria Math" panose="02040503050406030204" pitchFamily="18" charset="0"/>
                                </a:rPr>
                              </m:ctrlPr>
                            </m:dPr>
                            <m:e>
                              <m:f>
                                <m:fPr>
                                  <m:ctrlPr>
                                    <a:rPr lang="en-US" altLang="en-US" sz="1750" i="1">
                                      <a:latin typeface="Cambria Math" panose="02040503050406030204" pitchFamily="18" charset="0"/>
                                    </a:rPr>
                                  </m:ctrlPr>
                                </m:fPr>
                                <m:num>
                                  <m:r>
                                    <a:rPr lang="en-US" altLang="en-US" sz="1750" i="1">
                                      <a:latin typeface="Cambria Math" panose="02040503050406030204" pitchFamily="18" charset="0"/>
                                    </a:rPr>
                                    <m:t>4</m:t>
                                  </m:r>
                                  <m:sSup>
                                    <m:sSupPr>
                                      <m:ctrlPr>
                                        <a:rPr lang="en-US" altLang="en-US" sz="1750" i="1">
                                          <a:latin typeface="Cambria Math" panose="02040503050406030204" pitchFamily="18" charset="0"/>
                                        </a:rPr>
                                      </m:ctrlPr>
                                    </m:sSupPr>
                                    <m:e>
                                      <m:r>
                                        <a:rPr lang="en-US" altLang="en-US" sz="1750" i="1">
                                          <a:latin typeface="Cambria Math" panose="02040503050406030204" pitchFamily="18" charset="0"/>
                                        </a:rPr>
                                        <m:t>𝑍</m:t>
                                      </m:r>
                                    </m:e>
                                    <m:sup>
                                      <m:r>
                                        <a:rPr lang="en-US" altLang="en-US" sz="1750" i="1">
                                          <a:latin typeface="Cambria Math" panose="02040503050406030204" pitchFamily="18" charset="0"/>
                                        </a:rPr>
                                        <m:t>3</m:t>
                                      </m:r>
                                    </m:sup>
                                  </m:sSup>
                                </m:num>
                                <m:den>
                                  <m:sSup>
                                    <m:sSupPr>
                                      <m:ctrlPr>
                                        <a:rPr lang="en-US" altLang="en-US" sz="1750" i="1">
                                          <a:latin typeface="Cambria Math" panose="02040503050406030204" pitchFamily="18" charset="0"/>
                                        </a:rPr>
                                      </m:ctrlPr>
                                    </m:sSupPr>
                                    <m:e>
                                      <m:r>
                                        <a:rPr lang="en-US" altLang="en-US" sz="1750" i="1">
                                          <a:latin typeface="Cambria Math" panose="02040503050406030204" pitchFamily="18" charset="0"/>
                                        </a:rPr>
                                        <m:t>𝑛</m:t>
                                      </m:r>
                                    </m:e>
                                    <m:sup>
                                      <m:r>
                                        <a:rPr lang="en-US" altLang="en-US" sz="1750" i="1">
                                          <a:latin typeface="Cambria Math" panose="02040503050406030204" pitchFamily="18" charset="0"/>
                                        </a:rPr>
                                        <m:t>4</m:t>
                                      </m:r>
                                    </m:sup>
                                  </m:sSup>
                                  <m:sSup>
                                    <m:sSupPr>
                                      <m:ctrlPr>
                                        <a:rPr lang="en-US" altLang="en-US" sz="1750" i="1">
                                          <a:latin typeface="Cambria Math" panose="02040503050406030204" pitchFamily="18" charset="0"/>
                                        </a:rPr>
                                      </m:ctrlPr>
                                    </m:sSupPr>
                                    <m:e>
                                      <m:r>
                                        <a:rPr lang="en-US" altLang="en-US" sz="1750" i="1">
                                          <a:latin typeface="Cambria Math" panose="02040503050406030204" pitchFamily="18" charset="0"/>
                                        </a:rPr>
                                        <m:t>𝑎</m:t>
                                      </m:r>
                                    </m:e>
                                    <m:sup>
                                      <m:r>
                                        <a:rPr lang="en-US" altLang="en-US" sz="1750" i="1">
                                          <a:latin typeface="Cambria Math" panose="02040503050406030204" pitchFamily="18" charset="0"/>
                                        </a:rPr>
                                        <m:t>3</m:t>
                                      </m:r>
                                    </m:sup>
                                  </m:sSup>
                                </m:den>
                              </m:f>
                              <m:f>
                                <m:fPr>
                                  <m:ctrlPr>
                                    <a:rPr lang="en-US" altLang="en-US" sz="1750" i="1">
                                      <a:latin typeface="Cambria Math" panose="02040503050406030204" pitchFamily="18" charset="0"/>
                                    </a:rPr>
                                  </m:ctrlPr>
                                </m:fPr>
                                <m:num>
                                  <m:d>
                                    <m:dPr>
                                      <m:ctrlPr>
                                        <a:rPr lang="en-US" altLang="en-US" sz="1750" i="1">
                                          <a:latin typeface="Cambria Math" panose="02040503050406030204" pitchFamily="18" charset="0"/>
                                        </a:rPr>
                                      </m:ctrlPr>
                                    </m:dPr>
                                    <m:e>
                                      <m:r>
                                        <a:rPr lang="en-US" altLang="en-US" sz="1750" i="1">
                                          <a:latin typeface="Cambria Math" panose="02040503050406030204" pitchFamily="18" charset="0"/>
                                        </a:rPr>
                                        <m:t>𝑛</m:t>
                                      </m:r>
                                      <m:r>
                                        <a:rPr lang="en-US" altLang="en-US" sz="1750" i="1">
                                          <a:latin typeface="Cambria Math" panose="02040503050406030204" pitchFamily="18" charset="0"/>
                                        </a:rPr>
                                        <m:t>−</m:t>
                                      </m:r>
                                      <m:r>
                                        <a:rPr lang="en-US" altLang="en-US" sz="1750" i="1">
                                          <a:latin typeface="Cambria Math" panose="02040503050406030204" pitchFamily="18" charset="0"/>
                                        </a:rPr>
                                        <m:t>𝑙</m:t>
                                      </m:r>
                                      <m:r>
                                        <a:rPr lang="en-US" altLang="en-US" sz="1750" i="1">
                                          <a:latin typeface="Cambria Math" panose="02040503050406030204" pitchFamily="18" charset="0"/>
                                        </a:rPr>
                                        <m:t>−1</m:t>
                                      </m:r>
                                    </m:e>
                                  </m:d>
                                  <m:r>
                                    <a:rPr lang="en-US" altLang="en-US" sz="1750" i="1">
                                      <a:latin typeface="Cambria Math" panose="02040503050406030204" pitchFamily="18" charset="0"/>
                                    </a:rPr>
                                    <m:t>!</m:t>
                                  </m:r>
                                </m:num>
                                <m:den>
                                  <m:sSup>
                                    <m:sSupPr>
                                      <m:ctrlPr>
                                        <a:rPr lang="en-US" altLang="en-US" sz="1750" i="1">
                                          <a:latin typeface="Cambria Math" panose="02040503050406030204" pitchFamily="18" charset="0"/>
                                        </a:rPr>
                                      </m:ctrlPr>
                                    </m:sSupPr>
                                    <m:e>
                                      <m:d>
                                        <m:dPr>
                                          <m:begChr m:val="["/>
                                          <m:endChr m:val="]"/>
                                          <m:ctrlPr>
                                            <a:rPr lang="en-US" altLang="en-US" sz="1750" i="1">
                                              <a:latin typeface="Cambria Math" panose="02040503050406030204" pitchFamily="18" charset="0"/>
                                            </a:rPr>
                                          </m:ctrlPr>
                                        </m:dPr>
                                        <m:e>
                                          <m:d>
                                            <m:dPr>
                                              <m:ctrlPr>
                                                <a:rPr lang="en-US" altLang="en-US" sz="1750" i="1">
                                                  <a:latin typeface="Cambria Math" panose="02040503050406030204" pitchFamily="18" charset="0"/>
                                                </a:rPr>
                                              </m:ctrlPr>
                                            </m:dPr>
                                            <m:e>
                                              <m:r>
                                                <a:rPr lang="en-US" altLang="en-US" sz="1750" i="1">
                                                  <a:latin typeface="Cambria Math" panose="02040503050406030204" pitchFamily="18" charset="0"/>
                                                </a:rPr>
                                                <m:t>𝑛</m:t>
                                              </m:r>
                                              <m:r>
                                                <a:rPr lang="en-US" altLang="en-US" sz="1750" i="1">
                                                  <a:latin typeface="Cambria Math" panose="02040503050406030204" pitchFamily="18" charset="0"/>
                                                </a:rPr>
                                                <m:t>+</m:t>
                                              </m:r>
                                              <m:r>
                                                <a:rPr lang="en-US" altLang="en-US" sz="1750" i="1">
                                                  <a:latin typeface="Cambria Math" panose="02040503050406030204" pitchFamily="18" charset="0"/>
                                                </a:rPr>
                                                <m:t>𝑙</m:t>
                                              </m:r>
                                            </m:e>
                                          </m:d>
                                          <m:r>
                                            <a:rPr lang="en-US" altLang="en-US" sz="1750" i="1">
                                              <a:latin typeface="Cambria Math" panose="02040503050406030204" pitchFamily="18" charset="0"/>
                                            </a:rPr>
                                            <m:t>!</m:t>
                                          </m:r>
                                        </m:e>
                                      </m:d>
                                    </m:e>
                                    <m:sup>
                                      <m:r>
                                        <a:rPr lang="en-US" altLang="en-US" sz="1750" i="1">
                                          <a:latin typeface="Cambria Math" panose="02040503050406030204" pitchFamily="18" charset="0"/>
                                        </a:rPr>
                                        <m:t>3</m:t>
                                      </m:r>
                                    </m:sup>
                                  </m:sSup>
                                </m:den>
                              </m:f>
                            </m:e>
                          </m:d>
                        </m:e>
                        <m:sup>
                          <m:f>
                            <m:fPr>
                              <m:ctrlPr>
                                <a:rPr lang="en-US" altLang="en-US" sz="1750" i="1">
                                  <a:latin typeface="Cambria Math" panose="02040503050406030204" pitchFamily="18" charset="0"/>
                                </a:rPr>
                              </m:ctrlPr>
                            </m:fPr>
                            <m:num>
                              <m:r>
                                <a:rPr lang="en-US" altLang="en-US" sz="1750" i="1">
                                  <a:latin typeface="Cambria Math" panose="02040503050406030204" pitchFamily="18" charset="0"/>
                                </a:rPr>
                                <m:t>1</m:t>
                              </m:r>
                            </m:num>
                            <m:den>
                              <m:r>
                                <a:rPr lang="en-US" altLang="en-US" sz="1750" i="1">
                                  <a:latin typeface="Cambria Math" panose="02040503050406030204" pitchFamily="18" charset="0"/>
                                </a:rPr>
                                <m:t>2</m:t>
                              </m:r>
                            </m:den>
                          </m:f>
                        </m:sup>
                      </m:sSup>
                      <m:sSup>
                        <m:sSupPr>
                          <m:ctrlPr>
                            <a:rPr lang="en-US" altLang="en-US" sz="1750" i="1">
                              <a:latin typeface="Cambria Math" panose="02040503050406030204" pitchFamily="18" charset="0"/>
                            </a:rPr>
                          </m:ctrlPr>
                        </m:sSupPr>
                        <m:e>
                          <m:d>
                            <m:dPr>
                              <m:ctrlPr>
                                <a:rPr lang="en-US" altLang="en-US" sz="1750" i="1">
                                  <a:latin typeface="Cambria Math" panose="02040503050406030204" pitchFamily="18" charset="0"/>
                                </a:rPr>
                              </m:ctrlPr>
                            </m:dPr>
                            <m:e>
                              <m:f>
                                <m:fPr>
                                  <m:ctrlPr>
                                    <a:rPr lang="en-US" altLang="en-US" sz="1750" i="1">
                                      <a:latin typeface="Cambria Math" panose="02040503050406030204" pitchFamily="18" charset="0"/>
                                    </a:rPr>
                                  </m:ctrlPr>
                                </m:fPr>
                                <m:num>
                                  <m:r>
                                    <a:rPr lang="en-US" altLang="en-US" sz="1750" i="1">
                                      <a:latin typeface="Cambria Math" panose="02040503050406030204" pitchFamily="18" charset="0"/>
                                    </a:rPr>
                                    <m:t>2</m:t>
                                  </m:r>
                                  <m:r>
                                    <a:rPr lang="en-US" altLang="en-US" sz="1750" i="1">
                                      <a:latin typeface="Cambria Math" panose="02040503050406030204" pitchFamily="18" charset="0"/>
                                    </a:rPr>
                                    <m:t>𝑍𝑟</m:t>
                                  </m:r>
                                </m:num>
                                <m:den>
                                  <m:r>
                                    <a:rPr lang="en-US" altLang="en-US" sz="1750" i="1">
                                      <a:latin typeface="Cambria Math" panose="02040503050406030204" pitchFamily="18" charset="0"/>
                                    </a:rPr>
                                    <m:t>𝑛𝑎</m:t>
                                  </m:r>
                                </m:den>
                              </m:f>
                            </m:e>
                          </m:d>
                        </m:e>
                        <m:sup>
                          <m:r>
                            <a:rPr lang="en-US" altLang="en-US" sz="1750" i="1">
                              <a:latin typeface="Cambria Math" panose="02040503050406030204" pitchFamily="18" charset="0"/>
                            </a:rPr>
                            <m:t>𝑙</m:t>
                          </m:r>
                        </m:sup>
                      </m:sSup>
                      <m:sSup>
                        <m:sSupPr>
                          <m:ctrlPr>
                            <a:rPr lang="en-US" altLang="en-US" sz="1750" i="1">
                              <a:latin typeface="Cambria Math" panose="02040503050406030204" pitchFamily="18" charset="0"/>
                            </a:rPr>
                          </m:ctrlPr>
                        </m:sSupPr>
                        <m:e>
                          <m:r>
                            <a:rPr lang="en-US" altLang="en-US" sz="1750" i="1">
                              <a:latin typeface="Cambria Math" panose="02040503050406030204" pitchFamily="18" charset="0"/>
                            </a:rPr>
                            <m:t>𝑒</m:t>
                          </m:r>
                        </m:e>
                        <m:sup>
                          <m:r>
                            <a:rPr lang="en-US" altLang="en-US" sz="1750" i="1">
                              <a:latin typeface="Cambria Math" panose="02040503050406030204" pitchFamily="18" charset="0"/>
                            </a:rPr>
                            <m:t>−</m:t>
                          </m:r>
                          <m:r>
                            <a:rPr lang="en-US" altLang="en-US" sz="1750" i="1">
                              <a:latin typeface="Cambria Math" panose="02040503050406030204" pitchFamily="18" charset="0"/>
                            </a:rPr>
                            <m:t>𝑍𝑟</m:t>
                          </m:r>
                          <m:r>
                            <a:rPr lang="en-US" altLang="en-US" sz="1750" i="1">
                              <a:latin typeface="Cambria Math" panose="02040503050406030204" pitchFamily="18" charset="0"/>
                            </a:rPr>
                            <m:t>/</m:t>
                          </m:r>
                          <m:r>
                            <a:rPr lang="en-US" altLang="en-US" sz="1750" i="1">
                              <a:latin typeface="Cambria Math" panose="02040503050406030204" pitchFamily="18" charset="0"/>
                            </a:rPr>
                            <m:t>𝑛𝑎</m:t>
                          </m:r>
                        </m:sup>
                      </m:sSup>
                      <m:sSubSup>
                        <m:sSubSupPr>
                          <m:ctrlPr>
                            <a:rPr lang="en-US" altLang="en-US" sz="1750" i="1">
                              <a:latin typeface="Cambria Math" panose="02040503050406030204" pitchFamily="18" charset="0"/>
                            </a:rPr>
                          </m:ctrlPr>
                        </m:sSubSupPr>
                        <m:e>
                          <m:r>
                            <a:rPr lang="en-US" altLang="en-US" sz="1750" i="1">
                              <a:latin typeface="Cambria Math" panose="02040503050406030204" pitchFamily="18" charset="0"/>
                            </a:rPr>
                            <m:t>𝐿</m:t>
                          </m:r>
                        </m:e>
                        <m:sub>
                          <m:r>
                            <a:rPr lang="en-US" altLang="en-US" sz="1750" i="1">
                              <a:latin typeface="Cambria Math" panose="02040503050406030204" pitchFamily="18" charset="0"/>
                            </a:rPr>
                            <m:t>𝑛</m:t>
                          </m:r>
                          <m:r>
                            <a:rPr lang="en-US" altLang="en-US" sz="1750" i="1">
                              <a:latin typeface="Cambria Math" panose="02040503050406030204" pitchFamily="18" charset="0"/>
                            </a:rPr>
                            <m:t>+1</m:t>
                          </m:r>
                        </m:sub>
                        <m:sup>
                          <m:r>
                            <a:rPr lang="en-US" altLang="en-US" sz="1750" i="1">
                              <a:latin typeface="Cambria Math" panose="02040503050406030204" pitchFamily="18" charset="0"/>
                            </a:rPr>
                            <m:t>2</m:t>
                          </m:r>
                          <m:r>
                            <a:rPr lang="en-US" altLang="en-US" sz="1750" i="1">
                              <a:latin typeface="Cambria Math" panose="02040503050406030204" pitchFamily="18" charset="0"/>
                            </a:rPr>
                            <m:t>𝑙</m:t>
                          </m:r>
                          <m:r>
                            <a:rPr lang="en-US" altLang="en-US" sz="1750" i="1">
                              <a:latin typeface="Cambria Math" panose="02040503050406030204" pitchFamily="18" charset="0"/>
                            </a:rPr>
                            <m:t>+1</m:t>
                          </m:r>
                        </m:sup>
                      </m:sSubSup>
                      <m:d>
                        <m:dPr>
                          <m:ctrlPr>
                            <a:rPr lang="en-US" altLang="en-US" sz="1750" i="1">
                              <a:latin typeface="Cambria Math" panose="02040503050406030204" pitchFamily="18" charset="0"/>
                            </a:rPr>
                          </m:ctrlPr>
                        </m:dPr>
                        <m:e>
                          <m:f>
                            <m:fPr>
                              <m:ctrlPr>
                                <a:rPr lang="en-US" altLang="en-US" sz="1750" i="1">
                                  <a:latin typeface="Cambria Math" panose="02040503050406030204" pitchFamily="18" charset="0"/>
                                </a:rPr>
                              </m:ctrlPr>
                            </m:fPr>
                            <m:num>
                              <m:r>
                                <a:rPr lang="en-US" altLang="en-US" sz="1750" i="1">
                                  <a:latin typeface="Cambria Math" panose="02040503050406030204" pitchFamily="18" charset="0"/>
                                </a:rPr>
                                <m:t>2</m:t>
                              </m:r>
                              <m:r>
                                <a:rPr lang="en-US" altLang="en-US" sz="1750" i="1">
                                  <a:latin typeface="Cambria Math" panose="02040503050406030204" pitchFamily="18" charset="0"/>
                                </a:rPr>
                                <m:t>𝑍𝑟</m:t>
                              </m:r>
                            </m:num>
                            <m:den>
                              <m:r>
                                <a:rPr lang="en-US" altLang="en-US" sz="1750" i="1">
                                  <a:latin typeface="Cambria Math" panose="02040503050406030204" pitchFamily="18" charset="0"/>
                                </a:rPr>
                                <m:t>𝑛𝑎</m:t>
                              </m:r>
                            </m:den>
                          </m:f>
                        </m:e>
                      </m:d>
                    </m:oMath>
                  </m:oMathPara>
                </a14:m>
                <a:endParaRPr lang="en-US" altLang="en-US" sz="1750" dirty="0"/>
              </a:p>
              <a:p>
                <a:pPr algn="just">
                  <a:spcBef>
                    <a:spcPct val="0"/>
                  </a:spcBef>
                </a:pPr>
                <a:r>
                  <a:rPr lang="en-US" altLang="en-US" sz="1750" dirty="0"/>
                  <a:t>we get what is known as the </a:t>
                </a:r>
                <a:r>
                  <a:rPr lang="en-US" altLang="en-US" sz="1750" b="1" dirty="0"/>
                  <a:t>Radial functions or factors of the hydrogen (and hydrogen-like) atom wave functions</a:t>
                </a:r>
                <a:r>
                  <a:rPr lang="en-US" altLang="en-US" sz="1750" dirty="0"/>
                  <a:t>.  Some of these equations are:</a:t>
                </a:r>
              </a:p>
              <a:p>
                <a:pPr algn="just">
                  <a:spcBef>
                    <a:spcPct val="0"/>
                  </a:spcBef>
                </a:pPr>
                <a14:m>
                  <m:oMathPara xmlns:m="http://schemas.openxmlformats.org/officeDocument/2006/math">
                    <m:oMathParaPr>
                      <m:jc m:val="left"/>
                    </m:oMathParaPr>
                    <m:oMath xmlns:m="http://schemas.openxmlformats.org/officeDocument/2006/math">
                      <m:sSub>
                        <m:sSubPr>
                          <m:ctrlPr>
                            <a:rPr lang="en-US" altLang="en-US" sz="1750" i="1" smtClean="0">
                              <a:latin typeface="Cambria Math" panose="02040503050406030204" pitchFamily="18" charset="0"/>
                            </a:rPr>
                          </m:ctrlPr>
                        </m:sSubPr>
                        <m:e>
                          <m:r>
                            <a:rPr lang="en-US" altLang="en-US" sz="1750" b="0" i="1" smtClean="0">
                              <a:latin typeface="Cambria Math" panose="02040503050406030204" pitchFamily="18" charset="0"/>
                            </a:rPr>
                            <m:t>𝑅</m:t>
                          </m:r>
                        </m:e>
                        <m:sub>
                          <m:r>
                            <a:rPr lang="en-US" altLang="en-US" sz="1750" b="0" i="1" smtClean="0">
                              <a:latin typeface="Cambria Math" panose="02040503050406030204" pitchFamily="18" charset="0"/>
                            </a:rPr>
                            <m:t>1</m:t>
                          </m:r>
                          <m:r>
                            <a:rPr lang="en-US" altLang="en-US" sz="1750" b="0" i="1" smtClean="0">
                              <a:latin typeface="Cambria Math" panose="02040503050406030204" pitchFamily="18" charset="0"/>
                            </a:rPr>
                            <m:t>𝑠</m:t>
                          </m:r>
                        </m:sub>
                      </m:sSub>
                      <m:r>
                        <a:rPr lang="en-US" altLang="en-US" sz="1750" b="0" i="1" smtClean="0">
                          <a:latin typeface="Cambria Math" panose="02040503050406030204" pitchFamily="18" charset="0"/>
                        </a:rPr>
                        <m:t>=2</m:t>
                      </m:r>
                      <m:sSup>
                        <m:sSupPr>
                          <m:ctrlPr>
                            <a:rPr lang="en-US" altLang="en-US" sz="1750" b="0" i="1" smtClean="0">
                              <a:latin typeface="Cambria Math" panose="02040503050406030204" pitchFamily="18" charset="0"/>
                            </a:rPr>
                          </m:ctrlPr>
                        </m:sSupPr>
                        <m:e>
                          <m:d>
                            <m:dPr>
                              <m:ctrlPr>
                                <a:rPr lang="en-US" altLang="en-US" sz="1750" b="0" i="1" smtClean="0">
                                  <a:latin typeface="Cambria Math" panose="02040503050406030204" pitchFamily="18" charset="0"/>
                                </a:rPr>
                              </m:ctrlPr>
                            </m:dPr>
                            <m:e>
                              <m:f>
                                <m:fPr>
                                  <m:ctrlPr>
                                    <a:rPr lang="en-US" altLang="en-US" sz="1750" b="0" i="1" smtClean="0">
                                      <a:latin typeface="Cambria Math" panose="02040503050406030204" pitchFamily="18" charset="0"/>
                                    </a:rPr>
                                  </m:ctrlPr>
                                </m:fPr>
                                <m:num>
                                  <m:r>
                                    <a:rPr lang="en-US" altLang="en-US" sz="1750" b="0" i="1" smtClean="0">
                                      <a:latin typeface="Cambria Math" panose="02040503050406030204" pitchFamily="18" charset="0"/>
                                    </a:rPr>
                                    <m:t>𝑍</m:t>
                                  </m:r>
                                </m:num>
                                <m:den>
                                  <m:r>
                                    <a:rPr lang="en-US" altLang="en-US" sz="1750" b="0" i="1" smtClean="0">
                                      <a:latin typeface="Cambria Math" panose="02040503050406030204" pitchFamily="18" charset="0"/>
                                    </a:rPr>
                                    <m:t>𝑎</m:t>
                                  </m:r>
                                </m:den>
                              </m:f>
                            </m:e>
                          </m:d>
                        </m:e>
                        <m:sup>
                          <m:f>
                            <m:fPr>
                              <m:ctrlPr>
                                <a:rPr lang="en-US" altLang="en-US" sz="1750" b="0" i="1" smtClean="0">
                                  <a:latin typeface="Cambria Math" panose="02040503050406030204" pitchFamily="18" charset="0"/>
                                </a:rPr>
                              </m:ctrlPr>
                            </m:fPr>
                            <m:num>
                              <m:r>
                                <a:rPr lang="en-US" altLang="en-US" sz="1750" b="0" i="1" smtClean="0">
                                  <a:latin typeface="Cambria Math" panose="02040503050406030204" pitchFamily="18" charset="0"/>
                                </a:rPr>
                                <m:t>3</m:t>
                              </m:r>
                            </m:num>
                            <m:den>
                              <m:r>
                                <a:rPr lang="en-US" altLang="en-US" sz="1750" b="0" i="1" smtClean="0">
                                  <a:latin typeface="Cambria Math" panose="02040503050406030204" pitchFamily="18" charset="0"/>
                                </a:rPr>
                                <m:t>2</m:t>
                              </m:r>
                            </m:den>
                          </m:f>
                        </m:sup>
                      </m:sSup>
                      <m:r>
                        <a:rPr lang="en-US" altLang="en-US" sz="1750" b="0" i="1" smtClean="0">
                          <a:latin typeface="Cambria Math" panose="02040503050406030204" pitchFamily="18" charset="0"/>
                        </a:rPr>
                        <m:t> </m:t>
                      </m:r>
                      <m:sSup>
                        <m:sSupPr>
                          <m:ctrlPr>
                            <a:rPr lang="en-US" altLang="en-US" sz="1750" b="0" i="1" smtClean="0">
                              <a:latin typeface="Cambria Math" panose="02040503050406030204" pitchFamily="18" charset="0"/>
                            </a:rPr>
                          </m:ctrlPr>
                        </m:sSupPr>
                        <m:e>
                          <m:r>
                            <a:rPr lang="en-US" altLang="en-US" sz="1750" b="0" i="1" smtClean="0">
                              <a:latin typeface="Cambria Math" panose="02040503050406030204" pitchFamily="18" charset="0"/>
                            </a:rPr>
                            <m:t>𝑒</m:t>
                          </m:r>
                        </m:e>
                        <m:sup>
                          <m:f>
                            <m:fPr>
                              <m:ctrlPr>
                                <a:rPr lang="en-US" altLang="en-US" sz="1750" b="0" i="1" smtClean="0">
                                  <a:latin typeface="Cambria Math" panose="02040503050406030204" pitchFamily="18" charset="0"/>
                                </a:rPr>
                              </m:ctrlPr>
                            </m:fPr>
                            <m:num>
                              <m:r>
                                <a:rPr lang="en-US" altLang="en-US" sz="1750" b="0" i="1" smtClean="0">
                                  <a:latin typeface="Cambria Math" panose="02040503050406030204" pitchFamily="18" charset="0"/>
                                </a:rPr>
                                <m:t>−</m:t>
                              </m:r>
                              <m:r>
                                <a:rPr lang="en-US" altLang="en-US" sz="1750" b="0" i="1" smtClean="0">
                                  <a:latin typeface="Cambria Math" panose="02040503050406030204" pitchFamily="18" charset="0"/>
                                </a:rPr>
                                <m:t>𝑍𝑟</m:t>
                              </m:r>
                            </m:num>
                            <m:den>
                              <m:r>
                                <a:rPr lang="en-US" altLang="en-US" sz="1750" b="0" i="1" smtClean="0">
                                  <a:latin typeface="Cambria Math" panose="02040503050406030204" pitchFamily="18" charset="0"/>
                                </a:rPr>
                                <m:t>𝑎</m:t>
                              </m:r>
                            </m:den>
                          </m:f>
                        </m:sup>
                      </m:sSup>
                    </m:oMath>
                  </m:oMathPara>
                </a14:m>
                <a:endParaRPr lang="en-US" altLang="en-US" sz="1750" dirty="0"/>
              </a:p>
              <a:p>
                <a:pPr algn="just">
                  <a:spcBef>
                    <a:spcPct val="0"/>
                  </a:spcBef>
                </a:pPr>
                <a14:m>
                  <m:oMathPara xmlns:m="http://schemas.openxmlformats.org/officeDocument/2006/math">
                    <m:oMathParaPr>
                      <m:jc m:val="left"/>
                    </m:oMathParaPr>
                    <m:oMath xmlns:m="http://schemas.openxmlformats.org/officeDocument/2006/math">
                      <m:sSub>
                        <m:sSubPr>
                          <m:ctrlPr>
                            <a:rPr lang="en-US" altLang="en-US" sz="1750" i="1">
                              <a:latin typeface="Cambria Math" panose="02040503050406030204" pitchFamily="18" charset="0"/>
                            </a:rPr>
                          </m:ctrlPr>
                        </m:sSubPr>
                        <m:e>
                          <m:r>
                            <a:rPr lang="en-US" altLang="en-US" sz="1750" i="1">
                              <a:latin typeface="Cambria Math" panose="02040503050406030204" pitchFamily="18" charset="0"/>
                            </a:rPr>
                            <m:t>𝑅</m:t>
                          </m:r>
                        </m:e>
                        <m:sub>
                          <m:r>
                            <a:rPr lang="en-US" altLang="en-US" sz="1750" b="0" i="1" smtClean="0">
                              <a:latin typeface="Cambria Math" panose="02040503050406030204" pitchFamily="18" charset="0"/>
                            </a:rPr>
                            <m:t>2</m:t>
                          </m:r>
                          <m:r>
                            <a:rPr lang="en-US" altLang="en-US" sz="1750" i="1">
                              <a:latin typeface="Cambria Math" panose="02040503050406030204" pitchFamily="18" charset="0"/>
                            </a:rPr>
                            <m:t>𝑠</m:t>
                          </m:r>
                        </m:sub>
                      </m:sSub>
                      <m:r>
                        <a:rPr lang="en-US" altLang="en-US" sz="1750" i="1">
                          <a:latin typeface="Cambria Math" panose="02040503050406030204" pitchFamily="18" charset="0"/>
                        </a:rPr>
                        <m:t>=</m:t>
                      </m:r>
                      <m:sSup>
                        <m:sSupPr>
                          <m:ctrlPr>
                            <a:rPr lang="en-US" altLang="en-US" sz="1750" i="1">
                              <a:latin typeface="Cambria Math" panose="02040503050406030204" pitchFamily="18" charset="0"/>
                            </a:rPr>
                          </m:ctrlPr>
                        </m:sSupPr>
                        <m:e>
                          <m:f>
                            <m:fPr>
                              <m:ctrlPr>
                                <a:rPr lang="en-US" altLang="en-US" sz="1750" i="1" smtClean="0">
                                  <a:latin typeface="Cambria Math" panose="02040503050406030204" pitchFamily="18" charset="0"/>
                                </a:rPr>
                              </m:ctrlPr>
                            </m:fPr>
                            <m:num>
                              <m:r>
                                <a:rPr lang="en-US" altLang="en-US" sz="1750" b="0" i="1" smtClean="0">
                                  <a:latin typeface="Cambria Math" panose="02040503050406030204" pitchFamily="18" charset="0"/>
                                </a:rPr>
                                <m:t>1</m:t>
                              </m:r>
                            </m:num>
                            <m:den>
                              <m:rad>
                                <m:radPr>
                                  <m:degHide m:val="on"/>
                                  <m:ctrlPr>
                                    <a:rPr lang="en-US" altLang="en-US" sz="1750" i="1" smtClean="0">
                                      <a:latin typeface="Cambria Math" panose="02040503050406030204" pitchFamily="18" charset="0"/>
                                    </a:rPr>
                                  </m:ctrlPr>
                                </m:radPr>
                                <m:deg/>
                                <m:e>
                                  <m:r>
                                    <a:rPr lang="en-US" altLang="en-US" sz="1750" b="0" i="1" smtClean="0">
                                      <a:latin typeface="Cambria Math" panose="02040503050406030204" pitchFamily="18" charset="0"/>
                                    </a:rPr>
                                    <m:t>2</m:t>
                                  </m:r>
                                </m:e>
                              </m:rad>
                            </m:den>
                          </m:f>
                          <m:d>
                            <m:dPr>
                              <m:ctrlPr>
                                <a:rPr lang="en-US" altLang="en-US" sz="1750" i="1">
                                  <a:latin typeface="Cambria Math" panose="02040503050406030204" pitchFamily="18" charset="0"/>
                                </a:rPr>
                              </m:ctrlPr>
                            </m:dPr>
                            <m:e>
                              <m:f>
                                <m:fPr>
                                  <m:ctrlPr>
                                    <a:rPr lang="en-US" altLang="en-US" sz="1750" i="1">
                                      <a:latin typeface="Cambria Math" panose="02040503050406030204" pitchFamily="18" charset="0"/>
                                    </a:rPr>
                                  </m:ctrlPr>
                                </m:fPr>
                                <m:num>
                                  <m:r>
                                    <a:rPr lang="en-US" altLang="en-US" sz="1750" i="1">
                                      <a:latin typeface="Cambria Math" panose="02040503050406030204" pitchFamily="18" charset="0"/>
                                    </a:rPr>
                                    <m:t>𝑍</m:t>
                                  </m:r>
                                </m:num>
                                <m:den>
                                  <m:r>
                                    <a:rPr lang="en-US" altLang="en-US" sz="1750" i="1">
                                      <a:latin typeface="Cambria Math" panose="02040503050406030204" pitchFamily="18" charset="0"/>
                                    </a:rPr>
                                    <m:t>𝑎</m:t>
                                  </m:r>
                                </m:den>
                              </m:f>
                            </m:e>
                          </m:d>
                        </m:e>
                        <m:sup>
                          <m:f>
                            <m:fPr>
                              <m:ctrlPr>
                                <a:rPr lang="en-US" altLang="en-US" sz="1750" i="1">
                                  <a:latin typeface="Cambria Math" panose="02040503050406030204" pitchFamily="18" charset="0"/>
                                </a:rPr>
                              </m:ctrlPr>
                            </m:fPr>
                            <m:num>
                              <m:r>
                                <a:rPr lang="en-US" altLang="en-US" sz="1750" i="1">
                                  <a:latin typeface="Cambria Math" panose="02040503050406030204" pitchFamily="18" charset="0"/>
                                </a:rPr>
                                <m:t>3</m:t>
                              </m:r>
                            </m:num>
                            <m:den>
                              <m:r>
                                <a:rPr lang="en-US" altLang="en-US" sz="1750" i="1">
                                  <a:latin typeface="Cambria Math" panose="02040503050406030204" pitchFamily="18" charset="0"/>
                                </a:rPr>
                                <m:t>2</m:t>
                              </m:r>
                            </m:den>
                          </m:f>
                        </m:sup>
                      </m:sSup>
                      <m:r>
                        <a:rPr lang="en-US" altLang="en-US" sz="1750" i="1">
                          <a:latin typeface="Cambria Math" panose="02040503050406030204" pitchFamily="18" charset="0"/>
                        </a:rPr>
                        <m:t> </m:t>
                      </m:r>
                      <m:d>
                        <m:dPr>
                          <m:ctrlPr>
                            <a:rPr lang="en-US" altLang="en-US" sz="1750" i="1" smtClean="0">
                              <a:latin typeface="Cambria Math" panose="02040503050406030204" pitchFamily="18" charset="0"/>
                            </a:rPr>
                          </m:ctrlPr>
                        </m:dPr>
                        <m:e>
                          <m:r>
                            <a:rPr lang="en-US" altLang="en-US" sz="1750" b="0" i="1" smtClean="0">
                              <a:latin typeface="Cambria Math" panose="02040503050406030204" pitchFamily="18" charset="0"/>
                            </a:rPr>
                            <m:t>1−</m:t>
                          </m:r>
                          <m:f>
                            <m:fPr>
                              <m:ctrlPr>
                                <a:rPr lang="en-US" altLang="en-US" sz="1750" b="0" i="1" smtClean="0">
                                  <a:latin typeface="Cambria Math" panose="02040503050406030204" pitchFamily="18" charset="0"/>
                                </a:rPr>
                              </m:ctrlPr>
                            </m:fPr>
                            <m:num>
                              <m:r>
                                <a:rPr lang="en-US" altLang="en-US" sz="1750" b="0" i="1" smtClean="0">
                                  <a:latin typeface="Cambria Math" panose="02040503050406030204" pitchFamily="18" charset="0"/>
                                </a:rPr>
                                <m:t>𝑍𝑟</m:t>
                              </m:r>
                            </m:num>
                            <m:den>
                              <m:r>
                                <a:rPr lang="en-US" altLang="en-US" sz="1750" b="0" i="1" smtClean="0">
                                  <a:latin typeface="Cambria Math" panose="02040503050406030204" pitchFamily="18" charset="0"/>
                                </a:rPr>
                                <m:t>2</m:t>
                              </m:r>
                              <m:r>
                                <a:rPr lang="en-US" altLang="en-US" sz="1750" b="0" i="1" smtClean="0">
                                  <a:latin typeface="Cambria Math" panose="02040503050406030204" pitchFamily="18" charset="0"/>
                                </a:rPr>
                                <m:t>𝑎</m:t>
                              </m:r>
                            </m:den>
                          </m:f>
                        </m:e>
                      </m:d>
                      <m:sSup>
                        <m:sSupPr>
                          <m:ctrlPr>
                            <a:rPr lang="en-US" altLang="en-US" sz="1750" i="1">
                              <a:latin typeface="Cambria Math" panose="02040503050406030204" pitchFamily="18" charset="0"/>
                            </a:rPr>
                          </m:ctrlPr>
                        </m:sSupPr>
                        <m:e>
                          <m:r>
                            <a:rPr lang="en-US" altLang="en-US" sz="1750" i="1">
                              <a:latin typeface="Cambria Math" panose="02040503050406030204" pitchFamily="18" charset="0"/>
                            </a:rPr>
                            <m:t>𝑒</m:t>
                          </m:r>
                        </m:e>
                        <m:sup>
                          <m:f>
                            <m:fPr>
                              <m:ctrlPr>
                                <a:rPr lang="en-US" altLang="en-US" sz="1750" i="1">
                                  <a:latin typeface="Cambria Math" panose="02040503050406030204" pitchFamily="18" charset="0"/>
                                </a:rPr>
                              </m:ctrlPr>
                            </m:fPr>
                            <m:num>
                              <m:r>
                                <a:rPr lang="en-US" altLang="en-US" sz="1750" i="1">
                                  <a:latin typeface="Cambria Math" panose="02040503050406030204" pitchFamily="18" charset="0"/>
                                </a:rPr>
                                <m:t>−</m:t>
                              </m:r>
                              <m:r>
                                <a:rPr lang="en-US" altLang="en-US" sz="1750" i="1">
                                  <a:latin typeface="Cambria Math" panose="02040503050406030204" pitchFamily="18" charset="0"/>
                                </a:rPr>
                                <m:t>𝑍𝑟</m:t>
                              </m:r>
                            </m:num>
                            <m:den>
                              <m:r>
                                <a:rPr lang="en-US" altLang="en-US" sz="1750" b="0" i="1" smtClean="0">
                                  <a:latin typeface="Cambria Math" panose="02040503050406030204" pitchFamily="18" charset="0"/>
                                </a:rPr>
                                <m:t>2</m:t>
                              </m:r>
                              <m:r>
                                <a:rPr lang="en-US" altLang="en-US" sz="1750" i="1">
                                  <a:latin typeface="Cambria Math" panose="02040503050406030204" pitchFamily="18" charset="0"/>
                                </a:rPr>
                                <m:t>𝑎</m:t>
                              </m:r>
                            </m:den>
                          </m:f>
                        </m:sup>
                      </m:sSup>
                    </m:oMath>
                  </m:oMathPara>
                </a14:m>
                <a:endParaRPr lang="en-US" altLang="en-US" sz="1750" dirty="0"/>
              </a:p>
              <a:p>
                <a:pPr algn="just">
                  <a:spcBef>
                    <a:spcPct val="0"/>
                  </a:spcBef>
                </a:pPr>
                <a14:m>
                  <m:oMathPara xmlns:m="http://schemas.openxmlformats.org/officeDocument/2006/math">
                    <m:oMathParaPr>
                      <m:jc m:val="left"/>
                    </m:oMathParaPr>
                    <m:oMath xmlns:m="http://schemas.openxmlformats.org/officeDocument/2006/math">
                      <m:sSub>
                        <m:sSubPr>
                          <m:ctrlPr>
                            <a:rPr lang="en-US" altLang="en-US" sz="1750" i="1">
                              <a:latin typeface="Cambria Math" panose="02040503050406030204" pitchFamily="18" charset="0"/>
                            </a:rPr>
                          </m:ctrlPr>
                        </m:sSubPr>
                        <m:e>
                          <m:r>
                            <a:rPr lang="en-US" altLang="en-US" sz="1750" i="1">
                              <a:latin typeface="Cambria Math" panose="02040503050406030204" pitchFamily="18" charset="0"/>
                            </a:rPr>
                            <m:t>𝑅</m:t>
                          </m:r>
                        </m:e>
                        <m:sub>
                          <m:r>
                            <a:rPr lang="en-US" altLang="en-US" sz="1750" b="0" i="1" smtClean="0">
                              <a:latin typeface="Cambria Math" panose="02040503050406030204" pitchFamily="18" charset="0"/>
                            </a:rPr>
                            <m:t>2</m:t>
                          </m:r>
                          <m:r>
                            <a:rPr lang="en-US" altLang="en-US" sz="1750" b="0" i="1" smtClean="0">
                              <a:latin typeface="Cambria Math" panose="02040503050406030204" pitchFamily="18" charset="0"/>
                            </a:rPr>
                            <m:t>𝑝</m:t>
                          </m:r>
                        </m:sub>
                      </m:sSub>
                      <m:r>
                        <a:rPr lang="en-US" altLang="en-US" sz="1750" i="1">
                          <a:latin typeface="Cambria Math" panose="02040503050406030204" pitchFamily="18" charset="0"/>
                        </a:rPr>
                        <m:t>=</m:t>
                      </m:r>
                      <m:f>
                        <m:fPr>
                          <m:ctrlPr>
                            <a:rPr lang="en-US" altLang="en-US" sz="1750" i="1">
                              <a:latin typeface="Cambria Math" panose="02040503050406030204" pitchFamily="18" charset="0"/>
                            </a:rPr>
                          </m:ctrlPr>
                        </m:fPr>
                        <m:num>
                          <m:r>
                            <a:rPr lang="en-US" altLang="en-US" sz="1750" i="1">
                              <a:latin typeface="Cambria Math" panose="02040503050406030204" pitchFamily="18" charset="0"/>
                            </a:rPr>
                            <m:t>1</m:t>
                          </m:r>
                        </m:num>
                        <m:den>
                          <m:r>
                            <a:rPr lang="en-US" altLang="en-US" sz="1750" b="0" i="1" smtClean="0">
                              <a:latin typeface="Cambria Math" panose="02040503050406030204" pitchFamily="18" charset="0"/>
                            </a:rPr>
                            <m:t>2</m:t>
                          </m:r>
                          <m:rad>
                            <m:radPr>
                              <m:degHide m:val="on"/>
                              <m:ctrlPr>
                                <a:rPr lang="en-US" altLang="en-US" sz="1750" i="1">
                                  <a:latin typeface="Cambria Math" panose="02040503050406030204" pitchFamily="18" charset="0"/>
                                </a:rPr>
                              </m:ctrlPr>
                            </m:radPr>
                            <m:deg/>
                            <m:e>
                              <m:r>
                                <a:rPr lang="en-US" altLang="en-US" sz="1750" b="0" i="1" smtClean="0">
                                  <a:latin typeface="Cambria Math" panose="02040503050406030204" pitchFamily="18" charset="0"/>
                                </a:rPr>
                                <m:t>6</m:t>
                              </m:r>
                            </m:e>
                          </m:rad>
                        </m:den>
                      </m:f>
                      <m:sSup>
                        <m:sSupPr>
                          <m:ctrlPr>
                            <a:rPr lang="en-US" altLang="en-US" sz="1750" i="1">
                              <a:latin typeface="Cambria Math" panose="02040503050406030204" pitchFamily="18" charset="0"/>
                            </a:rPr>
                          </m:ctrlPr>
                        </m:sSupPr>
                        <m:e>
                          <m:d>
                            <m:dPr>
                              <m:ctrlPr>
                                <a:rPr lang="en-US" altLang="en-US" sz="1750" i="1">
                                  <a:latin typeface="Cambria Math" panose="02040503050406030204" pitchFamily="18" charset="0"/>
                                </a:rPr>
                              </m:ctrlPr>
                            </m:dPr>
                            <m:e>
                              <m:f>
                                <m:fPr>
                                  <m:ctrlPr>
                                    <a:rPr lang="en-US" altLang="en-US" sz="1750" i="1">
                                      <a:latin typeface="Cambria Math" panose="02040503050406030204" pitchFamily="18" charset="0"/>
                                    </a:rPr>
                                  </m:ctrlPr>
                                </m:fPr>
                                <m:num>
                                  <m:r>
                                    <a:rPr lang="en-US" altLang="en-US" sz="1750" i="1">
                                      <a:latin typeface="Cambria Math" panose="02040503050406030204" pitchFamily="18" charset="0"/>
                                    </a:rPr>
                                    <m:t>𝑍</m:t>
                                  </m:r>
                                </m:num>
                                <m:den>
                                  <m:r>
                                    <a:rPr lang="en-US" altLang="en-US" sz="1750" i="1">
                                      <a:latin typeface="Cambria Math" panose="02040503050406030204" pitchFamily="18" charset="0"/>
                                    </a:rPr>
                                    <m:t>𝑎</m:t>
                                  </m:r>
                                </m:den>
                              </m:f>
                            </m:e>
                          </m:d>
                        </m:e>
                        <m:sup>
                          <m:f>
                            <m:fPr>
                              <m:ctrlPr>
                                <a:rPr lang="en-US" altLang="en-US" sz="1750" i="1">
                                  <a:latin typeface="Cambria Math" panose="02040503050406030204" pitchFamily="18" charset="0"/>
                                </a:rPr>
                              </m:ctrlPr>
                            </m:fPr>
                            <m:num>
                              <m:r>
                                <a:rPr lang="en-US" altLang="en-US" sz="1750" b="0" i="1" smtClean="0">
                                  <a:latin typeface="Cambria Math" panose="02040503050406030204" pitchFamily="18" charset="0"/>
                                </a:rPr>
                                <m:t>5</m:t>
                              </m:r>
                            </m:num>
                            <m:den>
                              <m:r>
                                <a:rPr lang="en-US" altLang="en-US" sz="1750" i="1">
                                  <a:latin typeface="Cambria Math" panose="02040503050406030204" pitchFamily="18" charset="0"/>
                                </a:rPr>
                                <m:t>2</m:t>
                              </m:r>
                            </m:den>
                          </m:f>
                        </m:sup>
                      </m:sSup>
                      <m:r>
                        <a:rPr lang="en-US" altLang="en-US" sz="1750" i="1">
                          <a:latin typeface="Cambria Math" panose="02040503050406030204" pitchFamily="18" charset="0"/>
                        </a:rPr>
                        <m:t> </m:t>
                      </m:r>
                      <m:sSup>
                        <m:sSupPr>
                          <m:ctrlPr>
                            <a:rPr lang="en-US" altLang="en-US" sz="1750" i="1">
                              <a:latin typeface="Cambria Math" panose="02040503050406030204" pitchFamily="18" charset="0"/>
                            </a:rPr>
                          </m:ctrlPr>
                        </m:sSupPr>
                        <m:e>
                          <m:r>
                            <a:rPr lang="en-US" altLang="en-US" sz="1750" b="0" i="1" smtClean="0">
                              <a:latin typeface="Cambria Math" panose="02040503050406030204" pitchFamily="18" charset="0"/>
                            </a:rPr>
                            <m:t>𝑟</m:t>
                          </m:r>
                          <m:r>
                            <a:rPr lang="en-US" altLang="en-US" sz="1750" b="0" i="1" smtClean="0">
                              <a:latin typeface="Cambria Math" panose="02040503050406030204" pitchFamily="18" charset="0"/>
                            </a:rPr>
                            <m:t> </m:t>
                          </m:r>
                          <m:r>
                            <a:rPr lang="en-US" altLang="en-US" sz="1750" i="1">
                              <a:latin typeface="Cambria Math" panose="02040503050406030204" pitchFamily="18" charset="0"/>
                            </a:rPr>
                            <m:t>𝑒</m:t>
                          </m:r>
                        </m:e>
                        <m:sup>
                          <m:f>
                            <m:fPr>
                              <m:ctrlPr>
                                <a:rPr lang="en-US" altLang="en-US" sz="1750" i="1">
                                  <a:latin typeface="Cambria Math" panose="02040503050406030204" pitchFamily="18" charset="0"/>
                                </a:rPr>
                              </m:ctrlPr>
                            </m:fPr>
                            <m:num>
                              <m:r>
                                <a:rPr lang="en-US" altLang="en-US" sz="1750" i="1">
                                  <a:latin typeface="Cambria Math" panose="02040503050406030204" pitchFamily="18" charset="0"/>
                                </a:rPr>
                                <m:t>−</m:t>
                              </m:r>
                              <m:r>
                                <a:rPr lang="en-US" altLang="en-US" sz="1750" i="1">
                                  <a:latin typeface="Cambria Math" panose="02040503050406030204" pitchFamily="18" charset="0"/>
                                </a:rPr>
                                <m:t>𝑍𝑟</m:t>
                              </m:r>
                            </m:num>
                            <m:den>
                              <m:r>
                                <a:rPr lang="en-US" altLang="en-US" sz="1750" b="0" i="1" smtClean="0">
                                  <a:latin typeface="Cambria Math" panose="02040503050406030204" pitchFamily="18" charset="0"/>
                                </a:rPr>
                                <m:t>2</m:t>
                              </m:r>
                              <m:r>
                                <a:rPr lang="en-US" altLang="en-US" sz="1750" i="1">
                                  <a:latin typeface="Cambria Math" panose="02040503050406030204" pitchFamily="18" charset="0"/>
                                </a:rPr>
                                <m:t>𝑎</m:t>
                              </m:r>
                            </m:den>
                          </m:f>
                        </m:sup>
                      </m:sSup>
                    </m:oMath>
                  </m:oMathPara>
                </a14:m>
                <a:endParaRPr lang="en-US" altLang="en-US" sz="1750" dirty="0"/>
              </a:p>
              <a:p>
                <a:pPr algn="just">
                  <a:spcBef>
                    <a:spcPct val="0"/>
                  </a:spcBef>
                </a:pPr>
                <a14:m>
                  <m:oMathPara xmlns:m="http://schemas.openxmlformats.org/officeDocument/2006/math">
                    <m:oMathParaPr>
                      <m:jc m:val="left"/>
                    </m:oMathParaPr>
                    <m:oMath xmlns:m="http://schemas.openxmlformats.org/officeDocument/2006/math">
                      <m:sSub>
                        <m:sSubPr>
                          <m:ctrlPr>
                            <a:rPr lang="en-US" altLang="en-US" sz="1750" i="1">
                              <a:latin typeface="Cambria Math" panose="02040503050406030204" pitchFamily="18" charset="0"/>
                            </a:rPr>
                          </m:ctrlPr>
                        </m:sSubPr>
                        <m:e>
                          <m:r>
                            <a:rPr lang="en-US" altLang="en-US" sz="1750" i="1">
                              <a:latin typeface="Cambria Math" panose="02040503050406030204" pitchFamily="18" charset="0"/>
                            </a:rPr>
                            <m:t>𝑅</m:t>
                          </m:r>
                        </m:e>
                        <m:sub>
                          <m:r>
                            <a:rPr lang="en-US" altLang="en-US" sz="1750" b="0" i="1" smtClean="0">
                              <a:latin typeface="Cambria Math" panose="02040503050406030204" pitchFamily="18" charset="0"/>
                            </a:rPr>
                            <m:t>3</m:t>
                          </m:r>
                          <m:r>
                            <a:rPr lang="en-US" altLang="en-US" sz="1750" b="0" i="1" smtClean="0">
                              <a:latin typeface="Cambria Math" panose="02040503050406030204" pitchFamily="18" charset="0"/>
                            </a:rPr>
                            <m:t>𝑠</m:t>
                          </m:r>
                        </m:sub>
                      </m:sSub>
                      <m:r>
                        <a:rPr lang="en-US" altLang="en-US" sz="1750" i="1">
                          <a:latin typeface="Cambria Math" panose="02040503050406030204" pitchFamily="18" charset="0"/>
                        </a:rPr>
                        <m:t>=</m:t>
                      </m:r>
                      <m:sSup>
                        <m:sSupPr>
                          <m:ctrlPr>
                            <a:rPr lang="en-US" altLang="en-US" sz="1750" i="1">
                              <a:latin typeface="Cambria Math" panose="02040503050406030204" pitchFamily="18" charset="0"/>
                            </a:rPr>
                          </m:ctrlPr>
                        </m:sSupPr>
                        <m:e>
                          <m:f>
                            <m:fPr>
                              <m:ctrlPr>
                                <a:rPr lang="en-US" altLang="en-US" sz="1750" i="1">
                                  <a:latin typeface="Cambria Math" panose="02040503050406030204" pitchFamily="18" charset="0"/>
                                </a:rPr>
                              </m:ctrlPr>
                            </m:fPr>
                            <m:num>
                              <m:r>
                                <a:rPr lang="en-US" altLang="en-US" sz="1750" b="0" i="1" smtClean="0">
                                  <a:latin typeface="Cambria Math" panose="02040503050406030204" pitchFamily="18" charset="0"/>
                                </a:rPr>
                                <m:t>2</m:t>
                              </m:r>
                            </m:num>
                            <m:den>
                              <m:r>
                                <a:rPr lang="en-US" altLang="en-US" sz="1750" b="0" i="1" smtClean="0">
                                  <a:latin typeface="Cambria Math" panose="02040503050406030204" pitchFamily="18" charset="0"/>
                                </a:rPr>
                                <m:t>3</m:t>
                              </m:r>
                              <m:rad>
                                <m:radPr>
                                  <m:degHide m:val="on"/>
                                  <m:ctrlPr>
                                    <a:rPr lang="en-US" altLang="en-US" sz="1750" i="1">
                                      <a:latin typeface="Cambria Math" panose="02040503050406030204" pitchFamily="18" charset="0"/>
                                    </a:rPr>
                                  </m:ctrlPr>
                                </m:radPr>
                                <m:deg/>
                                <m:e>
                                  <m:r>
                                    <a:rPr lang="en-US" altLang="en-US" sz="1750" b="0" i="1" smtClean="0">
                                      <a:latin typeface="Cambria Math" panose="02040503050406030204" pitchFamily="18" charset="0"/>
                                    </a:rPr>
                                    <m:t>3</m:t>
                                  </m:r>
                                </m:e>
                              </m:rad>
                            </m:den>
                          </m:f>
                          <m:d>
                            <m:dPr>
                              <m:ctrlPr>
                                <a:rPr lang="en-US" altLang="en-US" sz="1750" i="1">
                                  <a:latin typeface="Cambria Math" panose="02040503050406030204" pitchFamily="18" charset="0"/>
                                </a:rPr>
                              </m:ctrlPr>
                            </m:dPr>
                            <m:e>
                              <m:f>
                                <m:fPr>
                                  <m:ctrlPr>
                                    <a:rPr lang="en-US" altLang="en-US" sz="1750" i="1">
                                      <a:latin typeface="Cambria Math" panose="02040503050406030204" pitchFamily="18" charset="0"/>
                                    </a:rPr>
                                  </m:ctrlPr>
                                </m:fPr>
                                <m:num>
                                  <m:r>
                                    <a:rPr lang="en-US" altLang="en-US" sz="1750" i="1">
                                      <a:latin typeface="Cambria Math" panose="02040503050406030204" pitchFamily="18" charset="0"/>
                                    </a:rPr>
                                    <m:t>𝑍</m:t>
                                  </m:r>
                                </m:num>
                                <m:den>
                                  <m:r>
                                    <a:rPr lang="en-US" altLang="en-US" sz="1750" i="1">
                                      <a:latin typeface="Cambria Math" panose="02040503050406030204" pitchFamily="18" charset="0"/>
                                    </a:rPr>
                                    <m:t>𝑎</m:t>
                                  </m:r>
                                </m:den>
                              </m:f>
                            </m:e>
                          </m:d>
                        </m:e>
                        <m:sup>
                          <m:f>
                            <m:fPr>
                              <m:ctrlPr>
                                <a:rPr lang="en-US" altLang="en-US" sz="1750" i="1">
                                  <a:latin typeface="Cambria Math" panose="02040503050406030204" pitchFamily="18" charset="0"/>
                                </a:rPr>
                              </m:ctrlPr>
                            </m:fPr>
                            <m:num>
                              <m:r>
                                <a:rPr lang="en-US" altLang="en-US" sz="1750" i="1">
                                  <a:latin typeface="Cambria Math" panose="02040503050406030204" pitchFamily="18" charset="0"/>
                                </a:rPr>
                                <m:t>3</m:t>
                              </m:r>
                            </m:num>
                            <m:den>
                              <m:r>
                                <a:rPr lang="en-US" altLang="en-US" sz="1750" i="1">
                                  <a:latin typeface="Cambria Math" panose="02040503050406030204" pitchFamily="18" charset="0"/>
                                </a:rPr>
                                <m:t>2</m:t>
                              </m:r>
                            </m:den>
                          </m:f>
                        </m:sup>
                      </m:sSup>
                      <m:r>
                        <a:rPr lang="en-US" altLang="en-US" sz="1750" i="1">
                          <a:latin typeface="Cambria Math" panose="02040503050406030204" pitchFamily="18" charset="0"/>
                        </a:rPr>
                        <m:t> </m:t>
                      </m:r>
                      <m:d>
                        <m:dPr>
                          <m:ctrlPr>
                            <a:rPr lang="en-US" altLang="en-US" sz="1750" i="1">
                              <a:latin typeface="Cambria Math" panose="02040503050406030204" pitchFamily="18" charset="0"/>
                            </a:rPr>
                          </m:ctrlPr>
                        </m:dPr>
                        <m:e>
                          <m:r>
                            <a:rPr lang="en-US" altLang="en-US" sz="1750" i="1">
                              <a:latin typeface="Cambria Math" panose="02040503050406030204" pitchFamily="18" charset="0"/>
                            </a:rPr>
                            <m:t>1−</m:t>
                          </m:r>
                          <m:f>
                            <m:fPr>
                              <m:ctrlPr>
                                <a:rPr lang="en-US" altLang="en-US" sz="1750" i="1">
                                  <a:latin typeface="Cambria Math" panose="02040503050406030204" pitchFamily="18" charset="0"/>
                                </a:rPr>
                              </m:ctrlPr>
                            </m:fPr>
                            <m:num>
                              <m:r>
                                <a:rPr lang="en-US" altLang="en-US" sz="1750" b="0" i="1" smtClean="0">
                                  <a:latin typeface="Cambria Math" panose="02040503050406030204" pitchFamily="18" charset="0"/>
                                </a:rPr>
                                <m:t>2</m:t>
                              </m:r>
                              <m:r>
                                <a:rPr lang="en-US" altLang="en-US" sz="1750" i="1">
                                  <a:latin typeface="Cambria Math" panose="02040503050406030204" pitchFamily="18" charset="0"/>
                                </a:rPr>
                                <m:t>𝑍𝑟</m:t>
                              </m:r>
                            </m:num>
                            <m:den>
                              <m:r>
                                <a:rPr lang="en-US" altLang="en-US" sz="1750" b="0" i="1" smtClean="0">
                                  <a:latin typeface="Cambria Math" panose="02040503050406030204" pitchFamily="18" charset="0"/>
                                </a:rPr>
                                <m:t>3</m:t>
                              </m:r>
                              <m:r>
                                <a:rPr lang="en-US" altLang="en-US" sz="1750" i="1">
                                  <a:latin typeface="Cambria Math" panose="02040503050406030204" pitchFamily="18" charset="0"/>
                                </a:rPr>
                                <m:t>𝑎</m:t>
                              </m:r>
                            </m:den>
                          </m:f>
                          <m:r>
                            <a:rPr lang="en-US" altLang="en-US" sz="1750" b="0" i="1" smtClean="0">
                              <a:latin typeface="Cambria Math" panose="02040503050406030204" pitchFamily="18" charset="0"/>
                            </a:rPr>
                            <m:t>+</m:t>
                          </m:r>
                          <m:f>
                            <m:fPr>
                              <m:ctrlPr>
                                <a:rPr lang="en-US" altLang="en-US" sz="1750" i="1">
                                  <a:latin typeface="Cambria Math" panose="02040503050406030204" pitchFamily="18" charset="0"/>
                                </a:rPr>
                              </m:ctrlPr>
                            </m:fPr>
                            <m:num>
                              <m:r>
                                <a:rPr lang="en-US" altLang="en-US" sz="1750" i="1">
                                  <a:latin typeface="Cambria Math" panose="02040503050406030204" pitchFamily="18" charset="0"/>
                                </a:rPr>
                                <m:t>2</m:t>
                              </m:r>
                              <m:sSup>
                                <m:sSupPr>
                                  <m:ctrlPr>
                                    <a:rPr lang="en-US" altLang="en-US" sz="1750" b="0" i="1" smtClean="0">
                                      <a:latin typeface="Cambria Math" panose="02040503050406030204" pitchFamily="18" charset="0"/>
                                    </a:rPr>
                                  </m:ctrlPr>
                                </m:sSupPr>
                                <m:e>
                                  <m:r>
                                    <a:rPr lang="en-US" altLang="en-US" sz="1750" i="1">
                                      <a:latin typeface="Cambria Math" panose="02040503050406030204" pitchFamily="18" charset="0"/>
                                    </a:rPr>
                                    <m:t>𝑍</m:t>
                                  </m:r>
                                </m:e>
                                <m:sup>
                                  <m:r>
                                    <a:rPr lang="en-US" altLang="en-US" sz="1750" b="0" i="1" smtClean="0">
                                      <a:latin typeface="Cambria Math" panose="02040503050406030204" pitchFamily="18" charset="0"/>
                                    </a:rPr>
                                    <m:t>2</m:t>
                                  </m:r>
                                </m:sup>
                              </m:sSup>
                              <m:sSup>
                                <m:sSupPr>
                                  <m:ctrlPr>
                                    <a:rPr lang="en-US" altLang="en-US" sz="1750" b="0" i="1" smtClean="0">
                                      <a:latin typeface="Cambria Math" panose="02040503050406030204" pitchFamily="18" charset="0"/>
                                    </a:rPr>
                                  </m:ctrlPr>
                                </m:sSupPr>
                                <m:e>
                                  <m:r>
                                    <a:rPr lang="en-US" altLang="en-US" sz="1750" i="1">
                                      <a:latin typeface="Cambria Math" panose="02040503050406030204" pitchFamily="18" charset="0"/>
                                    </a:rPr>
                                    <m:t>𝑟</m:t>
                                  </m:r>
                                </m:e>
                                <m:sup>
                                  <m:r>
                                    <a:rPr lang="en-US" altLang="en-US" sz="1750" b="0" i="1" smtClean="0">
                                      <a:latin typeface="Cambria Math" panose="02040503050406030204" pitchFamily="18" charset="0"/>
                                    </a:rPr>
                                    <m:t>2</m:t>
                                  </m:r>
                                </m:sup>
                              </m:sSup>
                            </m:num>
                            <m:den>
                              <m:r>
                                <a:rPr lang="en-US" altLang="en-US" sz="1750" b="0" i="1" smtClean="0">
                                  <a:latin typeface="Cambria Math" panose="02040503050406030204" pitchFamily="18" charset="0"/>
                                </a:rPr>
                                <m:t>27</m:t>
                              </m:r>
                              <m:sSup>
                                <m:sSupPr>
                                  <m:ctrlPr>
                                    <a:rPr lang="en-US" altLang="en-US" sz="1750" b="0" i="1" smtClean="0">
                                      <a:latin typeface="Cambria Math" panose="02040503050406030204" pitchFamily="18" charset="0"/>
                                    </a:rPr>
                                  </m:ctrlPr>
                                </m:sSupPr>
                                <m:e>
                                  <m:r>
                                    <a:rPr lang="en-US" altLang="en-US" sz="1750" i="1">
                                      <a:latin typeface="Cambria Math" panose="02040503050406030204" pitchFamily="18" charset="0"/>
                                    </a:rPr>
                                    <m:t>𝑎</m:t>
                                  </m:r>
                                </m:e>
                                <m:sup>
                                  <m:r>
                                    <a:rPr lang="en-US" altLang="en-US" sz="1750" b="0" i="1" smtClean="0">
                                      <a:latin typeface="Cambria Math" panose="02040503050406030204" pitchFamily="18" charset="0"/>
                                    </a:rPr>
                                    <m:t>2</m:t>
                                  </m:r>
                                </m:sup>
                              </m:sSup>
                            </m:den>
                          </m:f>
                        </m:e>
                      </m:d>
                      <m:sSup>
                        <m:sSupPr>
                          <m:ctrlPr>
                            <a:rPr lang="en-US" altLang="en-US" sz="1750" i="1">
                              <a:latin typeface="Cambria Math" panose="02040503050406030204" pitchFamily="18" charset="0"/>
                            </a:rPr>
                          </m:ctrlPr>
                        </m:sSupPr>
                        <m:e>
                          <m:r>
                            <a:rPr lang="en-US" altLang="en-US" sz="1750" i="1">
                              <a:latin typeface="Cambria Math" panose="02040503050406030204" pitchFamily="18" charset="0"/>
                            </a:rPr>
                            <m:t>𝑒</m:t>
                          </m:r>
                        </m:e>
                        <m:sup>
                          <m:f>
                            <m:fPr>
                              <m:ctrlPr>
                                <a:rPr lang="en-US" altLang="en-US" sz="1750" i="1">
                                  <a:latin typeface="Cambria Math" panose="02040503050406030204" pitchFamily="18" charset="0"/>
                                </a:rPr>
                              </m:ctrlPr>
                            </m:fPr>
                            <m:num>
                              <m:r>
                                <a:rPr lang="en-US" altLang="en-US" sz="1750" i="1">
                                  <a:latin typeface="Cambria Math" panose="02040503050406030204" pitchFamily="18" charset="0"/>
                                </a:rPr>
                                <m:t>−</m:t>
                              </m:r>
                              <m:r>
                                <a:rPr lang="en-US" altLang="en-US" sz="1750" i="1">
                                  <a:latin typeface="Cambria Math" panose="02040503050406030204" pitchFamily="18" charset="0"/>
                                </a:rPr>
                                <m:t>𝑍𝑟</m:t>
                              </m:r>
                            </m:num>
                            <m:den>
                              <m:r>
                                <a:rPr lang="en-US" altLang="en-US" sz="1750" b="0" i="1" smtClean="0">
                                  <a:latin typeface="Cambria Math" panose="02040503050406030204" pitchFamily="18" charset="0"/>
                                </a:rPr>
                                <m:t>3</m:t>
                              </m:r>
                              <m:r>
                                <a:rPr lang="en-US" altLang="en-US" sz="1750" i="1">
                                  <a:latin typeface="Cambria Math" panose="02040503050406030204" pitchFamily="18" charset="0"/>
                                </a:rPr>
                                <m:t>𝑎</m:t>
                              </m:r>
                            </m:den>
                          </m:f>
                        </m:sup>
                      </m:sSup>
                    </m:oMath>
                  </m:oMathPara>
                </a14:m>
                <a:endParaRPr lang="en-US" altLang="en-US" sz="1750" dirty="0"/>
              </a:p>
              <a:p>
                <a:pPr algn="just">
                  <a:spcBef>
                    <a:spcPct val="0"/>
                  </a:spcBef>
                </a:pPr>
                <a14:m>
                  <m:oMathPara xmlns:m="http://schemas.openxmlformats.org/officeDocument/2006/math">
                    <m:oMathParaPr>
                      <m:jc m:val="left"/>
                    </m:oMathParaPr>
                    <m:oMath xmlns:m="http://schemas.openxmlformats.org/officeDocument/2006/math">
                      <m:sSub>
                        <m:sSubPr>
                          <m:ctrlPr>
                            <a:rPr lang="en-US" altLang="en-US" sz="1750" i="1">
                              <a:latin typeface="Cambria Math" panose="02040503050406030204" pitchFamily="18" charset="0"/>
                            </a:rPr>
                          </m:ctrlPr>
                        </m:sSubPr>
                        <m:e>
                          <m:r>
                            <a:rPr lang="en-US" altLang="en-US" sz="1750" i="1">
                              <a:latin typeface="Cambria Math" panose="02040503050406030204" pitchFamily="18" charset="0"/>
                            </a:rPr>
                            <m:t>𝑅</m:t>
                          </m:r>
                        </m:e>
                        <m:sub>
                          <m:r>
                            <a:rPr lang="en-US" altLang="en-US" sz="1750" b="0" i="1" smtClean="0">
                              <a:latin typeface="Cambria Math" panose="02040503050406030204" pitchFamily="18" charset="0"/>
                            </a:rPr>
                            <m:t>3</m:t>
                          </m:r>
                          <m:r>
                            <a:rPr lang="en-US" altLang="en-US" sz="1750" b="0" i="1" smtClean="0">
                              <a:latin typeface="Cambria Math" panose="02040503050406030204" pitchFamily="18" charset="0"/>
                            </a:rPr>
                            <m:t>𝑝</m:t>
                          </m:r>
                        </m:sub>
                      </m:sSub>
                      <m:r>
                        <a:rPr lang="en-US" altLang="en-US" sz="1750" i="1">
                          <a:latin typeface="Cambria Math" panose="02040503050406030204" pitchFamily="18" charset="0"/>
                        </a:rPr>
                        <m:t>=</m:t>
                      </m:r>
                      <m:sSup>
                        <m:sSupPr>
                          <m:ctrlPr>
                            <a:rPr lang="en-US" altLang="en-US" sz="1750" i="1">
                              <a:latin typeface="Cambria Math" panose="02040503050406030204" pitchFamily="18" charset="0"/>
                            </a:rPr>
                          </m:ctrlPr>
                        </m:sSupPr>
                        <m:e>
                          <m:f>
                            <m:fPr>
                              <m:ctrlPr>
                                <a:rPr lang="en-US" altLang="en-US" sz="1750" i="1">
                                  <a:latin typeface="Cambria Math" panose="02040503050406030204" pitchFamily="18" charset="0"/>
                                </a:rPr>
                              </m:ctrlPr>
                            </m:fPr>
                            <m:num>
                              <m:r>
                                <a:rPr lang="en-US" altLang="en-US" sz="1750" b="0" i="1" smtClean="0">
                                  <a:latin typeface="Cambria Math" panose="02040503050406030204" pitchFamily="18" charset="0"/>
                                </a:rPr>
                                <m:t>8</m:t>
                              </m:r>
                            </m:num>
                            <m:den>
                              <m:r>
                                <a:rPr lang="en-US" altLang="en-US" sz="1750" b="0" i="1" smtClean="0">
                                  <a:latin typeface="Cambria Math" panose="02040503050406030204" pitchFamily="18" charset="0"/>
                                </a:rPr>
                                <m:t>27</m:t>
                              </m:r>
                              <m:rad>
                                <m:radPr>
                                  <m:degHide m:val="on"/>
                                  <m:ctrlPr>
                                    <a:rPr lang="en-US" altLang="en-US" sz="1750" i="1">
                                      <a:latin typeface="Cambria Math" panose="02040503050406030204" pitchFamily="18" charset="0"/>
                                    </a:rPr>
                                  </m:ctrlPr>
                                </m:radPr>
                                <m:deg/>
                                <m:e>
                                  <m:r>
                                    <a:rPr lang="en-US" altLang="en-US" sz="1750" b="0" i="1" smtClean="0">
                                      <a:latin typeface="Cambria Math" panose="02040503050406030204" pitchFamily="18" charset="0"/>
                                    </a:rPr>
                                    <m:t>6</m:t>
                                  </m:r>
                                </m:e>
                              </m:rad>
                            </m:den>
                          </m:f>
                          <m:d>
                            <m:dPr>
                              <m:ctrlPr>
                                <a:rPr lang="en-US" altLang="en-US" sz="1750" i="1">
                                  <a:latin typeface="Cambria Math" panose="02040503050406030204" pitchFamily="18" charset="0"/>
                                </a:rPr>
                              </m:ctrlPr>
                            </m:dPr>
                            <m:e>
                              <m:f>
                                <m:fPr>
                                  <m:ctrlPr>
                                    <a:rPr lang="en-US" altLang="en-US" sz="1750" i="1">
                                      <a:latin typeface="Cambria Math" panose="02040503050406030204" pitchFamily="18" charset="0"/>
                                    </a:rPr>
                                  </m:ctrlPr>
                                </m:fPr>
                                <m:num>
                                  <m:r>
                                    <a:rPr lang="en-US" altLang="en-US" sz="1750" i="1">
                                      <a:latin typeface="Cambria Math" panose="02040503050406030204" pitchFamily="18" charset="0"/>
                                    </a:rPr>
                                    <m:t>𝑍</m:t>
                                  </m:r>
                                </m:num>
                                <m:den>
                                  <m:r>
                                    <a:rPr lang="en-US" altLang="en-US" sz="1750" i="1">
                                      <a:latin typeface="Cambria Math" panose="02040503050406030204" pitchFamily="18" charset="0"/>
                                    </a:rPr>
                                    <m:t>𝑎</m:t>
                                  </m:r>
                                </m:den>
                              </m:f>
                            </m:e>
                          </m:d>
                        </m:e>
                        <m:sup>
                          <m:f>
                            <m:fPr>
                              <m:ctrlPr>
                                <a:rPr lang="en-US" altLang="en-US" sz="1750" i="1">
                                  <a:latin typeface="Cambria Math" panose="02040503050406030204" pitchFamily="18" charset="0"/>
                                </a:rPr>
                              </m:ctrlPr>
                            </m:fPr>
                            <m:num>
                              <m:r>
                                <a:rPr lang="en-US" altLang="en-US" sz="1750" i="1">
                                  <a:latin typeface="Cambria Math" panose="02040503050406030204" pitchFamily="18" charset="0"/>
                                </a:rPr>
                                <m:t>3</m:t>
                              </m:r>
                            </m:num>
                            <m:den>
                              <m:r>
                                <a:rPr lang="en-US" altLang="en-US" sz="1750" i="1">
                                  <a:latin typeface="Cambria Math" panose="02040503050406030204" pitchFamily="18" charset="0"/>
                                </a:rPr>
                                <m:t>2</m:t>
                              </m:r>
                            </m:den>
                          </m:f>
                        </m:sup>
                      </m:sSup>
                      <m:r>
                        <a:rPr lang="en-US" altLang="en-US" sz="1750" i="1">
                          <a:latin typeface="Cambria Math" panose="02040503050406030204" pitchFamily="18" charset="0"/>
                        </a:rPr>
                        <m:t> </m:t>
                      </m:r>
                      <m:d>
                        <m:dPr>
                          <m:ctrlPr>
                            <a:rPr lang="en-US" altLang="en-US" sz="1750" i="1">
                              <a:latin typeface="Cambria Math" panose="02040503050406030204" pitchFamily="18" charset="0"/>
                            </a:rPr>
                          </m:ctrlPr>
                        </m:dPr>
                        <m:e>
                          <m:f>
                            <m:fPr>
                              <m:ctrlPr>
                                <a:rPr lang="en-US" altLang="en-US" sz="1750" i="1">
                                  <a:latin typeface="Cambria Math" panose="02040503050406030204" pitchFamily="18" charset="0"/>
                                </a:rPr>
                              </m:ctrlPr>
                            </m:fPr>
                            <m:num>
                              <m:r>
                                <a:rPr lang="en-US" altLang="en-US" sz="1750" i="1">
                                  <a:latin typeface="Cambria Math" panose="02040503050406030204" pitchFamily="18" charset="0"/>
                                </a:rPr>
                                <m:t>𝑍𝑟</m:t>
                              </m:r>
                            </m:num>
                            <m:den>
                              <m:r>
                                <a:rPr lang="en-US" altLang="en-US" sz="1750" i="1">
                                  <a:latin typeface="Cambria Math" panose="02040503050406030204" pitchFamily="18" charset="0"/>
                                </a:rPr>
                                <m:t>𝑎</m:t>
                              </m:r>
                            </m:den>
                          </m:f>
                          <m:r>
                            <a:rPr lang="en-US" altLang="en-US" sz="1750" b="0" i="1" smtClean="0">
                              <a:latin typeface="Cambria Math" panose="02040503050406030204" pitchFamily="18" charset="0"/>
                            </a:rPr>
                            <m:t>−</m:t>
                          </m:r>
                          <m:f>
                            <m:fPr>
                              <m:ctrlPr>
                                <a:rPr lang="en-US" altLang="en-US" sz="1750" i="1">
                                  <a:latin typeface="Cambria Math" panose="02040503050406030204" pitchFamily="18" charset="0"/>
                                </a:rPr>
                              </m:ctrlPr>
                            </m:fPr>
                            <m:num>
                              <m:sSup>
                                <m:sSupPr>
                                  <m:ctrlPr>
                                    <a:rPr lang="en-US" altLang="en-US" sz="1750" i="1">
                                      <a:latin typeface="Cambria Math" panose="02040503050406030204" pitchFamily="18" charset="0"/>
                                    </a:rPr>
                                  </m:ctrlPr>
                                </m:sSupPr>
                                <m:e>
                                  <m:r>
                                    <a:rPr lang="en-US" altLang="en-US" sz="1750" i="1">
                                      <a:latin typeface="Cambria Math" panose="02040503050406030204" pitchFamily="18" charset="0"/>
                                    </a:rPr>
                                    <m:t>𝑍</m:t>
                                  </m:r>
                                </m:e>
                                <m:sup>
                                  <m:r>
                                    <a:rPr lang="en-US" altLang="en-US" sz="1750" i="1">
                                      <a:latin typeface="Cambria Math" panose="02040503050406030204" pitchFamily="18" charset="0"/>
                                    </a:rPr>
                                    <m:t>2</m:t>
                                  </m:r>
                                </m:sup>
                              </m:sSup>
                              <m:sSup>
                                <m:sSupPr>
                                  <m:ctrlPr>
                                    <a:rPr lang="en-US" altLang="en-US" sz="1750" i="1">
                                      <a:latin typeface="Cambria Math" panose="02040503050406030204" pitchFamily="18" charset="0"/>
                                    </a:rPr>
                                  </m:ctrlPr>
                                </m:sSupPr>
                                <m:e>
                                  <m:r>
                                    <a:rPr lang="en-US" altLang="en-US" sz="1750" i="1">
                                      <a:latin typeface="Cambria Math" panose="02040503050406030204" pitchFamily="18" charset="0"/>
                                    </a:rPr>
                                    <m:t>𝑟</m:t>
                                  </m:r>
                                </m:e>
                                <m:sup>
                                  <m:r>
                                    <a:rPr lang="en-US" altLang="en-US" sz="1750" i="1">
                                      <a:latin typeface="Cambria Math" panose="02040503050406030204" pitchFamily="18" charset="0"/>
                                    </a:rPr>
                                    <m:t>2</m:t>
                                  </m:r>
                                </m:sup>
                              </m:sSup>
                            </m:num>
                            <m:den>
                              <m:r>
                                <a:rPr lang="en-US" altLang="en-US" sz="1750" b="0" i="1" smtClean="0">
                                  <a:latin typeface="Cambria Math" panose="02040503050406030204" pitchFamily="18" charset="0"/>
                                </a:rPr>
                                <m:t>6</m:t>
                              </m:r>
                              <m:sSup>
                                <m:sSupPr>
                                  <m:ctrlPr>
                                    <a:rPr lang="en-US" altLang="en-US" sz="1750" i="1">
                                      <a:latin typeface="Cambria Math" panose="02040503050406030204" pitchFamily="18" charset="0"/>
                                    </a:rPr>
                                  </m:ctrlPr>
                                </m:sSupPr>
                                <m:e>
                                  <m:r>
                                    <a:rPr lang="en-US" altLang="en-US" sz="1750" i="1">
                                      <a:latin typeface="Cambria Math" panose="02040503050406030204" pitchFamily="18" charset="0"/>
                                    </a:rPr>
                                    <m:t>𝑎</m:t>
                                  </m:r>
                                </m:e>
                                <m:sup>
                                  <m:r>
                                    <a:rPr lang="en-US" altLang="en-US" sz="1750" i="1">
                                      <a:latin typeface="Cambria Math" panose="02040503050406030204" pitchFamily="18" charset="0"/>
                                    </a:rPr>
                                    <m:t>2</m:t>
                                  </m:r>
                                </m:sup>
                              </m:sSup>
                            </m:den>
                          </m:f>
                        </m:e>
                      </m:d>
                      <m:sSup>
                        <m:sSupPr>
                          <m:ctrlPr>
                            <a:rPr lang="en-US" altLang="en-US" sz="1750" i="1">
                              <a:latin typeface="Cambria Math" panose="02040503050406030204" pitchFamily="18" charset="0"/>
                            </a:rPr>
                          </m:ctrlPr>
                        </m:sSupPr>
                        <m:e>
                          <m:r>
                            <a:rPr lang="en-US" altLang="en-US" sz="1750" i="1">
                              <a:latin typeface="Cambria Math" panose="02040503050406030204" pitchFamily="18" charset="0"/>
                            </a:rPr>
                            <m:t>𝑒</m:t>
                          </m:r>
                        </m:e>
                        <m:sup>
                          <m:f>
                            <m:fPr>
                              <m:ctrlPr>
                                <a:rPr lang="en-US" altLang="en-US" sz="1750" i="1">
                                  <a:latin typeface="Cambria Math" panose="02040503050406030204" pitchFamily="18" charset="0"/>
                                </a:rPr>
                              </m:ctrlPr>
                            </m:fPr>
                            <m:num>
                              <m:r>
                                <a:rPr lang="en-US" altLang="en-US" sz="1750" i="1">
                                  <a:latin typeface="Cambria Math" panose="02040503050406030204" pitchFamily="18" charset="0"/>
                                </a:rPr>
                                <m:t>−</m:t>
                              </m:r>
                              <m:r>
                                <a:rPr lang="en-US" altLang="en-US" sz="1750" i="1">
                                  <a:latin typeface="Cambria Math" panose="02040503050406030204" pitchFamily="18" charset="0"/>
                                </a:rPr>
                                <m:t>𝑍𝑟</m:t>
                              </m:r>
                            </m:num>
                            <m:den>
                              <m:r>
                                <a:rPr lang="en-US" altLang="en-US" sz="1750" i="1">
                                  <a:latin typeface="Cambria Math" panose="02040503050406030204" pitchFamily="18" charset="0"/>
                                </a:rPr>
                                <m:t>3</m:t>
                              </m:r>
                              <m:r>
                                <a:rPr lang="en-US" altLang="en-US" sz="1750" i="1">
                                  <a:latin typeface="Cambria Math" panose="02040503050406030204" pitchFamily="18" charset="0"/>
                                </a:rPr>
                                <m:t>𝑎</m:t>
                              </m:r>
                            </m:den>
                          </m:f>
                        </m:sup>
                      </m:sSup>
                    </m:oMath>
                  </m:oMathPara>
                </a14:m>
                <a:endParaRPr lang="en-US" altLang="en-US" sz="1750" dirty="0"/>
              </a:p>
              <a:p>
                <a:pPr algn="just">
                  <a:spcBef>
                    <a:spcPct val="0"/>
                  </a:spcBef>
                </a:pPr>
                <a14:m>
                  <m:oMathPara xmlns:m="http://schemas.openxmlformats.org/officeDocument/2006/math">
                    <m:oMathParaPr>
                      <m:jc m:val="left"/>
                    </m:oMathParaPr>
                    <m:oMath xmlns:m="http://schemas.openxmlformats.org/officeDocument/2006/math">
                      <m:sSub>
                        <m:sSubPr>
                          <m:ctrlPr>
                            <a:rPr lang="en-US" altLang="en-US" sz="1750" i="1">
                              <a:latin typeface="Cambria Math" panose="02040503050406030204" pitchFamily="18" charset="0"/>
                            </a:rPr>
                          </m:ctrlPr>
                        </m:sSubPr>
                        <m:e>
                          <m:r>
                            <a:rPr lang="en-US" altLang="en-US" sz="1750" i="1">
                              <a:latin typeface="Cambria Math" panose="02040503050406030204" pitchFamily="18" charset="0"/>
                            </a:rPr>
                            <m:t>𝑅</m:t>
                          </m:r>
                        </m:e>
                        <m:sub>
                          <m:r>
                            <a:rPr lang="en-US" altLang="en-US" sz="1750" b="0" i="1" smtClean="0">
                              <a:latin typeface="Cambria Math" panose="02040503050406030204" pitchFamily="18" charset="0"/>
                            </a:rPr>
                            <m:t>3</m:t>
                          </m:r>
                          <m:r>
                            <a:rPr lang="en-US" altLang="en-US" sz="1750" b="0" i="1" smtClean="0">
                              <a:latin typeface="Cambria Math" panose="02040503050406030204" pitchFamily="18" charset="0"/>
                            </a:rPr>
                            <m:t>𝑑</m:t>
                          </m:r>
                        </m:sub>
                      </m:sSub>
                      <m:r>
                        <a:rPr lang="en-US" altLang="en-US" sz="1750" i="1">
                          <a:latin typeface="Cambria Math" panose="02040503050406030204" pitchFamily="18" charset="0"/>
                        </a:rPr>
                        <m:t>=</m:t>
                      </m:r>
                      <m:sSup>
                        <m:sSupPr>
                          <m:ctrlPr>
                            <a:rPr lang="en-US" altLang="en-US" sz="1750" i="1">
                              <a:latin typeface="Cambria Math" panose="02040503050406030204" pitchFamily="18" charset="0"/>
                            </a:rPr>
                          </m:ctrlPr>
                        </m:sSupPr>
                        <m:e>
                          <m:f>
                            <m:fPr>
                              <m:ctrlPr>
                                <a:rPr lang="en-US" altLang="en-US" sz="1750" i="1">
                                  <a:latin typeface="Cambria Math" panose="02040503050406030204" pitchFamily="18" charset="0"/>
                                </a:rPr>
                              </m:ctrlPr>
                            </m:fPr>
                            <m:num>
                              <m:r>
                                <a:rPr lang="en-US" altLang="en-US" sz="1750" b="0" i="1" smtClean="0">
                                  <a:latin typeface="Cambria Math" panose="02040503050406030204" pitchFamily="18" charset="0"/>
                                </a:rPr>
                                <m:t>4</m:t>
                              </m:r>
                            </m:num>
                            <m:den>
                              <m:r>
                                <a:rPr lang="en-US" altLang="en-US" sz="1750" b="0" i="1" smtClean="0">
                                  <a:latin typeface="Cambria Math" panose="02040503050406030204" pitchFamily="18" charset="0"/>
                                </a:rPr>
                                <m:t>81</m:t>
                              </m:r>
                              <m:rad>
                                <m:radPr>
                                  <m:degHide m:val="on"/>
                                  <m:ctrlPr>
                                    <a:rPr lang="en-US" altLang="en-US" sz="1750" i="1">
                                      <a:latin typeface="Cambria Math" panose="02040503050406030204" pitchFamily="18" charset="0"/>
                                    </a:rPr>
                                  </m:ctrlPr>
                                </m:radPr>
                                <m:deg/>
                                <m:e>
                                  <m:r>
                                    <a:rPr lang="en-US" altLang="en-US" sz="1750" b="0" i="1" smtClean="0">
                                      <a:latin typeface="Cambria Math" panose="02040503050406030204" pitchFamily="18" charset="0"/>
                                    </a:rPr>
                                    <m:t>30</m:t>
                                  </m:r>
                                </m:e>
                              </m:rad>
                            </m:den>
                          </m:f>
                          <m:d>
                            <m:dPr>
                              <m:ctrlPr>
                                <a:rPr lang="en-US" altLang="en-US" sz="1750" i="1">
                                  <a:latin typeface="Cambria Math" panose="02040503050406030204" pitchFamily="18" charset="0"/>
                                </a:rPr>
                              </m:ctrlPr>
                            </m:dPr>
                            <m:e>
                              <m:f>
                                <m:fPr>
                                  <m:ctrlPr>
                                    <a:rPr lang="en-US" altLang="en-US" sz="1750" i="1">
                                      <a:latin typeface="Cambria Math" panose="02040503050406030204" pitchFamily="18" charset="0"/>
                                    </a:rPr>
                                  </m:ctrlPr>
                                </m:fPr>
                                <m:num>
                                  <m:r>
                                    <a:rPr lang="en-US" altLang="en-US" sz="1750" i="1">
                                      <a:latin typeface="Cambria Math" panose="02040503050406030204" pitchFamily="18" charset="0"/>
                                    </a:rPr>
                                    <m:t>𝑍</m:t>
                                  </m:r>
                                </m:num>
                                <m:den>
                                  <m:r>
                                    <a:rPr lang="en-US" altLang="en-US" sz="1750" i="1">
                                      <a:latin typeface="Cambria Math" panose="02040503050406030204" pitchFamily="18" charset="0"/>
                                    </a:rPr>
                                    <m:t>𝑎</m:t>
                                  </m:r>
                                </m:den>
                              </m:f>
                            </m:e>
                          </m:d>
                        </m:e>
                        <m:sup>
                          <m:f>
                            <m:fPr>
                              <m:ctrlPr>
                                <a:rPr lang="en-US" altLang="en-US" sz="1750" i="1">
                                  <a:latin typeface="Cambria Math" panose="02040503050406030204" pitchFamily="18" charset="0"/>
                                </a:rPr>
                              </m:ctrlPr>
                            </m:fPr>
                            <m:num>
                              <m:r>
                                <a:rPr lang="en-US" altLang="en-US" sz="1750" b="0" i="1" smtClean="0">
                                  <a:latin typeface="Cambria Math" panose="02040503050406030204" pitchFamily="18" charset="0"/>
                                </a:rPr>
                                <m:t>7</m:t>
                              </m:r>
                            </m:num>
                            <m:den>
                              <m:r>
                                <a:rPr lang="en-US" altLang="en-US" sz="1750" i="1">
                                  <a:latin typeface="Cambria Math" panose="02040503050406030204" pitchFamily="18" charset="0"/>
                                </a:rPr>
                                <m:t>2</m:t>
                              </m:r>
                            </m:den>
                          </m:f>
                        </m:sup>
                      </m:sSup>
                      <m:r>
                        <a:rPr lang="en-US" altLang="en-US" sz="1750" i="1">
                          <a:latin typeface="Cambria Math" panose="02040503050406030204" pitchFamily="18" charset="0"/>
                        </a:rPr>
                        <m:t> </m:t>
                      </m:r>
                      <m:sSup>
                        <m:sSupPr>
                          <m:ctrlPr>
                            <a:rPr lang="en-US" altLang="en-US" sz="1750" b="0" i="1" smtClean="0">
                              <a:latin typeface="Cambria Math" panose="02040503050406030204" pitchFamily="18" charset="0"/>
                            </a:rPr>
                          </m:ctrlPr>
                        </m:sSupPr>
                        <m:e>
                          <m:r>
                            <a:rPr lang="en-US" altLang="en-US" sz="1750" b="0" i="1" smtClean="0">
                              <a:latin typeface="Cambria Math" panose="02040503050406030204" pitchFamily="18" charset="0"/>
                            </a:rPr>
                            <m:t>𝑟</m:t>
                          </m:r>
                        </m:e>
                        <m:sup>
                          <m:r>
                            <a:rPr lang="en-US" altLang="en-US" sz="1750" b="0" i="1" smtClean="0">
                              <a:latin typeface="Cambria Math" panose="02040503050406030204" pitchFamily="18" charset="0"/>
                            </a:rPr>
                            <m:t>2</m:t>
                          </m:r>
                        </m:sup>
                      </m:sSup>
                      <m:r>
                        <a:rPr lang="en-US" altLang="en-US" sz="1750" b="0" i="1" smtClean="0">
                          <a:latin typeface="Cambria Math" panose="02040503050406030204" pitchFamily="18" charset="0"/>
                        </a:rPr>
                        <m:t> </m:t>
                      </m:r>
                      <m:sSup>
                        <m:sSupPr>
                          <m:ctrlPr>
                            <a:rPr lang="en-US" altLang="en-US" sz="1750" i="1">
                              <a:latin typeface="Cambria Math" panose="02040503050406030204" pitchFamily="18" charset="0"/>
                            </a:rPr>
                          </m:ctrlPr>
                        </m:sSupPr>
                        <m:e>
                          <m:r>
                            <a:rPr lang="en-US" altLang="en-US" sz="1750" i="1">
                              <a:latin typeface="Cambria Math" panose="02040503050406030204" pitchFamily="18" charset="0"/>
                            </a:rPr>
                            <m:t>𝑒</m:t>
                          </m:r>
                        </m:e>
                        <m:sup>
                          <m:f>
                            <m:fPr>
                              <m:ctrlPr>
                                <a:rPr lang="en-US" altLang="en-US" sz="1750" i="1">
                                  <a:latin typeface="Cambria Math" panose="02040503050406030204" pitchFamily="18" charset="0"/>
                                </a:rPr>
                              </m:ctrlPr>
                            </m:fPr>
                            <m:num>
                              <m:r>
                                <a:rPr lang="en-US" altLang="en-US" sz="1750" i="1">
                                  <a:latin typeface="Cambria Math" panose="02040503050406030204" pitchFamily="18" charset="0"/>
                                </a:rPr>
                                <m:t>−</m:t>
                              </m:r>
                              <m:r>
                                <a:rPr lang="en-US" altLang="en-US" sz="1750" i="1">
                                  <a:latin typeface="Cambria Math" panose="02040503050406030204" pitchFamily="18" charset="0"/>
                                </a:rPr>
                                <m:t>𝑍𝑟</m:t>
                              </m:r>
                            </m:num>
                            <m:den>
                              <m:r>
                                <a:rPr lang="en-US" altLang="en-US" sz="1750" b="0" i="1" smtClean="0">
                                  <a:latin typeface="Cambria Math" panose="02040503050406030204" pitchFamily="18" charset="0"/>
                                </a:rPr>
                                <m:t>3</m:t>
                              </m:r>
                              <m:r>
                                <a:rPr lang="en-US" altLang="en-US" sz="1750" i="1">
                                  <a:latin typeface="Cambria Math" panose="02040503050406030204" pitchFamily="18" charset="0"/>
                                </a:rPr>
                                <m:t>𝑎</m:t>
                              </m:r>
                            </m:den>
                          </m:f>
                        </m:sup>
                      </m:sSup>
                    </m:oMath>
                  </m:oMathPara>
                </a14:m>
                <a:endParaRPr lang="en-US" altLang="en-US" sz="1750" dirty="0"/>
              </a:p>
            </p:txBody>
          </p:sp>
        </mc:Choice>
        <mc:Fallback xmlns="">
          <p:sp>
            <p:nvSpPr>
              <p:cNvPr id="12" name="Rectangle 11"/>
              <p:cNvSpPr>
                <a:spLocks noRot="1" noChangeAspect="1" noMove="1" noResize="1" noEditPoints="1" noAdjustHandles="1" noChangeArrowheads="1" noChangeShapeType="1" noTextEdit="1"/>
              </p:cNvSpPr>
              <p:nvPr/>
            </p:nvSpPr>
            <p:spPr>
              <a:xfrm>
                <a:off x="292076" y="901622"/>
                <a:ext cx="8657207" cy="5886163"/>
              </a:xfrm>
              <a:prstGeom prst="rect">
                <a:avLst/>
              </a:prstGeom>
              <a:blipFill>
                <a:blip r:embed="rId2"/>
                <a:stretch>
                  <a:fillRect l="-493" t="-311" r="-493"/>
                </a:stretch>
              </a:blipFill>
            </p:spPr>
            <p:txBody>
              <a:bodyPr/>
              <a:lstStyle/>
              <a:p>
                <a:r>
                  <a:rPr lang="en-US">
                    <a:noFill/>
                  </a:rPr>
                  <a:t> </a:t>
                </a:r>
              </a:p>
            </p:txBody>
          </p:sp>
        </mc:Fallback>
      </mc:AlternateContent>
    </p:spTree>
    <p:extLst>
      <p:ext uri="{BB962C8B-B14F-4D97-AF65-F5344CB8AC3E}">
        <p14:creationId xmlns:p14="http://schemas.microsoft.com/office/powerpoint/2010/main" val="2520054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fade">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fade">
                                      <p:cBhvr>
                                        <p:cTn id="42" dur="500"/>
                                        <p:tgtEl>
                                          <p:spTgt spid="1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pRg st="8" end="8"/>
                                            </p:txEl>
                                          </p:spTgt>
                                        </p:tgtEl>
                                        <p:attrNameLst>
                                          <p:attrName>style.visibility</p:attrName>
                                        </p:attrNameLst>
                                      </p:cBhvr>
                                      <p:to>
                                        <p:strVal val="visible"/>
                                      </p:to>
                                    </p:set>
                                    <p:animEffect transition="in" filter="fade">
                                      <p:cBhvr>
                                        <p:cTn id="47"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p:sp>
        <p:nvSpPr>
          <p:cNvPr id="4" name="Slide Number Placeholder 3"/>
          <p:cNvSpPr>
            <a:spLocks noGrp="1"/>
          </p:cNvSpPr>
          <p:nvPr>
            <p:ph type="sldNum" sz="quarter" idx="12"/>
          </p:nvPr>
        </p:nvSpPr>
        <p:spPr/>
        <p:txBody>
          <a:bodyPr/>
          <a:lstStyle/>
          <a:p>
            <a:fld id="{74374BF2-3C04-4AB9-BE52-D173019A9162}" type="slidenum">
              <a:rPr lang="en-US" smtClean="0"/>
              <a:t>15</a:t>
            </a:fld>
            <a:endParaRPr lang="en-US" dirty="0"/>
          </a:p>
        </p:txBody>
      </p:sp>
      <mc:AlternateContent xmlns:mc="http://schemas.openxmlformats.org/markup-compatibility/2006" xmlns:a14="http://schemas.microsoft.com/office/drawing/2010/main">
        <mc:Choice Requires="a14">
          <p:sp>
            <p:nvSpPr>
              <p:cNvPr id="12" name="Rectangle 11"/>
              <p:cNvSpPr/>
              <p:nvPr/>
            </p:nvSpPr>
            <p:spPr>
              <a:xfrm>
                <a:off x="292076" y="912773"/>
                <a:ext cx="8657207" cy="5340693"/>
              </a:xfrm>
              <a:prstGeom prst="rect">
                <a:avLst/>
              </a:prstGeom>
            </p:spPr>
            <p:txBody>
              <a:bodyPr wrap="square">
                <a:spAutoFit/>
              </a:bodyPr>
              <a:lstStyle/>
              <a:p>
                <a:pPr algn="just">
                  <a:defRPr/>
                </a:pPr>
                <a:r>
                  <a:rPr lang="en-US" sz="2300" b="1" dirty="0"/>
                  <a:t>Hydrogen and Hydrogen-like atom wave functions</a:t>
                </a:r>
              </a:p>
              <a:p>
                <a:pPr algn="just">
                  <a:spcBef>
                    <a:spcPct val="0"/>
                  </a:spcBef>
                </a:pPr>
                <a:r>
                  <a:rPr lang="en-US" altLang="en-US" sz="2300" dirty="0"/>
                  <a:t>We can now write the total wave function for the hydrogen and hydrogen-like atoms</a:t>
                </a:r>
              </a:p>
              <a:p>
                <a:pPr algn="just">
                  <a:spcBef>
                    <a:spcPct val="0"/>
                  </a:spcBef>
                </a:pPr>
                <a:endParaRPr lang="en-US" altLang="en-US" sz="2300" dirty="0"/>
              </a:p>
              <a:p>
                <a:pPr algn="just">
                  <a:spcBef>
                    <a:spcPct val="0"/>
                  </a:spcBef>
                </a:pPr>
                <a14:m>
                  <m:oMathPara xmlns:m="http://schemas.openxmlformats.org/officeDocument/2006/math">
                    <m:oMathParaPr>
                      <m:jc m:val="centerGroup"/>
                    </m:oMathParaPr>
                    <m:oMath xmlns:m="http://schemas.openxmlformats.org/officeDocument/2006/math">
                      <m:sSub>
                        <m:sSubPr>
                          <m:ctrlPr>
                            <a:rPr lang="en-US" altLang="en-US" sz="2300" i="1" smtClean="0">
                              <a:latin typeface="Cambria Math" panose="02040503050406030204" pitchFamily="18" charset="0"/>
                            </a:rPr>
                          </m:ctrlPr>
                        </m:sSubPr>
                        <m:e>
                          <m:r>
                            <a:rPr lang="en-US" altLang="en-US" sz="2300" i="1" smtClean="0">
                              <a:latin typeface="Cambria Math" panose="02040503050406030204" pitchFamily="18" charset="0"/>
                              <a:ea typeface="Cambria Math" panose="02040503050406030204" pitchFamily="18" charset="0"/>
                            </a:rPr>
                            <m:t>𝜓</m:t>
                          </m:r>
                        </m:e>
                        <m:sub>
                          <m:r>
                            <a:rPr lang="en-US" altLang="en-US" sz="2300" b="0" i="1" smtClean="0">
                              <a:latin typeface="Cambria Math" panose="02040503050406030204" pitchFamily="18" charset="0"/>
                            </a:rPr>
                            <m:t>𝑛</m:t>
                          </m:r>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𝑙</m:t>
                          </m:r>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𝑚</m:t>
                          </m:r>
                        </m:sub>
                      </m:sSub>
                      <m:d>
                        <m:dPr>
                          <m:ctrlPr>
                            <a:rPr lang="en-US" altLang="en-US" sz="2300" b="0" i="1" smtClean="0">
                              <a:latin typeface="Cambria Math" panose="02040503050406030204" pitchFamily="18" charset="0"/>
                            </a:rPr>
                          </m:ctrlPr>
                        </m:dPr>
                        <m:e>
                          <m:r>
                            <a:rPr lang="en-US" altLang="en-US" sz="2300" b="0" i="1" smtClean="0">
                              <a:latin typeface="Cambria Math" panose="02040503050406030204" pitchFamily="18" charset="0"/>
                            </a:rPr>
                            <m:t>𝑟</m:t>
                          </m:r>
                          <m:r>
                            <a:rPr lang="en-US" altLang="en-US" sz="2300" b="0" i="1" smtClean="0">
                              <a:latin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𝜃</m:t>
                          </m:r>
                          <m:r>
                            <a:rPr lang="en-US" altLang="en-US" sz="2300" b="0" i="1" smtClean="0">
                              <a:latin typeface="Cambria Math" panose="02040503050406030204" pitchFamily="18" charset="0"/>
                              <a:ea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𝜑</m:t>
                          </m:r>
                        </m:e>
                      </m:d>
                      <m:r>
                        <a:rPr lang="en-US" altLang="en-US" sz="2300" b="0" i="1" smtClean="0">
                          <a:latin typeface="Cambria Math" panose="02040503050406030204" pitchFamily="18" charset="0"/>
                          <a:ea typeface="Cambria Math" panose="02040503050406030204" pitchFamily="18" charset="0"/>
                        </a:rPr>
                        <m:t>=</m:t>
                      </m:r>
                      <m:sSub>
                        <m:sSubPr>
                          <m:ctrlPr>
                            <a:rPr lang="en-US" altLang="en-US" sz="2300" b="0" i="1" smtClean="0">
                              <a:latin typeface="Cambria Math" panose="02040503050406030204" pitchFamily="18" charset="0"/>
                              <a:ea typeface="Cambria Math" panose="02040503050406030204" pitchFamily="18" charset="0"/>
                            </a:rPr>
                          </m:ctrlPr>
                        </m:sSubPr>
                        <m:e>
                          <m:r>
                            <a:rPr lang="en-US" altLang="en-US" sz="2300" b="0" i="1" smtClean="0">
                              <a:latin typeface="Cambria Math" panose="02040503050406030204" pitchFamily="18" charset="0"/>
                              <a:ea typeface="Cambria Math" panose="02040503050406030204" pitchFamily="18" charset="0"/>
                            </a:rPr>
                            <m:t>𝑅</m:t>
                          </m:r>
                        </m:e>
                        <m:sub>
                          <m:r>
                            <a:rPr lang="en-US" altLang="en-US" sz="2300" b="0" i="1" smtClean="0">
                              <a:latin typeface="Cambria Math" panose="02040503050406030204" pitchFamily="18" charset="0"/>
                              <a:ea typeface="Cambria Math" panose="02040503050406030204" pitchFamily="18" charset="0"/>
                            </a:rPr>
                            <m:t>𝑛</m:t>
                          </m:r>
                          <m:r>
                            <a:rPr lang="en-US" altLang="en-US" sz="2300" b="0" i="1" smtClean="0">
                              <a:latin typeface="Cambria Math" panose="02040503050406030204" pitchFamily="18" charset="0"/>
                              <a:ea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𝑙</m:t>
                          </m:r>
                        </m:sub>
                      </m:sSub>
                      <m:r>
                        <a:rPr lang="en-US" altLang="en-US" sz="2300" b="0" i="1" smtClean="0">
                          <a:latin typeface="Cambria Math" panose="02040503050406030204" pitchFamily="18" charset="0"/>
                          <a:ea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𝑟</m:t>
                      </m:r>
                      <m:r>
                        <a:rPr lang="en-US" altLang="en-US" sz="2300" b="0" i="1" smtClean="0">
                          <a:latin typeface="Cambria Math" panose="02040503050406030204" pitchFamily="18" charset="0"/>
                          <a:ea typeface="Cambria Math" panose="02040503050406030204" pitchFamily="18" charset="0"/>
                        </a:rPr>
                        <m:t>)</m:t>
                      </m:r>
                      <m:sSub>
                        <m:sSubPr>
                          <m:ctrlPr>
                            <a:rPr lang="en-US" altLang="en-US" sz="2300" b="0" i="1" smtClean="0">
                              <a:latin typeface="Cambria Math" panose="02040503050406030204" pitchFamily="18" charset="0"/>
                              <a:ea typeface="Cambria Math" panose="02040503050406030204" pitchFamily="18" charset="0"/>
                            </a:rPr>
                          </m:ctrlPr>
                        </m:sSubPr>
                        <m:e>
                          <m:r>
                            <a:rPr lang="en-US" altLang="en-US" sz="2300" b="0" i="1" smtClean="0">
                              <a:latin typeface="Cambria Math" panose="02040503050406030204" pitchFamily="18" charset="0"/>
                              <a:ea typeface="Cambria Math" panose="02040503050406030204" pitchFamily="18" charset="0"/>
                            </a:rPr>
                            <m:t>𝑇</m:t>
                          </m:r>
                        </m:e>
                        <m:sub>
                          <m:r>
                            <a:rPr lang="en-US" altLang="en-US" sz="2300" b="0" i="1" smtClean="0">
                              <a:latin typeface="Cambria Math" panose="02040503050406030204" pitchFamily="18" charset="0"/>
                              <a:ea typeface="Cambria Math" panose="02040503050406030204" pitchFamily="18" charset="0"/>
                            </a:rPr>
                            <m:t>𝑙</m:t>
                          </m:r>
                          <m:r>
                            <a:rPr lang="en-US" altLang="en-US" sz="2300" b="0" i="1" smtClean="0">
                              <a:latin typeface="Cambria Math" panose="02040503050406030204" pitchFamily="18" charset="0"/>
                              <a:ea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𝑚</m:t>
                          </m:r>
                        </m:sub>
                      </m:sSub>
                      <m:r>
                        <a:rPr lang="en-US" altLang="en-US" sz="2300" b="0" i="1" smtClean="0">
                          <a:latin typeface="Cambria Math" panose="02040503050406030204" pitchFamily="18" charset="0"/>
                          <a:ea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𝜃</m:t>
                      </m:r>
                      <m:r>
                        <a:rPr lang="en-US" altLang="en-US" sz="2300" b="0" i="1" smtClean="0">
                          <a:latin typeface="Cambria Math" panose="02040503050406030204" pitchFamily="18" charset="0"/>
                          <a:ea typeface="Cambria Math" panose="02040503050406030204" pitchFamily="18" charset="0"/>
                        </a:rPr>
                        <m:t>)</m:t>
                      </m:r>
                      <m:sSub>
                        <m:sSubPr>
                          <m:ctrlPr>
                            <a:rPr lang="en-US" altLang="en-US" sz="2300" b="0" i="1" smtClean="0">
                              <a:latin typeface="Cambria Math" panose="02040503050406030204" pitchFamily="18" charset="0"/>
                              <a:ea typeface="Cambria Math" panose="02040503050406030204" pitchFamily="18" charset="0"/>
                            </a:rPr>
                          </m:ctrlPr>
                        </m:sSubPr>
                        <m:e>
                          <m:r>
                            <a:rPr lang="en-US" altLang="en-US" sz="2300" b="0" i="1" smtClean="0">
                              <a:latin typeface="Cambria Math" panose="02040503050406030204" pitchFamily="18" charset="0"/>
                              <a:ea typeface="Cambria Math" panose="02040503050406030204" pitchFamily="18" charset="0"/>
                            </a:rPr>
                            <m:t>𝐹</m:t>
                          </m:r>
                        </m:e>
                        <m:sub>
                          <m:r>
                            <a:rPr lang="en-US" altLang="en-US" sz="2300" b="0" i="1" smtClean="0">
                              <a:latin typeface="Cambria Math" panose="02040503050406030204" pitchFamily="18" charset="0"/>
                              <a:ea typeface="Cambria Math" panose="02040503050406030204" pitchFamily="18" charset="0"/>
                            </a:rPr>
                            <m:t>𝑚</m:t>
                          </m:r>
                        </m:sub>
                      </m:sSub>
                      <m:r>
                        <a:rPr lang="en-US" altLang="en-US" sz="2300" b="0" i="1" smtClean="0">
                          <a:latin typeface="Cambria Math" panose="02040503050406030204" pitchFamily="18" charset="0"/>
                          <a:ea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𝜑</m:t>
                      </m:r>
                      <m:r>
                        <a:rPr lang="en-US" altLang="en-US" sz="2300" b="0" i="1" smtClean="0">
                          <a:latin typeface="Cambria Math" panose="02040503050406030204" pitchFamily="18" charset="0"/>
                          <a:ea typeface="Cambria Math" panose="02040503050406030204" pitchFamily="18" charset="0"/>
                        </a:rPr>
                        <m:t>)</m:t>
                      </m:r>
                    </m:oMath>
                  </m:oMathPara>
                </a14:m>
                <a:endParaRPr lang="en-US" altLang="en-US" sz="2300" dirty="0"/>
              </a:p>
              <a:p>
                <a:pPr algn="just">
                  <a:spcBef>
                    <a:spcPct val="0"/>
                  </a:spcBef>
                </a:pPr>
                <a:r>
                  <a:rPr lang="en-US" altLang="en-US" sz="2300" dirty="0">
                    <a:ea typeface="Cambria Math" panose="02040503050406030204" pitchFamily="18" charset="0"/>
                  </a:rPr>
                  <a:t>                     </a:t>
                </a:r>
              </a:p>
              <a:p>
                <a:pPr algn="just">
                  <a:spcBef>
                    <a:spcPct val="0"/>
                  </a:spcBef>
                </a:pPr>
                <a:r>
                  <a:rPr lang="en-US" altLang="en-US" sz="2300" dirty="0">
                    <a:ea typeface="Cambria Math" panose="02040503050406030204" pitchFamily="18" charset="0"/>
                  </a:rPr>
                  <a:t>                                                       </a:t>
                </a:r>
                <a14:m>
                  <m:oMath xmlns:m="http://schemas.openxmlformats.org/officeDocument/2006/math">
                    <m:r>
                      <a:rPr lang="en-US" altLang="en-US" sz="2300" i="1">
                        <a:latin typeface="Cambria Math" panose="02040503050406030204" pitchFamily="18" charset="0"/>
                        <a:ea typeface="Cambria Math" panose="02040503050406030204" pitchFamily="18" charset="0"/>
                      </a:rPr>
                      <m:t>=</m:t>
                    </m:r>
                    <m:sSub>
                      <m:sSubPr>
                        <m:ctrlPr>
                          <a:rPr lang="en-US" altLang="en-US" sz="2300" i="1">
                            <a:latin typeface="Cambria Math" panose="02040503050406030204" pitchFamily="18" charset="0"/>
                            <a:ea typeface="Cambria Math" panose="02040503050406030204" pitchFamily="18" charset="0"/>
                          </a:rPr>
                        </m:ctrlPr>
                      </m:sSubPr>
                      <m:e>
                        <m:r>
                          <a:rPr lang="en-US" altLang="en-US" sz="2300" i="1">
                            <a:latin typeface="Cambria Math" panose="02040503050406030204" pitchFamily="18" charset="0"/>
                            <a:ea typeface="Cambria Math" panose="02040503050406030204" pitchFamily="18" charset="0"/>
                          </a:rPr>
                          <m:t>𝑅</m:t>
                        </m:r>
                      </m:e>
                      <m:sub>
                        <m:r>
                          <a:rPr lang="en-US" altLang="en-US" sz="2300" i="1">
                            <a:latin typeface="Cambria Math" panose="02040503050406030204" pitchFamily="18" charset="0"/>
                            <a:ea typeface="Cambria Math" panose="02040503050406030204" pitchFamily="18" charset="0"/>
                          </a:rPr>
                          <m:t>𝑛</m:t>
                        </m:r>
                        <m:r>
                          <a:rPr lang="en-US" altLang="en-US" sz="2300" i="1">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𝑙</m:t>
                        </m:r>
                      </m:sub>
                    </m:sSub>
                    <m:r>
                      <a:rPr lang="en-US" altLang="en-US" sz="2300" i="1">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𝑟</m:t>
                    </m:r>
                    <m:r>
                      <a:rPr lang="en-US" altLang="en-US" sz="2300" i="1">
                        <a:latin typeface="Cambria Math" panose="02040503050406030204" pitchFamily="18" charset="0"/>
                        <a:ea typeface="Cambria Math" panose="02040503050406030204" pitchFamily="18" charset="0"/>
                      </a:rPr>
                      <m:t>)</m:t>
                    </m:r>
                    <m:sSub>
                      <m:sSubPr>
                        <m:ctrlPr>
                          <a:rPr lang="en-US" altLang="en-US" sz="2300" i="1">
                            <a:latin typeface="Cambria Math" panose="02040503050406030204" pitchFamily="18" charset="0"/>
                            <a:ea typeface="Cambria Math" panose="02040503050406030204" pitchFamily="18" charset="0"/>
                          </a:rPr>
                        </m:ctrlPr>
                      </m:sSubPr>
                      <m:e>
                        <m:r>
                          <a:rPr lang="en-US" altLang="en-US" sz="2300" b="0" i="1" smtClean="0">
                            <a:latin typeface="Cambria Math" panose="02040503050406030204" pitchFamily="18" charset="0"/>
                            <a:ea typeface="Cambria Math" panose="02040503050406030204" pitchFamily="18" charset="0"/>
                          </a:rPr>
                          <m:t>𝑌</m:t>
                        </m:r>
                      </m:e>
                      <m:sub>
                        <m:r>
                          <a:rPr lang="en-US" altLang="en-US" sz="2300" i="1">
                            <a:latin typeface="Cambria Math" panose="02040503050406030204" pitchFamily="18" charset="0"/>
                            <a:ea typeface="Cambria Math" panose="02040503050406030204" pitchFamily="18" charset="0"/>
                          </a:rPr>
                          <m:t>𝑙</m:t>
                        </m:r>
                        <m:r>
                          <a:rPr lang="en-US" altLang="en-US" sz="2300" i="1">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𝑚</m:t>
                        </m:r>
                      </m:sub>
                    </m:sSub>
                    <m:r>
                      <a:rPr lang="en-US" altLang="en-US" sz="2300" i="1">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𝜃</m:t>
                    </m:r>
                    <m:r>
                      <a:rPr lang="en-US" altLang="en-US" sz="2300" b="0" i="1" smtClean="0">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𝜑</m:t>
                    </m:r>
                    <m:r>
                      <a:rPr lang="en-US" altLang="en-US" sz="2300" i="1">
                        <a:latin typeface="Cambria Math" panose="02040503050406030204" pitchFamily="18" charset="0"/>
                        <a:ea typeface="Cambria Math" panose="02040503050406030204" pitchFamily="18" charset="0"/>
                      </a:rPr>
                      <m:t>)</m:t>
                    </m:r>
                  </m:oMath>
                </a14:m>
                <a:endParaRPr lang="en-US" altLang="en-US" sz="2300" dirty="0"/>
              </a:p>
              <a:p>
                <a:pPr algn="just">
                  <a:spcBef>
                    <a:spcPct val="0"/>
                  </a:spcBef>
                </a:pPr>
                <a:endParaRPr lang="en-US" altLang="en-US" sz="1500" dirty="0"/>
              </a:p>
              <a:p>
                <a:pPr algn="just">
                  <a:spcBef>
                    <a:spcPct val="0"/>
                  </a:spcBef>
                </a:pPr>
                <a:r>
                  <a:rPr lang="en-US" altLang="en-US" sz="2300" dirty="0"/>
                  <a:t>as we mentioned earlier, the function </a:t>
                </a:r>
                <a14:m>
                  <m:oMath xmlns:m="http://schemas.openxmlformats.org/officeDocument/2006/math">
                    <m:sSub>
                      <m:sSubPr>
                        <m:ctrlPr>
                          <a:rPr lang="en-US" altLang="en-US" sz="2300" i="1">
                            <a:latin typeface="Cambria Math" panose="02040503050406030204" pitchFamily="18" charset="0"/>
                            <a:ea typeface="Cambria Math" panose="02040503050406030204" pitchFamily="18" charset="0"/>
                          </a:rPr>
                        </m:ctrlPr>
                      </m:sSubPr>
                      <m:e>
                        <m:r>
                          <a:rPr lang="en-US" altLang="en-US" sz="2300" i="1">
                            <a:latin typeface="Cambria Math" panose="02040503050406030204" pitchFamily="18" charset="0"/>
                            <a:ea typeface="Cambria Math" panose="02040503050406030204" pitchFamily="18" charset="0"/>
                          </a:rPr>
                          <m:t>𝑅</m:t>
                        </m:r>
                      </m:e>
                      <m:sub>
                        <m:r>
                          <a:rPr lang="en-US" altLang="en-US" sz="2300" i="1">
                            <a:latin typeface="Cambria Math" panose="02040503050406030204" pitchFamily="18" charset="0"/>
                            <a:ea typeface="Cambria Math" panose="02040503050406030204" pitchFamily="18" charset="0"/>
                          </a:rPr>
                          <m:t>𝑛</m:t>
                        </m:r>
                        <m:r>
                          <a:rPr lang="en-US" altLang="en-US" sz="2300" i="1">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𝑙</m:t>
                        </m:r>
                      </m:sub>
                    </m:sSub>
                    <m:r>
                      <a:rPr lang="en-US" altLang="en-US" sz="2300" i="1">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𝑟</m:t>
                    </m:r>
                    <m:r>
                      <a:rPr lang="en-US" altLang="en-US" sz="2300" i="1">
                        <a:latin typeface="Cambria Math" panose="02040503050406030204" pitchFamily="18" charset="0"/>
                        <a:ea typeface="Cambria Math" panose="02040503050406030204" pitchFamily="18" charset="0"/>
                      </a:rPr>
                      <m:t>)</m:t>
                    </m:r>
                  </m:oMath>
                </a14:m>
                <a:r>
                  <a:rPr lang="en-US" altLang="en-US" sz="2300" dirty="0"/>
                  <a:t> is called the </a:t>
                </a:r>
                <a:r>
                  <a:rPr lang="en-US" altLang="en-US" sz="2300" b="1" dirty="0"/>
                  <a:t>radial function</a:t>
                </a:r>
                <a:r>
                  <a:rPr lang="en-US" altLang="en-US" sz="2300" dirty="0"/>
                  <a:t>.  </a:t>
                </a:r>
              </a:p>
              <a:p>
                <a:pPr algn="just">
                  <a:spcBef>
                    <a:spcPct val="0"/>
                  </a:spcBef>
                </a:pPr>
                <a:endParaRPr lang="en-US" altLang="en-US" sz="2300" dirty="0"/>
              </a:p>
              <a:p>
                <a:pPr algn="just">
                  <a:spcBef>
                    <a:spcPct val="0"/>
                  </a:spcBef>
                </a:pPr>
                <a:r>
                  <a:rPr lang="en-US" altLang="en-US" sz="2300" dirty="0"/>
                  <a:t>The function </a:t>
                </a:r>
                <a14:m>
                  <m:oMath xmlns:m="http://schemas.openxmlformats.org/officeDocument/2006/math">
                    <m:sSub>
                      <m:sSubPr>
                        <m:ctrlPr>
                          <a:rPr lang="en-US" altLang="en-US" sz="2300" i="1">
                            <a:latin typeface="Cambria Math" panose="02040503050406030204" pitchFamily="18" charset="0"/>
                          </a:rPr>
                        </m:ctrlPr>
                      </m:sSubPr>
                      <m:e>
                        <m:r>
                          <a:rPr lang="en-US" altLang="en-US" sz="2300">
                            <a:latin typeface="Cambria Math" panose="02040503050406030204" pitchFamily="18" charset="0"/>
                          </a:rPr>
                          <m:t>𝑌</m:t>
                        </m:r>
                      </m:e>
                      <m:sub>
                        <m:r>
                          <a:rPr lang="en-US" altLang="en-US" sz="2300">
                            <a:latin typeface="Cambria Math" panose="02040503050406030204" pitchFamily="18" charset="0"/>
                          </a:rPr>
                          <m:t>𝑙</m:t>
                        </m:r>
                        <m:r>
                          <a:rPr lang="en-US" altLang="en-US" sz="2300">
                            <a:latin typeface="Cambria Math" panose="02040503050406030204" pitchFamily="18" charset="0"/>
                          </a:rPr>
                          <m:t>,</m:t>
                        </m:r>
                        <m:r>
                          <a:rPr lang="en-US" altLang="en-US" sz="2300">
                            <a:latin typeface="Cambria Math" panose="02040503050406030204" pitchFamily="18" charset="0"/>
                          </a:rPr>
                          <m:t>𝑚</m:t>
                        </m:r>
                      </m:sub>
                    </m:sSub>
                    <m:r>
                      <a:rPr lang="en-US" altLang="en-US" sz="2300">
                        <a:latin typeface="Cambria Math" panose="02040503050406030204" pitchFamily="18" charset="0"/>
                      </a:rPr>
                      <m:t>(</m:t>
                    </m:r>
                    <m:r>
                      <a:rPr lang="en-US" altLang="en-US" sz="2300">
                        <a:latin typeface="Cambria Math" panose="02040503050406030204" pitchFamily="18" charset="0"/>
                      </a:rPr>
                      <m:t>𝜃</m:t>
                    </m:r>
                    <m:r>
                      <a:rPr lang="en-US" altLang="en-US" sz="2300">
                        <a:latin typeface="Cambria Math" panose="02040503050406030204" pitchFamily="18" charset="0"/>
                      </a:rPr>
                      <m:t>,</m:t>
                    </m:r>
                    <m:r>
                      <a:rPr lang="en-US" altLang="en-US" sz="2300">
                        <a:latin typeface="Cambria Math" panose="02040503050406030204" pitchFamily="18" charset="0"/>
                      </a:rPr>
                      <m:t>𝜑</m:t>
                    </m:r>
                    <m:r>
                      <a:rPr lang="en-US" altLang="en-US" sz="2300">
                        <a:latin typeface="Cambria Math" panose="02040503050406030204" pitchFamily="18" charset="0"/>
                      </a:rPr>
                      <m:t>)</m:t>
                    </m:r>
                  </m:oMath>
                </a14:m>
                <a:r>
                  <a:rPr lang="en-US" altLang="en-US" sz="2300" dirty="0"/>
                  <a:t> is called the </a:t>
                </a:r>
                <a:r>
                  <a:rPr lang="en-US" altLang="en-US" sz="2300" b="1" dirty="0"/>
                  <a:t>angular or spherical function</a:t>
                </a:r>
                <a:r>
                  <a:rPr lang="en-US" altLang="en-US" sz="2300" dirty="0"/>
                  <a:t>.</a:t>
                </a:r>
              </a:p>
              <a:p>
                <a:pPr algn="just">
                  <a:spcBef>
                    <a:spcPct val="0"/>
                  </a:spcBef>
                </a:pPr>
                <a:endParaRPr lang="en-US" altLang="en-US" sz="2300" dirty="0"/>
              </a:p>
              <a:p>
                <a:pPr algn="just">
                  <a:spcBef>
                    <a:spcPct val="0"/>
                  </a:spcBef>
                </a:pPr>
                <a:r>
                  <a:rPr lang="en-US" altLang="en-US" sz="2300" dirty="0"/>
                  <a:t>Note how the function </a:t>
                </a:r>
                <a14:m>
                  <m:oMath xmlns:m="http://schemas.openxmlformats.org/officeDocument/2006/math">
                    <m:r>
                      <a:rPr lang="en-US" altLang="en-US" sz="2300" i="1">
                        <a:latin typeface="Cambria Math" panose="02040503050406030204" pitchFamily="18" charset="0"/>
                        <a:ea typeface="Cambria Math" panose="02040503050406030204" pitchFamily="18" charset="0"/>
                      </a:rPr>
                      <m:t>𝜓</m:t>
                    </m:r>
                  </m:oMath>
                </a14:m>
                <a:r>
                  <a:rPr lang="en-US" altLang="en-US" sz="2300" dirty="0"/>
                  <a:t> is characterized by the three quantum numbers </a:t>
                </a:r>
                <a14:m>
                  <m:oMath xmlns:m="http://schemas.openxmlformats.org/officeDocument/2006/math">
                    <m:r>
                      <a:rPr lang="en-US" altLang="en-US" sz="2300" i="1" dirty="0" smtClean="0">
                        <a:latin typeface="Cambria Math" panose="02040503050406030204" pitchFamily="18" charset="0"/>
                      </a:rPr>
                      <m:t>𝑛</m:t>
                    </m:r>
                  </m:oMath>
                </a14:m>
                <a:r>
                  <a:rPr lang="en-US" altLang="en-US" sz="2300" dirty="0"/>
                  <a:t>, </a:t>
                </a:r>
                <a14:m>
                  <m:oMath xmlns:m="http://schemas.openxmlformats.org/officeDocument/2006/math">
                    <m:r>
                      <a:rPr lang="en-US" altLang="en-US" sz="2300" i="1" dirty="0" smtClean="0">
                        <a:latin typeface="Cambria Math" panose="02040503050406030204" pitchFamily="18" charset="0"/>
                      </a:rPr>
                      <m:t>𝑙</m:t>
                    </m:r>
                  </m:oMath>
                </a14:m>
                <a:r>
                  <a:rPr lang="en-US" altLang="en-US" sz="2300" dirty="0"/>
                  <a:t> and </a:t>
                </a:r>
                <a14:m>
                  <m:oMath xmlns:m="http://schemas.openxmlformats.org/officeDocument/2006/math">
                    <m:r>
                      <a:rPr lang="en-US" altLang="en-US" sz="2300" i="1" dirty="0" smtClean="0">
                        <a:latin typeface="Cambria Math" panose="02040503050406030204" pitchFamily="18" charset="0"/>
                      </a:rPr>
                      <m:t>𝑚</m:t>
                    </m:r>
                  </m:oMath>
                </a14:m>
                <a:r>
                  <a:rPr lang="en-US" altLang="en-US" sz="2300" dirty="0"/>
                  <a:t>.</a:t>
                </a:r>
              </a:p>
            </p:txBody>
          </p:sp>
        </mc:Choice>
        <mc:Fallback xmlns="">
          <p:sp>
            <p:nvSpPr>
              <p:cNvPr id="12" name="Rectangle 11"/>
              <p:cNvSpPr>
                <a:spLocks noRot="1" noChangeAspect="1" noMove="1" noResize="1" noEditPoints="1" noAdjustHandles="1" noChangeArrowheads="1" noChangeShapeType="1" noTextEdit="1"/>
              </p:cNvSpPr>
              <p:nvPr/>
            </p:nvSpPr>
            <p:spPr>
              <a:xfrm>
                <a:off x="292076" y="912773"/>
                <a:ext cx="8657207" cy="5340693"/>
              </a:xfrm>
              <a:prstGeom prst="rect">
                <a:avLst/>
              </a:prstGeom>
              <a:blipFill>
                <a:blip r:embed="rId2"/>
                <a:stretch>
                  <a:fillRect l="-1056" t="-913" r="-986" b="-1598"/>
                </a:stretch>
              </a:blipFill>
            </p:spPr>
            <p:txBody>
              <a:bodyPr/>
              <a:lstStyle/>
              <a:p>
                <a:r>
                  <a:rPr lang="en-US">
                    <a:noFill/>
                  </a:rPr>
                  <a:t> </a:t>
                </a:r>
              </a:p>
            </p:txBody>
          </p:sp>
        </mc:Fallback>
      </mc:AlternateContent>
    </p:spTree>
    <p:extLst>
      <p:ext uri="{BB962C8B-B14F-4D97-AF65-F5344CB8AC3E}">
        <p14:creationId xmlns:p14="http://schemas.microsoft.com/office/powerpoint/2010/main" val="1274721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fade">
                                      <p:cBhvr>
                                        <p:cTn id="32" dur="500"/>
                                        <p:tgtEl>
                                          <p:spTgt spid="1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9" end="9"/>
                                            </p:txEl>
                                          </p:spTgt>
                                        </p:tgtEl>
                                        <p:attrNameLst>
                                          <p:attrName>style.visibility</p:attrName>
                                        </p:attrNameLst>
                                      </p:cBhvr>
                                      <p:to>
                                        <p:strVal val="visible"/>
                                      </p:to>
                                    </p:set>
                                    <p:animEffect transition="in" filter="fade">
                                      <p:cBhvr>
                                        <p:cTn id="37" dur="500"/>
                                        <p:tgtEl>
                                          <p:spTgt spid="1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11" end="11"/>
                                            </p:txEl>
                                          </p:spTgt>
                                        </p:tgtEl>
                                        <p:attrNameLst>
                                          <p:attrName>style.visibility</p:attrName>
                                        </p:attrNameLst>
                                      </p:cBhvr>
                                      <p:to>
                                        <p:strVal val="visible"/>
                                      </p:to>
                                    </p:set>
                                    <p:animEffect transition="in" filter="fade">
                                      <p:cBhvr>
                                        <p:cTn id="42" dur="5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p:sp>
        <p:nvSpPr>
          <p:cNvPr id="4" name="Slide Number Placeholder 3"/>
          <p:cNvSpPr>
            <a:spLocks noGrp="1"/>
          </p:cNvSpPr>
          <p:nvPr>
            <p:ph type="sldNum" sz="quarter" idx="12"/>
          </p:nvPr>
        </p:nvSpPr>
        <p:spPr/>
        <p:txBody>
          <a:bodyPr/>
          <a:lstStyle/>
          <a:p>
            <a:fld id="{74374BF2-3C04-4AB9-BE52-D173019A9162}" type="slidenum">
              <a:rPr lang="en-US" smtClean="0"/>
              <a:t>16</a:t>
            </a:fld>
            <a:endParaRPr lang="en-US" dirty="0"/>
          </a:p>
        </p:txBody>
      </p:sp>
      <mc:AlternateContent xmlns:mc="http://schemas.openxmlformats.org/markup-compatibility/2006" xmlns:a14="http://schemas.microsoft.com/office/drawing/2010/main">
        <mc:Choice Requires="a14">
          <p:sp>
            <p:nvSpPr>
              <p:cNvPr id="12" name="Rectangle 11"/>
              <p:cNvSpPr/>
              <p:nvPr/>
            </p:nvSpPr>
            <p:spPr>
              <a:xfrm>
                <a:off x="292076" y="912773"/>
                <a:ext cx="8657207" cy="4524315"/>
              </a:xfrm>
              <a:prstGeom prst="rect">
                <a:avLst/>
              </a:prstGeom>
            </p:spPr>
            <p:txBody>
              <a:bodyPr wrap="square">
                <a:spAutoFit/>
              </a:bodyPr>
              <a:lstStyle/>
              <a:p>
                <a:pPr algn="just">
                  <a:spcBef>
                    <a:spcPct val="0"/>
                  </a:spcBef>
                </a:pPr>
                <a:r>
                  <a:rPr lang="en-US" altLang="en-US" sz="2400" dirty="0"/>
                  <a:t>The orbital quantum number, </a:t>
                </a:r>
                <a14:m>
                  <m:oMath xmlns:m="http://schemas.openxmlformats.org/officeDocument/2006/math">
                    <m:r>
                      <a:rPr lang="en-US" altLang="en-US" sz="2400" b="0" i="1" smtClean="0">
                        <a:latin typeface="Cambria Math" panose="02040503050406030204" pitchFamily="18" charset="0"/>
                      </a:rPr>
                      <m:t>𝑙</m:t>
                    </m:r>
                  </m:oMath>
                </a14:m>
                <a:r>
                  <a:rPr lang="en-US" altLang="en-US" sz="2400" dirty="0"/>
                  <a:t>, is usually represented by a letter instead off the number as shown in the next table:</a:t>
                </a:r>
              </a:p>
              <a:p>
                <a:pPr algn="just">
                  <a:spcBef>
                    <a:spcPct val="0"/>
                  </a:spcBef>
                </a:pPr>
                <a:endParaRPr lang="en-US" altLang="en-US" sz="2400" dirty="0"/>
              </a:p>
              <a:p>
                <a:pPr algn="just">
                  <a:spcBef>
                    <a:spcPct val="0"/>
                  </a:spcBef>
                </a:pPr>
                <a:endParaRPr lang="en-US" altLang="en-US" sz="2400" dirty="0"/>
              </a:p>
              <a:p>
                <a:pPr algn="just">
                  <a:spcBef>
                    <a:spcPct val="0"/>
                  </a:spcBef>
                </a:pPr>
                <a:endParaRPr lang="en-US" altLang="en-US" sz="2400" dirty="0"/>
              </a:p>
              <a:p>
                <a:pPr algn="just">
                  <a:spcBef>
                    <a:spcPct val="0"/>
                  </a:spcBef>
                </a:pPr>
                <a:endParaRPr lang="en-US" altLang="en-US" sz="2400" dirty="0"/>
              </a:p>
              <a:p>
                <a:pPr algn="just">
                  <a:spcBef>
                    <a:spcPct val="0"/>
                  </a:spcBef>
                </a:pPr>
                <a:endParaRPr lang="en-US" altLang="en-US" sz="2400" dirty="0"/>
              </a:p>
              <a:p>
                <a:pPr algn="just">
                  <a:spcBef>
                    <a:spcPct val="0"/>
                  </a:spcBef>
                </a:pPr>
                <a:endParaRPr lang="en-US" altLang="en-US" sz="2400" dirty="0"/>
              </a:p>
              <a:p>
                <a:pPr algn="just">
                  <a:spcBef>
                    <a:spcPct val="0"/>
                  </a:spcBef>
                </a:pPr>
                <a:r>
                  <a:rPr lang="en-US" altLang="en-US" sz="2400" dirty="0"/>
                  <a:t>We should never forget that these three quantum numbers are related.  For each value of </a:t>
                </a:r>
                <a14:m>
                  <m:oMath xmlns:m="http://schemas.openxmlformats.org/officeDocument/2006/math">
                    <m:r>
                      <a:rPr lang="en-US" altLang="en-US" sz="2400" i="1" dirty="0" smtClean="0">
                        <a:latin typeface="Cambria Math" panose="02040503050406030204" pitchFamily="18" charset="0"/>
                      </a:rPr>
                      <m:t>𝑛</m:t>
                    </m:r>
                  </m:oMath>
                </a14:m>
                <a:r>
                  <a:rPr lang="en-US" altLang="en-US" sz="2400" dirty="0"/>
                  <a:t> there are </a:t>
                </a:r>
                <a14:m>
                  <m:oMath xmlns:m="http://schemas.openxmlformats.org/officeDocument/2006/math">
                    <m:r>
                      <a:rPr lang="en-US" altLang="en-US" sz="2400" i="1" dirty="0" smtClean="0">
                        <a:latin typeface="Cambria Math" panose="02040503050406030204" pitchFamily="18" charset="0"/>
                      </a:rPr>
                      <m:t>𝑛</m:t>
                    </m:r>
                  </m:oMath>
                </a14:m>
                <a:r>
                  <a:rPr lang="en-US" altLang="en-US" sz="2400" dirty="0"/>
                  <a:t> values of </a:t>
                </a:r>
                <a14:m>
                  <m:oMath xmlns:m="http://schemas.openxmlformats.org/officeDocument/2006/math">
                    <m:r>
                      <a:rPr lang="en-US" altLang="en-US" sz="2400" i="1" dirty="0" smtClean="0">
                        <a:latin typeface="Cambria Math" panose="02040503050406030204" pitchFamily="18" charset="0"/>
                      </a:rPr>
                      <m:t>𝑙</m:t>
                    </m:r>
                  </m:oMath>
                </a14:m>
                <a:r>
                  <a:rPr lang="en-US" altLang="en-US" sz="2400" dirty="0"/>
                  <a:t> and for each vale of</a:t>
                </a:r>
                <a14:m>
                  <m:oMath xmlns:m="http://schemas.openxmlformats.org/officeDocument/2006/math">
                    <m:r>
                      <a:rPr lang="en-US" altLang="en-US" sz="2400" i="1" dirty="0" smtClean="0">
                        <a:latin typeface="Cambria Math" panose="02040503050406030204" pitchFamily="18" charset="0"/>
                      </a:rPr>
                      <m:t> </m:t>
                    </m:r>
                    <m:r>
                      <a:rPr lang="en-US" altLang="en-US" sz="2400" i="1" dirty="0" smtClean="0">
                        <a:latin typeface="Cambria Math" panose="02040503050406030204" pitchFamily="18" charset="0"/>
                      </a:rPr>
                      <m:t>𝑙</m:t>
                    </m:r>
                  </m:oMath>
                </a14:m>
                <a:r>
                  <a:rPr lang="en-US" altLang="en-US" sz="2400" dirty="0"/>
                  <a:t>, there are </a:t>
                </a:r>
                <a14:m>
                  <m:oMath xmlns:m="http://schemas.openxmlformats.org/officeDocument/2006/math">
                    <m:r>
                      <a:rPr lang="en-US" altLang="en-US" sz="2400" i="1" dirty="0" smtClean="0">
                        <a:latin typeface="Cambria Math" panose="02040503050406030204" pitchFamily="18" charset="0"/>
                      </a:rPr>
                      <m:t>2</m:t>
                    </m:r>
                    <m:r>
                      <a:rPr lang="en-US" altLang="en-US" sz="2400" i="1" dirty="0" smtClean="0">
                        <a:latin typeface="Cambria Math" panose="02040503050406030204" pitchFamily="18" charset="0"/>
                      </a:rPr>
                      <m:t>𝑙</m:t>
                    </m:r>
                    <m:r>
                      <a:rPr lang="en-US" altLang="en-US" sz="2400" i="1" dirty="0" smtClean="0">
                        <a:latin typeface="Cambria Math" panose="02040503050406030204" pitchFamily="18" charset="0"/>
                      </a:rPr>
                      <m:t> + </m:t>
                    </m:r>
                    <m:r>
                      <a:rPr lang="en-US" altLang="en-US" sz="2400" i="1" dirty="0" smtClean="0">
                        <a:latin typeface="Cambria Math" panose="02040503050406030204" pitchFamily="18" charset="0"/>
                      </a:rPr>
                      <m:t>1</m:t>
                    </m:r>
                    <m:r>
                      <a:rPr lang="en-US" altLang="en-US" sz="2400" i="1" dirty="0" smtClean="0">
                        <a:latin typeface="Cambria Math" panose="02040503050406030204" pitchFamily="18" charset="0"/>
                      </a:rPr>
                      <m:t> </m:t>
                    </m:r>
                  </m:oMath>
                </a14:m>
                <a:r>
                  <a:rPr lang="en-US" altLang="en-US" sz="2400" dirty="0"/>
                  <a:t>values of </a:t>
                </a:r>
                <a14:m>
                  <m:oMath xmlns:m="http://schemas.openxmlformats.org/officeDocument/2006/math">
                    <m:r>
                      <a:rPr lang="en-US" altLang="en-US" sz="2400" i="1" dirty="0" smtClean="0">
                        <a:latin typeface="Cambria Math" panose="02040503050406030204" pitchFamily="18" charset="0"/>
                      </a:rPr>
                      <m:t>𝑚</m:t>
                    </m:r>
                  </m:oMath>
                </a14:m>
                <a:r>
                  <a:rPr lang="en-US" altLang="en-US" sz="2400" dirty="0"/>
                  <a:t>.</a:t>
                </a:r>
              </a:p>
              <a:p>
                <a:pPr algn="just">
                  <a:spcBef>
                    <a:spcPct val="0"/>
                  </a:spcBef>
                </a:pPr>
                <a:endParaRPr lang="en-US" altLang="en-US" sz="2400" dirty="0"/>
              </a:p>
            </p:txBody>
          </p:sp>
        </mc:Choice>
        <mc:Fallback xmlns="">
          <p:sp>
            <p:nvSpPr>
              <p:cNvPr id="12" name="Rectangle 11"/>
              <p:cNvSpPr>
                <a:spLocks noRot="1" noChangeAspect="1" noMove="1" noResize="1" noEditPoints="1" noAdjustHandles="1" noChangeArrowheads="1" noChangeShapeType="1" noTextEdit="1"/>
              </p:cNvSpPr>
              <p:nvPr/>
            </p:nvSpPr>
            <p:spPr>
              <a:xfrm>
                <a:off x="292076" y="912773"/>
                <a:ext cx="8657207" cy="4524315"/>
              </a:xfrm>
              <a:prstGeom prst="rect">
                <a:avLst/>
              </a:prstGeom>
              <a:blipFill>
                <a:blip r:embed="rId2"/>
                <a:stretch>
                  <a:fillRect l="-1127" t="-1078" r="-10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735834639"/>
                  </p:ext>
                </p:extLst>
              </p:nvPr>
            </p:nvGraphicFramePr>
            <p:xfrm>
              <a:off x="1037063" y="2195403"/>
              <a:ext cx="7069873" cy="1097280"/>
            </p:xfrm>
            <a:graphic>
              <a:graphicData uri="http://schemas.openxmlformats.org/drawingml/2006/table">
                <a:tbl>
                  <a:tblPr rtl="1">
                    <a:tableStyleId>{5C22544A-7EE6-4342-B048-85BDC9FD1C3A}</a:tableStyleId>
                  </a:tblPr>
                  <a:tblGrid>
                    <a:gridCol w="761904">
                      <a:extLst>
                        <a:ext uri="{9D8B030D-6E8A-4147-A177-3AD203B41FA5}">
                          <a16:colId xmlns:a16="http://schemas.microsoft.com/office/drawing/2014/main" val="20000"/>
                        </a:ext>
                      </a:extLst>
                    </a:gridCol>
                    <a:gridCol w="761904">
                      <a:extLst>
                        <a:ext uri="{9D8B030D-6E8A-4147-A177-3AD203B41FA5}">
                          <a16:colId xmlns:a16="http://schemas.microsoft.com/office/drawing/2014/main" val="20001"/>
                        </a:ext>
                      </a:extLst>
                    </a:gridCol>
                    <a:gridCol w="761904">
                      <a:extLst>
                        <a:ext uri="{9D8B030D-6E8A-4147-A177-3AD203B41FA5}">
                          <a16:colId xmlns:a16="http://schemas.microsoft.com/office/drawing/2014/main" val="20002"/>
                        </a:ext>
                      </a:extLst>
                    </a:gridCol>
                    <a:gridCol w="761904">
                      <a:extLst>
                        <a:ext uri="{9D8B030D-6E8A-4147-A177-3AD203B41FA5}">
                          <a16:colId xmlns:a16="http://schemas.microsoft.com/office/drawing/2014/main" val="20003"/>
                        </a:ext>
                      </a:extLst>
                    </a:gridCol>
                    <a:gridCol w="761904">
                      <a:extLst>
                        <a:ext uri="{9D8B030D-6E8A-4147-A177-3AD203B41FA5}">
                          <a16:colId xmlns:a16="http://schemas.microsoft.com/office/drawing/2014/main" val="20004"/>
                        </a:ext>
                      </a:extLst>
                    </a:gridCol>
                    <a:gridCol w="761904">
                      <a:extLst>
                        <a:ext uri="{9D8B030D-6E8A-4147-A177-3AD203B41FA5}">
                          <a16:colId xmlns:a16="http://schemas.microsoft.com/office/drawing/2014/main" val="20005"/>
                        </a:ext>
                      </a:extLst>
                    </a:gridCol>
                    <a:gridCol w="761904">
                      <a:extLst>
                        <a:ext uri="{9D8B030D-6E8A-4147-A177-3AD203B41FA5}">
                          <a16:colId xmlns:a16="http://schemas.microsoft.com/office/drawing/2014/main" val="20006"/>
                        </a:ext>
                      </a:extLst>
                    </a:gridCol>
                    <a:gridCol w="626613">
                      <a:extLst>
                        <a:ext uri="{9D8B030D-6E8A-4147-A177-3AD203B41FA5}">
                          <a16:colId xmlns:a16="http://schemas.microsoft.com/office/drawing/2014/main" val="20007"/>
                        </a:ext>
                      </a:extLst>
                    </a:gridCol>
                    <a:gridCol w="1109932">
                      <a:extLst>
                        <a:ext uri="{9D8B030D-6E8A-4147-A177-3AD203B41FA5}">
                          <a16:colId xmlns:a16="http://schemas.microsoft.com/office/drawing/2014/main" val="20008"/>
                        </a:ext>
                      </a:extLst>
                    </a:gridCol>
                  </a:tblGrid>
                  <a:tr h="499269">
                    <a:tc>
                      <a:txBody>
                        <a:bodyPr/>
                        <a:lstStyle/>
                        <a:p>
                          <a:pPr marL="0" marR="0" algn="ctr" rtl="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dirty="0" smtClean="0">
                                    <a:effectLst/>
                                    <a:latin typeface="Cambria Math" panose="02040503050406030204" pitchFamily="18" charset="0"/>
                                  </a:rPr>
                                  <m:t>7</m:t>
                                </m:r>
                              </m:oMath>
                            </m:oMathPara>
                          </a14:m>
                          <a:endParaRPr lang="en-US" sz="24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77" marR="68577" marT="0" marB="0"/>
                    </a:tc>
                    <a:tc>
                      <a:txBody>
                        <a:bodyPr/>
                        <a:lstStyle/>
                        <a:p>
                          <a:pPr marL="0" marR="0" algn="ctr" rtl="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smtClean="0">
                                    <a:effectLst/>
                                    <a:latin typeface="Cambria Math" panose="02040503050406030204" pitchFamily="18" charset="0"/>
                                  </a:rPr>
                                  <m:t>6</m:t>
                                </m:r>
                              </m:oMath>
                            </m:oMathPara>
                          </a14:m>
                          <a:endParaRPr lang="en-US" sz="24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77" marR="68577" marT="0" marB="0"/>
                    </a:tc>
                    <a:tc>
                      <a:txBody>
                        <a:bodyPr/>
                        <a:lstStyle/>
                        <a:p>
                          <a:pPr marL="0" marR="0" algn="ctr" rtl="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smtClean="0">
                                    <a:effectLst/>
                                    <a:latin typeface="Cambria Math" panose="02040503050406030204" pitchFamily="18" charset="0"/>
                                  </a:rPr>
                                  <m:t>5</m:t>
                                </m:r>
                              </m:oMath>
                            </m:oMathPara>
                          </a14:m>
                          <a:endParaRPr lang="en-US" sz="24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77" marR="68577" marT="0" marB="0"/>
                    </a:tc>
                    <a:tc>
                      <a:txBody>
                        <a:bodyPr/>
                        <a:lstStyle/>
                        <a:p>
                          <a:pPr marL="0" marR="0" algn="ctr" rtl="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smtClean="0">
                                    <a:effectLst/>
                                    <a:latin typeface="Cambria Math" panose="02040503050406030204" pitchFamily="18" charset="0"/>
                                  </a:rPr>
                                  <m:t>4</m:t>
                                </m:r>
                              </m:oMath>
                            </m:oMathPara>
                          </a14:m>
                          <a:endParaRPr lang="en-US" sz="24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77" marR="68577" marT="0" marB="0"/>
                    </a:tc>
                    <a:tc>
                      <a:txBody>
                        <a:bodyPr/>
                        <a:lstStyle/>
                        <a:p>
                          <a:pPr marL="0" marR="0" algn="ctr" rtl="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smtClean="0">
                                    <a:effectLst/>
                                    <a:latin typeface="Cambria Math" panose="02040503050406030204" pitchFamily="18" charset="0"/>
                                  </a:rPr>
                                  <m:t>3</m:t>
                                </m:r>
                              </m:oMath>
                            </m:oMathPara>
                          </a14:m>
                          <a:endParaRPr lang="en-US" sz="24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77" marR="68577" marT="0" marB="0"/>
                    </a:tc>
                    <a:tc>
                      <a:txBody>
                        <a:bodyPr/>
                        <a:lstStyle/>
                        <a:p>
                          <a:pPr marL="0" marR="0" algn="ctr" rtl="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dirty="0" smtClean="0">
                                    <a:effectLst/>
                                    <a:latin typeface="Cambria Math" panose="02040503050406030204" pitchFamily="18" charset="0"/>
                                  </a:rPr>
                                  <m:t>2</m:t>
                                </m:r>
                              </m:oMath>
                            </m:oMathPara>
                          </a14:m>
                          <a:endParaRPr lang="en-US" sz="24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77" marR="68577" marT="0" marB="0"/>
                    </a:tc>
                    <a:tc>
                      <a:txBody>
                        <a:bodyPr/>
                        <a:lstStyle/>
                        <a:p>
                          <a:pPr marL="0" marR="0" algn="ctr" rtl="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smtClean="0">
                                    <a:effectLst/>
                                    <a:latin typeface="Cambria Math" panose="02040503050406030204" pitchFamily="18" charset="0"/>
                                  </a:rPr>
                                  <m:t>1</m:t>
                                </m:r>
                              </m:oMath>
                            </m:oMathPara>
                          </a14:m>
                          <a:endParaRPr lang="en-US" sz="24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77" marR="68577" marT="0" marB="0"/>
                    </a:tc>
                    <a:tc>
                      <a:txBody>
                        <a:bodyPr/>
                        <a:lstStyle/>
                        <a:p>
                          <a:pPr marL="0" marR="0" algn="ctr" rtl="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smtClean="0">
                                    <a:effectLst/>
                                    <a:latin typeface="Cambria Math" panose="02040503050406030204" pitchFamily="18" charset="0"/>
                                  </a:rPr>
                                  <m:t>0</m:t>
                                </m:r>
                              </m:oMath>
                            </m:oMathPara>
                          </a14:m>
                          <a:endParaRPr lang="en-US" sz="24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77" marR="68577" marT="0" marB="0"/>
                    </a:tc>
                    <a:tc>
                      <a:txBody>
                        <a:bodyPr/>
                        <a:lstStyle/>
                        <a:p>
                          <a:pPr marL="0" marR="0" algn="ctr" rtl="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dirty="0" smtClean="0">
                                    <a:effectLst/>
                                    <a:latin typeface="Cambria Math" panose="02040503050406030204" pitchFamily="18" charset="0"/>
                                  </a:rPr>
                                  <m:t>𝑙</m:t>
                                </m:r>
                              </m:oMath>
                            </m:oMathPara>
                          </a14:m>
                          <a:endParaRPr lang="en-US" sz="2400" i="1"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77" marR="68577" marT="0" marB="0"/>
                    </a:tc>
                    <a:extLst>
                      <a:ext uri="{0D108BD9-81ED-4DB2-BD59-A6C34878D82A}">
                        <a16:rowId xmlns:a16="http://schemas.microsoft.com/office/drawing/2014/main" val="10000"/>
                      </a:ext>
                    </a:extLst>
                  </a:tr>
                  <a:tr h="499269">
                    <a:tc>
                      <a:txBody>
                        <a:bodyPr/>
                        <a:lstStyle/>
                        <a:p>
                          <a:pPr marL="0" marR="0" algn="ctr" rtl="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smtClean="0">
                                    <a:effectLst/>
                                    <a:latin typeface="Cambria Math" panose="02040503050406030204" pitchFamily="18" charset="0"/>
                                  </a:rPr>
                                  <m:t>𝑘</m:t>
                                </m:r>
                              </m:oMath>
                            </m:oMathPara>
                          </a14:m>
                          <a:endParaRPr lang="en-US" sz="2400" i="1"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77" marR="68577" marT="0" marB="0"/>
                    </a:tc>
                    <a:tc>
                      <a:txBody>
                        <a:bodyPr/>
                        <a:lstStyle/>
                        <a:p>
                          <a:pPr marL="0" marR="0" algn="ctr" rtl="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smtClean="0">
                                    <a:effectLst/>
                                    <a:latin typeface="Cambria Math" panose="02040503050406030204" pitchFamily="18" charset="0"/>
                                  </a:rPr>
                                  <m:t>𝑖</m:t>
                                </m:r>
                              </m:oMath>
                            </m:oMathPara>
                          </a14:m>
                          <a:endParaRPr lang="en-US" sz="2400" i="1"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77" marR="68577" marT="0" marB="0"/>
                    </a:tc>
                    <a:tc>
                      <a:txBody>
                        <a:bodyPr/>
                        <a:lstStyle/>
                        <a:p>
                          <a:pPr marL="0" marR="0" algn="ctr" rtl="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smtClean="0">
                                    <a:effectLst/>
                                    <a:latin typeface="Cambria Math" panose="02040503050406030204" pitchFamily="18" charset="0"/>
                                  </a:rPr>
                                  <m:t>h</m:t>
                                </m:r>
                              </m:oMath>
                            </m:oMathPara>
                          </a14:m>
                          <a:endParaRPr lang="en-US" sz="2400" i="1"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77" marR="68577" marT="0" marB="0"/>
                    </a:tc>
                    <a:tc>
                      <a:txBody>
                        <a:bodyPr/>
                        <a:lstStyle/>
                        <a:p>
                          <a:pPr marL="0" marR="0" algn="ctr" rtl="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smtClean="0">
                                    <a:effectLst/>
                                    <a:latin typeface="Cambria Math" panose="02040503050406030204" pitchFamily="18" charset="0"/>
                                  </a:rPr>
                                  <m:t>𝑔</m:t>
                                </m:r>
                              </m:oMath>
                            </m:oMathPara>
                          </a14:m>
                          <a:endParaRPr lang="en-US" sz="2400" i="1"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77" marR="68577" marT="0" marB="0"/>
                    </a:tc>
                    <a:tc>
                      <a:txBody>
                        <a:bodyPr/>
                        <a:lstStyle/>
                        <a:p>
                          <a:pPr marL="0" marR="0" algn="ctr" rtl="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smtClean="0">
                                    <a:effectLst/>
                                    <a:latin typeface="Cambria Math" panose="02040503050406030204" pitchFamily="18" charset="0"/>
                                  </a:rPr>
                                  <m:t>𝑓</m:t>
                                </m:r>
                              </m:oMath>
                            </m:oMathPara>
                          </a14:m>
                          <a:endParaRPr lang="en-US" sz="2400" i="1"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77" marR="68577" marT="0" marB="0"/>
                    </a:tc>
                    <a:tc>
                      <a:txBody>
                        <a:bodyPr/>
                        <a:lstStyle/>
                        <a:p>
                          <a:pPr marL="0" marR="0" algn="ctr" rtl="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smtClean="0">
                                    <a:effectLst/>
                                    <a:latin typeface="Cambria Math" panose="02040503050406030204" pitchFamily="18" charset="0"/>
                                  </a:rPr>
                                  <m:t>𝑑</m:t>
                                </m:r>
                              </m:oMath>
                            </m:oMathPara>
                          </a14:m>
                          <a:endParaRPr lang="en-US" sz="2400" i="1"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77" marR="68577" marT="0" marB="0"/>
                    </a:tc>
                    <a:tc>
                      <a:txBody>
                        <a:bodyPr/>
                        <a:lstStyle/>
                        <a:p>
                          <a:pPr marL="0" marR="0" algn="ctr" rtl="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smtClean="0">
                                    <a:effectLst/>
                                    <a:latin typeface="Cambria Math" panose="02040503050406030204" pitchFamily="18" charset="0"/>
                                  </a:rPr>
                                  <m:t>𝑝</m:t>
                                </m:r>
                              </m:oMath>
                            </m:oMathPara>
                          </a14:m>
                          <a:endParaRPr lang="en-US" sz="2400" i="1"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77" marR="68577" marT="0" marB="0"/>
                    </a:tc>
                    <a:tc>
                      <a:txBody>
                        <a:bodyPr/>
                        <a:lstStyle/>
                        <a:p>
                          <a:pPr marL="0" marR="0" algn="ctr" rtl="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dirty="0" smtClean="0">
                                    <a:effectLst/>
                                    <a:latin typeface="Cambria Math" panose="02040503050406030204" pitchFamily="18" charset="0"/>
                                  </a:rPr>
                                  <m:t>𝑠</m:t>
                                </m:r>
                              </m:oMath>
                            </m:oMathPara>
                          </a14:m>
                          <a:endParaRPr lang="en-US" sz="2400" i="1"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77" marR="68577" marT="0" marB="0"/>
                    </a:tc>
                    <a:tc>
                      <a:txBody>
                        <a:bodyPr/>
                        <a:lstStyle/>
                        <a:p>
                          <a:pPr marL="0" marR="0" algn="ctr" rtl="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dirty="0" smtClean="0">
                                    <a:effectLst/>
                                    <a:latin typeface="Cambria Math" panose="02040503050406030204" pitchFamily="18" charset="0"/>
                                    <a:ea typeface="+mn-ea"/>
                                    <a:cs typeface="+mn-cs"/>
                                  </a:rPr>
                                  <m:t>𝑙𝑒𝑡𝑡𝑒𝑟</m:t>
                                </m:r>
                              </m:oMath>
                            </m:oMathPara>
                          </a14:m>
                          <a:endParaRPr lang="en-US" sz="2400" dirty="0">
                            <a:effectLst/>
                            <a:latin typeface="Times New Roman" panose="02020603050405020304" pitchFamily="18" charset="0"/>
                            <a:ea typeface="Times New Roman" panose="02020603050405020304" pitchFamily="18" charset="0"/>
                            <a:cs typeface="Simplified Arabic" panose="02020603050405020304" pitchFamily="18" charset="-78"/>
                          </a:endParaRPr>
                        </a:p>
                      </a:txBody>
                      <a:tcPr marL="68577" marR="68577" marT="0" marB="0"/>
                    </a:tc>
                    <a:extLst>
                      <a:ext uri="{0D108BD9-81ED-4DB2-BD59-A6C34878D82A}">
                        <a16:rowId xmlns:a16="http://schemas.microsoft.com/office/drawing/2014/main" val="1000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735834639"/>
                  </p:ext>
                </p:extLst>
              </p:nvPr>
            </p:nvGraphicFramePr>
            <p:xfrm>
              <a:off x="1037063" y="2195403"/>
              <a:ext cx="7069873" cy="1097280"/>
            </p:xfrm>
            <a:graphic>
              <a:graphicData uri="http://schemas.openxmlformats.org/drawingml/2006/table">
                <a:tbl>
                  <a:tblPr rtl="1">
                    <a:tableStyleId>{5C22544A-7EE6-4342-B048-85BDC9FD1C3A}</a:tableStyleId>
                  </a:tblPr>
                  <a:tblGrid>
                    <a:gridCol w="761904">
                      <a:extLst>
                        <a:ext uri="{9D8B030D-6E8A-4147-A177-3AD203B41FA5}">
                          <a16:colId xmlns:a16="http://schemas.microsoft.com/office/drawing/2014/main" val="20000"/>
                        </a:ext>
                      </a:extLst>
                    </a:gridCol>
                    <a:gridCol w="761904">
                      <a:extLst>
                        <a:ext uri="{9D8B030D-6E8A-4147-A177-3AD203B41FA5}">
                          <a16:colId xmlns:a16="http://schemas.microsoft.com/office/drawing/2014/main" val="20001"/>
                        </a:ext>
                      </a:extLst>
                    </a:gridCol>
                    <a:gridCol w="761904">
                      <a:extLst>
                        <a:ext uri="{9D8B030D-6E8A-4147-A177-3AD203B41FA5}">
                          <a16:colId xmlns:a16="http://schemas.microsoft.com/office/drawing/2014/main" val="20002"/>
                        </a:ext>
                      </a:extLst>
                    </a:gridCol>
                    <a:gridCol w="761904">
                      <a:extLst>
                        <a:ext uri="{9D8B030D-6E8A-4147-A177-3AD203B41FA5}">
                          <a16:colId xmlns:a16="http://schemas.microsoft.com/office/drawing/2014/main" val="20003"/>
                        </a:ext>
                      </a:extLst>
                    </a:gridCol>
                    <a:gridCol w="761904">
                      <a:extLst>
                        <a:ext uri="{9D8B030D-6E8A-4147-A177-3AD203B41FA5}">
                          <a16:colId xmlns:a16="http://schemas.microsoft.com/office/drawing/2014/main" val="20004"/>
                        </a:ext>
                      </a:extLst>
                    </a:gridCol>
                    <a:gridCol w="761904">
                      <a:extLst>
                        <a:ext uri="{9D8B030D-6E8A-4147-A177-3AD203B41FA5}">
                          <a16:colId xmlns:a16="http://schemas.microsoft.com/office/drawing/2014/main" val="20005"/>
                        </a:ext>
                      </a:extLst>
                    </a:gridCol>
                    <a:gridCol w="761904">
                      <a:extLst>
                        <a:ext uri="{9D8B030D-6E8A-4147-A177-3AD203B41FA5}">
                          <a16:colId xmlns:a16="http://schemas.microsoft.com/office/drawing/2014/main" val="20006"/>
                        </a:ext>
                      </a:extLst>
                    </a:gridCol>
                    <a:gridCol w="626613">
                      <a:extLst>
                        <a:ext uri="{9D8B030D-6E8A-4147-A177-3AD203B41FA5}">
                          <a16:colId xmlns:a16="http://schemas.microsoft.com/office/drawing/2014/main" val="20007"/>
                        </a:ext>
                      </a:extLst>
                    </a:gridCol>
                    <a:gridCol w="1109932">
                      <a:extLst>
                        <a:ext uri="{9D8B030D-6E8A-4147-A177-3AD203B41FA5}">
                          <a16:colId xmlns:a16="http://schemas.microsoft.com/office/drawing/2014/main" val="20008"/>
                        </a:ext>
                      </a:extLst>
                    </a:gridCol>
                  </a:tblGrid>
                  <a:tr h="548640">
                    <a:tc>
                      <a:txBody>
                        <a:bodyPr/>
                        <a:lstStyle/>
                        <a:p>
                          <a:endParaRPr lang="en-US"/>
                        </a:p>
                      </a:txBody>
                      <a:tcPr marL="68577" marR="68577" marT="0" marB="0">
                        <a:blipFill>
                          <a:blip r:embed="rId3"/>
                          <a:stretch>
                            <a:fillRect l="-800" t="-1099" r="-829600" b="-101099"/>
                          </a:stretch>
                        </a:blipFill>
                      </a:tcPr>
                    </a:tc>
                    <a:tc>
                      <a:txBody>
                        <a:bodyPr/>
                        <a:lstStyle/>
                        <a:p>
                          <a:endParaRPr lang="en-US"/>
                        </a:p>
                      </a:txBody>
                      <a:tcPr marL="68577" marR="68577" marT="0" marB="0">
                        <a:blipFill>
                          <a:blip r:embed="rId3"/>
                          <a:stretch>
                            <a:fillRect l="-100800" t="-1099" r="-729600" b="-101099"/>
                          </a:stretch>
                        </a:blipFill>
                      </a:tcPr>
                    </a:tc>
                    <a:tc>
                      <a:txBody>
                        <a:bodyPr/>
                        <a:lstStyle/>
                        <a:p>
                          <a:endParaRPr lang="en-US"/>
                        </a:p>
                      </a:txBody>
                      <a:tcPr marL="68577" marR="68577" marT="0" marB="0">
                        <a:blipFill>
                          <a:blip r:embed="rId3"/>
                          <a:stretch>
                            <a:fillRect l="-200800" t="-1099" r="-629600" b="-101099"/>
                          </a:stretch>
                        </a:blipFill>
                      </a:tcPr>
                    </a:tc>
                    <a:tc>
                      <a:txBody>
                        <a:bodyPr/>
                        <a:lstStyle/>
                        <a:p>
                          <a:endParaRPr lang="en-US"/>
                        </a:p>
                      </a:txBody>
                      <a:tcPr marL="68577" marR="68577" marT="0" marB="0">
                        <a:blipFill>
                          <a:blip r:embed="rId3"/>
                          <a:stretch>
                            <a:fillRect l="-300800" t="-1099" r="-529600" b="-101099"/>
                          </a:stretch>
                        </a:blipFill>
                      </a:tcPr>
                    </a:tc>
                    <a:tc>
                      <a:txBody>
                        <a:bodyPr/>
                        <a:lstStyle/>
                        <a:p>
                          <a:endParaRPr lang="en-US"/>
                        </a:p>
                      </a:txBody>
                      <a:tcPr marL="68577" marR="68577" marT="0" marB="0">
                        <a:blipFill>
                          <a:blip r:embed="rId3"/>
                          <a:stretch>
                            <a:fillRect l="-400800" t="-1099" r="-429600" b="-101099"/>
                          </a:stretch>
                        </a:blipFill>
                      </a:tcPr>
                    </a:tc>
                    <a:tc>
                      <a:txBody>
                        <a:bodyPr/>
                        <a:lstStyle/>
                        <a:p>
                          <a:endParaRPr lang="en-US"/>
                        </a:p>
                      </a:txBody>
                      <a:tcPr marL="68577" marR="68577" marT="0" marB="0">
                        <a:blipFill>
                          <a:blip r:embed="rId3"/>
                          <a:stretch>
                            <a:fillRect l="-500800" t="-1099" r="-329600" b="-101099"/>
                          </a:stretch>
                        </a:blipFill>
                      </a:tcPr>
                    </a:tc>
                    <a:tc>
                      <a:txBody>
                        <a:bodyPr/>
                        <a:lstStyle/>
                        <a:p>
                          <a:endParaRPr lang="en-US"/>
                        </a:p>
                      </a:txBody>
                      <a:tcPr marL="68577" marR="68577" marT="0" marB="0">
                        <a:blipFill>
                          <a:blip r:embed="rId3"/>
                          <a:stretch>
                            <a:fillRect l="-600800" t="-1099" r="-229600" b="-101099"/>
                          </a:stretch>
                        </a:blipFill>
                      </a:tcPr>
                    </a:tc>
                    <a:tc>
                      <a:txBody>
                        <a:bodyPr/>
                        <a:lstStyle/>
                        <a:p>
                          <a:endParaRPr lang="en-US"/>
                        </a:p>
                      </a:txBody>
                      <a:tcPr marL="68577" marR="68577" marT="0" marB="0">
                        <a:blipFill>
                          <a:blip r:embed="rId3"/>
                          <a:stretch>
                            <a:fillRect l="-850485" t="-1099" r="-178641" b="-101099"/>
                          </a:stretch>
                        </a:blipFill>
                      </a:tcPr>
                    </a:tc>
                    <a:tc>
                      <a:txBody>
                        <a:bodyPr/>
                        <a:lstStyle/>
                        <a:p>
                          <a:endParaRPr lang="en-US"/>
                        </a:p>
                      </a:txBody>
                      <a:tcPr marL="68577" marR="68577" marT="0" marB="0">
                        <a:blipFill>
                          <a:blip r:embed="rId3"/>
                          <a:stretch>
                            <a:fillRect l="-537912" t="-1099" r="-1099" b="-101099"/>
                          </a:stretch>
                        </a:blipFill>
                      </a:tcPr>
                    </a:tc>
                    <a:extLst>
                      <a:ext uri="{0D108BD9-81ED-4DB2-BD59-A6C34878D82A}">
                        <a16:rowId xmlns:a16="http://schemas.microsoft.com/office/drawing/2014/main" val="10000"/>
                      </a:ext>
                    </a:extLst>
                  </a:tr>
                  <a:tr h="548640">
                    <a:tc>
                      <a:txBody>
                        <a:bodyPr/>
                        <a:lstStyle/>
                        <a:p>
                          <a:endParaRPr lang="en-US"/>
                        </a:p>
                      </a:txBody>
                      <a:tcPr marL="68577" marR="68577" marT="0" marB="0">
                        <a:blipFill>
                          <a:blip r:embed="rId3"/>
                          <a:stretch>
                            <a:fillRect l="-800" t="-102222" r="-829600" b="-2222"/>
                          </a:stretch>
                        </a:blipFill>
                      </a:tcPr>
                    </a:tc>
                    <a:tc>
                      <a:txBody>
                        <a:bodyPr/>
                        <a:lstStyle/>
                        <a:p>
                          <a:endParaRPr lang="en-US"/>
                        </a:p>
                      </a:txBody>
                      <a:tcPr marL="68577" marR="68577" marT="0" marB="0">
                        <a:blipFill>
                          <a:blip r:embed="rId3"/>
                          <a:stretch>
                            <a:fillRect l="-100800" t="-102222" r="-729600" b="-2222"/>
                          </a:stretch>
                        </a:blipFill>
                      </a:tcPr>
                    </a:tc>
                    <a:tc>
                      <a:txBody>
                        <a:bodyPr/>
                        <a:lstStyle/>
                        <a:p>
                          <a:endParaRPr lang="en-US"/>
                        </a:p>
                      </a:txBody>
                      <a:tcPr marL="68577" marR="68577" marT="0" marB="0">
                        <a:blipFill>
                          <a:blip r:embed="rId3"/>
                          <a:stretch>
                            <a:fillRect l="-200800" t="-102222" r="-629600" b="-2222"/>
                          </a:stretch>
                        </a:blipFill>
                      </a:tcPr>
                    </a:tc>
                    <a:tc>
                      <a:txBody>
                        <a:bodyPr/>
                        <a:lstStyle/>
                        <a:p>
                          <a:endParaRPr lang="en-US"/>
                        </a:p>
                      </a:txBody>
                      <a:tcPr marL="68577" marR="68577" marT="0" marB="0">
                        <a:blipFill>
                          <a:blip r:embed="rId3"/>
                          <a:stretch>
                            <a:fillRect l="-300800" t="-102222" r="-529600" b="-2222"/>
                          </a:stretch>
                        </a:blipFill>
                      </a:tcPr>
                    </a:tc>
                    <a:tc>
                      <a:txBody>
                        <a:bodyPr/>
                        <a:lstStyle/>
                        <a:p>
                          <a:endParaRPr lang="en-US"/>
                        </a:p>
                      </a:txBody>
                      <a:tcPr marL="68577" marR="68577" marT="0" marB="0">
                        <a:blipFill>
                          <a:blip r:embed="rId3"/>
                          <a:stretch>
                            <a:fillRect l="-400800" t="-102222" r="-429600" b="-2222"/>
                          </a:stretch>
                        </a:blipFill>
                      </a:tcPr>
                    </a:tc>
                    <a:tc>
                      <a:txBody>
                        <a:bodyPr/>
                        <a:lstStyle/>
                        <a:p>
                          <a:endParaRPr lang="en-US"/>
                        </a:p>
                      </a:txBody>
                      <a:tcPr marL="68577" marR="68577" marT="0" marB="0">
                        <a:blipFill>
                          <a:blip r:embed="rId3"/>
                          <a:stretch>
                            <a:fillRect l="-500800" t="-102222" r="-329600" b="-2222"/>
                          </a:stretch>
                        </a:blipFill>
                      </a:tcPr>
                    </a:tc>
                    <a:tc>
                      <a:txBody>
                        <a:bodyPr/>
                        <a:lstStyle/>
                        <a:p>
                          <a:endParaRPr lang="en-US"/>
                        </a:p>
                      </a:txBody>
                      <a:tcPr marL="68577" marR="68577" marT="0" marB="0">
                        <a:blipFill>
                          <a:blip r:embed="rId3"/>
                          <a:stretch>
                            <a:fillRect l="-600800" t="-102222" r="-229600" b="-2222"/>
                          </a:stretch>
                        </a:blipFill>
                      </a:tcPr>
                    </a:tc>
                    <a:tc>
                      <a:txBody>
                        <a:bodyPr/>
                        <a:lstStyle/>
                        <a:p>
                          <a:endParaRPr lang="en-US"/>
                        </a:p>
                      </a:txBody>
                      <a:tcPr marL="68577" marR="68577" marT="0" marB="0">
                        <a:blipFill>
                          <a:blip r:embed="rId3"/>
                          <a:stretch>
                            <a:fillRect l="-850485" t="-102222" r="-178641" b="-2222"/>
                          </a:stretch>
                        </a:blipFill>
                      </a:tcPr>
                    </a:tc>
                    <a:tc>
                      <a:txBody>
                        <a:bodyPr/>
                        <a:lstStyle/>
                        <a:p>
                          <a:endParaRPr lang="en-US"/>
                        </a:p>
                      </a:txBody>
                      <a:tcPr marL="68577" marR="68577" marT="0" marB="0">
                        <a:blipFill>
                          <a:blip r:embed="rId3"/>
                          <a:stretch>
                            <a:fillRect l="-537912" t="-102222" r="-1099" b="-2222"/>
                          </a:stretch>
                        </a:blip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2180962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animEffect transition="in" filter="fade">
                                      <p:cBhvr>
                                        <p:cTn id="17"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p:sp>
        <p:nvSpPr>
          <p:cNvPr id="4" name="Slide Number Placeholder 3"/>
          <p:cNvSpPr>
            <a:spLocks noGrp="1"/>
          </p:cNvSpPr>
          <p:nvPr>
            <p:ph type="sldNum" sz="quarter" idx="12"/>
          </p:nvPr>
        </p:nvSpPr>
        <p:spPr/>
        <p:txBody>
          <a:bodyPr/>
          <a:lstStyle/>
          <a:p>
            <a:fld id="{74374BF2-3C04-4AB9-BE52-D173019A9162}" type="slidenum">
              <a:rPr lang="en-US" smtClean="0"/>
              <a:t>17</a:t>
            </a:fld>
            <a:endParaRPr lang="en-US" dirty="0"/>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737837782"/>
                  </p:ext>
                </p:extLst>
              </p:nvPr>
            </p:nvGraphicFramePr>
            <p:xfrm>
              <a:off x="1524000" y="996209"/>
              <a:ext cx="6096000" cy="560260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199202182"/>
                        </a:ext>
                      </a:extLst>
                    </a:gridCol>
                    <a:gridCol w="1219200">
                      <a:extLst>
                        <a:ext uri="{9D8B030D-6E8A-4147-A177-3AD203B41FA5}">
                          <a16:colId xmlns:a16="http://schemas.microsoft.com/office/drawing/2014/main" val="2790281813"/>
                        </a:ext>
                      </a:extLst>
                    </a:gridCol>
                    <a:gridCol w="1219200">
                      <a:extLst>
                        <a:ext uri="{9D8B030D-6E8A-4147-A177-3AD203B41FA5}">
                          <a16:colId xmlns:a16="http://schemas.microsoft.com/office/drawing/2014/main" val="1727704580"/>
                        </a:ext>
                      </a:extLst>
                    </a:gridCol>
                    <a:gridCol w="1219200">
                      <a:extLst>
                        <a:ext uri="{9D8B030D-6E8A-4147-A177-3AD203B41FA5}">
                          <a16:colId xmlns:a16="http://schemas.microsoft.com/office/drawing/2014/main" val="3652299695"/>
                        </a:ext>
                      </a:extLst>
                    </a:gridCol>
                    <a:gridCol w="1219200">
                      <a:extLst>
                        <a:ext uri="{9D8B030D-6E8A-4147-A177-3AD203B41FA5}">
                          <a16:colId xmlns:a16="http://schemas.microsoft.com/office/drawing/2014/main" val="295150921"/>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sz="1550" b="1" i="1" smtClean="0">
                                    <a:solidFill>
                                      <a:schemeClr val="tx1"/>
                                    </a:solidFill>
                                    <a:latin typeface="Cambria Math" panose="02040503050406030204" pitchFamily="18" charset="0"/>
                                  </a:rPr>
                                  <m:t>𝒏</m:t>
                                </m:r>
                              </m:oMath>
                            </m:oMathPara>
                          </a14:m>
                          <a:endParaRPr lang="en-US" sz="1550"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1550" b="1" i="1" dirty="0" smtClean="0">
                                    <a:solidFill>
                                      <a:schemeClr val="tx1"/>
                                    </a:solidFill>
                                    <a:latin typeface="Cambria Math" panose="02040503050406030204" pitchFamily="18" charset="0"/>
                                  </a:rPr>
                                  <m:t>𝒍</m:t>
                                </m:r>
                              </m:oMath>
                            </m:oMathPara>
                          </a14:m>
                          <a:endParaRPr lang="en-US" sz="1550" b="1"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sz="1550" b="1" i="1" dirty="0" smtClean="0">
                                    <a:solidFill>
                                      <a:schemeClr val="tx1"/>
                                    </a:solidFill>
                                    <a:latin typeface="Cambria Math" panose="02040503050406030204" pitchFamily="18" charset="0"/>
                                  </a:rPr>
                                  <m:t>𝒎</m:t>
                                </m:r>
                              </m:oMath>
                            </m:oMathPara>
                          </a14:m>
                          <a:endParaRPr lang="en-US" sz="1550" b="1"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550" i="1" smtClean="0">
                                        <a:solidFill>
                                          <a:schemeClr val="tx1"/>
                                        </a:solidFill>
                                        <a:latin typeface="Cambria Math" panose="02040503050406030204" pitchFamily="18" charset="0"/>
                                      </a:rPr>
                                    </m:ctrlPr>
                                  </m:sSubPr>
                                  <m:e>
                                    <m:r>
                                      <a:rPr lang="en-US" sz="1550" i="1" smtClean="0">
                                        <a:solidFill>
                                          <a:schemeClr val="tx1"/>
                                        </a:solidFill>
                                        <a:latin typeface="Cambria Math" panose="02040503050406030204" pitchFamily="18" charset="0"/>
                                        <a:ea typeface="Cambria Math" panose="02040503050406030204" pitchFamily="18" charset="0"/>
                                      </a:rPr>
                                      <m:t>𝝍</m:t>
                                    </m:r>
                                  </m:e>
                                  <m:sub>
                                    <m:r>
                                      <a:rPr lang="en-US" sz="1550" b="1" i="1" smtClean="0">
                                        <a:solidFill>
                                          <a:schemeClr val="tx1"/>
                                        </a:solidFill>
                                        <a:latin typeface="Cambria Math" panose="02040503050406030204" pitchFamily="18" charset="0"/>
                                      </a:rPr>
                                      <m:t>𝒏</m:t>
                                    </m:r>
                                    <m:r>
                                      <a:rPr lang="en-US" sz="1550" b="1" i="1" smtClean="0">
                                        <a:solidFill>
                                          <a:schemeClr val="tx1"/>
                                        </a:solidFill>
                                        <a:latin typeface="Cambria Math" panose="02040503050406030204" pitchFamily="18" charset="0"/>
                                      </a:rPr>
                                      <m:t>,</m:t>
                                    </m:r>
                                    <m:r>
                                      <a:rPr lang="en-US" sz="1550" b="1" i="1" smtClean="0">
                                        <a:solidFill>
                                          <a:schemeClr val="tx1"/>
                                        </a:solidFill>
                                        <a:latin typeface="Cambria Math" panose="02040503050406030204" pitchFamily="18" charset="0"/>
                                      </a:rPr>
                                      <m:t>𝒍</m:t>
                                    </m:r>
                                    <m:r>
                                      <a:rPr lang="en-US" sz="1550" b="1" i="1" smtClean="0">
                                        <a:solidFill>
                                          <a:schemeClr val="tx1"/>
                                        </a:solidFill>
                                        <a:latin typeface="Cambria Math" panose="02040503050406030204" pitchFamily="18" charset="0"/>
                                      </a:rPr>
                                      <m:t>,</m:t>
                                    </m:r>
                                    <m:r>
                                      <a:rPr lang="en-US" sz="1550" b="1" i="1" smtClean="0">
                                        <a:solidFill>
                                          <a:schemeClr val="tx1"/>
                                        </a:solidFill>
                                        <a:latin typeface="Cambria Math" panose="02040503050406030204" pitchFamily="18" charset="0"/>
                                      </a:rPr>
                                      <m:t>𝒎</m:t>
                                    </m:r>
                                  </m:sub>
                                </m:sSub>
                              </m:oMath>
                            </m:oMathPara>
                          </a14:m>
                          <a:endParaRPr lang="en-US" sz="155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1550" i="1" smtClean="0">
                                        <a:solidFill>
                                          <a:schemeClr val="tx1"/>
                                        </a:solidFill>
                                        <a:latin typeface="Cambria Math" panose="02040503050406030204" pitchFamily="18" charset="0"/>
                                      </a:rPr>
                                    </m:ctrlPr>
                                  </m:sSubPr>
                                  <m:e>
                                    <m:r>
                                      <a:rPr lang="en-US" sz="1550" i="1" smtClean="0">
                                        <a:solidFill>
                                          <a:schemeClr val="tx1"/>
                                        </a:solidFill>
                                        <a:latin typeface="Cambria Math" panose="02040503050406030204" pitchFamily="18" charset="0"/>
                                        <a:ea typeface="Cambria Math" panose="02040503050406030204" pitchFamily="18" charset="0"/>
                                      </a:rPr>
                                      <m:t>𝝍</m:t>
                                    </m:r>
                                  </m:e>
                                  <m:sub>
                                    <m:r>
                                      <a:rPr lang="en-US" sz="1550" b="1" i="1" smtClean="0">
                                        <a:solidFill>
                                          <a:schemeClr val="tx1"/>
                                        </a:solidFill>
                                        <a:latin typeface="Cambria Math" panose="02040503050406030204" pitchFamily="18" charset="0"/>
                                      </a:rPr>
                                      <m:t>𝒏</m:t>
                                    </m:r>
                                    <m:r>
                                      <a:rPr lang="en-US" sz="1550" b="1" i="1" smtClean="0">
                                        <a:solidFill>
                                          <a:schemeClr val="tx1"/>
                                        </a:solidFill>
                                        <a:latin typeface="Cambria Math" panose="02040503050406030204" pitchFamily="18" charset="0"/>
                                      </a:rPr>
                                      <m:t>,</m:t>
                                    </m:r>
                                    <m:r>
                                      <a:rPr lang="en-US" sz="1550" b="1" i="1" smtClean="0">
                                        <a:solidFill>
                                          <a:schemeClr val="tx1"/>
                                        </a:solidFill>
                                        <a:latin typeface="Cambria Math" panose="02040503050406030204" pitchFamily="18" charset="0"/>
                                      </a:rPr>
                                      <m:t>𝒍</m:t>
                                    </m:r>
                                    <m:r>
                                      <a:rPr lang="en-US" sz="1550" b="1" i="1" smtClean="0">
                                        <a:solidFill>
                                          <a:schemeClr val="tx1"/>
                                        </a:solidFill>
                                        <a:latin typeface="Cambria Math" panose="02040503050406030204" pitchFamily="18" charset="0"/>
                                      </a:rPr>
                                      <m:t>,</m:t>
                                    </m:r>
                                    <m:r>
                                      <a:rPr lang="en-US" sz="1550" b="1" i="1" smtClean="0">
                                        <a:solidFill>
                                          <a:schemeClr val="tx1"/>
                                        </a:solidFill>
                                        <a:latin typeface="Cambria Math" panose="02040503050406030204" pitchFamily="18" charset="0"/>
                                      </a:rPr>
                                      <m:t>𝒎</m:t>
                                    </m:r>
                                  </m:sub>
                                </m:sSub>
                              </m:oMath>
                            </m:oMathPara>
                          </a14:m>
                          <a:endParaRPr lang="en-US" sz="155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72220196"/>
                      </a:ext>
                    </a:extLst>
                  </a:tr>
                  <a:tr h="370840">
                    <a:tc>
                      <a:txBody>
                        <a:bodyPr/>
                        <a:lstStyle/>
                        <a:p>
                          <a:pPr algn="ctr"/>
                          <a:r>
                            <a:rPr lang="en-US" sz="1550" dirty="0"/>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50" dirty="0"/>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50" dirty="0"/>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1</m:t>
                                    </m:r>
                                    <m:r>
                                      <a:rPr lang="en-US" sz="1550" b="0" i="1" smtClean="0">
                                        <a:solidFill>
                                          <a:schemeClr val="tx1"/>
                                        </a:solidFill>
                                        <a:latin typeface="Cambria Math" panose="02040503050406030204" pitchFamily="18" charset="0"/>
                                      </a:rPr>
                                      <m:t>,0,0</m:t>
                                    </m:r>
                                  </m:sub>
                                </m:sSub>
                              </m:oMath>
                            </m:oMathPara>
                          </a14:m>
                          <a:endParaRPr lang="en-US" sz="155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rPr>
                                      <m:t>1</m:t>
                                    </m:r>
                                    <m:r>
                                      <a:rPr lang="en-US" sz="1550" b="0" i="1" smtClean="0">
                                        <a:solidFill>
                                          <a:schemeClr val="tx1"/>
                                        </a:solidFill>
                                        <a:latin typeface="Cambria Math" panose="02040503050406030204" pitchFamily="18" charset="0"/>
                                      </a:rPr>
                                      <m:t>𝑠</m:t>
                                    </m:r>
                                  </m:sub>
                                </m:sSub>
                              </m:oMath>
                            </m:oMathPara>
                          </a14:m>
                          <a:endParaRPr lang="en-US" sz="155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1668"/>
                      </a:ext>
                    </a:extLst>
                  </a:tr>
                  <a:tr h="370840">
                    <a:tc rowSpan="4">
                      <a:txBody>
                        <a:bodyPr/>
                        <a:lstStyle/>
                        <a:p>
                          <a:pPr algn="ctr"/>
                          <a:r>
                            <a:rPr lang="en-US" sz="1550" dirty="0"/>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50" dirty="0"/>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50" dirty="0"/>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2</m:t>
                                    </m:r>
                                    <m:r>
                                      <a:rPr lang="en-US" sz="1550" b="0" i="1" smtClean="0">
                                        <a:solidFill>
                                          <a:schemeClr val="tx1"/>
                                        </a:solidFill>
                                        <a:latin typeface="Cambria Math" panose="02040503050406030204" pitchFamily="18" charset="0"/>
                                      </a:rPr>
                                      <m:t>,0,0</m:t>
                                    </m:r>
                                  </m:sub>
                                </m:sSub>
                              </m:oMath>
                            </m:oMathPara>
                          </a14:m>
                          <a:endParaRPr lang="en-US" sz="155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rPr>
                                      <m:t>2</m:t>
                                    </m:r>
                                    <m:r>
                                      <a:rPr lang="en-US" sz="1550" b="0" i="1" smtClean="0">
                                        <a:solidFill>
                                          <a:schemeClr val="tx1"/>
                                        </a:solidFill>
                                        <a:latin typeface="Cambria Math" panose="02040503050406030204" pitchFamily="18" charset="0"/>
                                      </a:rPr>
                                      <m:t>𝑠</m:t>
                                    </m:r>
                                  </m:sub>
                                </m:sSub>
                              </m:oMath>
                            </m:oMathPara>
                          </a14:m>
                          <a:endParaRPr lang="en-US" sz="155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1270345"/>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sz="1550" dirty="0"/>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50" dirty="0"/>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2</m:t>
                                    </m:r>
                                    <m:r>
                                      <a:rPr lang="en-US" sz="1550" b="0" i="1" smtClean="0">
                                        <a:solidFill>
                                          <a:schemeClr val="tx1"/>
                                        </a:solidFill>
                                        <a:latin typeface="Cambria Math" panose="02040503050406030204" pitchFamily="18" charset="0"/>
                                      </a:rPr>
                                      <m:t>,1,+1</m:t>
                                    </m:r>
                                  </m:sub>
                                </m:sSub>
                              </m:oMath>
                            </m:oMathPara>
                          </a14:m>
                          <a:endParaRPr lang="en-US" sz="155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sSub>
                                      <m:sSubPr>
                                        <m:ctrlPr>
                                          <a:rPr lang="en-US" sz="1550" b="0" i="1" smtClean="0">
                                            <a:solidFill>
                                              <a:schemeClr val="tx1"/>
                                            </a:solidFill>
                                            <a:latin typeface="Cambria Math" panose="02040503050406030204" pitchFamily="18" charset="0"/>
                                            <a:ea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2</m:t>
                                        </m:r>
                                        <m:r>
                                          <a:rPr lang="en-US" sz="1550" b="0" i="1" smtClean="0">
                                            <a:solidFill>
                                              <a:schemeClr val="tx1"/>
                                            </a:solidFill>
                                            <a:latin typeface="Cambria Math" panose="02040503050406030204" pitchFamily="18" charset="0"/>
                                            <a:ea typeface="Cambria Math" panose="02040503050406030204" pitchFamily="18" charset="0"/>
                                          </a:rPr>
                                          <m:t>𝑝</m:t>
                                        </m:r>
                                      </m:sub>
                                    </m:sSub>
                                  </m:e>
                                  <m:sub>
                                    <m:r>
                                      <a:rPr lang="en-US" sz="1550" b="0" i="1" smtClean="0">
                                        <a:solidFill>
                                          <a:schemeClr val="tx1"/>
                                        </a:solidFill>
                                        <a:latin typeface="Cambria Math" panose="02040503050406030204" pitchFamily="18" charset="0"/>
                                        <a:ea typeface="Cambria Math" panose="02040503050406030204" pitchFamily="18" charset="0"/>
                                      </a:rPr>
                                      <m:t>+1</m:t>
                                    </m:r>
                                  </m:sub>
                                </m:sSub>
                              </m:oMath>
                            </m:oMathPara>
                          </a14:m>
                          <a:endParaRPr lang="en-US" sz="155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6442597"/>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50" dirty="0"/>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2</m:t>
                                    </m:r>
                                    <m:r>
                                      <a:rPr lang="en-US" sz="1550" b="0" i="1" smtClean="0">
                                        <a:solidFill>
                                          <a:schemeClr val="tx1"/>
                                        </a:solidFill>
                                        <a:latin typeface="Cambria Math" panose="02040503050406030204" pitchFamily="18" charset="0"/>
                                      </a:rPr>
                                      <m:t>,1,0</m:t>
                                    </m:r>
                                  </m:sub>
                                </m:sSub>
                              </m:oMath>
                            </m:oMathPara>
                          </a14:m>
                          <a:endParaRPr lang="en-US" sz="155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sSub>
                                      <m:sSubPr>
                                        <m:ctrlPr>
                                          <a:rPr lang="en-US" sz="1550" b="0" i="1" smtClean="0">
                                            <a:solidFill>
                                              <a:schemeClr val="tx1"/>
                                            </a:solidFill>
                                            <a:latin typeface="Cambria Math" panose="02040503050406030204" pitchFamily="18" charset="0"/>
                                            <a:ea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2</m:t>
                                        </m:r>
                                        <m:r>
                                          <a:rPr lang="en-US" sz="1550" b="0" i="1" smtClean="0">
                                            <a:solidFill>
                                              <a:schemeClr val="tx1"/>
                                            </a:solidFill>
                                            <a:latin typeface="Cambria Math" panose="02040503050406030204" pitchFamily="18" charset="0"/>
                                            <a:ea typeface="Cambria Math" panose="02040503050406030204" pitchFamily="18" charset="0"/>
                                          </a:rPr>
                                          <m:t>𝑝</m:t>
                                        </m:r>
                                      </m:sub>
                                    </m:sSub>
                                  </m:e>
                                  <m:sub>
                                    <m:r>
                                      <a:rPr lang="en-US" sz="1550" b="0" i="1" smtClean="0">
                                        <a:solidFill>
                                          <a:schemeClr val="tx1"/>
                                        </a:solidFill>
                                        <a:latin typeface="Cambria Math" panose="02040503050406030204" pitchFamily="18" charset="0"/>
                                        <a:ea typeface="Cambria Math" panose="02040503050406030204" pitchFamily="18" charset="0"/>
                                      </a:rPr>
                                      <m:t>0</m:t>
                                    </m:r>
                                  </m:sub>
                                </m:sSub>
                              </m:oMath>
                            </m:oMathPara>
                          </a14:m>
                          <a:endParaRPr lang="en-US" sz="155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9919262"/>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50" dirty="0"/>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2</m:t>
                                    </m:r>
                                    <m:r>
                                      <a:rPr lang="en-US" sz="1550" b="0" i="1" smtClean="0">
                                        <a:solidFill>
                                          <a:schemeClr val="tx1"/>
                                        </a:solidFill>
                                        <a:latin typeface="Cambria Math" panose="02040503050406030204" pitchFamily="18" charset="0"/>
                                      </a:rPr>
                                      <m:t>,1,−1</m:t>
                                    </m:r>
                                  </m:sub>
                                </m:sSub>
                              </m:oMath>
                            </m:oMathPara>
                          </a14:m>
                          <a:endParaRPr lang="en-US" sz="155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sSub>
                                      <m:sSubPr>
                                        <m:ctrlPr>
                                          <a:rPr lang="en-US" sz="1550" b="0" i="1" smtClean="0">
                                            <a:solidFill>
                                              <a:schemeClr val="tx1"/>
                                            </a:solidFill>
                                            <a:latin typeface="Cambria Math" panose="02040503050406030204" pitchFamily="18" charset="0"/>
                                            <a:ea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2</m:t>
                                        </m:r>
                                        <m:r>
                                          <a:rPr lang="en-US" sz="1550" b="0" i="1" smtClean="0">
                                            <a:solidFill>
                                              <a:schemeClr val="tx1"/>
                                            </a:solidFill>
                                            <a:latin typeface="Cambria Math" panose="02040503050406030204" pitchFamily="18" charset="0"/>
                                            <a:ea typeface="Cambria Math" panose="02040503050406030204" pitchFamily="18" charset="0"/>
                                          </a:rPr>
                                          <m:t>𝑝</m:t>
                                        </m:r>
                                      </m:sub>
                                    </m:sSub>
                                  </m:e>
                                  <m:sub>
                                    <m:r>
                                      <a:rPr lang="en-US" sz="1550" b="0" i="1" smtClean="0">
                                        <a:solidFill>
                                          <a:schemeClr val="tx1"/>
                                        </a:solidFill>
                                        <a:latin typeface="Cambria Math" panose="02040503050406030204" pitchFamily="18" charset="0"/>
                                        <a:ea typeface="Cambria Math" panose="02040503050406030204" pitchFamily="18" charset="0"/>
                                      </a:rPr>
                                      <m:t>−1</m:t>
                                    </m:r>
                                  </m:sub>
                                </m:sSub>
                              </m:oMath>
                            </m:oMathPara>
                          </a14:m>
                          <a:endParaRPr lang="en-US" sz="155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4029291"/>
                      </a:ext>
                    </a:extLst>
                  </a:tr>
                  <a:tr h="370840">
                    <a:tc rowSpan="9">
                      <a:txBody>
                        <a:bodyPr/>
                        <a:lstStyle/>
                        <a:p>
                          <a:pPr algn="ctr"/>
                          <a:r>
                            <a:rPr lang="en-US" sz="1550" dirty="0"/>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50" dirty="0"/>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50" dirty="0"/>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3</m:t>
                                    </m:r>
                                    <m:r>
                                      <a:rPr lang="en-US" sz="1550" b="0" i="1" smtClean="0">
                                        <a:solidFill>
                                          <a:schemeClr val="tx1"/>
                                        </a:solidFill>
                                        <a:latin typeface="Cambria Math" panose="02040503050406030204" pitchFamily="18" charset="0"/>
                                      </a:rPr>
                                      <m:t>,0,0</m:t>
                                    </m:r>
                                  </m:sub>
                                </m:sSub>
                              </m:oMath>
                            </m:oMathPara>
                          </a14:m>
                          <a:endParaRPr lang="en-US" sz="155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rPr>
                                      <m:t>3</m:t>
                                    </m:r>
                                    <m:r>
                                      <a:rPr lang="en-US" sz="1550" b="0" i="1" smtClean="0">
                                        <a:solidFill>
                                          <a:schemeClr val="tx1"/>
                                        </a:solidFill>
                                        <a:latin typeface="Cambria Math" panose="02040503050406030204" pitchFamily="18" charset="0"/>
                                      </a:rPr>
                                      <m:t>𝑠</m:t>
                                    </m:r>
                                  </m:sub>
                                </m:sSub>
                              </m:oMath>
                            </m:oMathPara>
                          </a14:m>
                          <a:endParaRPr lang="en-US" sz="155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811742"/>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sz="1550" dirty="0"/>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50" dirty="0"/>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3</m:t>
                                    </m:r>
                                    <m:r>
                                      <a:rPr lang="en-US" sz="1550" b="0" i="1" smtClean="0">
                                        <a:solidFill>
                                          <a:schemeClr val="tx1"/>
                                        </a:solidFill>
                                        <a:latin typeface="Cambria Math" panose="02040503050406030204" pitchFamily="18" charset="0"/>
                                      </a:rPr>
                                      <m:t>,1,+1</m:t>
                                    </m:r>
                                  </m:sub>
                                </m:sSub>
                              </m:oMath>
                            </m:oMathPara>
                          </a14:m>
                          <a:endParaRPr lang="en-US" sz="155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sSub>
                                      <m:sSubPr>
                                        <m:ctrlPr>
                                          <a:rPr lang="en-US" sz="1550" b="0" i="1" smtClean="0">
                                            <a:solidFill>
                                              <a:schemeClr val="tx1"/>
                                            </a:solidFill>
                                            <a:latin typeface="Cambria Math" panose="02040503050406030204" pitchFamily="18" charset="0"/>
                                            <a:ea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3</m:t>
                                        </m:r>
                                        <m:r>
                                          <a:rPr lang="en-US" sz="1550" b="0" i="1" smtClean="0">
                                            <a:solidFill>
                                              <a:schemeClr val="tx1"/>
                                            </a:solidFill>
                                            <a:latin typeface="Cambria Math" panose="02040503050406030204" pitchFamily="18" charset="0"/>
                                            <a:ea typeface="Cambria Math" panose="02040503050406030204" pitchFamily="18" charset="0"/>
                                          </a:rPr>
                                          <m:t>𝑝</m:t>
                                        </m:r>
                                      </m:sub>
                                    </m:sSub>
                                  </m:e>
                                  <m:sub>
                                    <m:r>
                                      <a:rPr lang="en-US" sz="1550" b="0" i="1" smtClean="0">
                                        <a:solidFill>
                                          <a:schemeClr val="tx1"/>
                                        </a:solidFill>
                                        <a:latin typeface="Cambria Math" panose="02040503050406030204" pitchFamily="18" charset="0"/>
                                        <a:ea typeface="Cambria Math" panose="02040503050406030204" pitchFamily="18" charset="0"/>
                                      </a:rPr>
                                      <m:t>+1</m:t>
                                    </m:r>
                                  </m:sub>
                                </m:sSub>
                              </m:oMath>
                            </m:oMathPara>
                          </a14:m>
                          <a:endParaRPr lang="en-US" sz="155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6155728"/>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50" dirty="0"/>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3</m:t>
                                    </m:r>
                                    <m:r>
                                      <a:rPr lang="en-US" sz="1550" b="0" i="1" smtClean="0">
                                        <a:solidFill>
                                          <a:schemeClr val="tx1"/>
                                        </a:solidFill>
                                        <a:latin typeface="Cambria Math" panose="02040503050406030204" pitchFamily="18" charset="0"/>
                                      </a:rPr>
                                      <m:t>,1,0</m:t>
                                    </m:r>
                                  </m:sub>
                                </m:sSub>
                              </m:oMath>
                            </m:oMathPara>
                          </a14:m>
                          <a:endParaRPr lang="en-US" sz="155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sSub>
                                      <m:sSubPr>
                                        <m:ctrlPr>
                                          <a:rPr lang="en-US" sz="1550" b="0" i="1" smtClean="0">
                                            <a:solidFill>
                                              <a:schemeClr val="tx1"/>
                                            </a:solidFill>
                                            <a:latin typeface="Cambria Math" panose="02040503050406030204" pitchFamily="18" charset="0"/>
                                            <a:ea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3</m:t>
                                        </m:r>
                                        <m:r>
                                          <a:rPr lang="en-US" sz="1550" b="0" i="1" smtClean="0">
                                            <a:solidFill>
                                              <a:schemeClr val="tx1"/>
                                            </a:solidFill>
                                            <a:latin typeface="Cambria Math" panose="02040503050406030204" pitchFamily="18" charset="0"/>
                                            <a:ea typeface="Cambria Math" panose="02040503050406030204" pitchFamily="18" charset="0"/>
                                          </a:rPr>
                                          <m:t>𝑝</m:t>
                                        </m:r>
                                      </m:sub>
                                    </m:sSub>
                                  </m:e>
                                  <m:sub>
                                    <m:r>
                                      <a:rPr lang="en-US" sz="1550" b="0" i="1" smtClean="0">
                                        <a:solidFill>
                                          <a:schemeClr val="tx1"/>
                                        </a:solidFill>
                                        <a:latin typeface="Cambria Math" panose="02040503050406030204" pitchFamily="18" charset="0"/>
                                        <a:ea typeface="Cambria Math" panose="02040503050406030204" pitchFamily="18" charset="0"/>
                                      </a:rPr>
                                      <m:t>0</m:t>
                                    </m:r>
                                  </m:sub>
                                </m:sSub>
                              </m:oMath>
                            </m:oMathPara>
                          </a14:m>
                          <a:endParaRPr lang="en-US" sz="155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7085471"/>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50" dirty="0"/>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3</m:t>
                                    </m:r>
                                    <m:r>
                                      <a:rPr lang="en-US" sz="1550" b="0" i="1" smtClean="0">
                                        <a:solidFill>
                                          <a:schemeClr val="tx1"/>
                                        </a:solidFill>
                                        <a:latin typeface="Cambria Math" panose="02040503050406030204" pitchFamily="18" charset="0"/>
                                      </a:rPr>
                                      <m:t>,1,−1</m:t>
                                    </m:r>
                                  </m:sub>
                                </m:sSub>
                              </m:oMath>
                            </m:oMathPara>
                          </a14:m>
                          <a:endParaRPr lang="en-US" sz="155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sSub>
                                      <m:sSubPr>
                                        <m:ctrlPr>
                                          <a:rPr lang="en-US" sz="1550" b="0" i="1" smtClean="0">
                                            <a:solidFill>
                                              <a:schemeClr val="tx1"/>
                                            </a:solidFill>
                                            <a:latin typeface="Cambria Math" panose="02040503050406030204" pitchFamily="18" charset="0"/>
                                            <a:ea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3</m:t>
                                        </m:r>
                                        <m:r>
                                          <a:rPr lang="en-US" sz="1550" b="0" i="1" smtClean="0">
                                            <a:solidFill>
                                              <a:schemeClr val="tx1"/>
                                            </a:solidFill>
                                            <a:latin typeface="Cambria Math" panose="02040503050406030204" pitchFamily="18" charset="0"/>
                                            <a:ea typeface="Cambria Math" panose="02040503050406030204" pitchFamily="18" charset="0"/>
                                          </a:rPr>
                                          <m:t>𝑝</m:t>
                                        </m:r>
                                      </m:sub>
                                    </m:sSub>
                                  </m:e>
                                  <m:sub>
                                    <m:r>
                                      <a:rPr lang="en-US" sz="1550" b="0" i="1" smtClean="0">
                                        <a:solidFill>
                                          <a:schemeClr val="tx1"/>
                                        </a:solidFill>
                                        <a:latin typeface="Cambria Math" panose="02040503050406030204" pitchFamily="18" charset="0"/>
                                        <a:ea typeface="Cambria Math" panose="02040503050406030204" pitchFamily="18" charset="0"/>
                                      </a:rPr>
                                      <m:t>−1</m:t>
                                    </m:r>
                                  </m:sub>
                                </m:sSub>
                              </m:oMath>
                            </m:oMathPara>
                          </a14:m>
                          <a:endParaRPr lang="en-US" sz="155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720509"/>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r>
                            <a:rPr lang="en-US" sz="1550" dirty="0"/>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50" dirty="0"/>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3</m:t>
                                    </m:r>
                                    <m:r>
                                      <a:rPr lang="en-US" sz="1550" b="0" i="1" smtClean="0">
                                        <a:solidFill>
                                          <a:schemeClr val="tx1"/>
                                        </a:solidFill>
                                        <a:latin typeface="Cambria Math" panose="02040503050406030204" pitchFamily="18" charset="0"/>
                                      </a:rPr>
                                      <m:t>,2,+2</m:t>
                                    </m:r>
                                  </m:sub>
                                </m:sSub>
                              </m:oMath>
                            </m:oMathPara>
                          </a14:m>
                          <a:endParaRPr lang="en-US" sz="155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sSub>
                                      <m:sSubPr>
                                        <m:ctrlPr>
                                          <a:rPr lang="en-US" sz="1550" b="0" i="1" smtClean="0">
                                            <a:solidFill>
                                              <a:schemeClr val="tx1"/>
                                            </a:solidFill>
                                            <a:latin typeface="Cambria Math" panose="02040503050406030204" pitchFamily="18" charset="0"/>
                                            <a:ea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3</m:t>
                                        </m:r>
                                        <m:r>
                                          <a:rPr lang="en-US" sz="1550" b="0" i="1" smtClean="0">
                                            <a:solidFill>
                                              <a:schemeClr val="tx1"/>
                                            </a:solidFill>
                                            <a:latin typeface="Cambria Math" panose="02040503050406030204" pitchFamily="18" charset="0"/>
                                            <a:ea typeface="Cambria Math" panose="02040503050406030204" pitchFamily="18" charset="0"/>
                                          </a:rPr>
                                          <m:t>𝑑</m:t>
                                        </m:r>
                                      </m:sub>
                                    </m:sSub>
                                  </m:e>
                                  <m:sub>
                                    <m:r>
                                      <a:rPr lang="en-US" sz="1550" b="0" i="1" smtClean="0">
                                        <a:solidFill>
                                          <a:schemeClr val="tx1"/>
                                        </a:solidFill>
                                        <a:latin typeface="Cambria Math" panose="02040503050406030204" pitchFamily="18" charset="0"/>
                                        <a:ea typeface="Cambria Math" panose="02040503050406030204" pitchFamily="18" charset="0"/>
                                      </a:rPr>
                                      <m:t>+2</m:t>
                                    </m:r>
                                  </m:sub>
                                </m:sSub>
                              </m:oMath>
                            </m:oMathPara>
                          </a14:m>
                          <a:endParaRPr lang="en-US" sz="155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4399388"/>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50" dirty="0"/>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3</m:t>
                                    </m:r>
                                    <m:r>
                                      <a:rPr lang="en-US" sz="1550" b="0" i="1" smtClean="0">
                                        <a:solidFill>
                                          <a:schemeClr val="tx1"/>
                                        </a:solidFill>
                                        <a:latin typeface="Cambria Math" panose="02040503050406030204" pitchFamily="18" charset="0"/>
                                      </a:rPr>
                                      <m:t>,2,+1</m:t>
                                    </m:r>
                                  </m:sub>
                                </m:sSub>
                              </m:oMath>
                            </m:oMathPara>
                          </a14:m>
                          <a:endParaRPr lang="en-US" sz="155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sSub>
                                      <m:sSubPr>
                                        <m:ctrlPr>
                                          <a:rPr lang="en-US" sz="1550" b="0" i="1" smtClean="0">
                                            <a:solidFill>
                                              <a:schemeClr val="tx1"/>
                                            </a:solidFill>
                                            <a:latin typeface="Cambria Math" panose="02040503050406030204" pitchFamily="18" charset="0"/>
                                            <a:ea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3</m:t>
                                        </m:r>
                                        <m:r>
                                          <a:rPr lang="en-US" sz="1550" b="0" i="1" smtClean="0">
                                            <a:solidFill>
                                              <a:schemeClr val="tx1"/>
                                            </a:solidFill>
                                            <a:latin typeface="Cambria Math" panose="02040503050406030204" pitchFamily="18" charset="0"/>
                                            <a:ea typeface="Cambria Math" panose="02040503050406030204" pitchFamily="18" charset="0"/>
                                          </a:rPr>
                                          <m:t>𝑑</m:t>
                                        </m:r>
                                      </m:sub>
                                    </m:sSub>
                                  </m:e>
                                  <m:sub>
                                    <m:r>
                                      <a:rPr lang="en-US" sz="1550" b="0" i="1" smtClean="0">
                                        <a:solidFill>
                                          <a:schemeClr val="tx1"/>
                                        </a:solidFill>
                                        <a:latin typeface="Cambria Math" panose="02040503050406030204" pitchFamily="18" charset="0"/>
                                        <a:ea typeface="Cambria Math" panose="02040503050406030204" pitchFamily="18" charset="0"/>
                                      </a:rPr>
                                      <m:t>+1</m:t>
                                    </m:r>
                                  </m:sub>
                                </m:sSub>
                              </m:oMath>
                            </m:oMathPara>
                          </a14:m>
                          <a:endParaRPr lang="en-US" sz="155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6505136"/>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50" dirty="0"/>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3</m:t>
                                    </m:r>
                                    <m:r>
                                      <a:rPr lang="en-US" sz="1550" b="0" i="1" smtClean="0">
                                        <a:solidFill>
                                          <a:schemeClr val="tx1"/>
                                        </a:solidFill>
                                        <a:latin typeface="Cambria Math" panose="02040503050406030204" pitchFamily="18" charset="0"/>
                                      </a:rPr>
                                      <m:t>,2,0</m:t>
                                    </m:r>
                                  </m:sub>
                                </m:sSub>
                              </m:oMath>
                            </m:oMathPara>
                          </a14:m>
                          <a:endParaRPr lang="en-US" sz="155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sSub>
                                      <m:sSubPr>
                                        <m:ctrlPr>
                                          <a:rPr lang="en-US" sz="1550" b="0" i="1" smtClean="0">
                                            <a:solidFill>
                                              <a:schemeClr val="tx1"/>
                                            </a:solidFill>
                                            <a:latin typeface="Cambria Math" panose="02040503050406030204" pitchFamily="18" charset="0"/>
                                            <a:ea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3</m:t>
                                        </m:r>
                                        <m:r>
                                          <a:rPr lang="en-US" sz="1550" b="0" i="1" smtClean="0">
                                            <a:solidFill>
                                              <a:schemeClr val="tx1"/>
                                            </a:solidFill>
                                            <a:latin typeface="Cambria Math" panose="02040503050406030204" pitchFamily="18" charset="0"/>
                                            <a:ea typeface="Cambria Math" panose="02040503050406030204" pitchFamily="18" charset="0"/>
                                          </a:rPr>
                                          <m:t>𝑑</m:t>
                                        </m:r>
                                      </m:sub>
                                    </m:sSub>
                                  </m:e>
                                  <m:sub>
                                    <m:r>
                                      <a:rPr lang="en-US" sz="1550" b="0" i="1" smtClean="0">
                                        <a:solidFill>
                                          <a:schemeClr val="tx1"/>
                                        </a:solidFill>
                                        <a:latin typeface="Cambria Math" panose="02040503050406030204" pitchFamily="18" charset="0"/>
                                        <a:ea typeface="Cambria Math" panose="02040503050406030204" pitchFamily="18" charset="0"/>
                                      </a:rPr>
                                      <m:t>0</m:t>
                                    </m:r>
                                  </m:sub>
                                </m:sSub>
                              </m:oMath>
                            </m:oMathPara>
                          </a14:m>
                          <a:endParaRPr lang="en-US" sz="155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6956878"/>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50" dirty="0"/>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3</m:t>
                                    </m:r>
                                    <m:r>
                                      <a:rPr lang="en-US" sz="1550" b="0" i="1" smtClean="0">
                                        <a:solidFill>
                                          <a:schemeClr val="tx1"/>
                                        </a:solidFill>
                                        <a:latin typeface="Cambria Math" panose="02040503050406030204" pitchFamily="18" charset="0"/>
                                      </a:rPr>
                                      <m:t>,2,−1</m:t>
                                    </m:r>
                                  </m:sub>
                                </m:sSub>
                              </m:oMath>
                            </m:oMathPara>
                          </a14:m>
                          <a:endParaRPr lang="en-US" sz="155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sSub>
                                      <m:sSubPr>
                                        <m:ctrlPr>
                                          <a:rPr lang="en-US" sz="1550" b="0" i="1" smtClean="0">
                                            <a:solidFill>
                                              <a:schemeClr val="tx1"/>
                                            </a:solidFill>
                                            <a:latin typeface="Cambria Math" panose="02040503050406030204" pitchFamily="18" charset="0"/>
                                            <a:ea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3</m:t>
                                        </m:r>
                                        <m:r>
                                          <a:rPr lang="en-US" sz="1550" b="0" i="1" smtClean="0">
                                            <a:solidFill>
                                              <a:schemeClr val="tx1"/>
                                            </a:solidFill>
                                            <a:latin typeface="Cambria Math" panose="02040503050406030204" pitchFamily="18" charset="0"/>
                                            <a:ea typeface="Cambria Math" panose="02040503050406030204" pitchFamily="18" charset="0"/>
                                          </a:rPr>
                                          <m:t>𝑑</m:t>
                                        </m:r>
                                      </m:sub>
                                    </m:sSub>
                                  </m:e>
                                  <m:sub>
                                    <m:r>
                                      <a:rPr lang="en-US" sz="1550" b="0" i="1" smtClean="0">
                                        <a:solidFill>
                                          <a:schemeClr val="tx1"/>
                                        </a:solidFill>
                                        <a:latin typeface="Cambria Math" panose="02040503050406030204" pitchFamily="18" charset="0"/>
                                        <a:ea typeface="Cambria Math" panose="02040503050406030204" pitchFamily="18" charset="0"/>
                                      </a:rPr>
                                      <m:t>−1</m:t>
                                    </m:r>
                                  </m:sub>
                                </m:sSub>
                              </m:oMath>
                            </m:oMathPara>
                          </a14:m>
                          <a:endParaRPr lang="en-US" sz="155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7999597"/>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50" dirty="0"/>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3</m:t>
                                    </m:r>
                                    <m:r>
                                      <a:rPr lang="en-US" sz="1550" b="0" i="1" smtClean="0">
                                        <a:solidFill>
                                          <a:schemeClr val="tx1"/>
                                        </a:solidFill>
                                        <a:latin typeface="Cambria Math" panose="02040503050406030204" pitchFamily="18" charset="0"/>
                                      </a:rPr>
                                      <m:t>,2,−2</m:t>
                                    </m:r>
                                  </m:sub>
                                </m:sSub>
                              </m:oMath>
                            </m:oMathPara>
                          </a14:m>
                          <a:endParaRPr lang="en-US" sz="155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1550" b="0" i="1" smtClean="0">
                                        <a:solidFill>
                                          <a:schemeClr val="tx1"/>
                                        </a:solidFill>
                                        <a:latin typeface="Cambria Math" panose="02040503050406030204" pitchFamily="18" charset="0"/>
                                      </a:rPr>
                                    </m:ctrlPr>
                                  </m:sSubPr>
                                  <m:e>
                                    <m:sSub>
                                      <m:sSubPr>
                                        <m:ctrlPr>
                                          <a:rPr lang="en-US" sz="1550" b="0" i="1" smtClean="0">
                                            <a:solidFill>
                                              <a:schemeClr val="tx1"/>
                                            </a:solidFill>
                                            <a:latin typeface="Cambria Math" panose="02040503050406030204" pitchFamily="18" charset="0"/>
                                            <a:ea typeface="Cambria Math" panose="02040503050406030204" pitchFamily="18" charset="0"/>
                                          </a:rPr>
                                        </m:ctrlPr>
                                      </m:sSubPr>
                                      <m:e>
                                        <m:r>
                                          <a:rPr lang="en-US" sz="1550" b="0" i="1" smtClean="0">
                                            <a:solidFill>
                                              <a:schemeClr val="tx1"/>
                                            </a:solidFill>
                                            <a:latin typeface="Cambria Math" panose="02040503050406030204" pitchFamily="18" charset="0"/>
                                            <a:ea typeface="Cambria Math" panose="02040503050406030204" pitchFamily="18" charset="0"/>
                                          </a:rPr>
                                          <m:t>𝜓</m:t>
                                        </m:r>
                                      </m:e>
                                      <m:sub>
                                        <m:r>
                                          <a:rPr lang="en-US" sz="1550" b="0" i="1" smtClean="0">
                                            <a:solidFill>
                                              <a:schemeClr val="tx1"/>
                                            </a:solidFill>
                                            <a:latin typeface="Cambria Math" panose="02040503050406030204" pitchFamily="18" charset="0"/>
                                            <a:ea typeface="Cambria Math" panose="02040503050406030204" pitchFamily="18" charset="0"/>
                                          </a:rPr>
                                          <m:t>3</m:t>
                                        </m:r>
                                        <m:r>
                                          <a:rPr lang="en-US" sz="1550" b="0" i="1" smtClean="0">
                                            <a:solidFill>
                                              <a:schemeClr val="tx1"/>
                                            </a:solidFill>
                                            <a:latin typeface="Cambria Math" panose="02040503050406030204" pitchFamily="18" charset="0"/>
                                            <a:ea typeface="Cambria Math" panose="02040503050406030204" pitchFamily="18" charset="0"/>
                                          </a:rPr>
                                          <m:t>𝑑</m:t>
                                        </m:r>
                                      </m:sub>
                                    </m:sSub>
                                  </m:e>
                                  <m:sub>
                                    <m:r>
                                      <a:rPr lang="en-US" sz="1550" b="0" i="1" smtClean="0">
                                        <a:solidFill>
                                          <a:schemeClr val="tx1"/>
                                        </a:solidFill>
                                        <a:latin typeface="Cambria Math" panose="02040503050406030204" pitchFamily="18" charset="0"/>
                                        <a:ea typeface="Cambria Math" panose="02040503050406030204" pitchFamily="18" charset="0"/>
                                      </a:rPr>
                                      <m:t>−2</m:t>
                                    </m:r>
                                  </m:sub>
                                </m:sSub>
                              </m:oMath>
                            </m:oMathPara>
                          </a14:m>
                          <a:endParaRPr lang="en-US" sz="155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1067365"/>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737837782"/>
                  </p:ext>
                </p:extLst>
              </p:nvPr>
            </p:nvGraphicFramePr>
            <p:xfrm>
              <a:off x="1524000" y="996209"/>
              <a:ext cx="6096000" cy="560260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199202182"/>
                        </a:ext>
                      </a:extLst>
                    </a:gridCol>
                    <a:gridCol w="1219200">
                      <a:extLst>
                        <a:ext uri="{9D8B030D-6E8A-4147-A177-3AD203B41FA5}">
                          <a16:colId xmlns:a16="http://schemas.microsoft.com/office/drawing/2014/main" val="2790281813"/>
                        </a:ext>
                      </a:extLst>
                    </a:gridCol>
                    <a:gridCol w="1219200">
                      <a:extLst>
                        <a:ext uri="{9D8B030D-6E8A-4147-A177-3AD203B41FA5}">
                          <a16:colId xmlns:a16="http://schemas.microsoft.com/office/drawing/2014/main" val="1727704580"/>
                        </a:ext>
                      </a:extLst>
                    </a:gridCol>
                    <a:gridCol w="1219200">
                      <a:extLst>
                        <a:ext uri="{9D8B030D-6E8A-4147-A177-3AD203B41FA5}">
                          <a16:colId xmlns:a16="http://schemas.microsoft.com/office/drawing/2014/main" val="3652299695"/>
                        </a:ext>
                      </a:extLst>
                    </a:gridCol>
                    <a:gridCol w="1219200">
                      <a:extLst>
                        <a:ext uri="{9D8B030D-6E8A-4147-A177-3AD203B41FA5}">
                          <a16:colId xmlns:a16="http://schemas.microsoft.com/office/drawing/2014/main" val="295150921"/>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t="-1639" r="-401000" b="-1421311"/>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000" t="-1639" r="-301000" b="-1421311"/>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0000" t="-1639" r="-201000" b="-1421311"/>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0000" t="-1639" r="-101000" b="-1421311"/>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00000" t="-1639" r="-1000" b="-1421311"/>
                          </a:stretch>
                        </a:blipFill>
                      </a:tcPr>
                    </a:tc>
                    <a:extLst>
                      <a:ext uri="{0D108BD9-81ED-4DB2-BD59-A6C34878D82A}">
                        <a16:rowId xmlns:a16="http://schemas.microsoft.com/office/drawing/2014/main" val="1472220196"/>
                      </a:ext>
                    </a:extLst>
                  </a:tr>
                  <a:tr h="370840">
                    <a:tc>
                      <a:txBody>
                        <a:bodyPr/>
                        <a:lstStyle/>
                        <a:p>
                          <a:pPr algn="ctr"/>
                          <a:r>
                            <a:rPr lang="en-US" sz="1550" dirty="0" smtClean="0"/>
                            <a:t>1</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50" dirty="0" smtClean="0"/>
                            <a:t>0</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50" dirty="0" smtClean="0"/>
                            <a:t>0</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0000" t="-101639" r="-101000" b="-1321311"/>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00000" t="-101639" r="-1000" b="-1321311"/>
                          </a:stretch>
                        </a:blipFill>
                      </a:tcPr>
                    </a:tc>
                    <a:extLst>
                      <a:ext uri="{0D108BD9-81ED-4DB2-BD59-A6C34878D82A}">
                        <a16:rowId xmlns:a16="http://schemas.microsoft.com/office/drawing/2014/main" val="357381668"/>
                      </a:ext>
                    </a:extLst>
                  </a:tr>
                  <a:tr h="370840">
                    <a:tc rowSpan="4">
                      <a:txBody>
                        <a:bodyPr/>
                        <a:lstStyle/>
                        <a:p>
                          <a:pPr algn="ctr"/>
                          <a:r>
                            <a:rPr lang="en-US" sz="1550" dirty="0" smtClean="0"/>
                            <a:t>2</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50" dirty="0" smtClean="0"/>
                            <a:t>0</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50" dirty="0" smtClean="0"/>
                            <a:t>0</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0000" t="-201639" r="-101000" b="-1221311"/>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00000" t="-201639" r="-1000" b="-1221311"/>
                          </a:stretch>
                        </a:blipFill>
                      </a:tcPr>
                    </a:tc>
                    <a:extLst>
                      <a:ext uri="{0D108BD9-81ED-4DB2-BD59-A6C34878D82A}">
                        <a16:rowId xmlns:a16="http://schemas.microsoft.com/office/drawing/2014/main" val="2361270345"/>
                      </a:ext>
                    </a:extLst>
                  </a:tr>
                  <a:tr h="37782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sz="1550" dirty="0" smtClean="0"/>
                            <a:t>1</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50" dirty="0" smtClean="0"/>
                            <a:t>+1</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300000" t="-296774" r="-101000" b="-1101613"/>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00000" t="-296774" r="-1000" b="-1101613"/>
                          </a:stretch>
                        </a:blipFill>
                      </a:tcPr>
                    </a:tc>
                    <a:extLst>
                      <a:ext uri="{0D108BD9-81ED-4DB2-BD59-A6C34878D82A}">
                        <a16:rowId xmlns:a16="http://schemas.microsoft.com/office/drawing/2014/main" val="1086442597"/>
                      </a:ext>
                    </a:extLst>
                  </a:tr>
                  <a:tr h="37807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50" dirty="0" smtClean="0"/>
                            <a:t>0</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300000" t="-396774" r="-101000" b="-1001613"/>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00000" t="-396774" r="-1000" b="-1001613"/>
                          </a:stretch>
                        </a:blipFill>
                      </a:tcPr>
                    </a:tc>
                    <a:extLst>
                      <a:ext uri="{0D108BD9-81ED-4DB2-BD59-A6C34878D82A}">
                        <a16:rowId xmlns:a16="http://schemas.microsoft.com/office/drawing/2014/main" val="2779919262"/>
                      </a:ext>
                    </a:extLst>
                  </a:tr>
                  <a:tr h="37661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50" dirty="0" smtClean="0"/>
                            <a:t>-1</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0000" t="-496774" r="-101000" b="-901613"/>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00000" t="-496774" r="-1000" b="-901613"/>
                          </a:stretch>
                        </a:blipFill>
                      </a:tcPr>
                    </a:tc>
                    <a:extLst>
                      <a:ext uri="{0D108BD9-81ED-4DB2-BD59-A6C34878D82A}">
                        <a16:rowId xmlns:a16="http://schemas.microsoft.com/office/drawing/2014/main" val="2884029291"/>
                      </a:ext>
                    </a:extLst>
                  </a:tr>
                  <a:tr h="370840">
                    <a:tc rowSpan="9">
                      <a:txBody>
                        <a:bodyPr/>
                        <a:lstStyle/>
                        <a:p>
                          <a:pPr algn="ctr"/>
                          <a:r>
                            <a:rPr lang="en-US" sz="1550" dirty="0" smtClean="0"/>
                            <a:t>3</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50" dirty="0" smtClean="0"/>
                            <a:t>0</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50" dirty="0" smtClean="0"/>
                            <a:t>0</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0000" t="-606557" r="-101000" b="-816393"/>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00000" t="-606557" r="-1000" b="-816393"/>
                          </a:stretch>
                        </a:blipFill>
                      </a:tcPr>
                    </a:tc>
                    <a:extLst>
                      <a:ext uri="{0D108BD9-81ED-4DB2-BD59-A6C34878D82A}">
                        <a16:rowId xmlns:a16="http://schemas.microsoft.com/office/drawing/2014/main" val="136811742"/>
                      </a:ext>
                    </a:extLst>
                  </a:tr>
                  <a:tr h="377825">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sz="1550" dirty="0" smtClean="0"/>
                            <a:t>1</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50" dirty="0" smtClean="0"/>
                            <a:t>+1</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300000" t="-695161" r="-101000" b="-703226"/>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00000" t="-695161" r="-1000" b="-703226"/>
                          </a:stretch>
                        </a:blipFill>
                      </a:tcPr>
                    </a:tc>
                    <a:extLst>
                      <a:ext uri="{0D108BD9-81ED-4DB2-BD59-A6C34878D82A}">
                        <a16:rowId xmlns:a16="http://schemas.microsoft.com/office/drawing/2014/main" val="3916155728"/>
                      </a:ext>
                    </a:extLst>
                  </a:tr>
                  <a:tr h="37807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50" dirty="0" smtClean="0"/>
                            <a:t>0</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300000" t="-795161" r="-101000" b="-603226"/>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00000" t="-795161" r="-1000" b="-603226"/>
                          </a:stretch>
                        </a:blipFill>
                      </a:tcPr>
                    </a:tc>
                    <a:extLst>
                      <a:ext uri="{0D108BD9-81ED-4DB2-BD59-A6C34878D82A}">
                        <a16:rowId xmlns:a16="http://schemas.microsoft.com/office/drawing/2014/main" val="3957085471"/>
                      </a:ext>
                    </a:extLst>
                  </a:tr>
                  <a:tr h="37661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50" dirty="0" smtClean="0"/>
                            <a:t>-1</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0000" t="-895161" r="-101000" b="-503226"/>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00000" t="-895161" r="-1000" b="-503226"/>
                          </a:stretch>
                        </a:blipFill>
                      </a:tcPr>
                    </a:tc>
                    <a:extLst>
                      <a:ext uri="{0D108BD9-81ED-4DB2-BD59-A6C34878D82A}">
                        <a16:rowId xmlns:a16="http://schemas.microsoft.com/office/drawing/2014/main" val="1791720509"/>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r>
                            <a:rPr lang="en-US" sz="1550" dirty="0" smtClean="0"/>
                            <a:t>2</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50" dirty="0" smtClean="0"/>
                            <a:t>+2</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300000" t="-1028333" r="-101000" b="-42000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00000" t="-1028333" r="-1000" b="-420000"/>
                          </a:stretch>
                        </a:blipFill>
                      </a:tcPr>
                    </a:tc>
                    <a:extLst>
                      <a:ext uri="{0D108BD9-81ED-4DB2-BD59-A6C34878D82A}">
                        <a16:rowId xmlns:a16="http://schemas.microsoft.com/office/drawing/2014/main" val="2124399388"/>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50" dirty="0" smtClean="0"/>
                            <a:t>+1</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300000" t="-1109836" r="-101000" b="-313115"/>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00000" t="-1109836" r="-1000" b="-313115"/>
                          </a:stretch>
                        </a:blipFill>
                      </a:tcPr>
                    </a:tc>
                    <a:extLst>
                      <a:ext uri="{0D108BD9-81ED-4DB2-BD59-A6C34878D82A}">
                        <a16:rowId xmlns:a16="http://schemas.microsoft.com/office/drawing/2014/main" val="1286505136"/>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50" dirty="0" smtClean="0"/>
                            <a:t>0</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300000" t="-1209836" r="-101000" b="-213115"/>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00000" t="-1209836" r="-1000" b="-213115"/>
                          </a:stretch>
                        </a:blipFill>
                      </a:tcPr>
                    </a:tc>
                    <a:extLst>
                      <a:ext uri="{0D108BD9-81ED-4DB2-BD59-A6C34878D82A}">
                        <a16:rowId xmlns:a16="http://schemas.microsoft.com/office/drawing/2014/main" val="1426956878"/>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50" dirty="0" smtClean="0"/>
                            <a:t>-1</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300000" t="-1309836" r="-101000" b="-113115"/>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400000" t="-1309836" r="-1000" b="-113115"/>
                          </a:stretch>
                        </a:blipFill>
                      </a:tcPr>
                    </a:tc>
                    <a:extLst>
                      <a:ext uri="{0D108BD9-81ED-4DB2-BD59-A6C34878D82A}">
                        <a16:rowId xmlns:a16="http://schemas.microsoft.com/office/drawing/2014/main" val="607999597"/>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50" dirty="0" smtClean="0"/>
                            <a:t>-2</a:t>
                          </a:r>
                          <a:endParaRPr lang="en-US" sz="15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0000" t="-1409836" r="-101000" b="-13115"/>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00000" t="-1409836" r="-1000" b="-13115"/>
                          </a:stretch>
                        </a:blipFill>
                      </a:tcPr>
                    </a:tc>
                    <a:extLst>
                      <a:ext uri="{0D108BD9-81ED-4DB2-BD59-A6C34878D82A}">
                        <a16:rowId xmlns:a16="http://schemas.microsoft.com/office/drawing/2014/main" val="2541067365"/>
                      </a:ext>
                    </a:extLst>
                  </a:tr>
                </a:tbl>
              </a:graphicData>
            </a:graphic>
          </p:graphicFrame>
        </mc:Fallback>
      </mc:AlternateContent>
    </p:spTree>
    <p:extLst>
      <p:ext uri="{BB962C8B-B14F-4D97-AF65-F5344CB8AC3E}">
        <p14:creationId xmlns:p14="http://schemas.microsoft.com/office/powerpoint/2010/main" val="1144831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p:sp>
        <p:nvSpPr>
          <p:cNvPr id="4" name="Slide Number Placeholder 3"/>
          <p:cNvSpPr>
            <a:spLocks noGrp="1"/>
          </p:cNvSpPr>
          <p:nvPr>
            <p:ph type="sldNum" sz="quarter" idx="12"/>
          </p:nvPr>
        </p:nvSpPr>
        <p:spPr/>
        <p:txBody>
          <a:bodyPr/>
          <a:lstStyle/>
          <a:p>
            <a:fld id="{74374BF2-3C04-4AB9-BE52-D173019A9162}" type="slidenum">
              <a:rPr lang="en-US" smtClean="0"/>
              <a:t>18</a:t>
            </a:fld>
            <a:endParaRPr lang="en-US" dirty="0"/>
          </a:p>
        </p:txBody>
      </p:sp>
      <p:sp>
        <p:nvSpPr>
          <p:cNvPr id="12" name="Rectangle 11"/>
          <p:cNvSpPr/>
          <p:nvPr/>
        </p:nvSpPr>
        <p:spPr>
          <a:xfrm>
            <a:off x="292077" y="912773"/>
            <a:ext cx="8573144" cy="415498"/>
          </a:xfrm>
          <a:prstGeom prst="rect">
            <a:avLst/>
          </a:prstGeom>
        </p:spPr>
        <p:txBody>
          <a:bodyPr wrap="square">
            <a:spAutoFit/>
          </a:bodyPr>
          <a:lstStyle/>
          <a:p>
            <a:pPr>
              <a:spcBef>
                <a:spcPct val="0"/>
              </a:spcBef>
            </a:pPr>
            <a:r>
              <a:rPr lang="en-US" altLang="en-US" sz="2100" dirty="0"/>
              <a:t>Some of the imaginary wave functions of hydrogen and hydrogen-like atoms. </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956610004"/>
                  </p:ext>
                </p:extLst>
              </p:nvPr>
            </p:nvGraphicFramePr>
            <p:xfrm>
              <a:off x="457200" y="1330094"/>
              <a:ext cx="8296506" cy="5710302"/>
            </p:xfrm>
            <a:graphic>
              <a:graphicData uri="http://schemas.openxmlformats.org/drawingml/2006/table">
                <a:tbl>
                  <a:tblPr firstRow="1" bandRow="1">
                    <a:tableStyleId>{5C22544A-7EE6-4342-B048-85BDC9FD1C3A}</a:tableStyleId>
                  </a:tblPr>
                  <a:tblGrid>
                    <a:gridCol w="4220254">
                      <a:extLst>
                        <a:ext uri="{9D8B030D-6E8A-4147-A177-3AD203B41FA5}">
                          <a16:colId xmlns:a16="http://schemas.microsoft.com/office/drawing/2014/main" val="4116916792"/>
                        </a:ext>
                      </a:extLst>
                    </a:gridCol>
                    <a:gridCol w="4076252">
                      <a:extLst>
                        <a:ext uri="{9D8B030D-6E8A-4147-A177-3AD203B41FA5}">
                          <a16:colId xmlns:a16="http://schemas.microsoft.com/office/drawing/2014/main" val="4011951713"/>
                        </a:ext>
                      </a:extLst>
                    </a:gridCol>
                  </a:tblGrid>
                  <a:tr h="370840">
                    <a:tc>
                      <a:txBody>
                        <a:bodyPr/>
                        <a:lstStyle/>
                        <a:p>
                          <a:pPr algn="l">
                            <a:lnSpc>
                              <a:spcPct val="150000"/>
                            </a:lnSpc>
                          </a:pPr>
                          <a14:m>
                            <m:oMathPara xmlns:m="http://schemas.openxmlformats.org/officeDocument/2006/math">
                              <m:oMathParaPr>
                                <m:jc m:val="left"/>
                              </m:oMathParaPr>
                              <m:oMath xmlns:m="http://schemas.openxmlformats.org/officeDocument/2006/math">
                                <m:sSub>
                                  <m:sSubPr>
                                    <m:ctrlPr>
                                      <a:rPr lang="en-US" altLang="en-US" sz="1450" i="1" smtClean="0">
                                        <a:solidFill>
                                          <a:schemeClr val="tx1"/>
                                        </a:solidFill>
                                        <a:latin typeface="Cambria Math" panose="02040503050406030204" pitchFamily="18" charset="0"/>
                                      </a:rPr>
                                    </m:ctrlPr>
                                  </m:sSubPr>
                                  <m:e>
                                    <m:r>
                                      <a:rPr lang="en-US" sz="1450" i="1">
                                        <a:solidFill>
                                          <a:schemeClr val="tx1"/>
                                        </a:solidFill>
                                        <a:latin typeface="Cambria Math" panose="02040503050406030204" pitchFamily="18" charset="0"/>
                                        <a:ea typeface="Cambria Math" panose="02040503050406030204" pitchFamily="18" charset="0"/>
                                      </a:rPr>
                                      <m:t>𝜓</m:t>
                                    </m:r>
                                  </m:e>
                                  <m:sub>
                                    <m:r>
                                      <a:rPr lang="en-US" altLang="en-US" sz="1450" i="1">
                                        <a:solidFill>
                                          <a:schemeClr val="tx1"/>
                                        </a:solidFill>
                                        <a:latin typeface="Cambria Math" panose="02040503050406030204" pitchFamily="18" charset="0"/>
                                      </a:rPr>
                                      <m:t>1</m:t>
                                    </m:r>
                                    <m:r>
                                      <a:rPr lang="en-US" altLang="en-US" sz="1450" i="1">
                                        <a:solidFill>
                                          <a:schemeClr val="tx1"/>
                                        </a:solidFill>
                                        <a:latin typeface="Cambria Math" panose="02040503050406030204" pitchFamily="18" charset="0"/>
                                      </a:rPr>
                                      <m:t>𝑠</m:t>
                                    </m:r>
                                  </m:sub>
                                </m:sSub>
                                <m:r>
                                  <a:rPr lang="en-US" altLang="en-US" sz="1450" i="1">
                                    <a:solidFill>
                                      <a:schemeClr val="tx1"/>
                                    </a:solidFill>
                                    <a:latin typeface="Cambria Math" panose="02040503050406030204" pitchFamily="18" charset="0"/>
                                  </a:rPr>
                                  <m:t>=</m:t>
                                </m:r>
                                <m:f>
                                  <m:fPr>
                                    <m:ctrlPr>
                                      <a:rPr lang="en-US" altLang="en-US" sz="1450" i="1" smtClean="0">
                                        <a:solidFill>
                                          <a:schemeClr val="tx1"/>
                                        </a:solidFill>
                                        <a:latin typeface="Cambria Math" panose="02040503050406030204" pitchFamily="18" charset="0"/>
                                      </a:rPr>
                                    </m:ctrlPr>
                                  </m:fPr>
                                  <m:num>
                                    <m:r>
                                      <a:rPr lang="en-US" altLang="en-US" sz="1450" b="0" i="1" smtClean="0">
                                        <a:solidFill>
                                          <a:schemeClr val="tx1"/>
                                        </a:solidFill>
                                        <a:latin typeface="Cambria Math" panose="02040503050406030204" pitchFamily="18" charset="0"/>
                                      </a:rPr>
                                      <m:t>1</m:t>
                                    </m:r>
                                  </m:num>
                                  <m:den>
                                    <m:rad>
                                      <m:radPr>
                                        <m:degHide m:val="on"/>
                                        <m:ctrlPr>
                                          <a:rPr lang="en-US" altLang="en-US" sz="1450" i="1" smtClean="0">
                                            <a:solidFill>
                                              <a:schemeClr val="tx1"/>
                                            </a:solidFill>
                                            <a:latin typeface="Cambria Math" panose="02040503050406030204" pitchFamily="18" charset="0"/>
                                          </a:rPr>
                                        </m:ctrlPr>
                                      </m:radPr>
                                      <m:deg/>
                                      <m:e>
                                        <m:r>
                                          <a:rPr lang="en-US" altLang="en-US" sz="1450" i="1" smtClean="0">
                                            <a:solidFill>
                                              <a:schemeClr val="tx1"/>
                                            </a:solidFill>
                                            <a:latin typeface="Cambria Math" panose="02040503050406030204" pitchFamily="18" charset="0"/>
                                            <a:ea typeface="Cambria Math" panose="02040503050406030204" pitchFamily="18" charset="0"/>
                                          </a:rPr>
                                          <m:t>𝜋</m:t>
                                        </m:r>
                                      </m:e>
                                    </m:rad>
                                  </m:den>
                                </m:f>
                                <m:sSup>
                                  <m:sSupPr>
                                    <m:ctrlPr>
                                      <a:rPr lang="en-US" altLang="en-US" sz="1450" i="1">
                                        <a:solidFill>
                                          <a:schemeClr val="tx1"/>
                                        </a:solidFill>
                                        <a:latin typeface="Cambria Math" panose="02040503050406030204" pitchFamily="18" charset="0"/>
                                      </a:rPr>
                                    </m:ctrlPr>
                                  </m:sSupPr>
                                  <m:e>
                                    <m:d>
                                      <m:dPr>
                                        <m:ctrlPr>
                                          <a:rPr lang="en-US" altLang="en-US" sz="1450" i="1">
                                            <a:solidFill>
                                              <a:schemeClr val="tx1"/>
                                            </a:solidFill>
                                            <a:latin typeface="Cambria Math" panose="02040503050406030204" pitchFamily="18" charset="0"/>
                                          </a:rPr>
                                        </m:ctrlPr>
                                      </m:dPr>
                                      <m:e>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𝑍</m:t>
                                            </m:r>
                                          </m:num>
                                          <m:den>
                                            <m:r>
                                              <a:rPr lang="en-US" altLang="en-US" sz="1450" i="1">
                                                <a:solidFill>
                                                  <a:schemeClr val="tx1"/>
                                                </a:solidFill>
                                                <a:latin typeface="Cambria Math" panose="02040503050406030204" pitchFamily="18" charset="0"/>
                                              </a:rPr>
                                              <m:t>𝑎</m:t>
                                            </m:r>
                                          </m:den>
                                        </m:f>
                                      </m:e>
                                    </m:d>
                                  </m:e>
                                  <m:sup>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3</m:t>
                                        </m:r>
                                      </m:num>
                                      <m:den>
                                        <m:r>
                                          <a:rPr lang="en-US" altLang="en-US" sz="1450" i="1">
                                            <a:solidFill>
                                              <a:schemeClr val="tx1"/>
                                            </a:solidFill>
                                            <a:latin typeface="Cambria Math" panose="02040503050406030204" pitchFamily="18" charset="0"/>
                                          </a:rPr>
                                          <m:t>2</m:t>
                                        </m:r>
                                      </m:den>
                                    </m:f>
                                  </m:sup>
                                </m:sSup>
                                <m:r>
                                  <a:rPr lang="en-US" altLang="en-US" sz="1450" i="1">
                                    <a:solidFill>
                                      <a:schemeClr val="tx1"/>
                                    </a:solidFill>
                                    <a:latin typeface="Cambria Math" panose="02040503050406030204" pitchFamily="18" charset="0"/>
                                  </a:rPr>
                                  <m:t> </m:t>
                                </m:r>
                                <m:sSup>
                                  <m:sSupPr>
                                    <m:ctrlPr>
                                      <a:rPr lang="en-US" altLang="en-US" sz="1450" i="1">
                                        <a:solidFill>
                                          <a:schemeClr val="tx1"/>
                                        </a:solidFill>
                                        <a:latin typeface="Cambria Math" panose="02040503050406030204" pitchFamily="18" charset="0"/>
                                      </a:rPr>
                                    </m:ctrlPr>
                                  </m:sSupPr>
                                  <m:e>
                                    <m:r>
                                      <a:rPr lang="en-US" altLang="en-US" sz="1450" i="1">
                                        <a:solidFill>
                                          <a:schemeClr val="tx1"/>
                                        </a:solidFill>
                                        <a:latin typeface="Cambria Math" panose="02040503050406030204" pitchFamily="18" charset="0"/>
                                      </a:rPr>
                                      <m:t>𝑒</m:t>
                                    </m:r>
                                  </m:e>
                                  <m:sup>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m:t>
                                        </m:r>
                                        <m:r>
                                          <a:rPr lang="en-US" altLang="en-US" sz="1450" i="1">
                                            <a:solidFill>
                                              <a:schemeClr val="tx1"/>
                                            </a:solidFill>
                                            <a:latin typeface="Cambria Math" panose="02040503050406030204" pitchFamily="18" charset="0"/>
                                          </a:rPr>
                                          <m:t>𝑍𝑟</m:t>
                                        </m:r>
                                      </m:num>
                                      <m:den>
                                        <m:r>
                                          <a:rPr lang="en-US" altLang="en-US" sz="1450" i="1">
                                            <a:solidFill>
                                              <a:schemeClr val="tx1"/>
                                            </a:solidFill>
                                            <a:latin typeface="Cambria Math" panose="02040503050406030204" pitchFamily="18" charset="0"/>
                                          </a:rPr>
                                          <m:t>𝑎</m:t>
                                        </m:r>
                                      </m:den>
                                    </m:f>
                                  </m:sup>
                                </m:sSup>
                              </m:oMath>
                            </m:oMathPara>
                          </a14:m>
                          <a:endParaRPr lang="en-US" sz="145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lnSpc>
                              <a:spcPct val="150000"/>
                            </a:lnSpc>
                          </a:pPr>
                          <a14:m>
                            <m:oMathPara xmlns:m="http://schemas.openxmlformats.org/officeDocument/2006/math">
                              <m:oMathParaPr>
                                <m:jc m:val="left"/>
                              </m:oMathParaPr>
                              <m:oMath xmlns:m="http://schemas.openxmlformats.org/officeDocument/2006/math">
                                <m:sSub>
                                  <m:sSubPr>
                                    <m:ctrlPr>
                                      <a:rPr lang="en-US" sz="1450" i="1" smtClean="0">
                                        <a:solidFill>
                                          <a:schemeClr val="tx1"/>
                                        </a:solidFill>
                                        <a:latin typeface="Cambria Math" panose="02040503050406030204" pitchFamily="18" charset="0"/>
                                      </a:rPr>
                                    </m:ctrlPr>
                                  </m:sSubPr>
                                  <m:e>
                                    <m:sSub>
                                      <m:sSubPr>
                                        <m:ctrlPr>
                                          <a:rPr lang="en-US" sz="1450" i="1">
                                            <a:solidFill>
                                              <a:schemeClr val="tx1"/>
                                            </a:solidFill>
                                            <a:latin typeface="Cambria Math" panose="02040503050406030204" pitchFamily="18" charset="0"/>
                                            <a:ea typeface="Cambria Math" panose="02040503050406030204" pitchFamily="18" charset="0"/>
                                          </a:rPr>
                                        </m:ctrlPr>
                                      </m:sSubPr>
                                      <m:e>
                                        <m:r>
                                          <a:rPr lang="en-US" sz="1450" i="1">
                                            <a:solidFill>
                                              <a:schemeClr val="tx1"/>
                                            </a:solidFill>
                                            <a:latin typeface="Cambria Math" panose="02040503050406030204" pitchFamily="18" charset="0"/>
                                            <a:ea typeface="Cambria Math" panose="02040503050406030204" pitchFamily="18" charset="0"/>
                                          </a:rPr>
                                          <m:t>𝜓</m:t>
                                        </m:r>
                                      </m:e>
                                      <m:sub>
                                        <m:r>
                                          <a:rPr lang="en-US" sz="1450" b="1" i="1" smtClean="0">
                                            <a:solidFill>
                                              <a:schemeClr val="tx1"/>
                                            </a:solidFill>
                                            <a:latin typeface="Cambria Math" panose="02040503050406030204" pitchFamily="18" charset="0"/>
                                            <a:ea typeface="Cambria Math" panose="02040503050406030204" pitchFamily="18" charset="0"/>
                                          </a:rPr>
                                          <m:t>𝟑</m:t>
                                        </m:r>
                                        <m:r>
                                          <a:rPr lang="en-US" sz="1450" i="1">
                                            <a:solidFill>
                                              <a:schemeClr val="tx1"/>
                                            </a:solidFill>
                                            <a:latin typeface="Cambria Math" panose="02040503050406030204" pitchFamily="18" charset="0"/>
                                            <a:ea typeface="Cambria Math" panose="02040503050406030204" pitchFamily="18" charset="0"/>
                                          </a:rPr>
                                          <m:t>𝑝</m:t>
                                        </m:r>
                                      </m:sub>
                                    </m:sSub>
                                  </m:e>
                                  <m:sub>
                                    <m:r>
                                      <a:rPr lang="en-US" sz="1450" i="1" smtClean="0">
                                        <a:solidFill>
                                          <a:schemeClr val="tx1"/>
                                        </a:solidFill>
                                        <a:latin typeface="Cambria Math" panose="02040503050406030204" pitchFamily="18" charset="0"/>
                                        <a:ea typeface="Cambria Math" panose="02040503050406030204" pitchFamily="18" charset="0"/>
                                      </a:rPr>
                                      <m:t>0</m:t>
                                    </m:r>
                                  </m:sub>
                                </m:sSub>
                                <m:r>
                                  <a:rPr lang="en-US" altLang="en-US" sz="1450" i="1">
                                    <a:solidFill>
                                      <a:schemeClr val="tx1"/>
                                    </a:solidFill>
                                    <a:latin typeface="Cambria Math" panose="02040503050406030204" pitchFamily="18" charset="0"/>
                                  </a:rPr>
                                  <m:t>=</m:t>
                                </m:r>
                                <m:sSup>
                                  <m:sSupPr>
                                    <m:ctrlPr>
                                      <a:rPr lang="en-US" altLang="en-US" sz="1450" i="1">
                                        <a:solidFill>
                                          <a:schemeClr val="tx1"/>
                                        </a:solidFill>
                                        <a:latin typeface="Cambria Math" panose="02040503050406030204" pitchFamily="18" charset="0"/>
                                      </a:rPr>
                                    </m:ctrlPr>
                                  </m:sSupPr>
                                  <m:e>
                                    <m:f>
                                      <m:fPr>
                                        <m:ctrlPr>
                                          <a:rPr lang="en-US" altLang="en-US" sz="1450" i="1">
                                            <a:solidFill>
                                              <a:schemeClr val="tx1"/>
                                            </a:solidFill>
                                            <a:latin typeface="Cambria Math" panose="02040503050406030204" pitchFamily="18" charset="0"/>
                                          </a:rPr>
                                        </m:ctrlPr>
                                      </m:fPr>
                                      <m:num>
                                        <m:r>
                                          <a:rPr lang="en-US" altLang="en-US" sz="1450" b="1" i="1" smtClean="0">
                                            <a:solidFill>
                                              <a:schemeClr val="tx1"/>
                                            </a:solidFill>
                                            <a:latin typeface="Cambria Math" panose="02040503050406030204" pitchFamily="18" charset="0"/>
                                          </a:rPr>
                                          <m:t>𝟖</m:t>
                                        </m:r>
                                      </m:num>
                                      <m:den>
                                        <m:r>
                                          <a:rPr lang="en-US" altLang="en-US" sz="1450" i="1">
                                            <a:solidFill>
                                              <a:schemeClr val="tx1"/>
                                            </a:solidFill>
                                            <a:latin typeface="Cambria Math" panose="02040503050406030204" pitchFamily="18" charset="0"/>
                                          </a:rPr>
                                          <m:t>27</m:t>
                                        </m:r>
                                        <m:rad>
                                          <m:radPr>
                                            <m:degHide m:val="on"/>
                                            <m:ctrlPr>
                                              <a:rPr lang="en-US" altLang="en-US" sz="1450" i="1">
                                                <a:solidFill>
                                                  <a:schemeClr val="tx1"/>
                                                </a:solidFill>
                                                <a:latin typeface="Cambria Math" panose="02040503050406030204" pitchFamily="18" charset="0"/>
                                              </a:rPr>
                                            </m:ctrlPr>
                                          </m:radPr>
                                          <m:deg/>
                                          <m:e>
                                            <m:r>
                                              <a:rPr lang="en-US" altLang="en-US" sz="1450" i="1" smtClean="0">
                                                <a:solidFill>
                                                  <a:schemeClr val="tx1"/>
                                                </a:solidFill>
                                                <a:latin typeface="Cambria Math" panose="02040503050406030204" pitchFamily="18" charset="0"/>
                                                <a:ea typeface="Cambria Math" panose="02040503050406030204" pitchFamily="18" charset="0"/>
                                              </a:rPr>
                                              <m:t>𝝅</m:t>
                                            </m:r>
                                          </m:e>
                                        </m:rad>
                                      </m:den>
                                    </m:f>
                                    <m:d>
                                      <m:dPr>
                                        <m:ctrlPr>
                                          <a:rPr lang="en-US" altLang="en-US" sz="1450" i="1">
                                            <a:solidFill>
                                              <a:schemeClr val="tx1"/>
                                            </a:solidFill>
                                            <a:latin typeface="Cambria Math" panose="02040503050406030204" pitchFamily="18" charset="0"/>
                                          </a:rPr>
                                        </m:ctrlPr>
                                      </m:dPr>
                                      <m:e>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𝑍</m:t>
                                            </m:r>
                                          </m:num>
                                          <m:den>
                                            <m:r>
                                              <a:rPr lang="en-US" altLang="en-US" sz="1450" b="1" i="1" smtClean="0">
                                                <a:solidFill>
                                                  <a:schemeClr val="tx1"/>
                                                </a:solidFill>
                                                <a:latin typeface="Cambria Math" panose="02040503050406030204" pitchFamily="18" charset="0"/>
                                              </a:rPr>
                                              <m:t>𝟐</m:t>
                                            </m:r>
                                            <m:r>
                                              <a:rPr lang="en-US" altLang="en-US" sz="1450" i="1">
                                                <a:solidFill>
                                                  <a:schemeClr val="tx1"/>
                                                </a:solidFill>
                                                <a:latin typeface="Cambria Math" panose="02040503050406030204" pitchFamily="18" charset="0"/>
                                              </a:rPr>
                                              <m:t>𝑎</m:t>
                                            </m:r>
                                          </m:den>
                                        </m:f>
                                      </m:e>
                                    </m:d>
                                  </m:e>
                                  <m:sup>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3</m:t>
                                        </m:r>
                                      </m:num>
                                      <m:den>
                                        <m:r>
                                          <a:rPr lang="en-US" altLang="en-US" sz="1450" i="1">
                                            <a:solidFill>
                                              <a:schemeClr val="tx1"/>
                                            </a:solidFill>
                                            <a:latin typeface="Cambria Math" panose="02040503050406030204" pitchFamily="18" charset="0"/>
                                          </a:rPr>
                                          <m:t>2</m:t>
                                        </m:r>
                                      </m:den>
                                    </m:f>
                                  </m:sup>
                                </m:sSup>
                                <m:r>
                                  <a:rPr lang="en-US" altLang="en-US" sz="1450" i="1">
                                    <a:solidFill>
                                      <a:schemeClr val="tx1"/>
                                    </a:solidFill>
                                    <a:latin typeface="Cambria Math" panose="02040503050406030204" pitchFamily="18" charset="0"/>
                                  </a:rPr>
                                  <m:t> </m:t>
                                </m:r>
                                <m:d>
                                  <m:dPr>
                                    <m:ctrlPr>
                                      <a:rPr lang="en-US" altLang="en-US" sz="1450" i="1">
                                        <a:solidFill>
                                          <a:schemeClr val="tx1"/>
                                        </a:solidFill>
                                        <a:latin typeface="Cambria Math" panose="02040503050406030204" pitchFamily="18" charset="0"/>
                                      </a:rPr>
                                    </m:ctrlPr>
                                  </m:dPr>
                                  <m:e>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𝑍𝑟</m:t>
                                        </m:r>
                                      </m:num>
                                      <m:den>
                                        <m:r>
                                          <a:rPr lang="en-US" altLang="en-US" sz="1450" i="1">
                                            <a:solidFill>
                                              <a:schemeClr val="tx1"/>
                                            </a:solidFill>
                                            <a:latin typeface="Cambria Math" panose="02040503050406030204" pitchFamily="18" charset="0"/>
                                          </a:rPr>
                                          <m:t>𝑎</m:t>
                                        </m:r>
                                      </m:den>
                                    </m:f>
                                    <m:r>
                                      <a:rPr lang="en-US" altLang="en-US" sz="1450" b="1" i="1" smtClean="0">
                                        <a:solidFill>
                                          <a:schemeClr val="tx1"/>
                                        </a:solidFill>
                                        <a:latin typeface="Cambria Math" panose="02040503050406030204" pitchFamily="18" charset="0"/>
                                      </a:rPr>
                                      <m:t>−</m:t>
                                    </m:r>
                                    <m:f>
                                      <m:fPr>
                                        <m:ctrlPr>
                                          <a:rPr lang="en-US" altLang="en-US" sz="1450" i="1">
                                            <a:solidFill>
                                              <a:schemeClr val="tx1"/>
                                            </a:solidFill>
                                            <a:latin typeface="Cambria Math" panose="02040503050406030204" pitchFamily="18" charset="0"/>
                                          </a:rPr>
                                        </m:ctrlPr>
                                      </m:fPr>
                                      <m:num>
                                        <m:sSup>
                                          <m:sSupPr>
                                            <m:ctrlPr>
                                              <a:rPr lang="en-US" altLang="en-US" sz="1450" i="1">
                                                <a:solidFill>
                                                  <a:schemeClr val="tx1"/>
                                                </a:solidFill>
                                                <a:latin typeface="Cambria Math" panose="02040503050406030204" pitchFamily="18" charset="0"/>
                                              </a:rPr>
                                            </m:ctrlPr>
                                          </m:sSupPr>
                                          <m:e>
                                            <m:r>
                                              <a:rPr lang="en-US" altLang="en-US" sz="1450" i="1">
                                                <a:solidFill>
                                                  <a:schemeClr val="tx1"/>
                                                </a:solidFill>
                                                <a:latin typeface="Cambria Math" panose="02040503050406030204" pitchFamily="18" charset="0"/>
                                              </a:rPr>
                                              <m:t>𝑍</m:t>
                                            </m:r>
                                          </m:e>
                                          <m:sup>
                                            <m:r>
                                              <a:rPr lang="en-US" altLang="en-US" sz="1450" i="1">
                                                <a:solidFill>
                                                  <a:schemeClr val="tx1"/>
                                                </a:solidFill>
                                                <a:latin typeface="Cambria Math" panose="02040503050406030204" pitchFamily="18" charset="0"/>
                                              </a:rPr>
                                              <m:t>2</m:t>
                                            </m:r>
                                          </m:sup>
                                        </m:sSup>
                                        <m:sSup>
                                          <m:sSupPr>
                                            <m:ctrlPr>
                                              <a:rPr lang="en-US" altLang="en-US" sz="1450" i="1">
                                                <a:solidFill>
                                                  <a:schemeClr val="tx1"/>
                                                </a:solidFill>
                                                <a:latin typeface="Cambria Math" panose="02040503050406030204" pitchFamily="18" charset="0"/>
                                              </a:rPr>
                                            </m:ctrlPr>
                                          </m:sSupPr>
                                          <m:e>
                                            <m:r>
                                              <a:rPr lang="en-US" altLang="en-US" sz="1450" i="1">
                                                <a:solidFill>
                                                  <a:schemeClr val="tx1"/>
                                                </a:solidFill>
                                                <a:latin typeface="Cambria Math" panose="02040503050406030204" pitchFamily="18" charset="0"/>
                                              </a:rPr>
                                              <m:t>𝑟</m:t>
                                            </m:r>
                                          </m:e>
                                          <m:sup>
                                            <m:r>
                                              <a:rPr lang="en-US" altLang="en-US" sz="1450" i="1">
                                                <a:solidFill>
                                                  <a:schemeClr val="tx1"/>
                                                </a:solidFill>
                                                <a:latin typeface="Cambria Math" panose="02040503050406030204" pitchFamily="18" charset="0"/>
                                              </a:rPr>
                                              <m:t>2</m:t>
                                            </m:r>
                                          </m:sup>
                                        </m:sSup>
                                      </m:num>
                                      <m:den>
                                        <m:r>
                                          <a:rPr lang="en-US" altLang="en-US" sz="1450" i="1">
                                            <a:solidFill>
                                              <a:schemeClr val="tx1"/>
                                            </a:solidFill>
                                            <a:latin typeface="Cambria Math" panose="02040503050406030204" pitchFamily="18" charset="0"/>
                                          </a:rPr>
                                          <m:t>6</m:t>
                                        </m:r>
                                        <m:sSup>
                                          <m:sSupPr>
                                            <m:ctrlPr>
                                              <a:rPr lang="en-US" altLang="en-US" sz="1450" i="1">
                                                <a:solidFill>
                                                  <a:schemeClr val="tx1"/>
                                                </a:solidFill>
                                                <a:latin typeface="Cambria Math" panose="02040503050406030204" pitchFamily="18" charset="0"/>
                                              </a:rPr>
                                            </m:ctrlPr>
                                          </m:sSupPr>
                                          <m:e>
                                            <m:r>
                                              <a:rPr lang="en-US" altLang="en-US" sz="1450" i="1">
                                                <a:solidFill>
                                                  <a:schemeClr val="tx1"/>
                                                </a:solidFill>
                                                <a:latin typeface="Cambria Math" panose="02040503050406030204" pitchFamily="18" charset="0"/>
                                              </a:rPr>
                                              <m:t>𝑎</m:t>
                                            </m:r>
                                          </m:e>
                                          <m:sup>
                                            <m:r>
                                              <a:rPr lang="en-US" altLang="en-US" sz="1450" i="1">
                                                <a:solidFill>
                                                  <a:schemeClr val="tx1"/>
                                                </a:solidFill>
                                                <a:latin typeface="Cambria Math" panose="02040503050406030204" pitchFamily="18" charset="0"/>
                                              </a:rPr>
                                              <m:t>2</m:t>
                                            </m:r>
                                          </m:sup>
                                        </m:sSup>
                                      </m:den>
                                    </m:f>
                                  </m:e>
                                </m:d>
                                <m:sSup>
                                  <m:sSupPr>
                                    <m:ctrlPr>
                                      <a:rPr lang="en-US" altLang="en-US" sz="1450" i="1">
                                        <a:solidFill>
                                          <a:schemeClr val="tx1"/>
                                        </a:solidFill>
                                        <a:latin typeface="Cambria Math" panose="02040503050406030204" pitchFamily="18" charset="0"/>
                                      </a:rPr>
                                    </m:ctrlPr>
                                  </m:sSupPr>
                                  <m:e>
                                    <m:r>
                                      <a:rPr lang="en-US" altLang="en-US" sz="1450" i="1">
                                        <a:solidFill>
                                          <a:schemeClr val="tx1"/>
                                        </a:solidFill>
                                        <a:latin typeface="Cambria Math" panose="02040503050406030204" pitchFamily="18" charset="0"/>
                                      </a:rPr>
                                      <m:t>𝑒</m:t>
                                    </m:r>
                                  </m:e>
                                  <m:sup>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m:t>
                                        </m:r>
                                        <m:r>
                                          <a:rPr lang="en-US" altLang="en-US" sz="1450" i="1">
                                            <a:solidFill>
                                              <a:schemeClr val="tx1"/>
                                            </a:solidFill>
                                            <a:latin typeface="Cambria Math" panose="02040503050406030204" pitchFamily="18" charset="0"/>
                                          </a:rPr>
                                          <m:t>𝑍𝑟</m:t>
                                        </m:r>
                                      </m:num>
                                      <m:den>
                                        <m:r>
                                          <a:rPr lang="en-US" altLang="en-US" sz="1450" i="1">
                                            <a:solidFill>
                                              <a:schemeClr val="tx1"/>
                                            </a:solidFill>
                                            <a:latin typeface="Cambria Math" panose="02040503050406030204" pitchFamily="18" charset="0"/>
                                          </a:rPr>
                                          <m:t>3</m:t>
                                        </m:r>
                                        <m:r>
                                          <a:rPr lang="en-US" altLang="en-US" sz="1450" i="1">
                                            <a:solidFill>
                                              <a:schemeClr val="tx1"/>
                                            </a:solidFill>
                                            <a:latin typeface="Cambria Math" panose="02040503050406030204" pitchFamily="18" charset="0"/>
                                          </a:rPr>
                                          <m:t>𝑎</m:t>
                                        </m:r>
                                      </m:den>
                                    </m:f>
                                  </m:sup>
                                </m:sSup>
                                <m:func>
                                  <m:funcPr>
                                    <m:ctrlPr>
                                      <a:rPr lang="en-US" altLang="en-US" sz="1450" b="0" i="1" smtClean="0">
                                        <a:solidFill>
                                          <a:schemeClr val="tx1"/>
                                        </a:solidFill>
                                        <a:latin typeface="Cambria Math" panose="02040503050406030204" pitchFamily="18" charset="0"/>
                                      </a:rPr>
                                    </m:ctrlPr>
                                  </m:funcPr>
                                  <m:fName>
                                    <m:r>
                                      <m:rPr>
                                        <m:sty m:val="p"/>
                                      </m:rPr>
                                      <a:rPr lang="en-US" altLang="en-US" sz="1450" b="0" i="0" smtClean="0">
                                        <a:solidFill>
                                          <a:schemeClr val="tx1"/>
                                        </a:solidFill>
                                        <a:latin typeface="Cambria Math" panose="02040503050406030204" pitchFamily="18" charset="0"/>
                                      </a:rPr>
                                      <m:t>cos</m:t>
                                    </m:r>
                                  </m:fName>
                                  <m:e>
                                    <m:r>
                                      <a:rPr lang="en-US" altLang="en-US" sz="1450" b="0" i="1" smtClean="0">
                                        <a:solidFill>
                                          <a:schemeClr val="tx1"/>
                                        </a:solidFill>
                                        <a:latin typeface="Cambria Math" panose="02040503050406030204" pitchFamily="18" charset="0"/>
                                        <a:ea typeface="Cambria Math" panose="02040503050406030204" pitchFamily="18" charset="0"/>
                                      </a:rPr>
                                      <m:t>𝜃</m:t>
                                    </m:r>
                                  </m:e>
                                </m:func>
                              </m:oMath>
                            </m:oMathPara>
                          </a14:m>
                          <a:endParaRPr lang="en-US" sz="145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4051473"/>
                      </a:ext>
                    </a:extLst>
                  </a:tr>
                  <a:tr h="370840">
                    <a:tc>
                      <a:txBody>
                        <a:bodyPr/>
                        <a:lstStyle/>
                        <a:p>
                          <a:pPr algn="l">
                            <a:lnSpc>
                              <a:spcPct val="150000"/>
                            </a:lnSpc>
                          </a:pPr>
                          <a14:m>
                            <m:oMathPara xmlns:m="http://schemas.openxmlformats.org/officeDocument/2006/math">
                              <m:oMathParaPr>
                                <m:jc m:val="left"/>
                              </m:oMathParaPr>
                              <m:oMath xmlns:m="http://schemas.openxmlformats.org/officeDocument/2006/math">
                                <m:sSub>
                                  <m:sSubPr>
                                    <m:ctrlPr>
                                      <a:rPr lang="en-US" altLang="en-US" sz="1450" i="1" smtClean="0">
                                        <a:solidFill>
                                          <a:schemeClr val="tx1"/>
                                        </a:solidFill>
                                        <a:latin typeface="Cambria Math" panose="02040503050406030204" pitchFamily="18" charset="0"/>
                                      </a:rPr>
                                    </m:ctrlPr>
                                  </m:sSubPr>
                                  <m:e>
                                    <m:r>
                                      <a:rPr lang="en-US" sz="1450" i="1">
                                        <a:solidFill>
                                          <a:schemeClr val="tx1"/>
                                        </a:solidFill>
                                        <a:latin typeface="Cambria Math" panose="02040503050406030204" pitchFamily="18" charset="0"/>
                                        <a:ea typeface="Cambria Math" panose="02040503050406030204" pitchFamily="18" charset="0"/>
                                      </a:rPr>
                                      <m:t>𝜓</m:t>
                                    </m:r>
                                  </m:e>
                                  <m:sub>
                                    <m:r>
                                      <a:rPr lang="en-US" altLang="en-US" sz="1450" i="1">
                                        <a:solidFill>
                                          <a:schemeClr val="tx1"/>
                                        </a:solidFill>
                                        <a:latin typeface="Cambria Math" panose="02040503050406030204" pitchFamily="18" charset="0"/>
                                      </a:rPr>
                                      <m:t>2</m:t>
                                    </m:r>
                                    <m:r>
                                      <a:rPr lang="en-US" altLang="en-US" sz="1450" i="1">
                                        <a:solidFill>
                                          <a:schemeClr val="tx1"/>
                                        </a:solidFill>
                                        <a:latin typeface="Cambria Math" panose="02040503050406030204" pitchFamily="18" charset="0"/>
                                      </a:rPr>
                                      <m:t>𝑠</m:t>
                                    </m:r>
                                  </m:sub>
                                </m:sSub>
                                <m:r>
                                  <a:rPr lang="en-US" altLang="en-US" sz="1450" i="1">
                                    <a:solidFill>
                                      <a:schemeClr val="tx1"/>
                                    </a:solidFill>
                                    <a:latin typeface="Cambria Math" panose="02040503050406030204" pitchFamily="18" charset="0"/>
                                  </a:rPr>
                                  <m:t>=</m:t>
                                </m:r>
                                <m:sSup>
                                  <m:sSupPr>
                                    <m:ctrlPr>
                                      <a:rPr lang="en-US" altLang="en-US" sz="1450" i="1">
                                        <a:solidFill>
                                          <a:schemeClr val="tx1"/>
                                        </a:solidFill>
                                        <a:latin typeface="Cambria Math" panose="02040503050406030204" pitchFamily="18" charset="0"/>
                                      </a:rPr>
                                    </m:ctrlPr>
                                  </m:sSupPr>
                                  <m:e>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1</m:t>
                                        </m:r>
                                      </m:num>
                                      <m:den>
                                        <m:rad>
                                          <m:radPr>
                                            <m:degHide m:val="on"/>
                                            <m:ctrlPr>
                                              <a:rPr lang="en-US" altLang="en-US" sz="1450" i="1">
                                                <a:solidFill>
                                                  <a:schemeClr val="tx1"/>
                                                </a:solidFill>
                                                <a:latin typeface="Cambria Math" panose="02040503050406030204" pitchFamily="18" charset="0"/>
                                              </a:rPr>
                                            </m:ctrlPr>
                                          </m:radPr>
                                          <m:deg/>
                                          <m:e>
                                            <m:r>
                                              <a:rPr lang="en-US" altLang="en-US" sz="1450" i="1">
                                                <a:solidFill>
                                                  <a:schemeClr val="tx1"/>
                                                </a:solidFill>
                                                <a:latin typeface="Cambria Math" panose="02040503050406030204" pitchFamily="18" charset="0"/>
                                                <a:ea typeface="Cambria Math" panose="02040503050406030204" pitchFamily="18" charset="0"/>
                                              </a:rPr>
                                              <m:t>𝜋</m:t>
                                            </m:r>
                                          </m:e>
                                        </m:rad>
                                      </m:den>
                                    </m:f>
                                    <m:d>
                                      <m:dPr>
                                        <m:ctrlPr>
                                          <a:rPr lang="en-US" altLang="en-US" sz="1450" i="1">
                                            <a:solidFill>
                                              <a:schemeClr val="tx1"/>
                                            </a:solidFill>
                                            <a:latin typeface="Cambria Math" panose="02040503050406030204" pitchFamily="18" charset="0"/>
                                          </a:rPr>
                                        </m:ctrlPr>
                                      </m:dPr>
                                      <m:e>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𝑍</m:t>
                                            </m:r>
                                          </m:num>
                                          <m:den>
                                            <m:r>
                                              <a:rPr lang="en-US" altLang="en-US" sz="1450" b="0" i="1" smtClean="0">
                                                <a:solidFill>
                                                  <a:schemeClr val="tx1"/>
                                                </a:solidFill>
                                                <a:latin typeface="Cambria Math" panose="02040503050406030204" pitchFamily="18" charset="0"/>
                                              </a:rPr>
                                              <m:t>2</m:t>
                                            </m:r>
                                            <m:r>
                                              <a:rPr lang="en-US" altLang="en-US" sz="1450" i="1">
                                                <a:solidFill>
                                                  <a:schemeClr val="tx1"/>
                                                </a:solidFill>
                                                <a:latin typeface="Cambria Math" panose="02040503050406030204" pitchFamily="18" charset="0"/>
                                              </a:rPr>
                                              <m:t>𝑎</m:t>
                                            </m:r>
                                          </m:den>
                                        </m:f>
                                      </m:e>
                                    </m:d>
                                  </m:e>
                                  <m:sup>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3</m:t>
                                        </m:r>
                                      </m:num>
                                      <m:den>
                                        <m:r>
                                          <a:rPr lang="en-US" altLang="en-US" sz="1450" i="1">
                                            <a:solidFill>
                                              <a:schemeClr val="tx1"/>
                                            </a:solidFill>
                                            <a:latin typeface="Cambria Math" panose="02040503050406030204" pitchFamily="18" charset="0"/>
                                          </a:rPr>
                                          <m:t>2</m:t>
                                        </m:r>
                                      </m:den>
                                    </m:f>
                                  </m:sup>
                                </m:sSup>
                                <m:r>
                                  <a:rPr lang="en-US" altLang="en-US" sz="1450" i="1">
                                    <a:solidFill>
                                      <a:schemeClr val="tx1"/>
                                    </a:solidFill>
                                    <a:latin typeface="Cambria Math" panose="02040503050406030204" pitchFamily="18" charset="0"/>
                                  </a:rPr>
                                  <m:t> </m:t>
                                </m:r>
                                <m:d>
                                  <m:dPr>
                                    <m:ctrlPr>
                                      <a:rPr lang="en-US" altLang="en-US" sz="1450" i="1">
                                        <a:solidFill>
                                          <a:schemeClr val="tx1"/>
                                        </a:solidFill>
                                        <a:latin typeface="Cambria Math" panose="02040503050406030204" pitchFamily="18" charset="0"/>
                                      </a:rPr>
                                    </m:ctrlPr>
                                  </m:dPr>
                                  <m:e>
                                    <m:r>
                                      <a:rPr lang="en-US" altLang="en-US" sz="1450" i="1">
                                        <a:solidFill>
                                          <a:schemeClr val="tx1"/>
                                        </a:solidFill>
                                        <a:latin typeface="Cambria Math" panose="02040503050406030204" pitchFamily="18" charset="0"/>
                                      </a:rPr>
                                      <m:t>1−</m:t>
                                    </m:r>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𝑍𝑟</m:t>
                                        </m:r>
                                      </m:num>
                                      <m:den>
                                        <m:r>
                                          <a:rPr lang="en-US" altLang="en-US" sz="1450" i="1">
                                            <a:solidFill>
                                              <a:schemeClr val="tx1"/>
                                            </a:solidFill>
                                            <a:latin typeface="Cambria Math" panose="02040503050406030204" pitchFamily="18" charset="0"/>
                                          </a:rPr>
                                          <m:t>2</m:t>
                                        </m:r>
                                        <m:r>
                                          <a:rPr lang="en-US" altLang="en-US" sz="1450" i="1">
                                            <a:solidFill>
                                              <a:schemeClr val="tx1"/>
                                            </a:solidFill>
                                            <a:latin typeface="Cambria Math" panose="02040503050406030204" pitchFamily="18" charset="0"/>
                                          </a:rPr>
                                          <m:t>𝑎</m:t>
                                        </m:r>
                                      </m:den>
                                    </m:f>
                                  </m:e>
                                </m:d>
                                <m:sSup>
                                  <m:sSupPr>
                                    <m:ctrlPr>
                                      <a:rPr lang="en-US" altLang="en-US" sz="1450" i="1">
                                        <a:solidFill>
                                          <a:schemeClr val="tx1"/>
                                        </a:solidFill>
                                        <a:latin typeface="Cambria Math" panose="02040503050406030204" pitchFamily="18" charset="0"/>
                                      </a:rPr>
                                    </m:ctrlPr>
                                  </m:sSupPr>
                                  <m:e>
                                    <m:r>
                                      <a:rPr lang="en-US" altLang="en-US" sz="1450" i="1">
                                        <a:solidFill>
                                          <a:schemeClr val="tx1"/>
                                        </a:solidFill>
                                        <a:latin typeface="Cambria Math" panose="02040503050406030204" pitchFamily="18" charset="0"/>
                                      </a:rPr>
                                      <m:t>𝑒</m:t>
                                    </m:r>
                                  </m:e>
                                  <m:sup>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m:t>
                                        </m:r>
                                        <m:r>
                                          <a:rPr lang="en-US" altLang="en-US" sz="1450" i="1">
                                            <a:solidFill>
                                              <a:schemeClr val="tx1"/>
                                            </a:solidFill>
                                            <a:latin typeface="Cambria Math" panose="02040503050406030204" pitchFamily="18" charset="0"/>
                                          </a:rPr>
                                          <m:t>𝑍𝑟</m:t>
                                        </m:r>
                                      </m:num>
                                      <m:den>
                                        <m:r>
                                          <a:rPr lang="en-US" altLang="en-US" sz="1450" i="1">
                                            <a:solidFill>
                                              <a:schemeClr val="tx1"/>
                                            </a:solidFill>
                                            <a:latin typeface="Cambria Math" panose="02040503050406030204" pitchFamily="18" charset="0"/>
                                          </a:rPr>
                                          <m:t>2</m:t>
                                        </m:r>
                                        <m:r>
                                          <a:rPr lang="en-US" altLang="en-US" sz="1450" i="1">
                                            <a:solidFill>
                                              <a:schemeClr val="tx1"/>
                                            </a:solidFill>
                                            <a:latin typeface="Cambria Math" panose="02040503050406030204" pitchFamily="18" charset="0"/>
                                          </a:rPr>
                                          <m:t>𝑎</m:t>
                                        </m:r>
                                      </m:den>
                                    </m:f>
                                  </m:sup>
                                </m:sSup>
                              </m:oMath>
                            </m:oMathPara>
                          </a14:m>
                          <a:endParaRPr lang="en-US" sz="145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50000"/>
                            </a:lnSpc>
                          </a:pPr>
                          <a14:m>
                            <m:oMathPara xmlns:m="http://schemas.openxmlformats.org/officeDocument/2006/math">
                              <m:oMathParaPr>
                                <m:jc m:val="left"/>
                              </m:oMathParaPr>
                              <m:oMath xmlns:m="http://schemas.openxmlformats.org/officeDocument/2006/math">
                                <m:sSub>
                                  <m:sSubPr>
                                    <m:ctrlPr>
                                      <a:rPr lang="en-US" sz="1450" i="1" smtClean="0">
                                        <a:solidFill>
                                          <a:schemeClr val="tx1"/>
                                        </a:solidFill>
                                        <a:latin typeface="Cambria Math" panose="02040503050406030204" pitchFamily="18" charset="0"/>
                                      </a:rPr>
                                    </m:ctrlPr>
                                  </m:sSubPr>
                                  <m:e>
                                    <m:sSub>
                                      <m:sSubPr>
                                        <m:ctrlPr>
                                          <a:rPr lang="en-US" sz="1450" i="1">
                                            <a:solidFill>
                                              <a:schemeClr val="tx1"/>
                                            </a:solidFill>
                                            <a:latin typeface="Cambria Math" panose="02040503050406030204" pitchFamily="18" charset="0"/>
                                            <a:ea typeface="Cambria Math" panose="02040503050406030204" pitchFamily="18" charset="0"/>
                                          </a:rPr>
                                        </m:ctrlPr>
                                      </m:sSubPr>
                                      <m:e>
                                        <m:r>
                                          <a:rPr lang="en-US" sz="1450" i="1">
                                            <a:solidFill>
                                              <a:schemeClr val="tx1"/>
                                            </a:solidFill>
                                            <a:latin typeface="Cambria Math" panose="02040503050406030204" pitchFamily="18" charset="0"/>
                                            <a:ea typeface="Cambria Math" panose="02040503050406030204" pitchFamily="18" charset="0"/>
                                          </a:rPr>
                                          <m:t>𝜓</m:t>
                                        </m:r>
                                      </m:e>
                                      <m:sub>
                                        <m:r>
                                          <a:rPr lang="en-US" sz="1450" b="1" i="1" smtClean="0">
                                            <a:solidFill>
                                              <a:schemeClr val="tx1"/>
                                            </a:solidFill>
                                            <a:latin typeface="Cambria Math" panose="02040503050406030204" pitchFamily="18" charset="0"/>
                                            <a:ea typeface="Cambria Math" panose="02040503050406030204" pitchFamily="18" charset="0"/>
                                          </a:rPr>
                                          <m:t>𝟑</m:t>
                                        </m:r>
                                        <m:r>
                                          <a:rPr lang="en-US" sz="1450" i="1">
                                            <a:solidFill>
                                              <a:schemeClr val="tx1"/>
                                            </a:solidFill>
                                            <a:latin typeface="Cambria Math" panose="02040503050406030204" pitchFamily="18" charset="0"/>
                                            <a:ea typeface="Cambria Math" panose="02040503050406030204" pitchFamily="18" charset="0"/>
                                          </a:rPr>
                                          <m:t>𝑝</m:t>
                                        </m:r>
                                      </m:sub>
                                    </m:sSub>
                                  </m:e>
                                  <m:sub>
                                    <m:r>
                                      <a:rPr lang="en-US" sz="1450" i="1" smtClean="0">
                                        <a:solidFill>
                                          <a:schemeClr val="tx1"/>
                                        </a:solidFill>
                                        <a:latin typeface="Cambria Math" panose="02040503050406030204" pitchFamily="18" charset="0"/>
                                        <a:ea typeface="Cambria Math" panose="02040503050406030204" pitchFamily="18" charset="0"/>
                                      </a:rPr>
                                      <m:t>±</m:t>
                                    </m:r>
                                    <m:r>
                                      <a:rPr lang="en-US" sz="1450" b="0" i="1" smtClean="0">
                                        <a:solidFill>
                                          <a:schemeClr val="tx1"/>
                                        </a:solidFill>
                                        <a:latin typeface="Cambria Math" panose="02040503050406030204" pitchFamily="18" charset="0"/>
                                        <a:ea typeface="Cambria Math" panose="02040503050406030204" pitchFamily="18" charset="0"/>
                                      </a:rPr>
                                      <m:t>1</m:t>
                                    </m:r>
                                  </m:sub>
                                </m:sSub>
                                <m:r>
                                  <a:rPr lang="en-US" altLang="en-US" sz="1450" i="1">
                                    <a:solidFill>
                                      <a:schemeClr val="tx1"/>
                                    </a:solidFill>
                                    <a:latin typeface="Cambria Math" panose="02040503050406030204" pitchFamily="18" charset="0"/>
                                  </a:rPr>
                                  <m:t>=</m:t>
                                </m:r>
                                <m:sSup>
                                  <m:sSupPr>
                                    <m:ctrlPr>
                                      <a:rPr lang="en-US" altLang="en-US" sz="1450" i="1">
                                        <a:solidFill>
                                          <a:schemeClr val="tx1"/>
                                        </a:solidFill>
                                        <a:latin typeface="Cambria Math" panose="02040503050406030204" pitchFamily="18" charset="0"/>
                                      </a:rPr>
                                    </m:ctrlPr>
                                  </m:sSupPr>
                                  <m:e>
                                    <m:f>
                                      <m:fPr>
                                        <m:ctrlPr>
                                          <a:rPr lang="en-US" altLang="en-US" sz="1450" i="1">
                                            <a:solidFill>
                                              <a:schemeClr val="tx1"/>
                                            </a:solidFill>
                                            <a:latin typeface="Cambria Math" panose="02040503050406030204" pitchFamily="18" charset="0"/>
                                          </a:rPr>
                                        </m:ctrlPr>
                                      </m:fPr>
                                      <m:num>
                                        <m:r>
                                          <a:rPr lang="en-US" altLang="en-US" sz="1450" b="0" i="1" smtClean="0">
                                            <a:solidFill>
                                              <a:schemeClr val="tx1"/>
                                            </a:solidFill>
                                            <a:latin typeface="Cambria Math" panose="02040503050406030204" pitchFamily="18" charset="0"/>
                                          </a:rPr>
                                          <m:t>2</m:t>
                                        </m:r>
                                      </m:num>
                                      <m:den>
                                        <m:r>
                                          <a:rPr lang="en-US" altLang="en-US" sz="1450" i="1">
                                            <a:solidFill>
                                              <a:schemeClr val="tx1"/>
                                            </a:solidFill>
                                            <a:latin typeface="Cambria Math" panose="02040503050406030204" pitchFamily="18" charset="0"/>
                                          </a:rPr>
                                          <m:t>27</m:t>
                                        </m:r>
                                        <m:rad>
                                          <m:radPr>
                                            <m:degHide m:val="on"/>
                                            <m:ctrlPr>
                                              <a:rPr lang="en-US" altLang="en-US" sz="1450" i="1">
                                                <a:solidFill>
                                                  <a:schemeClr val="tx1"/>
                                                </a:solidFill>
                                                <a:latin typeface="Cambria Math" panose="02040503050406030204" pitchFamily="18" charset="0"/>
                                              </a:rPr>
                                            </m:ctrlPr>
                                          </m:radPr>
                                          <m:deg/>
                                          <m:e>
                                            <m:r>
                                              <a:rPr lang="en-US" altLang="en-US" sz="1450" i="1" smtClean="0">
                                                <a:solidFill>
                                                  <a:schemeClr val="tx1"/>
                                                </a:solidFill>
                                                <a:latin typeface="Cambria Math" panose="02040503050406030204" pitchFamily="18" charset="0"/>
                                                <a:ea typeface="Cambria Math" panose="02040503050406030204" pitchFamily="18" charset="0"/>
                                              </a:rPr>
                                              <m:t>𝝅</m:t>
                                            </m:r>
                                          </m:e>
                                        </m:rad>
                                      </m:den>
                                    </m:f>
                                    <m:d>
                                      <m:dPr>
                                        <m:ctrlPr>
                                          <a:rPr lang="en-US" altLang="en-US" sz="1450" i="1">
                                            <a:solidFill>
                                              <a:schemeClr val="tx1"/>
                                            </a:solidFill>
                                            <a:latin typeface="Cambria Math" panose="02040503050406030204" pitchFamily="18" charset="0"/>
                                          </a:rPr>
                                        </m:ctrlPr>
                                      </m:dPr>
                                      <m:e>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𝑍</m:t>
                                            </m:r>
                                          </m:num>
                                          <m:den>
                                            <m:r>
                                              <a:rPr lang="en-US" altLang="en-US" sz="1450" i="1">
                                                <a:solidFill>
                                                  <a:schemeClr val="tx1"/>
                                                </a:solidFill>
                                                <a:latin typeface="Cambria Math" panose="02040503050406030204" pitchFamily="18" charset="0"/>
                                              </a:rPr>
                                              <m:t>𝑎</m:t>
                                            </m:r>
                                          </m:den>
                                        </m:f>
                                      </m:e>
                                    </m:d>
                                  </m:e>
                                  <m:sup>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3</m:t>
                                        </m:r>
                                      </m:num>
                                      <m:den>
                                        <m:r>
                                          <a:rPr lang="en-US" altLang="en-US" sz="1450" i="1">
                                            <a:solidFill>
                                              <a:schemeClr val="tx1"/>
                                            </a:solidFill>
                                            <a:latin typeface="Cambria Math" panose="02040503050406030204" pitchFamily="18" charset="0"/>
                                          </a:rPr>
                                          <m:t>2</m:t>
                                        </m:r>
                                      </m:den>
                                    </m:f>
                                  </m:sup>
                                </m:sSup>
                                <m:r>
                                  <a:rPr lang="en-US" altLang="en-US" sz="1450" i="1">
                                    <a:solidFill>
                                      <a:schemeClr val="tx1"/>
                                    </a:solidFill>
                                    <a:latin typeface="Cambria Math" panose="02040503050406030204" pitchFamily="18" charset="0"/>
                                  </a:rPr>
                                  <m:t> </m:t>
                                </m:r>
                                <m:d>
                                  <m:dPr>
                                    <m:ctrlPr>
                                      <a:rPr lang="en-US" altLang="en-US" sz="1450" i="1">
                                        <a:solidFill>
                                          <a:schemeClr val="tx1"/>
                                        </a:solidFill>
                                        <a:latin typeface="Cambria Math" panose="02040503050406030204" pitchFamily="18" charset="0"/>
                                      </a:rPr>
                                    </m:ctrlPr>
                                  </m:dPr>
                                  <m:e>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𝑍𝑟</m:t>
                                        </m:r>
                                      </m:num>
                                      <m:den>
                                        <m:r>
                                          <a:rPr lang="en-US" altLang="en-US" sz="1450" i="1">
                                            <a:solidFill>
                                              <a:schemeClr val="tx1"/>
                                            </a:solidFill>
                                            <a:latin typeface="Cambria Math" panose="02040503050406030204" pitchFamily="18" charset="0"/>
                                          </a:rPr>
                                          <m:t>𝑎</m:t>
                                        </m:r>
                                      </m:den>
                                    </m:f>
                                    <m:r>
                                      <a:rPr lang="en-US" altLang="en-US" sz="1450" b="0" i="1" smtClean="0">
                                        <a:solidFill>
                                          <a:schemeClr val="tx1"/>
                                        </a:solidFill>
                                        <a:latin typeface="Cambria Math" panose="02040503050406030204" pitchFamily="18" charset="0"/>
                                      </a:rPr>
                                      <m:t>−</m:t>
                                    </m:r>
                                    <m:f>
                                      <m:fPr>
                                        <m:ctrlPr>
                                          <a:rPr lang="en-US" altLang="en-US" sz="1450" i="1">
                                            <a:solidFill>
                                              <a:schemeClr val="tx1"/>
                                            </a:solidFill>
                                            <a:latin typeface="Cambria Math" panose="02040503050406030204" pitchFamily="18" charset="0"/>
                                          </a:rPr>
                                        </m:ctrlPr>
                                      </m:fPr>
                                      <m:num>
                                        <m:sSup>
                                          <m:sSupPr>
                                            <m:ctrlPr>
                                              <a:rPr lang="en-US" altLang="en-US" sz="1450" i="1">
                                                <a:solidFill>
                                                  <a:schemeClr val="tx1"/>
                                                </a:solidFill>
                                                <a:latin typeface="Cambria Math" panose="02040503050406030204" pitchFamily="18" charset="0"/>
                                              </a:rPr>
                                            </m:ctrlPr>
                                          </m:sSupPr>
                                          <m:e>
                                            <m:r>
                                              <a:rPr lang="en-US" altLang="en-US" sz="1450" i="1">
                                                <a:solidFill>
                                                  <a:schemeClr val="tx1"/>
                                                </a:solidFill>
                                                <a:latin typeface="Cambria Math" panose="02040503050406030204" pitchFamily="18" charset="0"/>
                                              </a:rPr>
                                              <m:t>𝑍</m:t>
                                            </m:r>
                                          </m:e>
                                          <m:sup>
                                            <m:r>
                                              <a:rPr lang="en-US" altLang="en-US" sz="1450" i="1">
                                                <a:solidFill>
                                                  <a:schemeClr val="tx1"/>
                                                </a:solidFill>
                                                <a:latin typeface="Cambria Math" panose="02040503050406030204" pitchFamily="18" charset="0"/>
                                              </a:rPr>
                                              <m:t>2</m:t>
                                            </m:r>
                                          </m:sup>
                                        </m:sSup>
                                        <m:sSup>
                                          <m:sSupPr>
                                            <m:ctrlPr>
                                              <a:rPr lang="en-US" altLang="en-US" sz="1450" i="1">
                                                <a:solidFill>
                                                  <a:schemeClr val="tx1"/>
                                                </a:solidFill>
                                                <a:latin typeface="Cambria Math" panose="02040503050406030204" pitchFamily="18" charset="0"/>
                                              </a:rPr>
                                            </m:ctrlPr>
                                          </m:sSupPr>
                                          <m:e>
                                            <m:r>
                                              <a:rPr lang="en-US" altLang="en-US" sz="1450" i="1">
                                                <a:solidFill>
                                                  <a:schemeClr val="tx1"/>
                                                </a:solidFill>
                                                <a:latin typeface="Cambria Math" panose="02040503050406030204" pitchFamily="18" charset="0"/>
                                              </a:rPr>
                                              <m:t>𝑟</m:t>
                                            </m:r>
                                          </m:e>
                                          <m:sup>
                                            <m:r>
                                              <a:rPr lang="en-US" altLang="en-US" sz="1450" i="1">
                                                <a:solidFill>
                                                  <a:schemeClr val="tx1"/>
                                                </a:solidFill>
                                                <a:latin typeface="Cambria Math" panose="02040503050406030204" pitchFamily="18" charset="0"/>
                                              </a:rPr>
                                              <m:t>2</m:t>
                                            </m:r>
                                          </m:sup>
                                        </m:sSup>
                                      </m:num>
                                      <m:den>
                                        <m:r>
                                          <a:rPr lang="en-US" altLang="en-US" sz="1450" i="1">
                                            <a:solidFill>
                                              <a:schemeClr val="tx1"/>
                                            </a:solidFill>
                                            <a:latin typeface="Cambria Math" panose="02040503050406030204" pitchFamily="18" charset="0"/>
                                          </a:rPr>
                                          <m:t>6</m:t>
                                        </m:r>
                                        <m:sSup>
                                          <m:sSupPr>
                                            <m:ctrlPr>
                                              <a:rPr lang="en-US" altLang="en-US" sz="1450" i="1">
                                                <a:solidFill>
                                                  <a:schemeClr val="tx1"/>
                                                </a:solidFill>
                                                <a:latin typeface="Cambria Math" panose="02040503050406030204" pitchFamily="18" charset="0"/>
                                              </a:rPr>
                                            </m:ctrlPr>
                                          </m:sSupPr>
                                          <m:e>
                                            <m:r>
                                              <a:rPr lang="en-US" altLang="en-US" sz="1450" i="1">
                                                <a:solidFill>
                                                  <a:schemeClr val="tx1"/>
                                                </a:solidFill>
                                                <a:latin typeface="Cambria Math" panose="02040503050406030204" pitchFamily="18" charset="0"/>
                                              </a:rPr>
                                              <m:t>𝑎</m:t>
                                            </m:r>
                                          </m:e>
                                          <m:sup>
                                            <m:r>
                                              <a:rPr lang="en-US" altLang="en-US" sz="1450" i="1">
                                                <a:solidFill>
                                                  <a:schemeClr val="tx1"/>
                                                </a:solidFill>
                                                <a:latin typeface="Cambria Math" panose="02040503050406030204" pitchFamily="18" charset="0"/>
                                              </a:rPr>
                                              <m:t>2</m:t>
                                            </m:r>
                                          </m:sup>
                                        </m:sSup>
                                      </m:den>
                                    </m:f>
                                  </m:e>
                                </m:d>
                                <m:sSup>
                                  <m:sSupPr>
                                    <m:ctrlPr>
                                      <a:rPr lang="en-US" altLang="en-US" sz="1450" i="1">
                                        <a:solidFill>
                                          <a:schemeClr val="tx1"/>
                                        </a:solidFill>
                                        <a:latin typeface="Cambria Math" panose="02040503050406030204" pitchFamily="18" charset="0"/>
                                      </a:rPr>
                                    </m:ctrlPr>
                                  </m:sSupPr>
                                  <m:e>
                                    <m:r>
                                      <a:rPr lang="en-US" altLang="en-US" sz="1450" i="1">
                                        <a:solidFill>
                                          <a:schemeClr val="tx1"/>
                                        </a:solidFill>
                                        <a:latin typeface="Cambria Math" panose="02040503050406030204" pitchFamily="18" charset="0"/>
                                      </a:rPr>
                                      <m:t>𝑒</m:t>
                                    </m:r>
                                  </m:e>
                                  <m:sup>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m:t>
                                        </m:r>
                                        <m:r>
                                          <a:rPr lang="en-US" altLang="en-US" sz="1450" i="1">
                                            <a:solidFill>
                                              <a:schemeClr val="tx1"/>
                                            </a:solidFill>
                                            <a:latin typeface="Cambria Math" panose="02040503050406030204" pitchFamily="18" charset="0"/>
                                          </a:rPr>
                                          <m:t>𝑍𝑟</m:t>
                                        </m:r>
                                      </m:num>
                                      <m:den>
                                        <m:r>
                                          <a:rPr lang="en-US" altLang="en-US" sz="1450" i="1">
                                            <a:solidFill>
                                              <a:schemeClr val="tx1"/>
                                            </a:solidFill>
                                            <a:latin typeface="Cambria Math" panose="02040503050406030204" pitchFamily="18" charset="0"/>
                                          </a:rPr>
                                          <m:t>3</m:t>
                                        </m:r>
                                        <m:r>
                                          <a:rPr lang="en-US" altLang="en-US" sz="1450" i="1">
                                            <a:solidFill>
                                              <a:schemeClr val="tx1"/>
                                            </a:solidFill>
                                            <a:latin typeface="Cambria Math" panose="02040503050406030204" pitchFamily="18" charset="0"/>
                                          </a:rPr>
                                          <m:t>𝑎</m:t>
                                        </m:r>
                                      </m:den>
                                    </m:f>
                                  </m:sup>
                                </m:sSup>
                                <m:func>
                                  <m:funcPr>
                                    <m:ctrlPr>
                                      <a:rPr lang="en-US" altLang="en-US" sz="1450" b="0" i="1" smtClean="0">
                                        <a:solidFill>
                                          <a:schemeClr val="tx1"/>
                                        </a:solidFill>
                                        <a:latin typeface="Cambria Math" panose="02040503050406030204" pitchFamily="18" charset="0"/>
                                      </a:rPr>
                                    </m:ctrlPr>
                                  </m:funcPr>
                                  <m:fName>
                                    <m:r>
                                      <m:rPr>
                                        <m:sty m:val="p"/>
                                      </m:rPr>
                                      <a:rPr lang="en-US" altLang="en-US" sz="1450" b="0" i="0" smtClean="0">
                                        <a:solidFill>
                                          <a:schemeClr val="tx1"/>
                                        </a:solidFill>
                                        <a:latin typeface="Cambria Math" panose="02040503050406030204" pitchFamily="18" charset="0"/>
                                      </a:rPr>
                                      <m:t>sin</m:t>
                                    </m:r>
                                  </m:fName>
                                  <m:e>
                                    <m:r>
                                      <a:rPr lang="en-US" altLang="en-US" sz="1450" b="0" i="1" smtClean="0">
                                        <a:solidFill>
                                          <a:schemeClr val="tx1"/>
                                        </a:solidFill>
                                        <a:latin typeface="Cambria Math" panose="02040503050406030204" pitchFamily="18" charset="0"/>
                                        <a:ea typeface="Cambria Math" panose="02040503050406030204" pitchFamily="18" charset="0"/>
                                      </a:rPr>
                                      <m:t>𝜃</m:t>
                                    </m:r>
                                  </m:e>
                                </m:func>
                                <m:sSup>
                                  <m:sSupPr>
                                    <m:ctrlPr>
                                      <a:rPr lang="en-US" altLang="en-US" sz="1450" b="0" i="1" smtClean="0">
                                        <a:solidFill>
                                          <a:schemeClr val="tx1"/>
                                        </a:solidFill>
                                        <a:latin typeface="Cambria Math" panose="02040503050406030204" pitchFamily="18" charset="0"/>
                                        <a:ea typeface="Cambria Math" panose="02040503050406030204" pitchFamily="18" charset="0"/>
                                      </a:rPr>
                                    </m:ctrlPr>
                                  </m:sSupPr>
                                  <m:e>
                                    <m:r>
                                      <a:rPr lang="en-US" altLang="en-US" sz="1450" b="0" i="1" smtClean="0">
                                        <a:solidFill>
                                          <a:schemeClr val="tx1"/>
                                        </a:solidFill>
                                        <a:latin typeface="Cambria Math" panose="02040503050406030204" pitchFamily="18" charset="0"/>
                                        <a:ea typeface="Cambria Math" panose="02040503050406030204" pitchFamily="18" charset="0"/>
                                      </a:rPr>
                                      <m:t>𝑒</m:t>
                                    </m:r>
                                  </m:e>
                                  <m:sup>
                                    <m:r>
                                      <a:rPr lang="en-US" sz="1450" i="1" smtClean="0">
                                        <a:solidFill>
                                          <a:schemeClr val="tx1"/>
                                        </a:solidFill>
                                        <a:latin typeface="Cambria Math" panose="02040503050406030204" pitchFamily="18" charset="0"/>
                                        <a:ea typeface="Cambria Math" panose="02040503050406030204" pitchFamily="18" charset="0"/>
                                      </a:rPr>
                                      <m:t>±</m:t>
                                    </m:r>
                                    <m:r>
                                      <a:rPr lang="en-US" sz="1450" b="0" i="1" smtClean="0">
                                        <a:solidFill>
                                          <a:schemeClr val="tx1"/>
                                        </a:solidFill>
                                        <a:latin typeface="Cambria Math" panose="02040503050406030204" pitchFamily="18" charset="0"/>
                                        <a:ea typeface="Cambria Math" panose="02040503050406030204" pitchFamily="18" charset="0"/>
                                      </a:rPr>
                                      <m:t>𝑖</m:t>
                                    </m:r>
                                    <m:r>
                                      <a:rPr lang="en-US" sz="1450" b="0" i="1" smtClean="0">
                                        <a:solidFill>
                                          <a:schemeClr val="tx1"/>
                                        </a:solidFill>
                                        <a:latin typeface="Cambria Math" panose="02040503050406030204" pitchFamily="18" charset="0"/>
                                        <a:ea typeface="Cambria Math" panose="02040503050406030204" pitchFamily="18" charset="0"/>
                                      </a:rPr>
                                      <m:t>𝜑</m:t>
                                    </m:r>
                                  </m:sup>
                                </m:sSup>
                              </m:oMath>
                            </m:oMathPara>
                          </a14:m>
                          <a:endParaRPr lang="en-US" sz="145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7942967"/>
                      </a:ext>
                    </a:extLst>
                  </a:tr>
                  <a:tr h="370840">
                    <a:tc>
                      <a:txBody>
                        <a:bodyPr/>
                        <a:lstStyle/>
                        <a:p>
                          <a:pPr algn="l">
                            <a:lnSpc>
                              <a:spcPct val="150000"/>
                            </a:lnSpc>
                          </a:pPr>
                          <a14:m>
                            <m:oMathPara xmlns:m="http://schemas.openxmlformats.org/officeDocument/2006/math">
                              <m:oMathParaPr>
                                <m:jc m:val="left"/>
                              </m:oMathParaPr>
                              <m:oMath xmlns:m="http://schemas.openxmlformats.org/officeDocument/2006/math">
                                <m:sSub>
                                  <m:sSubPr>
                                    <m:ctrlPr>
                                      <a:rPr lang="en-US" sz="1450" i="1" smtClean="0">
                                        <a:solidFill>
                                          <a:schemeClr val="tx1"/>
                                        </a:solidFill>
                                        <a:latin typeface="Cambria Math" panose="02040503050406030204" pitchFamily="18" charset="0"/>
                                      </a:rPr>
                                    </m:ctrlPr>
                                  </m:sSubPr>
                                  <m:e>
                                    <m:sSub>
                                      <m:sSubPr>
                                        <m:ctrlPr>
                                          <a:rPr lang="en-US" sz="1450" i="1">
                                            <a:solidFill>
                                              <a:schemeClr val="tx1"/>
                                            </a:solidFill>
                                            <a:latin typeface="Cambria Math" panose="02040503050406030204" pitchFamily="18" charset="0"/>
                                            <a:ea typeface="Cambria Math" panose="02040503050406030204" pitchFamily="18" charset="0"/>
                                          </a:rPr>
                                        </m:ctrlPr>
                                      </m:sSubPr>
                                      <m:e>
                                        <m:r>
                                          <a:rPr lang="en-US" sz="1450" i="1">
                                            <a:solidFill>
                                              <a:schemeClr val="tx1"/>
                                            </a:solidFill>
                                            <a:latin typeface="Cambria Math" panose="02040503050406030204" pitchFamily="18" charset="0"/>
                                            <a:ea typeface="Cambria Math" panose="02040503050406030204" pitchFamily="18" charset="0"/>
                                          </a:rPr>
                                          <m:t>𝜓</m:t>
                                        </m:r>
                                      </m:e>
                                      <m:sub>
                                        <m:r>
                                          <a:rPr lang="en-US" sz="1450" i="1">
                                            <a:solidFill>
                                              <a:schemeClr val="tx1"/>
                                            </a:solidFill>
                                            <a:latin typeface="Cambria Math" panose="02040503050406030204" pitchFamily="18" charset="0"/>
                                            <a:ea typeface="Cambria Math" panose="02040503050406030204" pitchFamily="18" charset="0"/>
                                          </a:rPr>
                                          <m:t>2</m:t>
                                        </m:r>
                                        <m:r>
                                          <a:rPr lang="en-US" sz="1450" i="1">
                                            <a:solidFill>
                                              <a:schemeClr val="tx1"/>
                                            </a:solidFill>
                                            <a:latin typeface="Cambria Math" panose="02040503050406030204" pitchFamily="18" charset="0"/>
                                            <a:ea typeface="Cambria Math" panose="02040503050406030204" pitchFamily="18" charset="0"/>
                                          </a:rPr>
                                          <m:t>𝑝</m:t>
                                        </m:r>
                                      </m:sub>
                                    </m:sSub>
                                  </m:e>
                                  <m:sub>
                                    <m:r>
                                      <a:rPr lang="en-US" sz="1450" i="1" smtClean="0">
                                        <a:solidFill>
                                          <a:schemeClr val="tx1"/>
                                        </a:solidFill>
                                        <a:latin typeface="Cambria Math" panose="02040503050406030204" pitchFamily="18" charset="0"/>
                                        <a:ea typeface="Cambria Math" panose="02040503050406030204" pitchFamily="18" charset="0"/>
                                      </a:rPr>
                                      <m:t>0</m:t>
                                    </m:r>
                                  </m:sub>
                                </m:sSub>
                                <m:r>
                                  <a:rPr lang="en-US" altLang="en-US" sz="1450" i="1">
                                    <a:solidFill>
                                      <a:schemeClr val="tx1"/>
                                    </a:solidFill>
                                    <a:latin typeface="Cambria Math" panose="02040503050406030204" pitchFamily="18" charset="0"/>
                                  </a:rPr>
                                  <m:t>=</m:t>
                                </m:r>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1</m:t>
                                    </m:r>
                                  </m:num>
                                  <m:den>
                                    <m:r>
                                      <a:rPr lang="en-US" altLang="en-US" sz="1450" b="0" i="1" smtClean="0">
                                        <a:solidFill>
                                          <a:schemeClr val="tx1"/>
                                        </a:solidFill>
                                        <a:latin typeface="Cambria Math" panose="02040503050406030204" pitchFamily="18" charset="0"/>
                                      </a:rPr>
                                      <m:t>4</m:t>
                                    </m:r>
                                    <m:rad>
                                      <m:radPr>
                                        <m:degHide m:val="on"/>
                                        <m:ctrlPr>
                                          <a:rPr lang="en-US" altLang="en-US" sz="1450" i="1">
                                            <a:solidFill>
                                              <a:schemeClr val="tx1"/>
                                            </a:solidFill>
                                            <a:latin typeface="Cambria Math" panose="02040503050406030204" pitchFamily="18" charset="0"/>
                                          </a:rPr>
                                        </m:ctrlPr>
                                      </m:radPr>
                                      <m:deg/>
                                      <m:e>
                                        <m:r>
                                          <a:rPr lang="en-US" altLang="en-US" sz="1450" b="0" i="1" smtClean="0">
                                            <a:solidFill>
                                              <a:schemeClr val="tx1"/>
                                            </a:solidFill>
                                            <a:latin typeface="Cambria Math" panose="02040503050406030204" pitchFamily="18" charset="0"/>
                                          </a:rPr>
                                          <m:t>2</m:t>
                                        </m:r>
                                        <m:r>
                                          <a:rPr lang="en-US" altLang="en-US" sz="1450" b="0" i="1" smtClean="0">
                                            <a:solidFill>
                                              <a:schemeClr val="tx1"/>
                                            </a:solidFill>
                                            <a:latin typeface="Cambria Math" panose="02040503050406030204" pitchFamily="18" charset="0"/>
                                            <a:ea typeface="Cambria Math" panose="02040503050406030204" pitchFamily="18" charset="0"/>
                                          </a:rPr>
                                          <m:t>𝜋</m:t>
                                        </m:r>
                                      </m:e>
                                    </m:rad>
                                  </m:den>
                                </m:f>
                                <m:sSup>
                                  <m:sSupPr>
                                    <m:ctrlPr>
                                      <a:rPr lang="en-US" altLang="en-US" sz="1450" i="1">
                                        <a:solidFill>
                                          <a:schemeClr val="tx1"/>
                                        </a:solidFill>
                                        <a:latin typeface="Cambria Math" panose="02040503050406030204" pitchFamily="18" charset="0"/>
                                      </a:rPr>
                                    </m:ctrlPr>
                                  </m:sSupPr>
                                  <m:e>
                                    <m:d>
                                      <m:dPr>
                                        <m:ctrlPr>
                                          <a:rPr lang="en-US" altLang="en-US" sz="1450" i="1">
                                            <a:solidFill>
                                              <a:schemeClr val="tx1"/>
                                            </a:solidFill>
                                            <a:latin typeface="Cambria Math" panose="02040503050406030204" pitchFamily="18" charset="0"/>
                                          </a:rPr>
                                        </m:ctrlPr>
                                      </m:dPr>
                                      <m:e>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𝑍</m:t>
                                            </m:r>
                                          </m:num>
                                          <m:den>
                                            <m:r>
                                              <a:rPr lang="en-US" altLang="en-US" sz="1450" i="1">
                                                <a:solidFill>
                                                  <a:schemeClr val="tx1"/>
                                                </a:solidFill>
                                                <a:latin typeface="Cambria Math" panose="02040503050406030204" pitchFamily="18" charset="0"/>
                                              </a:rPr>
                                              <m:t>𝑎</m:t>
                                            </m:r>
                                          </m:den>
                                        </m:f>
                                      </m:e>
                                    </m:d>
                                  </m:e>
                                  <m:sup>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5</m:t>
                                        </m:r>
                                      </m:num>
                                      <m:den>
                                        <m:r>
                                          <a:rPr lang="en-US" altLang="en-US" sz="1450" i="1">
                                            <a:solidFill>
                                              <a:schemeClr val="tx1"/>
                                            </a:solidFill>
                                            <a:latin typeface="Cambria Math" panose="02040503050406030204" pitchFamily="18" charset="0"/>
                                          </a:rPr>
                                          <m:t>2</m:t>
                                        </m:r>
                                      </m:den>
                                    </m:f>
                                  </m:sup>
                                </m:sSup>
                                <m:r>
                                  <a:rPr lang="en-US" altLang="en-US" sz="1450" i="1">
                                    <a:solidFill>
                                      <a:schemeClr val="tx1"/>
                                    </a:solidFill>
                                    <a:latin typeface="Cambria Math" panose="02040503050406030204" pitchFamily="18" charset="0"/>
                                  </a:rPr>
                                  <m:t> </m:t>
                                </m:r>
                                <m:sSup>
                                  <m:sSupPr>
                                    <m:ctrlPr>
                                      <a:rPr lang="en-US" altLang="en-US" sz="1450" i="1">
                                        <a:solidFill>
                                          <a:schemeClr val="tx1"/>
                                        </a:solidFill>
                                        <a:latin typeface="Cambria Math" panose="02040503050406030204" pitchFamily="18" charset="0"/>
                                      </a:rPr>
                                    </m:ctrlPr>
                                  </m:sSupPr>
                                  <m:e>
                                    <m:r>
                                      <a:rPr lang="en-US" altLang="en-US" sz="1450" i="1">
                                        <a:solidFill>
                                          <a:schemeClr val="tx1"/>
                                        </a:solidFill>
                                        <a:latin typeface="Cambria Math" panose="02040503050406030204" pitchFamily="18" charset="0"/>
                                      </a:rPr>
                                      <m:t>𝑟</m:t>
                                    </m:r>
                                    <m:r>
                                      <a:rPr lang="en-US" altLang="en-US" sz="1450" i="1">
                                        <a:solidFill>
                                          <a:schemeClr val="tx1"/>
                                        </a:solidFill>
                                        <a:latin typeface="Cambria Math" panose="02040503050406030204" pitchFamily="18" charset="0"/>
                                      </a:rPr>
                                      <m:t> </m:t>
                                    </m:r>
                                    <m:r>
                                      <a:rPr lang="en-US" altLang="en-US" sz="1450" i="1">
                                        <a:solidFill>
                                          <a:schemeClr val="tx1"/>
                                        </a:solidFill>
                                        <a:latin typeface="Cambria Math" panose="02040503050406030204" pitchFamily="18" charset="0"/>
                                      </a:rPr>
                                      <m:t>𝑒</m:t>
                                    </m:r>
                                  </m:e>
                                  <m:sup>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m:t>
                                        </m:r>
                                        <m:r>
                                          <a:rPr lang="en-US" altLang="en-US" sz="1450" i="1">
                                            <a:solidFill>
                                              <a:schemeClr val="tx1"/>
                                            </a:solidFill>
                                            <a:latin typeface="Cambria Math" panose="02040503050406030204" pitchFamily="18" charset="0"/>
                                          </a:rPr>
                                          <m:t>𝑍𝑟</m:t>
                                        </m:r>
                                      </m:num>
                                      <m:den>
                                        <m:r>
                                          <a:rPr lang="en-US" altLang="en-US" sz="1450" i="1">
                                            <a:solidFill>
                                              <a:schemeClr val="tx1"/>
                                            </a:solidFill>
                                            <a:latin typeface="Cambria Math" panose="02040503050406030204" pitchFamily="18" charset="0"/>
                                          </a:rPr>
                                          <m:t>2</m:t>
                                        </m:r>
                                        <m:r>
                                          <a:rPr lang="en-US" altLang="en-US" sz="1450" i="1">
                                            <a:solidFill>
                                              <a:schemeClr val="tx1"/>
                                            </a:solidFill>
                                            <a:latin typeface="Cambria Math" panose="02040503050406030204" pitchFamily="18" charset="0"/>
                                          </a:rPr>
                                          <m:t>𝑎</m:t>
                                        </m:r>
                                      </m:den>
                                    </m:f>
                                  </m:sup>
                                </m:sSup>
                                <m:func>
                                  <m:funcPr>
                                    <m:ctrlPr>
                                      <a:rPr lang="en-US" altLang="en-US" sz="1450" b="0" i="1" smtClean="0">
                                        <a:solidFill>
                                          <a:schemeClr val="tx1"/>
                                        </a:solidFill>
                                        <a:latin typeface="Cambria Math" panose="02040503050406030204" pitchFamily="18" charset="0"/>
                                      </a:rPr>
                                    </m:ctrlPr>
                                  </m:funcPr>
                                  <m:fName>
                                    <m:r>
                                      <m:rPr>
                                        <m:sty m:val="p"/>
                                      </m:rPr>
                                      <a:rPr lang="en-US" altLang="en-US" sz="1450" b="0" i="0" smtClean="0">
                                        <a:solidFill>
                                          <a:schemeClr val="tx1"/>
                                        </a:solidFill>
                                        <a:latin typeface="Cambria Math" panose="02040503050406030204" pitchFamily="18" charset="0"/>
                                      </a:rPr>
                                      <m:t>cos</m:t>
                                    </m:r>
                                  </m:fName>
                                  <m:e>
                                    <m:r>
                                      <a:rPr lang="en-US" altLang="en-US" sz="1450" b="0" i="1" smtClean="0">
                                        <a:solidFill>
                                          <a:schemeClr val="tx1"/>
                                        </a:solidFill>
                                        <a:latin typeface="Cambria Math" panose="02040503050406030204" pitchFamily="18" charset="0"/>
                                        <a:ea typeface="Cambria Math" panose="02040503050406030204" pitchFamily="18" charset="0"/>
                                      </a:rPr>
                                      <m:t>𝜃</m:t>
                                    </m:r>
                                  </m:e>
                                </m:func>
                              </m:oMath>
                            </m:oMathPara>
                          </a14:m>
                          <a:endParaRPr lang="en-US" sz="145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sz="1600" i="1" smtClean="0">
                                        <a:solidFill>
                                          <a:schemeClr val="tx1"/>
                                        </a:solidFill>
                                        <a:latin typeface="Cambria Math" panose="02040503050406030204" pitchFamily="18" charset="0"/>
                                      </a:rPr>
                                    </m:ctrlPr>
                                  </m:sSubPr>
                                  <m:e>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𝜓</m:t>
                                        </m:r>
                                      </m:e>
                                      <m:sub>
                                        <m:r>
                                          <a:rPr lang="en-US" sz="1600" b="0" i="1" smtClean="0">
                                            <a:solidFill>
                                              <a:schemeClr val="tx1"/>
                                            </a:solidFill>
                                            <a:latin typeface="Cambria Math" panose="02040503050406030204" pitchFamily="18" charset="0"/>
                                            <a:ea typeface="Cambria Math" panose="02040503050406030204" pitchFamily="18" charset="0"/>
                                          </a:rPr>
                                          <m:t>3</m:t>
                                        </m:r>
                                        <m:r>
                                          <a:rPr lang="en-US" sz="1600" b="0" i="1" smtClean="0">
                                            <a:solidFill>
                                              <a:schemeClr val="tx1"/>
                                            </a:solidFill>
                                            <a:latin typeface="Cambria Math" panose="02040503050406030204" pitchFamily="18" charset="0"/>
                                            <a:ea typeface="Cambria Math" panose="02040503050406030204" pitchFamily="18" charset="0"/>
                                          </a:rPr>
                                          <m:t>𝑑</m:t>
                                        </m:r>
                                      </m:sub>
                                    </m:sSub>
                                  </m:e>
                                  <m:sub>
                                    <m:r>
                                      <a:rPr lang="en-US" sz="1600" i="1" smtClean="0">
                                        <a:solidFill>
                                          <a:schemeClr val="tx1"/>
                                        </a:solidFill>
                                        <a:latin typeface="Cambria Math" panose="02040503050406030204" pitchFamily="18" charset="0"/>
                                        <a:ea typeface="Cambria Math" panose="02040503050406030204" pitchFamily="18" charset="0"/>
                                      </a:rPr>
                                      <m:t>0</m:t>
                                    </m:r>
                                  </m:sub>
                                </m:sSub>
                                <m:r>
                                  <a:rPr lang="en-US" altLang="en-US" sz="1600" i="1">
                                    <a:solidFill>
                                      <a:schemeClr val="tx1"/>
                                    </a:solidFill>
                                    <a:latin typeface="Cambria Math" panose="02040503050406030204" pitchFamily="18" charset="0"/>
                                  </a:rPr>
                                  <m:t>=</m:t>
                                </m:r>
                                <m:sSup>
                                  <m:sSupPr>
                                    <m:ctrlPr>
                                      <a:rPr lang="en-US" altLang="en-US" sz="1600" i="1">
                                        <a:solidFill>
                                          <a:schemeClr val="tx1"/>
                                        </a:solidFill>
                                        <a:latin typeface="Cambria Math" panose="02040503050406030204" pitchFamily="18" charset="0"/>
                                      </a:rPr>
                                    </m:ctrlPr>
                                  </m:sSupPr>
                                  <m:e>
                                    <m:f>
                                      <m:fPr>
                                        <m:ctrlPr>
                                          <a:rPr lang="en-US" altLang="en-US" sz="1600" i="1">
                                            <a:solidFill>
                                              <a:schemeClr val="tx1"/>
                                            </a:solidFill>
                                            <a:latin typeface="Cambria Math" panose="02040503050406030204" pitchFamily="18" charset="0"/>
                                          </a:rPr>
                                        </m:ctrlPr>
                                      </m:fPr>
                                      <m:num>
                                        <m:r>
                                          <a:rPr lang="en-US" altLang="en-US" sz="1600" b="0" i="1" smtClean="0">
                                            <a:solidFill>
                                              <a:schemeClr val="tx1"/>
                                            </a:solidFill>
                                            <a:latin typeface="Cambria Math" panose="02040503050406030204" pitchFamily="18" charset="0"/>
                                          </a:rPr>
                                          <m:t>1</m:t>
                                        </m:r>
                                      </m:num>
                                      <m:den>
                                        <m:r>
                                          <a:rPr lang="en-US" altLang="en-US" sz="1600" i="1">
                                            <a:solidFill>
                                              <a:schemeClr val="tx1"/>
                                            </a:solidFill>
                                            <a:latin typeface="Cambria Math" panose="02040503050406030204" pitchFamily="18" charset="0"/>
                                          </a:rPr>
                                          <m:t>81</m:t>
                                        </m:r>
                                        <m:rad>
                                          <m:radPr>
                                            <m:degHide m:val="on"/>
                                            <m:ctrlPr>
                                              <a:rPr lang="en-US" altLang="en-US" sz="1600" i="1">
                                                <a:solidFill>
                                                  <a:schemeClr val="tx1"/>
                                                </a:solidFill>
                                                <a:latin typeface="Cambria Math" panose="02040503050406030204" pitchFamily="18" charset="0"/>
                                              </a:rPr>
                                            </m:ctrlPr>
                                          </m:radPr>
                                          <m:deg/>
                                          <m:e>
                                            <m:r>
                                              <a:rPr lang="en-US" altLang="en-US" sz="1600" b="0" i="1" smtClean="0">
                                                <a:solidFill>
                                                  <a:schemeClr val="tx1"/>
                                                </a:solidFill>
                                                <a:latin typeface="Cambria Math" panose="02040503050406030204" pitchFamily="18" charset="0"/>
                                              </a:rPr>
                                              <m:t>6</m:t>
                                            </m:r>
                                          </m:e>
                                        </m:rad>
                                        <m:r>
                                          <a:rPr lang="en-US" altLang="en-US" sz="1600" i="1" smtClean="0">
                                            <a:solidFill>
                                              <a:schemeClr val="tx1"/>
                                            </a:solidFill>
                                            <a:latin typeface="Cambria Math" panose="02040503050406030204" pitchFamily="18" charset="0"/>
                                            <a:ea typeface="Cambria Math" panose="02040503050406030204" pitchFamily="18" charset="0"/>
                                          </a:rPr>
                                          <m:t>𝜋</m:t>
                                        </m:r>
                                      </m:den>
                                    </m:f>
                                    <m:d>
                                      <m:dPr>
                                        <m:ctrlPr>
                                          <a:rPr lang="en-US" altLang="en-US" sz="1600" i="1">
                                            <a:solidFill>
                                              <a:schemeClr val="tx1"/>
                                            </a:solidFill>
                                            <a:latin typeface="Cambria Math" panose="02040503050406030204" pitchFamily="18" charset="0"/>
                                          </a:rPr>
                                        </m:ctrlPr>
                                      </m:dPr>
                                      <m:e>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𝑍</m:t>
                                            </m:r>
                                          </m:num>
                                          <m:den>
                                            <m:r>
                                              <a:rPr lang="en-US" altLang="en-US" sz="1600" i="1">
                                                <a:solidFill>
                                                  <a:schemeClr val="tx1"/>
                                                </a:solidFill>
                                                <a:latin typeface="Cambria Math" panose="02040503050406030204" pitchFamily="18" charset="0"/>
                                              </a:rPr>
                                              <m:t>𝑎</m:t>
                                            </m:r>
                                          </m:den>
                                        </m:f>
                                      </m:e>
                                    </m:d>
                                  </m:e>
                                  <m:sup>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7</m:t>
                                        </m:r>
                                      </m:num>
                                      <m:den>
                                        <m:r>
                                          <a:rPr lang="en-US" altLang="en-US" sz="1600" i="1">
                                            <a:solidFill>
                                              <a:schemeClr val="tx1"/>
                                            </a:solidFill>
                                            <a:latin typeface="Cambria Math" panose="02040503050406030204" pitchFamily="18" charset="0"/>
                                          </a:rPr>
                                          <m:t>2</m:t>
                                        </m:r>
                                      </m:den>
                                    </m:f>
                                  </m:sup>
                                </m:sSup>
                                <m:r>
                                  <a:rPr lang="en-US" altLang="en-US" sz="1600" i="1">
                                    <a:solidFill>
                                      <a:schemeClr val="tx1"/>
                                    </a:solidFill>
                                    <a:latin typeface="Cambria Math" panose="02040503050406030204" pitchFamily="18" charset="0"/>
                                  </a:rPr>
                                  <m:t> </m:t>
                                </m:r>
                                <m:sSup>
                                  <m:sSupPr>
                                    <m:ctrlPr>
                                      <a:rPr lang="en-US" altLang="en-US" sz="1600" i="1">
                                        <a:solidFill>
                                          <a:schemeClr val="tx1"/>
                                        </a:solidFill>
                                        <a:latin typeface="Cambria Math" panose="02040503050406030204" pitchFamily="18" charset="0"/>
                                      </a:rPr>
                                    </m:ctrlPr>
                                  </m:sSupPr>
                                  <m:e>
                                    <m:r>
                                      <a:rPr lang="en-US" altLang="en-US" sz="1600" i="1">
                                        <a:solidFill>
                                          <a:schemeClr val="tx1"/>
                                        </a:solidFill>
                                        <a:latin typeface="Cambria Math" panose="02040503050406030204" pitchFamily="18" charset="0"/>
                                      </a:rPr>
                                      <m:t>𝑟</m:t>
                                    </m:r>
                                  </m:e>
                                  <m:sup>
                                    <m:r>
                                      <a:rPr lang="en-US" altLang="en-US" sz="1600" i="1">
                                        <a:solidFill>
                                          <a:schemeClr val="tx1"/>
                                        </a:solidFill>
                                        <a:latin typeface="Cambria Math" panose="02040503050406030204" pitchFamily="18" charset="0"/>
                                      </a:rPr>
                                      <m:t>2</m:t>
                                    </m:r>
                                  </m:sup>
                                </m:sSup>
                                <m:r>
                                  <a:rPr lang="en-US" altLang="en-US" sz="1600" i="1">
                                    <a:solidFill>
                                      <a:schemeClr val="tx1"/>
                                    </a:solidFill>
                                    <a:latin typeface="Cambria Math" panose="02040503050406030204" pitchFamily="18" charset="0"/>
                                  </a:rPr>
                                  <m:t> </m:t>
                                </m:r>
                                <m:sSup>
                                  <m:sSupPr>
                                    <m:ctrlPr>
                                      <a:rPr lang="en-US" altLang="en-US" sz="1600" i="1">
                                        <a:solidFill>
                                          <a:schemeClr val="tx1"/>
                                        </a:solidFill>
                                        <a:latin typeface="Cambria Math" panose="02040503050406030204" pitchFamily="18" charset="0"/>
                                      </a:rPr>
                                    </m:ctrlPr>
                                  </m:sSupPr>
                                  <m:e>
                                    <m:r>
                                      <a:rPr lang="en-US" altLang="en-US" sz="1600" i="1">
                                        <a:solidFill>
                                          <a:schemeClr val="tx1"/>
                                        </a:solidFill>
                                        <a:latin typeface="Cambria Math" panose="02040503050406030204" pitchFamily="18" charset="0"/>
                                      </a:rPr>
                                      <m:t>𝑒</m:t>
                                    </m:r>
                                  </m:e>
                                  <m:sup>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m:t>
                                        </m:r>
                                        <m:r>
                                          <a:rPr lang="en-US" altLang="en-US" sz="1600" i="1">
                                            <a:solidFill>
                                              <a:schemeClr val="tx1"/>
                                            </a:solidFill>
                                            <a:latin typeface="Cambria Math" panose="02040503050406030204" pitchFamily="18" charset="0"/>
                                          </a:rPr>
                                          <m:t>𝑍𝑟</m:t>
                                        </m:r>
                                      </m:num>
                                      <m:den>
                                        <m:r>
                                          <a:rPr lang="en-US" altLang="en-US" sz="1600" i="1">
                                            <a:solidFill>
                                              <a:schemeClr val="tx1"/>
                                            </a:solidFill>
                                            <a:latin typeface="Cambria Math" panose="02040503050406030204" pitchFamily="18" charset="0"/>
                                          </a:rPr>
                                          <m:t>3</m:t>
                                        </m:r>
                                        <m:r>
                                          <a:rPr lang="en-US" altLang="en-US" sz="1600" i="1">
                                            <a:solidFill>
                                              <a:schemeClr val="tx1"/>
                                            </a:solidFill>
                                            <a:latin typeface="Cambria Math" panose="02040503050406030204" pitchFamily="18" charset="0"/>
                                          </a:rPr>
                                          <m:t>𝑎</m:t>
                                        </m:r>
                                      </m:den>
                                    </m:f>
                                  </m:sup>
                                </m:sSup>
                                <m:r>
                                  <a:rPr lang="en-US" altLang="en-US" sz="1600" b="0" i="1" smtClean="0">
                                    <a:solidFill>
                                      <a:schemeClr val="tx1"/>
                                    </a:solidFill>
                                    <a:latin typeface="Cambria Math" panose="02040503050406030204" pitchFamily="18" charset="0"/>
                                  </a:rPr>
                                  <m:t> (3</m:t>
                                </m:r>
                                <m:func>
                                  <m:funcPr>
                                    <m:ctrlPr>
                                      <a:rPr lang="en-US" altLang="en-US" sz="1600" b="0" i="1" smtClean="0">
                                        <a:solidFill>
                                          <a:schemeClr val="tx1"/>
                                        </a:solidFill>
                                        <a:latin typeface="Cambria Math" panose="02040503050406030204" pitchFamily="18" charset="0"/>
                                      </a:rPr>
                                    </m:ctrlPr>
                                  </m:funcPr>
                                  <m:fName>
                                    <m:sSup>
                                      <m:sSupPr>
                                        <m:ctrlPr>
                                          <a:rPr lang="en-US" altLang="en-US" sz="1600" b="0" i="1" smtClean="0">
                                            <a:solidFill>
                                              <a:schemeClr val="tx1"/>
                                            </a:solidFill>
                                            <a:latin typeface="Cambria Math" panose="02040503050406030204" pitchFamily="18" charset="0"/>
                                          </a:rPr>
                                        </m:ctrlPr>
                                      </m:sSupPr>
                                      <m:e>
                                        <m:r>
                                          <m:rPr>
                                            <m:sty m:val="p"/>
                                          </m:rPr>
                                          <a:rPr lang="en-US" altLang="en-US" sz="1600" b="0" i="0" smtClean="0">
                                            <a:solidFill>
                                              <a:schemeClr val="tx1"/>
                                            </a:solidFill>
                                            <a:latin typeface="Cambria Math" panose="02040503050406030204" pitchFamily="18" charset="0"/>
                                          </a:rPr>
                                          <m:t>cos</m:t>
                                        </m:r>
                                      </m:e>
                                      <m:sup>
                                        <m:r>
                                          <a:rPr lang="en-US" altLang="en-US" sz="1600" b="0" i="1" smtClean="0">
                                            <a:solidFill>
                                              <a:schemeClr val="tx1"/>
                                            </a:solidFill>
                                            <a:latin typeface="Cambria Math" panose="02040503050406030204" pitchFamily="18" charset="0"/>
                                          </a:rPr>
                                          <m:t>2</m:t>
                                        </m:r>
                                      </m:sup>
                                    </m:sSup>
                                  </m:fName>
                                  <m:e>
                                    <m:r>
                                      <a:rPr lang="en-US" altLang="en-US" sz="1600" b="0" i="1" smtClean="0">
                                        <a:solidFill>
                                          <a:schemeClr val="tx1"/>
                                        </a:solidFill>
                                        <a:latin typeface="Cambria Math" panose="02040503050406030204" pitchFamily="18" charset="0"/>
                                        <a:ea typeface="Cambria Math" panose="02040503050406030204" pitchFamily="18" charset="0"/>
                                      </a:rPr>
                                      <m:t>𝜃</m:t>
                                    </m:r>
                                    <m:r>
                                      <a:rPr lang="en-US" altLang="en-US" sz="1600" b="0" i="1" smtClean="0">
                                        <a:solidFill>
                                          <a:schemeClr val="tx1"/>
                                        </a:solidFill>
                                        <a:latin typeface="Cambria Math" panose="02040503050406030204" pitchFamily="18" charset="0"/>
                                        <a:ea typeface="Cambria Math" panose="02040503050406030204" pitchFamily="18" charset="0"/>
                                      </a:rPr>
                                      <m:t> −1)</m:t>
                                    </m:r>
                                  </m:e>
                                </m:func>
                              </m:oMath>
                            </m:oMathPara>
                          </a14:m>
                          <a:endParaRPr lang="en-US" altLang="en-US"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4174834"/>
                      </a:ext>
                    </a:extLst>
                  </a:tr>
                  <a:tr h="370840">
                    <a:tc>
                      <a:txBody>
                        <a:bodyPr/>
                        <a:lstStyle/>
                        <a:p>
                          <a:pPr algn="l">
                            <a:lnSpc>
                              <a:spcPct val="150000"/>
                            </a:lnSpc>
                          </a:pPr>
                          <a14:m>
                            <m:oMathPara xmlns:m="http://schemas.openxmlformats.org/officeDocument/2006/math">
                              <m:oMathParaPr>
                                <m:jc m:val="left"/>
                              </m:oMathParaPr>
                              <m:oMath xmlns:m="http://schemas.openxmlformats.org/officeDocument/2006/math">
                                <m:sSub>
                                  <m:sSubPr>
                                    <m:ctrlPr>
                                      <a:rPr lang="en-US" sz="1450" i="1" smtClean="0">
                                        <a:solidFill>
                                          <a:schemeClr val="tx1"/>
                                        </a:solidFill>
                                        <a:latin typeface="Cambria Math" panose="02040503050406030204" pitchFamily="18" charset="0"/>
                                      </a:rPr>
                                    </m:ctrlPr>
                                  </m:sSubPr>
                                  <m:e>
                                    <m:sSub>
                                      <m:sSubPr>
                                        <m:ctrlPr>
                                          <a:rPr lang="en-US" sz="1450" i="1">
                                            <a:solidFill>
                                              <a:schemeClr val="tx1"/>
                                            </a:solidFill>
                                            <a:latin typeface="Cambria Math" panose="02040503050406030204" pitchFamily="18" charset="0"/>
                                            <a:ea typeface="Cambria Math" panose="02040503050406030204" pitchFamily="18" charset="0"/>
                                          </a:rPr>
                                        </m:ctrlPr>
                                      </m:sSubPr>
                                      <m:e>
                                        <m:r>
                                          <a:rPr lang="en-US" sz="1450" i="1">
                                            <a:solidFill>
                                              <a:schemeClr val="tx1"/>
                                            </a:solidFill>
                                            <a:latin typeface="Cambria Math" panose="02040503050406030204" pitchFamily="18" charset="0"/>
                                            <a:ea typeface="Cambria Math" panose="02040503050406030204" pitchFamily="18" charset="0"/>
                                          </a:rPr>
                                          <m:t>𝜓</m:t>
                                        </m:r>
                                      </m:e>
                                      <m:sub>
                                        <m:r>
                                          <a:rPr lang="en-US" sz="1450" i="1">
                                            <a:solidFill>
                                              <a:schemeClr val="tx1"/>
                                            </a:solidFill>
                                            <a:latin typeface="Cambria Math" panose="02040503050406030204" pitchFamily="18" charset="0"/>
                                            <a:ea typeface="Cambria Math" panose="02040503050406030204" pitchFamily="18" charset="0"/>
                                          </a:rPr>
                                          <m:t>2</m:t>
                                        </m:r>
                                        <m:r>
                                          <a:rPr lang="en-US" sz="1450" i="1">
                                            <a:solidFill>
                                              <a:schemeClr val="tx1"/>
                                            </a:solidFill>
                                            <a:latin typeface="Cambria Math" panose="02040503050406030204" pitchFamily="18" charset="0"/>
                                            <a:ea typeface="Cambria Math" panose="02040503050406030204" pitchFamily="18" charset="0"/>
                                          </a:rPr>
                                          <m:t>𝑝</m:t>
                                        </m:r>
                                      </m:sub>
                                    </m:sSub>
                                  </m:e>
                                  <m:sub>
                                    <m:r>
                                      <a:rPr lang="en-US" sz="1450" i="1" smtClean="0">
                                        <a:solidFill>
                                          <a:schemeClr val="tx1"/>
                                        </a:solidFill>
                                        <a:latin typeface="Cambria Math" panose="02040503050406030204" pitchFamily="18" charset="0"/>
                                        <a:ea typeface="Cambria Math" panose="02040503050406030204" pitchFamily="18" charset="0"/>
                                      </a:rPr>
                                      <m:t>±</m:t>
                                    </m:r>
                                    <m:r>
                                      <a:rPr lang="en-US" sz="1450" b="0" i="1" smtClean="0">
                                        <a:solidFill>
                                          <a:schemeClr val="tx1"/>
                                        </a:solidFill>
                                        <a:latin typeface="Cambria Math" panose="02040503050406030204" pitchFamily="18" charset="0"/>
                                        <a:ea typeface="Cambria Math" panose="02040503050406030204" pitchFamily="18" charset="0"/>
                                      </a:rPr>
                                      <m:t>1</m:t>
                                    </m:r>
                                  </m:sub>
                                </m:sSub>
                                <m:r>
                                  <a:rPr lang="en-US" altLang="en-US" sz="1450" i="1">
                                    <a:solidFill>
                                      <a:schemeClr val="tx1"/>
                                    </a:solidFill>
                                    <a:latin typeface="Cambria Math" panose="02040503050406030204" pitchFamily="18" charset="0"/>
                                  </a:rPr>
                                  <m:t>=</m:t>
                                </m:r>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1</m:t>
                                    </m:r>
                                  </m:num>
                                  <m:den>
                                    <m:r>
                                      <a:rPr lang="en-US" altLang="en-US" sz="1450" b="0" i="1" smtClean="0">
                                        <a:solidFill>
                                          <a:schemeClr val="tx1"/>
                                        </a:solidFill>
                                        <a:latin typeface="Cambria Math" panose="02040503050406030204" pitchFamily="18" charset="0"/>
                                      </a:rPr>
                                      <m:t>8</m:t>
                                    </m:r>
                                    <m:rad>
                                      <m:radPr>
                                        <m:degHide m:val="on"/>
                                        <m:ctrlPr>
                                          <a:rPr lang="en-US" altLang="en-US" sz="1450" i="1">
                                            <a:solidFill>
                                              <a:schemeClr val="tx1"/>
                                            </a:solidFill>
                                            <a:latin typeface="Cambria Math" panose="02040503050406030204" pitchFamily="18" charset="0"/>
                                          </a:rPr>
                                        </m:ctrlPr>
                                      </m:radPr>
                                      <m:deg/>
                                      <m:e>
                                        <m:r>
                                          <a:rPr lang="en-US" altLang="en-US" sz="1450" b="0" i="1" smtClean="0">
                                            <a:solidFill>
                                              <a:schemeClr val="tx1"/>
                                            </a:solidFill>
                                            <a:latin typeface="Cambria Math" panose="02040503050406030204" pitchFamily="18" charset="0"/>
                                            <a:ea typeface="Cambria Math" panose="02040503050406030204" pitchFamily="18" charset="0"/>
                                          </a:rPr>
                                          <m:t>𝜋</m:t>
                                        </m:r>
                                      </m:e>
                                    </m:rad>
                                  </m:den>
                                </m:f>
                                <m:sSup>
                                  <m:sSupPr>
                                    <m:ctrlPr>
                                      <a:rPr lang="en-US" altLang="en-US" sz="1450" i="1">
                                        <a:solidFill>
                                          <a:schemeClr val="tx1"/>
                                        </a:solidFill>
                                        <a:latin typeface="Cambria Math" panose="02040503050406030204" pitchFamily="18" charset="0"/>
                                      </a:rPr>
                                    </m:ctrlPr>
                                  </m:sSupPr>
                                  <m:e>
                                    <m:d>
                                      <m:dPr>
                                        <m:ctrlPr>
                                          <a:rPr lang="en-US" altLang="en-US" sz="1450" i="1">
                                            <a:solidFill>
                                              <a:schemeClr val="tx1"/>
                                            </a:solidFill>
                                            <a:latin typeface="Cambria Math" panose="02040503050406030204" pitchFamily="18" charset="0"/>
                                          </a:rPr>
                                        </m:ctrlPr>
                                      </m:dPr>
                                      <m:e>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𝑍</m:t>
                                            </m:r>
                                          </m:num>
                                          <m:den>
                                            <m:r>
                                              <a:rPr lang="en-US" altLang="en-US" sz="1450" i="1">
                                                <a:solidFill>
                                                  <a:schemeClr val="tx1"/>
                                                </a:solidFill>
                                                <a:latin typeface="Cambria Math" panose="02040503050406030204" pitchFamily="18" charset="0"/>
                                              </a:rPr>
                                              <m:t>𝑎</m:t>
                                            </m:r>
                                          </m:den>
                                        </m:f>
                                      </m:e>
                                    </m:d>
                                  </m:e>
                                  <m:sup>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5</m:t>
                                        </m:r>
                                      </m:num>
                                      <m:den>
                                        <m:r>
                                          <a:rPr lang="en-US" altLang="en-US" sz="1450" i="1">
                                            <a:solidFill>
                                              <a:schemeClr val="tx1"/>
                                            </a:solidFill>
                                            <a:latin typeface="Cambria Math" panose="02040503050406030204" pitchFamily="18" charset="0"/>
                                          </a:rPr>
                                          <m:t>2</m:t>
                                        </m:r>
                                      </m:den>
                                    </m:f>
                                  </m:sup>
                                </m:sSup>
                                <m:r>
                                  <a:rPr lang="en-US" altLang="en-US" sz="1450" i="1">
                                    <a:solidFill>
                                      <a:schemeClr val="tx1"/>
                                    </a:solidFill>
                                    <a:latin typeface="Cambria Math" panose="02040503050406030204" pitchFamily="18" charset="0"/>
                                  </a:rPr>
                                  <m:t> </m:t>
                                </m:r>
                                <m:sSup>
                                  <m:sSupPr>
                                    <m:ctrlPr>
                                      <a:rPr lang="en-US" altLang="en-US" sz="1450" i="1">
                                        <a:solidFill>
                                          <a:schemeClr val="tx1"/>
                                        </a:solidFill>
                                        <a:latin typeface="Cambria Math" panose="02040503050406030204" pitchFamily="18" charset="0"/>
                                      </a:rPr>
                                    </m:ctrlPr>
                                  </m:sSupPr>
                                  <m:e>
                                    <m:r>
                                      <a:rPr lang="en-US" altLang="en-US" sz="1450" i="1">
                                        <a:solidFill>
                                          <a:schemeClr val="tx1"/>
                                        </a:solidFill>
                                        <a:latin typeface="Cambria Math" panose="02040503050406030204" pitchFamily="18" charset="0"/>
                                      </a:rPr>
                                      <m:t>𝑟</m:t>
                                    </m:r>
                                    <m:r>
                                      <a:rPr lang="en-US" altLang="en-US" sz="1450" i="1">
                                        <a:solidFill>
                                          <a:schemeClr val="tx1"/>
                                        </a:solidFill>
                                        <a:latin typeface="Cambria Math" panose="02040503050406030204" pitchFamily="18" charset="0"/>
                                      </a:rPr>
                                      <m:t> </m:t>
                                    </m:r>
                                    <m:r>
                                      <a:rPr lang="en-US" altLang="en-US" sz="1450" i="1">
                                        <a:solidFill>
                                          <a:schemeClr val="tx1"/>
                                        </a:solidFill>
                                        <a:latin typeface="Cambria Math" panose="02040503050406030204" pitchFamily="18" charset="0"/>
                                      </a:rPr>
                                      <m:t>𝑒</m:t>
                                    </m:r>
                                  </m:e>
                                  <m:sup>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m:t>
                                        </m:r>
                                        <m:r>
                                          <a:rPr lang="en-US" altLang="en-US" sz="1450" i="1">
                                            <a:solidFill>
                                              <a:schemeClr val="tx1"/>
                                            </a:solidFill>
                                            <a:latin typeface="Cambria Math" panose="02040503050406030204" pitchFamily="18" charset="0"/>
                                          </a:rPr>
                                          <m:t>𝑍𝑟</m:t>
                                        </m:r>
                                      </m:num>
                                      <m:den>
                                        <m:r>
                                          <a:rPr lang="en-US" altLang="en-US" sz="1450" i="1">
                                            <a:solidFill>
                                              <a:schemeClr val="tx1"/>
                                            </a:solidFill>
                                            <a:latin typeface="Cambria Math" panose="02040503050406030204" pitchFamily="18" charset="0"/>
                                          </a:rPr>
                                          <m:t>2</m:t>
                                        </m:r>
                                        <m:r>
                                          <a:rPr lang="en-US" altLang="en-US" sz="1450" i="1">
                                            <a:solidFill>
                                              <a:schemeClr val="tx1"/>
                                            </a:solidFill>
                                            <a:latin typeface="Cambria Math" panose="02040503050406030204" pitchFamily="18" charset="0"/>
                                          </a:rPr>
                                          <m:t>𝑎</m:t>
                                        </m:r>
                                      </m:den>
                                    </m:f>
                                  </m:sup>
                                </m:sSup>
                                <m:func>
                                  <m:funcPr>
                                    <m:ctrlPr>
                                      <a:rPr lang="en-US" altLang="en-US" sz="1450" b="0" i="1" smtClean="0">
                                        <a:solidFill>
                                          <a:schemeClr val="tx1"/>
                                        </a:solidFill>
                                        <a:latin typeface="Cambria Math" panose="02040503050406030204" pitchFamily="18" charset="0"/>
                                      </a:rPr>
                                    </m:ctrlPr>
                                  </m:funcPr>
                                  <m:fName>
                                    <m:r>
                                      <m:rPr>
                                        <m:sty m:val="p"/>
                                      </m:rPr>
                                      <a:rPr lang="en-US" altLang="en-US" sz="1450" b="0" i="0" smtClean="0">
                                        <a:solidFill>
                                          <a:schemeClr val="tx1"/>
                                        </a:solidFill>
                                        <a:latin typeface="Cambria Math" panose="02040503050406030204" pitchFamily="18" charset="0"/>
                                      </a:rPr>
                                      <m:t>sin</m:t>
                                    </m:r>
                                  </m:fName>
                                  <m:e>
                                    <m:r>
                                      <a:rPr lang="en-US" altLang="en-US" sz="1450" b="0" i="1" smtClean="0">
                                        <a:solidFill>
                                          <a:schemeClr val="tx1"/>
                                        </a:solidFill>
                                        <a:latin typeface="Cambria Math" panose="02040503050406030204" pitchFamily="18" charset="0"/>
                                        <a:ea typeface="Cambria Math" panose="02040503050406030204" pitchFamily="18" charset="0"/>
                                      </a:rPr>
                                      <m:t>𝜃</m:t>
                                    </m:r>
                                  </m:e>
                                </m:func>
                                <m:r>
                                  <a:rPr lang="en-US" altLang="en-US" sz="1450" b="0" i="1" smtClean="0">
                                    <a:solidFill>
                                      <a:schemeClr val="tx1"/>
                                    </a:solidFill>
                                    <a:latin typeface="Cambria Math" panose="02040503050406030204" pitchFamily="18" charset="0"/>
                                    <a:ea typeface="Cambria Math" panose="02040503050406030204" pitchFamily="18" charset="0"/>
                                  </a:rPr>
                                  <m:t> </m:t>
                                </m:r>
                                <m:sSup>
                                  <m:sSupPr>
                                    <m:ctrlPr>
                                      <a:rPr lang="en-US" altLang="en-US" sz="1450" b="0" i="1" smtClean="0">
                                        <a:solidFill>
                                          <a:schemeClr val="tx1"/>
                                        </a:solidFill>
                                        <a:latin typeface="Cambria Math" panose="02040503050406030204" pitchFamily="18" charset="0"/>
                                        <a:ea typeface="Cambria Math" panose="02040503050406030204" pitchFamily="18" charset="0"/>
                                      </a:rPr>
                                    </m:ctrlPr>
                                  </m:sSupPr>
                                  <m:e>
                                    <m:r>
                                      <a:rPr lang="en-US" altLang="en-US" sz="1450" b="0" i="1" smtClean="0">
                                        <a:solidFill>
                                          <a:schemeClr val="tx1"/>
                                        </a:solidFill>
                                        <a:latin typeface="Cambria Math" panose="02040503050406030204" pitchFamily="18" charset="0"/>
                                        <a:ea typeface="Cambria Math" panose="02040503050406030204" pitchFamily="18" charset="0"/>
                                      </a:rPr>
                                      <m:t>𝑒</m:t>
                                    </m:r>
                                  </m:e>
                                  <m:sup>
                                    <m:r>
                                      <a:rPr lang="en-US" sz="1450" i="1" smtClean="0">
                                        <a:solidFill>
                                          <a:schemeClr val="tx1"/>
                                        </a:solidFill>
                                        <a:latin typeface="Cambria Math" panose="02040503050406030204" pitchFamily="18" charset="0"/>
                                        <a:ea typeface="Cambria Math" panose="02040503050406030204" pitchFamily="18" charset="0"/>
                                      </a:rPr>
                                      <m:t>±</m:t>
                                    </m:r>
                                    <m:r>
                                      <a:rPr lang="en-US" sz="1450" b="0" i="1" smtClean="0">
                                        <a:solidFill>
                                          <a:schemeClr val="tx1"/>
                                        </a:solidFill>
                                        <a:latin typeface="Cambria Math" panose="02040503050406030204" pitchFamily="18" charset="0"/>
                                        <a:ea typeface="Cambria Math" panose="02040503050406030204" pitchFamily="18" charset="0"/>
                                      </a:rPr>
                                      <m:t>𝑖</m:t>
                                    </m:r>
                                    <m:r>
                                      <a:rPr lang="en-US" sz="1450" b="0" i="1" smtClean="0">
                                        <a:solidFill>
                                          <a:schemeClr val="tx1"/>
                                        </a:solidFill>
                                        <a:latin typeface="Cambria Math" panose="02040503050406030204" pitchFamily="18" charset="0"/>
                                        <a:ea typeface="Cambria Math" panose="02040503050406030204" pitchFamily="18" charset="0"/>
                                      </a:rPr>
                                      <m:t>𝜑</m:t>
                                    </m:r>
                                  </m:sup>
                                </m:sSup>
                              </m:oMath>
                            </m:oMathPara>
                          </a14:m>
                          <a:endParaRPr lang="en-US" sz="145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50000"/>
                            </a:lnSpc>
                          </a:pPr>
                          <a14:m>
                            <m:oMathPara xmlns:m="http://schemas.openxmlformats.org/officeDocument/2006/math">
                              <m:oMathParaPr>
                                <m:jc m:val="left"/>
                              </m:oMathParaPr>
                              <m:oMath xmlns:m="http://schemas.openxmlformats.org/officeDocument/2006/math">
                                <m:sSub>
                                  <m:sSubPr>
                                    <m:ctrlPr>
                                      <a:rPr lang="en-US" sz="1400" i="1" smtClean="0">
                                        <a:solidFill>
                                          <a:schemeClr val="tx1"/>
                                        </a:solidFill>
                                        <a:latin typeface="Cambria Math" panose="02040503050406030204" pitchFamily="18" charset="0"/>
                                      </a:rPr>
                                    </m:ctrlPr>
                                  </m:sSubPr>
                                  <m:e>
                                    <m:sSub>
                                      <m:sSubPr>
                                        <m:ctrlPr>
                                          <a:rPr lang="en-US" sz="1400" i="1">
                                            <a:solidFill>
                                              <a:schemeClr val="tx1"/>
                                            </a:solidFill>
                                            <a:latin typeface="Cambria Math" panose="02040503050406030204" pitchFamily="18" charset="0"/>
                                            <a:ea typeface="Cambria Math" panose="02040503050406030204" pitchFamily="18" charset="0"/>
                                          </a:rPr>
                                        </m:ctrlPr>
                                      </m:sSubPr>
                                      <m:e>
                                        <m:r>
                                          <a:rPr lang="en-US" sz="1400" i="1">
                                            <a:solidFill>
                                              <a:schemeClr val="tx1"/>
                                            </a:solidFill>
                                            <a:latin typeface="Cambria Math" panose="02040503050406030204" pitchFamily="18" charset="0"/>
                                            <a:ea typeface="Cambria Math" panose="02040503050406030204" pitchFamily="18" charset="0"/>
                                          </a:rPr>
                                          <m:t>𝜓</m:t>
                                        </m:r>
                                      </m:e>
                                      <m:sub>
                                        <m:r>
                                          <a:rPr lang="en-US" sz="1400" b="0" i="1" smtClean="0">
                                            <a:solidFill>
                                              <a:schemeClr val="tx1"/>
                                            </a:solidFill>
                                            <a:latin typeface="Cambria Math" panose="02040503050406030204" pitchFamily="18" charset="0"/>
                                            <a:ea typeface="Cambria Math" panose="02040503050406030204" pitchFamily="18" charset="0"/>
                                          </a:rPr>
                                          <m:t>3</m:t>
                                        </m:r>
                                        <m:r>
                                          <a:rPr lang="en-US" sz="1400" b="0" i="1" smtClean="0">
                                            <a:solidFill>
                                              <a:schemeClr val="tx1"/>
                                            </a:solidFill>
                                            <a:latin typeface="Cambria Math" panose="02040503050406030204" pitchFamily="18" charset="0"/>
                                            <a:ea typeface="Cambria Math" panose="02040503050406030204" pitchFamily="18" charset="0"/>
                                          </a:rPr>
                                          <m:t>𝑑</m:t>
                                        </m:r>
                                      </m:sub>
                                    </m:sSub>
                                  </m:e>
                                  <m:sub>
                                    <m:r>
                                      <a:rPr lang="en-US" sz="1400" i="1" smtClean="0">
                                        <a:solidFill>
                                          <a:schemeClr val="tx1"/>
                                        </a:solidFill>
                                        <a:latin typeface="Cambria Math" panose="02040503050406030204" pitchFamily="18" charset="0"/>
                                        <a:ea typeface="Cambria Math" panose="02040503050406030204" pitchFamily="18" charset="0"/>
                                      </a:rPr>
                                      <m:t>±</m:t>
                                    </m:r>
                                    <m:r>
                                      <a:rPr lang="en-US" sz="1400" b="0" i="1" smtClean="0">
                                        <a:solidFill>
                                          <a:schemeClr val="tx1"/>
                                        </a:solidFill>
                                        <a:latin typeface="Cambria Math" panose="02040503050406030204" pitchFamily="18" charset="0"/>
                                        <a:ea typeface="Cambria Math" panose="02040503050406030204" pitchFamily="18" charset="0"/>
                                      </a:rPr>
                                      <m:t>1</m:t>
                                    </m:r>
                                  </m:sub>
                                </m:sSub>
                                <m:r>
                                  <a:rPr lang="en-US" altLang="en-US" sz="1400" i="1">
                                    <a:solidFill>
                                      <a:schemeClr val="tx1"/>
                                    </a:solidFill>
                                    <a:latin typeface="Cambria Math" panose="02040503050406030204" pitchFamily="18" charset="0"/>
                                  </a:rPr>
                                  <m:t>=</m:t>
                                </m:r>
                                <m:sSup>
                                  <m:sSupPr>
                                    <m:ctrlPr>
                                      <a:rPr lang="en-US" altLang="en-US" sz="1400" i="1">
                                        <a:solidFill>
                                          <a:schemeClr val="tx1"/>
                                        </a:solidFill>
                                        <a:latin typeface="Cambria Math" panose="02040503050406030204" pitchFamily="18" charset="0"/>
                                      </a:rPr>
                                    </m:ctrlPr>
                                  </m:sSupPr>
                                  <m:e>
                                    <m:f>
                                      <m:fPr>
                                        <m:ctrlPr>
                                          <a:rPr lang="en-US" altLang="en-US" sz="1400" i="1">
                                            <a:solidFill>
                                              <a:schemeClr val="tx1"/>
                                            </a:solidFill>
                                            <a:latin typeface="Cambria Math" panose="02040503050406030204" pitchFamily="18" charset="0"/>
                                          </a:rPr>
                                        </m:ctrlPr>
                                      </m:fPr>
                                      <m:num>
                                        <m:r>
                                          <a:rPr lang="en-US" altLang="en-US" sz="1400" b="0" i="1" smtClean="0">
                                            <a:solidFill>
                                              <a:schemeClr val="tx1"/>
                                            </a:solidFill>
                                            <a:latin typeface="Cambria Math" panose="02040503050406030204" pitchFamily="18" charset="0"/>
                                          </a:rPr>
                                          <m:t>1</m:t>
                                        </m:r>
                                      </m:num>
                                      <m:den>
                                        <m:r>
                                          <a:rPr lang="en-US" altLang="en-US" sz="1400" i="1">
                                            <a:solidFill>
                                              <a:schemeClr val="tx1"/>
                                            </a:solidFill>
                                            <a:latin typeface="Cambria Math" panose="02040503050406030204" pitchFamily="18" charset="0"/>
                                          </a:rPr>
                                          <m:t>81</m:t>
                                        </m:r>
                                        <m:rad>
                                          <m:radPr>
                                            <m:degHide m:val="on"/>
                                            <m:ctrlPr>
                                              <a:rPr lang="en-US" altLang="en-US" sz="1400" i="1">
                                                <a:solidFill>
                                                  <a:schemeClr val="tx1"/>
                                                </a:solidFill>
                                                <a:latin typeface="Cambria Math" panose="02040503050406030204" pitchFamily="18" charset="0"/>
                                              </a:rPr>
                                            </m:ctrlPr>
                                          </m:radPr>
                                          <m:deg/>
                                          <m:e>
                                            <m:r>
                                              <a:rPr lang="en-US" altLang="en-US" sz="1400" i="1" smtClean="0">
                                                <a:solidFill>
                                                  <a:schemeClr val="tx1"/>
                                                </a:solidFill>
                                                <a:latin typeface="Cambria Math" panose="02040503050406030204" pitchFamily="18" charset="0"/>
                                                <a:ea typeface="Cambria Math" panose="02040503050406030204" pitchFamily="18" charset="0"/>
                                              </a:rPr>
                                              <m:t>𝜋</m:t>
                                            </m:r>
                                          </m:e>
                                        </m:rad>
                                      </m:den>
                                    </m:f>
                                    <m:d>
                                      <m:dPr>
                                        <m:ctrlPr>
                                          <a:rPr lang="en-US" altLang="en-US" sz="1400" i="1">
                                            <a:solidFill>
                                              <a:schemeClr val="tx1"/>
                                            </a:solidFill>
                                            <a:latin typeface="Cambria Math" panose="02040503050406030204" pitchFamily="18" charset="0"/>
                                          </a:rPr>
                                        </m:ctrlPr>
                                      </m:dPr>
                                      <m:e>
                                        <m:f>
                                          <m:fPr>
                                            <m:ctrlPr>
                                              <a:rPr lang="en-US" altLang="en-US" sz="1400" i="1">
                                                <a:solidFill>
                                                  <a:schemeClr val="tx1"/>
                                                </a:solidFill>
                                                <a:latin typeface="Cambria Math" panose="02040503050406030204" pitchFamily="18" charset="0"/>
                                              </a:rPr>
                                            </m:ctrlPr>
                                          </m:fPr>
                                          <m:num>
                                            <m:r>
                                              <a:rPr lang="en-US" altLang="en-US" sz="1400" i="1">
                                                <a:solidFill>
                                                  <a:schemeClr val="tx1"/>
                                                </a:solidFill>
                                                <a:latin typeface="Cambria Math" panose="02040503050406030204" pitchFamily="18" charset="0"/>
                                              </a:rPr>
                                              <m:t>𝑍</m:t>
                                            </m:r>
                                          </m:num>
                                          <m:den>
                                            <m:r>
                                              <a:rPr lang="en-US" altLang="en-US" sz="1400" i="1">
                                                <a:solidFill>
                                                  <a:schemeClr val="tx1"/>
                                                </a:solidFill>
                                                <a:latin typeface="Cambria Math" panose="02040503050406030204" pitchFamily="18" charset="0"/>
                                              </a:rPr>
                                              <m:t>𝑎</m:t>
                                            </m:r>
                                          </m:den>
                                        </m:f>
                                      </m:e>
                                    </m:d>
                                  </m:e>
                                  <m:sup>
                                    <m:f>
                                      <m:fPr>
                                        <m:ctrlPr>
                                          <a:rPr lang="en-US" altLang="en-US" sz="1400" i="1">
                                            <a:solidFill>
                                              <a:schemeClr val="tx1"/>
                                            </a:solidFill>
                                            <a:latin typeface="Cambria Math" panose="02040503050406030204" pitchFamily="18" charset="0"/>
                                          </a:rPr>
                                        </m:ctrlPr>
                                      </m:fPr>
                                      <m:num>
                                        <m:r>
                                          <a:rPr lang="en-US" altLang="en-US" sz="1400" i="1">
                                            <a:solidFill>
                                              <a:schemeClr val="tx1"/>
                                            </a:solidFill>
                                            <a:latin typeface="Cambria Math" panose="02040503050406030204" pitchFamily="18" charset="0"/>
                                          </a:rPr>
                                          <m:t>7</m:t>
                                        </m:r>
                                      </m:num>
                                      <m:den>
                                        <m:r>
                                          <a:rPr lang="en-US" altLang="en-US" sz="1400" i="1">
                                            <a:solidFill>
                                              <a:schemeClr val="tx1"/>
                                            </a:solidFill>
                                            <a:latin typeface="Cambria Math" panose="02040503050406030204" pitchFamily="18" charset="0"/>
                                          </a:rPr>
                                          <m:t>2</m:t>
                                        </m:r>
                                      </m:den>
                                    </m:f>
                                  </m:sup>
                                </m:sSup>
                                <m:r>
                                  <a:rPr lang="en-US" altLang="en-US" sz="1400" i="1">
                                    <a:solidFill>
                                      <a:schemeClr val="tx1"/>
                                    </a:solidFill>
                                    <a:latin typeface="Cambria Math" panose="02040503050406030204" pitchFamily="18" charset="0"/>
                                  </a:rPr>
                                  <m:t> </m:t>
                                </m:r>
                                <m:sSup>
                                  <m:sSupPr>
                                    <m:ctrlPr>
                                      <a:rPr lang="en-US" altLang="en-US" sz="1400" i="1">
                                        <a:solidFill>
                                          <a:schemeClr val="tx1"/>
                                        </a:solidFill>
                                        <a:latin typeface="Cambria Math" panose="02040503050406030204" pitchFamily="18" charset="0"/>
                                      </a:rPr>
                                    </m:ctrlPr>
                                  </m:sSupPr>
                                  <m:e>
                                    <m:r>
                                      <a:rPr lang="en-US" altLang="en-US" sz="1400" i="1">
                                        <a:solidFill>
                                          <a:schemeClr val="tx1"/>
                                        </a:solidFill>
                                        <a:latin typeface="Cambria Math" panose="02040503050406030204" pitchFamily="18" charset="0"/>
                                      </a:rPr>
                                      <m:t>𝑟</m:t>
                                    </m:r>
                                  </m:e>
                                  <m:sup>
                                    <m:r>
                                      <a:rPr lang="en-US" altLang="en-US" sz="1400" i="1">
                                        <a:solidFill>
                                          <a:schemeClr val="tx1"/>
                                        </a:solidFill>
                                        <a:latin typeface="Cambria Math" panose="02040503050406030204" pitchFamily="18" charset="0"/>
                                      </a:rPr>
                                      <m:t>2</m:t>
                                    </m:r>
                                  </m:sup>
                                </m:sSup>
                                <m:r>
                                  <a:rPr lang="en-US" altLang="en-US" sz="1400" i="1">
                                    <a:solidFill>
                                      <a:schemeClr val="tx1"/>
                                    </a:solidFill>
                                    <a:latin typeface="Cambria Math" panose="02040503050406030204" pitchFamily="18" charset="0"/>
                                  </a:rPr>
                                  <m:t> </m:t>
                                </m:r>
                                <m:sSup>
                                  <m:sSupPr>
                                    <m:ctrlPr>
                                      <a:rPr lang="en-US" altLang="en-US" sz="1400" i="1">
                                        <a:solidFill>
                                          <a:schemeClr val="tx1"/>
                                        </a:solidFill>
                                        <a:latin typeface="Cambria Math" panose="02040503050406030204" pitchFamily="18" charset="0"/>
                                      </a:rPr>
                                    </m:ctrlPr>
                                  </m:sSupPr>
                                  <m:e>
                                    <m:r>
                                      <a:rPr lang="en-US" altLang="en-US" sz="1400" i="1">
                                        <a:solidFill>
                                          <a:schemeClr val="tx1"/>
                                        </a:solidFill>
                                        <a:latin typeface="Cambria Math" panose="02040503050406030204" pitchFamily="18" charset="0"/>
                                      </a:rPr>
                                      <m:t>𝑒</m:t>
                                    </m:r>
                                  </m:e>
                                  <m:sup>
                                    <m:f>
                                      <m:fPr>
                                        <m:ctrlPr>
                                          <a:rPr lang="en-US" altLang="en-US" sz="1400" i="1">
                                            <a:solidFill>
                                              <a:schemeClr val="tx1"/>
                                            </a:solidFill>
                                            <a:latin typeface="Cambria Math" panose="02040503050406030204" pitchFamily="18" charset="0"/>
                                          </a:rPr>
                                        </m:ctrlPr>
                                      </m:fPr>
                                      <m:num>
                                        <m:r>
                                          <a:rPr lang="en-US" altLang="en-US" sz="1400" i="1">
                                            <a:solidFill>
                                              <a:schemeClr val="tx1"/>
                                            </a:solidFill>
                                            <a:latin typeface="Cambria Math" panose="02040503050406030204" pitchFamily="18" charset="0"/>
                                          </a:rPr>
                                          <m:t>−</m:t>
                                        </m:r>
                                        <m:r>
                                          <a:rPr lang="en-US" altLang="en-US" sz="1400" i="1">
                                            <a:solidFill>
                                              <a:schemeClr val="tx1"/>
                                            </a:solidFill>
                                            <a:latin typeface="Cambria Math" panose="02040503050406030204" pitchFamily="18" charset="0"/>
                                          </a:rPr>
                                          <m:t>𝑍𝑟</m:t>
                                        </m:r>
                                      </m:num>
                                      <m:den>
                                        <m:r>
                                          <a:rPr lang="en-US" altLang="en-US" sz="1400" i="1">
                                            <a:solidFill>
                                              <a:schemeClr val="tx1"/>
                                            </a:solidFill>
                                            <a:latin typeface="Cambria Math" panose="02040503050406030204" pitchFamily="18" charset="0"/>
                                          </a:rPr>
                                          <m:t>3</m:t>
                                        </m:r>
                                        <m:r>
                                          <a:rPr lang="en-US" altLang="en-US" sz="1400" i="1">
                                            <a:solidFill>
                                              <a:schemeClr val="tx1"/>
                                            </a:solidFill>
                                            <a:latin typeface="Cambria Math" panose="02040503050406030204" pitchFamily="18" charset="0"/>
                                          </a:rPr>
                                          <m:t>𝑎</m:t>
                                        </m:r>
                                      </m:den>
                                    </m:f>
                                  </m:sup>
                                </m:sSup>
                                <m:func>
                                  <m:funcPr>
                                    <m:ctrlPr>
                                      <a:rPr lang="en-US" altLang="en-US" sz="1400" b="0" i="1" smtClean="0">
                                        <a:solidFill>
                                          <a:schemeClr val="tx1"/>
                                        </a:solidFill>
                                        <a:latin typeface="Cambria Math" panose="02040503050406030204" pitchFamily="18" charset="0"/>
                                      </a:rPr>
                                    </m:ctrlPr>
                                  </m:funcPr>
                                  <m:fName>
                                    <m:r>
                                      <m:rPr>
                                        <m:sty m:val="p"/>
                                      </m:rPr>
                                      <a:rPr lang="en-US" altLang="en-US" sz="1400" b="0" i="0" smtClean="0">
                                        <a:solidFill>
                                          <a:schemeClr val="tx1"/>
                                        </a:solidFill>
                                        <a:latin typeface="Cambria Math" panose="02040503050406030204" pitchFamily="18" charset="0"/>
                                      </a:rPr>
                                      <m:t>sin</m:t>
                                    </m:r>
                                  </m:fName>
                                  <m:e>
                                    <m:r>
                                      <a:rPr lang="en-US" altLang="en-US" sz="1400" b="0" i="1" smtClean="0">
                                        <a:solidFill>
                                          <a:schemeClr val="tx1"/>
                                        </a:solidFill>
                                        <a:latin typeface="Cambria Math" panose="02040503050406030204" pitchFamily="18" charset="0"/>
                                        <a:ea typeface="Cambria Math" panose="02040503050406030204" pitchFamily="18" charset="0"/>
                                      </a:rPr>
                                      <m:t>𝜃</m:t>
                                    </m:r>
                                  </m:e>
                                </m:func>
                                <m:func>
                                  <m:funcPr>
                                    <m:ctrlPr>
                                      <a:rPr lang="en-US" altLang="en-US" sz="1400" b="0" i="1" smtClean="0">
                                        <a:solidFill>
                                          <a:schemeClr val="tx1"/>
                                        </a:solidFill>
                                        <a:latin typeface="Cambria Math" panose="02040503050406030204" pitchFamily="18" charset="0"/>
                                      </a:rPr>
                                    </m:ctrlPr>
                                  </m:funcPr>
                                  <m:fName>
                                    <m:r>
                                      <m:rPr>
                                        <m:sty m:val="p"/>
                                      </m:rPr>
                                      <a:rPr lang="en-US" altLang="en-US" sz="1400" b="0" i="0" smtClean="0">
                                        <a:solidFill>
                                          <a:schemeClr val="tx1"/>
                                        </a:solidFill>
                                        <a:latin typeface="Cambria Math" panose="02040503050406030204" pitchFamily="18" charset="0"/>
                                      </a:rPr>
                                      <m:t>cos</m:t>
                                    </m:r>
                                  </m:fName>
                                  <m:e>
                                    <m:r>
                                      <a:rPr lang="en-US" altLang="en-US" sz="1400" b="0" i="1" smtClean="0">
                                        <a:solidFill>
                                          <a:schemeClr val="tx1"/>
                                        </a:solidFill>
                                        <a:latin typeface="Cambria Math" panose="02040503050406030204" pitchFamily="18" charset="0"/>
                                        <a:ea typeface="Cambria Math" panose="02040503050406030204" pitchFamily="18" charset="0"/>
                                      </a:rPr>
                                      <m:t>𝜃</m:t>
                                    </m:r>
                                  </m:e>
                                </m:func>
                                <m:sSup>
                                  <m:sSupPr>
                                    <m:ctrlPr>
                                      <a:rPr lang="en-US" altLang="en-US" sz="1400" b="0" i="1" smtClean="0">
                                        <a:solidFill>
                                          <a:schemeClr val="tx1"/>
                                        </a:solidFill>
                                        <a:latin typeface="Cambria Math" panose="02040503050406030204" pitchFamily="18" charset="0"/>
                                        <a:ea typeface="Cambria Math" panose="02040503050406030204" pitchFamily="18" charset="0"/>
                                      </a:rPr>
                                    </m:ctrlPr>
                                  </m:sSupPr>
                                  <m:e>
                                    <m:r>
                                      <a:rPr lang="en-US" altLang="en-US" sz="1400" b="0" i="1" smtClean="0">
                                        <a:solidFill>
                                          <a:schemeClr val="tx1"/>
                                        </a:solidFill>
                                        <a:latin typeface="Cambria Math" panose="02040503050406030204" pitchFamily="18" charset="0"/>
                                        <a:ea typeface="Cambria Math" panose="02040503050406030204" pitchFamily="18" charset="0"/>
                                      </a:rPr>
                                      <m:t>𝑒</m:t>
                                    </m:r>
                                  </m:e>
                                  <m:sup>
                                    <m:r>
                                      <a:rPr lang="en-US" sz="1400" i="1" smtClean="0">
                                        <a:solidFill>
                                          <a:schemeClr val="tx1"/>
                                        </a:solidFill>
                                        <a:latin typeface="Cambria Math" panose="02040503050406030204" pitchFamily="18" charset="0"/>
                                        <a:ea typeface="Cambria Math" panose="02040503050406030204" pitchFamily="18" charset="0"/>
                                      </a:rPr>
                                      <m:t>±</m:t>
                                    </m:r>
                                    <m:r>
                                      <a:rPr lang="en-US" sz="1400" b="0" i="1" smtClean="0">
                                        <a:solidFill>
                                          <a:schemeClr val="tx1"/>
                                        </a:solidFill>
                                        <a:latin typeface="Cambria Math" panose="02040503050406030204" pitchFamily="18" charset="0"/>
                                        <a:ea typeface="Cambria Math" panose="02040503050406030204" pitchFamily="18" charset="0"/>
                                      </a:rPr>
                                      <m:t>𝑖</m:t>
                                    </m:r>
                                    <m:r>
                                      <a:rPr lang="en-US" sz="1400" b="0" i="1" smtClean="0">
                                        <a:solidFill>
                                          <a:schemeClr val="tx1"/>
                                        </a:solidFill>
                                        <a:latin typeface="Cambria Math" panose="02040503050406030204" pitchFamily="18" charset="0"/>
                                        <a:ea typeface="Cambria Math" panose="02040503050406030204" pitchFamily="18" charset="0"/>
                                      </a:rPr>
                                      <m:t>𝜑</m:t>
                                    </m:r>
                                  </m:sup>
                                </m:sSup>
                              </m:oMath>
                            </m:oMathPara>
                          </a14:m>
                          <a:endParaRPr lang="en-US" sz="145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4090425"/>
                      </a:ext>
                    </a:extLst>
                  </a:tr>
                  <a:tr h="370840">
                    <a:tc>
                      <a:txBody>
                        <a:bodyPr/>
                        <a:lstStyle/>
                        <a:p>
                          <a:pPr algn="l">
                            <a:lnSpc>
                              <a:spcPct val="150000"/>
                            </a:lnSpc>
                          </a:pPr>
                          <a14:m>
                            <m:oMathPara xmlns:m="http://schemas.openxmlformats.org/officeDocument/2006/math">
                              <m:oMathParaPr>
                                <m:jc m:val="left"/>
                              </m:oMathParaPr>
                              <m:oMath xmlns:m="http://schemas.openxmlformats.org/officeDocument/2006/math">
                                <m:sSub>
                                  <m:sSubPr>
                                    <m:ctrlPr>
                                      <a:rPr lang="en-US" altLang="en-US" sz="1450" i="1" smtClean="0">
                                        <a:solidFill>
                                          <a:schemeClr val="tx1"/>
                                        </a:solidFill>
                                        <a:latin typeface="Cambria Math" panose="02040503050406030204" pitchFamily="18" charset="0"/>
                                      </a:rPr>
                                    </m:ctrlPr>
                                  </m:sSubPr>
                                  <m:e>
                                    <m:r>
                                      <a:rPr lang="en-US" sz="1450" i="1">
                                        <a:solidFill>
                                          <a:schemeClr val="tx1"/>
                                        </a:solidFill>
                                        <a:latin typeface="Cambria Math" panose="02040503050406030204" pitchFamily="18" charset="0"/>
                                        <a:ea typeface="Cambria Math" panose="02040503050406030204" pitchFamily="18" charset="0"/>
                                      </a:rPr>
                                      <m:t>𝜓</m:t>
                                    </m:r>
                                  </m:e>
                                  <m:sub>
                                    <m:r>
                                      <a:rPr lang="en-US" altLang="en-US" sz="1450" b="0" i="1" smtClean="0">
                                        <a:solidFill>
                                          <a:schemeClr val="tx1"/>
                                        </a:solidFill>
                                        <a:latin typeface="Cambria Math" panose="02040503050406030204" pitchFamily="18" charset="0"/>
                                      </a:rPr>
                                      <m:t>3</m:t>
                                    </m:r>
                                    <m:r>
                                      <a:rPr lang="en-US" altLang="en-US" sz="1450" i="1">
                                        <a:solidFill>
                                          <a:schemeClr val="tx1"/>
                                        </a:solidFill>
                                        <a:latin typeface="Cambria Math" panose="02040503050406030204" pitchFamily="18" charset="0"/>
                                      </a:rPr>
                                      <m:t>𝑠</m:t>
                                    </m:r>
                                  </m:sub>
                                </m:sSub>
                                <m:r>
                                  <a:rPr lang="en-US" altLang="en-US" sz="1450" i="1">
                                    <a:solidFill>
                                      <a:schemeClr val="tx1"/>
                                    </a:solidFill>
                                    <a:latin typeface="Cambria Math" panose="02040503050406030204" pitchFamily="18" charset="0"/>
                                  </a:rPr>
                                  <m:t>=</m:t>
                                </m:r>
                                <m:sSup>
                                  <m:sSupPr>
                                    <m:ctrlPr>
                                      <a:rPr lang="en-US" altLang="en-US" sz="1450" i="1">
                                        <a:solidFill>
                                          <a:schemeClr val="tx1"/>
                                        </a:solidFill>
                                        <a:latin typeface="Cambria Math" panose="02040503050406030204" pitchFamily="18" charset="0"/>
                                      </a:rPr>
                                    </m:ctrlPr>
                                  </m:sSupPr>
                                  <m:e>
                                    <m:f>
                                      <m:fPr>
                                        <m:ctrlPr>
                                          <a:rPr lang="en-US" altLang="en-US" sz="1450" i="1" smtClean="0">
                                            <a:solidFill>
                                              <a:schemeClr val="tx1"/>
                                            </a:solidFill>
                                            <a:latin typeface="Cambria Math" panose="02040503050406030204" pitchFamily="18" charset="0"/>
                                          </a:rPr>
                                        </m:ctrlPr>
                                      </m:fPr>
                                      <m:num>
                                        <m:r>
                                          <a:rPr lang="en-US" altLang="en-US" sz="1450" b="0" i="1" smtClean="0">
                                            <a:solidFill>
                                              <a:schemeClr val="tx1"/>
                                            </a:solidFill>
                                            <a:latin typeface="Cambria Math" panose="02040503050406030204" pitchFamily="18" charset="0"/>
                                          </a:rPr>
                                          <m:t>1</m:t>
                                        </m:r>
                                      </m:num>
                                      <m:den>
                                        <m:rad>
                                          <m:radPr>
                                            <m:degHide m:val="on"/>
                                            <m:ctrlPr>
                                              <a:rPr lang="en-US" altLang="en-US" sz="1450" i="1" smtClean="0">
                                                <a:solidFill>
                                                  <a:schemeClr val="tx1"/>
                                                </a:solidFill>
                                                <a:latin typeface="Cambria Math" panose="02040503050406030204" pitchFamily="18" charset="0"/>
                                              </a:rPr>
                                            </m:ctrlPr>
                                          </m:radPr>
                                          <m:deg/>
                                          <m:e>
                                            <m:r>
                                              <a:rPr lang="en-US" altLang="en-US" sz="1450" i="1" smtClean="0">
                                                <a:solidFill>
                                                  <a:schemeClr val="tx1"/>
                                                </a:solidFill>
                                                <a:latin typeface="Cambria Math" panose="02040503050406030204" pitchFamily="18" charset="0"/>
                                                <a:ea typeface="Cambria Math" panose="02040503050406030204" pitchFamily="18" charset="0"/>
                                              </a:rPr>
                                              <m:t>𝜋</m:t>
                                            </m:r>
                                          </m:e>
                                        </m:rad>
                                      </m:den>
                                    </m:f>
                                    <m:d>
                                      <m:dPr>
                                        <m:ctrlPr>
                                          <a:rPr lang="en-US" altLang="en-US" sz="1450" i="1">
                                            <a:solidFill>
                                              <a:schemeClr val="tx1"/>
                                            </a:solidFill>
                                            <a:latin typeface="Cambria Math" panose="02040503050406030204" pitchFamily="18" charset="0"/>
                                          </a:rPr>
                                        </m:ctrlPr>
                                      </m:dPr>
                                      <m:e>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𝑍</m:t>
                                            </m:r>
                                          </m:num>
                                          <m:den>
                                            <m:r>
                                              <a:rPr lang="en-US" altLang="en-US" sz="1450" b="0" i="1" smtClean="0">
                                                <a:solidFill>
                                                  <a:schemeClr val="tx1"/>
                                                </a:solidFill>
                                                <a:latin typeface="Cambria Math" panose="02040503050406030204" pitchFamily="18" charset="0"/>
                                              </a:rPr>
                                              <m:t>3</m:t>
                                            </m:r>
                                            <m:r>
                                              <a:rPr lang="en-US" altLang="en-US" sz="1450" i="1">
                                                <a:solidFill>
                                                  <a:schemeClr val="tx1"/>
                                                </a:solidFill>
                                                <a:latin typeface="Cambria Math" panose="02040503050406030204" pitchFamily="18" charset="0"/>
                                              </a:rPr>
                                              <m:t>𝑎</m:t>
                                            </m:r>
                                          </m:den>
                                        </m:f>
                                      </m:e>
                                    </m:d>
                                  </m:e>
                                  <m:sup>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3</m:t>
                                        </m:r>
                                      </m:num>
                                      <m:den>
                                        <m:r>
                                          <a:rPr lang="en-US" altLang="en-US" sz="1450" i="1">
                                            <a:solidFill>
                                              <a:schemeClr val="tx1"/>
                                            </a:solidFill>
                                            <a:latin typeface="Cambria Math" panose="02040503050406030204" pitchFamily="18" charset="0"/>
                                          </a:rPr>
                                          <m:t>2</m:t>
                                        </m:r>
                                      </m:den>
                                    </m:f>
                                  </m:sup>
                                </m:sSup>
                                <m:r>
                                  <a:rPr lang="en-US" altLang="en-US" sz="1450" i="1">
                                    <a:solidFill>
                                      <a:schemeClr val="tx1"/>
                                    </a:solidFill>
                                    <a:latin typeface="Cambria Math" panose="02040503050406030204" pitchFamily="18" charset="0"/>
                                  </a:rPr>
                                  <m:t> </m:t>
                                </m:r>
                                <m:d>
                                  <m:dPr>
                                    <m:ctrlPr>
                                      <a:rPr lang="en-US" altLang="en-US" sz="1450" i="1">
                                        <a:solidFill>
                                          <a:schemeClr val="tx1"/>
                                        </a:solidFill>
                                        <a:latin typeface="Cambria Math" panose="02040503050406030204" pitchFamily="18" charset="0"/>
                                      </a:rPr>
                                    </m:ctrlPr>
                                  </m:dPr>
                                  <m:e>
                                    <m:r>
                                      <a:rPr lang="en-US" altLang="en-US" sz="1450" i="1">
                                        <a:solidFill>
                                          <a:schemeClr val="tx1"/>
                                        </a:solidFill>
                                        <a:latin typeface="Cambria Math" panose="02040503050406030204" pitchFamily="18" charset="0"/>
                                      </a:rPr>
                                      <m:t>1−</m:t>
                                    </m:r>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2</m:t>
                                        </m:r>
                                        <m:r>
                                          <a:rPr lang="en-US" altLang="en-US" sz="1450" i="1">
                                            <a:solidFill>
                                              <a:schemeClr val="tx1"/>
                                            </a:solidFill>
                                            <a:latin typeface="Cambria Math" panose="02040503050406030204" pitchFamily="18" charset="0"/>
                                          </a:rPr>
                                          <m:t>𝑍𝑟</m:t>
                                        </m:r>
                                      </m:num>
                                      <m:den>
                                        <m:r>
                                          <a:rPr lang="en-US" altLang="en-US" sz="1450" i="1">
                                            <a:solidFill>
                                              <a:schemeClr val="tx1"/>
                                            </a:solidFill>
                                            <a:latin typeface="Cambria Math" panose="02040503050406030204" pitchFamily="18" charset="0"/>
                                          </a:rPr>
                                          <m:t>3</m:t>
                                        </m:r>
                                        <m:r>
                                          <a:rPr lang="en-US" altLang="en-US" sz="1450" i="1">
                                            <a:solidFill>
                                              <a:schemeClr val="tx1"/>
                                            </a:solidFill>
                                            <a:latin typeface="Cambria Math" panose="02040503050406030204" pitchFamily="18" charset="0"/>
                                          </a:rPr>
                                          <m:t>𝑎</m:t>
                                        </m:r>
                                      </m:den>
                                    </m:f>
                                    <m:r>
                                      <a:rPr lang="en-US" altLang="en-US" sz="1450" i="1">
                                        <a:solidFill>
                                          <a:schemeClr val="tx1"/>
                                        </a:solidFill>
                                        <a:latin typeface="Cambria Math" panose="02040503050406030204" pitchFamily="18" charset="0"/>
                                      </a:rPr>
                                      <m:t>+</m:t>
                                    </m:r>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2</m:t>
                                        </m:r>
                                        <m:sSup>
                                          <m:sSupPr>
                                            <m:ctrlPr>
                                              <a:rPr lang="en-US" altLang="en-US" sz="1450" i="1">
                                                <a:solidFill>
                                                  <a:schemeClr val="tx1"/>
                                                </a:solidFill>
                                                <a:latin typeface="Cambria Math" panose="02040503050406030204" pitchFamily="18" charset="0"/>
                                              </a:rPr>
                                            </m:ctrlPr>
                                          </m:sSupPr>
                                          <m:e>
                                            <m:r>
                                              <a:rPr lang="en-US" altLang="en-US" sz="1450" i="1">
                                                <a:solidFill>
                                                  <a:schemeClr val="tx1"/>
                                                </a:solidFill>
                                                <a:latin typeface="Cambria Math" panose="02040503050406030204" pitchFamily="18" charset="0"/>
                                              </a:rPr>
                                              <m:t>𝑍</m:t>
                                            </m:r>
                                          </m:e>
                                          <m:sup>
                                            <m:r>
                                              <a:rPr lang="en-US" altLang="en-US" sz="1450" i="1">
                                                <a:solidFill>
                                                  <a:schemeClr val="tx1"/>
                                                </a:solidFill>
                                                <a:latin typeface="Cambria Math" panose="02040503050406030204" pitchFamily="18" charset="0"/>
                                              </a:rPr>
                                              <m:t>2</m:t>
                                            </m:r>
                                          </m:sup>
                                        </m:sSup>
                                        <m:sSup>
                                          <m:sSupPr>
                                            <m:ctrlPr>
                                              <a:rPr lang="en-US" altLang="en-US" sz="1450" i="1">
                                                <a:solidFill>
                                                  <a:schemeClr val="tx1"/>
                                                </a:solidFill>
                                                <a:latin typeface="Cambria Math" panose="02040503050406030204" pitchFamily="18" charset="0"/>
                                              </a:rPr>
                                            </m:ctrlPr>
                                          </m:sSupPr>
                                          <m:e>
                                            <m:r>
                                              <a:rPr lang="en-US" altLang="en-US" sz="1450" i="1">
                                                <a:solidFill>
                                                  <a:schemeClr val="tx1"/>
                                                </a:solidFill>
                                                <a:latin typeface="Cambria Math" panose="02040503050406030204" pitchFamily="18" charset="0"/>
                                              </a:rPr>
                                              <m:t>𝑟</m:t>
                                            </m:r>
                                          </m:e>
                                          <m:sup>
                                            <m:r>
                                              <a:rPr lang="en-US" altLang="en-US" sz="1450" i="1">
                                                <a:solidFill>
                                                  <a:schemeClr val="tx1"/>
                                                </a:solidFill>
                                                <a:latin typeface="Cambria Math" panose="02040503050406030204" pitchFamily="18" charset="0"/>
                                              </a:rPr>
                                              <m:t>2</m:t>
                                            </m:r>
                                          </m:sup>
                                        </m:sSup>
                                      </m:num>
                                      <m:den>
                                        <m:r>
                                          <a:rPr lang="en-US" altLang="en-US" sz="1450" i="1">
                                            <a:solidFill>
                                              <a:schemeClr val="tx1"/>
                                            </a:solidFill>
                                            <a:latin typeface="Cambria Math" panose="02040503050406030204" pitchFamily="18" charset="0"/>
                                          </a:rPr>
                                          <m:t>27</m:t>
                                        </m:r>
                                        <m:sSup>
                                          <m:sSupPr>
                                            <m:ctrlPr>
                                              <a:rPr lang="en-US" altLang="en-US" sz="1450" i="1">
                                                <a:solidFill>
                                                  <a:schemeClr val="tx1"/>
                                                </a:solidFill>
                                                <a:latin typeface="Cambria Math" panose="02040503050406030204" pitchFamily="18" charset="0"/>
                                              </a:rPr>
                                            </m:ctrlPr>
                                          </m:sSupPr>
                                          <m:e>
                                            <m:r>
                                              <a:rPr lang="en-US" altLang="en-US" sz="1450" i="1">
                                                <a:solidFill>
                                                  <a:schemeClr val="tx1"/>
                                                </a:solidFill>
                                                <a:latin typeface="Cambria Math" panose="02040503050406030204" pitchFamily="18" charset="0"/>
                                              </a:rPr>
                                              <m:t>𝑎</m:t>
                                            </m:r>
                                          </m:e>
                                          <m:sup>
                                            <m:r>
                                              <a:rPr lang="en-US" altLang="en-US" sz="1450" i="1">
                                                <a:solidFill>
                                                  <a:schemeClr val="tx1"/>
                                                </a:solidFill>
                                                <a:latin typeface="Cambria Math" panose="02040503050406030204" pitchFamily="18" charset="0"/>
                                              </a:rPr>
                                              <m:t>2</m:t>
                                            </m:r>
                                          </m:sup>
                                        </m:sSup>
                                      </m:den>
                                    </m:f>
                                  </m:e>
                                </m:d>
                                <m:sSup>
                                  <m:sSupPr>
                                    <m:ctrlPr>
                                      <a:rPr lang="en-US" altLang="en-US" sz="1450" i="1">
                                        <a:solidFill>
                                          <a:schemeClr val="tx1"/>
                                        </a:solidFill>
                                        <a:latin typeface="Cambria Math" panose="02040503050406030204" pitchFamily="18" charset="0"/>
                                      </a:rPr>
                                    </m:ctrlPr>
                                  </m:sSupPr>
                                  <m:e>
                                    <m:r>
                                      <a:rPr lang="en-US" altLang="en-US" sz="1450" i="1">
                                        <a:solidFill>
                                          <a:schemeClr val="tx1"/>
                                        </a:solidFill>
                                        <a:latin typeface="Cambria Math" panose="02040503050406030204" pitchFamily="18" charset="0"/>
                                      </a:rPr>
                                      <m:t>𝑒</m:t>
                                    </m:r>
                                  </m:e>
                                  <m:sup>
                                    <m:f>
                                      <m:fPr>
                                        <m:ctrlPr>
                                          <a:rPr lang="en-US" altLang="en-US" sz="1450" i="1">
                                            <a:solidFill>
                                              <a:schemeClr val="tx1"/>
                                            </a:solidFill>
                                            <a:latin typeface="Cambria Math" panose="02040503050406030204" pitchFamily="18" charset="0"/>
                                          </a:rPr>
                                        </m:ctrlPr>
                                      </m:fPr>
                                      <m:num>
                                        <m:r>
                                          <a:rPr lang="en-US" altLang="en-US" sz="1450" i="1">
                                            <a:solidFill>
                                              <a:schemeClr val="tx1"/>
                                            </a:solidFill>
                                            <a:latin typeface="Cambria Math" panose="02040503050406030204" pitchFamily="18" charset="0"/>
                                          </a:rPr>
                                          <m:t>−</m:t>
                                        </m:r>
                                        <m:r>
                                          <a:rPr lang="en-US" altLang="en-US" sz="1450" i="1">
                                            <a:solidFill>
                                              <a:schemeClr val="tx1"/>
                                            </a:solidFill>
                                            <a:latin typeface="Cambria Math" panose="02040503050406030204" pitchFamily="18" charset="0"/>
                                          </a:rPr>
                                          <m:t>𝑍𝑟</m:t>
                                        </m:r>
                                      </m:num>
                                      <m:den>
                                        <m:r>
                                          <a:rPr lang="en-US" altLang="en-US" sz="1450" i="1">
                                            <a:solidFill>
                                              <a:schemeClr val="tx1"/>
                                            </a:solidFill>
                                            <a:latin typeface="Cambria Math" panose="02040503050406030204" pitchFamily="18" charset="0"/>
                                          </a:rPr>
                                          <m:t>3</m:t>
                                        </m:r>
                                        <m:r>
                                          <a:rPr lang="en-US" altLang="en-US" sz="1450" i="1">
                                            <a:solidFill>
                                              <a:schemeClr val="tx1"/>
                                            </a:solidFill>
                                            <a:latin typeface="Cambria Math" panose="02040503050406030204" pitchFamily="18" charset="0"/>
                                          </a:rPr>
                                          <m:t>𝑎</m:t>
                                        </m:r>
                                      </m:den>
                                    </m:f>
                                  </m:sup>
                                </m:sSup>
                              </m:oMath>
                            </m:oMathPara>
                          </a14:m>
                          <a:endParaRPr lang="en-US" sz="145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50000"/>
                            </a:lnSpc>
                          </a:pPr>
                          <a14:m>
                            <m:oMathPara xmlns:m="http://schemas.openxmlformats.org/officeDocument/2006/math">
                              <m:oMathParaPr>
                                <m:jc m:val="left"/>
                              </m:oMathParaPr>
                              <m:oMath xmlns:m="http://schemas.openxmlformats.org/officeDocument/2006/math">
                                <m:sSub>
                                  <m:sSubPr>
                                    <m:ctrlPr>
                                      <a:rPr lang="en-US" sz="1600" i="1" smtClean="0">
                                        <a:solidFill>
                                          <a:schemeClr val="tx1"/>
                                        </a:solidFill>
                                        <a:latin typeface="Cambria Math" panose="02040503050406030204" pitchFamily="18" charset="0"/>
                                      </a:rPr>
                                    </m:ctrlPr>
                                  </m:sSubPr>
                                  <m:e>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𝜓</m:t>
                                        </m:r>
                                      </m:e>
                                      <m:sub>
                                        <m:r>
                                          <a:rPr lang="en-US" sz="1600" b="0" i="1" smtClean="0">
                                            <a:solidFill>
                                              <a:schemeClr val="tx1"/>
                                            </a:solidFill>
                                            <a:latin typeface="Cambria Math" panose="02040503050406030204" pitchFamily="18" charset="0"/>
                                            <a:ea typeface="Cambria Math" panose="02040503050406030204" pitchFamily="18" charset="0"/>
                                          </a:rPr>
                                          <m:t>3</m:t>
                                        </m:r>
                                        <m:r>
                                          <a:rPr lang="en-US" sz="1600" b="0" i="1" smtClean="0">
                                            <a:solidFill>
                                              <a:schemeClr val="tx1"/>
                                            </a:solidFill>
                                            <a:latin typeface="Cambria Math" panose="02040503050406030204" pitchFamily="18" charset="0"/>
                                            <a:ea typeface="Cambria Math" panose="02040503050406030204" pitchFamily="18" charset="0"/>
                                          </a:rPr>
                                          <m:t>𝑑</m:t>
                                        </m:r>
                                      </m:sub>
                                    </m:sSub>
                                  </m:e>
                                  <m:sub>
                                    <m:r>
                                      <a:rPr lang="en-US" sz="1600" i="1" smtClean="0">
                                        <a:solidFill>
                                          <a:schemeClr val="tx1"/>
                                        </a:solidFill>
                                        <a:latin typeface="Cambria Math" panose="02040503050406030204" pitchFamily="18" charset="0"/>
                                        <a:ea typeface="Cambria Math" panose="02040503050406030204" pitchFamily="18" charset="0"/>
                                      </a:rPr>
                                      <m:t>±</m:t>
                                    </m:r>
                                    <m:r>
                                      <a:rPr lang="en-US" sz="1600" b="0" i="1" smtClean="0">
                                        <a:solidFill>
                                          <a:schemeClr val="tx1"/>
                                        </a:solidFill>
                                        <a:latin typeface="Cambria Math" panose="02040503050406030204" pitchFamily="18" charset="0"/>
                                        <a:ea typeface="Cambria Math" panose="02040503050406030204" pitchFamily="18" charset="0"/>
                                      </a:rPr>
                                      <m:t>2</m:t>
                                    </m:r>
                                  </m:sub>
                                </m:sSub>
                                <m:r>
                                  <a:rPr lang="en-US" altLang="en-US" sz="1600" i="1">
                                    <a:solidFill>
                                      <a:schemeClr val="tx1"/>
                                    </a:solidFill>
                                    <a:latin typeface="Cambria Math" panose="02040503050406030204" pitchFamily="18" charset="0"/>
                                  </a:rPr>
                                  <m:t>=</m:t>
                                </m:r>
                                <m:sSup>
                                  <m:sSupPr>
                                    <m:ctrlPr>
                                      <a:rPr lang="en-US" altLang="en-US" sz="1600" i="1">
                                        <a:solidFill>
                                          <a:schemeClr val="tx1"/>
                                        </a:solidFill>
                                        <a:latin typeface="Cambria Math" panose="02040503050406030204" pitchFamily="18" charset="0"/>
                                      </a:rPr>
                                    </m:ctrlPr>
                                  </m:sSupPr>
                                  <m:e>
                                    <m:f>
                                      <m:fPr>
                                        <m:ctrlPr>
                                          <a:rPr lang="en-US" altLang="en-US" sz="1600" i="1">
                                            <a:solidFill>
                                              <a:schemeClr val="tx1"/>
                                            </a:solidFill>
                                            <a:latin typeface="Cambria Math" panose="02040503050406030204" pitchFamily="18" charset="0"/>
                                          </a:rPr>
                                        </m:ctrlPr>
                                      </m:fPr>
                                      <m:num>
                                        <m:r>
                                          <a:rPr lang="en-US" altLang="en-US" sz="1600" b="0" i="1" smtClean="0">
                                            <a:solidFill>
                                              <a:schemeClr val="tx1"/>
                                            </a:solidFill>
                                            <a:latin typeface="Cambria Math" panose="02040503050406030204" pitchFamily="18" charset="0"/>
                                          </a:rPr>
                                          <m:t>1</m:t>
                                        </m:r>
                                      </m:num>
                                      <m:den>
                                        <m:r>
                                          <a:rPr lang="en-US" altLang="en-US" sz="1600" b="0" i="1" smtClean="0">
                                            <a:solidFill>
                                              <a:schemeClr val="tx1"/>
                                            </a:solidFill>
                                            <a:latin typeface="Cambria Math" panose="02040503050406030204" pitchFamily="18" charset="0"/>
                                          </a:rPr>
                                          <m:t>162</m:t>
                                        </m:r>
                                        <m:rad>
                                          <m:radPr>
                                            <m:degHide m:val="on"/>
                                            <m:ctrlPr>
                                              <a:rPr lang="en-US" altLang="en-US" sz="1600" i="1">
                                                <a:solidFill>
                                                  <a:schemeClr val="tx1"/>
                                                </a:solidFill>
                                                <a:latin typeface="Cambria Math" panose="02040503050406030204" pitchFamily="18" charset="0"/>
                                              </a:rPr>
                                            </m:ctrlPr>
                                          </m:radPr>
                                          <m:deg/>
                                          <m:e>
                                            <m:r>
                                              <a:rPr lang="en-US" altLang="en-US" sz="1600" i="1" smtClean="0">
                                                <a:solidFill>
                                                  <a:schemeClr val="tx1"/>
                                                </a:solidFill>
                                                <a:latin typeface="Cambria Math" panose="02040503050406030204" pitchFamily="18" charset="0"/>
                                                <a:ea typeface="Cambria Math" panose="02040503050406030204" pitchFamily="18" charset="0"/>
                                              </a:rPr>
                                              <m:t>𝜋</m:t>
                                            </m:r>
                                          </m:e>
                                        </m:rad>
                                      </m:den>
                                    </m:f>
                                    <m:d>
                                      <m:dPr>
                                        <m:ctrlPr>
                                          <a:rPr lang="en-US" altLang="en-US" sz="1600" i="1">
                                            <a:solidFill>
                                              <a:schemeClr val="tx1"/>
                                            </a:solidFill>
                                            <a:latin typeface="Cambria Math" panose="02040503050406030204" pitchFamily="18" charset="0"/>
                                          </a:rPr>
                                        </m:ctrlPr>
                                      </m:dPr>
                                      <m:e>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𝑍</m:t>
                                            </m:r>
                                          </m:num>
                                          <m:den>
                                            <m:r>
                                              <a:rPr lang="en-US" altLang="en-US" sz="1600" i="1">
                                                <a:solidFill>
                                                  <a:schemeClr val="tx1"/>
                                                </a:solidFill>
                                                <a:latin typeface="Cambria Math" panose="02040503050406030204" pitchFamily="18" charset="0"/>
                                              </a:rPr>
                                              <m:t>𝑎</m:t>
                                            </m:r>
                                          </m:den>
                                        </m:f>
                                      </m:e>
                                    </m:d>
                                  </m:e>
                                  <m:sup>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7</m:t>
                                        </m:r>
                                      </m:num>
                                      <m:den>
                                        <m:r>
                                          <a:rPr lang="en-US" altLang="en-US" sz="1600" i="1">
                                            <a:solidFill>
                                              <a:schemeClr val="tx1"/>
                                            </a:solidFill>
                                            <a:latin typeface="Cambria Math" panose="02040503050406030204" pitchFamily="18" charset="0"/>
                                          </a:rPr>
                                          <m:t>2</m:t>
                                        </m:r>
                                      </m:den>
                                    </m:f>
                                  </m:sup>
                                </m:sSup>
                                <m:r>
                                  <a:rPr lang="en-US" altLang="en-US" sz="1600" i="1">
                                    <a:solidFill>
                                      <a:schemeClr val="tx1"/>
                                    </a:solidFill>
                                    <a:latin typeface="Cambria Math" panose="02040503050406030204" pitchFamily="18" charset="0"/>
                                  </a:rPr>
                                  <m:t> </m:t>
                                </m:r>
                                <m:sSup>
                                  <m:sSupPr>
                                    <m:ctrlPr>
                                      <a:rPr lang="en-US" altLang="en-US" sz="1600" i="1">
                                        <a:solidFill>
                                          <a:schemeClr val="tx1"/>
                                        </a:solidFill>
                                        <a:latin typeface="Cambria Math" panose="02040503050406030204" pitchFamily="18" charset="0"/>
                                      </a:rPr>
                                    </m:ctrlPr>
                                  </m:sSupPr>
                                  <m:e>
                                    <m:r>
                                      <a:rPr lang="en-US" altLang="en-US" sz="1600" i="1">
                                        <a:solidFill>
                                          <a:schemeClr val="tx1"/>
                                        </a:solidFill>
                                        <a:latin typeface="Cambria Math" panose="02040503050406030204" pitchFamily="18" charset="0"/>
                                      </a:rPr>
                                      <m:t>𝑟</m:t>
                                    </m:r>
                                  </m:e>
                                  <m:sup>
                                    <m:r>
                                      <a:rPr lang="en-US" altLang="en-US" sz="1600" i="1">
                                        <a:solidFill>
                                          <a:schemeClr val="tx1"/>
                                        </a:solidFill>
                                        <a:latin typeface="Cambria Math" panose="02040503050406030204" pitchFamily="18" charset="0"/>
                                      </a:rPr>
                                      <m:t>2</m:t>
                                    </m:r>
                                  </m:sup>
                                </m:sSup>
                                <m:r>
                                  <a:rPr lang="en-US" altLang="en-US" sz="1600" i="1">
                                    <a:solidFill>
                                      <a:schemeClr val="tx1"/>
                                    </a:solidFill>
                                    <a:latin typeface="Cambria Math" panose="02040503050406030204" pitchFamily="18" charset="0"/>
                                  </a:rPr>
                                  <m:t> </m:t>
                                </m:r>
                                <m:sSup>
                                  <m:sSupPr>
                                    <m:ctrlPr>
                                      <a:rPr lang="en-US" altLang="en-US" sz="1600" i="1">
                                        <a:solidFill>
                                          <a:schemeClr val="tx1"/>
                                        </a:solidFill>
                                        <a:latin typeface="Cambria Math" panose="02040503050406030204" pitchFamily="18" charset="0"/>
                                      </a:rPr>
                                    </m:ctrlPr>
                                  </m:sSupPr>
                                  <m:e>
                                    <m:r>
                                      <a:rPr lang="en-US" altLang="en-US" sz="1600" i="1">
                                        <a:solidFill>
                                          <a:schemeClr val="tx1"/>
                                        </a:solidFill>
                                        <a:latin typeface="Cambria Math" panose="02040503050406030204" pitchFamily="18" charset="0"/>
                                      </a:rPr>
                                      <m:t>𝑒</m:t>
                                    </m:r>
                                  </m:e>
                                  <m:sup>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m:t>
                                        </m:r>
                                        <m:r>
                                          <a:rPr lang="en-US" altLang="en-US" sz="1600" i="1">
                                            <a:solidFill>
                                              <a:schemeClr val="tx1"/>
                                            </a:solidFill>
                                            <a:latin typeface="Cambria Math" panose="02040503050406030204" pitchFamily="18" charset="0"/>
                                          </a:rPr>
                                          <m:t>𝑍𝑟</m:t>
                                        </m:r>
                                      </m:num>
                                      <m:den>
                                        <m:r>
                                          <a:rPr lang="en-US" altLang="en-US" sz="1600" i="1">
                                            <a:solidFill>
                                              <a:schemeClr val="tx1"/>
                                            </a:solidFill>
                                            <a:latin typeface="Cambria Math" panose="02040503050406030204" pitchFamily="18" charset="0"/>
                                          </a:rPr>
                                          <m:t>3</m:t>
                                        </m:r>
                                        <m:r>
                                          <a:rPr lang="en-US" altLang="en-US" sz="1600" i="1">
                                            <a:solidFill>
                                              <a:schemeClr val="tx1"/>
                                            </a:solidFill>
                                            <a:latin typeface="Cambria Math" panose="02040503050406030204" pitchFamily="18" charset="0"/>
                                          </a:rPr>
                                          <m:t>𝑎</m:t>
                                        </m:r>
                                      </m:den>
                                    </m:f>
                                  </m:sup>
                                </m:sSup>
                                <m:func>
                                  <m:funcPr>
                                    <m:ctrlPr>
                                      <a:rPr lang="en-US" altLang="en-US" sz="1600" b="0" i="1" smtClean="0">
                                        <a:solidFill>
                                          <a:schemeClr val="tx1"/>
                                        </a:solidFill>
                                        <a:latin typeface="Cambria Math" panose="02040503050406030204" pitchFamily="18" charset="0"/>
                                      </a:rPr>
                                    </m:ctrlPr>
                                  </m:funcPr>
                                  <m:fName>
                                    <m:sSup>
                                      <m:sSupPr>
                                        <m:ctrlPr>
                                          <a:rPr lang="en-US" altLang="en-US" sz="1600" b="0" i="1" smtClean="0">
                                            <a:solidFill>
                                              <a:schemeClr val="tx1"/>
                                            </a:solidFill>
                                            <a:latin typeface="Cambria Math" panose="02040503050406030204" pitchFamily="18" charset="0"/>
                                          </a:rPr>
                                        </m:ctrlPr>
                                      </m:sSupPr>
                                      <m:e>
                                        <m:r>
                                          <m:rPr>
                                            <m:sty m:val="p"/>
                                          </m:rPr>
                                          <a:rPr lang="en-US" altLang="en-US" sz="1600" b="0" i="0" smtClean="0">
                                            <a:solidFill>
                                              <a:schemeClr val="tx1"/>
                                            </a:solidFill>
                                            <a:latin typeface="Cambria Math" panose="02040503050406030204" pitchFamily="18" charset="0"/>
                                          </a:rPr>
                                          <m:t>sin</m:t>
                                        </m:r>
                                      </m:e>
                                      <m:sup>
                                        <m:r>
                                          <a:rPr lang="en-US" altLang="en-US" sz="1600" b="0" i="0" smtClean="0">
                                            <a:solidFill>
                                              <a:schemeClr val="tx1"/>
                                            </a:solidFill>
                                            <a:latin typeface="Cambria Math" panose="02040503050406030204" pitchFamily="18" charset="0"/>
                                          </a:rPr>
                                          <m:t>2</m:t>
                                        </m:r>
                                      </m:sup>
                                    </m:sSup>
                                  </m:fName>
                                  <m:e>
                                    <m:r>
                                      <a:rPr lang="en-US" altLang="en-US" sz="1600" b="0" i="1" smtClean="0">
                                        <a:solidFill>
                                          <a:schemeClr val="tx1"/>
                                        </a:solidFill>
                                        <a:latin typeface="Cambria Math" panose="02040503050406030204" pitchFamily="18" charset="0"/>
                                        <a:ea typeface="Cambria Math" panose="02040503050406030204" pitchFamily="18" charset="0"/>
                                      </a:rPr>
                                      <m:t>𝜃</m:t>
                                    </m:r>
                                  </m:e>
                                </m:func>
                                <m:sSup>
                                  <m:sSupPr>
                                    <m:ctrlPr>
                                      <a:rPr lang="en-US" altLang="en-US" sz="1600" b="0" i="1" smtClean="0">
                                        <a:solidFill>
                                          <a:schemeClr val="tx1"/>
                                        </a:solidFill>
                                        <a:latin typeface="Cambria Math" panose="02040503050406030204" pitchFamily="18" charset="0"/>
                                        <a:ea typeface="Cambria Math" panose="02040503050406030204" pitchFamily="18" charset="0"/>
                                      </a:rPr>
                                    </m:ctrlPr>
                                  </m:sSupPr>
                                  <m:e>
                                    <m:r>
                                      <a:rPr lang="en-US" altLang="en-US" sz="1600" b="0" i="1" smtClean="0">
                                        <a:solidFill>
                                          <a:schemeClr val="tx1"/>
                                        </a:solidFill>
                                        <a:latin typeface="Cambria Math" panose="02040503050406030204" pitchFamily="18" charset="0"/>
                                        <a:ea typeface="Cambria Math" panose="02040503050406030204" pitchFamily="18" charset="0"/>
                                      </a:rPr>
                                      <m:t>𝑒</m:t>
                                    </m:r>
                                  </m:e>
                                  <m:sup>
                                    <m:r>
                                      <a:rPr lang="en-US" sz="1600" i="1" smtClean="0">
                                        <a:solidFill>
                                          <a:schemeClr val="tx1"/>
                                        </a:solidFill>
                                        <a:latin typeface="Cambria Math" panose="02040503050406030204" pitchFamily="18" charset="0"/>
                                        <a:ea typeface="Cambria Math" panose="02040503050406030204" pitchFamily="18" charset="0"/>
                                      </a:rPr>
                                      <m:t>±</m:t>
                                    </m:r>
                                    <m:r>
                                      <a:rPr lang="en-US" sz="1600" b="0" i="1" smtClean="0">
                                        <a:solidFill>
                                          <a:schemeClr val="tx1"/>
                                        </a:solidFill>
                                        <a:latin typeface="Cambria Math" panose="02040503050406030204" pitchFamily="18" charset="0"/>
                                        <a:ea typeface="Cambria Math" panose="02040503050406030204" pitchFamily="18" charset="0"/>
                                      </a:rPr>
                                      <m:t>2</m:t>
                                    </m:r>
                                    <m:r>
                                      <a:rPr lang="en-US" sz="1600" b="0" i="1" smtClean="0">
                                        <a:solidFill>
                                          <a:schemeClr val="tx1"/>
                                        </a:solidFill>
                                        <a:latin typeface="Cambria Math" panose="02040503050406030204" pitchFamily="18" charset="0"/>
                                        <a:ea typeface="Cambria Math" panose="02040503050406030204" pitchFamily="18" charset="0"/>
                                      </a:rPr>
                                      <m:t>𝑖</m:t>
                                    </m:r>
                                    <m:r>
                                      <a:rPr lang="en-US" sz="1600" b="0" i="1" smtClean="0">
                                        <a:solidFill>
                                          <a:schemeClr val="tx1"/>
                                        </a:solidFill>
                                        <a:latin typeface="Cambria Math" panose="02040503050406030204" pitchFamily="18" charset="0"/>
                                        <a:ea typeface="Cambria Math" panose="02040503050406030204" pitchFamily="18" charset="0"/>
                                      </a:rPr>
                                      <m:t>𝜑</m:t>
                                    </m:r>
                                  </m:sup>
                                </m:sSup>
                              </m:oMath>
                            </m:oMathPara>
                          </a14:m>
                          <a:endParaRPr lang="en-US" sz="145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314989"/>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956610004"/>
                  </p:ext>
                </p:extLst>
              </p:nvPr>
            </p:nvGraphicFramePr>
            <p:xfrm>
              <a:off x="457200" y="1330094"/>
              <a:ext cx="8296506" cy="5024058"/>
            </p:xfrm>
            <a:graphic>
              <a:graphicData uri="http://schemas.openxmlformats.org/drawingml/2006/table">
                <a:tbl>
                  <a:tblPr firstRow="1" bandRow="1">
                    <a:tableStyleId>{5C22544A-7EE6-4342-B048-85BDC9FD1C3A}</a:tableStyleId>
                  </a:tblPr>
                  <a:tblGrid>
                    <a:gridCol w="4220254">
                      <a:extLst>
                        <a:ext uri="{9D8B030D-6E8A-4147-A177-3AD203B41FA5}">
                          <a16:colId xmlns:a16="http://schemas.microsoft.com/office/drawing/2014/main" val="4116916792"/>
                        </a:ext>
                      </a:extLst>
                    </a:gridCol>
                    <a:gridCol w="4076252">
                      <a:extLst>
                        <a:ext uri="{9D8B030D-6E8A-4147-A177-3AD203B41FA5}">
                          <a16:colId xmlns:a16="http://schemas.microsoft.com/office/drawing/2014/main" val="4011951713"/>
                        </a:ext>
                      </a:extLst>
                    </a:gridCol>
                  </a:tblGrid>
                  <a:tr h="983869">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r="-96676" b="-409259"/>
                          </a:stretch>
                        </a:blip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l="-103438" b="-409259"/>
                          </a:stretch>
                        </a:blipFill>
                      </a:tcPr>
                    </a:tc>
                    <a:extLst>
                      <a:ext uri="{0D108BD9-81ED-4DB2-BD59-A6C34878D82A}">
                        <a16:rowId xmlns:a16="http://schemas.microsoft.com/office/drawing/2014/main" val="2964051473"/>
                      </a:ext>
                    </a:extLst>
                  </a:tr>
                  <a:tr h="983869">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00621" r="-96676" b="-311801"/>
                          </a:stretch>
                        </a:blip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l="-103438" t="-100621" b="-311801"/>
                          </a:stretch>
                        </a:blipFill>
                      </a:tcPr>
                    </a:tc>
                    <a:extLst>
                      <a:ext uri="{0D108BD9-81ED-4DB2-BD59-A6C34878D82A}">
                        <a16:rowId xmlns:a16="http://schemas.microsoft.com/office/drawing/2014/main" val="3027942967"/>
                      </a:ext>
                    </a:extLst>
                  </a:tr>
                  <a:tr h="1047179">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t="-187791" r="-96676" b="-191860"/>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03438" t="-187791" b="-191860"/>
                          </a:stretch>
                        </a:blipFill>
                      </a:tcPr>
                    </a:tc>
                    <a:extLst>
                      <a:ext uri="{0D108BD9-81ED-4DB2-BD59-A6C34878D82A}">
                        <a16:rowId xmlns:a16="http://schemas.microsoft.com/office/drawing/2014/main" val="3874174834"/>
                      </a:ext>
                    </a:extLst>
                  </a:tr>
                  <a:tr h="961962">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t="-313291" r="-96676" b="-108861"/>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03438" t="-313291" b="-108861"/>
                          </a:stretch>
                        </a:blipFill>
                      </a:tcPr>
                    </a:tc>
                    <a:extLst>
                      <a:ext uri="{0D108BD9-81ED-4DB2-BD59-A6C34878D82A}">
                        <a16:rowId xmlns:a16="http://schemas.microsoft.com/office/drawing/2014/main" val="2574090425"/>
                      </a:ext>
                    </a:extLst>
                  </a:tr>
                  <a:tr h="1047179">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t="-379651" r="-96676"/>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03438" t="-379651"/>
                          </a:stretch>
                        </a:blipFill>
                      </a:tcPr>
                    </a:tc>
                    <a:extLst>
                      <a:ext uri="{0D108BD9-81ED-4DB2-BD59-A6C34878D82A}">
                        <a16:rowId xmlns:a16="http://schemas.microsoft.com/office/drawing/2014/main" val="1056314989"/>
                      </a:ext>
                    </a:extLst>
                  </a:tr>
                </a:tbl>
              </a:graphicData>
            </a:graphic>
          </p:graphicFrame>
        </mc:Fallback>
      </mc:AlternateContent>
    </p:spTree>
    <p:extLst>
      <p:ext uri="{BB962C8B-B14F-4D97-AF65-F5344CB8AC3E}">
        <p14:creationId xmlns:p14="http://schemas.microsoft.com/office/powerpoint/2010/main" val="2586184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4" name="Slide Number Placeholder 3"/>
          <p:cNvSpPr>
            <a:spLocks noGrp="1"/>
          </p:cNvSpPr>
          <p:nvPr>
            <p:ph type="sldNum" sz="quarter" idx="12"/>
          </p:nvPr>
        </p:nvSpPr>
        <p:spPr/>
        <p:txBody>
          <a:bodyPr/>
          <a:lstStyle/>
          <a:p>
            <a:fld id="{74374BF2-3C04-4AB9-BE52-D173019A9162}" type="slidenum">
              <a:rPr lang="en-US" smtClean="0"/>
              <a:t>19</a:t>
            </a:fld>
            <a:endParaRPr lang="en-US" dirty="0"/>
          </a:p>
        </p:txBody>
      </p:sp>
      <mc:AlternateContent xmlns:mc="http://schemas.openxmlformats.org/markup-compatibility/2006" xmlns:a14="http://schemas.microsoft.com/office/drawing/2010/main">
        <mc:Choice Requires="a14">
          <p:sp>
            <p:nvSpPr>
              <p:cNvPr id="12" name="Rectangle 11"/>
              <p:cNvSpPr/>
              <p:nvPr/>
            </p:nvSpPr>
            <p:spPr>
              <a:xfrm>
                <a:off x="292077" y="912773"/>
                <a:ext cx="8573144" cy="5831725"/>
              </a:xfrm>
              <a:prstGeom prst="rect">
                <a:avLst/>
              </a:prstGeom>
            </p:spPr>
            <p:txBody>
              <a:bodyPr wrap="square">
                <a:spAutoFit/>
              </a:bodyPr>
              <a:lstStyle/>
              <a:p>
                <a:pPr algn="just">
                  <a:spcBef>
                    <a:spcPct val="0"/>
                  </a:spcBef>
                </a:pPr>
                <a:r>
                  <a:rPr lang="en-US" altLang="en-US" sz="2100" dirty="0"/>
                  <a:t>The electron is moving in all the three directions </a:t>
                </a:r>
                <a14:m>
                  <m:oMath xmlns:m="http://schemas.openxmlformats.org/officeDocument/2006/math">
                    <m:r>
                      <a:rPr lang="en-US" altLang="en-US" sz="2100" i="1" dirty="0">
                        <a:latin typeface="Cambria Math" panose="02040503050406030204" pitchFamily="18" charset="0"/>
                      </a:rPr>
                      <m:t>𝑥</m:t>
                    </m:r>
                  </m:oMath>
                </a14:m>
                <a:r>
                  <a:rPr lang="en-US" altLang="en-US" sz="2100" dirty="0"/>
                  <a:t>, </a:t>
                </a:r>
                <a14:m>
                  <m:oMath xmlns:m="http://schemas.openxmlformats.org/officeDocument/2006/math">
                    <m:r>
                      <a:rPr lang="en-US" altLang="en-US" sz="2100" i="1" dirty="0">
                        <a:latin typeface="Cambria Math" panose="02040503050406030204" pitchFamily="18" charset="0"/>
                      </a:rPr>
                      <m:t>𝑦</m:t>
                    </m:r>
                  </m:oMath>
                </a14:m>
                <a:r>
                  <a:rPr lang="en-US" altLang="en-US" sz="2100" dirty="0"/>
                  <a:t>, and </a:t>
                </a:r>
                <a14:m>
                  <m:oMath xmlns:m="http://schemas.openxmlformats.org/officeDocument/2006/math">
                    <m:r>
                      <a:rPr lang="en-US" altLang="en-US" sz="2100" i="1" dirty="0">
                        <a:latin typeface="Cambria Math" panose="02040503050406030204" pitchFamily="18" charset="0"/>
                      </a:rPr>
                      <m:t>𝑧</m:t>
                    </m:r>
                  </m:oMath>
                </a14:m>
                <a:r>
                  <a:rPr lang="en-US" altLang="en-US" sz="2100" dirty="0"/>
                  <a:t>, therefore, the volume unit </a:t>
                </a:r>
                <a14:m>
                  <m:oMath xmlns:m="http://schemas.openxmlformats.org/officeDocument/2006/math">
                    <m:r>
                      <a:rPr lang="en-US" altLang="en-US" sz="2100" i="1" dirty="0">
                        <a:latin typeface="Cambria Math" panose="02040503050406030204" pitchFamily="18" charset="0"/>
                      </a:rPr>
                      <m:t>𝑑</m:t>
                    </m:r>
                    <m:r>
                      <a:rPr lang="en-US" altLang="en-US" sz="2100" i="1">
                        <a:latin typeface="Cambria Math" panose="02040503050406030204" pitchFamily="18" charset="0"/>
                        <a:ea typeface="Cambria Math" panose="02040503050406030204" pitchFamily="18" charset="0"/>
                      </a:rPr>
                      <m:t>𝜏</m:t>
                    </m:r>
                  </m:oMath>
                </a14:m>
                <a:r>
                  <a:rPr lang="en-US" altLang="en-US" sz="2100" dirty="0"/>
                  <a:t> is given by</a:t>
                </a:r>
              </a:p>
              <a:p>
                <a:pPr algn="just">
                  <a:spcBef>
                    <a:spcPct val="0"/>
                  </a:spcBef>
                </a:pPr>
                <a:endParaRPr lang="en-US" altLang="en-US" sz="1000" i="1" dirty="0">
                  <a:latin typeface="Cambria Math" panose="02040503050406030204" pitchFamily="18" charset="0"/>
                </a:endParaRPr>
              </a:p>
              <a:p>
                <a:pPr algn="just">
                  <a:spcBef>
                    <a:spcPct val="0"/>
                  </a:spcBef>
                </a:pPr>
                <a14:m>
                  <m:oMathPara xmlns:m="http://schemas.openxmlformats.org/officeDocument/2006/math">
                    <m:oMathParaPr>
                      <m:jc m:val="centerGroup"/>
                    </m:oMathParaPr>
                    <m:oMath xmlns:m="http://schemas.openxmlformats.org/officeDocument/2006/math">
                      <m:nary>
                        <m:naryPr>
                          <m:ctrlPr>
                            <a:rPr lang="en-US" altLang="en-US" sz="2100" i="1" smtClean="0">
                              <a:latin typeface="Cambria Math" panose="02040503050406030204" pitchFamily="18" charset="0"/>
                            </a:rPr>
                          </m:ctrlPr>
                        </m:naryPr>
                        <m:sub>
                          <m:r>
                            <m:rPr>
                              <m:brk m:alnAt="23"/>
                            </m:rPr>
                            <a:rPr lang="en-US" altLang="en-US" sz="2100" b="0" i="1" smtClean="0">
                              <a:latin typeface="Cambria Math" panose="02040503050406030204" pitchFamily="18" charset="0"/>
                            </a:rPr>
                            <m:t>−</m:t>
                          </m:r>
                          <m:r>
                            <a:rPr lang="en-US" altLang="en-US" sz="2100" b="0" i="1" smtClean="0">
                              <a:latin typeface="Cambria Math" panose="02040503050406030204" pitchFamily="18" charset="0"/>
                              <a:ea typeface="Cambria Math" panose="02040503050406030204" pitchFamily="18" charset="0"/>
                            </a:rPr>
                            <m:t>∞</m:t>
                          </m:r>
                        </m:sub>
                        <m:sup>
                          <m:r>
                            <a:rPr lang="en-US" altLang="en-US" sz="2100" i="1" smtClean="0">
                              <a:latin typeface="Cambria Math" panose="02040503050406030204" pitchFamily="18" charset="0"/>
                              <a:ea typeface="Cambria Math" panose="02040503050406030204" pitchFamily="18" charset="0"/>
                            </a:rPr>
                            <m:t>∞</m:t>
                          </m:r>
                        </m:sup>
                        <m:e>
                          <m:r>
                            <a:rPr lang="en-US" altLang="en-US" sz="2100" b="0" i="1" smtClean="0">
                              <a:latin typeface="Cambria Math" panose="02040503050406030204" pitchFamily="18" charset="0"/>
                            </a:rPr>
                            <m:t>𝑑</m:t>
                          </m:r>
                          <m:r>
                            <a:rPr lang="en-US" altLang="en-US" sz="2100" b="0" i="1" smtClean="0">
                              <a:latin typeface="Cambria Math" panose="02040503050406030204" pitchFamily="18" charset="0"/>
                              <a:ea typeface="Cambria Math" panose="02040503050406030204" pitchFamily="18" charset="0"/>
                            </a:rPr>
                            <m:t>𝜏</m:t>
                          </m:r>
                          <m:r>
                            <a:rPr lang="en-US" altLang="en-US" sz="2100" b="0" i="1" smtClean="0">
                              <a:latin typeface="Cambria Math" panose="02040503050406030204" pitchFamily="18" charset="0"/>
                              <a:ea typeface="Cambria Math" panose="02040503050406030204" pitchFamily="18" charset="0"/>
                            </a:rPr>
                            <m:t>= </m:t>
                          </m:r>
                        </m:e>
                      </m:nary>
                      <m:nary>
                        <m:naryPr>
                          <m:ctrlPr>
                            <a:rPr lang="en-US" altLang="en-US" sz="2100" i="1" smtClean="0">
                              <a:latin typeface="Cambria Math" panose="02040503050406030204" pitchFamily="18" charset="0"/>
                            </a:rPr>
                          </m:ctrlPr>
                        </m:naryPr>
                        <m:sub>
                          <m:r>
                            <m:rPr>
                              <m:brk m:alnAt="23"/>
                            </m:rPr>
                            <a:rPr lang="en-US" altLang="en-US" sz="2100" b="0" i="1" smtClean="0">
                              <a:latin typeface="Cambria Math" panose="02040503050406030204" pitchFamily="18" charset="0"/>
                            </a:rPr>
                            <m:t>−</m:t>
                          </m:r>
                          <m:r>
                            <a:rPr lang="en-US" altLang="en-US" sz="2100" b="0" i="1" smtClean="0">
                              <a:latin typeface="Cambria Math" panose="02040503050406030204" pitchFamily="18" charset="0"/>
                              <a:ea typeface="Cambria Math" panose="02040503050406030204" pitchFamily="18" charset="0"/>
                            </a:rPr>
                            <m:t>∞</m:t>
                          </m:r>
                        </m:sub>
                        <m:sup>
                          <m:r>
                            <a:rPr lang="en-US" altLang="en-US" sz="2100" i="1" smtClean="0">
                              <a:latin typeface="Cambria Math" panose="02040503050406030204" pitchFamily="18" charset="0"/>
                              <a:ea typeface="Cambria Math" panose="02040503050406030204" pitchFamily="18" charset="0"/>
                            </a:rPr>
                            <m:t>∞</m:t>
                          </m:r>
                        </m:sup>
                        <m:e>
                          <m:nary>
                            <m:naryPr>
                              <m:ctrlPr>
                                <a:rPr lang="en-US" altLang="en-US" sz="2100" i="1" smtClean="0">
                                  <a:latin typeface="Cambria Math" panose="02040503050406030204" pitchFamily="18" charset="0"/>
                                </a:rPr>
                              </m:ctrlPr>
                            </m:naryPr>
                            <m:sub>
                              <m:r>
                                <m:rPr>
                                  <m:brk m:alnAt="23"/>
                                </m:rPr>
                                <a:rPr lang="en-US" altLang="en-US" sz="2100" b="0" i="1" smtClean="0">
                                  <a:latin typeface="Cambria Math" panose="02040503050406030204" pitchFamily="18" charset="0"/>
                                </a:rPr>
                                <m:t>−</m:t>
                              </m:r>
                              <m:r>
                                <a:rPr lang="en-US" altLang="en-US" sz="2100" b="0" i="1" smtClean="0">
                                  <a:latin typeface="Cambria Math" panose="02040503050406030204" pitchFamily="18" charset="0"/>
                                  <a:ea typeface="Cambria Math" panose="02040503050406030204" pitchFamily="18" charset="0"/>
                                </a:rPr>
                                <m:t>∞</m:t>
                              </m:r>
                            </m:sub>
                            <m:sup>
                              <m:r>
                                <a:rPr lang="en-US" altLang="en-US" sz="2100" i="1" smtClean="0">
                                  <a:latin typeface="Cambria Math" panose="02040503050406030204" pitchFamily="18" charset="0"/>
                                  <a:ea typeface="Cambria Math" panose="02040503050406030204" pitchFamily="18" charset="0"/>
                                </a:rPr>
                                <m:t>∞</m:t>
                              </m:r>
                            </m:sup>
                            <m:e>
                              <m:nary>
                                <m:naryPr>
                                  <m:ctrlPr>
                                    <a:rPr lang="en-US" altLang="en-US" sz="2100" i="1" smtClean="0">
                                      <a:latin typeface="Cambria Math" panose="02040503050406030204" pitchFamily="18" charset="0"/>
                                    </a:rPr>
                                  </m:ctrlPr>
                                </m:naryPr>
                                <m:sub>
                                  <m:r>
                                    <m:rPr>
                                      <m:brk m:alnAt="23"/>
                                    </m:rPr>
                                    <a:rPr lang="en-US" altLang="en-US" sz="2100" b="0" i="1" smtClean="0">
                                      <a:latin typeface="Cambria Math" panose="02040503050406030204" pitchFamily="18" charset="0"/>
                                    </a:rPr>
                                    <m:t>−</m:t>
                                  </m:r>
                                  <m:r>
                                    <a:rPr lang="en-US" altLang="en-US" sz="2100" b="0" i="1" smtClean="0">
                                      <a:latin typeface="Cambria Math" panose="02040503050406030204" pitchFamily="18" charset="0"/>
                                      <a:ea typeface="Cambria Math" panose="02040503050406030204" pitchFamily="18" charset="0"/>
                                    </a:rPr>
                                    <m:t>∞</m:t>
                                  </m:r>
                                </m:sub>
                                <m:sup>
                                  <m:r>
                                    <a:rPr lang="en-US" altLang="en-US" sz="2100" i="1">
                                      <a:latin typeface="Cambria Math" panose="02040503050406030204" pitchFamily="18" charset="0"/>
                                      <a:ea typeface="Cambria Math" panose="02040503050406030204" pitchFamily="18" charset="0"/>
                                    </a:rPr>
                                    <m:t>∞</m:t>
                                  </m:r>
                                </m:sup>
                                <m:e>
                                  <m:r>
                                    <a:rPr lang="en-US" altLang="en-US" sz="2100" b="0" i="1" smtClean="0">
                                      <a:latin typeface="Cambria Math" panose="02040503050406030204" pitchFamily="18" charset="0"/>
                                    </a:rPr>
                                    <m:t>𝑑𝑥</m:t>
                                  </m:r>
                                  <m:r>
                                    <a:rPr lang="en-US" altLang="en-US" sz="2100" b="0" i="1" smtClean="0">
                                      <a:latin typeface="Cambria Math" panose="02040503050406030204" pitchFamily="18" charset="0"/>
                                    </a:rPr>
                                    <m:t> </m:t>
                                  </m:r>
                                  <m:r>
                                    <a:rPr lang="en-US" altLang="en-US" sz="2100" b="0" i="1" smtClean="0">
                                      <a:latin typeface="Cambria Math" panose="02040503050406030204" pitchFamily="18" charset="0"/>
                                    </a:rPr>
                                    <m:t>𝑑𝑦</m:t>
                                  </m:r>
                                  <m:r>
                                    <a:rPr lang="en-US" altLang="en-US" sz="2100" b="0" i="1" smtClean="0">
                                      <a:latin typeface="Cambria Math" panose="02040503050406030204" pitchFamily="18" charset="0"/>
                                    </a:rPr>
                                    <m:t> </m:t>
                                  </m:r>
                                  <m:r>
                                    <a:rPr lang="en-US" altLang="en-US" sz="2100" b="0" i="1" smtClean="0">
                                      <a:latin typeface="Cambria Math" panose="02040503050406030204" pitchFamily="18" charset="0"/>
                                    </a:rPr>
                                    <m:t>𝑑𝑧</m:t>
                                  </m:r>
                                  <m:r>
                                    <a:rPr lang="en-US" altLang="en-US" sz="2100" b="0" i="1" smtClean="0">
                                      <a:latin typeface="Cambria Math" panose="02040503050406030204" pitchFamily="18" charset="0"/>
                                    </a:rPr>
                                    <m:t>= </m:t>
                                  </m:r>
                                  <m:nary>
                                    <m:naryPr>
                                      <m:ctrlPr>
                                        <a:rPr lang="en-US" altLang="en-US" sz="2100" b="0" i="1" smtClean="0">
                                          <a:latin typeface="Cambria Math" panose="02040503050406030204" pitchFamily="18" charset="0"/>
                                        </a:rPr>
                                      </m:ctrlPr>
                                    </m:naryPr>
                                    <m:sub>
                                      <m:r>
                                        <m:rPr>
                                          <m:brk m:alnAt="23"/>
                                        </m:rPr>
                                        <a:rPr lang="en-US" altLang="en-US" sz="2100" b="0" i="1" smtClean="0">
                                          <a:latin typeface="Cambria Math" panose="02040503050406030204" pitchFamily="18" charset="0"/>
                                        </a:rPr>
                                        <m:t>0</m:t>
                                      </m:r>
                                    </m:sub>
                                    <m:sup>
                                      <m:r>
                                        <a:rPr lang="en-US" altLang="en-US" sz="2100" i="1">
                                          <a:latin typeface="Cambria Math" panose="02040503050406030204" pitchFamily="18" charset="0"/>
                                          <a:ea typeface="Cambria Math" panose="02040503050406030204" pitchFamily="18" charset="0"/>
                                        </a:rPr>
                                        <m:t>∞</m:t>
                                      </m:r>
                                    </m:sup>
                                    <m:e>
                                      <m:nary>
                                        <m:naryPr>
                                          <m:ctrlPr>
                                            <a:rPr lang="en-US" altLang="en-US" sz="2100" b="0" i="1" smtClean="0">
                                              <a:latin typeface="Cambria Math" panose="02040503050406030204" pitchFamily="18" charset="0"/>
                                            </a:rPr>
                                          </m:ctrlPr>
                                        </m:naryPr>
                                        <m:sub>
                                          <m:r>
                                            <m:rPr>
                                              <m:brk m:alnAt="23"/>
                                            </m:rPr>
                                            <a:rPr lang="en-US" altLang="en-US" sz="2100" b="0" i="1" smtClean="0">
                                              <a:latin typeface="Cambria Math" panose="02040503050406030204" pitchFamily="18" charset="0"/>
                                            </a:rPr>
                                            <m:t>0</m:t>
                                          </m:r>
                                        </m:sub>
                                        <m:sup>
                                          <m:r>
                                            <a:rPr lang="en-US" altLang="en-US" sz="2100" b="0" i="1" smtClean="0">
                                              <a:latin typeface="Cambria Math" panose="02040503050406030204" pitchFamily="18" charset="0"/>
                                              <a:ea typeface="Cambria Math" panose="02040503050406030204" pitchFamily="18" charset="0"/>
                                            </a:rPr>
                                            <m:t>𝜋</m:t>
                                          </m:r>
                                        </m:sup>
                                        <m:e>
                                          <m:nary>
                                            <m:naryPr>
                                              <m:ctrlPr>
                                                <a:rPr lang="en-US" altLang="en-US" sz="2100" b="0" i="1" smtClean="0">
                                                  <a:latin typeface="Cambria Math" panose="02040503050406030204" pitchFamily="18" charset="0"/>
                                                </a:rPr>
                                              </m:ctrlPr>
                                            </m:naryPr>
                                            <m:sub>
                                              <m:r>
                                                <m:rPr>
                                                  <m:brk m:alnAt="23"/>
                                                </m:rPr>
                                                <a:rPr lang="en-US" altLang="en-US" sz="2100" b="0" i="1" smtClean="0">
                                                  <a:latin typeface="Cambria Math" panose="02040503050406030204" pitchFamily="18" charset="0"/>
                                                </a:rPr>
                                                <m:t>0</m:t>
                                              </m:r>
                                            </m:sub>
                                            <m:sup>
                                              <m:r>
                                                <a:rPr lang="en-US" altLang="en-US" sz="2100" b="0" i="1" smtClean="0">
                                                  <a:latin typeface="Cambria Math" panose="02040503050406030204" pitchFamily="18" charset="0"/>
                                                </a:rPr>
                                                <m:t>2</m:t>
                                              </m:r>
                                              <m:r>
                                                <a:rPr lang="en-US" altLang="en-US" sz="2100" b="0" i="1" smtClean="0">
                                                  <a:latin typeface="Cambria Math" panose="02040503050406030204" pitchFamily="18" charset="0"/>
                                                  <a:ea typeface="Cambria Math" panose="02040503050406030204" pitchFamily="18" charset="0"/>
                                                </a:rPr>
                                                <m:t>𝜋</m:t>
                                              </m:r>
                                            </m:sup>
                                            <m:e>
                                              <m:sSup>
                                                <m:sSupPr>
                                                  <m:ctrlPr>
                                                    <a:rPr lang="en-US" altLang="en-US" sz="2100" b="0" i="1" smtClean="0">
                                                      <a:latin typeface="Cambria Math" panose="02040503050406030204" pitchFamily="18" charset="0"/>
                                                    </a:rPr>
                                                  </m:ctrlPr>
                                                </m:sSupPr>
                                                <m:e>
                                                  <m:r>
                                                    <a:rPr lang="en-US" altLang="en-US" sz="2100" b="0" i="1" smtClean="0">
                                                      <a:latin typeface="Cambria Math" panose="02040503050406030204" pitchFamily="18" charset="0"/>
                                                    </a:rPr>
                                                    <m:t>𝑟</m:t>
                                                  </m:r>
                                                </m:e>
                                                <m:sup>
                                                  <m:r>
                                                    <a:rPr lang="en-US" altLang="en-US" sz="2100" b="0" i="1" smtClean="0">
                                                      <a:latin typeface="Cambria Math" panose="02040503050406030204" pitchFamily="18" charset="0"/>
                                                    </a:rPr>
                                                    <m:t>2</m:t>
                                                  </m:r>
                                                </m:sup>
                                              </m:sSup>
                                              <m:func>
                                                <m:funcPr>
                                                  <m:ctrlPr>
                                                    <a:rPr lang="en-US" altLang="en-US" sz="2100" b="0" i="1" smtClean="0">
                                                      <a:latin typeface="Cambria Math" panose="02040503050406030204" pitchFamily="18" charset="0"/>
                                                    </a:rPr>
                                                  </m:ctrlPr>
                                                </m:funcPr>
                                                <m:fName>
                                                  <m:r>
                                                    <m:rPr>
                                                      <m:sty m:val="p"/>
                                                    </m:rPr>
                                                    <a:rPr lang="en-US" altLang="en-US" sz="2100" b="0" i="0" smtClean="0">
                                                      <a:latin typeface="Cambria Math" panose="02040503050406030204" pitchFamily="18" charset="0"/>
                                                    </a:rPr>
                                                    <m:t>sin</m:t>
                                                  </m:r>
                                                </m:fName>
                                                <m:e>
                                                  <m:r>
                                                    <a:rPr lang="en-US" altLang="en-US" sz="2100" b="0" i="1" smtClean="0">
                                                      <a:latin typeface="Cambria Math" panose="02040503050406030204" pitchFamily="18" charset="0"/>
                                                      <a:ea typeface="Cambria Math" panose="02040503050406030204" pitchFamily="18" charset="0"/>
                                                    </a:rPr>
                                                    <m:t>𝜃</m:t>
                                                  </m:r>
                                                  <m:r>
                                                    <a:rPr lang="en-US" altLang="en-US" sz="2100" b="0" i="1" smtClean="0">
                                                      <a:latin typeface="Cambria Math" panose="02040503050406030204" pitchFamily="18" charset="0"/>
                                                      <a:ea typeface="Cambria Math" panose="02040503050406030204" pitchFamily="18" charset="0"/>
                                                    </a:rPr>
                                                    <m:t> </m:t>
                                                  </m:r>
                                                  <m:r>
                                                    <a:rPr lang="en-US" altLang="en-US" sz="2100" b="0" i="1" smtClean="0">
                                                      <a:latin typeface="Cambria Math" panose="02040503050406030204" pitchFamily="18" charset="0"/>
                                                      <a:ea typeface="Cambria Math" panose="02040503050406030204" pitchFamily="18" charset="0"/>
                                                    </a:rPr>
                                                    <m:t>𝑑𝑟</m:t>
                                                  </m:r>
                                                  <m:r>
                                                    <a:rPr lang="en-US" altLang="en-US" sz="2100" b="0" i="1" smtClean="0">
                                                      <a:latin typeface="Cambria Math" panose="02040503050406030204" pitchFamily="18" charset="0"/>
                                                      <a:ea typeface="Cambria Math" panose="02040503050406030204" pitchFamily="18" charset="0"/>
                                                    </a:rPr>
                                                    <m:t> </m:t>
                                                  </m:r>
                                                  <m:r>
                                                    <a:rPr lang="en-US" altLang="en-US" sz="2100" b="0" i="1" smtClean="0">
                                                      <a:latin typeface="Cambria Math" panose="02040503050406030204" pitchFamily="18" charset="0"/>
                                                      <a:ea typeface="Cambria Math" panose="02040503050406030204" pitchFamily="18" charset="0"/>
                                                    </a:rPr>
                                                    <m:t>𝑑</m:t>
                                                  </m:r>
                                                  <m:r>
                                                    <a:rPr lang="en-US" altLang="en-US" sz="2100" b="0" i="1" smtClean="0">
                                                      <a:latin typeface="Cambria Math" panose="02040503050406030204" pitchFamily="18" charset="0"/>
                                                      <a:ea typeface="Cambria Math" panose="02040503050406030204" pitchFamily="18" charset="0"/>
                                                    </a:rPr>
                                                    <m:t>𝜃</m:t>
                                                  </m:r>
                                                  <m:r>
                                                    <a:rPr lang="en-US" altLang="en-US" sz="2100" b="0" i="1" smtClean="0">
                                                      <a:latin typeface="Cambria Math" panose="02040503050406030204" pitchFamily="18" charset="0"/>
                                                      <a:ea typeface="Cambria Math" panose="02040503050406030204" pitchFamily="18" charset="0"/>
                                                    </a:rPr>
                                                    <m:t> </m:t>
                                                  </m:r>
                                                  <m:r>
                                                    <a:rPr lang="en-US" altLang="en-US" sz="2100" b="0" i="1" smtClean="0">
                                                      <a:latin typeface="Cambria Math" panose="02040503050406030204" pitchFamily="18" charset="0"/>
                                                      <a:ea typeface="Cambria Math" panose="02040503050406030204" pitchFamily="18" charset="0"/>
                                                    </a:rPr>
                                                    <m:t>𝑑</m:t>
                                                  </m:r>
                                                  <m:r>
                                                    <a:rPr lang="en-US" altLang="en-US" sz="2100" b="0" i="1" smtClean="0">
                                                      <a:latin typeface="Cambria Math" panose="02040503050406030204" pitchFamily="18" charset="0"/>
                                                      <a:ea typeface="Cambria Math" panose="02040503050406030204" pitchFamily="18" charset="0"/>
                                                    </a:rPr>
                                                    <m:t>𝜑</m:t>
                                                  </m:r>
                                                </m:e>
                                              </m:func>
                                            </m:e>
                                          </m:nary>
                                        </m:e>
                                      </m:nary>
                                    </m:e>
                                  </m:nary>
                                </m:e>
                              </m:nary>
                            </m:e>
                          </m:nary>
                        </m:e>
                      </m:nary>
                    </m:oMath>
                  </m:oMathPara>
                </a14:m>
                <a:endParaRPr lang="en-US" altLang="en-US" sz="2100" dirty="0"/>
              </a:p>
              <a:p>
                <a:pPr algn="just">
                  <a:spcBef>
                    <a:spcPct val="0"/>
                  </a:spcBef>
                </a:pPr>
                <a:endParaRPr lang="en-US" altLang="en-US" sz="1000" dirty="0"/>
              </a:p>
              <a:p>
                <a:pPr algn="just">
                  <a:spcBef>
                    <a:spcPct val="0"/>
                  </a:spcBef>
                </a:pPr>
                <a:r>
                  <a:rPr lang="en-US" altLang="en-US" sz="2100" dirty="0"/>
                  <a:t>It should be noticed that the equation of </a:t>
                </a:r>
                <a14:m>
                  <m:oMath xmlns:m="http://schemas.openxmlformats.org/officeDocument/2006/math">
                    <m:r>
                      <a:rPr lang="en-US" altLang="en-US" sz="2100" i="1" dirty="0" smtClean="0">
                        <a:latin typeface="Cambria Math" panose="02040503050406030204" pitchFamily="18" charset="0"/>
                      </a:rPr>
                      <m:t>𝑅</m:t>
                    </m:r>
                  </m:oMath>
                </a14:m>
                <a:r>
                  <a:rPr lang="en-US" altLang="en-US" sz="2100" dirty="0"/>
                  <a:t>, </a:t>
                </a:r>
                <a14:m>
                  <m:oMath xmlns:m="http://schemas.openxmlformats.org/officeDocument/2006/math">
                    <m:r>
                      <a:rPr lang="en-US" altLang="en-US" sz="2100" i="1" dirty="0" smtClean="0">
                        <a:latin typeface="Cambria Math" panose="02040503050406030204" pitchFamily="18" charset="0"/>
                      </a:rPr>
                      <m:t>𝑇</m:t>
                    </m:r>
                  </m:oMath>
                </a14:m>
                <a:r>
                  <a:rPr lang="en-US" altLang="en-US" sz="2100" dirty="0"/>
                  <a:t> and </a:t>
                </a:r>
                <a14:m>
                  <m:oMath xmlns:m="http://schemas.openxmlformats.org/officeDocument/2006/math">
                    <m:r>
                      <a:rPr lang="en-US" altLang="en-US" sz="2100" i="1" dirty="0" smtClean="0">
                        <a:latin typeface="Cambria Math" panose="02040503050406030204" pitchFamily="18" charset="0"/>
                      </a:rPr>
                      <m:t>𝐹</m:t>
                    </m:r>
                  </m:oMath>
                </a14:m>
                <a:r>
                  <a:rPr lang="en-US" altLang="en-US" sz="2100" dirty="0"/>
                  <a:t> are all normalized and so is the total function </a:t>
                </a:r>
                <a14:m>
                  <m:oMath xmlns:m="http://schemas.openxmlformats.org/officeDocument/2006/math">
                    <m:r>
                      <a:rPr lang="en-US" altLang="en-US" sz="2100" i="1" smtClean="0">
                        <a:latin typeface="Cambria Math" panose="02040503050406030204" pitchFamily="18" charset="0"/>
                        <a:ea typeface="Cambria Math" panose="02040503050406030204" pitchFamily="18" charset="0"/>
                      </a:rPr>
                      <m:t>𝜓</m:t>
                    </m:r>
                  </m:oMath>
                </a14:m>
                <a:r>
                  <a:rPr lang="en-US" altLang="en-US" sz="2100" dirty="0"/>
                  <a:t>.</a:t>
                </a:r>
              </a:p>
              <a:p>
                <a:pPr algn="just">
                  <a:spcBef>
                    <a:spcPct val="0"/>
                  </a:spcBef>
                </a:pPr>
                <a:endParaRPr lang="en-US" altLang="en-US" sz="1000" dirty="0"/>
              </a:p>
              <a:p>
                <a:pPr algn="just">
                  <a:spcBef>
                    <a:spcPct val="0"/>
                  </a:spcBef>
                </a:pPr>
                <a14:m>
                  <m:oMathPara xmlns:m="http://schemas.openxmlformats.org/officeDocument/2006/math">
                    <m:oMathParaPr>
                      <m:jc m:val="centerGroup"/>
                    </m:oMathParaPr>
                    <m:oMath xmlns:m="http://schemas.openxmlformats.org/officeDocument/2006/math">
                      <m:nary>
                        <m:naryPr>
                          <m:ctrlPr>
                            <a:rPr lang="en-US" altLang="en-US" sz="2100" i="1" smtClean="0">
                              <a:latin typeface="Cambria Math" panose="02040503050406030204" pitchFamily="18" charset="0"/>
                            </a:rPr>
                          </m:ctrlPr>
                        </m:naryPr>
                        <m:sub>
                          <m:r>
                            <m:rPr>
                              <m:brk m:alnAt="23"/>
                            </m:rPr>
                            <a:rPr lang="en-US" altLang="en-US" sz="2100" i="1">
                              <a:latin typeface="Cambria Math" panose="02040503050406030204" pitchFamily="18" charset="0"/>
                            </a:rPr>
                            <m:t>−</m:t>
                          </m:r>
                          <m:r>
                            <a:rPr lang="en-US" altLang="en-US" sz="2100" i="1">
                              <a:latin typeface="Cambria Math" panose="02040503050406030204" pitchFamily="18" charset="0"/>
                              <a:ea typeface="Cambria Math" panose="02040503050406030204" pitchFamily="18" charset="0"/>
                            </a:rPr>
                            <m:t>∞</m:t>
                          </m:r>
                        </m:sub>
                        <m:sup>
                          <m:r>
                            <a:rPr lang="en-US" altLang="en-US" sz="2100" i="1">
                              <a:latin typeface="Cambria Math" panose="02040503050406030204" pitchFamily="18" charset="0"/>
                              <a:ea typeface="Cambria Math" panose="02040503050406030204" pitchFamily="18" charset="0"/>
                            </a:rPr>
                            <m:t>∞</m:t>
                          </m:r>
                        </m:sup>
                        <m:e>
                          <m:sSubSup>
                            <m:sSubSupPr>
                              <m:ctrlPr>
                                <a:rPr lang="en-US" altLang="en-US" sz="2100" i="1" smtClean="0">
                                  <a:latin typeface="Cambria Math" panose="02040503050406030204" pitchFamily="18" charset="0"/>
                                  <a:ea typeface="Cambria Math" panose="02040503050406030204" pitchFamily="18" charset="0"/>
                                </a:rPr>
                              </m:ctrlPr>
                            </m:sSubSupPr>
                            <m:e>
                              <m:r>
                                <a:rPr lang="en-US" altLang="en-US" sz="2100" i="1">
                                  <a:latin typeface="Cambria Math" panose="02040503050406030204" pitchFamily="18" charset="0"/>
                                  <a:ea typeface="Cambria Math" panose="02040503050406030204" pitchFamily="18" charset="0"/>
                                </a:rPr>
                                <m:t>𝜓</m:t>
                              </m:r>
                            </m:e>
                            <m:sub>
                              <m:r>
                                <a:rPr lang="en-US" altLang="en-US" sz="2100" b="0" i="1" smtClean="0">
                                  <a:latin typeface="Cambria Math" panose="02040503050406030204" pitchFamily="18" charset="0"/>
                                  <a:ea typeface="Cambria Math" panose="02040503050406030204" pitchFamily="18" charset="0"/>
                                </a:rPr>
                                <m:t>𝑛</m:t>
                              </m:r>
                              <m:r>
                                <a:rPr lang="en-US" altLang="en-US" sz="2100" b="0" i="1" smtClean="0">
                                  <a:latin typeface="Cambria Math" panose="02040503050406030204" pitchFamily="18" charset="0"/>
                                  <a:ea typeface="Cambria Math" panose="02040503050406030204" pitchFamily="18" charset="0"/>
                                </a:rPr>
                                <m:t>,</m:t>
                              </m:r>
                              <m:r>
                                <a:rPr lang="en-US" altLang="en-US" sz="2100" b="0" i="1" smtClean="0">
                                  <a:latin typeface="Cambria Math" panose="02040503050406030204" pitchFamily="18" charset="0"/>
                                  <a:ea typeface="Cambria Math" panose="02040503050406030204" pitchFamily="18" charset="0"/>
                                </a:rPr>
                                <m:t>𝑙</m:t>
                              </m:r>
                              <m:r>
                                <a:rPr lang="en-US" altLang="en-US" sz="2100" b="0" i="1" smtClean="0">
                                  <a:latin typeface="Cambria Math" panose="02040503050406030204" pitchFamily="18" charset="0"/>
                                  <a:ea typeface="Cambria Math" panose="02040503050406030204" pitchFamily="18" charset="0"/>
                                </a:rPr>
                                <m:t>,</m:t>
                              </m:r>
                              <m:r>
                                <a:rPr lang="en-US" altLang="en-US" sz="2100" b="0" i="1" smtClean="0">
                                  <a:latin typeface="Cambria Math" panose="02040503050406030204" pitchFamily="18" charset="0"/>
                                  <a:ea typeface="Cambria Math" panose="02040503050406030204" pitchFamily="18" charset="0"/>
                                </a:rPr>
                                <m:t>𝑚</m:t>
                              </m:r>
                            </m:sub>
                            <m:sup>
                              <m:r>
                                <a:rPr lang="en-US" altLang="en-US" sz="2100" b="0" i="1" smtClean="0">
                                  <a:latin typeface="Cambria Math" panose="02040503050406030204" pitchFamily="18" charset="0"/>
                                  <a:ea typeface="Cambria Math" panose="02040503050406030204" pitchFamily="18" charset="0"/>
                                </a:rPr>
                                <m:t>∗</m:t>
                              </m:r>
                            </m:sup>
                          </m:sSubSup>
                          <m:r>
                            <a:rPr lang="en-US" altLang="en-US" sz="2100" b="0" i="1" smtClean="0">
                              <a:latin typeface="Cambria Math" panose="02040503050406030204" pitchFamily="18" charset="0"/>
                              <a:ea typeface="Cambria Math" panose="02040503050406030204" pitchFamily="18" charset="0"/>
                            </a:rPr>
                            <m:t> </m:t>
                          </m:r>
                          <m:d>
                            <m:dPr>
                              <m:ctrlPr>
                                <a:rPr lang="en-US" altLang="en-US" sz="2100" b="0" i="1" smtClean="0">
                                  <a:latin typeface="Cambria Math" panose="02040503050406030204" pitchFamily="18" charset="0"/>
                                  <a:ea typeface="Cambria Math" panose="02040503050406030204" pitchFamily="18" charset="0"/>
                                </a:rPr>
                              </m:ctrlPr>
                            </m:dPr>
                            <m:e>
                              <m:r>
                                <a:rPr lang="en-US" altLang="en-US" sz="2100" b="0" i="1" smtClean="0">
                                  <a:latin typeface="Cambria Math" panose="02040503050406030204" pitchFamily="18" charset="0"/>
                                  <a:ea typeface="Cambria Math" panose="02040503050406030204" pitchFamily="18" charset="0"/>
                                </a:rPr>
                                <m:t>𝑟</m:t>
                              </m:r>
                              <m:r>
                                <a:rPr lang="en-US" altLang="en-US" sz="2100" b="0" i="1" smtClean="0">
                                  <a:latin typeface="Cambria Math" panose="02040503050406030204" pitchFamily="18" charset="0"/>
                                  <a:ea typeface="Cambria Math" panose="02040503050406030204" pitchFamily="18" charset="0"/>
                                </a:rPr>
                                <m:t>, </m:t>
                              </m:r>
                              <m:r>
                                <a:rPr lang="en-US" altLang="en-US" sz="2100" b="0" i="1" smtClean="0">
                                  <a:latin typeface="Cambria Math" panose="02040503050406030204" pitchFamily="18" charset="0"/>
                                  <a:ea typeface="Cambria Math" panose="02040503050406030204" pitchFamily="18" charset="0"/>
                                </a:rPr>
                                <m:t>𝜃</m:t>
                              </m:r>
                              <m:r>
                                <a:rPr lang="en-US" altLang="en-US" sz="2100" b="0" i="1" smtClean="0">
                                  <a:latin typeface="Cambria Math" panose="02040503050406030204" pitchFamily="18" charset="0"/>
                                  <a:ea typeface="Cambria Math" panose="02040503050406030204" pitchFamily="18" charset="0"/>
                                </a:rPr>
                                <m:t>, </m:t>
                              </m:r>
                              <m:r>
                                <a:rPr lang="en-US" altLang="en-US" sz="2100" b="0" i="1" smtClean="0">
                                  <a:latin typeface="Cambria Math" panose="02040503050406030204" pitchFamily="18" charset="0"/>
                                  <a:ea typeface="Cambria Math" panose="02040503050406030204" pitchFamily="18" charset="0"/>
                                </a:rPr>
                                <m:t>𝜑</m:t>
                              </m:r>
                            </m:e>
                          </m:d>
                          <m:r>
                            <a:rPr lang="en-US" altLang="en-US" sz="2100" b="0" i="1" smtClean="0">
                              <a:latin typeface="Cambria Math" panose="02040503050406030204" pitchFamily="18" charset="0"/>
                              <a:ea typeface="Cambria Math" panose="02040503050406030204" pitchFamily="18" charset="0"/>
                            </a:rPr>
                            <m:t> </m:t>
                          </m:r>
                          <m:sSub>
                            <m:sSubPr>
                              <m:ctrlPr>
                                <a:rPr lang="en-US" altLang="en-US" sz="2100" b="0" i="1" smtClean="0">
                                  <a:latin typeface="Cambria Math" panose="02040503050406030204" pitchFamily="18" charset="0"/>
                                  <a:ea typeface="Cambria Math" panose="02040503050406030204" pitchFamily="18" charset="0"/>
                                </a:rPr>
                              </m:ctrlPr>
                            </m:sSubPr>
                            <m:e>
                              <m:r>
                                <a:rPr lang="en-US" altLang="en-US" sz="2100" i="1">
                                  <a:latin typeface="Cambria Math" panose="02040503050406030204" pitchFamily="18" charset="0"/>
                                  <a:ea typeface="Cambria Math" panose="02040503050406030204" pitchFamily="18" charset="0"/>
                                </a:rPr>
                                <m:t>𝜓</m:t>
                              </m:r>
                            </m:e>
                            <m:sub>
                              <m:r>
                                <a:rPr lang="en-US" altLang="en-US" sz="2100" b="0" i="1" smtClean="0">
                                  <a:latin typeface="Cambria Math" panose="02040503050406030204" pitchFamily="18" charset="0"/>
                                  <a:ea typeface="Cambria Math" panose="02040503050406030204" pitchFamily="18" charset="0"/>
                                </a:rPr>
                                <m:t>𝑛</m:t>
                              </m:r>
                              <m:r>
                                <a:rPr lang="en-US" altLang="en-US" sz="2100" b="0" i="1" smtClean="0">
                                  <a:latin typeface="Cambria Math" panose="02040503050406030204" pitchFamily="18" charset="0"/>
                                  <a:ea typeface="Cambria Math" panose="02040503050406030204" pitchFamily="18" charset="0"/>
                                </a:rPr>
                                <m:t>,</m:t>
                              </m:r>
                              <m:r>
                                <a:rPr lang="en-US" altLang="en-US" sz="2100" b="0" i="1" smtClean="0">
                                  <a:latin typeface="Cambria Math" panose="02040503050406030204" pitchFamily="18" charset="0"/>
                                  <a:ea typeface="Cambria Math" panose="02040503050406030204" pitchFamily="18" charset="0"/>
                                </a:rPr>
                                <m:t>𝑙</m:t>
                              </m:r>
                              <m:r>
                                <a:rPr lang="en-US" altLang="en-US" sz="2100" b="0" i="1" smtClean="0">
                                  <a:latin typeface="Cambria Math" panose="02040503050406030204" pitchFamily="18" charset="0"/>
                                  <a:ea typeface="Cambria Math" panose="02040503050406030204" pitchFamily="18" charset="0"/>
                                </a:rPr>
                                <m:t>,</m:t>
                              </m:r>
                              <m:r>
                                <a:rPr lang="en-US" altLang="en-US" sz="2100" b="0" i="1" smtClean="0">
                                  <a:latin typeface="Cambria Math" panose="02040503050406030204" pitchFamily="18" charset="0"/>
                                  <a:ea typeface="Cambria Math" panose="02040503050406030204" pitchFamily="18" charset="0"/>
                                </a:rPr>
                                <m:t>𝑚</m:t>
                              </m:r>
                            </m:sub>
                          </m:sSub>
                          <m:d>
                            <m:dPr>
                              <m:ctrlPr>
                                <a:rPr lang="en-US" altLang="en-US" sz="2100" i="1">
                                  <a:latin typeface="Cambria Math" panose="02040503050406030204" pitchFamily="18" charset="0"/>
                                  <a:ea typeface="Cambria Math" panose="02040503050406030204" pitchFamily="18" charset="0"/>
                                </a:rPr>
                              </m:ctrlPr>
                            </m:dPr>
                            <m:e>
                              <m:r>
                                <a:rPr lang="en-US" altLang="en-US" sz="2100" i="1">
                                  <a:latin typeface="Cambria Math" panose="02040503050406030204" pitchFamily="18" charset="0"/>
                                  <a:ea typeface="Cambria Math" panose="02040503050406030204" pitchFamily="18" charset="0"/>
                                </a:rPr>
                                <m:t>𝑟</m:t>
                              </m:r>
                              <m:r>
                                <a:rPr lang="en-US" altLang="en-US" sz="2100" i="1">
                                  <a:latin typeface="Cambria Math" panose="02040503050406030204" pitchFamily="18" charset="0"/>
                                  <a:ea typeface="Cambria Math" panose="02040503050406030204" pitchFamily="18" charset="0"/>
                                </a:rPr>
                                <m:t>, </m:t>
                              </m:r>
                              <m:r>
                                <a:rPr lang="en-US" altLang="en-US" sz="2100" i="1">
                                  <a:latin typeface="Cambria Math" panose="02040503050406030204" pitchFamily="18" charset="0"/>
                                  <a:ea typeface="Cambria Math" panose="02040503050406030204" pitchFamily="18" charset="0"/>
                                </a:rPr>
                                <m:t>𝜃</m:t>
                              </m:r>
                              <m:r>
                                <a:rPr lang="en-US" altLang="en-US" sz="2100" i="1">
                                  <a:latin typeface="Cambria Math" panose="02040503050406030204" pitchFamily="18" charset="0"/>
                                  <a:ea typeface="Cambria Math" panose="02040503050406030204" pitchFamily="18" charset="0"/>
                                </a:rPr>
                                <m:t>, </m:t>
                              </m:r>
                              <m:r>
                                <a:rPr lang="en-US" altLang="en-US" sz="2100" i="1">
                                  <a:latin typeface="Cambria Math" panose="02040503050406030204" pitchFamily="18" charset="0"/>
                                  <a:ea typeface="Cambria Math" panose="02040503050406030204" pitchFamily="18" charset="0"/>
                                </a:rPr>
                                <m:t>𝜑</m:t>
                              </m:r>
                            </m:e>
                          </m:d>
                          <m:r>
                            <a:rPr lang="en-US" altLang="en-US" sz="2100" b="0" i="1" smtClean="0">
                              <a:latin typeface="Cambria Math" panose="02040503050406030204" pitchFamily="18" charset="0"/>
                              <a:ea typeface="Cambria Math" panose="02040503050406030204" pitchFamily="18" charset="0"/>
                            </a:rPr>
                            <m:t> </m:t>
                          </m:r>
                          <m:r>
                            <a:rPr lang="en-US" altLang="en-US" sz="2100" i="1">
                              <a:latin typeface="Cambria Math" panose="02040503050406030204" pitchFamily="18" charset="0"/>
                            </a:rPr>
                            <m:t>𝑑</m:t>
                          </m:r>
                          <m:r>
                            <a:rPr lang="en-US" altLang="en-US" sz="2100" i="1">
                              <a:latin typeface="Cambria Math" panose="02040503050406030204" pitchFamily="18" charset="0"/>
                              <a:ea typeface="Cambria Math" panose="02040503050406030204" pitchFamily="18" charset="0"/>
                            </a:rPr>
                            <m:t>𝜏</m:t>
                          </m:r>
                          <m:r>
                            <a:rPr lang="en-US" altLang="en-US" sz="2100" i="1">
                              <a:latin typeface="Cambria Math" panose="02040503050406030204" pitchFamily="18" charset="0"/>
                              <a:ea typeface="Cambria Math" panose="02040503050406030204" pitchFamily="18" charset="0"/>
                            </a:rPr>
                            <m:t> </m:t>
                          </m:r>
                        </m:e>
                      </m:nary>
                    </m:oMath>
                  </m:oMathPara>
                </a14:m>
                <a:endParaRPr lang="en-US" altLang="en-US" sz="2100" dirty="0"/>
              </a:p>
              <a:p>
                <a:pPr algn="just">
                  <a:spcBef>
                    <a:spcPct val="0"/>
                  </a:spcBef>
                </a:pPr>
                <a:endParaRPr lang="en-US" altLang="en-US" sz="1500" dirty="0"/>
              </a:p>
              <a:p>
                <a:pPr algn="just">
                  <a:spcBef>
                    <a:spcPct val="0"/>
                  </a:spcBef>
                </a:pPr>
                <a14:m>
                  <m:oMathPara xmlns:m="http://schemas.openxmlformats.org/officeDocument/2006/math">
                    <m:oMathParaPr>
                      <m:jc m:val="centerGroup"/>
                    </m:oMathParaPr>
                    <m:oMath xmlns:m="http://schemas.openxmlformats.org/officeDocument/2006/math">
                      <m:r>
                        <a:rPr lang="en-US" altLang="en-US" sz="2100" b="0" i="1" smtClean="0">
                          <a:latin typeface="Cambria Math" panose="02040503050406030204" pitchFamily="18" charset="0"/>
                        </a:rPr>
                        <m:t>=</m:t>
                      </m:r>
                      <m:nary>
                        <m:naryPr>
                          <m:ctrlPr>
                            <a:rPr lang="en-US" altLang="en-US" sz="2100" i="1">
                              <a:latin typeface="Cambria Math" panose="02040503050406030204" pitchFamily="18" charset="0"/>
                            </a:rPr>
                          </m:ctrlPr>
                        </m:naryPr>
                        <m:sub>
                          <m:r>
                            <a:rPr lang="en-US" altLang="en-US" sz="2100" b="0" i="1" smtClean="0">
                              <a:latin typeface="Cambria Math" panose="02040503050406030204" pitchFamily="18" charset="0"/>
                            </a:rPr>
                            <m:t>0</m:t>
                          </m:r>
                        </m:sub>
                        <m:sup>
                          <m:r>
                            <a:rPr lang="en-US" altLang="en-US" sz="2100" i="1">
                              <a:latin typeface="Cambria Math" panose="02040503050406030204" pitchFamily="18" charset="0"/>
                              <a:ea typeface="Cambria Math" panose="02040503050406030204" pitchFamily="18" charset="0"/>
                            </a:rPr>
                            <m:t>∞</m:t>
                          </m:r>
                        </m:sup>
                        <m:e>
                          <m:sSubSup>
                            <m:sSubSupPr>
                              <m:ctrlPr>
                                <a:rPr lang="en-US" altLang="en-US" sz="2100" i="1">
                                  <a:latin typeface="Cambria Math" panose="02040503050406030204" pitchFamily="18" charset="0"/>
                                  <a:ea typeface="Cambria Math" panose="02040503050406030204" pitchFamily="18" charset="0"/>
                                </a:rPr>
                              </m:ctrlPr>
                            </m:sSubSupPr>
                            <m:e>
                              <m:r>
                                <a:rPr lang="en-US" altLang="en-US" sz="2100" b="0" i="1" smtClean="0">
                                  <a:latin typeface="Cambria Math" panose="02040503050406030204" pitchFamily="18" charset="0"/>
                                  <a:ea typeface="Cambria Math" panose="02040503050406030204" pitchFamily="18" charset="0"/>
                                </a:rPr>
                                <m:t>𝑅</m:t>
                              </m:r>
                            </m:e>
                            <m:sub>
                              <m:r>
                                <a:rPr lang="en-US" altLang="en-US" sz="2100" i="1">
                                  <a:latin typeface="Cambria Math" panose="02040503050406030204" pitchFamily="18" charset="0"/>
                                  <a:ea typeface="Cambria Math" panose="02040503050406030204" pitchFamily="18" charset="0"/>
                                </a:rPr>
                                <m:t>𝑛</m:t>
                              </m:r>
                              <m:r>
                                <a:rPr lang="en-US" altLang="en-US" sz="2100" i="1">
                                  <a:latin typeface="Cambria Math" panose="02040503050406030204" pitchFamily="18" charset="0"/>
                                  <a:ea typeface="Cambria Math" panose="02040503050406030204" pitchFamily="18" charset="0"/>
                                </a:rPr>
                                <m:t>,</m:t>
                              </m:r>
                              <m:r>
                                <a:rPr lang="en-US" altLang="en-US" sz="2100" i="1">
                                  <a:latin typeface="Cambria Math" panose="02040503050406030204" pitchFamily="18" charset="0"/>
                                  <a:ea typeface="Cambria Math" panose="02040503050406030204" pitchFamily="18" charset="0"/>
                                </a:rPr>
                                <m:t>𝑙</m:t>
                              </m:r>
                            </m:sub>
                            <m:sup>
                              <m:r>
                                <a:rPr lang="en-US" altLang="en-US" sz="2100" b="0" i="1" smtClean="0">
                                  <a:latin typeface="Cambria Math" panose="02040503050406030204" pitchFamily="18" charset="0"/>
                                  <a:ea typeface="Cambria Math" panose="02040503050406030204" pitchFamily="18" charset="0"/>
                                </a:rPr>
                                <m:t>2</m:t>
                              </m:r>
                            </m:sup>
                          </m:sSubSup>
                          <m:d>
                            <m:dPr>
                              <m:ctrlPr>
                                <a:rPr lang="en-US" altLang="en-US" sz="2100" b="0" i="1" smtClean="0">
                                  <a:latin typeface="Cambria Math" panose="02040503050406030204" pitchFamily="18" charset="0"/>
                                  <a:ea typeface="Cambria Math" panose="02040503050406030204" pitchFamily="18" charset="0"/>
                                </a:rPr>
                              </m:ctrlPr>
                            </m:dPr>
                            <m:e>
                              <m:r>
                                <a:rPr lang="en-US" altLang="en-US" sz="2100" b="0" i="1" smtClean="0">
                                  <a:latin typeface="Cambria Math" panose="02040503050406030204" pitchFamily="18" charset="0"/>
                                  <a:ea typeface="Cambria Math" panose="02040503050406030204" pitchFamily="18" charset="0"/>
                                </a:rPr>
                                <m:t>𝑟</m:t>
                              </m:r>
                            </m:e>
                          </m:d>
                          <m:r>
                            <a:rPr lang="en-US" altLang="en-US" sz="2100" b="0" i="1" smtClean="0">
                              <a:latin typeface="Cambria Math" panose="02040503050406030204" pitchFamily="18" charset="0"/>
                              <a:ea typeface="Cambria Math" panose="02040503050406030204" pitchFamily="18" charset="0"/>
                            </a:rPr>
                            <m:t> </m:t>
                          </m:r>
                          <m:sSup>
                            <m:sSupPr>
                              <m:ctrlPr>
                                <a:rPr lang="en-US" altLang="en-US" sz="2100" b="0" i="1" smtClean="0">
                                  <a:latin typeface="Cambria Math" panose="02040503050406030204" pitchFamily="18" charset="0"/>
                                  <a:ea typeface="Cambria Math" panose="02040503050406030204" pitchFamily="18" charset="0"/>
                                </a:rPr>
                              </m:ctrlPr>
                            </m:sSupPr>
                            <m:e>
                              <m:r>
                                <a:rPr lang="en-US" altLang="en-US" sz="2100" b="0" i="1" smtClean="0">
                                  <a:latin typeface="Cambria Math" panose="02040503050406030204" pitchFamily="18" charset="0"/>
                                  <a:ea typeface="Cambria Math" panose="02040503050406030204" pitchFamily="18" charset="0"/>
                                </a:rPr>
                                <m:t>𝑟</m:t>
                              </m:r>
                            </m:e>
                            <m:sup>
                              <m:r>
                                <a:rPr lang="en-US" altLang="en-US" sz="2100" b="0" i="1" smtClean="0">
                                  <a:latin typeface="Cambria Math" panose="02040503050406030204" pitchFamily="18" charset="0"/>
                                  <a:ea typeface="Cambria Math" panose="02040503050406030204" pitchFamily="18" charset="0"/>
                                </a:rPr>
                                <m:t>2</m:t>
                              </m:r>
                            </m:sup>
                          </m:sSup>
                          <m:r>
                            <a:rPr lang="en-US" altLang="en-US" sz="2100" b="0" i="1" smtClean="0">
                              <a:latin typeface="Cambria Math" panose="02040503050406030204" pitchFamily="18" charset="0"/>
                              <a:ea typeface="Cambria Math" panose="02040503050406030204" pitchFamily="18" charset="0"/>
                            </a:rPr>
                            <m:t>𝑑𝑟</m:t>
                          </m:r>
                          <m:nary>
                            <m:naryPr>
                              <m:ctrlPr>
                                <a:rPr lang="en-US" altLang="en-US" sz="2100" i="1">
                                  <a:latin typeface="Cambria Math" panose="02040503050406030204" pitchFamily="18" charset="0"/>
                                </a:rPr>
                              </m:ctrlPr>
                            </m:naryPr>
                            <m:sub>
                              <m:r>
                                <m:rPr>
                                  <m:brk m:alnAt="23"/>
                                </m:rPr>
                                <a:rPr lang="en-US" altLang="en-US" sz="2100" i="1">
                                  <a:latin typeface="Cambria Math" panose="02040503050406030204" pitchFamily="18" charset="0"/>
                                </a:rPr>
                                <m:t>0</m:t>
                              </m:r>
                            </m:sub>
                            <m:sup>
                              <m:r>
                                <a:rPr lang="en-US" altLang="en-US" sz="2100" i="1">
                                  <a:latin typeface="Cambria Math" panose="02040503050406030204" pitchFamily="18" charset="0"/>
                                  <a:ea typeface="Cambria Math" panose="02040503050406030204" pitchFamily="18" charset="0"/>
                                </a:rPr>
                                <m:t>𝜋</m:t>
                              </m:r>
                            </m:sup>
                            <m:e>
                              <m:sSubSup>
                                <m:sSubSupPr>
                                  <m:ctrlPr>
                                    <a:rPr lang="en-US" altLang="en-US" sz="2100" i="1">
                                      <a:latin typeface="Cambria Math" panose="02040503050406030204" pitchFamily="18" charset="0"/>
                                      <a:ea typeface="Cambria Math" panose="02040503050406030204" pitchFamily="18" charset="0"/>
                                    </a:rPr>
                                  </m:ctrlPr>
                                </m:sSubSupPr>
                                <m:e>
                                  <m:r>
                                    <a:rPr lang="en-US" altLang="en-US" sz="2100" b="0" i="1" smtClean="0">
                                      <a:latin typeface="Cambria Math" panose="02040503050406030204" pitchFamily="18" charset="0"/>
                                      <a:ea typeface="Cambria Math" panose="02040503050406030204" pitchFamily="18" charset="0"/>
                                    </a:rPr>
                                    <m:t>𝑇</m:t>
                                  </m:r>
                                </m:e>
                                <m:sub>
                                  <m:r>
                                    <a:rPr lang="en-US" altLang="en-US" sz="2100" b="0" i="1" smtClean="0">
                                      <a:latin typeface="Cambria Math" panose="02040503050406030204" pitchFamily="18" charset="0"/>
                                      <a:ea typeface="Cambria Math" panose="02040503050406030204" pitchFamily="18" charset="0"/>
                                    </a:rPr>
                                    <m:t>𝑙</m:t>
                                  </m:r>
                                  <m:r>
                                    <a:rPr lang="en-US" altLang="en-US" sz="2100" i="1">
                                      <a:latin typeface="Cambria Math" panose="02040503050406030204" pitchFamily="18" charset="0"/>
                                      <a:ea typeface="Cambria Math" panose="02040503050406030204" pitchFamily="18" charset="0"/>
                                    </a:rPr>
                                    <m:t>,</m:t>
                                  </m:r>
                                  <m:r>
                                    <a:rPr lang="en-US" altLang="en-US" sz="2100" b="0" i="1" smtClean="0">
                                      <a:latin typeface="Cambria Math" panose="02040503050406030204" pitchFamily="18" charset="0"/>
                                      <a:ea typeface="Cambria Math" panose="02040503050406030204" pitchFamily="18" charset="0"/>
                                    </a:rPr>
                                    <m:t>𝑚</m:t>
                                  </m:r>
                                </m:sub>
                                <m:sup>
                                  <m:r>
                                    <a:rPr lang="en-US" altLang="en-US" sz="2100" i="1">
                                      <a:latin typeface="Cambria Math" panose="02040503050406030204" pitchFamily="18" charset="0"/>
                                      <a:ea typeface="Cambria Math" panose="02040503050406030204" pitchFamily="18" charset="0"/>
                                    </a:rPr>
                                    <m:t>2</m:t>
                                  </m:r>
                                </m:sup>
                              </m:sSubSup>
                              <m:d>
                                <m:dPr>
                                  <m:ctrlPr>
                                    <a:rPr lang="en-US" altLang="en-US" sz="2100" i="1">
                                      <a:latin typeface="Cambria Math" panose="02040503050406030204" pitchFamily="18" charset="0"/>
                                      <a:ea typeface="Cambria Math" panose="02040503050406030204" pitchFamily="18" charset="0"/>
                                    </a:rPr>
                                  </m:ctrlPr>
                                </m:dPr>
                                <m:e>
                                  <m:r>
                                    <a:rPr lang="en-US" altLang="en-US" sz="2100" i="1">
                                      <a:latin typeface="Cambria Math" panose="02040503050406030204" pitchFamily="18" charset="0"/>
                                      <a:ea typeface="Cambria Math" panose="02040503050406030204" pitchFamily="18" charset="0"/>
                                    </a:rPr>
                                    <m:t>𝜃</m:t>
                                  </m:r>
                                </m:e>
                              </m:d>
                              <m:func>
                                <m:funcPr>
                                  <m:ctrlPr>
                                    <a:rPr lang="en-US" altLang="en-US" sz="2100" i="1">
                                      <a:latin typeface="Cambria Math" panose="02040503050406030204" pitchFamily="18" charset="0"/>
                                    </a:rPr>
                                  </m:ctrlPr>
                                </m:funcPr>
                                <m:fName>
                                  <m:r>
                                    <m:rPr>
                                      <m:sty m:val="p"/>
                                    </m:rPr>
                                    <a:rPr lang="en-US" altLang="en-US" sz="2100">
                                      <a:latin typeface="Cambria Math" panose="02040503050406030204" pitchFamily="18" charset="0"/>
                                    </a:rPr>
                                    <m:t>sin</m:t>
                                  </m:r>
                                </m:fName>
                                <m:e>
                                  <m:r>
                                    <a:rPr lang="en-US" altLang="en-US" sz="2100" i="1">
                                      <a:latin typeface="Cambria Math" panose="02040503050406030204" pitchFamily="18" charset="0"/>
                                      <a:ea typeface="Cambria Math" panose="02040503050406030204" pitchFamily="18" charset="0"/>
                                    </a:rPr>
                                    <m:t>𝜃</m:t>
                                  </m:r>
                                  <m:r>
                                    <a:rPr lang="en-US" altLang="en-US" sz="2100" i="1">
                                      <a:latin typeface="Cambria Math" panose="02040503050406030204" pitchFamily="18" charset="0"/>
                                      <a:ea typeface="Cambria Math" panose="02040503050406030204" pitchFamily="18" charset="0"/>
                                    </a:rPr>
                                    <m:t> </m:t>
                                  </m:r>
                                  <m:r>
                                    <a:rPr lang="en-US" altLang="en-US" sz="2100" i="1">
                                      <a:latin typeface="Cambria Math" panose="02040503050406030204" pitchFamily="18" charset="0"/>
                                      <a:ea typeface="Cambria Math" panose="02040503050406030204" pitchFamily="18" charset="0"/>
                                    </a:rPr>
                                    <m:t>𝑑</m:t>
                                  </m:r>
                                  <m:r>
                                    <a:rPr lang="en-US" altLang="en-US" sz="2100" i="1">
                                      <a:latin typeface="Cambria Math" panose="02040503050406030204" pitchFamily="18" charset="0"/>
                                      <a:ea typeface="Cambria Math" panose="02040503050406030204" pitchFamily="18" charset="0"/>
                                    </a:rPr>
                                    <m:t>𝜃</m:t>
                                  </m:r>
                                  <m:r>
                                    <a:rPr lang="en-US" altLang="en-US" sz="2100" i="1">
                                      <a:latin typeface="Cambria Math" panose="02040503050406030204" pitchFamily="18" charset="0"/>
                                      <a:ea typeface="Cambria Math" panose="02040503050406030204" pitchFamily="18" charset="0"/>
                                    </a:rPr>
                                    <m:t> </m:t>
                                  </m:r>
                                </m:e>
                              </m:func>
                            </m:e>
                          </m:nary>
                        </m:e>
                      </m:nary>
                      <m:nary>
                        <m:naryPr>
                          <m:ctrlPr>
                            <a:rPr lang="en-US" altLang="en-US" sz="2100" i="1">
                              <a:latin typeface="Cambria Math" panose="02040503050406030204" pitchFamily="18" charset="0"/>
                            </a:rPr>
                          </m:ctrlPr>
                        </m:naryPr>
                        <m:sub>
                          <m:r>
                            <m:rPr>
                              <m:brk m:alnAt="23"/>
                            </m:rPr>
                            <a:rPr lang="en-US" altLang="en-US" sz="2100" i="1">
                              <a:latin typeface="Cambria Math" panose="02040503050406030204" pitchFamily="18" charset="0"/>
                            </a:rPr>
                            <m:t>0</m:t>
                          </m:r>
                        </m:sub>
                        <m:sup>
                          <m:r>
                            <a:rPr lang="en-US" altLang="en-US" sz="2100" i="1">
                              <a:latin typeface="Cambria Math" panose="02040503050406030204" pitchFamily="18" charset="0"/>
                            </a:rPr>
                            <m:t>2</m:t>
                          </m:r>
                          <m:r>
                            <a:rPr lang="en-US" altLang="en-US" sz="2100" i="1">
                              <a:latin typeface="Cambria Math" panose="02040503050406030204" pitchFamily="18" charset="0"/>
                              <a:ea typeface="Cambria Math" panose="02040503050406030204" pitchFamily="18" charset="0"/>
                            </a:rPr>
                            <m:t>𝜋</m:t>
                          </m:r>
                        </m:sup>
                        <m:e>
                          <m:sSubSup>
                            <m:sSubSupPr>
                              <m:ctrlPr>
                                <a:rPr lang="en-US" altLang="en-US" sz="2100" i="1" smtClean="0">
                                  <a:latin typeface="Cambria Math" panose="02040503050406030204" pitchFamily="18" charset="0"/>
                                  <a:ea typeface="Cambria Math" panose="02040503050406030204" pitchFamily="18" charset="0"/>
                                </a:rPr>
                              </m:ctrlPr>
                            </m:sSubSupPr>
                            <m:e>
                              <m:r>
                                <a:rPr lang="en-US" altLang="en-US" sz="2100" b="0" i="1" smtClean="0">
                                  <a:latin typeface="Cambria Math" panose="02040503050406030204" pitchFamily="18" charset="0"/>
                                  <a:ea typeface="Cambria Math" panose="02040503050406030204" pitchFamily="18" charset="0"/>
                                </a:rPr>
                                <m:t>𝐹</m:t>
                              </m:r>
                            </m:e>
                            <m:sub>
                              <m:r>
                                <a:rPr lang="en-US" altLang="en-US" sz="2100" b="0" i="1" smtClean="0">
                                  <a:latin typeface="Cambria Math" panose="02040503050406030204" pitchFamily="18" charset="0"/>
                                  <a:ea typeface="Cambria Math" panose="02040503050406030204" pitchFamily="18" charset="0"/>
                                </a:rPr>
                                <m:t>𝑚</m:t>
                              </m:r>
                            </m:sub>
                            <m:sup>
                              <m:r>
                                <a:rPr lang="en-US" altLang="en-US" sz="2100" b="0" i="1" smtClean="0">
                                  <a:latin typeface="Cambria Math" panose="02040503050406030204" pitchFamily="18" charset="0"/>
                                  <a:ea typeface="Cambria Math" panose="02040503050406030204" pitchFamily="18" charset="0"/>
                                </a:rPr>
                                <m:t>∗</m:t>
                              </m:r>
                            </m:sup>
                          </m:sSubSup>
                          <m:d>
                            <m:dPr>
                              <m:ctrlPr>
                                <a:rPr lang="en-US" altLang="en-US" sz="2100" b="0" i="1" smtClean="0">
                                  <a:latin typeface="Cambria Math" panose="02040503050406030204" pitchFamily="18" charset="0"/>
                                  <a:ea typeface="Cambria Math" panose="02040503050406030204" pitchFamily="18" charset="0"/>
                                </a:rPr>
                              </m:ctrlPr>
                            </m:dPr>
                            <m:e>
                              <m:r>
                                <a:rPr lang="en-US" altLang="en-US" sz="2100" b="0" i="1" smtClean="0">
                                  <a:latin typeface="Cambria Math" panose="02040503050406030204" pitchFamily="18" charset="0"/>
                                  <a:ea typeface="Cambria Math" panose="02040503050406030204" pitchFamily="18" charset="0"/>
                                </a:rPr>
                                <m:t>𝜑</m:t>
                              </m:r>
                            </m:e>
                          </m:d>
                          <m:sSub>
                            <m:sSubPr>
                              <m:ctrlPr>
                                <a:rPr lang="en-US" altLang="en-US" sz="2100" b="0" i="1" smtClean="0">
                                  <a:latin typeface="Cambria Math" panose="02040503050406030204" pitchFamily="18" charset="0"/>
                                  <a:ea typeface="Cambria Math" panose="02040503050406030204" pitchFamily="18" charset="0"/>
                                </a:rPr>
                              </m:ctrlPr>
                            </m:sSubPr>
                            <m:e>
                              <m:r>
                                <a:rPr lang="en-US" altLang="en-US" sz="2100" b="0" i="1" smtClean="0">
                                  <a:latin typeface="Cambria Math" panose="02040503050406030204" pitchFamily="18" charset="0"/>
                                  <a:ea typeface="Cambria Math" panose="02040503050406030204" pitchFamily="18" charset="0"/>
                                </a:rPr>
                                <m:t>𝐹</m:t>
                              </m:r>
                            </m:e>
                            <m:sub>
                              <m:r>
                                <a:rPr lang="en-US" altLang="en-US" sz="2100" b="0" i="1" smtClean="0">
                                  <a:latin typeface="Cambria Math" panose="02040503050406030204" pitchFamily="18" charset="0"/>
                                  <a:ea typeface="Cambria Math" panose="02040503050406030204" pitchFamily="18" charset="0"/>
                                </a:rPr>
                                <m:t>𝑚</m:t>
                              </m:r>
                            </m:sub>
                          </m:sSub>
                          <m:r>
                            <a:rPr lang="en-US" altLang="en-US" sz="2100" b="0" i="1" smtClean="0">
                              <a:latin typeface="Cambria Math" panose="02040503050406030204" pitchFamily="18" charset="0"/>
                              <a:ea typeface="Cambria Math" panose="02040503050406030204" pitchFamily="18" charset="0"/>
                            </a:rPr>
                            <m:t> </m:t>
                          </m:r>
                          <m:r>
                            <a:rPr lang="en-US" altLang="en-US" sz="2100" b="0" i="1" smtClean="0">
                              <a:latin typeface="Cambria Math" panose="02040503050406030204" pitchFamily="18" charset="0"/>
                              <a:ea typeface="Cambria Math" panose="02040503050406030204" pitchFamily="18" charset="0"/>
                            </a:rPr>
                            <m:t>𝑑</m:t>
                          </m:r>
                          <m:r>
                            <a:rPr lang="en-US" altLang="en-US" sz="2100" b="0" i="1" smtClean="0">
                              <a:latin typeface="Cambria Math" panose="02040503050406030204" pitchFamily="18" charset="0"/>
                              <a:ea typeface="Cambria Math" panose="02040503050406030204" pitchFamily="18" charset="0"/>
                            </a:rPr>
                            <m:t>𝜑</m:t>
                          </m:r>
                        </m:e>
                      </m:nary>
                    </m:oMath>
                  </m:oMathPara>
                </a14:m>
                <a:endParaRPr lang="en-US" altLang="en-US" sz="2100" dirty="0"/>
              </a:p>
              <a:p>
                <a:pPr algn="just">
                  <a:spcBef>
                    <a:spcPct val="0"/>
                  </a:spcBef>
                </a:pPr>
                <a:endParaRPr lang="en-US" altLang="en-US" sz="1500" dirty="0"/>
              </a:p>
              <a:p>
                <a:pPr algn="just">
                  <a:spcBef>
                    <a:spcPct val="0"/>
                  </a:spcBef>
                </a:pPr>
                <a14:m>
                  <m:oMathPara xmlns:m="http://schemas.openxmlformats.org/officeDocument/2006/math">
                    <m:oMathParaPr>
                      <m:jc m:val="centerGroup"/>
                    </m:oMathParaPr>
                    <m:oMath xmlns:m="http://schemas.openxmlformats.org/officeDocument/2006/math">
                      <m:r>
                        <a:rPr lang="en-US" altLang="en-US" sz="2100" i="1">
                          <a:latin typeface="Cambria Math" panose="02040503050406030204" pitchFamily="18" charset="0"/>
                        </a:rPr>
                        <m:t>=</m:t>
                      </m:r>
                      <m:nary>
                        <m:naryPr>
                          <m:ctrlPr>
                            <a:rPr lang="en-US" altLang="en-US" sz="2100" i="1">
                              <a:latin typeface="Cambria Math" panose="02040503050406030204" pitchFamily="18" charset="0"/>
                            </a:rPr>
                          </m:ctrlPr>
                        </m:naryPr>
                        <m:sub>
                          <m:r>
                            <a:rPr lang="en-US" altLang="en-US" sz="2100" i="1">
                              <a:latin typeface="Cambria Math" panose="02040503050406030204" pitchFamily="18" charset="0"/>
                            </a:rPr>
                            <m:t>0</m:t>
                          </m:r>
                        </m:sub>
                        <m:sup>
                          <m:r>
                            <a:rPr lang="en-US" altLang="en-US" sz="2100" i="1">
                              <a:latin typeface="Cambria Math" panose="02040503050406030204" pitchFamily="18" charset="0"/>
                              <a:ea typeface="Cambria Math" panose="02040503050406030204" pitchFamily="18" charset="0"/>
                            </a:rPr>
                            <m:t>∞</m:t>
                          </m:r>
                        </m:sup>
                        <m:e>
                          <m:sSubSup>
                            <m:sSubSupPr>
                              <m:ctrlPr>
                                <a:rPr lang="en-US" altLang="en-US" sz="2100" i="1">
                                  <a:latin typeface="Cambria Math" panose="02040503050406030204" pitchFamily="18" charset="0"/>
                                  <a:ea typeface="Cambria Math" panose="02040503050406030204" pitchFamily="18" charset="0"/>
                                </a:rPr>
                              </m:ctrlPr>
                            </m:sSubSupPr>
                            <m:e>
                              <m:r>
                                <a:rPr lang="en-US" altLang="en-US" sz="2100" i="1">
                                  <a:latin typeface="Cambria Math" panose="02040503050406030204" pitchFamily="18" charset="0"/>
                                  <a:ea typeface="Cambria Math" panose="02040503050406030204" pitchFamily="18" charset="0"/>
                                </a:rPr>
                                <m:t>𝑅</m:t>
                              </m:r>
                            </m:e>
                            <m:sub>
                              <m:r>
                                <a:rPr lang="en-US" altLang="en-US" sz="2100" i="1">
                                  <a:latin typeface="Cambria Math" panose="02040503050406030204" pitchFamily="18" charset="0"/>
                                  <a:ea typeface="Cambria Math" panose="02040503050406030204" pitchFamily="18" charset="0"/>
                                </a:rPr>
                                <m:t>𝑛</m:t>
                              </m:r>
                              <m:r>
                                <a:rPr lang="en-US" altLang="en-US" sz="2100" i="1">
                                  <a:latin typeface="Cambria Math" panose="02040503050406030204" pitchFamily="18" charset="0"/>
                                  <a:ea typeface="Cambria Math" panose="02040503050406030204" pitchFamily="18" charset="0"/>
                                </a:rPr>
                                <m:t>,</m:t>
                              </m:r>
                              <m:r>
                                <a:rPr lang="en-US" altLang="en-US" sz="2100" i="1">
                                  <a:latin typeface="Cambria Math" panose="02040503050406030204" pitchFamily="18" charset="0"/>
                                  <a:ea typeface="Cambria Math" panose="02040503050406030204" pitchFamily="18" charset="0"/>
                                </a:rPr>
                                <m:t>𝑙</m:t>
                              </m:r>
                            </m:sub>
                            <m:sup>
                              <m:r>
                                <a:rPr lang="en-US" altLang="en-US" sz="2100" i="1">
                                  <a:latin typeface="Cambria Math" panose="02040503050406030204" pitchFamily="18" charset="0"/>
                                  <a:ea typeface="Cambria Math" panose="02040503050406030204" pitchFamily="18" charset="0"/>
                                </a:rPr>
                                <m:t>2</m:t>
                              </m:r>
                            </m:sup>
                          </m:sSubSup>
                          <m:d>
                            <m:dPr>
                              <m:ctrlPr>
                                <a:rPr lang="en-US" altLang="en-US" sz="2100" i="1">
                                  <a:latin typeface="Cambria Math" panose="02040503050406030204" pitchFamily="18" charset="0"/>
                                  <a:ea typeface="Cambria Math" panose="02040503050406030204" pitchFamily="18" charset="0"/>
                                </a:rPr>
                              </m:ctrlPr>
                            </m:dPr>
                            <m:e>
                              <m:r>
                                <a:rPr lang="en-US" altLang="en-US" sz="2100" i="1">
                                  <a:latin typeface="Cambria Math" panose="02040503050406030204" pitchFamily="18" charset="0"/>
                                  <a:ea typeface="Cambria Math" panose="02040503050406030204" pitchFamily="18" charset="0"/>
                                </a:rPr>
                                <m:t>𝑟</m:t>
                              </m:r>
                            </m:e>
                          </m:d>
                          <m:r>
                            <a:rPr lang="en-US" altLang="en-US" sz="2100" i="1">
                              <a:latin typeface="Cambria Math" panose="02040503050406030204" pitchFamily="18" charset="0"/>
                              <a:ea typeface="Cambria Math" panose="02040503050406030204" pitchFamily="18" charset="0"/>
                            </a:rPr>
                            <m:t> </m:t>
                          </m:r>
                          <m:sSup>
                            <m:sSupPr>
                              <m:ctrlPr>
                                <a:rPr lang="en-US" altLang="en-US" sz="2100" i="1">
                                  <a:latin typeface="Cambria Math" panose="02040503050406030204" pitchFamily="18" charset="0"/>
                                  <a:ea typeface="Cambria Math" panose="02040503050406030204" pitchFamily="18" charset="0"/>
                                </a:rPr>
                              </m:ctrlPr>
                            </m:sSupPr>
                            <m:e>
                              <m:r>
                                <a:rPr lang="en-US" altLang="en-US" sz="2100" i="1">
                                  <a:latin typeface="Cambria Math" panose="02040503050406030204" pitchFamily="18" charset="0"/>
                                  <a:ea typeface="Cambria Math" panose="02040503050406030204" pitchFamily="18" charset="0"/>
                                </a:rPr>
                                <m:t>𝑟</m:t>
                              </m:r>
                            </m:e>
                            <m:sup>
                              <m:r>
                                <a:rPr lang="en-US" altLang="en-US" sz="2100" i="1">
                                  <a:latin typeface="Cambria Math" panose="02040503050406030204" pitchFamily="18" charset="0"/>
                                  <a:ea typeface="Cambria Math" panose="02040503050406030204" pitchFamily="18" charset="0"/>
                                </a:rPr>
                                <m:t>2</m:t>
                              </m:r>
                            </m:sup>
                          </m:sSup>
                          <m:r>
                            <a:rPr lang="en-US" altLang="en-US" sz="2100" i="1">
                              <a:latin typeface="Cambria Math" panose="02040503050406030204" pitchFamily="18" charset="0"/>
                              <a:ea typeface="Cambria Math" panose="02040503050406030204" pitchFamily="18" charset="0"/>
                            </a:rPr>
                            <m:t>𝑑𝑟</m:t>
                          </m:r>
                          <m:nary>
                            <m:naryPr>
                              <m:ctrlPr>
                                <a:rPr lang="en-US" altLang="en-US" sz="2100" i="1">
                                  <a:latin typeface="Cambria Math" panose="02040503050406030204" pitchFamily="18" charset="0"/>
                                </a:rPr>
                              </m:ctrlPr>
                            </m:naryPr>
                            <m:sub>
                              <m:r>
                                <m:rPr>
                                  <m:brk m:alnAt="23"/>
                                </m:rPr>
                                <a:rPr lang="en-US" altLang="en-US" sz="2100" i="1">
                                  <a:latin typeface="Cambria Math" panose="02040503050406030204" pitchFamily="18" charset="0"/>
                                </a:rPr>
                                <m:t>0</m:t>
                              </m:r>
                            </m:sub>
                            <m:sup>
                              <m:r>
                                <a:rPr lang="en-US" altLang="en-US" sz="2100" i="1">
                                  <a:latin typeface="Cambria Math" panose="02040503050406030204" pitchFamily="18" charset="0"/>
                                  <a:ea typeface="Cambria Math" panose="02040503050406030204" pitchFamily="18" charset="0"/>
                                </a:rPr>
                                <m:t>𝜋</m:t>
                              </m:r>
                            </m:sup>
                            <m:e>
                              <m:nary>
                                <m:naryPr>
                                  <m:ctrlPr>
                                    <a:rPr lang="en-US" altLang="en-US" sz="2100" i="1">
                                      <a:latin typeface="Cambria Math" panose="02040503050406030204" pitchFamily="18" charset="0"/>
                                    </a:rPr>
                                  </m:ctrlPr>
                                </m:naryPr>
                                <m:sub>
                                  <m:r>
                                    <m:rPr>
                                      <m:brk m:alnAt="23"/>
                                    </m:rPr>
                                    <a:rPr lang="en-US" altLang="en-US" sz="2100" i="1">
                                      <a:latin typeface="Cambria Math" panose="02040503050406030204" pitchFamily="18" charset="0"/>
                                    </a:rPr>
                                    <m:t>0</m:t>
                                  </m:r>
                                </m:sub>
                                <m:sup>
                                  <m:r>
                                    <a:rPr lang="en-US" altLang="en-US" sz="2100" i="1">
                                      <a:latin typeface="Cambria Math" panose="02040503050406030204" pitchFamily="18" charset="0"/>
                                    </a:rPr>
                                    <m:t>2</m:t>
                                  </m:r>
                                  <m:r>
                                    <a:rPr lang="en-US" altLang="en-US" sz="2100" i="1">
                                      <a:latin typeface="Cambria Math" panose="02040503050406030204" pitchFamily="18" charset="0"/>
                                      <a:ea typeface="Cambria Math" panose="02040503050406030204" pitchFamily="18" charset="0"/>
                                    </a:rPr>
                                    <m:t>𝜋</m:t>
                                  </m:r>
                                </m:sup>
                                <m:e>
                                  <m:sSubSup>
                                    <m:sSubSupPr>
                                      <m:ctrlPr>
                                        <a:rPr lang="en-US" altLang="en-US" sz="2100" i="1">
                                          <a:latin typeface="Cambria Math" panose="02040503050406030204" pitchFamily="18" charset="0"/>
                                          <a:ea typeface="Cambria Math" panose="02040503050406030204" pitchFamily="18" charset="0"/>
                                        </a:rPr>
                                      </m:ctrlPr>
                                    </m:sSubSupPr>
                                    <m:e>
                                      <m:r>
                                        <a:rPr lang="en-US" altLang="en-US" sz="2100" i="1">
                                          <a:latin typeface="Cambria Math" panose="02040503050406030204" pitchFamily="18" charset="0"/>
                                          <a:ea typeface="Cambria Math" panose="02040503050406030204" pitchFamily="18" charset="0"/>
                                        </a:rPr>
                                        <m:t>𝑌</m:t>
                                      </m:r>
                                    </m:e>
                                    <m:sub>
                                      <m:r>
                                        <a:rPr lang="en-US" altLang="en-US" sz="2100" i="1">
                                          <a:latin typeface="Cambria Math" panose="02040503050406030204" pitchFamily="18" charset="0"/>
                                          <a:ea typeface="Cambria Math" panose="02040503050406030204" pitchFamily="18" charset="0"/>
                                        </a:rPr>
                                        <m:t>𝐿𝑚</m:t>
                                      </m:r>
                                    </m:sub>
                                    <m:sup>
                                      <m:r>
                                        <a:rPr lang="en-US" altLang="en-US" sz="2100" i="1">
                                          <a:latin typeface="Cambria Math" panose="02040503050406030204" pitchFamily="18" charset="0"/>
                                          <a:ea typeface="Cambria Math" panose="02040503050406030204" pitchFamily="18" charset="0"/>
                                        </a:rPr>
                                        <m:t>∗</m:t>
                                      </m:r>
                                    </m:sup>
                                  </m:sSubSup>
                                  <m:d>
                                    <m:dPr>
                                      <m:ctrlPr>
                                        <a:rPr lang="en-US" altLang="en-US" sz="2100" i="1">
                                          <a:latin typeface="Cambria Math" panose="02040503050406030204" pitchFamily="18" charset="0"/>
                                          <a:ea typeface="Cambria Math" panose="02040503050406030204" pitchFamily="18" charset="0"/>
                                        </a:rPr>
                                      </m:ctrlPr>
                                    </m:dPr>
                                    <m:e>
                                      <m:r>
                                        <a:rPr lang="en-US" altLang="en-US" sz="2100" i="1">
                                          <a:latin typeface="Cambria Math" panose="02040503050406030204" pitchFamily="18" charset="0"/>
                                          <a:ea typeface="Cambria Math" panose="02040503050406030204" pitchFamily="18" charset="0"/>
                                        </a:rPr>
                                        <m:t>𝜃</m:t>
                                      </m:r>
                                      <m:r>
                                        <a:rPr lang="en-US" altLang="en-US" sz="2100" i="1">
                                          <a:latin typeface="Cambria Math" panose="02040503050406030204" pitchFamily="18" charset="0"/>
                                          <a:ea typeface="Cambria Math" panose="02040503050406030204" pitchFamily="18" charset="0"/>
                                        </a:rPr>
                                        <m:t>,</m:t>
                                      </m:r>
                                      <m:r>
                                        <a:rPr lang="en-US" altLang="en-US" sz="2100" i="1">
                                          <a:latin typeface="Cambria Math" panose="02040503050406030204" pitchFamily="18" charset="0"/>
                                          <a:ea typeface="Cambria Math" panose="02040503050406030204" pitchFamily="18" charset="0"/>
                                        </a:rPr>
                                        <m:t>𝜑</m:t>
                                      </m:r>
                                    </m:e>
                                  </m:d>
                                  <m:sSub>
                                    <m:sSubPr>
                                      <m:ctrlPr>
                                        <a:rPr lang="en-US" altLang="en-US" sz="2100" i="1">
                                          <a:latin typeface="Cambria Math" panose="02040503050406030204" pitchFamily="18" charset="0"/>
                                          <a:ea typeface="Cambria Math" panose="02040503050406030204" pitchFamily="18" charset="0"/>
                                        </a:rPr>
                                      </m:ctrlPr>
                                    </m:sSubPr>
                                    <m:e>
                                      <m:r>
                                        <a:rPr lang="en-US" altLang="en-US" sz="2100" i="1">
                                          <a:latin typeface="Cambria Math" panose="02040503050406030204" pitchFamily="18" charset="0"/>
                                          <a:ea typeface="Cambria Math" panose="02040503050406030204" pitchFamily="18" charset="0"/>
                                        </a:rPr>
                                        <m:t>𝑌</m:t>
                                      </m:r>
                                    </m:e>
                                    <m:sub>
                                      <m:r>
                                        <a:rPr lang="en-US" altLang="en-US" sz="2100" i="1">
                                          <a:latin typeface="Cambria Math" panose="02040503050406030204" pitchFamily="18" charset="0"/>
                                          <a:ea typeface="Cambria Math" panose="02040503050406030204" pitchFamily="18" charset="0"/>
                                        </a:rPr>
                                        <m:t>𝑙</m:t>
                                      </m:r>
                                      <m:r>
                                        <a:rPr lang="en-US" altLang="en-US" sz="2100" i="1">
                                          <a:latin typeface="Cambria Math" panose="02040503050406030204" pitchFamily="18" charset="0"/>
                                          <a:ea typeface="Cambria Math" panose="02040503050406030204" pitchFamily="18" charset="0"/>
                                        </a:rPr>
                                        <m:t>,</m:t>
                                      </m:r>
                                      <m:r>
                                        <a:rPr lang="en-US" altLang="en-US" sz="2100" i="1">
                                          <a:latin typeface="Cambria Math" panose="02040503050406030204" pitchFamily="18" charset="0"/>
                                          <a:ea typeface="Cambria Math" panose="02040503050406030204" pitchFamily="18" charset="0"/>
                                        </a:rPr>
                                        <m:t>𝑚</m:t>
                                      </m:r>
                                    </m:sub>
                                  </m:sSub>
                                  <m:func>
                                    <m:funcPr>
                                      <m:ctrlPr>
                                        <a:rPr lang="en-US" altLang="en-US" sz="2100" i="1">
                                          <a:latin typeface="Cambria Math" panose="02040503050406030204" pitchFamily="18" charset="0"/>
                                        </a:rPr>
                                      </m:ctrlPr>
                                    </m:funcPr>
                                    <m:fName>
                                      <m:r>
                                        <m:rPr>
                                          <m:sty m:val="p"/>
                                        </m:rPr>
                                        <a:rPr lang="en-US" altLang="en-US" sz="2100">
                                          <a:latin typeface="Cambria Math" panose="02040503050406030204" pitchFamily="18" charset="0"/>
                                        </a:rPr>
                                        <m:t>sin</m:t>
                                      </m:r>
                                    </m:fName>
                                    <m:e>
                                      <m:r>
                                        <a:rPr lang="en-US" altLang="en-US" sz="2100" i="1">
                                          <a:latin typeface="Cambria Math" panose="02040503050406030204" pitchFamily="18" charset="0"/>
                                          <a:ea typeface="Cambria Math" panose="02040503050406030204" pitchFamily="18" charset="0"/>
                                        </a:rPr>
                                        <m:t>𝜃</m:t>
                                      </m:r>
                                      <m:r>
                                        <a:rPr lang="en-US" altLang="en-US" sz="2100" i="1">
                                          <a:latin typeface="Cambria Math" panose="02040503050406030204" pitchFamily="18" charset="0"/>
                                          <a:ea typeface="Cambria Math" panose="02040503050406030204" pitchFamily="18" charset="0"/>
                                        </a:rPr>
                                        <m:t> </m:t>
                                      </m:r>
                                      <m:r>
                                        <a:rPr lang="en-US" altLang="en-US" sz="2100" i="1">
                                          <a:latin typeface="Cambria Math" panose="02040503050406030204" pitchFamily="18" charset="0"/>
                                          <a:ea typeface="Cambria Math" panose="02040503050406030204" pitchFamily="18" charset="0"/>
                                        </a:rPr>
                                        <m:t>𝑑</m:t>
                                      </m:r>
                                      <m:r>
                                        <a:rPr lang="en-US" altLang="en-US" sz="2100" i="1">
                                          <a:latin typeface="Cambria Math" panose="02040503050406030204" pitchFamily="18" charset="0"/>
                                          <a:ea typeface="Cambria Math" panose="02040503050406030204" pitchFamily="18" charset="0"/>
                                        </a:rPr>
                                        <m:t>𝜃</m:t>
                                      </m:r>
                                    </m:e>
                                  </m:func>
                                  <m:r>
                                    <a:rPr lang="en-US" altLang="en-US" sz="2100" i="1">
                                      <a:latin typeface="Cambria Math" panose="02040503050406030204" pitchFamily="18" charset="0"/>
                                      <a:ea typeface="Cambria Math" panose="02040503050406030204" pitchFamily="18" charset="0"/>
                                    </a:rPr>
                                    <m:t>𝑑</m:t>
                                  </m:r>
                                  <m:r>
                                    <a:rPr lang="en-US" altLang="en-US" sz="2100" i="1">
                                      <a:latin typeface="Cambria Math" panose="02040503050406030204" pitchFamily="18" charset="0"/>
                                      <a:ea typeface="Cambria Math" panose="02040503050406030204" pitchFamily="18" charset="0"/>
                                    </a:rPr>
                                    <m:t>𝜑</m:t>
                                  </m:r>
                                </m:e>
                              </m:nary>
                            </m:e>
                          </m:nary>
                        </m:e>
                      </m:nary>
                    </m:oMath>
                  </m:oMathPara>
                </a14:m>
                <a:endParaRPr lang="en-US" altLang="en-US" sz="2100" i="1" dirty="0">
                  <a:latin typeface="Cambria Math" panose="02040503050406030204" pitchFamily="18" charset="0"/>
                  <a:ea typeface="Cambria Math" panose="02040503050406030204" pitchFamily="18" charset="0"/>
                </a:endParaRPr>
              </a:p>
              <a:p>
                <a:pPr algn="just">
                  <a:spcBef>
                    <a:spcPct val="0"/>
                  </a:spcBef>
                </a:pPr>
                <a:endParaRPr lang="en-US" altLang="en-US" sz="1500" b="0" i="1" dirty="0">
                  <a:latin typeface="Cambria Math" panose="02040503050406030204" pitchFamily="18" charset="0"/>
                </a:endParaRPr>
              </a:p>
              <a:p>
                <a:pPr algn="just">
                  <a:spcBef>
                    <a:spcPct val="0"/>
                  </a:spcBef>
                </a:pPr>
                <a:r>
                  <a:rPr lang="en-US" altLang="en-US" sz="2100" i="1" dirty="0">
                    <a:latin typeface="Cambria Math" panose="02040503050406030204" pitchFamily="18" charset="0"/>
                  </a:rPr>
                  <a:t>                     </a:t>
                </a:r>
                <a14:m>
                  <m:oMath xmlns:m="http://schemas.openxmlformats.org/officeDocument/2006/math">
                    <m:r>
                      <a:rPr lang="en-US" altLang="en-US" sz="2100" b="0" i="1" smtClean="0">
                        <a:latin typeface="Cambria Math" panose="02040503050406030204" pitchFamily="18" charset="0"/>
                      </a:rPr>
                      <m:t>=1</m:t>
                    </m:r>
                  </m:oMath>
                </a14:m>
                <a:endParaRPr lang="en-US" altLang="en-US" sz="2100" dirty="0"/>
              </a:p>
            </p:txBody>
          </p:sp>
        </mc:Choice>
        <mc:Fallback xmlns="">
          <p:sp>
            <p:nvSpPr>
              <p:cNvPr id="12" name="Rectangle 11"/>
              <p:cNvSpPr>
                <a:spLocks noRot="1" noChangeAspect="1" noMove="1" noResize="1" noEditPoints="1" noAdjustHandles="1" noChangeArrowheads="1" noChangeShapeType="1" noTextEdit="1"/>
              </p:cNvSpPr>
              <p:nvPr/>
            </p:nvSpPr>
            <p:spPr>
              <a:xfrm>
                <a:off x="292077" y="912773"/>
                <a:ext cx="8573144" cy="5831725"/>
              </a:xfrm>
              <a:prstGeom prst="rect">
                <a:avLst/>
              </a:prstGeom>
              <a:blipFill>
                <a:blip r:embed="rId2"/>
                <a:stretch>
                  <a:fillRect l="-853" t="-732" r="-853"/>
                </a:stretch>
              </a:blipFill>
            </p:spPr>
            <p:txBody>
              <a:bodyPr/>
              <a:lstStyle/>
              <a:p>
                <a:r>
                  <a:rPr lang="en-US">
                    <a:noFill/>
                  </a:rPr>
                  <a:t> </a:t>
                </a:r>
              </a:p>
            </p:txBody>
          </p:sp>
        </mc:Fallback>
      </mc:AlternateContent>
    </p:spTree>
    <p:extLst>
      <p:ext uri="{BB962C8B-B14F-4D97-AF65-F5344CB8AC3E}">
        <p14:creationId xmlns:p14="http://schemas.microsoft.com/office/powerpoint/2010/main" val="3334200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fade">
                                      <p:cBhvr>
                                        <p:cTn id="27" dur="500"/>
                                        <p:tgtEl>
                                          <p:spTgt spid="1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10" end="10"/>
                                            </p:txEl>
                                          </p:spTgt>
                                        </p:tgtEl>
                                        <p:attrNameLst>
                                          <p:attrName>style.visibility</p:attrName>
                                        </p:attrNameLst>
                                      </p:cBhvr>
                                      <p:to>
                                        <p:strVal val="visible"/>
                                      </p:to>
                                    </p:set>
                                    <p:animEffect transition="in" filter="fade">
                                      <p:cBhvr>
                                        <p:cTn id="32" dur="500"/>
                                        <p:tgtEl>
                                          <p:spTgt spid="1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12" end="12"/>
                                            </p:txEl>
                                          </p:spTgt>
                                        </p:tgtEl>
                                        <p:attrNameLst>
                                          <p:attrName>style.visibility</p:attrName>
                                        </p:attrNameLst>
                                      </p:cBhvr>
                                      <p:to>
                                        <p:strVal val="visible"/>
                                      </p:to>
                                    </p:set>
                                    <p:animEffect transition="in" filter="fade">
                                      <p:cBhvr>
                                        <p:cTn id="37" dur="500"/>
                                        <p:tgtEl>
                                          <p:spTgt spid="1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928906"/>
                <a:ext cx="8741867" cy="5370701"/>
              </a:xfrm>
              <a:prstGeom prst="rect">
                <a:avLst/>
              </a:prstGeom>
            </p:spPr>
            <p:txBody>
              <a:bodyPr wrap="square">
                <a:spAutoFit/>
              </a:bodyPr>
              <a:lstStyle/>
              <a:p>
                <a:pPr algn="just"/>
                <a:r>
                  <a:rPr lang="en-US" sz="2000" b="1" dirty="0"/>
                  <a:t>Introduction</a:t>
                </a:r>
              </a:p>
              <a:p>
                <a:pPr marL="342900" indent="-342900" algn="just">
                  <a:buFont typeface="Arial" panose="020B0604020202020204" pitchFamily="34" charset="0"/>
                  <a:buChar char="•"/>
                </a:pPr>
                <a:r>
                  <a:rPr lang="en-US" sz="1900" dirty="0"/>
                  <a:t>The hydrogen atom is the smallest atom. It consists of a proton and an electron.</a:t>
                </a:r>
              </a:p>
              <a:p>
                <a:pPr marL="342900" indent="-342900" algn="just">
                  <a:buFont typeface="Arial" panose="020B0604020202020204" pitchFamily="34" charset="0"/>
                  <a:buChar char="•"/>
                </a:pPr>
                <a:endParaRPr lang="en-US" altLang="en-US" sz="1900" dirty="0"/>
              </a:p>
              <a:p>
                <a:pPr marL="342900" indent="-342900" algn="just">
                  <a:buFont typeface="Arial" panose="020B0604020202020204" pitchFamily="34" charset="0"/>
                  <a:buChar char="•"/>
                </a:pPr>
                <a:r>
                  <a:rPr lang="en-US" altLang="en-US" sz="1900" dirty="0"/>
                  <a:t>Hydrogen (and </a:t>
                </a:r>
                <a:r>
                  <a:rPr lang="en-US" sz="1900" dirty="0"/>
                  <a:t>hydrogen-like </a:t>
                </a:r>
                <a:r>
                  <a:rPr lang="en-US" altLang="en-US" sz="1900" dirty="0"/>
                  <a:t>atom) atoms are the only atoms that their Schrödinger equation can be solved exactly. </a:t>
                </a:r>
              </a:p>
              <a:p>
                <a:pPr marL="342900" indent="-342900" algn="just">
                  <a:buFont typeface="Arial" panose="020B0604020202020204" pitchFamily="34" charset="0"/>
                  <a:buChar char="•"/>
                </a:pPr>
                <a:endParaRPr lang="en-US" altLang="en-US" sz="1900" dirty="0"/>
              </a:p>
              <a:p>
                <a:pPr marL="342900" indent="-342900" algn="just">
                  <a:spcBef>
                    <a:spcPct val="0"/>
                  </a:spcBef>
                  <a:buFont typeface="Arial" panose="020B0604020202020204" pitchFamily="34" charset="0"/>
                  <a:buChar char="•"/>
                </a:pPr>
                <a:r>
                  <a:rPr lang="en-US" altLang="en-US" sz="1900" dirty="0"/>
                  <a:t>Hydrogen-like atoms are ions that have only one electron such as </a:t>
                </a:r>
                <a14:m>
                  <m:oMath xmlns:m="http://schemas.openxmlformats.org/officeDocument/2006/math">
                    <m:sSup>
                      <m:sSupPr>
                        <m:ctrlPr>
                          <a:rPr lang="en-US" altLang="en-US" sz="1900" i="1" dirty="0" smtClean="0">
                            <a:latin typeface="Cambria Math" panose="02040503050406030204" pitchFamily="18" charset="0"/>
                          </a:rPr>
                        </m:ctrlPr>
                      </m:sSupPr>
                      <m:e>
                        <m:r>
                          <m:rPr>
                            <m:sty m:val="p"/>
                          </m:rPr>
                          <a:rPr lang="en-US" altLang="en-US" sz="1900" b="0" i="0" dirty="0" smtClean="0">
                            <a:latin typeface="Cambria Math" panose="02040503050406030204" pitchFamily="18" charset="0"/>
                          </a:rPr>
                          <m:t>He</m:t>
                        </m:r>
                      </m:e>
                      <m:sup>
                        <m:r>
                          <a:rPr lang="en-US" altLang="en-US" sz="1900" b="0" i="0" dirty="0" smtClean="0">
                            <a:latin typeface="Cambria Math" panose="02040503050406030204" pitchFamily="18" charset="0"/>
                          </a:rPr>
                          <m:t>+</m:t>
                        </m:r>
                      </m:sup>
                    </m:sSup>
                    <m:r>
                      <a:rPr lang="en-US" altLang="en-US" sz="1900" b="0" i="0" dirty="0" smtClean="0">
                        <a:latin typeface="Cambria Math" panose="02040503050406030204" pitchFamily="18" charset="0"/>
                      </a:rPr>
                      <m:t>, </m:t>
                    </m:r>
                    <m:sSup>
                      <m:sSupPr>
                        <m:ctrlPr>
                          <a:rPr lang="en-US" altLang="en-US" sz="1900" b="0" i="1" dirty="0" smtClean="0">
                            <a:latin typeface="Cambria Math" panose="02040503050406030204" pitchFamily="18" charset="0"/>
                          </a:rPr>
                        </m:ctrlPr>
                      </m:sSupPr>
                      <m:e>
                        <m:r>
                          <m:rPr>
                            <m:sty m:val="p"/>
                          </m:rPr>
                          <a:rPr lang="en-US" altLang="en-US" sz="1900" b="0" i="0" dirty="0" smtClean="0">
                            <a:latin typeface="Cambria Math" panose="02040503050406030204" pitchFamily="18" charset="0"/>
                          </a:rPr>
                          <m:t>Li</m:t>
                        </m:r>
                      </m:e>
                      <m:sup>
                        <m:r>
                          <a:rPr lang="en-US" altLang="en-US" sz="1900" b="0" i="0" dirty="0" smtClean="0">
                            <a:latin typeface="Cambria Math" panose="02040503050406030204" pitchFamily="18" charset="0"/>
                          </a:rPr>
                          <m:t>2</m:t>
                        </m:r>
                        <m:r>
                          <a:rPr lang="en-US" altLang="en-US" sz="1900" b="0" i="0" dirty="0" smtClean="0">
                            <a:latin typeface="Cambria Math" panose="02040503050406030204" pitchFamily="18" charset="0"/>
                          </a:rPr>
                          <m:t>+</m:t>
                        </m:r>
                      </m:sup>
                    </m:sSup>
                    <m:r>
                      <a:rPr lang="en-US" altLang="en-US" sz="1900" b="0" i="0" dirty="0" smtClean="0">
                        <a:latin typeface="Cambria Math" panose="02040503050406030204" pitchFamily="18" charset="0"/>
                      </a:rPr>
                      <m:t>, </m:t>
                    </m:r>
                    <m:sSup>
                      <m:sSupPr>
                        <m:ctrlPr>
                          <a:rPr lang="en-US" altLang="en-US" sz="1900" b="0" i="1" dirty="0" smtClean="0">
                            <a:latin typeface="Cambria Math" panose="02040503050406030204" pitchFamily="18" charset="0"/>
                          </a:rPr>
                        </m:ctrlPr>
                      </m:sSupPr>
                      <m:e>
                        <m:r>
                          <m:rPr>
                            <m:sty m:val="p"/>
                          </m:rPr>
                          <a:rPr lang="en-US" altLang="en-US" sz="1900" b="0" i="0" dirty="0" smtClean="0">
                            <a:latin typeface="Cambria Math" panose="02040503050406030204" pitchFamily="18" charset="0"/>
                          </a:rPr>
                          <m:t>Be</m:t>
                        </m:r>
                      </m:e>
                      <m:sup>
                        <m:r>
                          <a:rPr lang="en-US" altLang="en-US" sz="1900" b="0" i="0" dirty="0" smtClean="0">
                            <a:latin typeface="Cambria Math" panose="02040503050406030204" pitchFamily="18" charset="0"/>
                          </a:rPr>
                          <m:t>3</m:t>
                        </m:r>
                        <m:r>
                          <a:rPr lang="en-US" altLang="en-US" sz="1900" b="0" i="0" dirty="0" smtClean="0">
                            <a:latin typeface="Cambria Math" panose="02040503050406030204" pitchFamily="18" charset="0"/>
                          </a:rPr>
                          <m:t>+</m:t>
                        </m:r>
                      </m:sup>
                    </m:sSup>
                    <m:r>
                      <a:rPr lang="en-US" altLang="en-US" sz="1900" b="0" i="0" dirty="0" smtClean="0">
                        <a:latin typeface="Cambria Math" panose="02040503050406030204" pitchFamily="18" charset="0"/>
                      </a:rPr>
                      <m:t>,</m:t>
                    </m:r>
                  </m:oMath>
                </a14:m>
                <a:r>
                  <a:rPr lang="en-US" altLang="en-US" sz="1900" dirty="0"/>
                  <a:t> and so on. </a:t>
                </a:r>
              </a:p>
              <a:p>
                <a:pPr marL="342900" indent="-342900" algn="just">
                  <a:spcBef>
                    <a:spcPct val="0"/>
                  </a:spcBef>
                  <a:buFont typeface="Arial" panose="020B0604020202020204" pitchFamily="34" charset="0"/>
                  <a:buChar char="•"/>
                </a:pPr>
                <a:endParaRPr lang="en-US" altLang="en-US" sz="1900" dirty="0"/>
              </a:p>
              <a:p>
                <a:pPr marL="342900" indent="-342900" algn="just">
                  <a:buFont typeface="Arial" panose="020B0604020202020204" pitchFamily="34" charset="0"/>
                  <a:buChar char="•"/>
                </a:pPr>
                <a:r>
                  <a:rPr lang="en-US" sz="1900" dirty="0"/>
                  <a:t>An exact solution of the </a:t>
                </a:r>
                <a:r>
                  <a:rPr lang="en-US" altLang="en-US" sz="1900" dirty="0"/>
                  <a:t>Schrödinger equation </a:t>
                </a:r>
                <a:r>
                  <a:rPr lang="en-US" sz="1900" dirty="0"/>
                  <a:t>for atoms with more than one electron cannot be obtained because of the interelectronic repulsions.</a:t>
                </a:r>
                <a:endParaRPr lang="ar-SA" sz="1900" dirty="0"/>
              </a:p>
              <a:p>
                <a:pPr marL="342900" indent="-342900" algn="just">
                  <a:buFont typeface="Arial" panose="020B0604020202020204" pitchFamily="34" charset="0"/>
                  <a:buChar char="•"/>
                </a:pPr>
                <a:endParaRPr lang="ar-SA" sz="1900" dirty="0"/>
              </a:p>
              <a:p>
                <a:pPr marL="342900" indent="-342900" algn="just">
                  <a:buFont typeface="Arial" panose="020B0604020202020204" pitchFamily="34" charset="0"/>
                  <a:buChar char="•"/>
                </a:pPr>
                <a:r>
                  <a:rPr lang="en-US" sz="1900" dirty="0"/>
                  <a:t>The interelectronic repulsion introduces new terms in the </a:t>
                </a:r>
                <a:r>
                  <a:rPr lang="en-US" altLang="en-US" sz="1900" dirty="0"/>
                  <a:t>Schrödinger equation  that cannot be solved using separation of variables technique. </a:t>
                </a:r>
              </a:p>
              <a:p>
                <a:pPr marL="342900" indent="-342900" algn="just">
                  <a:buFont typeface="Arial" panose="020B0604020202020204" pitchFamily="34" charset="0"/>
                  <a:buChar char="•"/>
                </a:pPr>
                <a:endParaRPr lang="en-US" altLang="en-US" sz="1900" dirty="0"/>
              </a:p>
              <a:p>
                <a:pPr marL="342900" indent="-342900" algn="just">
                  <a:buFont typeface="Arial" panose="020B0604020202020204" pitchFamily="34" charset="0"/>
                  <a:buChar char="•"/>
                </a:pPr>
                <a:r>
                  <a:rPr lang="en-US" altLang="en-US" sz="1900" dirty="0"/>
                  <a:t>In order to solve </a:t>
                </a:r>
                <a:r>
                  <a:rPr lang="en-US" sz="1900" dirty="0"/>
                  <a:t>the </a:t>
                </a:r>
                <a:r>
                  <a:rPr lang="en-US" altLang="en-US" sz="1900" dirty="0"/>
                  <a:t>Schrödinger equation </a:t>
                </a:r>
                <a:r>
                  <a:rPr lang="en-US" sz="1900" dirty="0"/>
                  <a:t>for atoms f</a:t>
                </a:r>
                <a:r>
                  <a:rPr lang="en-US" altLang="en-US" sz="1900" dirty="0"/>
                  <a:t>or atoms with more than one electron, we have to made some approximations, for example, we ignore the interelectronic repulsion.</a:t>
                </a:r>
              </a:p>
            </p:txBody>
          </p:sp>
        </mc:Choice>
        <mc:Fallback xmlns="">
          <p:sp>
            <p:nvSpPr>
              <p:cNvPr id="3" name="Rectangle 2"/>
              <p:cNvSpPr>
                <a:spLocks noRot="1" noChangeAspect="1" noMove="1" noResize="1" noEditPoints="1" noAdjustHandles="1" noChangeArrowheads="1" noChangeShapeType="1" noTextEdit="1"/>
              </p:cNvSpPr>
              <p:nvPr/>
            </p:nvSpPr>
            <p:spPr>
              <a:xfrm>
                <a:off x="207416" y="928906"/>
                <a:ext cx="8741867" cy="5370701"/>
              </a:xfrm>
              <a:prstGeom prst="rect">
                <a:avLst/>
              </a:prstGeom>
              <a:blipFill>
                <a:blip r:embed="rId2"/>
                <a:stretch>
                  <a:fillRect l="-697" t="-568" r="-697" b="-10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4374BF2-3C04-4AB9-BE52-D173019A9162}" type="slidenum">
              <a:rPr lang="en-US" smtClean="0"/>
              <a:t>2</a:t>
            </a:fld>
            <a:endParaRPr lang="en-US" dirty="0"/>
          </a:p>
        </p:txBody>
      </p:sp>
    </p:spTree>
    <p:extLst>
      <p:ext uri="{BB962C8B-B14F-4D97-AF65-F5344CB8AC3E}">
        <p14:creationId xmlns:p14="http://schemas.microsoft.com/office/powerpoint/2010/main" val="2091126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4" name="Slide Number Placeholder 3"/>
          <p:cNvSpPr>
            <a:spLocks noGrp="1"/>
          </p:cNvSpPr>
          <p:nvPr>
            <p:ph type="sldNum" sz="quarter" idx="12"/>
          </p:nvPr>
        </p:nvSpPr>
        <p:spPr/>
        <p:txBody>
          <a:bodyPr/>
          <a:lstStyle/>
          <a:p>
            <a:fld id="{74374BF2-3C04-4AB9-BE52-D173019A9162}" type="slidenum">
              <a:rPr lang="en-US" smtClean="0"/>
              <a:t>20</a:t>
            </a:fld>
            <a:endParaRPr lang="en-US" dirty="0"/>
          </a:p>
        </p:txBody>
      </p:sp>
      <mc:AlternateContent xmlns:mc="http://schemas.openxmlformats.org/markup-compatibility/2006" xmlns:a14="http://schemas.microsoft.com/office/drawing/2010/main">
        <mc:Choice Requires="a14">
          <p:sp>
            <p:nvSpPr>
              <p:cNvPr id="12" name="Rectangle 11"/>
              <p:cNvSpPr/>
              <p:nvPr/>
            </p:nvSpPr>
            <p:spPr>
              <a:xfrm>
                <a:off x="292077" y="912773"/>
                <a:ext cx="8573144" cy="5417060"/>
              </a:xfrm>
              <a:prstGeom prst="rect">
                <a:avLst/>
              </a:prstGeom>
            </p:spPr>
            <p:txBody>
              <a:bodyPr wrap="square">
                <a:spAutoFit/>
              </a:bodyPr>
              <a:lstStyle/>
              <a:p>
                <a:pPr algn="just">
                  <a:spcBef>
                    <a:spcPct val="0"/>
                  </a:spcBef>
                </a:pPr>
                <a:r>
                  <a:rPr lang="en-US" sz="2300" b="1" dirty="0"/>
                  <a:t>Radial Function </a:t>
                </a:r>
                <a14:m>
                  <m:oMath xmlns:m="http://schemas.openxmlformats.org/officeDocument/2006/math">
                    <m:sSub>
                      <m:sSubPr>
                        <m:ctrlPr>
                          <a:rPr lang="en-US" sz="2300" b="1" i="1" smtClean="0">
                            <a:latin typeface="Cambria Math" panose="02040503050406030204" pitchFamily="18" charset="0"/>
                          </a:rPr>
                        </m:ctrlPr>
                      </m:sSubPr>
                      <m:e>
                        <m:r>
                          <a:rPr lang="en-US" sz="2300" b="1" i="1" smtClean="0">
                            <a:latin typeface="Cambria Math" panose="02040503050406030204" pitchFamily="18" charset="0"/>
                          </a:rPr>
                          <m:t>𝑹</m:t>
                        </m:r>
                      </m:e>
                      <m:sub>
                        <m:r>
                          <a:rPr lang="en-US" sz="2300" b="1" i="1" smtClean="0">
                            <a:latin typeface="Cambria Math" panose="02040503050406030204" pitchFamily="18" charset="0"/>
                          </a:rPr>
                          <m:t>𝒏</m:t>
                        </m:r>
                        <m:r>
                          <a:rPr lang="en-US" sz="2300" b="1" i="1" smtClean="0">
                            <a:latin typeface="Cambria Math" panose="02040503050406030204" pitchFamily="18" charset="0"/>
                          </a:rPr>
                          <m:t>,</m:t>
                        </m:r>
                        <m:r>
                          <a:rPr lang="en-US" sz="2300" b="1" i="1" smtClean="0">
                            <a:latin typeface="Cambria Math" panose="02040503050406030204" pitchFamily="18" charset="0"/>
                          </a:rPr>
                          <m:t>𝒍</m:t>
                        </m:r>
                      </m:sub>
                    </m:sSub>
                    <m:r>
                      <a:rPr lang="en-US" sz="2300" b="1" i="1" smtClean="0">
                        <a:latin typeface="Cambria Math" panose="02040503050406030204" pitchFamily="18" charset="0"/>
                      </a:rPr>
                      <m:t> (</m:t>
                    </m:r>
                    <m:r>
                      <a:rPr lang="en-US" sz="2300" b="1" i="1" smtClean="0">
                        <a:latin typeface="Cambria Math" panose="02040503050406030204" pitchFamily="18" charset="0"/>
                      </a:rPr>
                      <m:t>𝒓</m:t>
                    </m:r>
                    <m:r>
                      <a:rPr lang="en-US" sz="2300" b="1" i="1" smtClean="0">
                        <a:latin typeface="Cambria Math" panose="02040503050406030204" pitchFamily="18" charset="0"/>
                      </a:rPr>
                      <m:t>)</m:t>
                    </m:r>
                  </m:oMath>
                </a14:m>
                <a:r>
                  <a:rPr lang="en-US" sz="2300" b="1" dirty="0"/>
                  <a:t> </a:t>
                </a:r>
                <a:endParaRPr lang="en-US" altLang="en-US" sz="2300" dirty="0"/>
              </a:p>
              <a:p>
                <a:pPr algn="just">
                  <a:spcBef>
                    <a:spcPct val="0"/>
                  </a:spcBef>
                </a:pPr>
                <a:r>
                  <a:rPr lang="en-US" altLang="en-US" sz="2300" dirty="0"/>
                  <a:t>As we mentioned earlier, the radial functions for some atomic orbitals are:</a:t>
                </a:r>
              </a:p>
              <a:p>
                <a:pPr algn="just">
                  <a:spcBef>
                    <a:spcPct val="0"/>
                  </a:spcBef>
                </a:pPr>
                <a:endParaRPr lang="en-US" altLang="en-US" sz="2300" dirty="0"/>
              </a:p>
              <a:p>
                <a:pPr algn="just">
                  <a:spcBef>
                    <a:spcPct val="0"/>
                  </a:spcBef>
                </a:pPr>
                <a:endParaRPr lang="en-US" altLang="en-US" sz="2300" dirty="0"/>
              </a:p>
              <a:p>
                <a:pPr algn="just">
                  <a:spcBef>
                    <a:spcPct val="0"/>
                  </a:spcBef>
                </a:pPr>
                <a:endParaRPr lang="en-US" altLang="en-US" sz="2300" dirty="0"/>
              </a:p>
              <a:p>
                <a:pPr algn="just">
                  <a:spcBef>
                    <a:spcPct val="0"/>
                  </a:spcBef>
                </a:pPr>
                <a:endParaRPr lang="en-US" altLang="en-US" sz="2300" dirty="0"/>
              </a:p>
              <a:p>
                <a:pPr algn="just">
                  <a:spcBef>
                    <a:spcPct val="0"/>
                  </a:spcBef>
                </a:pPr>
                <a:endParaRPr lang="en-US" altLang="en-US" sz="2300" dirty="0"/>
              </a:p>
              <a:p>
                <a:pPr algn="just">
                  <a:spcBef>
                    <a:spcPct val="0"/>
                  </a:spcBef>
                </a:pPr>
                <a:endParaRPr lang="en-US" altLang="en-US" sz="2300" dirty="0"/>
              </a:p>
              <a:p>
                <a:pPr algn="just">
                  <a:spcBef>
                    <a:spcPct val="0"/>
                  </a:spcBef>
                </a:pPr>
                <a:endParaRPr lang="en-US" altLang="en-US" sz="2300" dirty="0"/>
              </a:p>
              <a:p>
                <a:pPr algn="just">
                  <a:spcBef>
                    <a:spcPct val="0"/>
                  </a:spcBef>
                </a:pPr>
                <a:endParaRPr lang="en-US" altLang="en-US" sz="2300" dirty="0"/>
              </a:p>
              <a:p>
                <a:pPr algn="just">
                  <a:spcBef>
                    <a:spcPct val="0"/>
                  </a:spcBef>
                </a:pPr>
                <a:endParaRPr lang="en-US" altLang="en-US" sz="2300" dirty="0"/>
              </a:p>
              <a:p>
                <a:pPr algn="just">
                  <a:spcBef>
                    <a:spcPct val="0"/>
                  </a:spcBef>
                </a:pPr>
                <a:endParaRPr lang="en-US" altLang="en-US" sz="2300" dirty="0"/>
              </a:p>
              <a:p>
                <a:pPr algn="just">
                  <a:spcBef>
                    <a:spcPct val="0"/>
                  </a:spcBef>
                </a:pPr>
                <a:r>
                  <a:rPr lang="en-US" altLang="en-US" sz="2300" dirty="0"/>
                  <a:t>Notice that each function other than </a:t>
                </a:r>
                <a14:m>
                  <m:oMath xmlns:m="http://schemas.openxmlformats.org/officeDocument/2006/math">
                    <m:r>
                      <a:rPr lang="en-US" altLang="en-US" sz="2300" i="1" dirty="0" smtClean="0">
                        <a:latin typeface="Cambria Math" panose="02040503050406030204" pitchFamily="18" charset="0"/>
                      </a:rPr>
                      <m:t>𝑠</m:t>
                    </m:r>
                  </m:oMath>
                </a14:m>
                <a:r>
                  <a:rPr lang="en-US" altLang="en-US" sz="2300" dirty="0"/>
                  <a:t> contains the term (</a:t>
                </a:r>
                <a14:m>
                  <m:oMath xmlns:m="http://schemas.openxmlformats.org/officeDocument/2006/math">
                    <m:r>
                      <a:rPr lang="en-US" altLang="en-US" sz="2300" i="1" dirty="0" smtClean="0">
                        <a:latin typeface="Cambria Math" panose="02040503050406030204" pitchFamily="18" charset="0"/>
                      </a:rPr>
                      <m:t>𝑟</m:t>
                    </m:r>
                    <m:r>
                      <a:rPr lang="en-US" altLang="en-US" sz="2300" i="1" baseline="30000" dirty="0" smtClean="0">
                        <a:latin typeface="Cambria Math" panose="02040503050406030204" pitchFamily="18" charset="0"/>
                      </a:rPr>
                      <m:t>𝑙</m:t>
                    </m:r>
                  </m:oMath>
                </a14:m>
                <a:r>
                  <a:rPr lang="en-US" altLang="en-US" sz="2300" dirty="0"/>
                  <a:t> ) in them, therefore, these functions equal zero when </a:t>
                </a:r>
                <a14:m>
                  <m:oMath xmlns:m="http://schemas.openxmlformats.org/officeDocument/2006/math">
                    <m:r>
                      <a:rPr lang="en-US" altLang="en-US" sz="2300" i="1" dirty="0" smtClean="0">
                        <a:latin typeface="Cambria Math" panose="02040503050406030204" pitchFamily="18" charset="0"/>
                      </a:rPr>
                      <m:t>𝑟</m:t>
                    </m:r>
                    <m:r>
                      <a:rPr lang="en-US" altLang="en-US" sz="2300" i="1" dirty="0" smtClean="0">
                        <a:latin typeface="Cambria Math" panose="02040503050406030204" pitchFamily="18" charset="0"/>
                      </a:rPr>
                      <m:t> = </m:t>
                    </m:r>
                    <m:r>
                      <a:rPr lang="en-US" altLang="en-US" sz="2300" i="1" dirty="0" smtClean="0">
                        <a:latin typeface="Cambria Math" panose="02040503050406030204" pitchFamily="18" charset="0"/>
                      </a:rPr>
                      <m:t>0</m:t>
                    </m:r>
                  </m:oMath>
                </a14:m>
                <a:r>
                  <a:rPr lang="en-US" altLang="en-US" sz="2300" dirty="0"/>
                  <a:t>.</a:t>
                </a:r>
              </a:p>
            </p:txBody>
          </p:sp>
        </mc:Choice>
        <mc:Fallback xmlns="">
          <p:sp>
            <p:nvSpPr>
              <p:cNvPr id="12" name="Rectangle 11"/>
              <p:cNvSpPr>
                <a:spLocks noRot="1" noChangeAspect="1" noMove="1" noResize="1" noEditPoints="1" noAdjustHandles="1" noChangeArrowheads="1" noChangeShapeType="1" noTextEdit="1"/>
              </p:cNvSpPr>
              <p:nvPr/>
            </p:nvSpPr>
            <p:spPr>
              <a:xfrm>
                <a:off x="292077" y="912773"/>
                <a:ext cx="8573144" cy="5417060"/>
              </a:xfrm>
              <a:prstGeom prst="rect">
                <a:avLst/>
              </a:prstGeom>
              <a:blipFill>
                <a:blip r:embed="rId2"/>
                <a:stretch>
                  <a:fillRect l="-1067" t="-788" r="-996" b="-1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739174824"/>
                  </p:ext>
                </p:extLst>
              </p:nvPr>
            </p:nvGraphicFramePr>
            <p:xfrm>
              <a:off x="380999" y="2070100"/>
              <a:ext cx="8458201" cy="3622866"/>
            </p:xfrm>
            <a:graphic>
              <a:graphicData uri="http://schemas.openxmlformats.org/drawingml/2006/table">
                <a:tbl>
                  <a:tblPr firstRow="1" bandRow="1">
                    <a:tableStyleId>{5C22544A-7EE6-4342-B048-85BDC9FD1C3A}</a:tableStyleId>
                  </a:tblPr>
                  <a:tblGrid>
                    <a:gridCol w="4203701">
                      <a:extLst>
                        <a:ext uri="{9D8B030D-6E8A-4147-A177-3AD203B41FA5}">
                          <a16:colId xmlns:a16="http://schemas.microsoft.com/office/drawing/2014/main" val="1771070120"/>
                        </a:ext>
                      </a:extLst>
                    </a:gridCol>
                    <a:gridCol w="4254500">
                      <a:extLst>
                        <a:ext uri="{9D8B030D-6E8A-4147-A177-3AD203B41FA5}">
                          <a16:colId xmlns:a16="http://schemas.microsoft.com/office/drawing/2014/main" val="1965519324"/>
                        </a:ext>
                      </a:extLst>
                    </a:gridCol>
                  </a:tblGrid>
                  <a:tr h="370840">
                    <a:tc>
                      <a:txBody>
                        <a:bodyPr/>
                        <a:lstStyle/>
                        <a:p>
                          <a:pPr algn="l">
                            <a:lnSpc>
                              <a:spcPct val="130000"/>
                            </a:lnSpc>
                          </a:pPr>
                          <a14:m>
                            <m:oMathPara xmlns:m="http://schemas.openxmlformats.org/officeDocument/2006/math">
                              <m:oMathParaPr>
                                <m:jc m:val="left"/>
                              </m:oMathParaPr>
                              <m:oMath xmlns:m="http://schemas.openxmlformats.org/officeDocument/2006/math">
                                <m:sSub>
                                  <m:sSubPr>
                                    <m:ctrlPr>
                                      <a:rPr lang="en-US" altLang="en-US" i="1" smtClean="0">
                                        <a:solidFill>
                                          <a:schemeClr val="tx1"/>
                                        </a:solidFill>
                                        <a:latin typeface="Cambria Math" panose="02040503050406030204" pitchFamily="18" charset="0"/>
                                      </a:rPr>
                                    </m:ctrlPr>
                                  </m:sSubPr>
                                  <m:e>
                                    <m:r>
                                      <a:rPr lang="en-US" altLang="en-US" i="1">
                                        <a:solidFill>
                                          <a:schemeClr val="tx1"/>
                                        </a:solidFill>
                                        <a:latin typeface="Cambria Math" panose="02040503050406030204" pitchFamily="18" charset="0"/>
                                      </a:rPr>
                                      <m:t>𝑅</m:t>
                                    </m:r>
                                  </m:e>
                                  <m:sub>
                                    <m:r>
                                      <a:rPr lang="en-US" altLang="en-US" i="1">
                                        <a:solidFill>
                                          <a:schemeClr val="tx1"/>
                                        </a:solidFill>
                                        <a:latin typeface="Cambria Math" panose="02040503050406030204" pitchFamily="18" charset="0"/>
                                      </a:rPr>
                                      <m:t>1</m:t>
                                    </m:r>
                                    <m:r>
                                      <a:rPr lang="en-US" altLang="en-US" i="1">
                                        <a:solidFill>
                                          <a:schemeClr val="tx1"/>
                                        </a:solidFill>
                                        <a:latin typeface="Cambria Math" panose="02040503050406030204" pitchFamily="18" charset="0"/>
                                      </a:rPr>
                                      <m:t>𝑠</m:t>
                                    </m:r>
                                  </m:sub>
                                </m:sSub>
                                <m:r>
                                  <a:rPr lang="en-US" altLang="en-US" i="1">
                                    <a:solidFill>
                                      <a:schemeClr val="tx1"/>
                                    </a:solidFill>
                                    <a:latin typeface="Cambria Math" panose="02040503050406030204" pitchFamily="18" charset="0"/>
                                  </a:rPr>
                                  <m:t>=</m:t>
                                </m:r>
                                <m:r>
                                  <a:rPr lang="en-US" altLang="en-US" i="1">
                                    <a:solidFill>
                                      <a:schemeClr val="tx1"/>
                                    </a:solidFill>
                                    <a:latin typeface="Cambria Math" panose="02040503050406030204" pitchFamily="18" charset="0"/>
                                  </a:rPr>
                                  <m:t>2</m:t>
                                </m:r>
                                <m:sSup>
                                  <m:sSupPr>
                                    <m:ctrlPr>
                                      <a:rPr lang="en-US" altLang="en-US" i="1">
                                        <a:solidFill>
                                          <a:schemeClr val="tx1"/>
                                        </a:solidFill>
                                        <a:latin typeface="Cambria Math" panose="02040503050406030204" pitchFamily="18" charset="0"/>
                                      </a:rPr>
                                    </m:ctrlPr>
                                  </m:sSupPr>
                                  <m:e>
                                    <m:d>
                                      <m:dPr>
                                        <m:ctrlPr>
                                          <a:rPr lang="en-US" altLang="en-US" i="1">
                                            <a:solidFill>
                                              <a:schemeClr val="tx1"/>
                                            </a:solidFill>
                                            <a:latin typeface="Cambria Math" panose="02040503050406030204" pitchFamily="18" charset="0"/>
                                          </a:rPr>
                                        </m:ctrlPr>
                                      </m:dPr>
                                      <m:e>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𝑍</m:t>
                                            </m:r>
                                          </m:num>
                                          <m:den>
                                            <m:r>
                                              <a:rPr lang="en-US" altLang="en-US" i="1">
                                                <a:solidFill>
                                                  <a:schemeClr val="tx1"/>
                                                </a:solidFill>
                                                <a:latin typeface="Cambria Math" panose="02040503050406030204" pitchFamily="18" charset="0"/>
                                              </a:rPr>
                                              <m:t>𝑎</m:t>
                                            </m:r>
                                          </m:den>
                                        </m:f>
                                      </m:e>
                                    </m:d>
                                  </m:e>
                                  <m:sup>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3</m:t>
                                        </m:r>
                                      </m:num>
                                      <m:den>
                                        <m:r>
                                          <a:rPr lang="en-US" altLang="en-US" i="1">
                                            <a:solidFill>
                                              <a:schemeClr val="tx1"/>
                                            </a:solidFill>
                                            <a:latin typeface="Cambria Math" panose="02040503050406030204" pitchFamily="18" charset="0"/>
                                          </a:rPr>
                                          <m:t>2</m:t>
                                        </m:r>
                                      </m:den>
                                    </m:f>
                                  </m:sup>
                                </m:sSup>
                                <m:r>
                                  <a:rPr lang="en-US" altLang="en-US" i="1">
                                    <a:solidFill>
                                      <a:schemeClr val="tx1"/>
                                    </a:solidFill>
                                    <a:latin typeface="Cambria Math" panose="02040503050406030204" pitchFamily="18" charset="0"/>
                                  </a:rPr>
                                  <m:t> </m:t>
                                </m:r>
                                <m:sSup>
                                  <m:sSupPr>
                                    <m:ctrlPr>
                                      <a:rPr lang="en-US" altLang="en-US" i="1">
                                        <a:solidFill>
                                          <a:schemeClr val="tx1"/>
                                        </a:solidFill>
                                        <a:latin typeface="Cambria Math" panose="02040503050406030204" pitchFamily="18" charset="0"/>
                                      </a:rPr>
                                    </m:ctrlPr>
                                  </m:sSupPr>
                                  <m:e>
                                    <m:r>
                                      <a:rPr lang="en-US" altLang="en-US" i="1">
                                        <a:solidFill>
                                          <a:schemeClr val="tx1"/>
                                        </a:solidFill>
                                        <a:latin typeface="Cambria Math" panose="02040503050406030204" pitchFamily="18" charset="0"/>
                                      </a:rPr>
                                      <m:t>𝑒</m:t>
                                    </m:r>
                                  </m:e>
                                  <m:sup>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m:t>
                                        </m:r>
                                        <m:r>
                                          <a:rPr lang="en-US" altLang="en-US" i="1">
                                            <a:solidFill>
                                              <a:schemeClr val="tx1"/>
                                            </a:solidFill>
                                            <a:latin typeface="Cambria Math" panose="02040503050406030204" pitchFamily="18" charset="0"/>
                                          </a:rPr>
                                          <m:t>𝑍𝑟</m:t>
                                        </m:r>
                                      </m:num>
                                      <m:den>
                                        <m:r>
                                          <a:rPr lang="en-US" altLang="en-US" i="1">
                                            <a:solidFill>
                                              <a:schemeClr val="tx1"/>
                                            </a:solidFill>
                                            <a:latin typeface="Cambria Math" panose="02040503050406030204" pitchFamily="18" charset="0"/>
                                          </a:rPr>
                                          <m:t>𝑎</m:t>
                                        </m:r>
                                      </m:den>
                                    </m:f>
                                  </m:sup>
                                </m:sSup>
                              </m:oMath>
                            </m:oMathPara>
                          </a14:m>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nSpc>
                              <a:spcPct val="130000"/>
                            </a:lnSpc>
                          </a:pPr>
                          <a14:m>
                            <m:oMathPara xmlns:m="http://schemas.openxmlformats.org/officeDocument/2006/math">
                              <m:oMathParaPr>
                                <m:jc m:val="centerGroup"/>
                              </m:oMathParaPr>
                              <m:oMath xmlns:m="http://schemas.openxmlformats.org/officeDocument/2006/math">
                                <m:sSub>
                                  <m:sSubPr>
                                    <m:ctrlPr>
                                      <a:rPr lang="en-US" altLang="en-US" i="1" smtClean="0">
                                        <a:solidFill>
                                          <a:schemeClr val="tx1"/>
                                        </a:solidFill>
                                        <a:latin typeface="Cambria Math" panose="02040503050406030204" pitchFamily="18" charset="0"/>
                                      </a:rPr>
                                    </m:ctrlPr>
                                  </m:sSubPr>
                                  <m:e>
                                    <m:r>
                                      <a:rPr lang="en-US" altLang="en-US" i="1">
                                        <a:solidFill>
                                          <a:schemeClr val="tx1"/>
                                        </a:solidFill>
                                        <a:latin typeface="Cambria Math" panose="02040503050406030204" pitchFamily="18" charset="0"/>
                                      </a:rPr>
                                      <m:t>𝑅</m:t>
                                    </m:r>
                                  </m:e>
                                  <m:sub>
                                    <m:r>
                                      <a:rPr lang="en-US" altLang="en-US" i="1">
                                        <a:solidFill>
                                          <a:schemeClr val="tx1"/>
                                        </a:solidFill>
                                        <a:latin typeface="Cambria Math" panose="02040503050406030204" pitchFamily="18" charset="0"/>
                                      </a:rPr>
                                      <m:t>3</m:t>
                                    </m:r>
                                    <m:r>
                                      <a:rPr lang="en-US" altLang="en-US" i="1">
                                        <a:solidFill>
                                          <a:schemeClr val="tx1"/>
                                        </a:solidFill>
                                        <a:latin typeface="Cambria Math" panose="02040503050406030204" pitchFamily="18" charset="0"/>
                                      </a:rPr>
                                      <m:t>𝑠</m:t>
                                    </m:r>
                                  </m:sub>
                                </m:sSub>
                                <m:r>
                                  <a:rPr lang="en-US" altLang="en-US" i="1">
                                    <a:solidFill>
                                      <a:schemeClr val="tx1"/>
                                    </a:solidFill>
                                    <a:latin typeface="Cambria Math" panose="02040503050406030204" pitchFamily="18" charset="0"/>
                                  </a:rPr>
                                  <m:t>=</m:t>
                                </m:r>
                                <m:sSup>
                                  <m:sSupPr>
                                    <m:ctrlPr>
                                      <a:rPr lang="en-US" altLang="en-US" i="1">
                                        <a:solidFill>
                                          <a:schemeClr val="tx1"/>
                                        </a:solidFill>
                                        <a:latin typeface="Cambria Math" panose="02040503050406030204" pitchFamily="18" charset="0"/>
                                      </a:rPr>
                                    </m:ctrlPr>
                                  </m:sSupPr>
                                  <m:e>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2</m:t>
                                        </m:r>
                                      </m:num>
                                      <m:den>
                                        <m:r>
                                          <a:rPr lang="en-US" altLang="en-US" i="1">
                                            <a:solidFill>
                                              <a:schemeClr val="tx1"/>
                                            </a:solidFill>
                                            <a:latin typeface="Cambria Math" panose="02040503050406030204" pitchFamily="18" charset="0"/>
                                          </a:rPr>
                                          <m:t>3</m:t>
                                        </m:r>
                                        <m:rad>
                                          <m:radPr>
                                            <m:degHide m:val="on"/>
                                            <m:ctrlPr>
                                              <a:rPr lang="en-US" altLang="en-US" i="1">
                                                <a:solidFill>
                                                  <a:schemeClr val="tx1"/>
                                                </a:solidFill>
                                                <a:latin typeface="Cambria Math" panose="02040503050406030204" pitchFamily="18" charset="0"/>
                                              </a:rPr>
                                            </m:ctrlPr>
                                          </m:radPr>
                                          <m:deg/>
                                          <m:e>
                                            <m:r>
                                              <a:rPr lang="en-US" altLang="en-US" i="1">
                                                <a:solidFill>
                                                  <a:schemeClr val="tx1"/>
                                                </a:solidFill>
                                                <a:latin typeface="Cambria Math" panose="02040503050406030204" pitchFamily="18" charset="0"/>
                                              </a:rPr>
                                              <m:t>3</m:t>
                                            </m:r>
                                          </m:e>
                                        </m:rad>
                                      </m:den>
                                    </m:f>
                                    <m:d>
                                      <m:dPr>
                                        <m:ctrlPr>
                                          <a:rPr lang="en-US" altLang="en-US" i="1">
                                            <a:solidFill>
                                              <a:schemeClr val="tx1"/>
                                            </a:solidFill>
                                            <a:latin typeface="Cambria Math" panose="02040503050406030204" pitchFamily="18" charset="0"/>
                                          </a:rPr>
                                        </m:ctrlPr>
                                      </m:dPr>
                                      <m:e>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𝑍</m:t>
                                            </m:r>
                                          </m:num>
                                          <m:den>
                                            <m:r>
                                              <a:rPr lang="en-US" altLang="en-US" i="1">
                                                <a:solidFill>
                                                  <a:schemeClr val="tx1"/>
                                                </a:solidFill>
                                                <a:latin typeface="Cambria Math" panose="02040503050406030204" pitchFamily="18" charset="0"/>
                                              </a:rPr>
                                              <m:t>𝑎</m:t>
                                            </m:r>
                                          </m:den>
                                        </m:f>
                                      </m:e>
                                    </m:d>
                                  </m:e>
                                  <m:sup>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3</m:t>
                                        </m:r>
                                      </m:num>
                                      <m:den>
                                        <m:r>
                                          <a:rPr lang="en-US" altLang="en-US" i="1">
                                            <a:solidFill>
                                              <a:schemeClr val="tx1"/>
                                            </a:solidFill>
                                            <a:latin typeface="Cambria Math" panose="02040503050406030204" pitchFamily="18" charset="0"/>
                                          </a:rPr>
                                          <m:t>2</m:t>
                                        </m:r>
                                      </m:den>
                                    </m:f>
                                  </m:sup>
                                </m:sSup>
                                <m:r>
                                  <a:rPr lang="en-US" altLang="en-US" i="1">
                                    <a:solidFill>
                                      <a:schemeClr val="tx1"/>
                                    </a:solidFill>
                                    <a:latin typeface="Cambria Math" panose="02040503050406030204" pitchFamily="18" charset="0"/>
                                  </a:rPr>
                                  <m:t> </m:t>
                                </m:r>
                                <m:d>
                                  <m:dPr>
                                    <m:ctrlPr>
                                      <a:rPr lang="en-US" altLang="en-US" i="1">
                                        <a:solidFill>
                                          <a:schemeClr val="tx1"/>
                                        </a:solidFill>
                                        <a:latin typeface="Cambria Math" panose="02040503050406030204" pitchFamily="18" charset="0"/>
                                      </a:rPr>
                                    </m:ctrlPr>
                                  </m:dPr>
                                  <m:e>
                                    <m:r>
                                      <a:rPr lang="en-US" altLang="en-US" i="1">
                                        <a:solidFill>
                                          <a:schemeClr val="tx1"/>
                                        </a:solidFill>
                                        <a:latin typeface="Cambria Math" panose="02040503050406030204" pitchFamily="18" charset="0"/>
                                      </a:rPr>
                                      <m:t>1</m:t>
                                    </m:r>
                                    <m:r>
                                      <a:rPr lang="en-US" altLang="en-US" i="1">
                                        <a:solidFill>
                                          <a:schemeClr val="tx1"/>
                                        </a:solidFill>
                                        <a:latin typeface="Cambria Math" panose="02040503050406030204" pitchFamily="18" charset="0"/>
                                      </a:rPr>
                                      <m:t>−</m:t>
                                    </m:r>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2</m:t>
                                        </m:r>
                                        <m:r>
                                          <a:rPr lang="en-US" altLang="en-US" i="1">
                                            <a:solidFill>
                                              <a:schemeClr val="tx1"/>
                                            </a:solidFill>
                                            <a:latin typeface="Cambria Math" panose="02040503050406030204" pitchFamily="18" charset="0"/>
                                          </a:rPr>
                                          <m:t>𝑍𝑟</m:t>
                                        </m:r>
                                      </m:num>
                                      <m:den>
                                        <m:r>
                                          <a:rPr lang="en-US" altLang="en-US" i="1">
                                            <a:solidFill>
                                              <a:schemeClr val="tx1"/>
                                            </a:solidFill>
                                            <a:latin typeface="Cambria Math" panose="02040503050406030204" pitchFamily="18" charset="0"/>
                                          </a:rPr>
                                          <m:t>3</m:t>
                                        </m:r>
                                        <m:r>
                                          <a:rPr lang="en-US" altLang="en-US" i="1">
                                            <a:solidFill>
                                              <a:schemeClr val="tx1"/>
                                            </a:solidFill>
                                            <a:latin typeface="Cambria Math" panose="02040503050406030204" pitchFamily="18" charset="0"/>
                                          </a:rPr>
                                          <m:t>𝑎</m:t>
                                        </m:r>
                                      </m:den>
                                    </m:f>
                                    <m:r>
                                      <a:rPr lang="en-US" altLang="en-US" i="1">
                                        <a:solidFill>
                                          <a:schemeClr val="tx1"/>
                                        </a:solidFill>
                                        <a:latin typeface="Cambria Math" panose="02040503050406030204" pitchFamily="18" charset="0"/>
                                      </a:rPr>
                                      <m:t>+</m:t>
                                    </m:r>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2</m:t>
                                        </m:r>
                                        <m:sSup>
                                          <m:sSupPr>
                                            <m:ctrlPr>
                                              <a:rPr lang="en-US" altLang="en-US" i="1">
                                                <a:solidFill>
                                                  <a:schemeClr val="tx1"/>
                                                </a:solidFill>
                                                <a:latin typeface="Cambria Math" panose="02040503050406030204" pitchFamily="18" charset="0"/>
                                              </a:rPr>
                                            </m:ctrlPr>
                                          </m:sSupPr>
                                          <m:e>
                                            <m:r>
                                              <a:rPr lang="en-US" altLang="en-US" i="1">
                                                <a:solidFill>
                                                  <a:schemeClr val="tx1"/>
                                                </a:solidFill>
                                                <a:latin typeface="Cambria Math" panose="02040503050406030204" pitchFamily="18" charset="0"/>
                                              </a:rPr>
                                              <m:t>𝑍</m:t>
                                            </m:r>
                                          </m:e>
                                          <m:sup>
                                            <m:r>
                                              <a:rPr lang="en-US" altLang="en-US" i="1">
                                                <a:solidFill>
                                                  <a:schemeClr val="tx1"/>
                                                </a:solidFill>
                                                <a:latin typeface="Cambria Math" panose="02040503050406030204" pitchFamily="18" charset="0"/>
                                              </a:rPr>
                                              <m:t>2</m:t>
                                            </m:r>
                                          </m:sup>
                                        </m:sSup>
                                        <m:sSup>
                                          <m:sSupPr>
                                            <m:ctrlPr>
                                              <a:rPr lang="en-US" altLang="en-US" i="1">
                                                <a:solidFill>
                                                  <a:schemeClr val="tx1"/>
                                                </a:solidFill>
                                                <a:latin typeface="Cambria Math" panose="02040503050406030204" pitchFamily="18" charset="0"/>
                                              </a:rPr>
                                            </m:ctrlPr>
                                          </m:sSupPr>
                                          <m:e>
                                            <m:r>
                                              <a:rPr lang="en-US" altLang="en-US" i="1">
                                                <a:solidFill>
                                                  <a:schemeClr val="tx1"/>
                                                </a:solidFill>
                                                <a:latin typeface="Cambria Math" panose="02040503050406030204" pitchFamily="18" charset="0"/>
                                              </a:rPr>
                                              <m:t>𝑟</m:t>
                                            </m:r>
                                          </m:e>
                                          <m:sup>
                                            <m:r>
                                              <a:rPr lang="en-US" altLang="en-US" i="1">
                                                <a:solidFill>
                                                  <a:schemeClr val="tx1"/>
                                                </a:solidFill>
                                                <a:latin typeface="Cambria Math" panose="02040503050406030204" pitchFamily="18" charset="0"/>
                                              </a:rPr>
                                              <m:t>2</m:t>
                                            </m:r>
                                          </m:sup>
                                        </m:sSup>
                                      </m:num>
                                      <m:den>
                                        <m:r>
                                          <a:rPr lang="en-US" altLang="en-US" i="1">
                                            <a:solidFill>
                                              <a:schemeClr val="tx1"/>
                                            </a:solidFill>
                                            <a:latin typeface="Cambria Math" panose="02040503050406030204" pitchFamily="18" charset="0"/>
                                          </a:rPr>
                                          <m:t>27</m:t>
                                        </m:r>
                                        <m:sSup>
                                          <m:sSupPr>
                                            <m:ctrlPr>
                                              <a:rPr lang="en-US" altLang="en-US" i="1">
                                                <a:solidFill>
                                                  <a:schemeClr val="tx1"/>
                                                </a:solidFill>
                                                <a:latin typeface="Cambria Math" panose="02040503050406030204" pitchFamily="18" charset="0"/>
                                              </a:rPr>
                                            </m:ctrlPr>
                                          </m:sSupPr>
                                          <m:e>
                                            <m:r>
                                              <a:rPr lang="en-US" altLang="en-US" i="1">
                                                <a:solidFill>
                                                  <a:schemeClr val="tx1"/>
                                                </a:solidFill>
                                                <a:latin typeface="Cambria Math" panose="02040503050406030204" pitchFamily="18" charset="0"/>
                                              </a:rPr>
                                              <m:t>𝑎</m:t>
                                            </m:r>
                                          </m:e>
                                          <m:sup>
                                            <m:r>
                                              <a:rPr lang="en-US" altLang="en-US" i="1">
                                                <a:solidFill>
                                                  <a:schemeClr val="tx1"/>
                                                </a:solidFill>
                                                <a:latin typeface="Cambria Math" panose="02040503050406030204" pitchFamily="18" charset="0"/>
                                              </a:rPr>
                                              <m:t>2</m:t>
                                            </m:r>
                                          </m:sup>
                                        </m:sSup>
                                      </m:den>
                                    </m:f>
                                  </m:e>
                                </m:d>
                                <m:sSup>
                                  <m:sSupPr>
                                    <m:ctrlPr>
                                      <a:rPr lang="en-US" altLang="en-US" i="1">
                                        <a:solidFill>
                                          <a:schemeClr val="tx1"/>
                                        </a:solidFill>
                                        <a:latin typeface="Cambria Math" panose="02040503050406030204" pitchFamily="18" charset="0"/>
                                      </a:rPr>
                                    </m:ctrlPr>
                                  </m:sSupPr>
                                  <m:e>
                                    <m:r>
                                      <a:rPr lang="en-US" altLang="en-US" i="1">
                                        <a:solidFill>
                                          <a:schemeClr val="tx1"/>
                                        </a:solidFill>
                                        <a:latin typeface="Cambria Math" panose="02040503050406030204" pitchFamily="18" charset="0"/>
                                      </a:rPr>
                                      <m:t>𝑒</m:t>
                                    </m:r>
                                  </m:e>
                                  <m:sup>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m:t>
                                        </m:r>
                                        <m:r>
                                          <a:rPr lang="en-US" altLang="en-US" i="1">
                                            <a:solidFill>
                                              <a:schemeClr val="tx1"/>
                                            </a:solidFill>
                                            <a:latin typeface="Cambria Math" panose="02040503050406030204" pitchFamily="18" charset="0"/>
                                          </a:rPr>
                                          <m:t>𝑍𝑟</m:t>
                                        </m:r>
                                      </m:num>
                                      <m:den>
                                        <m:r>
                                          <a:rPr lang="en-US" altLang="en-US" i="1">
                                            <a:solidFill>
                                              <a:schemeClr val="tx1"/>
                                            </a:solidFill>
                                            <a:latin typeface="Cambria Math" panose="02040503050406030204" pitchFamily="18" charset="0"/>
                                          </a:rPr>
                                          <m:t>3</m:t>
                                        </m:r>
                                        <m:r>
                                          <a:rPr lang="en-US" altLang="en-US" i="1">
                                            <a:solidFill>
                                              <a:schemeClr val="tx1"/>
                                            </a:solidFill>
                                            <a:latin typeface="Cambria Math" panose="02040503050406030204" pitchFamily="18" charset="0"/>
                                          </a:rPr>
                                          <m:t>𝑎</m:t>
                                        </m:r>
                                      </m:den>
                                    </m:f>
                                  </m:sup>
                                </m:sSup>
                              </m:oMath>
                            </m:oMathPara>
                          </a14:m>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2340693"/>
                      </a:ext>
                    </a:extLst>
                  </a:tr>
                  <a:tr h="370840">
                    <a:tc>
                      <a:txBody>
                        <a:bodyPr/>
                        <a:lstStyle/>
                        <a:p>
                          <a:pPr algn="l">
                            <a:lnSpc>
                              <a:spcPct val="130000"/>
                            </a:lnSpc>
                          </a:pPr>
                          <a14:m>
                            <m:oMathPara xmlns:m="http://schemas.openxmlformats.org/officeDocument/2006/math">
                              <m:oMathParaPr>
                                <m:jc m:val="left"/>
                              </m:oMathParaPr>
                              <m:oMath xmlns:m="http://schemas.openxmlformats.org/officeDocument/2006/math">
                                <m:sSub>
                                  <m:sSubPr>
                                    <m:ctrlPr>
                                      <a:rPr lang="en-US" altLang="en-US" i="1" smtClean="0">
                                        <a:solidFill>
                                          <a:schemeClr val="tx1"/>
                                        </a:solidFill>
                                        <a:latin typeface="Cambria Math" panose="02040503050406030204" pitchFamily="18" charset="0"/>
                                      </a:rPr>
                                    </m:ctrlPr>
                                  </m:sSubPr>
                                  <m:e>
                                    <m:r>
                                      <a:rPr lang="en-US" altLang="en-US" i="1">
                                        <a:solidFill>
                                          <a:schemeClr val="tx1"/>
                                        </a:solidFill>
                                        <a:latin typeface="Cambria Math" panose="02040503050406030204" pitchFamily="18" charset="0"/>
                                      </a:rPr>
                                      <m:t>𝑅</m:t>
                                    </m:r>
                                  </m:e>
                                  <m:sub>
                                    <m:r>
                                      <a:rPr lang="en-US" altLang="en-US" i="1">
                                        <a:solidFill>
                                          <a:schemeClr val="tx1"/>
                                        </a:solidFill>
                                        <a:latin typeface="Cambria Math" panose="02040503050406030204" pitchFamily="18" charset="0"/>
                                      </a:rPr>
                                      <m:t>2</m:t>
                                    </m:r>
                                    <m:r>
                                      <a:rPr lang="en-US" altLang="en-US" i="1">
                                        <a:solidFill>
                                          <a:schemeClr val="tx1"/>
                                        </a:solidFill>
                                        <a:latin typeface="Cambria Math" panose="02040503050406030204" pitchFamily="18" charset="0"/>
                                      </a:rPr>
                                      <m:t>𝑠</m:t>
                                    </m:r>
                                  </m:sub>
                                </m:sSub>
                                <m:r>
                                  <a:rPr lang="en-US" altLang="en-US" i="1">
                                    <a:solidFill>
                                      <a:schemeClr val="tx1"/>
                                    </a:solidFill>
                                    <a:latin typeface="Cambria Math" panose="02040503050406030204" pitchFamily="18" charset="0"/>
                                  </a:rPr>
                                  <m:t>=</m:t>
                                </m:r>
                                <m:sSup>
                                  <m:sSupPr>
                                    <m:ctrlPr>
                                      <a:rPr lang="en-US" altLang="en-US" i="1">
                                        <a:solidFill>
                                          <a:schemeClr val="tx1"/>
                                        </a:solidFill>
                                        <a:latin typeface="Cambria Math" panose="02040503050406030204" pitchFamily="18" charset="0"/>
                                      </a:rPr>
                                    </m:ctrlPr>
                                  </m:sSupPr>
                                  <m:e>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1</m:t>
                                        </m:r>
                                      </m:num>
                                      <m:den>
                                        <m:rad>
                                          <m:radPr>
                                            <m:degHide m:val="on"/>
                                            <m:ctrlPr>
                                              <a:rPr lang="en-US" altLang="en-US" i="1">
                                                <a:solidFill>
                                                  <a:schemeClr val="tx1"/>
                                                </a:solidFill>
                                                <a:latin typeface="Cambria Math" panose="02040503050406030204" pitchFamily="18" charset="0"/>
                                              </a:rPr>
                                            </m:ctrlPr>
                                          </m:radPr>
                                          <m:deg/>
                                          <m:e>
                                            <m:r>
                                              <a:rPr lang="en-US" altLang="en-US" i="1">
                                                <a:solidFill>
                                                  <a:schemeClr val="tx1"/>
                                                </a:solidFill>
                                                <a:latin typeface="Cambria Math" panose="02040503050406030204" pitchFamily="18" charset="0"/>
                                              </a:rPr>
                                              <m:t>2</m:t>
                                            </m:r>
                                          </m:e>
                                        </m:rad>
                                      </m:den>
                                    </m:f>
                                    <m:d>
                                      <m:dPr>
                                        <m:ctrlPr>
                                          <a:rPr lang="en-US" altLang="en-US" i="1">
                                            <a:solidFill>
                                              <a:schemeClr val="tx1"/>
                                            </a:solidFill>
                                            <a:latin typeface="Cambria Math" panose="02040503050406030204" pitchFamily="18" charset="0"/>
                                          </a:rPr>
                                        </m:ctrlPr>
                                      </m:dPr>
                                      <m:e>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𝑍</m:t>
                                            </m:r>
                                          </m:num>
                                          <m:den>
                                            <m:r>
                                              <a:rPr lang="en-US" altLang="en-US" i="1">
                                                <a:solidFill>
                                                  <a:schemeClr val="tx1"/>
                                                </a:solidFill>
                                                <a:latin typeface="Cambria Math" panose="02040503050406030204" pitchFamily="18" charset="0"/>
                                              </a:rPr>
                                              <m:t>𝑎</m:t>
                                            </m:r>
                                          </m:den>
                                        </m:f>
                                      </m:e>
                                    </m:d>
                                  </m:e>
                                  <m:sup>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3</m:t>
                                        </m:r>
                                      </m:num>
                                      <m:den>
                                        <m:r>
                                          <a:rPr lang="en-US" altLang="en-US" i="1">
                                            <a:solidFill>
                                              <a:schemeClr val="tx1"/>
                                            </a:solidFill>
                                            <a:latin typeface="Cambria Math" panose="02040503050406030204" pitchFamily="18" charset="0"/>
                                          </a:rPr>
                                          <m:t>2</m:t>
                                        </m:r>
                                      </m:den>
                                    </m:f>
                                  </m:sup>
                                </m:sSup>
                                <m:r>
                                  <a:rPr lang="en-US" altLang="en-US" i="1">
                                    <a:solidFill>
                                      <a:schemeClr val="tx1"/>
                                    </a:solidFill>
                                    <a:latin typeface="Cambria Math" panose="02040503050406030204" pitchFamily="18" charset="0"/>
                                  </a:rPr>
                                  <m:t> </m:t>
                                </m:r>
                                <m:d>
                                  <m:dPr>
                                    <m:ctrlPr>
                                      <a:rPr lang="en-US" altLang="en-US" i="1">
                                        <a:solidFill>
                                          <a:schemeClr val="tx1"/>
                                        </a:solidFill>
                                        <a:latin typeface="Cambria Math" panose="02040503050406030204" pitchFamily="18" charset="0"/>
                                      </a:rPr>
                                    </m:ctrlPr>
                                  </m:dPr>
                                  <m:e>
                                    <m:r>
                                      <a:rPr lang="en-US" altLang="en-US" i="1">
                                        <a:solidFill>
                                          <a:schemeClr val="tx1"/>
                                        </a:solidFill>
                                        <a:latin typeface="Cambria Math" panose="02040503050406030204" pitchFamily="18" charset="0"/>
                                      </a:rPr>
                                      <m:t>1</m:t>
                                    </m:r>
                                    <m:r>
                                      <a:rPr lang="en-US" altLang="en-US" i="1">
                                        <a:solidFill>
                                          <a:schemeClr val="tx1"/>
                                        </a:solidFill>
                                        <a:latin typeface="Cambria Math" panose="02040503050406030204" pitchFamily="18" charset="0"/>
                                      </a:rPr>
                                      <m:t>−</m:t>
                                    </m:r>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𝑍𝑟</m:t>
                                        </m:r>
                                      </m:num>
                                      <m:den>
                                        <m:r>
                                          <a:rPr lang="en-US" altLang="en-US" i="1">
                                            <a:solidFill>
                                              <a:schemeClr val="tx1"/>
                                            </a:solidFill>
                                            <a:latin typeface="Cambria Math" panose="02040503050406030204" pitchFamily="18" charset="0"/>
                                          </a:rPr>
                                          <m:t>2</m:t>
                                        </m:r>
                                        <m:r>
                                          <a:rPr lang="en-US" altLang="en-US" i="1">
                                            <a:solidFill>
                                              <a:schemeClr val="tx1"/>
                                            </a:solidFill>
                                            <a:latin typeface="Cambria Math" panose="02040503050406030204" pitchFamily="18" charset="0"/>
                                          </a:rPr>
                                          <m:t>𝑎</m:t>
                                        </m:r>
                                      </m:den>
                                    </m:f>
                                  </m:e>
                                </m:d>
                                <m:sSup>
                                  <m:sSupPr>
                                    <m:ctrlPr>
                                      <a:rPr lang="en-US" altLang="en-US" i="1">
                                        <a:solidFill>
                                          <a:schemeClr val="tx1"/>
                                        </a:solidFill>
                                        <a:latin typeface="Cambria Math" panose="02040503050406030204" pitchFamily="18" charset="0"/>
                                      </a:rPr>
                                    </m:ctrlPr>
                                  </m:sSupPr>
                                  <m:e>
                                    <m:r>
                                      <a:rPr lang="en-US" altLang="en-US" i="1">
                                        <a:solidFill>
                                          <a:schemeClr val="tx1"/>
                                        </a:solidFill>
                                        <a:latin typeface="Cambria Math" panose="02040503050406030204" pitchFamily="18" charset="0"/>
                                      </a:rPr>
                                      <m:t>𝑒</m:t>
                                    </m:r>
                                  </m:e>
                                  <m:sup>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m:t>
                                        </m:r>
                                        <m:r>
                                          <a:rPr lang="en-US" altLang="en-US" i="1">
                                            <a:solidFill>
                                              <a:schemeClr val="tx1"/>
                                            </a:solidFill>
                                            <a:latin typeface="Cambria Math" panose="02040503050406030204" pitchFamily="18" charset="0"/>
                                          </a:rPr>
                                          <m:t>𝑍𝑟</m:t>
                                        </m:r>
                                      </m:num>
                                      <m:den>
                                        <m:r>
                                          <a:rPr lang="en-US" altLang="en-US" i="1">
                                            <a:solidFill>
                                              <a:schemeClr val="tx1"/>
                                            </a:solidFill>
                                            <a:latin typeface="Cambria Math" panose="02040503050406030204" pitchFamily="18" charset="0"/>
                                          </a:rPr>
                                          <m:t>2</m:t>
                                        </m:r>
                                        <m:r>
                                          <a:rPr lang="en-US" altLang="en-US" i="1">
                                            <a:solidFill>
                                              <a:schemeClr val="tx1"/>
                                            </a:solidFill>
                                            <a:latin typeface="Cambria Math" panose="02040503050406030204" pitchFamily="18" charset="0"/>
                                          </a:rPr>
                                          <m:t>𝑎</m:t>
                                        </m:r>
                                      </m:den>
                                    </m:f>
                                  </m:sup>
                                </m:sSup>
                              </m:oMath>
                            </m:oMathPara>
                          </a14:m>
                          <a:endParaRPr lang="en-US"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30000"/>
                            </a:lnSpc>
                          </a:pPr>
                          <a14:m>
                            <m:oMathPara xmlns:m="http://schemas.openxmlformats.org/officeDocument/2006/math">
                              <m:oMathParaPr>
                                <m:jc m:val="left"/>
                              </m:oMathParaPr>
                              <m:oMath xmlns:m="http://schemas.openxmlformats.org/officeDocument/2006/math">
                                <m:sSub>
                                  <m:sSubPr>
                                    <m:ctrlPr>
                                      <a:rPr lang="en-US" altLang="en-US" i="1" smtClean="0">
                                        <a:solidFill>
                                          <a:schemeClr val="tx1"/>
                                        </a:solidFill>
                                        <a:latin typeface="Cambria Math" panose="02040503050406030204" pitchFamily="18" charset="0"/>
                                      </a:rPr>
                                    </m:ctrlPr>
                                  </m:sSubPr>
                                  <m:e>
                                    <m:r>
                                      <a:rPr lang="en-US" altLang="en-US" i="1">
                                        <a:solidFill>
                                          <a:schemeClr val="tx1"/>
                                        </a:solidFill>
                                        <a:latin typeface="Cambria Math" panose="02040503050406030204" pitchFamily="18" charset="0"/>
                                      </a:rPr>
                                      <m:t>𝑅</m:t>
                                    </m:r>
                                  </m:e>
                                  <m:sub>
                                    <m:r>
                                      <a:rPr lang="en-US" altLang="en-US" i="1">
                                        <a:solidFill>
                                          <a:schemeClr val="tx1"/>
                                        </a:solidFill>
                                        <a:latin typeface="Cambria Math" panose="02040503050406030204" pitchFamily="18" charset="0"/>
                                      </a:rPr>
                                      <m:t>3</m:t>
                                    </m:r>
                                    <m:r>
                                      <a:rPr lang="en-US" altLang="en-US" i="1">
                                        <a:solidFill>
                                          <a:schemeClr val="tx1"/>
                                        </a:solidFill>
                                        <a:latin typeface="Cambria Math" panose="02040503050406030204" pitchFamily="18" charset="0"/>
                                      </a:rPr>
                                      <m:t>𝑝</m:t>
                                    </m:r>
                                  </m:sub>
                                </m:sSub>
                                <m:r>
                                  <a:rPr lang="en-US" altLang="en-US" i="1">
                                    <a:solidFill>
                                      <a:schemeClr val="tx1"/>
                                    </a:solidFill>
                                    <a:latin typeface="Cambria Math" panose="02040503050406030204" pitchFamily="18" charset="0"/>
                                  </a:rPr>
                                  <m:t>=</m:t>
                                </m:r>
                                <m:sSup>
                                  <m:sSupPr>
                                    <m:ctrlPr>
                                      <a:rPr lang="en-US" altLang="en-US" i="1">
                                        <a:solidFill>
                                          <a:schemeClr val="tx1"/>
                                        </a:solidFill>
                                        <a:latin typeface="Cambria Math" panose="02040503050406030204" pitchFamily="18" charset="0"/>
                                      </a:rPr>
                                    </m:ctrlPr>
                                  </m:sSupPr>
                                  <m:e>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8</m:t>
                                        </m:r>
                                      </m:num>
                                      <m:den>
                                        <m:r>
                                          <a:rPr lang="en-US" altLang="en-US" i="1">
                                            <a:solidFill>
                                              <a:schemeClr val="tx1"/>
                                            </a:solidFill>
                                            <a:latin typeface="Cambria Math" panose="02040503050406030204" pitchFamily="18" charset="0"/>
                                          </a:rPr>
                                          <m:t>27</m:t>
                                        </m:r>
                                        <m:rad>
                                          <m:radPr>
                                            <m:degHide m:val="on"/>
                                            <m:ctrlPr>
                                              <a:rPr lang="en-US" altLang="en-US" i="1">
                                                <a:solidFill>
                                                  <a:schemeClr val="tx1"/>
                                                </a:solidFill>
                                                <a:latin typeface="Cambria Math" panose="02040503050406030204" pitchFamily="18" charset="0"/>
                                              </a:rPr>
                                            </m:ctrlPr>
                                          </m:radPr>
                                          <m:deg/>
                                          <m:e>
                                            <m:r>
                                              <a:rPr lang="en-US" altLang="en-US" i="1">
                                                <a:solidFill>
                                                  <a:schemeClr val="tx1"/>
                                                </a:solidFill>
                                                <a:latin typeface="Cambria Math" panose="02040503050406030204" pitchFamily="18" charset="0"/>
                                              </a:rPr>
                                              <m:t>6</m:t>
                                            </m:r>
                                          </m:e>
                                        </m:rad>
                                      </m:den>
                                    </m:f>
                                    <m:d>
                                      <m:dPr>
                                        <m:ctrlPr>
                                          <a:rPr lang="en-US" altLang="en-US" i="1">
                                            <a:solidFill>
                                              <a:schemeClr val="tx1"/>
                                            </a:solidFill>
                                            <a:latin typeface="Cambria Math" panose="02040503050406030204" pitchFamily="18" charset="0"/>
                                          </a:rPr>
                                        </m:ctrlPr>
                                      </m:dPr>
                                      <m:e>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𝑍</m:t>
                                            </m:r>
                                          </m:num>
                                          <m:den>
                                            <m:r>
                                              <a:rPr lang="en-US" altLang="en-US" i="1">
                                                <a:solidFill>
                                                  <a:schemeClr val="tx1"/>
                                                </a:solidFill>
                                                <a:latin typeface="Cambria Math" panose="02040503050406030204" pitchFamily="18" charset="0"/>
                                              </a:rPr>
                                              <m:t>𝑎</m:t>
                                            </m:r>
                                          </m:den>
                                        </m:f>
                                      </m:e>
                                    </m:d>
                                  </m:e>
                                  <m:sup>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3</m:t>
                                        </m:r>
                                      </m:num>
                                      <m:den>
                                        <m:r>
                                          <a:rPr lang="en-US" altLang="en-US" i="1">
                                            <a:solidFill>
                                              <a:schemeClr val="tx1"/>
                                            </a:solidFill>
                                            <a:latin typeface="Cambria Math" panose="02040503050406030204" pitchFamily="18" charset="0"/>
                                          </a:rPr>
                                          <m:t>2</m:t>
                                        </m:r>
                                      </m:den>
                                    </m:f>
                                  </m:sup>
                                </m:sSup>
                                <m:r>
                                  <a:rPr lang="en-US" altLang="en-US" i="1">
                                    <a:solidFill>
                                      <a:schemeClr val="tx1"/>
                                    </a:solidFill>
                                    <a:latin typeface="Cambria Math" panose="02040503050406030204" pitchFamily="18" charset="0"/>
                                  </a:rPr>
                                  <m:t> </m:t>
                                </m:r>
                                <m:d>
                                  <m:dPr>
                                    <m:ctrlPr>
                                      <a:rPr lang="en-US" altLang="en-US" i="1">
                                        <a:solidFill>
                                          <a:schemeClr val="tx1"/>
                                        </a:solidFill>
                                        <a:latin typeface="Cambria Math" panose="02040503050406030204" pitchFamily="18" charset="0"/>
                                      </a:rPr>
                                    </m:ctrlPr>
                                  </m:dPr>
                                  <m:e>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𝑍𝑟</m:t>
                                        </m:r>
                                      </m:num>
                                      <m:den>
                                        <m:r>
                                          <a:rPr lang="en-US" altLang="en-US" i="1">
                                            <a:solidFill>
                                              <a:schemeClr val="tx1"/>
                                            </a:solidFill>
                                            <a:latin typeface="Cambria Math" panose="02040503050406030204" pitchFamily="18" charset="0"/>
                                          </a:rPr>
                                          <m:t>𝑎</m:t>
                                        </m:r>
                                      </m:den>
                                    </m:f>
                                    <m:r>
                                      <a:rPr lang="en-US" altLang="en-US" i="1">
                                        <a:solidFill>
                                          <a:schemeClr val="tx1"/>
                                        </a:solidFill>
                                        <a:latin typeface="Cambria Math" panose="02040503050406030204" pitchFamily="18" charset="0"/>
                                      </a:rPr>
                                      <m:t>−</m:t>
                                    </m:r>
                                    <m:f>
                                      <m:fPr>
                                        <m:ctrlPr>
                                          <a:rPr lang="en-US" altLang="en-US" i="1">
                                            <a:solidFill>
                                              <a:schemeClr val="tx1"/>
                                            </a:solidFill>
                                            <a:latin typeface="Cambria Math" panose="02040503050406030204" pitchFamily="18" charset="0"/>
                                          </a:rPr>
                                        </m:ctrlPr>
                                      </m:fPr>
                                      <m:num>
                                        <m:sSup>
                                          <m:sSupPr>
                                            <m:ctrlPr>
                                              <a:rPr lang="en-US" altLang="en-US" i="1">
                                                <a:solidFill>
                                                  <a:schemeClr val="tx1"/>
                                                </a:solidFill>
                                                <a:latin typeface="Cambria Math" panose="02040503050406030204" pitchFamily="18" charset="0"/>
                                              </a:rPr>
                                            </m:ctrlPr>
                                          </m:sSupPr>
                                          <m:e>
                                            <m:r>
                                              <a:rPr lang="en-US" altLang="en-US" i="1">
                                                <a:solidFill>
                                                  <a:schemeClr val="tx1"/>
                                                </a:solidFill>
                                                <a:latin typeface="Cambria Math" panose="02040503050406030204" pitchFamily="18" charset="0"/>
                                              </a:rPr>
                                              <m:t>𝑍</m:t>
                                            </m:r>
                                          </m:e>
                                          <m:sup>
                                            <m:r>
                                              <a:rPr lang="en-US" altLang="en-US" i="1">
                                                <a:solidFill>
                                                  <a:schemeClr val="tx1"/>
                                                </a:solidFill>
                                                <a:latin typeface="Cambria Math" panose="02040503050406030204" pitchFamily="18" charset="0"/>
                                              </a:rPr>
                                              <m:t>2</m:t>
                                            </m:r>
                                          </m:sup>
                                        </m:sSup>
                                        <m:sSup>
                                          <m:sSupPr>
                                            <m:ctrlPr>
                                              <a:rPr lang="en-US" altLang="en-US" i="1">
                                                <a:solidFill>
                                                  <a:schemeClr val="tx1"/>
                                                </a:solidFill>
                                                <a:latin typeface="Cambria Math" panose="02040503050406030204" pitchFamily="18" charset="0"/>
                                              </a:rPr>
                                            </m:ctrlPr>
                                          </m:sSupPr>
                                          <m:e>
                                            <m:r>
                                              <a:rPr lang="en-US" altLang="en-US" i="1">
                                                <a:solidFill>
                                                  <a:schemeClr val="tx1"/>
                                                </a:solidFill>
                                                <a:latin typeface="Cambria Math" panose="02040503050406030204" pitchFamily="18" charset="0"/>
                                              </a:rPr>
                                              <m:t>𝑟</m:t>
                                            </m:r>
                                          </m:e>
                                          <m:sup>
                                            <m:r>
                                              <a:rPr lang="en-US" altLang="en-US" i="1">
                                                <a:solidFill>
                                                  <a:schemeClr val="tx1"/>
                                                </a:solidFill>
                                                <a:latin typeface="Cambria Math" panose="02040503050406030204" pitchFamily="18" charset="0"/>
                                              </a:rPr>
                                              <m:t>2</m:t>
                                            </m:r>
                                          </m:sup>
                                        </m:sSup>
                                      </m:num>
                                      <m:den>
                                        <m:r>
                                          <a:rPr lang="en-US" altLang="en-US" i="1">
                                            <a:solidFill>
                                              <a:schemeClr val="tx1"/>
                                            </a:solidFill>
                                            <a:latin typeface="Cambria Math" panose="02040503050406030204" pitchFamily="18" charset="0"/>
                                          </a:rPr>
                                          <m:t>6</m:t>
                                        </m:r>
                                        <m:sSup>
                                          <m:sSupPr>
                                            <m:ctrlPr>
                                              <a:rPr lang="en-US" altLang="en-US" i="1">
                                                <a:solidFill>
                                                  <a:schemeClr val="tx1"/>
                                                </a:solidFill>
                                                <a:latin typeface="Cambria Math" panose="02040503050406030204" pitchFamily="18" charset="0"/>
                                              </a:rPr>
                                            </m:ctrlPr>
                                          </m:sSupPr>
                                          <m:e>
                                            <m:r>
                                              <a:rPr lang="en-US" altLang="en-US" i="1">
                                                <a:solidFill>
                                                  <a:schemeClr val="tx1"/>
                                                </a:solidFill>
                                                <a:latin typeface="Cambria Math" panose="02040503050406030204" pitchFamily="18" charset="0"/>
                                              </a:rPr>
                                              <m:t>𝑎</m:t>
                                            </m:r>
                                          </m:e>
                                          <m:sup>
                                            <m:r>
                                              <a:rPr lang="en-US" altLang="en-US" i="1">
                                                <a:solidFill>
                                                  <a:schemeClr val="tx1"/>
                                                </a:solidFill>
                                                <a:latin typeface="Cambria Math" panose="02040503050406030204" pitchFamily="18" charset="0"/>
                                              </a:rPr>
                                              <m:t>2</m:t>
                                            </m:r>
                                          </m:sup>
                                        </m:sSup>
                                      </m:den>
                                    </m:f>
                                  </m:e>
                                </m:d>
                                <m:sSup>
                                  <m:sSupPr>
                                    <m:ctrlPr>
                                      <a:rPr lang="en-US" altLang="en-US" i="1">
                                        <a:solidFill>
                                          <a:schemeClr val="tx1"/>
                                        </a:solidFill>
                                        <a:latin typeface="Cambria Math" panose="02040503050406030204" pitchFamily="18" charset="0"/>
                                      </a:rPr>
                                    </m:ctrlPr>
                                  </m:sSupPr>
                                  <m:e>
                                    <m:r>
                                      <a:rPr lang="en-US" altLang="en-US" i="1">
                                        <a:solidFill>
                                          <a:schemeClr val="tx1"/>
                                        </a:solidFill>
                                        <a:latin typeface="Cambria Math" panose="02040503050406030204" pitchFamily="18" charset="0"/>
                                      </a:rPr>
                                      <m:t>𝑒</m:t>
                                    </m:r>
                                  </m:e>
                                  <m:sup>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m:t>
                                        </m:r>
                                        <m:r>
                                          <a:rPr lang="en-US" altLang="en-US" i="1">
                                            <a:solidFill>
                                              <a:schemeClr val="tx1"/>
                                            </a:solidFill>
                                            <a:latin typeface="Cambria Math" panose="02040503050406030204" pitchFamily="18" charset="0"/>
                                          </a:rPr>
                                          <m:t>𝑍𝑟</m:t>
                                        </m:r>
                                      </m:num>
                                      <m:den>
                                        <m:r>
                                          <a:rPr lang="en-US" altLang="en-US" i="1">
                                            <a:solidFill>
                                              <a:schemeClr val="tx1"/>
                                            </a:solidFill>
                                            <a:latin typeface="Cambria Math" panose="02040503050406030204" pitchFamily="18" charset="0"/>
                                          </a:rPr>
                                          <m:t>3</m:t>
                                        </m:r>
                                        <m:r>
                                          <a:rPr lang="en-US" altLang="en-US" i="1">
                                            <a:solidFill>
                                              <a:schemeClr val="tx1"/>
                                            </a:solidFill>
                                            <a:latin typeface="Cambria Math" panose="02040503050406030204" pitchFamily="18" charset="0"/>
                                          </a:rPr>
                                          <m:t>𝑎</m:t>
                                        </m:r>
                                      </m:den>
                                    </m:f>
                                  </m:sup>
                                </m:sSup>
                              </m:oMath>
                            </m:oMathPara>
                          </a14:m>
                          <a:endParaRPr lang="en-US"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5833333"/>
                      </a:ext>
                    </a:extLst>
                  </a:tr>
                  <a:tr h="370840">
                    <a:tc>
                      <a:txBody>
                        <a:bodyPr/>
                        <a:lstStyle/>
                        <a:p>
                          <a:pPr algn="l">
                            <a:lnSpc>
                              <a:spcPct val="130000"/>
                            </a:lnSpc>
                          </a:pPr>
                          <a14:m>
                            <m:oMathPara xmlns:m="http://schemas.openxmlformats.org/officeDocument/2006/math">
                              <m:oMathParaPr>
                                <m:jc m:val="left"/>
                              </m:oMathParaPr>
                              <m:oMath xmlns:m="http://schemas.openxmlformats.org/officeDocument/2006/math">
                                <m:sSub>
                                  <m:sSubPr>
                                    <m:ctrlPr>
                                      <a:rPr lang="en-US" altLang="en-US" i="1" smtClean="0">
                                        <a:solidFill>
                                          <a:schemeClr val="tx1"/>
                                        </a:solidFill>
                                        <a:latin typeface="Cambria Math" panose="02040503050406030204" pitchFamily="18" charset="0"/>
                                      </a:rPr>
                                    </m:ctrlPr>
                                  </m:sSubPr>
                                  <m:e>
                                    <m:r>
                                      <a:rPr lang="en-US" altLang="en-US" i="1">
                                        <a:solidFill>
                                          <a:schemeClr val="tx1"/>
                                        </a:solidFill>
                                        <a:latin typeface="Cambria Math" panose="02040503050406030204" pitchFamily="18" charset="0"/>
                                      </a:rPr>
                                      <m:t>𝑅</m:t>
                                    </m:r>
                                  </m:e>
                                  <m:sub>
                                    <m:r>
                                      <a:rPr lang="en-US" altLang="en-US" i="1">
                                        <a:solidFill>
                                          <a:schemeClr val="tx1"/>
                                        </a:solidFill>
                                        <a:latin typeface="Cambria Math" panose="02040503050406030204" pitchFamily="18" charset="0"/>
                                      </a:rPr>
                                      <m:t>2</m:t>
                                    </m:r>
                                    <m:r>
                                      <a:rPr lang="en-US" altLang="en-US" i="1">
                                        <a:solidFill>
                                          <a:schemeClr val="tx1"/>
                                        </a:solidFill>
                                        <a:latin typeface="Cambria Math" panose="02040503050406030204" pitchFamily="18" charset="0"/>
                                      </a:rPr>
                                      <m:t>𝑝</m:t>
                                    </m:r>
                                  </m:sub>
                                </m:sSub>
                                <m:r>
                                  <a:rPr lang="en-US" altLang="en-US" i="1">
                                    <a:solidFill>
                                      <a:schemeClr val="tx1"/>
                                    </a:solidFill>
                                    <a:latin typeface="Cambria Math" panose="02040503050406030204" pitchFamily="18" charset="0"/>
                                  </a:rPr>
                                  <m:t>=</m:t>
                                </m:r>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1</m:t>
                                    </m:r>
                                  </m:num>
                                  <m:den>
                                    <m:r>
                                      <a:rPr lang="en-US" altLang="en-US" i="1">
                                        <a:solidFill>
                                          <a:schemeClr val="tx1"/>
                                        </a:solidFill>
                                        <a:latin typeface="Cambria Math" panose="02040503050406030204" pitchFamily="18" charset="0"/>
                                      </a:rPr>
                                      <m:t>2</m:t>
                                    </m:r>
                                    <m:rad>
                                      <m:radPr>
                                        <m:degHide m:val="on"/>
                                        <m:ctrlPr>
                                          <a:rPr lang="en-US" altLang="en-US" i="1">
                                            <a:solidFill>
                                              <a:schemeClr val="tx1"/>
                                            </a:solidFill>
                                            <a:latin typeface="Cambria Math" panose="02040503050406030204" pitchFamily="18" charset="0"/>
                                          </a:rPr>
                                        </m:ctrlPr>
                                      </m:radPr>
                                      <m:deg/>
                                      <m:e>
                                        <m:r>
                                          <a:rPr lang="en-US" altLang="en-US" i="1">
                                            <a:solidFill>
                                              <a:schemeClr val="tx1"/>
                                            </a:solidFill>
                                            <a:latin typeface="Cambria Math" panose="02040503050406030204" pitchFamily="18" charset="0"/>
                                          </a:rPr>
                                          <m:t>6</m:t>
                                        </m:r>
                                      </m:e>
                                    </m:rad>
                                  </m:den>
                                </m:f>
                                <m:sSup>
                                  <m:sSupPr>
                                    <m:ctrlPr>
                                      <a:rPr lang="en-US" altLang="en-US" i="1">
                                        <a:solidFill>
                                          <a:schemeClr val="tx1"/>
                                        </a:solidFill>
                                        <a:latin typeface="Cambria Math" panose="02040503050406030204" pitchFamily="18" charset="0"/>
                                      </a:rPr>
                                    </m:ctrlPr>
                                  </m:sSupPr>
                                  <m:e>
                                    <m:d>
                                      <m:dPr>
                                        <m:ctrlPr>
                                          <a:rPr lang="en-US" altLang="en-US" i="1">
                                            <a:solidFill>
                                              <a:schemeClr val="tx1"/>
                                            </a:solidFill>
                                            <a:latin typeface="Cambria Math" panose="02040503050406030204" pitchFamily="18" charset="0"/>
                                          </a:rPr>
                                        </m:ctrlPr>
                                      </m:dPr>
                                      <m:e>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𝑍</m:t>
                                            </m:r>
                                          </m:num>
                                          <m:den>
                                            <m:r>
                                              <a:rPr lang="en-US" altLang="en-US" i="1">
                                                <a:solidFill>
                                                  <a:schemeClr val="tx1"/>
                                                </a:solidFill>
                                                <a:latin typeface="Cambria Math" panose="02040503050406030204" pitchFamily="18" charset="0"/>
                                              </a:rPr>
                                              <m:t>𝑎</m:t>
                                            </m:r>
                                          </m:den>
                                        </m:f>
                                      </m:e>
                                    </m:d>
                                  </m:e>
                                  <m:sup>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5</m:t>
                                        </m:r>
                                      </m:num>
                                      <m:den>
                                        <m:r>
                                          <a:rPr lang="en-US" altLang="en-US" i="1">
                                            <a:solidFill>
                                              <a:schemeClr val="tx1"/>
                                            </a:solidFill>
                                            <a:latin typeface="Cambria Math" panose="02040503050406030204" pitchFamily="18" charset="0"/>
                                          </a:rPr>
                                          <m:t>2</m:t>
                                        </m:r>
                                      </m:den>
                                    </m:f>
                                  </m:sup>
                                </m:sSup>
                                <m:r>
                                  <a:rPr lang="en-US" altLang="en-US" i="1">
                                    <a:solidFill>
                                      <a:schemeClr val="tx1"/>
                                    </a:solidFill>
                                    <a:latin typeface="Cambria Math" panose="02040503050406030204" pitchFamily="18" charset="0"/>
                                  </a:rPr>
                                  <m:t> </m:t>
                                </m:r>
                                <m:sSup>
                                  <m:sSupPr>
                                    <m:ctrlPr>
                                      <a:rPr lang="en-US" altLang="en-US" i="1">
                                        <a:solidFill>
                                          <a:schemeClr val="tx1"/>
                                        </a:solidFill>
                                        <a:latin typeface="Cambria Math" panose="02040503050406030204" pitchFamily="18" charset="0"/>
                                      </a:rPr>
                                    </m:ctrlPr>
                                  </m:sSupPr>
                                  <m:e>
                                    <m:r>
                                      <a:rPr lang="en-US" altLang="en-US" i="1">
                                        <a:solidFill>
                                          <a:schemeClr val="tx1"/>
                                        </a:solidFill>
                                        <a:latin typeface="Cambria Math" panose="02040503050406030204" pitchFamily="18" charset="0"/>
                                      </a:rPr>
                                      <m:t>𝑟</m:t>
                                    </m:r>
                                    <m:r>
                                      <a:rPr lang="en-US" altLang="en-US" i="1">
                                        <a:solidFill>
                                          <a:schemeClr val="tx1"/>
                                        </a:solidFill>
                                        <a:latin typeface="Cambria Math" panose="02040503050406030204" pitchFamily="18" charset="0"/>
                                      </a:rPr>
                                      <m:t> </m:t>
                                    </m:r>
                                    <m:r>
                                      <a:rPr lang="en-US" altLang="en-US" i="1">
                                        <a:solidFill>
                                          <a:schemeClr val="tx1"/>
                                        </a:solidFill>
                                        <a:latin typeface="Cambria Math" panose="02040503050406030204" pitchFamily="18" charset="0"/>
                                      </a:rPr>
                                      <m:t>𝑒</m:t>
                                    </m:r>
                                  </m:e>
                                  <m:sup>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m:t>
                                        </m:r>
                                        <m:r>
                                          <a:rPr lang="en-US" altLang="en-US" i="1">
                                            <a:solidFill>
                                              <a:schemeClr val="tx1"/>
                                            </a:solidFill>
                                            <a:latin typeface="Cambria Math" panose="02040503050406030204" pitchFamily="18" charset="0"/>
                                          </a:rPr>
                                          <m:t>𝑍𝑟</m:t>
                                        </m:r>
                                      </m:num>
                                      <m:den>
                                        <m:r>
                                          <a:rPr lang="en-US" altLang="en-US" i="1">
                                            <a:solidFill>
                                              <a:schemeClr val="tx1"/>
                                            </a:solidFill>
                                            <a:latin typeface="Cambria Math" panose="02040503050406030204" pitchFamily="18" charset="0"/>
                                          </a:rPr>
                                          <m:t>2</m:t>
                                        </m:r>
                                        <m:r>
                                          <a:rPr lang="en-US" altLang="en-US" i="1">
                                            <a:solidFill>
                                              <a:schemeClr val="tx1"/>
                                            </a:solidFill>
                                            <a:latin typeface="Cambria Math" panose="02040503050406030204" pitchFamily="18" charset="0"/>
                                          </a:rPr>
                                          <m:t>𝑎</m:t>
                                        </m:r>
                                      </m:den>
                                    </m:f>
                                  </m:sup>
                                </m:sSup>
                              </m:oMath>
                            </m:oMathPara>
                          </a14:m>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130000"/>
                            </a:lnSpc>
                          </a:pPr>
                          <a14:m>
                            <m:oMathPara xmlns:m="http://schemas.openxmlformats.org/officeDocument/2006/math">
                              <m:oMathParaPr>
                                <m:jc m:val="left"/>
                              </m:oMathParaPr>
                              <m:oMath xmlns:m="http://schemas.openxmlformats.org/officeDocument/2006/math">
                                <m:sSub>
                                  <m:sSubPr>
                                    <m:ctrlPr>
                                      <a:rPr lang="en-US" altLang="en-US" i="1" smtClean="0">
                                        <a:solidFill>
                                          <a:schemeClr val="tx1"/>
                                        </a:solidFill>
                                        <a:latin typeface="Cambria Math" panose="02040503050406030204" pitchFamily="18" charset="0"/>
                                      </a:rPr>
                                    </m:ctrlPr>
                                  </m:sSubPr>
                                  <m:e>
                                    <m:r>
                                      <a:rPr lang="en-US" altLang="en-US" i="1">
                                        <a:solidFill>
                                          <a:schemeClr val="tx1"/>
                                        </a:solidFill>
                                        <a:latin typeface="Cambria Math" panose="02040503050406030204" pitchFamily="18" charset="0"/>
                                      </a:rPr>
                                      <m:t>𝑅</m:t>
                                    </m:r>
                                  </m:e>
                                  <m:sub>
                                    <m:r>
                                      <a:rPr lang="en-US" altLang="en-US" i="1">
                                        <a:solidFill>
                                          <a:schemeClr val="tx1"/>
                                        </a:solidFill>
                                        <a:latin typeface="Cambria Math" panose="02040503050406030204" pitchFamily="18" charset="0"/>
                                      </a:rPr>
                                      <m:t>3</m:t>
                                    </m:r>
                                    <m:r>
                                      <a:rPr lang="en-US" altLang="en-US" i="1">
                                        <a:solidFill>
                                          <a:schemeClr val="tx1"/>
                                        </a:solidFill>
                                        <a:latin typeface="Cambria Math" panose="02040503050406030204" pitchFamily="18" charset="0"/>
                                      </a:rPr>
                                      <m:t>𝑑</m:t>
                                    </m:r>
                                  </m:sub>
                                </m:sSub>
                                <m:r>
                                  <a:rPr lang="en-US" altLang="en-US" i="1">
                                    <a:solidFill>
                                      <a:schemeClr val="tx1"/>
                                    </a:solidFill>
                                    <a:latin typeface="Cambria Math" panose="02040503050406030204" pitchFamily="18" charset="0"/>
                                  </a:rPr>
                                  <m:t>=</m:t>
                                </m:r>
                                <m:sSup>
                                  <m:sSupPr>
                                    <m:ctrlPr>
                                      <a:rPr lang="en-US" altLang="en-US" i="1">
                                        <a:solidFill>
                                          <a:schemeClr val="tx1"/>
                                        </a:solidFill>
                                        <a:latin typeface="Cambria Math" panose="02040503050406030204" pitchFamily="18" charset="0"/>
                                      </a:rPr>
                                    </m:ctrlPr>
                                  </m:sSupPr>
                                  <m:e>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4</m:t>
                                        </m:r>
                                      </m:num>
                                      <m:den>
                                        <m:r>
                                          <a:rPr lang="en-US" altLang="en-US" i="1">
                                            <a:solidFill>
                                              <a:schemeClr val="tx1"/>
                                            </a:solidFill>
                                            <a:latin typeface="Cambria Math" panose="02040503050406030204" pitchFamily="18" charset="0"/>
                                          </a:rPr>
                                          <m:t>81</m:t>
                                        </m:r>
                                        <m:rad>
                                          <m:radPr>
                                            <m:degHide m:val="on"/>
                                            <m:ctrlPr>
                                              <a:rPr lang="en-US" altLang="en-US" i="1">
                                                <a:solidFill>
                                                  <a:schemeClr val="tx1"/>
                                                </a:solidFill>
                                                <a:latin typeface="Cambria Math" panose="02040503050406030204" pitchFamily="18" charset="0"/>
                                              </a:rPr>
                                            </m:ctrlPr>
                                          </m:radPr>
                                          <m:deg/>
                                          <m:e>
                                            <m:r>
                                              <a:rPr lang="en-US" altLang="en-US" i="1">
                                                <a:solidFill>
                                                  <a:schemeClr val="tx1"/>
                                                </a:solidFill>
                                                <a:latin typeface="Cambria Math" panose="02040503050406030204" pitchFamily="18" charset="0"/>
                                              </a:rPr>
                                              <m:t>30</m:t>
                                            </m:r>
                                          </m:e>
                                        </m:rad>
                                      </m:den>
                                    </m:f>
                                    <m:d>
                                      <m:dPr>
                                        <m:ctrlPr>
                                          <a:rPr lang="en-US" altLang="en-US" i="1">
                                            <a:solidFill>
                                              <a:schemeClr val="tx1"/>
                                            </a:solidFill>
                                            <a:latin typeface="Cambria Math" panose="02040503050406030204" pitchFamily="18" charset="0"/>
                                          </a:rPr>
                                        </m:ctrlPr>
                                      </m:dPr>
                                      <m:e>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𝑍</m:t>
                                            </m:r>
                                          </m:num>
                                          <m:den>
                                            <m:r>
                                              <a:rPr lang="en-US" altLang="en-US" i="1">
                                                <a:solidFill>
                                                  <a:schemeClr val="tx1"/>
                                                </a:solidFill>
                                                <a:latin typeface="Cambria Math" panose="02040503050406030204" pitchFamily="18" charset="0"/>
                                              </a:rPr>
                                              <m:t>𝑎</m:t>
                                            </m:r>
                                          </m:den>
                                        </m:f>
                                      </m:e>
                                    </m:d>
                                  </m:e>
                                  <m:sup>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7</m:t>
                                        </m:r>
                                      </m:num>
                                      <m:den>
                                        <m:r>
                                          <a:rPr lang="en-US" altLang="en-US" i="1">
                                            <a:solidFill>
                                              <a:schemeClr val="tx1"/>
                                            </a:solidFill>
                                            <a:latin typeface="Cambria Math" panose="02040503050406030204" pitchFamily="18" charset="0"/>
                                          </a:rPr>
                                          <m:t>2</m:t>
                                        </m:r>
                                      </m:den>
                                    </m:f>
                                  </m:sup>
                                </m:sSup>
                                <m:r>
                                  <a:rPr lang="en-US" altLang="en-US" i="1">
                                    <a:solidFill>
                                      <a:schemeClr val="tx1"/>
                                    </a:solidFill>
                                    <a:latin typeface="Cambria Math" panose="02040503050406030204" pitchFamily="18" charset="0"/>
                                  </a:rPr>
                                  <m:t> </m:t>
                                </m:r>
                                <m:sSup>
                                  <m:sSupPr>
                                    <m:ctrlPr>
                                      <a:rPr lang="en-US" altLang="en-US" i="1">
                                        <a:solidFill>
                                          <a:schemeClr val="tx1"/>
                                        </a:solidFill>
                                        <a:latin typeface="Cambria Math" panose="02040503050406030204" pitchFamily="18" charset="0"/>
                                      </a:rPr>
                                    </m:ctrlPr>
                                  </m:sSupPr>
                                  <m:e>
                                    <m:r>
                                      <a:rPr lang="en-US" altLang="en-US" i="1">
                                        <a:solidFill>
                                          <a:schemeClr val="tx1"/>
                                        </a:solidFill>
                                        <a:latin typeface="Cambria Math" panose="02040503050406030204" pitchFamily="18" charset="0"/>
                                      </a:rPr>
                                      <m:t>𝑟</m:t>
                                    </m:r>
                                  </m:e>
                                  <m:sup>
                                    <m:r>
                                      <a:rPr lang="en-US" altLang="en-US" i="1">
                                        <a:solidFill>
                                          <a:schemeClr val="tx1"/>
                                        </a:solidFill>
                                        <a:latin typeface="Cambria Math" panose="02040503050406030204" pitchFamily="18" charset="0"/>
                                      </a:rPr>
                                      <m:t>2</m:t>
                                    </m:r>
                                  </m:sup>
                                </m:sSup>
                                <m:r>
                                  <a:rPr lang="en-US" altLang="en-US" i="1">
                                    <a:solidFill>
                                      <a:schemeClr val="tx1"/>
                                    </a:solidFill>
                                    <a:latin typeface="Cambria Math" panose="02040503050406030204" pitchFamily="18" charset="0"/>
                                  </a:rPr>
                                  <m:t> </m:t>
                                </m:r>
                                <m:sSup>
                                  <m:sSupPr>
                                    <m:ctrlPr>
                                      <a:rPr lang="en-US" altLang="en-US" i="1">
                                        <a:solidFill>
                                          <a:schemeClr val="tx1"/>
                                        </a:solidFill>
                                        <a:latin typeface="Cambria Math" panose="02040503050406030204" pitchFamily="18" charset="0"/>
                                      </a:rPr>
                                    </m:ctrlPr>
                                  </m:sSupPr>
                                  <m:e>
                                    <m:r>
                                      <a:rPr lang="en-US" altLang="en-US" i="1">
                                        <a:solidFill>
                                          <a:schemeClr val="tx1"/>
                                        </a:solidFill>
                                        <a:latin typeface="Cambria Math" panose="02040503050406030204" pitchFamily="18" charset="0"/>
                                      </a:rPr>
                                      <m:t>𝑒</m:t>
                                    </m:r>
                                  </m:e>
                                  <m:sup>
                                    <m:f>
                                      <m:fPr>
                                        <m:ctrlPr>
                                          <a:rPr lang="en-US" altLang="en-US" i="1">
                                            <a:solidFill>
                                              <a:schemeClr val="tx1"/>
                                            </a:solidFill>
                                            <a:latin typeface="Cambria Math" panose="02040503050406030204" pitchFamily="18" charset="0"/>
                                          </a:rPr>
                                        </m:ctrlPr>
                                      </m:fPr>
                                      <m:num>
                                        <m:r>
                                          <a:rPr lang="en-US" altLang="en-US" i="1">
                                            <a:solidFill>
                                              <a:schemeClr val="tx1"/>
                                            </a:solidFill>
                                            <a:latin typeface="Cambria Math" panose="02040503050406030204" pitchFamily="18" charset="0"/>
                                          </a:rPr>
                                          <m:t>−</m:t>
                                        </m:r>
                                        <m:r>
                                          <a:rPr lang="en-US" altLang="en-US" i="1">
                                            <a:solidFill>
                                              <a:schemeClr val="tx1"/>
                                            </a:solidFill>
                                            <a:latin typeface="Cambria Math" panose="02040503050406030204" pitchFamily="18" charset="0"/>
                                          </a:rPr>
                                          <m:t>𝑍𝑟</m:t>
                                        </m:r>
                                      </m:num>
                                      <m:den>
                                        <m:r>
                                          <a:rPr lang="en-US" altLang="en-US" i="1">
                                            <a:solidFill>
                                              <a:schemeClr val="tx1"/>
                                            </a:solidFill>
                                            <a:latin typeface="Cambria Math" panose="02040503050406030204" pitchFamily="18" charset="0"/>
                                          </a:rPr>
                                          <m:t>3</m:t>
                                        </m:r>
                                        <m:r>
                                          <a:rPr lang="en-US" altLang="en-US" i="1">
                                            <a:solidFill>
                                              <a:schemeClr val="tx1"/>
                                            </a:solidFill>
                                            <a:latin typeface="Cambria Math" panose="02040503050406030204" pitchFamily="18" charset="0"/>
                                          </a:rPr>
                                          <m:t>𝑎</m:t>
                                        </m:r>
                                      </m:den>
                                    </m:f>
                                  </m:sup>
                                </m:sSup>
                              </m:oMath>
                            </m:oMathPara>
                          </a14:m>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3318017"/>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739174824"/>
                  </p:ext>
                </p:extLst>
              </p:nvPr>
            </p:nvGraphicFramePr>
            <p:xfrm>
              <a:off x="380999" y="2070100"/>
              <a:ext cx="8458201" cy="3130996"/>
            </p:xfrm>
            <a:graphic>
              <a:graphicData uri="http://schemas.openxmlformats.org/drawingml/2006/table">
                <a:tbl>
                  <a:tblPr firstRow="1" bandRow="1">
                    <a:tableStyleId>{5C22544A-7EE6-4342-B048-85BDC9FD1C3A}</a:tableStyleId>
                  </a:tblPr>
                  <a:tblGrid>
                    <a:gridCol w="4203701">
                      <a:extLst>
                        <a:ext uri="{9D8B030D-6E8A-4147-A177-3AD203B41FA5}">
                          <a16:colId xmlns:a16="http://schemas.microsoft.com/office/drawing/2014/main" val="1771070120"/>
                        </a:ext>
                      </a:extLst>
                    </a:gridCol>
                    <a:gridCol w="4254500">
                      <a:extLst>
                        <a:ext uri="{9D8B030D-6E8A-4147-A177-3AD203B41FA5}">
                          <a16:colId xmlns:a16="http://schemas.microsoft.com/office/drawing/2014/main" val="1965519324"/>
                        </a:ext>
                      </a:extLst>
                    </a:gridCol>
                  </a:tblGrid>
                  <a:tr h="1051497">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r="-101159" b="-197688"/>
                          </a:stretch>
                        </a:blip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l="-98854" b="-197688"/>
                          </a:stretch>
                        </a:blipFill>
                      </a:tcPr>
                    </a:tc>
                    <a:extLst>
                      <a:ext uri="{0D108BD9-81ED-4DB2-BD59-A6C34878D82A}">
                        <a16:rowId xmlns:a16="http://schemas.microsoft.com/office/drawing/2014/main" val="3532340693"/>
                      </a:ext>
                    </a:extLst>
                  </a:tr>
                  <a:tr h="1051497">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3"/>
                          <a:stretch>
                            <a:fillRect t="-100000" r="-101159" b="-97688"/>
                          </a:stretch>
                        </a:blip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3"/>
                          <a:stretch>
                            <a:fillRect l="-98854" t="-100000" b="-97688"/>
                          </a:stretch>
                        </a:blipFill>
                      </a:tcPr>
                    </a:tc>
                    <a:extLst>
                      <a:ext uri="{0D108BD9-81ED-4DB2-BD59-A6C34878D82A}">
                        <a16:rowId xmlns:a16="http://schemas.microsoft.com/office/drawing/2014/main" val="1645833333"/>
                      </a:ext>
                    </a:extLst>
                  </a:tr>
                  <a:tr h="1028002">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204734" r="-101159"/>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98854" t="-204734"/>
                          </a:stretch>
                        </a:blipFill>
                      </a:tcPr>
                    </a:tc>
                    <a:extLst>
                      <a:ext uri="{0D108BD9-81ED-4DB2-BD59-A6C34878D82A}">
                        <a16:rowId xmlns:a16="http://schemas.microsoft.com/office/drawing/2014/main" val="2923318017"/>
                      </a:ext>
                    </a:extLst>
                  </a:tr>
                </a:tbl>
              </a:graphicData>
            </a:graphic>
          </p:graphicFrame>
        </mc:Fallback>
      </mc:AlternateContent>
    </p:spTree>
    <p:extLst>
      <p:ext uri="{BB962C8B-B14F-4D97-AF65-F5344CB8AC3E}">
        <p14:creationId xmlns:p14="http://schemas.microsoft.com/office/powerpoint/2010/main" val="3890043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12" end="12"/>
                                            </p:txEl>
                                          </p:spTgt>
                                        </p:tgtEl>
                                        <p:attrNameLst>
                                          <p:attrName>style.visibility</p:attrName>
                                        </p:attrNameLst>
                                      </p:cBhvr>
                                      <p:to>
                                        <p:strVal val="visible"/>
                                      </p:to>
                                    </p:set>
                                    <p:animEffect transition="in" filter="fade">
                                      <p:cBhvr>
                                        <p:cTn id="22" dur="500"/>
                                        <p:tgtEl>
                                          <p:spTgt spid="1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91364" y="1145869"/>
            <a:ext cx="2809397" cy="2885757"/>
            <a:chOff x="491364" y="1145869"/>
            <a:chExt cx="2809397" cy="2885757"/>
          </a:xfrm>
        </p:grpSpPr>
        <p:grpSp>
          <p:nvGrpSpPr>
            <p:cNvPr id="5" name="Group 64"/>
            <p:cNvGrpSpPr>
              <a:grpSpLocks noChangeAspect="1"/>
            </p:cNvGrpSpPr>
            <p:nvPr/>
          </p:nvGrpSpPr>
          <p:grpSpPr bwMode="auto">
            <a:xfrm>
              <a:off x="775256" y="1145869"/>
              <a:ext cx="2525505" cy="2743199"/>
              <a:chOff x="2555776" y="1700808"/>
              <a:chExt cx="1457325" cy="2028825"/>
            </a:xfrm>
          </p:grpSpPr>
          <mc:AlternateContent xmlns:mc="http://schemas.openxmlformats.org/markup-compatibility/2006" xmlns:a14="http://schemas.microsoft.com/office/drawing/2010/main">
            <mc:Choice Requires="a14">
              <p:graphicFrame>
                <p:nvGraphicFramePr>
                  <p:cNvPr id="6" name="Object 60"/>
                  <p:cNvGraphicFramePr>
                    <a:graphicFrameLocks noChangeAspect="1"/>
                  </p:cNvGraphicFramePr>
                  <p:nvPr>
                    <p:extLst>
                      <p:ext uri="{D42A27DB-BD31-4B8C-83A1-F6EECF244321}">
                        <p14:modId xmlns:p14="http://schemas.microsoft.com/office/powerpoint/2010/main" val="898713316"/>
                      </p:ext>
                    </p:extLst>
                  </p:nvPr>
                </p:nvGraphicFramePr>
                <p:xfrm>
                  <a:off x="2555776" y="1700808"/>
                  <a:ext cx="1457325" cy="2028825"/>
                </p:xfrm>
                <a:graphic>
                  <a:graphicData uri="http://schemas.openxmlformats.org/presentationml/2006/ole">
                    <mc:AlternateContent>
                      <mc:Choice xmlns:v="urn:schemas-microsoft-com:vml" Requires="v">
                        <p:oleObj spid="_x0000_s4266" name="Chart" r:id="rId3" imgW="1450949" imgH="2025283" progId="Excel.Chart.8">
                          <p:embed/>
                        </p:oleObj>
                      </mc:Choice>
                      <mc:Fallback>
                        <p:oleObj name="Chart" r:id="rId3" imgW="1450949" imgH="2025283" progId="Excel.Chart.8">
                          <p:embed/>
                          <p:pic>
                            <p:nvPicPr>
                              <p:cNvPr id="25611" name="Object 60"/>
                              <p:cNvPicPr>
                                <a:picLocks noChangeAspect="1" noChangeArrowheads="1"/>
                              </p:cNvPicPr>
                              <p:nvPr/>
                            </p:nvPicPr>
                            <p:blipFill>
                              <a:blip r:embed="rId4">
                                <a:extLst>
                                  <a:ext uri="{28A0092B-C50C-407E-A947-70E740481C1C}">
                                    <a14:useLocalDpi val="0"/>
                                  </a:ext>
                                </a:extLst>
                              </a:blip>
                              <a:srcRect/>
                              <a:stretch>
                                <a:fillRect/>
                              </a:stretch>
                            </p:blipFill>
                            <p:spPr bwMode="auto">
                              <a:xfrm>
                                <a:off x="2555776" y="1700808"/>
                                <a:ext cx="1457325" cy="2028825"/>
                              </a:xfrm>
                              <a:prstGeom prst="rect">
                                <a:avLst/>
                              </a:prstGeom>
                              <a:noFill/>
                              <a:ln>
                                <a:noFill/>
                              </a:ln>
                            </p:spPr>
                          </p:pic>
                        </p:oleObj>
                      </mc:Fallback>
                    </mc:AlternateContent>
                  </a:graphicData>
                </a:graphic>
              </p:graphicFrame>
            </mc:Choice>
            <mc:Fallback xmlns="">
              <p:graphicFrame>
                <p:nvGraphicFramePr>
                  <p:cNvPr id="6" name="Object 60"/>
                  <p:cNvGraphicFramePr>
                    <a:graphicFrameLocks noChangeAspect="1"/>
                  </p:cNvGraphicFramePr>
                  <p:nvPr>
                    <p:extLst>
                      <p:ext uri="{D42A27DB-BD31-4B8C-83A1-F6EECF244321}">
                        <p14:modId xmlns:p14="http://schemas.microsoft.com/office/powerpoint/2010/main" val="898713316"/>
                      </p:ext>
                    </p:extLst>
                  </p:nvPr>
                </p:nvGraphicFramePr>
                <p:xfrm>
                  <a:off x="2555776" y="1700808"/>
                  <a:ext cx="1457325" cy="2028825"/>
                </p:xfrm>
                <a:graphic>
                  <a:graphicData uri="http://schemas.openxmlformats.org/presentationml/2006/ole">
                    <mc:AlternateContent>
                      <mc:Choice xmlns:v="urn:schemas-microsoft-com:vml" Requires="v">
                        <p:oleObj spid="_x0000_s4245" name="Chart" r:id="rId5" imgW="1450949" imgH="2025283" progId="Excel.Chart.8">
                          <p:embed/>
                        </p:oleObj>
                      </mc:Choice>
                      <mc:Fallback>
                        <p:oleObj name="Chart" r:id="rId5" imgW="1450949" imgH="2025283" progId="Excel.Chart.8">
                          <p:embed/>
                          <p:pic>
                            <p:nvPicPr>
                              <p:cNvPr id="25611" name="Object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1700808"/>
                                <a:ext cx="1457325" cy="2028825"/>
                              </a:xfrm>
                              <a:prstGeom prst="rect">
                                <a:avLst/>
                              </a:prstGeom>
                              <a:noFill/>
                              <a:ln>
                                <a:noFill/>
                              </a:ln>
                            </p:spPr>
                          </p:pic>
                        </p:oleObj>
                      </mc:Fallback>
                    </mc:AlternateContent>
                  </a:graphicData>
                </a:graphic>
              </p:graphicFrame>
            </mc:Fallback>
          </mc:AlternateContent>
          <p:sp>
            <p:nvSpPr>
              <p:cNvPr id="8" name="Line 67"/>
              <p:cNvSpPr>
                <a:spLocks noChangeShapeType="1"/>
              </p:cNvSpPr>
              <p:nvPr/>
            </p:nvSpPr>
            <p:spPr bwMode="auto">
              <a:xfrm flipH="1">
                <a:off x="3189453" y="2772790"/>
                <a:ext cx="227035" cy="29906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2" name="TextBox 1"/>
                <p:cNvSpPr txBox="1"/>
                <p:nvPr/>
              </p:nvSpPr>
              <p:spPr>
                <a:xfrm>
                  <a:off x="2255702" y="2315785"/>
                  <a:ext cx="32425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1</m:t>
                        </m:r>
                        <m:r>
                          <a:rPr lang="en-US" sz="2000" b="0" i="1" smtClean="0">
                            <a:latin typeface="Cambria Math" panose="02040503050406030204" pitchFamily="18" charset="0"/>
                          </a:rPr>
                          <m:t>𝑠</m:t>
                        </m:r>
                      </m:oMath>
                    </m:oMathPara>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2255702" y="2315785"/>
                  <a:ext cx="324256" cy="307777"/>
                </a:xfrm>
                <a:prstGeom prst="rect">
                  <a:avLst/>
                </a:prstGeom>
                <a:blipFill>
                  <a:blip r:embed="rId7"/>
                  <a:stretch>
                    <a:fillRect l="-16981" r="-9434" b="-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91364" y="2408005"/>
                  <a:ext cx="56778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oMath>
                    </m:oMathPara>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91364" y="2408005"/>
                  <a:ext cx="567784" cy="307777"/>
                </a:xfrm>
                <a:prstGeom prst="rect">
                  <a:avLst/>
                </a:prstGeom>
                <a:blipFill>
                  <a:blip r:embed="rId8"/>
                  <a:stretch>
                    <a:fillRect l="-10753" t="-1961" r="-16129"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972439" y="3723849"/>
                  <a:ext cx="18517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𝑟</m:t>
                        </m:r>
                      </m:oMath>
                    </m:oMathPara>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972439" y="3723849"/>
                  <a:ext cx="185179" cy="307777"/>
                </a:xfrm>
                <a:prstGeom prst="rect">
                  <a:avLst/>
                </a:prstGeom>
                <a:blipFill>
                  <a:blip r:embed="rId9"/>
                  <a:stretch>
                    <a:fillRect l="-20000" r="-16667"/>
                  </a:stretch>
                </a:blipFill>
              </p:spPr>
              <p:txBody>
                <a:bodyPr/>
                <a:lstStyle/>
                <a:p>
                  <a:r>
                    <a:rPr lang="en-US">
                      <a:noFill/>
                    </a:rPr>
                    <a:t> </a:t>
                  </a:r>
                </a:p>
              </p:txBody>
            </p:sp>
          </mc:Fallback>
        </mc:AlternateContent>
      </p:grpSp>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4" name="Slide Number Placeholder 3"/>
          <p:cNvSpPr>
            <a:spLocks noGrp="1"/>
          </p:cNvSpPr>
          <p:nvPr>
            <p:ph type="sldNum" sz="quarter" idx="12"/>
          </p:nvPr>
        </p:nvSpPr>
        <p:spPr/>
        <p:txBody>
          <a:bodyPr/>
          <a:lstStyle/>
          <a:p>
            <a:fld id="{74374BF2-3C04-4AB9-BE52-D173019A9162}" type="slidenum">
              <a:rPr lang="en-US" smtClean="0"/>
              <a:t>21</a:t>
            </a:fld>
            <a:endParaRPr lang="en-US" dirty="0"/>
          </a:p>
        </p:txBody>
      </p:sp>
      <p:sp>
        <p:nvSpPr>
          <p:cNvPr id="12" name="Rectangle 11"/>
          <p:cNvSpPr/>
          <p:nvPr/>
        </p:nvSpPr>
        <p:spPr>
          <a:xfrm>
            <a:off x="241277" y="900073"/>
            <a:ext cx="8573144" cy="446276"/>
          </a:xfrm>
          <a:prstGeom prst="rect">
            <a:avLst/>
          </a:prstGeom>
        </p:spPr>
        <p:txBody>
          <a:bodyPr wrap="square">
            <a:spAutoFit/>
          </a:bodyPr>
          <a:lstStyle/>
          <a:p>
            <a:pPr algn="just">
              <a:spcBef>
                <a:spcPct val="0"/>
              </a:spcBef>
            </a:pPr>
            <a:r>
              <a:rPr lang="en-US" altLang="en-US" sz="2300" b="1" dirty="0"/>
              <a:t>Radial functions of hydrogen and hydrogen-like atoms</a:t>
            </a:r>
          </a:p>
        </p:txBody>
      </p:sp>
      <p:grpSp>
        <p:nvGrpSpPr>
          <p:cNvPr id="22" name="Group 21"/>
          <p:cNvGrpSpPr/>
          <p:nvPr/>
        </p:nvGrpSpPr>
        <p:grpSpPr>
          <a:xfrm>
            <a:off x="5464869" y="1321879"/>
            <a:ext cx="2977744" cy="2743200"/>
            <a:chOff x="5241849" y="1321879"/>
            <a:chExt cx="2977744" cy="2743200"/>
          </a:xfrm>
        </p:grpSpPr>
        <mc:AlternateContent xmlns:mc="http://schemas.openxmlformats.org/markup-compatibility/2006" xmlns:a14="http://schemas.microsoft.com/office/drawing/2010/main">
          <mc:Choice Requires="a14">
            <p:graphicFrame>
              <p:nvGraphicFramePr>
                <p:cNvPr id="10" name="Object 66"/>
                <p:cNvGraphicFramePr>
                  <a:graphicFrameLocks noChangeAspect="1"/>
                </p:cNvGraphicFramePr>
                <p:nvPr>
                  <p:extLst>
                    <p:ext uri="{D42A27DB-BD31-4B8C-83A1-F6EECF244321}">
                      <p14:modId xmlns:p14="http://schemas.microsoft.com/office/powerpoint/2010/main" val="1911331298"/>
                    </p:ext>
                  </p:extLst>
                </p:nvPr>
              </p:nvGraphicFramePr>
              <p:xfrm>
                <a:off x="5385379" y="1321879"/>
                <a:ext cx="2834214" cy="2743200"/>
              </p:xfrm>
              <a:graphic>
                <a:graphicData uri="http://schemas.openxmlformats.org/presentationml/2006/ole">
                  <mc:AlternateContent>
                    <mc:Choice xmlns:v="urn:schemas-microsoft-com:vml" Requires="v">
                      <p:oleObj spid="_x0000_s4267" name="Chart" r:id="rId10" imgW="1767840" imgH="2042160" progId="Excel.Chart.8">
                        <p:embed/>
                      </p:oleObj>
                    </mc:Choice>
                    <mc:Fallback>
                      <p:oleObj name="Chart" r:id="rId10" imgW="1767840" imgH="2042160" progId="Excel.Chart.8">
                        <p:embed/>
                        <p:pic>
                          <p:nvPicPr>
                            <p:cNvPr id="25609" name="Object 66"/>
                            <p:cNvPicPr>
                              <a:picLocks noChangeAspect="1" noChangeArrowheads="1"/>
                            </p:cNvPicPr>
                            <p:nvPr/>
                          </p:nvPicPr>
                          <p:blipFill>
                            <a:blip r:embed="rId11">
                              <a:extLst>
                                <a:ext uri="{28A0092B-C50C-407E-A947-70E740481C1C}">
                                  <a14:useLocalDpi val="0"/>
                                </a:ext>
                              </a:extLst>
                            </a:blip>
                            <a:srcRect/>
                            <a:stretch>
                              <a:fillRect/>
                            </a:stretch>
                          </p:blipFill>
                          <p:spPr bwMode="auto">
                            <a:xfrm>
                              <a:off x="5385379" y="1321879"/>
                              <a:ext cx="2834214" cy="2743200"/>
                            </a:xfrm>
                            <a:prstGeom prst="rect">
                              <a:avLst/>
                            </a:prstGeom>
                            <a:noFill/>
                            <a:ln>
                              <a:noFill/>
                            </a:ln>
                          </p:spPr>
                        </p:pic>
                      </p:oleObj>
                    </mc:Fallback>
                  </mc:AlternateContent>
                </a:graphicData>
              </a:graphic>
            </p:graphicFrame>
          </mc:Choice>
          <mc:Fallback xmlns="">
            <p:graphicFrame>
              <p:nvGraphicFramePr>
                <p:cNvPr id="10" name="Object 66"/>
                <p:cNvGraphicFramePr>
                  <a:graphicFrameLocks noChangeAspect="1"/>
                </p:cNvGraphicFramePr>
                <p:nvPr>
                  <p:extLst>
                    <p:ext uri="{D42A27DB-BD31-4B8C-83A1-F6EECF244321}">
                      <p14:modId xmlns:p14="http://schemas.microsoft.com/office/powerpoint/2010/main" val="1911331298"/>
                    </p:ext>
                  </p:extLst>
                </p:nvPr>
              </p:nvGraphicFramePr>
              <p:xfrm>
                <a:off x="5385379" y="1321879"/>
                <a:ext cx="2834214" cy="2743200"/>
              </p:xfrm>
              <a:graphic>
                <a:graphicData uri="http://schemas.openxmlformats.org/presentationml/2006/ole">
                  <mc:AlternateContent>
                    <mc:Choice xmlns:v="urn:schemas-microsoft-com:vml" Requires="v">
                      <p:oleObj spid="_x0000_s4246" name="Chart" r:id="rId12" imgW="1767840" imgH="2042160" progId="Excel.Chart.8">
                        <p:embed/>
                      </p:oleObj>
                    </mc:Choice>
                    <mc:Fallback>
                      <p:oleObj name="Chart" r:id="rId12" imgW="1767840" imgH="2042160" progId="Excel.Chart.8">
                        <p:embed/>
                        <p:pic>
                          <p:nvPicPr>
                            <p:cNvPr id="25609" name="Object 6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85379" y="1321879"/>
                              <a:ext cx="2834214" cy="2743200"/>
                            </a:xfrm>
                            <a:prstGeom prst="rect">
                              <a:avLst/>
                            </a:prstGeom>
                            <a:noFill/>
                            <a:ln>
                              <a:noFill/>
                            </a:ln>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20" name="TextBox 19"/>
                <p:cNvSpPr txBox="1"/>
                <p:nvPr/>
              </p:nvSpPr>
              <p:spPr>
                <a:xfrm>
                  <a:off x="6961367" y="3623001"/>
                  <a:ext cx="18517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𝑟</m:t>
                        </m:r>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6961367" y="3623001"/>
                  <a:ext cx="185179" cy="307777"/>
                </a:xfrm>
                <a:prstGeom prst="rect">
                  <a:avLst/>
                </a:prstGeom>
                <a:blipFill>
                  <a:blip r:embed="rId14"/>
                  <a:stretch>
                    <a:fillRect l="-20000" r="-16667"/>
                  </a:stretch>
                </a:blipFill>
              </p:spPr>
              <p:txBody>
                <a:bodyPr/>
                <a:lstStyle/>
                <a:p>
                  <a:r>
                    <a:rPr lang="en-US">
                      <a:noFill/>
                    </a:rPr>
                    <a:t> </a:t>
                  </a:r>
                </a:p>
              </p:txBody>
            </p:sp>
          </mc:Fallback>
        </mc:AlternateContent>
        <p:sp>
          <p:nvSpPr>
            <p:cNvPr id="23" name="Line 67"/>
            <p:cNvSpPr>
              <a:spLocks noChangeShapeType="1"/>
            </p:cNvSpPr>
            <p:nvPr/>
          </p:nvSpPr>
          <p:spPr bwMode="auto">
            <a:xfrm flipH="1">
              <a:off x="6261227" y="2170909"/>
              <a:ext cx="393446" cy="4043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24" name="TextBox 23"/>
                <p:cNvSpPr txBox="1"/>
                <p:nvPr/>
              </p:nvSpPr>
              <p:spPr>
                <a:xfrm>
                  <a:off x="6643528" y="1891385"/>
                  <a:ext cx="32425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m:t>
                        </m:r>
                        <m:r>
                          <a:rPr lang="en-US" sz="2000" b="0" i="1" smtClean="0">
                            <a:latin typeface="Cambria Math" panose="02040503050406030204" pitchFamily="18" charset="0"/>
                          </a:rPr>
                          <m:t>𝑠</m:t>
                        </m:r>
                      </m:oMath>
                    </m:oMathPara>
                  </a14:m>
                  <a:endParaRPr lang="en-US"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643528" y="1891385"/>
                  <a:ext cx="324256" cy="307777"/>
                </a:xfrm>
                <a:prstGeom prst="rect">
                  <a:avLst/>
                </a:prstGeom>
                <a:blipFill>
                  <a:blip r:embed="rId15"/>
                  <a:stretch>
                    <a:fillRect l="-16667" r="-7407" b="-5882"/>
                  </a:stretch>
                </a:blipFill>
              </p:spPr>
              <p:txBody>
                <a:bodyPr/>
                <a:lstStyle/>
                <a:p>
                  <a:r>
                    <a:rPr lang="en-US">
                      <a:noFill/>
                    </a:rPr>
                    <a:t> </a:t>
                  </a:r>
                </a:p>
              </p:txBody>
            </p:sp>
          </mc:Fallback>
        </mc:AlternateContent>
        <p:sp>
          <p:nvSpPr>
            <p:cNvPr id="25" name="Line 67"/>
            <p:cNvSpPr>
              <a:spLocks noChangeShapeType="1"/>
            </p:cNvSpPr>
            <p:nvPr/>
          </p:nvSpPr>
          <p:spPr bwMode="auto">
            <a:xfrm flipH="1">
              <a:off x="6806769" y="2643291"/>
              <a:ext cx="393446" cy="4043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26" name="TextBox 25"/>
                <p:cNvSpPr txBox="1"/>
                <p:nvPr/>
              </p:nvSpPr>
              <p:spPr>
                <a:xfrm>
                  <a:off x="7189070" y="2363767"/>
                  <a:ext cx="34618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m:t>
                        </m:r>
                        <m:r>
                          <a:rPr lang="en-US" sz="2000" b="0" i="1" smtClean="0">
                            <a:latin typeface="Cambria Math" panose="02040503050406030204" pitchFamily="18" charset="0"/>
                          </a:rPr>
                          <m:t>𝑝</m:t>
                        </m:r>
                      </m:oMath>
                    </m:oMathPara>
                  </a14:m>
                  <a:endParaRPr lang="en-US" sz="2000" dirty="0"/>
                </a:p>
              </p:txBody>
            </p:sp>
          </mc:Choice>
          <mc:Fallback xmlns="">
            <p:sp>
              <p:nvSpPr>
                <p:cNvPr id="26" name="TextBox 25"/>
                <p:cNvSpPr txBox="1">
                  <a:spLocks noRot="1" noChangeAspect="1" noMove="1" noResize="1" noEditPoints="1" noAdjustHandles="1" noChangeArrowheads="1" noChangeShapeType="1" noTextEdit="1"/>
                </p:cNvSpPr>
                <p:nvPr/>
              </p:nvSpPr>
              <p:spPr>
                <a:xfrm>
                  <a:off x="7189070" y="2363767"/>
                  <a:ext cx="346185" cy="307777"/>
                </a:xfrm>
                <a:prstGeom prst="rect">
                  <a:avLst/>
                </a:prstGeom>
                <a:blipFill>
                  <a:blip r:embed="rId16"/>
                  <a:stretch>
                    <a:fillRect l="-17544" r="-15789"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241849" y="2469673"/>
                  <a:ext cx="56778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oMath>
                    </m:oMathPara>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241849" y="2469673"/>
                  <a:ext cx="567784" cy="307777"/>
                </a:xfrm>
                <a:prstGeom prst="rect">
                  <a:avLst/>
                </a:prstGeom>
                <a:blipFill>
                  <a:blip r:embed="rId17"/>
                  <a:stretch>
                    <a:fillRect l="-9574" t="-1961" r="-14894" b="-33333"/>
                  </a:stretch>
                </a:blipFill>
              </p:spPr>
              <p:txBody>
                <a:bodyPr/>
                <a:lstStyle/>
                <a:p>
                  <a:r>
                    <a:rPr lang="en-US">
                      <a:noFill/>
                    </a:rPr>
                    <a:t> </a:t>
                  </a:r>
                </a:p>
              </p:txBody>
            </p:sp>
          </mc:Fallback>
        </mc:AlternateContent>
      </p:grpSp>
      <p:grpSp>
        <p:nvGrpSpPr>
          <p:cNvPr id="34" name="Group 33"/>
          <p:cNvGrpSpPr/>
          <p:nvPr/>
        </p:nvGrpSpPr>
        <p:grpSpPr>
          <a:xfrm>
            <a:off x="2826603" y="3613151"/>
            <a:ext cx="3117376" cy="2784942"/>
            <a:chOff x="2826603" y="3613151"/>
            <a:chExt cx="3117376" cy="2784942"/>
          </a:xfrm>
        </p:grpSpPr>
        <p:grpSp>
          <p:nvGrpSpPr>
            <p:cNvPr id="27" name="Group 26"/>
            <p:cNvGrpSpPr/>
            <p:nvPr/>
          </p:nvGrpSpPr>
          <p:grpSpPr>
            <a:xfrm>
              <a:off x="2826603" y="3613151"/>
              <a:ext cx="3117376" cy="2743200"/>
              <a:chOff x="2703942" y="3646603"/>
              <a:chExt cx="3117376" cy="2743200"/>
            </a:xfrm>
          </p:grpSpPr>
          <mc:AlternateContent xmlns:mc="http://schemas.openxmlformats.org/markup-compatibility/2006" xmlns:a14="http://schemas.microsoft.com/office/drawing/2010/main">
            <mc:Choice Requires="a14">
              <p:graphicFrame>
                <p:nvGraphicFramePr>
                  <p:cNvPr id="14" name="Object 70"/>
                  <p:cNvGraphicFramePr>
                    <a:graphicFrameLocks noChangeAspect="1"/>
                  </p:cNvGraphicFramePr>
                  <p:nvPr>
                    <p:extLst>
                      <p:ext uri="{D42A27DB-BD31-4B8C-83A1-F6EECF244321}">
                        <p14:modId xmlns:p14="http://schemas.microsoft.com/office/powerpoint/2010/main" val="4161222737"/>
                      </p:ext>
                    </p:extLst>
                  </p:nvPr>
                </p:nvGraphicFramePr>
                <p:xfrm>
                  <a:off x="2989057" y="3646603"/>
                  <a:ext cx="2832261" cy="2743200"/>
                </p:xfrm>
                <a:graphic>
                  <a:graphicData uri="http://schemas.openxmlformats.org/presentationml/2006/ole">
                    <mc:AlternateContent>
                      <mc:Choice xmlns:v="urn:schemas-microsoft-com:vml" Requires="v">
                        <p:oleObj spid="_x0000_s4268" name="Chart" r:id="rId18" imgW="2133600" imgH="2255520" progId="Excel.Chart.8">
                          <p:embed/>
                        </p:oleObj>
                      </mc:Choice>
                      <mc:Fallback>
                        <p:oleObj name="Chart" r:id="rId18" imgW="2133600" imgH="2255520" progId="Excel.Chart.8">
                          <p:embed/>
                          <p:pic>
                            <p:nvPicPr>
                              <p:cNvPr id="25607" name="Object 70"/>
                              <p:cNvPicPr>
                                <a:picLocks noChangeAspect="1" noChangeArrowheads="1"/>
                              </p:cNvPicPr>
                              <p:nvPr/>
                            </p:nvPicPr>
                            <p:blipFill>
                              <a:blip r:embed="rId6">
                                <a:extLst>
                                  <a:ext uri="{28A0092B-C50C-407E-A947-70E740481C1C}">
                                    <a14:useLocalDpi val="0"/>
                                  </a:ext>
                                </a:extLst>
                              </a:blip>
                              <a:srcRect/>
                              <a:stretch>
                                <a:fillRect/>
                              </a:stretch>
                            </p:blipFill>
                            <p:spPr bwMode="auto">
                              <a:xfrm>
                                <a:off x="2989057" y="3646603"/>
                                <a:ext cx="2832261" cy="2743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14" name="Object 70"/>
                  <p:cNvGraphicFramePr>
                    <a:graphicFrameLocks noChangeAspect="1"/>
                  </p:cNvGraphicFramePr>
                  <p:nvPr>
                    <p:extLst>
                      <p:ext uri="{D42A27DB-BD31-4B8C-83A1-F6EECF244321}">
                        <p14:modId xmlns:p14="http://schemas.microsoft.com/office/powerpoint/2010/main" val="4161222737"/>
                      </p:ext>
                    </p:extLst>
                  </p:nvPr>
                </p:nvGraphicFramePr>
                <p:xfrm>
                  <a:off x="2989057" y="3646603"/>
                  <a:ext cx="2832261" cy="2743200"/>
                </p:xfrm>
                <a:graphic>
                  <a:graphicData uri="http://schemas.openxmlformats.org/presentationml/2006/ole">
                    <mc:AlternateContent>
                      <mc:Choice xmlns:v="urn:schemas-microsoft-com:vml" Requires="v">
                        <p:oleObj spid="_x0000_s4247" name="Chart" r:id="rId20" imgW="2133600" imgH="2255520" progId="Excel.Chart.8">
                          <p:embed/>
                        </p:oleObj>
                      </mc:Choice>
                      <mc:Fallback>
                        <p:oleObj name="Chart" r:id="rId20" imgW="2133600" imgH="2255520" progId="Excel.Chart.8">
                          <p:embed/>
                          <p:pic>
                            <p:nvPicPr>
                              <p:cNvPr id="25607" name="Object 7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89057" y="3646603"/>
                                <a:ext cx="283226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16" name="TextBox 15"/>
                  <p:cNvSpPr txBox="1"/>
                  <p:nvPr/>
                </p:nvSpPr>
                <p:spPr>
                  <a:xfrm>
                    <a:off x="2703942" y="4961812"/>
                    <a:ext cx="56778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703942" y="4961812"/>
                    <a:ext cx="567784" cy="307777"/>
                  </a:xfrm>
                  <a:prstGeom prst="rect">
                    <a:avLst/>
                  </a:prstGeom>
                  <a:blipFill>
                    <a:blip r:embed="rId22"/>
                    <a:stretch>
                      <a:fillRect l="-10753" t="-1961" r="-16129" b="-33333"/>
                    </a:stretch>
                  </a:blipFill>
                </p:spPr>
                <p:txBody>
                  <a:bodyPr/>
                  <a:lstStyle/>
                  <a:p>
                    <a:r>
                      <a:rPr lang="en-US">
                        <a:noFill/>
                      </a:rPr>
                      <a:t> </a:t>
                    </a:r>
                  </a:p>
                </p:txBody>
              </p:sp>
            </mc:Fallback>
          </mc:AlternateContent>
          <p:sp>
            <p:nvSpPr>
              <p:cNvPr id="28" name="Line 67"/>
              <p:cNvSpPr>
                <a:spLocks noChangeShapeType="1"/>
              </p:cNvSpPr>
              <p:nvPr/>
            </p:nvSpPr>
            <p:spPr bwMode="auto">
              <a:xfrm flipH="1">
                <a:off x="3798624" y="4621974"/>
                <a:ext cx="393446" cy="4043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29" name="TextBox 28"/>
                  <p:cNvSpPr txBox="1"/>
                  <p:nvPr/>
                </p:nvSpPr>
                <p:spPr>
                  <a:xfrm>
                    <a:off x="4180925" y="4342450"/>
                    <a:ext cx="32425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3</m:t>
                          </m:r>
                          <m:r>
                            <a:rPr lang="en-US" sz="2000" b="0" i="1" smtClean="0">
                              <a:latin typeface="Cambria Math" panose="02040503050406030204" pitchFamily="18" charset="0"/>
                            </a:rPr>
                            <m:t>𝑠</m:t>
                          </m:r>
                        </m:oMath>
                      </m:oMathPara>
                    </a14:m>
                    <a:endParaRPr lang="en-US" sz="20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180925" y="4342450"/>
                    <a:ext cx="324256" cy="307777"/>
                  </a:xfrm>
                  <a:prstGeom prst="rect">
                    <a:avLst/>
                  </a:prstGeom>
                  <a:blipFill>
                    <a:blip r:embed="rId23"/>
                    <a:stretch>
                      <a:fillRect l="-18868" r="-7547" b="-6000"/>
                    </a:stretch>
                  </a:blipFill>
                </p:spPr>
                <p:txBody>
                  <a:bodyPr/>
                  <a:lstStyle/>
                  <a:p>
                    <a:r>
                      <a:rPr lang="en-US">
                        <a:noFill/>
                      </a:rPr>
                      <a:t> </a:t>
                    </a:r>
                  </a:p>
                </p:txBody>
              </p:sp>
            </mc:Fallback>
          </mc:AlternateContent>
          <p:sp>
            <p:nvSpPr>
              <p:cNvPr id="30" name="Line 67"/>
              <p:cNvSpPr>
                <a:spLocks noChangeShapeType="1"/>
              </p:cNvSpPr>
              <p:nvPr/>
            </p:nvSpPr>
            <p:spPr bwMode="auto">
              <a:xfrm flipH="1">
                <a:off x="4037354" y="5067404"/>
                <a:ext cx="393446" cy="4043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31" name="TextBox 30"/>
                  <p:cNvSpPr txBox="1"/>
                  <p:nvPr/>
                </p:nvSpPr>
                <p:spPr>
                  <a:xfrm>
                    <a:off x="4419655" y="4787880"/>
                    <a:ext cx="34618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3</m:t>
                          </m:r>
                          <m:r>
                            <a:rPr lang="en-US" sz="2000" b="0" i="1" smtClean="0">
                              <a:latin typeface="Cambria Math" panose="02040503050406030204" pitchFamily="18" charset="0"/>
                            </a:rPr>
                            <m:t>𝑝</m:t>
                          </m:r>
                        </m:oMath>
                      </m:oMathPara>
                    </a14:m>
                    <a:endParaRPr lang="en-US" sz="2000" dirty="0"/>
                  </a:p>
                </p:txBody>
              </p:sp>
            </mc:Choice>
            <mc:Fallback xmlns="">
              <p:sp>
                <p:nvSpPr>
                  <p:cNvPr id="31" name="TextBox 30"/>
                  <p:cNvSpPr txBox="1">
                    <a:spLocks noRot="1" noChangeAspect="1" noMove="1" noResize="1" noEditPoints="1" noAdjustHandles="1" noChangeArrowheads="1" noChangeShapeType="1" noTextEdit="1"/>
                  </p:cNvSpPr>
                  <p:nvPr/>
                </p:nvSpPr>
                <p:spPr>
                  <a:xfrm>
                    <a:off x="4419655" y="4787880"/>
                    <a:ext cx="346185" cy="307777"/>
                  </a:xfrm>
                  <a:prstGeom prst="rect">
                    <a:avLst/>
                  </a:prstGeom>
                  <a:blipFill>
                    <a:blip r:embed="rId24"/>
                    <a:stretch>
                      <a:fillRect l="-15789" r="-15789" b="-26000"/>
                    </a:stretch>
                  </a:blipFill>
                </p:spPr>
                <p:txBody>
                  <a:bodyPr/>
                  <a:lstStyle/>
                  <a:p>
                    <a:r>
                      <a:rPr lang="en-US">
                        <a:noFill/>
                      </a:rPr>
                      <a:t> </a:t>
                    </a:r>
                  </a:p>
                </p:txBody>
              </p:sp>
            </mc:Fallback>
          </mc:AlternateContent>
          <p:sp>
            <p:nvSpPr>
              <p:cNvPr id="32" name="Line 67"/>
              <p:cNvSpPr>
                <a:spLocks noChangeShapeType="1"/>
              </p:cNvSpPr>
              <p:nvPr/>
            </p:nvSpPr>
            <p:spPr bwMode="auto">
              <a:xfrm flipH="1">
                <a:off x="4599979" y="5153285"/>
                <a:ext cx="393446" cy="4043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33" name="TextBox 32"/>
                  <p:cNvSpPr txBox="1"/>
                  <p:nvPr/>
                </p:nvSpPr>
                <p:spPr>
                  <a:xfrm>
                    <a:off x="4982280" y="4873761"/>
                    <a:ext cx="35759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3</m:t>
                          </m:r>
                          <m:r>
                            <a:rPr lang="en-US" sz="2000" b="0" i="1" smtClean="0">
                              <a:latin typeface="Cambria Math" panose="02040503050406030204" pitchFamily="18" charset="0"/>
                            </a:rPr>
                            <m:t>𝑑</m:t>
                          </m:r>
                        </m:oMath>
                      </m:oMathPara>
                    </a14:m>
                    <a:endParaRPr lang="en-US" sz="2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982280" y="4873761"/>
                    <a:ext cx="357598" cy="307777"/>
                  </a:xfrm>
                  <a:prstGeom prst="rect">
                    <a:avLst/>
                  </a:prstGeom>
                  <a:blipFill>
                    <a:blip r:embed="rId25"/>
                    <a:stretch>
                      <a:fillRect l="-15254" r="-13559" b="-588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TextBox 20"/>
                <p:cNvSpPr txBox="1"/>
                <p:nvPr/>
              </p:nvSpPr>
              <p:spPr>
                <a:xfrm>
                  <a:off x="4483768" y="6090316"/>
                  <a:ext cx="18517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𝑟</m:t>
                        </m:r>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483768" y="6090316"/>
                  <a:ext cx="185179" cy="307777"/>
                </a:xfrm>
                <a:prstGeom prst="rect">
                  <a:avLst/>
                </a:prstGeom>
                <a:blipFill>
                  <a:blip r:embed="rId26"/>
                  <a:stretch>
                    <a:fillRect l="-20000" r="-16667"/>
                  </a:stretch>
                </a:blipFill>
              </p:spPr>
              <p:txBody>
                <a:bodyPr/>
                <a:lstStyle/>
                <a:p>
                  <a:r>
                    <a:rPr lang="en-US">
                      <a:noFill/>
                    </a:rPr>
                    <a:t> </a:t>
                  </a:r>
                </a:p>
              </p:txBody>
            </p:sp>
          </mc:Fallback>
        </mc:AlternateContent>
      </p:grpSp>
    </p:spTree>
    <p:extLst>
      <p:ext uri="{BB962C8B-B14F-4D97-AF65-F5344CB8AC3E}">
        <p14:creationId xmlns:p14="http://schemas.microsoft.com/office/powerpoint/2010/main" val="3487163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4" name="Slide Number Placeholder 3"/>
          <p:cNvSpPr>
            <a:spLocks noGrp="1"/>
          </p:cNvSpPr>
          <p:nvPr>
            <p:ph type="sldNum" sz="quarter" idx="12"/>
          </p:nvPr>
        </p:nvSpPr>
        <p:spPr/>
        <p:txBody>
          <a:bodyPr/>
          <a:lstStyle/>
          <a:p>
            <a:fld id="{74374BF2-3C04-4AB9-BE52-D173019A9162}" type="slidenum">
              <a:rPr lang="en-US" smtClean="0"/>
              <a:t>22</a:t>
            </a:fld>
            <a:endParaRPr lang="en-US" dirty="0"/>
          </a:p>
        </p:txBody>
      </p:sp>
      <mc:AlternateContent xmlns:mc="http://schemas.openxmlformats.org/markup-compatibility/2006" xmlns:a14="http://schemas.microsoft.com/office/drawing/2010/main">
        <mc:Choice Requires="a14">
          <p:sp>
            <p:nvSpPr>
              <p:cNvPr id="12" name="Rectangle 11"/>
              <p:cNvSpPr/>
              <p:nvPr/>
            </p:nvSpPr>
            <p:spPr>
              <a:xfrm>
                <a:off x="292077" y="912773"/>
                <a:ext cx="8573144" cy="5489451"/>
              </a:xfrm>
              <a:prstGeom prst="rect">
                <a:avLst/>
              </a:prstGeom>
            </p:spPr>
            <p:txBody>
              <a:bodyPr wrap="square">
                <a:spAutoFit/>
              </a:bodyPr>
              <a:lstStyle/>
              <a:p>
                <a:pPr algn="just">
                  <a:spcBef>
                    <a:spcPct val="0"/>
                  </a:spcBef>
                </a:pPr>
                <a:r>
                  <a:rPr lang="en-US" altLang="en-US" sz="2300" b="1" dirty="0"/>
                  <a:t>Radial Distribution functions</a:t>
                </a:r>
              </a:p>
              <a:p>
                <a:pPr algn="just">
                  <a:spcBef>
                    <a:spcPct val="0"/>
                  </a:spcBef>
                </a:pPr>
                <a:r>
                  <a:rPr lang="en-US" altLang="en-US" sz="2300" dirty="0"/>
                  <a:t>The radial function gives an indication about the presence of the electron at a distance from the nucleus regardless of the values of the angles </a:t>
                </a:r>
                <a14:m>
                  <m:oMath xmlns:m="http://schemas.openxmlformats.org/officeDocument/2006/math">
                    <m:r>
                      <a:rPr lang="el-GR" altLang="en-US" sz="2300" i="1" dirty="0" smtClean="0">
                        <a:latin typeface="Cambria Math" panose="02040503050406030204" pitchFamily="18" charset="0"/>
                      </a:rPr>
                      <m:t>𝜃</m:t>
                    </m:r>
                  </m:oMath>
                </a14:m>
                <a:r>
                  <a:rPr lang="en-US" altLang="en-US" sz="2300" dirty="0"/>
                  <a:t> and </a:t>
                </a:r>
                <a14:m>
                  <m:oMath xmlns:m="http://schemas.openxmlformats.org/officeDocument/2006/math">
                    <m:r>
                      <a:rPr lang="el-GR" altLang="en-US" sz="2300" i="1" dirty="0" smtClean="0">
                        <a:latin typeface="Cambria Math" panose="02040503050406030204" pitchFamily="18" charset="0"/>
                      </a:rPr>
                      <m:t>𝜑</m:t>
                    </m:r>
                  </m:oMath>
                </a14:m>
                <a:r>
                  <a:rPr lang="en-US" altLang="en-US" sz="2300" dirty="0"/>
                  <a:t>.</a:t>
                </a:r>
              </a:p>
              <a:p>
                <a:pPr algn="just">
                  <a:spcBef>
                    <a:spcPct val="0"/>
                  </a:spcBef>
                </a:pPr>
                <a:endParaRPr lang="en-US" altLang="en-US" sz="2300" dirty="0"/>
              </a:p>
              <a:p>
                <a:pPr algn="just">
                  <a:spcBef>
                    <a:spcPct val="0"/>
                  </a:spcBef>
                </a:pPr>
                <a:r>
                  <a:rPr lang="en-US" sz="2300" dirty="0"/>
                  <a:t>The probability that the electron lies between </a:t>
                </a:r>
                <a14:m>
                  <m:oMath xmlns:m="http://schemas.openxmlformats.org/officeDocument/2006/math">
                    <m:r>
                      <a:rPr lang="en-US" altLang="en-US" sz="2300" i="1" dirty="0" smtClean="0">
                        <a:latin typeface="Cambria Math" panose="02040503050406030204" pitchFamily="18" charset="0"/>
                      </a:rPr>
                      <m:t>𝑟</m:t>
                    </m:r>
                  </m:oMath>
                </a14:m>
                <a:r>
                  <a:rPr lang="en-US" altLang="en-US" sz="2300" dirty="0"/>
                  <a:t> and </a:t>
                </a:r>
                <a14:m>
                  <m:oMath xmlns:m="http://schemas.openxmlformats.org/officeDocument/2006/math">
                    <m:r>
                      <a:rPr lang="en-US" altLang="en-US" sz="2300" i="1" dirty="0" smtClean="0">
                        <a:latin typeface="Cambria Math" panose="02040503050406030204" pitchFamily="18" charset="0"/>
                      </a:rPr>
                      <m:t>𝑟</m:t>
                    </m:r>
                    <m:r>
                      <a:rPr lang="en-US" altLang="en-US" sz="2300" i="1" dirty="0" smtClean="0">
                        <a:latin typeface="Cambria Math" panose="02040503050406030204" pitchFamily="18" charset="0"/>
                      </a:rPr>
                      <m:t>+</m:t>
                    </m:r>
                    <m:r>
                      <a:rPr lang="en-US" altLang="en-US" sz="2300" i="1" dirty="0" smtClean="0">
                        <a:latin typeface="Cambria Math" panose="02040503050406030204" pitchFamily="18" charset="0"/>
                      </a:rPr>
                      <m:t>𝑑𝑟</m:t>
                    </m:r>
                  </m:oMath>
                </a14:m>
                <a:r>
                  <a:rPr lang="en-US" altLang="en-US" sz="2300" dirty="0"/>
                  <a:t> regardless of the values of the angles </a:t>
                </a:r>
                <a14:m>
                  <m:oMath xmlns:m="http://schemas.openxmlformats.org/officeDocument/2006/math">
                    <m:r>
                      <a:rPr lang="en-US" altLang="en-US" sz="2300" i="1">
                        <a:latin typeface="Cambria Math" panose="02040503050406030204" pitchFamily="18" charset="0"/>
                        <a:ea typeface="Cambria Math" panose="02040503050406030204" pitchFamily="18" charset="0"/>
                      </a:rPr>
                      <m:t>𝜃</m:t>
                    </m:r>
                  </m:oMath>
                </a14:m>
                <a:r>
                  <a:rPr lang="en-US" altLang="en-US" sz="2300" dirty="0"/>
                  <a:t> and </a:t>
                </a:r>
                <a14:m>
                  <m:oMath xmlns:m="http://schemas.openxmlformats.org/officeDocument/2006/math">
                    <m:r>
                      <a:rPr lang="en-US" altLang="en-US" sz="2300" i="1">
                        <a:latin typeface="Cambria Math" panose="02040503050406030204" pitchFamily="18" charset="0"/>
                        <a:ea typeface="Cambria Math" panose="02040503050406030204" pitchFamily="18" charset="0"/>
                      </a:rPr>
                      <m:t>𝜑</m:t>
                    </m:r>
                  </m:oMath>
                </a14:m>
                <a:r>
                  <a:rPr lang="en-US" altLang="en-US" sz="2300" dirty="0"/>
                  <a:t> is given by</a:t>
                </a:r>
              </a:p>
              <a:p>
                <a:pPr algn="just">
                  <a:spcBef>
                    <a:spcPct val="0"/>
                  </a:spcBef>
                </a:pPr>
                <a:endParaRPr lang="en-US" altLang="en-US" sz="2300" dirty="0"/>
              </a:p>
              <a:p>
                <a:pPr algn="just">
                  <a:spcBef>
                    <a:spcPct val="0"/>
                  </a:spcBef>
                </a:pPr>
                <a14:m>
                  <m:oMathPara xmlns:m="http://schemas.openxmlformats.org/officeDocument/2006/math">
                    <m:oMathParaPr>
                      <m:jc m:val="centerGroup"/>
                    </m:oMathParaPr>
                    <m:oMath xmlns:m="http://schemas.openxmlformats.org/officeDocument/2006/math">
                      <m:sSubSup>
                        <m:sSubSupPr>
                          <m:ctrlPr>
                            <a:rPr lang="en-US" altLang="en-US" sz="2300" i="1">
                              <a:latin typeface="Cambria Math" panose="02040503050406030204" pitchFamily="18" charset="0"/>
                              <a:ea typeface="Cambria Math" panose="02040503050406030204" pitchFamily="18" charset="0"/>
                            </a:rPr>
                          </m:ctrlPr>
                        </m:sSubSupPr>
                        <m:e>
                          <m:r>
                            <a:rPr lang="en-US" altLang="en-US" sz="2300" i="1">
                              <a:latin typeface="Cambria Math" panose="02040503050406030204" pitchFamily="18" charset="0"/>
                              <a:ea typeface="Cambria Math" panose="02040503050406030204" pitchFamily="18" charset="0"/>
                            </a:rPr>
                            <m:t>𝑅</m:t>
                          </m:r>
                        </m:e>
                        <m:sub>
                          <m:r>
                            <a:rPr lang="en-US" altLang="en-US" sz="2300" i="1">
                              <a:latin typeface="Cambria Math" panose="02040503050406030204" pitchFamily="18" charset="0"/>
                              <a:ea typeface="Cambria Math" panose="02040503050406030204" pitchFamily="18" charset="0"/>
                            </a:rPr>
                            <m:t>𝑛</m:t>
                          </m:r>
                          <m:r>
                            <a:rPr lang="en-US" altLang="en-US" sz="2300" i="1">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𝑙</m:t>
                          </m:r>
                        </m:sub>
                        <m:sup>
                          <m:r>
                            <a:rPr lang="en-US" altLang="en-US" sz="2300" i="1">
                              <a:latin typeface="Cambria Math" panose="02040503050406030204" pitchFamily="18" charset="0"/>
                              <a:ea typeface="Cambria Math" panose="02040503050406030204" pitchFamily="18" charset="0"/>
                            </a:rPr>
                            <m:t>2</m:t>
                          </m:r>
                        </m:sup>
                      </m:sSubSup>
                      <m:d>
                        <m:dPr>
                          <m:ctrlPr>
                            <a:rPr lang="en-US" altLang="en-US" sz="2300" i="1">
                              <a:latin typeface="Cambria Math" panose="02040503050406030204" pitchFamily="18" charset="0"/>
                              <a:ea typeface="Cambria Math" panose="02040503050406030204" pitchFamily="18" charset="0"/>
                            </a:rPr>
                          </m:ctrlPr>
                        </m:dPr>
                        <m:e>
                          <m:r>
                            <a:rPr lang="en-US" altLang="en-US" sz="2300" i="1">
                              <a:latin typeface="Cambria Math" panose="02040503050406030204" pitchFamily="18" charset="0"/>
                              <a:ea typeface="Cambria Math" panose="02040503050406030204" pitchFamily="18" charset="0"/>
                            </a:rPr>
                            <m:t>𝑟</m:t>
                          </m:r>
                        </m:e>
                      </m:d>
                      <m:r>
                        <a:rPr lang="en-US" altLang="en-US" sz="2300" i="1">
                          <a:latin typeface="Cambria Math" panose="02040503050406030204" pitchFamily="18" charset="0"/>
                          <a:ea typeface="Cambria Math" panose="02040503050406030204" pitchFamily="18" charset="0"/>
                        </a:rPr>
                        <m:t> </m:t>
                      </m:r>
                      <m:sSup>
                        <m:sSupPr>
                          <m:ctrlPr>
                            <a:rPr lang="en-US" altLang="en-US" sz="2300" i="1">
                              <a:latin typeface="Cambria Math" panose="02040503050406030204" pitchFamily="18" charset="0"/>
                              <a:ea typeface="Cambria Math" panose="02040503050406030204" pitchFamily="18" charset="0"/>
                            </a:rPr>
                          </m:ctrlPr>
                        </m:sSupPr>
                        <m:e>
                          <m:r>
                            <a:rPr lang="en-US" altLang="en-US" sz="2300" i="1">
                              <a:latin typeface="Cambria Math" panose="02040503050406030204" pitchFamily="18" charset="0"/>
                              <a:ea typeface="Cambria Math" panose="02040503050406030204" pitchFamily="18" charset="0"/>
                            </a:rPr>
                            <m:t>𝑟</m:t>
                          </m:r>
                        </m:e>
                        <m:sup>
                          <m:r>
                            <a:rPr lang="en-US" altLang="en-US" sz="2300" i="1">
                              <a:latin typeface="Cambria Math" panose="02040503050406030204" pitchFamily="18" charset="0"/>
                              <a:ea typeface="Cambria Math" panose="02040503050406030204" pitchFamily="18" charset="0"/>
                            </a:rPr>
                            <m:t>2</m:t>
                          </m:r>
                        </m:sup>
                      </m:sSup>
                      <m:r>
                        <a:rPr lang="en-US" altLang="en-US" sz="2300" i="1">
                          <a:latin typeface="Cambria Math" panose="02040503050406030204" pitchFamily="18" charset="0"/>
                          <a:ea typeface="Cambria Math" panose="02040503050406030204" pitchFamily="18" charset="0"/>
                        </a:rPr>
                        <m:t>𝑑𝑟</m:t>
                      </m:r>
                      <m:nary>
                        <m:naryPr>
                          <m:ctrlPr>
                            <a:rPr lang="en-US" altLang="en-US" sz="2300" i="1">
                              <a:latin typeface="Cambria Math" panose="02040503050406030204" pitchFamily="18" charset="0"/>
                            </a:rPr>
                          </m:ctrlPr>
                        </m:naryPr>
                        <m:sub>
                          <m:r>
                            <m:rPr>
                              <m:brk m:alnAt="23"/>
                            </m:rPr>
                            <a:rPr lang="en-US" altLang="en-US" sz="2300" i="1">
                              <a:latin typeface="Cambria Math" panose="02040503050406030204" pitchFamily="18" charset="0"/>
                            </a:rPr>
                            <m:t>0</m:t>
                          </m:r>
                        </m:sub>
                        <m:sup>
                          <m:r>
                            <a:rPr lang="en-US" altLang="en-US" sz="2300" i="1">
                              <a:latin typeface="Cambria Math" panose="02040503050406030204" pitchFamily="18" charset="0"/>
                              <a:ea typeface="Cambria Math" panose="02040503050406030204" pitchFamily="18" charset="0"/>
                            </a:rPr>
                            <m:t>𝜋</m:t>
                          </m:r>
                        </m:sup>
                        <m:e>
                          <m:nary>
                            <m:naryPr>
                              <m:ctrlPr>
                                <a:rPr lang="en-US" altLang="en-US" sz="2300" i="1">
                                  <a:latin typeface="Cambria Math" panose="02040503050406030204" pitchFamily="18" charset="0"/>
                                </a:rPr>
                              </m:ctrlPr>
                            </m:naryPr>
                            <m:sub>
                              <m:r>
                                <m:rPr>
                                  <m:brk m:alnAt="23"/>
                                </m:rPr>
                                <a:rPr lang="en-US" altLang="en-US" sz="2300" i="1">
                                  <a:latin typeface="Cambria Math" panose="02040503050406030204" pitchFamily="18" charset="0"/>
                                </a:rPr>
                                <m:t>0</m:t>
                              </m:r>
                            </m:sub>
                            <m:sup>
                              <m:r>
                                <a:rPr lang="en-US" altLang="en-US" sz="2300" i="1">
                                  <a:latin typeface="Cambria Math" panose="02040503050406030204" pitchFamily="18" charset="0"/>
                                </a:rPr>
                                <m:t>2</m:t>
                              </m:r>
                              <m:r>
                                <a:rPr lang="en-US" altLang="en-US" sz="2300" i="1">
                                  <a:latin typeface="Cambria Math" panose="02040503050406030204" pitchFamily="18" charset="0"/>
                                  <a:ea typeface="Cambria Math" panose="02040503050406030204" pitchFamily="18" charset="0"/>
                                </a:rPr>
                                <m:t>𝜋</m:t>
                              </m:r>
                            </m:sup>
                            <m:e>
                              <m:sSubSup>
                                <m:sSubSupPr>
                                  <m:ctrlPr>
                                    <a:rPr lang="en-US" altLang="en-US" sz="2300" i="1">
                                      <a:latin typeface="Cambria Math" panose="02040503050406030204" pitchFamily="18" charset="0"/>
                                      <a:ea typeface="Cambria Math" panose="02040503050406030204" pitchFamily="18" charset="0"/>
                                    </a:rPr>
                                  </m:ctrlPr>
                                </m:sSubSupPr>
                                <m:e>
                                  <m:r>
                                    <a:rPr lang="en-US" altLang="en-US" sz="2300" i="1">
                                      <a:latin typeface="Cambria Math" panose="02040503050406030204" pitchFamily="18" charset="0"/>
                                      <a:ea typeface="Cambria Math" panose="02040503050406030204" pitchFamily="18" charset="0"/>
                                    </a:rPr>
                                    <m:t>𝑌</m:t>
                                  </m:r>
                                </m:e>
                                <m:sub>
                                  <m:r>
                                    <a:rPr lang="en-US" altLang="en-US" sz="2300" i="1">
                                      <a:latin typeface="Cambria Math" panose="02040503050406030204" pitchFamily="18" charset="0"/>
                                      <a:ea typeface="Cambria Math" panose="02040503050406030204" pitchFamily="18" charset="0"/>
                                    </a:rPr>
                                    <m:t>𝐿𝑚</m:t>
                                  </m:r>
                                </m:sub>
                                <m:sup>
                                  <m:r>
                                    <a:rPr lang="en-US" altLang="en-US" sz="2300" i="1">
                                      <a:latin typeface="Cambria Math" panose="02040503050406030204" pitchFamily="18" charset="0"/>
                                      <a:ea typeface="Cambria Math" panose="02040503050406030204" pitchFamily="18" charset="0"/>
                                    </a:rPr>
                                    <m:t>∗</m:t>
                                  </m:r>
                                </m:sup>
                              </m:sSubSup>
                              <m:d>
                                <m:dPr>
                                  <m:ctrlPr>
                                    <a:rPr lang="en-US" altLang="en-US" sz="2300" i="1">
                                      <a:latin typeface="Cambria Math" panose="02040503050406030204" pitchFamily="18" charset="0"/>
                                      <a:ea typeface="Cambria Math" panose="02040503050406030204" pitchFamily="18" charset="0"/>
                                    </a:rPr>
                                  </m:ctrlPr>
                                </m:dPr>
                                <m:e>
                                  <m:r>
                                    <a:rPr lang="en-US" altLang="en-US" sz="2300" i="1">
                                      <a:latin typeface="Cambria Math" panose="02040503050406030204" pitchFamily="18" charset="0"/>
                                      <a:ea typeface="Cambria Math" panose="02040503050406030204" pitchFamily="18" charset="0"/>
                                    </a:rPr>
                                    <m:t>𝜃</m:t>
                                  </m:r>
                                  <m:r>
                                    <a:rPr lang="en-US" altLang="en-US" sz="2300" i="1">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𝜑</m:t>
                                  </m:r>
                                </m:e>
                              </m:d>
                              <m:sSub>
                                <m:sSubPr>
                                  <m:ctrlPr>
                                    <a:rPr lang="en-US" altLang="en-US" sz="2300" i="1">
                                      <a:latin typeface="Cambria Math" panose="02040503050406030204" pitchFamily="18" charset="0"/>
                                      <a:ea typeface="Cambria Math" panose="02040503050406030204" pitchFamily="18" charset="0"/>
                                    </a:rPr>
                                  </m:ctrlPr>
                                </m:sSubPr>
                                <m:e>
                                  <m:r>
                                    <a:rPr lang="en-US" altLang="en-US" sz="2300" i="1">
                                      <a:latin typeface="Cambria Math" panose="02040503050406030204" pitchFamily="18" charset="0"/>
                                      <a:ea typeface="Cambria Math" panose="02040503050406030204" pitchFamily="18" charset="0"/>
                                    </a:rPr>
                                    <m:t>𝑌</m:t>
                                  </m:r>
                                </m:e>
                                <m:sub>
                                  <m:r>
                                    <a:rPr lang="en-US" altLang="en-US" sz="2300" i="1">
                                      <a:latin typeface="Cambria Math" panose="02040503050406030204" pitchFamily="18" charset="0"/>
                                      <a:ea typeface="Cambria Math" panose="02040503050406030204" pitchFamily="18" charset="0"/>
                                    </a:rPr>
                                    <m:t>𝑙</m:t>
                                  </m:r>
                                  <m:r>
                                    <a:rPr lang="en-US" altLang="en-US" sz="2300" i="1">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𝑚</m:t>
                                  </m:r>
                                </m:sub>
                              </m:sSub>
                              <m:func>
                                <m:funcPr>
                                  <m:ctrlPr>
                                    <a:rPr lang="en-US" altLang="en-US" sz="2300" i="1">
                                      <a:latin typeface="Cambria Math" panose="02040503050406030204" pitchFamily="18" charset="0"/>
                                    </a:rPr>
                                  </m:ctrlPr>
                                </m:funcPr>
                                <m:fName>
                                  <m:r>
                                    <m:rPr>
                                      <m:sty m:val="p"/>
                                    </m:rPr>
                                    <a:rPr lang="en-US" altLang="en-US" sz="2300">
                                      <a:latin typeface="Cambria Math" panose="02040503050406030204" pitchFamily="18" charset="0"/>
                                    </a:rPr>
                                    <m:t>sin</m:t>
                                  </m:r>
                                </m:fName>
                                <m:e>
                                  <m:r>
                                    <a:rPr lang="en-US" altLang="en-US" sz="2300" i="1">
                                      <a:latin typeface="Cambria Math" panose="02040503050406030204" pitchFamily="18" charset="0"/>
                                      <a:ea typeface="Cambria Math" panose="02040503050406030204" pitchFamily="18" charset="0"/>
                                    </a:rPr>
                                    <m:t>𝜃</m:t>
                                  </m:r>
                                  <m:r>
                                    <a:rPr lang="en-US" altLang="en-US" sz="2300" i="1">
                                      <a:latin typeface="Cambria Math" panose="02040503050406030204" pitchFamily="18" charset="0"/>
                                      <a:ea typeface="Cambria Math" panose="02040503050406030204" pitchFamily="18" charset="0"/>
                                    </a:rPr>
                                    <m:t> </m:t>
                                  </m:r>
                                  <m:r>
                                    <a:rPr lang="en-US" altLang="en-US" sz="2300" i="1">
                                      <a:latin typeface="Cambria Math" panose="02040503050406030204" pitchFamily="18" charset="0"/>
                                      <a:ea typeface="Cambria Math" panose="02040503050406030204" pitchFamily="18" charset="0"/>
                                    </a:rPr>
                                    <m:t>𝑑</m:t>
                                  </m:r>
                                  <m:r>
                                    <a:rPr lang="en-US" altLang="en-US" sz="2300" i="1">
                                      <a:latin typeface="Cambria Math" panose="02040503050406030204" pitchFamily="18" charset="0"/>
                                      <a:ea typeface="Cambria Math" panose="02040503050406030204" pitchFamily="18" charset="0"/>
                                    </a:rPr>
                                    <m:t>𝜃</m:t>
                                  </m:r>
                                </m:e>
                              </m:func>
                              <m:r>
                                <a:rPr lang="en-US" altLang="en-US" sz="2300" i="1">
                                  <a:latin typeface="Cambria Math" panose="02040503050406030204" pitchFamily="18" charset="0"/>
                                  <a:ea typeface="Cambria Math" panose="02040503050406030204" pitchFamily="18" charset="0"/>
                                </a:rPr>
                                <m:t>𝑑</m:t>
                              </m:r>
                              <m:r>
                                <a:rPr lang="en-US" altLang="en-US" sz="2300" i="1">
                                  <a:latin typeface="Cambria Math" panose="02040503050406030204" pitchFamily="18" charset="0"/>
                                  <a:ea typeface="Cambria Math" panose="02040503050406030204" pitchFamily="18" charset="0"/>
                                </a:rPr>
                                <m:t>𝜑</m:t>
                              </m:r>
                            </m:e>
                          </m:nary>
                          <m:r>
                            <a:rPr lang="en-US" altLang="en-US" sz="2300" b="0" i="1" smtClean="0">
                              <a:latin typeface="Cambria Math" panose="02040503050406030204" pitchFamily="18" charset="0"/>
                              <a:ea typeface="Cambria Math" panose="02040503050406030204" pitchFamily="18" charset="0"/>
                            </a:rPr>
                            <m:t>= </m:t>
                          </m:r>
                        </m:e>
                      </m:nary>
                      <m:sSubSup>
                        <m:sSubSupPr>
                          <m:ctrlPr>
                            <a:rPr lang="en-US" altLang="en-US" sz="2300" i="1">
                              <a:latin typeface="Cambria Math" panose="02040503050406030204" pitchFamily="18" charset="0"/>
                              <a:ea typeface="Cambria Math" panose="02040503050406030204" pitchFamily="18" charset="0"/>
                            </a:rPr>
                          </m:ctrlPr>
                        </m:sSubSupPr>
                        <m:e>
                          <m:r>
                            <a:rPr lang="en-US" altLang="en-US" sz="2300" i="1">
                              <a:latin typeface="Cambria Math" panose="02040503050406030204" pitchFamily="18" charset="0"/>
                              <a:ea typeface="Cambria Math" panose="02040503050406030204" pitchFamily="18" charset="0"/>
                            </a:rPr>
                            <m:t>𝑅</m:t>
                          </m:r>
                        </m:e>
                        <m:sub>
                          <m:r>
                            <a:rPr lang="en-US" altLang="en-US" sz="2300" i="1">
                              <a:latin typeface="Cambria Math" panose="02040503050406030204" pitchFamily="18" charset="0"/>
                              <a:ea typeface="Cambria Math" panose="02040503050406030204" pitchFamily="18" charset="0"/>
                            </a:rPr>
                            <m:t>𝑛</m:t>
                          </m:r>
                          <m:r>
                            <a:rPr lang="en-US" altLang="en-US" sz="2300" i="1">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𝑙</m:t>
                          </m:r>
                        </m:sub>
                        <m:sup>
                          <m:r>
                            <a:rPr lang="en-US" altLang="en-US" sz="2300" i="1">
                              <a:latin typeface="Cambria Math" panose="02040503050406030204" pitchFamily="18" charset="0"/>
                              <a:ea typeface="Cambria Math" panose="02040503050406030204" pitchFamily="18" charset="0"/>
                            </a:rPr>
                            <m:t>2</m:t>
                          </m:r>
                        </m:sup>
                      </m:sSubSup>
                      <m:d>
                        <m:dPr>
                          <m:ctrlPr>
                            <a:rPr lang="en-US" altLang="en-US" sz="2300" i="1">
                              <a:latin typeface="Cambria Math" panose="02040503050406030204" pitchFamily="18" charset="0"/>
                              <a:ea typeface="Cambria Math" panose="02040503050406030204" pitchFamily="18" charset="0"/>
                            </a:rPr>
                          </m:ctrlPr>
                        </m:dPr>
                        <m:e>
                          <m:r>
                            <a:rPr lang="en-US" altLang="en-US" sz="2300" i="1">
                              <a:latin typeface="Cambria Math" panose="02040503050406030204" pitchFamily="18" charset="0"/>
                              <a:ea typeface="Cambria Math" panose="02040503050406030204" pitchFamily="18" charset="0"/>
                            </a:rPr>
                            <m:t>𝑟</m:t>
                          </m:r>
                        </m:e>
                      </m:d>
                      <m:r>
                        <a:rPr lang="en-US" altLang="en-US" sz="2300" i="1">
                          <a:latin typeface="Cambria Math" panose="02040503050406030204" pitchFamily="18" charset="0"/>
                          <a:ea typeface="Cambria Math" panose="02040503050406030204" pitchFamily="18" charset="0"/>
                        </a:rPr>
                        <m:t> </m:t>
                      </m:r>
                      <m:sSup>
                        <m:sSupPr>
                          <m:ctrlPr>
                            <a:rPr lang="en-US" altLang="en-US" sz="2300" i="1">
                              <a:latin typeface="Cambria Math" panose="02040503050406030204" pitchFamily="18" charset="0"/>
                              <a:ea typeface="Cambria Math" panose="02040503050406030204" pitchFamily="18" charset="0"/>
                            </a:rPr>
                          </m:ctrlPr>
                        </m:sSupPr>
                        <m:e>
                          <m:r>
                            <a:rPr lang="en-US" altLang="en-US" sz="2300" i="1">
                              <a:latin typeface="Cambria Math" panose="02040503050406030204" pitchFamily="18" charset="0"/>
                              <a:ea typeface="Cambria Math" panose="02040503050406030204" pitchFamily="18" charset="0"/>
                            </a:rPr>
                            <m:t>𝑟</m:t>
                          </m:r>
                        </m:e>
                        <m:sup>
                          <m:r>
                            <a:rPr lang="en-US" altLang="en-US" sz="2300" i="1">
                              <a:latin typeface="Cambria Math" panose="02040503050406030204" pitchFamily="18" charset="0"/>
                              <a:ea typeface="Cambria Math" panose="02040503050406030204" pitchFamily="18" charset="0"/>
                            </a:rPr>
                            <m:t>2</m:t>
                          </m:r>
                        </m:sup>
                      </m:sSup>
                      <m:r>
                        <a:rPr lang="en-US" altLang="en-US" sz="2300" i="1">
                          <a:latin typeface="Cambria Math" panose="02040503050406030204" pitchFamily="18" charset="0"/>
                          <a:ea typeface="Cambria Math" panose="02040503050406030204" pitchFamily="18" charset="0"/>
                        </a:rPr>
                        <m:t>𝑑𝑟</m:t>
                      </m:r>
                    </m:oMath>
                  </m:oMathPara>
                </a14:m>
                <a:endParaRPr lang="en-US" altLang="en-US" sz="2300" dirty="0"/>
              </a:p>
              <a:p>
                <a:pPr algn="just">
                  <a:spcBef>
                    <a:spcPct val="0"/>
                  </a:spcBef>
                </a:pPr>
                <a:endParaRPr lang="en-US" altLang="en-US" sz="1500" dirty="0"/>
              </a:p>
              <a:p>
                <a:pPr algn="just">
                  <a:spcBef>
                    <a:spcPct val="0"/>
                  </a:spcBef>
                </a:pPr>
                <a:r>
                  <a:rPr lang="en-US" altLang="en-US" sz="2300" dirty="0"/>
                  <a:t>This function is known as the </a:t>
                </a:r>
                <a14:m>
                  <m:oMath xmlns:m="http://schemas.openxmlformats.org/officeDocument/2006/math">
                    <m:r>
                      <a:rPr lang="en-US" altLang="en-US" sz="2300" i="1" dirty="0" smtClean="0">
                        <a:latin typeface="Cambria Math" panose="02040503050406030204" pitchFamily="18" charset="0"/>
                      </a:rPr>
                      <m:t>𝑅𝑎𝑑𝑖𝑎𝑙</m:t>
                    </m:r>
                    <m:r>
                      <a:rPr lang="en-US" altLang="en-US" sz="2300" i="1" dirty="0" smtClean="0">
                        <a:latin typeface="Cambria Math" panose="02040503050406030204" pitchFamily="18" charset="0"/>
                      </a:rPr>
                      <m:t> </m:t>
                    </m:r>
                    <m:r>
                      <a:rPr lang="en-US" altLang="en-US" sz="2300" i="1" dirty="0" smtClean="0">
                        <a:latin typeface="Cambria Math" panose="02040503050406030204" pitchFamily="18" charset="0"/>
                      </a:rPr>
                      <m:t>𝑑𝑖𝑠𝑡𝑟𝑖𝑏𝑢𝑡𝑖𝑜𝑛</m:t>
                    </m:r>
                    <m:r>
                      <a:rPr lang="en-US" altLang="en-US" sz="2300" i="1" dirty="0" smtClean="0">
                        <a:latin typeface="Cambria Math" panose="02040503050406030204" pitchFamily="18" charset="0"/>
                      </a:rPr>
                      <m:t> </m:t>
                    </m:r>
                    <m:r>
                      <a:rPr lang="en-US" altLang="en-US" sz="2300" i="1" dirty="0" smtClean="0">
                        <a:latin typeface="Cambria Math" panose="02040503050406030204" pitchFamily="18" charset="0"/>
                      </a:rPr>
                      <m:t>𝑓𝑢𝑛𝑐𝑡𝑖𝑜𝑛</m:t>
                    </m:r>
                  </m:oMath>
                </a14:m>
                <a:r>
                  <a:rPr lang="en-US" altLang="en-US" sz="2300" dirty="0"/>
                  <a:t>.</a:t>
                </a:r>
              </a:p>
              <a:p>
                <a:pPr algn="just">
                  <a:spcBef>
                    <a:spcPct val="0"/>
                  </a:spcBef>
                </a:pPr>
                <a:endParaRPr lang="en-US" altLang="en-US" sz="2300" dirty="0"/>
              </a:p>
              <a:p>
                <a:pPr algn="just">
                  <a:spcBef>
                    <a:spcPct val="0"/>
                  </a:spcBef>
                </a:pPr>
                <a:endParaRPr lang="en-US" altLang="en-US" sz="2300" dirty="0"/>
              </a:p>
              <a:p>
                <a:pPr algn="just">
                  <a:spcBef>
                    <a:spcPct val="0"/>
                  </a:spcBef>
                </a:pPr>
                <a:endParaRPr lang="en-US" altLang="en-US" sz="2300" dirty="0"/>
              </a:p>
            </p:txBody>
          </p:sp>
        </mc:Choice>
        <mc:Fallback xmlns="">
          <p:sp>
            <p:nvSpPr>
              <p:cNvPr id="12" name="Rectangle 11"/>
              <p:cNvSpPr>
                <a:spLocks noRot="1" noChangeAspect="1" noMove="1" noResize="1" noEditPoints="1" noAdjustHandles="1" noChangeArrowheads="1" noChangeShapeType="1" noTextEdit="1"/>
              </p:cNvSpPr>
              <p:nvPr/>
            </p:nvSpPr>
            <p:spPr>
              <a:xfrm>
                <a:off x="292077" y="912773"/>
                <a:ext cx="8573144" cy="5489451"/>
              </a:xfrm>
              <a:prstGeom prst="rect">
                <a:avLst/>
              </a:prstGeom>
              <a:blipFill>
                <a:blip r:embed="rId2"/>
                <a:stretch>
                  <a:fillRect l="-1067" t="-889" r="-996"/>
                </a:stretch>
              </a:blipFill>
            </p:spPr>
            <p:txBody>
              <a:bodyPr/>
              <a:lstStyle/>
              <a:p>
                <a:r>
                  <a:rPr lang="en-US">
                    <a:noFill/>
                  </a:rPr>
                  <a:t> </a:t>
                </a:r>
              </a:p>
            </p:txBody>
          </p:sp>
        </mc:Fallback>
      </mc:AlternateContent>
    </p:spTree>
    <p:extLst>
      <p:ext uri="{BB962C8B-B14F-4D97-AF65-F5344CB8AC3E}">
        <p14:creationId xmlns:p14="http://schemas.microsoft.com/office/powerpoint/2010/main" val="2519299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fade">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animEffect transition="in" filter="fade">
                                      <p:cBhvr>
                                        <p:cTn id="27"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4" name="Slide Number Placeholder 3"/>
          <p:cNvSpPr>
            <a:spLocks noGrp="1"/>
          </p:cNvSpPr>
          <p:nvPr>
            <p:ph type="sldNum" sz="quarter" idx="12"/>
          </p:nvPr>
        </p:nvSpPr>
        <p:spPr/>
        <p:txBody>
          <a:bodyPr/>
          <a:lstStyle/>
          <a:p>
            <a:fld id="{74374BF2-3C04-4AB9-BE52-D173019A9162}" type="slidenum">
              <a:rPr lang="en-US" smtClean="0"/>
              <a:t>23</a:t>
            </a:fld>
            <a:endParaRPr lang="en-US" dirty="0"/>
          </a:p>
        </p:txBody>
      </p:sp>
      <mc:AlternateContent xmlns:mc="http://schemas.openxmlformats.org/markup-compatibility/2006" xmlns:a14="http://schemas.microsoft.com/office/drawing/2010/main">
        <mc:Choice Requires="a14">
          <p:sp>
            <p:nvSpPr>
              <p:cNvPr id="12" name="Rectangle 11"/>
              <p:cNvSpPr/>
              <p:nvPr/>
            </p:nvSpPr>
            <p:spPr>
              <a:xfrm>
                <a:off x="245327" y="912773"/>
                <a:ext cx="8686800" cy="714876"/>
              </a:xfrm>
              <a:prstGeom prst="rect">
                <a:avLst/>
              </a:prstGeom>
            </p:spPr>
            <p:txBody>
              <a:bodyPr wrap="square">
                <a:spAutoFit/>
              </a:bodyPr>
              <a:lstStyle/>
              <a:p>
                <a:pPr algn="just"/>
                <a:r>
                  <a:rPr lang="en-US" sz="2000" b="1" dirty="0"/>
                  <a:t>The probability densities </a:t>
                </a:r>
                <a14:m>
                  <m:oMath xmlns:m="http://schemas.openxmlformats.org/officeDocument/2006/math">
                    <m:sSup>
                      <m:sSupPr>
                        <m:ctrlPr>
                          <a:rPr lang="en-US" sz="2000" b="1" i="1">
                            <a:latin typeface="Cambria Math" panose="02040503050406030204" pitchFamily="18" charset="0"/>
                          </a:rPr>
                        </m:ctrlPr>
                      </m:sSupPr>
                      <m:e>
                        <m:d>
                          <m:dPr>
                            <m:begChr m:val="["/>
                            <m:endChr m:val="]"/>
                            <m:ctrlPr>
                              <a:rPr lang="en-US" sz="2000" b="1" i="1">
                                <a:latin typeface="Cambria Math" panose="02040503050406030204" pitchFamily="18" charset="0"/>
                              </a:rPr>
                            </m:ctrlPr>
                          </m:dPr>
                          <m:e>
                            <m:r>
                              <a:rPr lang="en-US" sz="2000" b="1" i="1">
                                <a:latin typeface="Cambria Math" panose="02040503050406030204" pitchFamily="18" charset="0"/>
                              </a:rPr>
                              <m:t>𝑹</m:t>
                            </m:r>
                            <m:d>
                              <m:dPr>
                                <m:ctrlPr>
                                  <a:rPr lang="en-US" sz="2000" b="1" i="1">
                                    <a:latin typeface="Cambria Math" panose="02040503050406030204" pitchFamily="18" charset="0"/>
                                  </a:rPr>
                                </m:ctrlPr>
                              </m:dPr>
                              <m:e>
                                <m:r>
                                  <a:rPr lang="en-US" sz="2000" b="1" i="1">
                                    <a:latin typeface="Cambria Math" panose="02040503050406030204" pitchFamily="18" charset="0"/>
                                  </a:rPr>
                                  <m:t>𝒓</m:t>
                                </m:r>
                              </m:e>
                            </m:d>
                          </m:e>
                        </m:d>
                      </m:e>
                      <m:sup>
                        <m:r>
                          <a:rPr lang="en-US" sz="2000" b="1" i="1">
                            <a:latin typeface="Cambria Math" panose="02040503050406030204" pitchFamily="18" charset="0"/>
                          </a:rPr>
                          <m:t>𝟐</m:t>
                        </m:r>
                      </m:sup>
                    </m:sSup>
                    <m:r>
                      <a:rPr lang="en-US" sz="2000" b="1" i="1">
                        <a:latin typeface="Cambria Math" panose="02040503050406030204" pitchFamily="18" charset="0"/>
                      </a:rPr>
                      <m:t> </m:t>
                    </m:r>
                    <m:sSup>
                      <m:sSupPr>
                        <m:ctrlPr>
                          <a:rPr lang="en-US" sz="2000" b="1" i="1">
                            <a:latin typeface="Cambria Math" panose="02040503050406030204" pitchFamily="18" charset="0"/>
                          </a:rPr>
                        </m:ctrlPr>
                      </m:sSupPr>
                      <m:e>
                        <m:r>
                          <a:rPr lang="en-US" sz="2000" b="1" i="1">
                            <a:latin typeface="Cambria Math" panose="02040503050406030204" pitchFamily="18" charset="0"/>
                          </a:rPr>
                          <m:t>𝒓</m:t>
                        </m:r>
                      </m:e>
                      <m:sup>
                        <m:r>
                          <a:rPr lang="en-US" sz="2000" b="1" i="1">
                            <a:latin typeface="Cambria Math" panose="02040503050406030204" pitchFamily="18" charset="0"/>
                          </a:rPr>
                          <m:t>𝟐</m:t>
                        </m:r>
                      </m:sup>
                    </m:sSup>
                  </m:oMath>
                </a14:m>
                <a:r>
                  <a:rPr lang="en-US" sz="2000" b="1" dirty="0"/>
                  <a:t> associated with the radial parts of the hydrogen atomic wave functions.</a:t>
                </a:r>
                <a:endParaRPr lang="en-US" altLang="en-US" sz="2000" b="1" dirty="0"/>
              </a:p>
            </p:txBody>
          </p:sp>
        </mc:Choice>
        <mc:Fallback xmlns="">
          <p:sp>
            <p:nvSpPr>
              <p:cNvPr id="12" name="Rectangle 11"/>
              <p:cNvSpPr>
                <a:spLocks noRot="1" noChangeAspect="1" noMove="1" noResize="1" noEditPoints="1" noAdjustHandles="1" noChangeArrowheads="1" noChangeShapeType="1" noTextEdit="1"/>
              </p:cNvSpPr>
              <p:nvPr/>
            </p:nvSpPr>
            <p:spPr>
              <a:xfrm>
                <a:off x="245327" y="912773"/>
                <a:ext cx="8686800" cy="714876"/>
              </a:xfrm>
              <a:prstGeom prst="rect">
                <a:avLst/>
              </a:prstGeom>
              <a:blipFill>
                <a:blip r:embed="rId3"/>
                <a:stretch>
                  <a:fillRect l="-702" t="-3419" r="-772" b="-14530"/>
                </a:stretch>
              </a:blipFill>
            </p:spPr>
            <p:txBody>
              <a:bodyPr/>
              <a:lstStyle/>
              <a:p>
                <a:r>
                  <a:rPr lang="en-US">
                    <a:noFill/>
                  </a:rPr>
                  <a:t> </a:t>
                </a:r>
              </a:p>
            </p:txBody>
          </p:sp>
        </mc:Fallback>
      </mc:AlternateContent>
      <p:grpSp>
        <p:nvGrpSpPr>
          <p:cNvPr id="25" name="Group 24"/>
          <p:cNvGrpSpPr/>
          <p:nvPr/>
        </p:nvGrpSpPr>
        <p:grpSpPr>
          <a:xfrm>
            <a:off x="646769" y="1640426"/>
            <a:ext cx="2990249" cy="2790059"/>
            <a:chOff x="490654" y="1361651"/>
            <a:chExt cx="2990249" cy="2790059"/>
          </a:xfrm>
        </p:grpSpPr>
        <p:grpSp>
          <p:nvGrpSpPr>
            <p:cNvPr id="17" name="Group 16"/>
            <p:cNvGrpSpPr/>
            <p:nvPr/>
          </p:nvGrpSpPr>
          <p:grpSpPr>
            <a:xfrm>
              <a:off x="490654" y="1361651"/>
              <a:ext cx="2990249" cy="2790059"/>
              <a:chOff x="490654" y="1361651"/>
              <a:chExt cx="2990249" cy="2790059"/>
            </a:xfrm>
          </p:grpSpPr>
          <mc:AlternateContent xmlns:mc="http://schemas.openxmlformats.org/markup-compatibility/2006" xmlns:a14="http://schemas.microsoft.com/office/drawing/2010/main">
            <mc:Choice Requires="a14">
              <p:graphicFrame>
                <p:nvGraphicFramePr>
                  <p:cNvPr id="6" name="Object 6"/>
                  <p:cNvGraphicFramePr>
                    <a:graphicFrameLocks noChangeAspect="1"/>
                  </p:cNvGraphicFramePr>
                  <p:nvPr>
                    <p:extLst>
                      <p:ext uri="{D42A27DB-BD31-4B8C-83A1-F6EECF244321}">
                        <p14:modId xmlns:p14="http://schemas.microsoft.com/office/powerpoint/2010/main" val="4267845137"/>
                      </p:ext>
                    </p:extLst>
                  </p:nvPr>
                </p:nvGraphicFramePr>
                <p:xfrm>
                  <a:off x="524107" y="1361651"/>
                  <a:ext cx="2956796" cy="2743200"/>
                </p:xfrm>
                <a:graphic>
                  <a:graphicData uri="http://schemas.openxmlformats.org/presentationml/2006/ole">
                    <mc:AlternateContent>
                      <mc:Choice xmlns:v="urn:schemas-microsoft-com:vml" Requires="v">
                        <p:oleObj spid="_x0000_s5290" name="Chart" r:id="rId4" imgW="1775460" imgH="2118360" progId="Excel.Chart.8">
                          <p:embed/>
                        </p:oleObj>
                      </mc:Choice>
                      <mc:Fallback>
                        <p:oleObj name="Chart" r:id="rId4" imgW="1775460" imgH="2118360" progId="Excel.Chart.8">
                          <p:embed/>
                          <p:pic>
                            <p:nvPicPr>
                              <p:cNvPr id="27659" name="Object 6"/>
                              <p:cNvPicPr>
                                <a:picLocks noChangeAspect="1" noChangeArrowheads="1"/>
                              </p:cNvPicPr>
                              <p:nvPr/>
                            </p:nvPicPr>
                            <p:blipFill>
                              <a:blip r:embed="rId5">
                                <a:extLst>
                                  <a:ext uri="{28A0092B-C50C-407E-A947-70E740481C1C}">
                                    <a14:useLocalDpi val="0"/>
                                  </a:ext>
                                </a:extLst>
                              </a:blip>
                              <a:srcRect/>
                              <a:stretch>
                                <a:fillRect/>
                              </a:stretch>
                            </p:blipFill>
                            <p:spPr bwMode="auto">
                              <a:xfrm>
                                <a:off x="524107" y="1361651"/>
                                <a:ext cx="2956796" cy="2743200"/>
                              </a:xfrm>
                              <a:prstGeom prst="rect">
                                <a:avLst/>
                              </a:prstGeom>
                              <a:noFill/>
                              <a:ln>
                                <a:noFill/>
                              </a:ln>
                            </p:spPr>
                          </p:pic>
                        </p:oleObj>
                      </mc:Fallback>
                    </mc:AlternateContent>
                  </a:graphicData>
                </a:graphic>
              </p:graphicFrame>
            </mc:Choice>
            <mc:Fallback xmlns="">
              <p:graphicFrame>
                <p:nvGraphicFramePr>
                  <p:cNvPr id="6" name="Object 6"/>
                  <p:cNvGraphicFramePr>
                    <a:graphicFrameLocks noChangeAspect="1"/>
                  </p:cNvGraphicFramePr>
                  <p:nvPr>
                    <p:extLst>
                      <p:ext uri="{D42A27DB-BD31-4B8C-83A1-F6EECF244321}">
                        <p14:modId xmlns:p14="http://schemas.microsoft.com/office/powerpoint/2010/main" val="4267845137"/>
                      </p:ext>
                    </p:extLst>
                  </p:nvPr>
                </p:nvGraphicFramePr>
                <p:xfrm>
                  <a:off x="524107" y="1361651"/>
                  <a:ext cx="2956796" cy="2743200"/>
                </p:xfrm>
                <a:graphic>
                  <a:graphicData uri="http://schemas.openxmlformats.org/presentationml/2006/ole">
                    <mc:AlternateContent>
                      <mc:Choice xmlns:v="urn:schemas-microsoft-com:vml" Requires="v">
                        <p:oleObj spid="_x0000_s5269" name="Chart" r:id="rId6" imgW="1775460" imgH="2118360" progId="Excel.Chart.8">
                          <p:embed/>
                        </p:oleObj>
                      </mc:Choice>
                      <mc:Fallback>
                        <p:oleObj name="Chart" r:id="rId6" imgW="1775460" imgH="2118360" progId="Excel.Chart.8">
                          <p:embed/>
                          <p:pic>
                            <p:nvPicPr>
                              <p:cNvPr id="27659"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107" y="1361651"/>
                                <a:ext cx="2956796" cy="2743200"/>
                              </a:xfrm>
                              <a:prstGeom prst="rect">
                                <a:avLst/>
                              </a:prstGeom>
                              <a:noFill/>
                              <a:ln>
                                <a:noFill/>
                              </a:ln>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2" name="TextBox 1"/>
                  <p:cNvSpPr txBox="1"/>
                  <p:nvPr/>
                </p:nvSpPr>
                <p:spPr>
                  <a:xfrm rot="16200000">
                    <a:off x="98849" y="2474267"/>
                    <a:ext cx="10606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𝑅</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e>
                              </m:d>
                            </m:e>
                            <m:sup>
                              <m:r>
                                <a:rPr lang="en-US" b="0" i="1" smtClean="0">
                                  <a:latin typeface="Cambria Math" panose="02040503050406030204" pitchFamily="18" charset="0"/>
                                </a:rPr>
                                <m:t>2</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rot="16200000">
                    <a:off x="98849" y="2474267"/>
                    <a:ext cx="1060610" cy="276999"/>
                  </a:xfrm>
                  <a:prstGeom prst="rect">
                    <a:avLst/>
                  </a:prstGeom>
                  <a:blipFill>
                    <a:blip r:embed="rId8"/>
                    <a:stretch>
                      <a:fillRect l="-4348" t="-1724" r="-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795172" y="3874711"/>
                    <a:ext cx="4146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𝑎</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795172" y="3874711"/>
                    <a:ext cx="414665" cy="276999"/>
                  </a:xfrm>
                  <a:prstGeom prst="rect">
                    <a:avLst/>
                  </a:prstGeom>
                  <a:blipFill>
                    <a:blip r:embed="rId9"/>
                    <a:stretch>
                      <a:fillRect l="-7353" t="-2174" r="-7353" b="-3260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TextBox 19"/>
                <p:cNvSpPr txBox="1"/>
                <p:nvPr/>
              </p:nvSpPr>
              <p:spPr>
                <a:xfrm>
                  <a:off x="1389255" y="1610745"/>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𝑠</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1389255" y="1610745"/>
                  <a:ext cx="293285" cy="276999"/>
                </a:xfrm>
                <a:prstGeom prst="rect">
                  <a:avLst/>
                </a:prstGeom>
                <a:blipFill>
                  <a:blip r:embed="rId10"/>
                  <a:stretch>
                    <a:fillRect l="-20833" r="-10417" b="-6667"/>
                  </a:stretch>
                </a:blipFill>
              </p:spPr>
              <p:txBody>
                <a:bodyPr/>
                <a:lstStyle/>
                <a:p>
                  <a:r>
                    <a:rPr lang="en-US">
                      <a:noFill/>
                    </a:rPr>
                    <a:t> </a:t>
                  </a:r>
                </a:p>
              </p:txBody>
            </p:sp>
          </mc:Fallback>
        </mc:AlternateContent>
      </p:grpSp>
      <p:grpSp>
        <p:nvGrpSpPr>
          <p:cNvPr id="23" name="Group 22"/>
          <p:cNvGrpSpPr/>
          <p:nvPr/>
        </p:nvGrpSpPr>
        <p:grpSpPr>
          <a:xfrm>
            <a:off x="5496935" y="1697699"/>
            <a:ext cx="3049680" cy="2732786"/>
            <a:chOff x="5128948" y="1396622"/>
            <a:chExt cx="3049680" cy="2732786"/>
          </a:xfrm>
        </p:grpSpPr>
        <mc:AlternateContent xmlns:mc="http://schemas.openxmlformats.org/markup-compatibility/2006" xmlns:a14="http://schemas.microsoft.com/office/drawing/2010/main">
          <mc:Choice Requires="a14">
            <p:graphicFrame>
              <p:nvGraphicFramePr>
                <p:cNvPr id="9" name="Object 9"/>
                <p:cNvGraphicFramePr>
                  <a:graphicFrameLocks noChangeAspect="1"/>
                </p:cNvGraphicFramePr>
                <p:nvPr>
                  <p:extLst>
                    <p:ext uri="{D42A27DB-BD31-4B8C-83A1-F6EECF244321}">
                      <p14:modId xmlns:p14="http://schemas.microsoft.com/office/powerpoint/2010/main" val="2729599226"/>
                    </p:ext>
                  </p:extLst>
                </p:nvPr>
              </p:nvGraphicFramePr>
              <p:xfrm>
                <a:off x="5267448" y="1396622"/>
                <a:ext cx="2911180" cy="2721635"/>
              </p:xfrm>
              <a:graphic>
                <a:graphicData uri="http://schemas.openxmlformats.org/presentationml/2006/ole">
                  <mc:AlternateContent>
                    <mc:Choice xmlns:v="urn:schemas-microsoft-com:vml" Requires="v">
                      <p:oleObj spid="_x0000_s5291" name="Chart" r:id="rId11" imgW="1874520" imgH="1905000" progId="Excel.Chart.8">
                        <p:embed/>
                      </p:oleObj>
                    </mc:Choice>
                    <mc:Fallback>
                      <p:oleObj name="Chart" r:id="rId11" imgW="1874520" imgH="1905000" progId="Excel.Chart.8">
                        <p:embed/>
                        <p:pic>
                          <p:nvPicPr>
                            <p:cNvPr id="27657" name="Object 9"/>
                            <p:cNvPicPr>
                              <a:picLocks noChangeAspect="1" noChangeArrowheads="1"/>
                            </p:cNvPicPr>
                            <p:nvPr/>
                          </p:nvPicPr>
                          <p:blipFill>
                            <a:blip r:embed="rId12">
                              <a:extLst>
                                <a:ext uri="{28A0092B-C50C-407E-A947-70E740481C1C}">
                                  <a14:useLocalDpi val="0"/>
                                </a:ext>
                              </a:extLst>
                            </a:blip>
                            <a:srcRect/>
                            <a:stretch>
                              <a:fillRect/>
                            </a:stretch>
                          </p:blipFill>
                          <p:spPr bwMode="auto">
                            <a:xfrm>
                              <a:off x="5267448" y="1396622"/>
                              <a:ext cx="2911180" cy="27216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9" name="Object 9"/>
                <p:cNvGraphicFramePr>
                  <a:graphicFrameLocks noChangeAspect="1"/>
                </p:cNvGraphicFramePr>
                <p:nvPr>
                  <p:extLst>
                    <p:ext uri="{D42A27DB-BD31-4B8C-83A1-F6EECF244321}">
                      <p14:modId xmlns:p14="http://schemas.microsoft.com/office/powerpoint/2010/main" val="2729599226"/>
                    </p:ext>
                  </p:extLst>
                </p:nvPr>
              </p:nvGraphicFramePr>
              <p:xfrm>
                <a:off x="5267448" y="1396622"/>
                <a:ext cx="2911180" cy="2721635"/>
              </p:xfrm>
              <a:graphic>
                <a:graphicData uri="http://schemas.openxmlformats.org/presentationml/2006/ole">
                  <mc:AlternateContent>
                    <mc:Choice xmlns:v="urn:schemas-microsoft-com:vml" Requires="v">
                      <p:oleObj spid="_x0000_s5270" name="Chart" r:id="rId13" imgW="1874520" imgH="1905000" progId="Excel.Chart.8">
                        <p:embed/>
                      </p:oleObj>
                    </mc:Choice>
                    <mc:Fallback>
                      <p:oleObj name="Chart" r:id="rId13" imgW="1874520" imgH="1905000" progId="Excel.Chart.8">
                        <p:embed/>
                        <p:pic>
                          <p:nvPicPr>
                            <p:cNvPr id="27657"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67448" y="1396622"/>
                              <a:ext cx="2911180" cy="272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15" name="TextBox 14"/>
                <p:cNvSpPr txBox="1"/>
                <p:nvPr/>
              </p:nvSpPr>
              <p:spPr>
                <a:xfrm rot="16200000">
                  <a:off x="4737143" y="2475496"/>
                  <a:ext cx="10606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𝑅</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e>
                            </m:d>
                          </m:e>
                          <m:sup>
                            <m:r>
                              <a:rPr lang="en-US" b="0" i="1" smtClean="0">
                                <a:latin typeface="Cambria Math" panose="02040503050406030204" pitchFamily="18" charset="0"/>
                              </a:rPr>
                              <m:t>2</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rot="16200000">
                  <a:off x="4737143" y="2475496"/>
                  <a:ext cx="1060610" cy="276999"/>
                </a:xfrm>
                <a:prstGeom prst="rect">
                  <a:avLst/>
                </a:prstGeom>
                <a:blipFill>
                  <a:blip r:embed="rId15"/>
                  <a:stretch>
                    <a:fillRect l="-4444" t="-1724" r="-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725811" y="3852409"/>
                  <a:ext cx="4146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𝑎</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6725811" y="3852409"/>
                  <a:ext cx="414665" cy="276999"/>
                </a:xfrm>
                <a:prstGeom prst="rect">
                  <a:avLst/>
                </a:prstGeom>
                <a:blipFill>
                  <a:blip r:embed="rId16"/>
                  <a:stretch>
                    <a:fillRect l="-7353" t="-2174" r="-7353"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786500" y="1610746"/>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𝑠</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6786500" y="1610746"/>
                  <a:ext cx="293285" cy="276999"/>
                </a:xfrm>
                <a:prstGeom prst="rect">
                  <a:avLst/>
                </a:prstGeom>
                <a:blipFill>
                  <a:blip r:embed="rId17"/>
                  <a:stretch>
                    <a:fillRect l="-20833" r="-10417" b="-6667"/>
                  </a:stretch>
                </a:blipFill>
              </p:spPr>
              <p:txBody>
                <a:bodyPr/>
                <a:lstStyle/>
                <a:p>
                  <a:r>
                    <a:rPr lang="en-US">
                      <a:noFill/>
                    </a:rPr>
                    <a:t> </a:t>
                  </a:r>
                </a:p>
              </p:txBody>
            </p:sp>
          </mc:Fallback>
        </mc:AlternateContent>
      </p:grpSp>
      <p:grpSp>
        <p:nvGrpSpPr>
          <p:cNvPr id="24" name="Group 23"/>
          <p:cNvGrpSpPr/>
          <p:nvPr/>
        </p:nvGrpSpPr>
        <p:grpSpPr>
          <a:xfrm>
            <a:off x="3054144" y="3865506"/>
            <a:ext cx="3046320" cy="2743200"/>
            <a:chOff x="3056006" y="3789362"/>
            <a:chExt cx="3046320" cy="2743200"/>
          </a:xfrm>
        </p:grpSpPr>
        <mc:AlternateContent xmlns:mc="http://schemas.openxmlformats.org/markup-compatibility/2006" xmlns:a14="http://schemas.microsoft.com/office/drawing/2010/main">
          <mc:Choice Requires="a14">
            <p:graphicFrame>
              <p:nvGraphicFramePr>
                <p:cNvPr id="13" name="Object 12"/>
                <p:cNvGraphicFramePr>
                  <a:graphicFrameLocks noChangeAspect="1"/>
                </p:cNvGraphicFramePr>
                <p:nvPr>
                  <p:extLst>
                    <p:ext uri="{D42A27DB-BD31-4B8C-83A1-F6EECF244321}">
                      <p14:modId xmlns:p14="http://schemas.microsoft.com/office/powerpoint/2010/main" val="4272140124"/>
                    </p:ext>
                  </p:extLst>
                </p:nvPr>
              </p:nvGraphicFramePr>
              <p:xfrm>
                <a:off x="3122784" y="3789362"/>
                <a:ext cx="2979542" cy="2743200"/>
              </p:xfrm>
              <a:graphic>
                <a:graphicData uri="http://schemas.openxmlformats.org/presentationml/2006/ole">
                  <mc:AlternateContent>
                    <mc:Choice xmlns:v="urn:schemas-microsoft-com:vml" Requires="v">
                      <p:oleObj spid="_x0000_s5292" name="Chart" r:id="rId18" imgW="1670102" imgH="1670102" progId="Excel.Chart.8">
                        <p:embed/>
                      </p:oleObj>
                    </mc:Choice>
                    <mc:Fallback>
                      <p:oleObj name="Chart" r:id="rId18" imgW="1670102" imgH="1670102" progId="Excel.Chart.8">
                        <p:embed/>
                        <p:pic>
                          <p:nvPicPr>
                            <p:cNvPr id="27655" name="Object 12"/>
                            <p:cNvPicPr>
                              <a:picLocks noChangeAspect="1" noChangeArrowheads="1"/>
                            </p:cNvPicPr>
                            <p:nvPr/>
                          </p:nvPicPr>
                          <p:blipFill>
                            <a:blip r:embed="rId19">
                              <a:extLst>
                                <a:ext uri="{28A0092B-C50C-407E-A947-70E740481C1C}">
                                  <a14:useLocalDpi val="0"/>
                                </a:ext>
                              </a:extLst>
                            </a:blip>
                            <a:srcRect/>
                            <a:stretch>
                              <a:fillRect/>
                            </a:stretch>
                          </p:blipFill>
                          <p:spPr bwMode="auto">
                            <a:xfrm>
                              <a:off x="3122784" y="3789362"/>
                              <a:ext cx="2979542" cy="2743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13" name="Object 12"/>
                <p:cNvGraphicFramePr>
                  <a:graphicFrameLocks noChangeAspect="1"/>
                </p:cNvGraphicFramePr>
                <p:nvPr>
                  <p:extLst>
                    <p:ext uri="{D42A27DB-BD31-4B8C-83A1-F6EECF244321}">
                      <p14:modId xmlns:p14="http://schemas.microsoft.com/office/powerpoint/2010/main" val="4272140124"/>
                    </p:ext>
                  </p:extLst>
                </p:nvPr>
              </p:nvGraphicFramePr>
              <p:xfrm>
                <a:off x="3122784" y="3789362"/>
                <a:ext cx="2979542" cy="2743200"/>
              </p:xfrm>
              <a:graphic>
                <a:graphicData uri="http://schemas.openxmlformats.org/presentationml/2006/ole">
                  <mc:AlternateContent>
                    <mc:Choice xmlns:v="urn:schemas-microsoft-com:vml" Requires="v">
                      <p:oleObj spid="_x0000_s5271" name="Chart" r:id="rId20" imgW="1670102" imgH="1670102" progId="Excel.Chart.8">
                        <p:embed/>
                      </p:oleObj>
                    </mc:Choice>
                    <mc:Fallback>
                      <p:oleObj name="Chart" r:id="rId20" imgW="1670102" imgH="1670102" progId="Excel.Chart.8">
                        <p:embed/>
                        <p:pic>
                          <p:nvPicPr>
                            <p:cNvPr id="27655" name="Object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22784" y="3789362"/>
                              <a:ext cx="297954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16" name="TextBox 15"/>
                <p:cNvSpPr txBox="1"/>
                <p:nvPr/>
              </p:nvSpPr>
              <p:spPr>
                <a:xfrm rot="16200000">
                  <a:off x="2664201" y="4910951"/>
                  <a:ext cx="10606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𝑅</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e>
                            </m:d>
                          </m:e>
                          <m:sup>
                            <m:r>
                              <a:rPr lang="en-US" b="0" i="1" smtClean="0">
                                <a:latin typeface="Cambria Math" panose="02040503050406030204" pitchFamily="18" charset="0"/>
                              </a:rPr>
                              <m:t>2</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rot="16200000">
                  <a:off x="2664201" y="4910951"/>
                  <a:ext cx="1060610" cy="276999"/>
                </a:xfrm>
                <a:prstGeom prst="rect">
                  <a:avLst/>
                </a:prstGeom>
                <a:blipFill>
                  <a:blip r:embed="rId22"/>
                  <a:stretch>
                    <a:fillRect l="-4444" t="-2299" r="-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529465" y="6217851"/>
                  <a:ext cx="4146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𝑎</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4529465" y="6217851"/>
                  <a:ext cx="414665" cy="276999"/>
                </a:xfrm>
                <a:prstGeom prst="rect">
                  <a:avLst/>
                </a:prstGeom>
                <a:blipFill>
                  <a:blip r:embed="rId23"/>
                  <a:stretch>
                    <a:fillRect l="-7353" t="-2174" r="-7353"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379992" y="3966351"/>
                  <a:ext cx="3122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𝑝</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4379992" y="3966351"/>
                  <a:ext cx="312201" cy="276999"/>
                </a:xfrm>
                <a:prstGeom prst="rect">
                  <a:avLst/>
                </a:prstGeom>
                <a:blipFill>
                  <a:blip r:embed="rId24"/>
                  <a:stretch>
                    <a:fillRect l="-17647" r="-17647" b="-23913"/>
                  </a:stretch>
                </a:blipFill>
              </p:spPr>
              <p:txBody>
                <a:bodyPr/>
                <a:lstStyle/>
                <a:p>
                  <a:r>
                    <a:rPr lang="en-US">
                      <a:noFill/>
                    </a:rPr>
                    <a:t> </a:t>
                  </a:r>
                </a:p>
              </p:txBody>
            </p:sp>
          </mc:Fallback>
        </mc:AlternateContent>
      </p:grpSp>
    </p:spTree>
    <p:extLst>
      <p:ext uri="{BB962C8B-B14F-4D97-AF65-F5344CB8AC3E}">
        <p14:creationId xmlns:p14="http://schemas.microsoft.com/office/powerpoint/2010/main" val="808680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4" name="Slide Number Placeholder 3"/>
          <p:cNvSpPr>
            <a:spLocks noGrp="1"/>
          </p:cNvSpPr>
          <p:nvPr>
            <p:ph type="sldNum" sz="quarter" idx="12"/>
          </p:nvPr>
        </p:nvSpPr>
        <p:spPr/>
        <p:txBody>
          <a:bodyPr/>
          <a:lstStyle/>
          <a:p>
            <a:fld id="{74374BF2-3C04-4AB9-BE52-D173019A9162}" type="slidenum">
              <a:rPr lang="en-US" smtClean="0"/>
              <a:t>24</a:t>
            </a:fld>
            <a:endParaRPr lang="en-US" dirty="0"/>
          </a:p>
        </p:txBody>
      </p:sp>
      <mc:AlternateContent xmlns:mc="http://schemas.openxmlformats.org/markup-compatibility/2006" xmlns:a14="http://schemas.microsoft.com/office/drawing/2010/main">
        <mc:Choice Requires="a14">
          <p:sp>
            <p:nvSpPr>
              <p:cNvPr id="12" name="Rectangle 11"/>
              <p:cNvSpPr/>
              <p:nvPr/>
            </p:nvSpPr>
            <p:spPr>
              <a:xfrm>
                <a:off x="292077" y="912773"/>
                <a:ext cx="8573144" cy="5645584"/>
              </a:xfrm>
              <a:prstGeom prst="rect">
                <a:avLst/>
              </a:prstGeom>
            </p:spPr>
            <p:txBody>
              <a:bodyPr wrap="square">
                <a:spAutoFit/>
              </a:bodyPr>
              <a:lstStyle/>
              <a:p>
                <a:pPr algn="just">
                  <a:lnSpc>
                    <a:spcPct val="125000"/>
                  </a:lnSpc>
                  <a:spcBef>
                    <a:spcPct val="0"/>
                  </a:spcBef>
                </a:pPr>
                <a:r>
                  <a:rPr lang="en-US" altLang="en-US" sz="2300" b="1" dirty="0"/>
                  <a:t>Important observations form the previous plots </a:t>
                </a:r>
              </a:p>
              <a:p>
                <a:pPr algn="just">
                  <a:lnSpc>
                    <a:spcPct val="125000"/>
                  </a:lnSpc>
                  <a:spcBef>
                    <a:spcPct val="0"/>
                  </a:spcBef>
                </a:pPr>
                <a:endParaRPr lang="en-US" altLang="en-US" sz="300" dirty="0"/>
              </a:p>
              <a:p>
                <a:pPr algn="just">
                  <a:lnSpc>
                    <a:spcPct val="125000"/>
                  </a:lnSpc>
                  <a:spcBef>
                    <a:spcPct val="0"/>
                  </a:spcBef>
                </a:pPr>
                <a:r>
                  <a:rPr lang="en-US" altLang="en-US" sz="2300" b="1" dirty="0"/>
                  <a:t>First:</a:t>
                </a:r>
                <a:r>
                  <a:rPr lang="en-US" altLang="en-US" sz="2300" dirty="0"/>
                  <a:t> </a:t>
                </a:r>
              </a:p>
              <a:p>
                <a:pPr algn="just">
                  <a:lnSpc>
                    <a:spcPct val="125000"/>
                  </a:lnSpc>
                  <a:spcBef>
                    <a:spcPct val="0"/>
                  </a:spcBef>
                </a:pPr>
                <a:r>
                  <a:rPr lang="en-US" altLang="en-US" sz="2300" dirty="0"/>
                  <a:t>There are no nodes (the node is defined is the point at which the </a:t>
                </a:r>
                <a:r>
                  <a:rPr lang="en-US" sz="2300" dirty="0"/>
                  <a:t>wave function is zero,</a:t>
                </a:r>
                <a:r>
                  <a:rPr lang="en-US" altLang="en-US" sz="2300" dirty="0"/>
                  <a:t> </a:t>
                </a:r>
                <a14:m>
                  <m:oMath xmlns:m="http://schemas.openxmlformats.org/officeDocument/2006/math">
                    <m:r>
                      <a:rPr lang="en-US" altLang="en-US" sz="2400" i="1">
                        <a:latin typeface="Cambria Math" panose="02040503050406030204" pitchFamily="18" charset="0"/>
                        <a:ea typeface="Cambria Math" panose="02040503050406030204" pitchFamily="18" charset="0"/>
                      </a:rPr>
                      <m:t>𝜓</m:t>
                    </m:r>
                    <m:r>
                      <a:rPr lang="en-US" altLang="en-US" sz="2400" b="0" i="1" smtClean="0">
                        <a:latin typeface="Cambria Math" panose="02040503050406030204" pitchFamily="18" charset="0"/>
                        <a:ea typeface="Cambria Math" panose="02040503050406030204" pitchFamily="18" charset="0"/>
                      </a:rPr>
                      <m:t>=</m:t>
                    </m:r>
                    <m:r>
                      <a:rPr lang="en-US" altLang="en-US" sz="2400" b="0" i="1" smtClean="0">
                        <a:latin typeface="Cambria Math" panose="02040503050406030204" pitchFamily="18" charset="0"/>
                        <a:ea typeface="Cambria Math" panose="02040503050406030204" pitchFamily="18" charset="0"/>
                      </a:rPr>
                      <m:t>0</m:t>
                    </m:r>
                    <m:r>
                      <a:rPr lang="en-US" altLang="en-US" sz="2400" b="0" i="1" smtClean="0">
                        <a:latin typeface="Cambria Math" panose="02040503050406030204" pitchFamily="18" charset="0"/>
                        <a:ea typeface="Cambria Math" panose="02040503050406030204" pitchFamily="18" charset="0"/>
                      </a:rPr>
                      <m:t>)</m:t>
                    </m:r>
                  </m:oMath>
                </a14:m>
                <a:r>
                  <a:rPr lang="en-US" altLang="en-US" sz="2300" dirty="0"/>
                  <a:t> in the orbitals </a:t>
                </a:r>
                <a14:m>
                  <m:oMath xmlns:m="http://schemas.openxmlformats.org/officeDocument/2006/math">
                    <m:r>
                      <a:rPr lang="en-US" altLang="en-US" sz="2300" i="1" dirty="0" smtClean="0">
                        <a:latin typeface="Cambria Math" panose="02040503050406030204" pitchFamily="18" charset="0"/>
                      </a:rPr>
                      <m:t>1</m:t>
                    </m:r>
                    <m:r>
                      <a:rPr lang="en-US" altLang="en-US" sz="2300" i="1" dirty="0" smtClean="0">
                        <a:latin typeface="Cambria Math" panose="02040503050406030204" pitchFamily="18" charset="0"/>
                      </a:rPr>
                      <m:t>𝑠</m:t>
                    </m:r>
                  </m:oMath>
                </a14:m>
                <a:r>
                  <a:rPr lang="en-US" altLang="en-US" sz="2300" dirty="0"/>
                  <a:t> and </a:t>
                </a:r>
                <a14:m>
                  <m:oMath xmlns:m="http://schemas.openxmlformats.org/officeDocument/2006/math">
                    <m:r>
                      <a:rPr lang="en-US" altLang="en-US" sz="2300" i="1" dirty="0" smtClean="0">
                        <a:latin typeface="Cambria Math" panose="02040503050406030204" pitchFamily="18" charset="0"/>
                      </a:rPr>
                      <m:t>2</m:t>
                    </m:r>
                    <m:r>
                      <a:rPr lang="en-US" altLang="en-US" sz="2300" i="1" dirty="0" smtClean="0">
                        <a:latin typeface="Cambria Math" panose="02040503050406030204" pitchFamily="18" charset="0"/>
                      </a:rPr>
                      <m:t>𝑝</m:t>
                    </m:r>
                  </m:oMath>
                </a14:m>
                <a:r>
                  <a:rPr lang="en-US" altLang="en-US" sz="2300" dirty="0"/>
                  <a:t>. </a:t>
                </a:r>
                <a:r>
                  <a:rPr lang="en-US" sz="2300" dirty="0"/>
                  <a:t>The number of nodes in the radial function is equal to </a:t>
                </a:r>
                <a14:m>
                  <m:oMath xmlns:m="http://schemas.openxmlformats.org/officeDocument/2006/math">
                    <m:r>
                      <a:rPr lang="en-US" sz="2300" i="1" dirty="0" smtClean="0">
                        <a:latin typeface="Cambria Math" panose="02040503050406030204" pitchFamily="18" charset="0"/>
                      </a:rPr>
                      <m:t>𝑛</m:t>
                    </m:r>
                    <m:r>
                      <a:rPr lang="en-US" sz="2300" i="1" dirty="0" smtClean="0">
                        <a:latin typeface="Cambria Math" panose="02040503050406030204" pitchFamily="18" charset="0"/>
                      </a:rPr>
                      <m:t> − </m:t>
                    </m:r>
                    <m:r>
                      <a:rPr lang="en-US" sz="2300" i="1" dirty="0" smtClean="0">
                        <a:latin typeface="Cambria Math" panose="02040503050406030204" pitchFamily="18" charset="0"/>
                      </a:rPr>
                      <m:t>𝑙</m:t>
                    </m:r>
                    <m:r>
                      <a:rPr lang="en-US" sz="2300" i="1" dirty="0" smtClean="0">
                        <a:latin typeface="Cambria Math" panose="02040503050406030204" pitchFamily="18" charset="0"/>
                      </a:rPr>
                      <m:t> − </m:t>
                    </m:r>
                    <m:r>
                      <a:rPr lang="en-US" sz="2300" i="1" dirty="0" smtClean="0">
                        <a:latin typeface="Cambria Math" panose="02040503050406030204" pitchFamily="18" charset="0"/>
                      </a:rPr>
                      <m:t>1</m:t>
                    </m:r>
                  </m:oMath>
                </a14:m>
                <a:r>
                  <a:rPr lang="en-US" sz="2300" dirty="0"/>
                  <a:t>. (the point </a:t>
                </a:r>
                <a14:m>
                  <m:oMath xmlns:m="http://schemas.openxmlformats.org/officeDocument/2006/math">
                    <m:r>
                      <a:rPr lang="en-US" sz="2300" i="1" dirty="0" smtClean="0">
                        <a:latin typeface="Cambria Math" panose="02040503050406030204" pitchFamily="18" charset="0"/>
                      </a:rPr>
                      <m:t>𝑟</m:t>
                    </m:r>
                    <m:r>
                      <a:rPr lang="en-US" sz="2300" i="1" dirty="0" smtClean="0">
                        <a:latin typeface="Cambria Math" panose="02040503050406030204" pitchFamily="18" charset="0"/>
                      </a:rPr>
                      <m:t> = </m:t>
                    </m:r>
                    <m:r>
                      <a:rPr lang="en-US" sz="2300" i="1" dirty="0" smtClean="0">
                        <a:latin typeface="Cambria Math" panose="02040503050406030204" pitchFamily="18" charset="0"/>
                      </a:rPr>
                      <m:t>0</m:t>
                    </m:r>
                    <m:r>
                      <a:rPr lang="en-US" sz="2300" i="1" dirty="0" smtClean="0">
                        <a:latin typeface="Cambria Math" panose="02040503050406030204" pitchFamily="18" charset="0"/>
                      </a:rPr>
                      <m:t> </m:t>
                    </m:r>
                  </m:oMath>
                </a14:m>
                <a:r>
                  <a:rPr lang="en-US" sz="2300" dirty="0"/>
                  <a:t>is not considered to be a node)</a:t>
                </a:r>
              </a:p>
              <a:p>
                <a:pPr algn="just">
                  <a:lnSpc>
                    <a:spcPct val="125000"/>
                  </a:lnSpc>
                  <a:spcBef>
                    <a:spcPct val="0"/>
                  </a:spcBef>
                </a:pPr>
                <a:endParaRPr lang="en-US" altLang="en-US" sz="2300" dirty="0"/>
              </a:p>
              <a:p>
                <a:pPr algn="just">
                  <a:lnSpc>
                    <a:spcPct val="125000"/>
                  </a:lnSpc>
                  <a:spcBef>
                    <a:spcPct val="0"/>
                  </a:spcBef>
                </a:pPr>
                <a:r>
                  <a:rPr lang="en-US" altLang="en-US" sz="2300" b="1" dirty="0"/>
                  <a:t>Second</a:t>
                </a:r>
                <a:r>
                  <a:rPr lang="en-US" altLang="en-US" sz="2300" dirty="0"/>
                  <a:t>: </a:t>
                </a:r>
              </a:p>
              <a:p>
                <a:pPr algn="just">
                  <a:lnSpc>
                    <a:spcPct val="125000"/>
                  </a:lnSpc>
                  <a:spcBef>
                    <a:spcPct val="0"/>
                  </a:spcBef>
                </a:pPr>
                <a:r>
                  <a:rPr lang="en-US" altLang="en-US" sz="2300" dirty="0"/>
                  <a:t>The </a:t>
                </a:r>
                <a14:m>
                  <m:oMath xmlns:m="http://schemas.openxmlformats.org/officeDocument/2006/math">
                    <m:r>
                      <a:rPr lang="en-US" altLang="en-US" sz="2300" i="1" dirty="0" smtClean="0">
                        <a:latin typeface="Cambria Math" panose="02040503050406030204" pitchFamily="18" charset="0"/>
                      </a:rPr>
                      <m:t>𝑠</m:t>
                    </m:r>
                  </m:oMath>
                </a14:m>
                <a:r>
                  <a:rPr lang="en-US" altLang="en-US" sz="2300" dirty="0"/>
                  <a:t> orbitals take higher probability density near the nucleus compared to other atomic orbitals because there is no angular momentum for electrons in the s orbital (</a:t>
                </a:r>
                <a14:m>
                  <m:oMath xmlns:m="http://schemas.openxmlformats.org/officeDocument/2006/math">
                    <m:r>
                      <a:rPr lang="en-US" altLang="en-US" sz="2300" i="1" dirty="0" smtClean="0">
                        <a:latin typeface="Cambria Math" panose="02040503050406030204" pitchFamily="18" charset="0"/>
                      </a:rPr>
                      <m:t>𝑙</m:t>
                    </m:r>
                    <m:r>
                      <a:rPr lang="en-US" altLang="en-US" sz="2300" i="1" dirty="0" smtClean="0">
                        <a:latin typeface="Cambria Math" panose="02040503050406030204" pitchFamily="18" charset="0"/>
                      </a:rPr>
                      <m:t> = </m:t>
                    </m:r>
                    <m:r>
                      <a:rPr lang="en-US" altLang="en-US" sz="2300" i="1" dirty="0" smtClean="0">
                        <a:latin typeface="Cambria Math" panose="02040503050406030204" pitchFamily="18" charset="0"/>
                      </a:rPr>
                      <m:t>0</m:t>
                    </m:r>
                  </m:oMath>
                </a14:m>
                <a:r>
                  <a:rPr lang="en-US" altLang="en-US" sz="2300" dirty="0"/>
                  <a:t>) and there is no centrifugal force.</a:t>
                </a:r>
              </a:p>
            </p:txBody>
          </p:sp>
        </mc:Choice>
        <mc:Fallback xmlns="">
          <p:sp>
            <p:nvSpPr>
              <p:cNvPr id="12" name="Rectangle 11"/>
              <p:cNvSpPr>
                <a:spLocks noRot="1" noChangeAspect="1" noMove="1" noResize="1" noEditPoints="1" noAdjustHandles="1" noChangeArrowheads="1" noChangeShapeType="1" noTextEdit="1"/>
              </p:cNvSpPr>
              <p:nvPr/>
            </p:nvSpPr>
            <p:spPr>
              <a:xfrm>
                <a:off x="292077" y="912773"/>
                <a:ext cx="8573144" cy="5645584"/>
              </a:xfrm>
              <a:prstGeom prst="rect">
                <a:avLst/>
              </a:prstGeom>
              <a:blipFill>
                <a:blip r:embed="rId2"/>
                <a:stretch>
                  <a:fillRect l="-1067" r="-996"/>
                </a:stretch>
              </a:blipFill>
            </p:spPr>
            <p:txBody>
              <a:bodyPr/>
              <a:lstStyle/>
              <a:p>
                <a:r>
                  <a:rPr lang="en-US">
                    <a:noFill/>
                  </a:rPr>
                  <a:t> </a:t>
                </a:r>
              </a:p>
            </p:txBody>
          </p:sp>
        </mc:Fallback>
      </mc:AlternateContent>
    </p:spTree>
    <p:extLst>
      <p:ext uri="{BB962C8B-B14F-4D97-AF65-F5344CB8AC3E}">
        <p14:creationId xmlns:p14="http://schemas.microsoft.com/office/powerpoint/2010/main" val="3911736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fade">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fade">
                                      <p:cBhvr>
                                        <p:cTn id="2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4" name="Slide Number Placeholder 3"/>
          <p:cNvSpPr>
            <a:spLocks noGrp="1"/>
          </p:cNvSpPr>
          <p:nvPr>
            <p:ph type="sldNum" sz="quarter" idx="12"/>
          </p:nvPr>
        </p:nvSpPr>
        <p:spPr/>
        <p:txBody>
          <a:bodyPr/>
          <a:lstStyle/>
          <a:p>
            <a:fld id="{74374BF2-3C04-4AB9-BE52-D173019A9162}" type="slidenum">
              <a:rPr lang="en-US" smtClean="0"/>
              <a:t>25</a:t>
            </a:fld>
            <a:endParaRPr lang="en-US" dirty="0"/>
          </a:p>
        </p:txBody>
      </p:sp>
      <mc:AlternateContent xmlns:mc="http://schemas.openxmlformats.org/markup-compatibility/2006" xmlns:a14="http://schemas.microsoft.com/office/drawing/2010/main">
        <mc:Choice Requires="a14">
          <p:sp>
            <p:nvSpPr>
              <p:cNvPr id="12" name="Rectangle 11"/>
              <p:cNvSpPr/>
              <p:nvPr/>
            </p:nvSpPr>
            <p:spPr>
              <a:xfrm>
                <a:off x="292077" y="912773"/>
                <a:ext cx="8573144" cy="5226559"/>
              </a:xfrm>
              <a:prstGeom prst="rect">
                <a:avLst/>
              </a:prstGeom>
            </p:spPr>
            <p:txBody>
              <a:bodyPr wrap="square">
                <a:spAutoFit/>
              </a:bodyPr>
              <a:lstStyle/>
              <a:p>
                <a:pPr algn="just">
                  <a:lnSpc>
                    <a:spcPct val="120000"/>
                  </a:lnSpc>
                  <a:spcBef>
                    <a:spcPct val="0"/>
                  </a:spcBef>
                </a:pPr>
                <a:r>
                  <a:rPr lang="en-US" altLang="en-US" sz="2300" b="1" dirty="0"/>
                  <a:t>Angular function (Spherical harmonics) </a:t>
                </a:r>
                <a14:m>
                  <m:oMath xmlns:m="http://schemas.openxmlformats.org/officeDocument/2006/math">
                    <m:sSub>
                      <m:sSubPr>
                        <m:ctrlPr>
                          <a:rPr lang="en-US" altLang="en-US" sz="2300" b="1" i="1" smtClean="0">
                            <a:latin typeface="Cambria Math" panose="02040503050406030204" pitchFamily="18" charset="0"/>
                          </a:rPr>
                        </m:ctrlPr>
                      </m:sSubPr>
                      <m:e>
                        <m:r>
                          <a:rPr lang="en-US" altLang="en-US" sz="2300" b="1" i="1" smtClean="0">
                            <a:latin typeface="Cambria Math" panose="02040503050406030204" pitchFamily="18" charset="0"/>
                          </a:rPr>
                          <m:t>𝒀</m:t>
                        </m:r>
                      </m:e>
                      <m:sub>
                        <m:r>
                          <a:rPr lang="en-US" altLang="en-US" sz="2300" b="1" i="1" smtClean="0">
                            <a:latin typeface="Cambria Math" panose="02040503050406030204" pitchFamily="18" charset="0"/>
                          </a:rPr>
                          <m:t>𝒍</m:t>
                        </m:r>
                        <m:r>
                          <a:rPr lang="en-US" altLang="en-US" sz="2300" b="1" i="1" smtClean="0">
                            <a:latin typeface="Cambria Math" panose="02040503050406030204" pitchFamily="18" charset="0"/>
                          </a:rPr>
                          <m:t>,</m:t>
                        </m:r>
                        <m:r>
                          <a:rPr lang="en-US" altLang="en-US" sz="2300" b="1" i="1" smtClean="0">
                            <a:latin typeface="Cambria Math" panose="02040503050406030204" pitchFamily="18" charset="0"/>
                          </a:rPr>
                          <m:t>𝒎</m:t>
                        </m:r>
                      </m:sub>
                    </m:sSub>
                    <m:r>
                      <a:rPr lang="en-US" altLang="en-US" sz="2300" b="1" i="1" smtClean="0">
                        <a:latin typeface="Cambria Math" panose="02040503050406030204" pitchFamily="18" charset="0"/>
                      </a:rPr>
                      <m:t>(</m:t>
                    </m:r>
                    <m:r>
                      <a:rPr lang="en-US" altLang="en-US" sz="2300" b="1" i="1" smtClean="0">
                        <a:latin typeface="Cambria Math" panose="02040503050406030204" pitchFamily="18" charset="0"/>
                        <a:ea typeface="Cambria Math" panose="02040503050406030204" pitchFamily="18" charset="0"/>
                      </a:rPr>
                      <m:t>𝜽</m:t>
                    </m:r>
                    <m:r>
                      <a:rPr lang="en-US" altLang="en-US" sz="2300" b="1" i="1" smtClean="0">
                        <a:latin typeface="Cambria Math" panose="02040503050406030204" pitchFamily="18" charset="0"/>
                        <a:ea typeface="Cambria Math" panose="02040503050406030204" pitchFamily="18" charset="0"/>
                      </a:rPr>
                      <m:t>,</m:t>
                    </m:r>
                    <m:r>
                      <a:rPr lang="en-US" altLang="en-US" sz="2300" b="1" i="1" smtClean="0">
                        <a:latin typeface="Cambria Math" panose="02040503050406030204" pitchFamily="18" charset="0"/>
                        <a:ea typeface="Cambria Math" panose="02040503050406030204" pitchFamily="18" charset="0"/>
                      </a:rPr>
                      <m:t>𝝋</m:t>
                    </m:r>
                    <m:r>
                      <a:rPr lang="en-US" altLang="en-US" sz="2300" b="1" i="1" smtClean="0">
                        <a:latin typeface="Cambria Math" panose="02040503050406030204" pitchFamily="18" charset="0"/>
                      </a:rPr>
                      <m:t>)</m:t>
                    </m:r>
                  </m:oMath>
                </a14:m>
                <a:endParaRPr lang="en-US" altLang="en-US" sz="2300" b="1" dirty="0"/>
              </a:p>
              <a:p>
                <a:pPr algn="just">
                  <a:lnSpc>
                    <a:spcPct val="120000"/>
                  </a:lnSpc>
                  <a:spcBef>
                    <a:spcPct val="0"/>
                  </a:spcBef>
                </a:pPr>
                <a:r>
                  <a:rPr lang="en-US" altLang="en-US" sz="2300" dirty="0"/>
                  <a:t>While the radial distribution function gives the probability of finding the electron at a distance from the nucleus. The angular function gives the shape and direction of the orbital in space.</a:t>
                </a:r>
              </a:p>
              <a:p>
                <a:pPr algn="just">
                  <a:lnSpc>
                    <a:spcPct val="120000"/>
                  </a:lnSpc>
                  <a:spcBef>
                    <a:spcPct val="0"/>
                  </a:spcBef>
                </a:pPr>
                <a:endParaRPr lang="en-US" altLang="en-US" sz="2300" dirty="0"/>
              </a:p>
              <a:p>
                <a:pPr algn="just">
                  <a:lnSpc>
                    <a:spcPct val="120000"/>
                  </a:lnSpc>
                  <a:spcBef>
                    <a:spcPct val="0"/>
                  </a:spcBef>
                </a:pPr>
                <a:r>
                  <a:rPr lang="en-US" altLang="en-US" sz="2300" dirty="0"/>
                  <a:t>The angular function gives the possibility of orbital overlaps to form chemical bonds.</a:t>
                </a:r>
              </a:p>
              <a:p>
                <a:pPr algn="just">
                  <a:lnSpc>
                    <a:spcPct val="120000"/>
                  </a:lnSpc>
                  <a:spcBef>
                    <a:spcPct val="0"/>
                  </a:spcBef>
                </a:pPr>
                <a:endParaRPr lang="en-US" altLang="en-US" sz="2300" dirty="0"/>
              </a:p>
              <a:p>
                <a:pPr algn="just">
                  <a:lnSpc>
                    <a:spcPct val="120000"/>
                  </a:lnSpc>
                  <a:spcBef>
                    <a:spcPct val="0"/>
                  </a:spcBef>
                </a:pPr>
                <a:r>
                  <a:rPr lang="en-US" altLang="en-US" sz="2300" dirty="0"/>
                  <a:t>The angular function is the product of multiplying </a:t>
                </a:r>
                <a14:m>
                  <m:oMath xmlns:m="http://schemas.openxmlformats.org/officeDocument/2006/math">
                    <m:r>
                      <a:rPr lang="en-US" altLang="en-US" sz="2300" i="1" dirty="0" smtClean="0">
                        <a:latin typeface="Cambria Math" panose="02040503050406030204" pitchFamily="18" charset="0"/>
                      </a:rPr>
                      <m:t>𝑇</m:t>
                    </m:r>
                  </m:oMath>
                </a14:m>
                <a:r>
                  <a:rPr lang="en-US" altLang="en-US" sz="2300" dirty="0"/>
                  <a:t> function and </a:t>
                </a:r>
                <a14:m>
                  <m:oMath xmlns:m="http://schemas.openxmlformats.org/officeDocument/2006/math">
                    <m:r>
                      <a:rPr lang="en-US" altLang="en-US" sz="2300" i="1" dirty="0" smtClean="0">
                        <a:latin typeface="Cambria Math" panose="02040503050406030204" pitchFamily="18" charset="0"/>
                      </a:rPr>
                      <m:t>𝐹</m:t>
                    </m:r>
                  </m:oMath>
                </a14:m>
                <a:r>
                  <a:rPr lang="en-US" altLang="en-US" sz="2300" dirty="0"/>
                  <a:t> function.</a:t>
                </a:r>
              </a:p>
              <a:p>
                <a:pPr algn="just">
                  <a:lnSpc>
                    <a:spcPct val="120000"/>
                  </a:lnSpc>
                  <a:spcBef>
                    <a:spcPct val="0"/>
                  </a:spcBef>
                </a:pPr>
                <a:endParaRPr lang="en-US" altLang="en-US" sz="2300" dirty="0"/>
              </a:p>
              <a:p>
                <a:pPr algn="just">
                  <a:lnSpc>
                    <a:spcPct val="120000"/>
                  </a:lnSpc>
                  <a:spcBef>
                    <a:spcPct val="0"/>
                  </a:spcBef>
                </a:pPr>
                <a14:m>
                  <m:oMathPara xmlns:m="http://schemas.openxmlformats.org/officeDocument/2006/math">
                    <m:oMathParaPr>
                      <m:jc m:val="centerGroup"/>
                    </m:oMathParaPr>
                    <m:oMath xmlns:m="http://schemas.openxmlformats.org/officeDocument/2006/math">
                      <m:sSub>
                        <m:sSubPr>
                          <m:ctrlPr>
                            <a:rPr lang="en-US" altLang="en-US" sz="2300" i="1" smtClean="0">
                              <a:latin typeface="Cambria Math" panose="02040503050406030204" pitchFamily="18" charset="0"/>
                            </a:rPr>
                          </m:ctrlPr>
                        </m:sSubPr>
                        <m:e>
                          <m:r>
                            <a:rPr lang="en-US" altLang="en-US" sz="2300" b="0" i="1" smtClean="0">
                              <a:latin typeface="Cambria Math" panose="02040503050406030204" pitchFamily="18" charset="0"/>
                            </a:rPr>
                            <m:t>𝑌</m:t>
                          </m:r>
                        </m:e>
                        <m:sub>
                          <m:r>
                            <a:rPr lang="en-US" altLang="en-US" sz="2300" b="0" i="1" smtClean="0">
                              <a:latin typeface="Cambria Math" panose="02040503050406030204" pitchFamily="18" charset="0"/>
                            </a:rPr>
                            <m:t>𝑙</m:t>
                          </m:r>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𝑚</m:t>
                          </m:r>
                        </m:sub>
                      </m:sSub>
                      <m:r>
                        <a:rPr lang="en-US" altLang="en-US" sz="2300" b="0" i="1" smtClean="0">
                          <a:latin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𝜃</m:t>
                      </m:r>
                      <m:r>
                        <a:rPr lang="en-US" altLang="en-US" sz="2300" b="0" i="1" smtClean="0">
                          <a:latin typeface="Cambria Math" panose="02040503050406030204" pitchFamily="18" charset="0"/>
                          <a:ea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𝜑</m:t>
                      </m:r>
                      <m:r>
                        <a:rPr lang="en-US" altLang="en-US" sz="2300" b="0" i="1" smtClean="0">
                          <a:latin typeface="Cambria Math" panose="02040503050406030204" pitchFamily="18" charset="0"/>
                        </a:rPr>
                        <m:t>)=</m:t>
                      </m:r>
                      <m:sSub>
                        <m:sSubPr>
                          <m:ctrlPr>
                            <a:rPr lang="en-US" altLang="en-US" sz="2300" b="0" i="1" smtClean="0">
                              <a:latin typeface="Cambria Math" panose="02040503050406030204" pitchFamily="18" charset="0"/>
                            </a:rPr>
                          </m:ctrlPr>
                        </m:sSubPr>
                        <m:e>
                          <m:r>
                            <a:rPr lang="en-US" altLang="en-US" sz="2300" b="0" i="1" smtClean="0">
                              <a:latin typeface="Cambria Math" panose="02040503050406030204" pitchFamily="18" charset="0"/>
                            </a:rPr>
                            <m:t>𝑇</m:t>
                          </m:r>
                        </m:e>
                        <m:sub>
                          <m:r>
                            <a:rPr lang="en-US" altLang="en-US" sz="2300" b="0" i="1" smtClean="0">
                              <a:latin typeface="Cambria Math" panose="02040503050406030204" pitchFamily="18" charset="0"/>
                            </a:rPr>
                            <m:t>𝑙</m:t>
                          </m:r>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𝑚</m:t>
                          </m:r>
                        </m:sub>
                      </m:sSub>
                      <m:r>
                        <a:rPr lang="en-US" altLang="en-US" sz="2300" b="0" i="1" smtClean="0">
                          <a:latin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𝜃</m:t>
                      </m:r>
                      <m:r>
                        <a:rPr lang="en-US" altLang="en-US" sz="2300" b="0" i="1" smtClean="0">
                          <a:latin typeface="Cambria Math" panose="02040503050406030204" pitchFamily="18" charset="0"/>
                        </a:rPr>
                        <m:t>)</m:t>
                      </m:r>
                      <m:sSub>
                        <m:sSubPr>
                          <m:ctrlPr>
                            <a:rPr lang="en-US" altLang="en-US" sz="2300" b="0" i="1" smtClean="0">
                              <a:latin typeface="Cambria Math" panose="02040503050406030204" pitchFamily="18" charset="0"/>
                            </a:rPr>
                          </m:ctrlPr>
                        </m:sSubPr>
                        <m:e>
                          <m:r>
                            <a:rPr lang="en-US" altLang="en-US" sz="2300" b="0" i="1" smtClean="0">
                              <a:latin typeface="Cambria Math" panose="02040503050406030204" pitchFamily="18" charset="0"/>
                            </a:rPr>
                            <m:t>𝐹</m:t>
                          </m:r>
                        </m:e>
                        <m:sub>
                          <m:r>
                            <a:rPr lang="en-US" altLang="en-US" sz="2300" b="0" i="1" smtClean="0">
                              <a:latin typeface="Cambria Math" panose="02040503050406030204" pitchFamily="18" charset="0"/>
                            </a:rPr>
                            <m:t>𝑚</m:t>
                          </m:r>
                        </m:sub>
                      </m:sSub>
                      <m:r>
                        <a:rPr lang="en-US" altLang="en-US" sz="2300" b="0" i="1" smtClean="0">
                          <a:latin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𝜑</m:t>
                      </m:r>
                      <m:r>
                        <a:rPr lang="en-US" altLang="en-US" sz="2300" b="0" i="1" smtClean="0">
                          <a:latin typeface="Cambria Math" panose="02040503050406030204" pitchFamily="18" charset="0"/>
                        </a:rPr>
                        <m:t>)</m:t>
                      </m:r>
                    </m:oMath>
                  </m:oMathPara>
                </a14:m>
                <a:endParaRPr lang="en-US" altLang="en-US" sz="2300" dirty="0"/>
              </a:p>
            </p:txBody>
          </p:sp>
        </mc:Choice>
        <mc:Fallback xmlns="">
          <p:sp>
            <p:nvSpPr>
              <p:cNvPr id="12" name="Rectangle 11"/>
              <p:cNvSpPr>
                <a:spLocks noRot="1" noChangeAspect="1" noMove="1" noResize="1" noEditPoints="1" noAdjustHandles="1" noChangeArrowheads="1" noChangeShapeType="1" noTextEdit="1"/>
              </p:cNvSpPr>
              <p:nvPr/>
            </p:nvSpPr>
            <p:spPr>
              <a:xfrm>
                <a:off x="292077" y="912773"/>
                <a:ext cx="8573144" cy="5226559"/>
              </a:xfrm>
              <a:prstGeom prst="rect">
                <a:avLst/>
              </a:prstGeom>
              <a:blipFill>
                <a:blip r:embed="rId2"/>
                <a:stretch>
                  <a:fillRect l="-1067" r="-996"/>
                </a:stretch>
              </a:blipFill>
            </p:spPr>
            <p:txBody>
              <a:bodyPr/>
              <a:lstStyle/>
              <a:p>
                <a:r>
                  <a:rPr lang="en-US">
                    <a:noFill/>
                  </a:rPr>
                  <a:t> </a:t>
                </a:r>
              </a:p>
            </p:txBody>
          </p:sp>
        </mc:Fallback>
      </mc:AlternateContent>
    </p:spTree>
    <p:extLst>
      <p:ext uri="{BB962C8B-B14F-4D97-AF65-F5344CB8AC3E}">
        <p14:creationId xmlns:p14="http://schemas.microsoft.com/office/powerpoint/2010/main" val="4269243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fade">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animEffect transition="in" filter="fade">
                                      <p:cBhvr>
                                        <p:cTn id="27"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4" name="Slide Number Placeholder 3"/>
          <p:cNvSpPr>
            <a:spLocks noGrp="1"/>
          </p:cNvSpPr>
          <p:nvPr>
            <p:ph type="sldNum" sz="quarter" idx="12"/>
          </p:nvPr>
        </p:nvSpPr>
        <p:spPr/>
        <p:txBody>
          <a:bodyPr/>
          <a:lstStyle/>
          <a:p>
            <a:fld id="{74374BF2-3C04-4AB9-BE52-D173019A9162}" type="slidenum">
              <a:rPr lang="en-US" smtClean="0"/>
              <a:t>26</a:t>
            </a:fld>
            <a:endParaRPr lang="en-US" dirty="0"/>
          </a:p>
        </p:txBody>
      </p:sp>
      <p:sp>
        <p:nvSpPr>
          <p:cNvPr id="5" name="Rectangle 4"/>
          <p:cNvSpPr/>
          <p:nvPr/>
        </p:nvSpPr>
        <p:spPr>
          <a:xfrm>
            <a:off x="253977" y="887373"/>
            <a:ext cx="8573144" cy="430887"/>
          </a:xfrm>
          <a:prstGeom prst="rect">
            <a:avLst/>
          </a:prstGeom>
        </p:spPr>
        <p:txBody>
          <a:bodyPr wrap="square">
            <a:spAutoFit/>
          </a:bodyPr>
          <a:lstStyle/>
          <a:p>
            <a:pPr>
              <a:spcBef>
                <a:spcPct val="0"/>
              </a:spcBef>
            </a:pPr>
            <a:r>
              <a:rPr lang="en-US" altLang="en-US" sz="2200" dirty="0"/>
              <a:t>Angular functions of hydrogen and hydrogen-like atoms. </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825688123"/>
                  </p:ext>
                </p:extLst>
              </p:nvPr>
            </p:nvGraphicFramePr>
            <p:xfrm>
              <a:off x="431800" y="1114194"/>
              <a:ext cx="8296506" cy="5285679"/>
            </p:xfrm>
            <a:graphic>
              <a:graphicData uri="http://schemas.openxmlformats.org/drawingml/2006/table">
                <a:tbl>
                  <a:tblPr firstRow="1" bandRow="1">
                    <a:tableStyleId>{5C22544A-7EE6-4342-B048-85BDC9FD1C3A}</a:tableStyleId>
                  </a:tblPr>
                  <a:tblGrid>
                    <a:gridCol w="4220254">
                      <a:extLst>
                        <a:ext uri="{9D8B030D-6E8A-4147-A177-3AD203B41FA5}">
                          <a16:colId xmlns:a16="http://schemas.microsoft.com/office/drawing/2014/main" val="4116916792"/>
                        </a:ext>
                      </a:extLst>
                    </a:gridCol>
                    <a:gridCol w="4076252">
                      <a:extLst>
                        <a:ext uri="{9D8B030D-6E8A-4147-A177-3AD203B41FA5}">
                          <a16:colId xmlns:a16="http://schemas.microsoft.com/office/drawing/2014/main" val="4011951713"/>
                        </a:ext>
                      </a:extLst>
                    </a:gridCol>
                  </a:tblGrid>
                  <a:tr h="370840">
                    <a:tc>
                      <a:txBody>
                        <a:bodyPr/>
                        <a:lstStyle/>
                        <a:p>
                          <a:pPr algn="l">
                            <a:lnSpc>
                              <a:spcPct val="150000"/>
                            </a:lnSpc>
                          </a:pPr>
                          <a14:m>
                            <m:oMathPara xmlns:m="http://schemas.openxmlformats.org/officeDocument/2006/math">
                              <m:oMathParaPr>
                                <m:jc m:val="left"/>
                              </m:oMathParaPr>
                              <m:oMath xmlns:m="http://schemas.openxmlformats.org/officeDocument/2006/math">
                                <m:sSub>
                                  <m:sSubPr>
                                    <m:ctrlPr>
                                      <a:rPr lang="en-US" altLang="en-US" sz="1450" b="0" i="1" smtClean="0">
                                        <a:solidFill>
                                          <a:schemeClr val="tx1"/>
                                        </a:solidFill>
                                        <a:latin typeface="Cambria Math" panose="02040503050406030204" pitchFamily="18" charset="0"/>
                                      </a:rPr>
                                    </m:ctrlPr>
                                  </m:sSubPr>
                                  <m:e>
                                    <m:r>
                                      <a:rPr lang="en-US" sz="1450" b="0" i="1" smtClean="0">
                                        <a:solidFill>
                                          <a:schemeClr val="tx1"/>
                                        </a:solidFill>
                                        <a:latin typeface="Cambria Math" panose="02040503050406030204" pitchFamily="18" charset="0"/>
                                        <a:ea typeface="Cambria Math" panose="02040503050406030204" pitchFamily="18" charset="0"/>
                                      </a:rPr>
                                      <m:t>𝑌</m:t>
                                    </m:r>
                                  </m:e>
                                  <m:sub>
                                    <m:r>
                                      <a:rPr lang="en-US" sz="1450" b="0" i="1" smtClean="0">
                                        <a:solidFill>
                                          <a:schemeClr val="tx1"/>
                                        </a:solidFill>
                                        <a:latin typeface="Cambria Math" panose="02040503050406030204" pitchFamily="18" charset="0"/>
                                        <a:ea typeface="Cambria Math" panose="02040503050406030204" pitchFamily="18" charset="0"/>
                                      </a:rPr>
                                      <m:t>0,0</m:t>
                                    </m:r>
                                  </m:sub>
                                </m:sSub>
                                <m:r>
                                  <a:rPr lang="en-US" altLang="en-US" sz="1450" b="0" i="1">
                                    <a:solidFill>
                                      <a:schemeClr val="tx1"/>
                                    </a:solidFill>
                                    <a:latin typeface="Cambria Math" panose="02040503050406030204" pitchFamily="18" charset="0"/>
                                  </a:rPr>
                                  <m:t>=</m:t>
                                </m:r>
                                <m:f>
                                  <m:fPr>
                                    <m:ctrlPr>
                                      <a:rPr lang="en-US" altLang="en-US" sz="1450" b="0" i="1" smtClean="0">
                                        <a:solidFill>
                                          <a:schemeClr val="tx1"/>
                                        </a:solidFill>
                                        <a:latin typeface="Cambria Math" panose="02040503050406030204" pitchFamily="18" charset="0"/>
                                      </a:rPr>
                                    </m:ctrlPr>
                                  </m:fPr>
                                  <m:num>
                                    <m:r>
                                      <a:rPr lang="en-US" altLang="en-US" sz="1450" b="0" i="1" smtClean="0">
                                        <a:solidFill>
                                          <a:schemeClr val="tx1"/>
                                        </a:solidFill>
                                        <a:latin typeface="Cambria Math" panose="02040503050406030204" pitchFamily="18" charset="0"/>
                                      </a:rPr>
                                      <m:t>1</m:t>
                                    </m:r>
                                  </m:num>
                                  <m:den>
                                    <m:r>
                                      <a:rPr lang="en-US" altLang="en-US" sz="1450" b="0" i="1" smtClean="0">
                                        <a:solidFill>
                                          <a:schemeClr val="tx1"/>
                                        </a:solidFill>
                                        <a:latin typeface="Cambria Math" panose="02040503050406030204" pitchFamily="18" charset="0"/>
                                      </a:rPr>
                                      <m:t>2</m:t>
                                    </m:r>
                                    <m:rad>
                                      <m:radPr>
                                        <m:degHide m:val="on"/>
                                        <m:ctrlPr>
                                          <a:rPr lang="en-US" altLang="en-US" sz="1450" b="0" i="1" smtClean="0">
                                            <a:solidFill>
                                              <a:schemeClr val="tx1"/>
                                            </a:solidFill>
                                            <a:latin typeface="Cambria Math" panose="02040503050406030204" pitchFamily="18" charset="0"/>
                                          </a:rPr>
                                        </m:ctrlPr>
                                      </m:radPr>
                                      <m:deg/>
                                      <m:e>
                                        <m:r>
                                          <a:rPr lang="en-US" altLang="en-US" sz="1450" b="0" i="1" smtClean="0">
                                            <a:solidFill>
                                              <a:schemeClr val="tx1"/>
                                            </a:solidFill>
                                            <a:latin typeface="Cambria Math" panose="02040503050406030204" pitchFamily="18" charset="0"/>
                                            <a:ea typeface="Cambria Math" panose="02040503050406030204" pitchFamily="18" charset="0"/>
                                          </a:rPr>
                                          <m:t>𝜋</m:t>
                                        </m:r>
                                      </m:e>
                                    </m:rad>
                                  </m:den>
                                </m:f>
                              </m:oMath>
                            </m:oMathPara>
                          </a14:m>
                          <a:endParaRPr lang="en-US" sz="14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en-US" sz="1450" b="0" i="1" smtClean="0">
                                        <a:solidFill>
                                          <a:schemeClr val="tx1"/>
                                        </a:solidFill>
                                        <a:latin typeface="Cambria Math" panose="02040503050406030204" pitchFamily="18" charset="0"/>
                                      </a:rPr>
                                    </m:ctrlPr>
                                  </m:sSubPr>
                                  <m:e>
                                    <m:r>
                                      <a:rPr lang="en-US" sz="1450" b="0" i="1" smtClean="0">
                                        <a:solidFill>
                                          <a:schemeClr val="tx1"/>
                                        </a:solidFill>
                                        <a:latin typeface="Cambria Math" panose="02040503050406030204" pitchFamily="18" charset="0"/>
                                        <a:ea typeface="Cambria Math" panose="02040503050406030204" pitchFamily="18" charset="0"/>
                                      </a:rPr>
                                      <m:t>𝑌</m:t>
                                    </m:r>
                                  </m:e>
                                  <m:sub>
                                    <m:r>
                                      <a:rPr lang="en-US" sz="1450" b="0" i="1" smtClean="0">
                                        <a:solidFill>
                                          <a:schemeClr val="tx1"/>
                                        </a:solidFill>
                                        <a:latin typeface="Cambria Math" panose="02040503050406030204" pitchFamily="18" charset="0"/>
                                        <a:ea typeface="Cambria Math" panose="02040503050406030204" pitchFamily="18" charset="0"/>
                                      </a:rPr>
                                      <m:t>1,0</m:t>
                                    </m:r>
                                  </m:sub>
                                </m:sSub>
                                <m:r>
                                  <a:rPr lang="en-US" altLang="en-US" sz="1450" b="0" i="1">
                                    <a:solidFill>
                                      <a:schemeClr val="tx1"/>
                                    </a:solidFill>
                                    <a:latin typeface="Cambria Math" panose="02040503050406030204" pitchFamily="18" charset="0"/>
                                  </a:rPr>
                                  <m:t>=</m:t>
                                </m:r>
                                <m:func>
                                  <m:funcPr>
                                    <m:ctrlPr>
                                      <a:rPr lang="en-US" altLang="en-US" sz="1450" b="0" i="1" smtClean="0">
                                        <a:solidFill>
                                          <a:schemeClr val="tx1"/>
                                        </a:solidFill>
                                        <a:latin typeface="Cambria Math" panose="02040503050406030204" pitchFamily="18" charset="0"/>
                                      </a:rPr>
                                    </m:ctrlPr>
                                  </m:funcPr>
                                  <m:fName>
                                    <m:sSup>
                                      <m:sSupPr>
                                        <m:ctrlPr>
                                          <a:rPr lang="en-US" altLang="en-US" sz="1450" b="0" i="1" smtClean="0">
                                            <a:solidFill>
                                              <a:schemeClr val="tx1"/>
                                            </a:solidFill>
                                            <a:latin typeface="Cambria Math" panose="02040503050406030204" pitchFamily="18" charset="0"/>
                                          </a:rPr>
                                        </m:ctrlPr>
                                      </m:sSupPr>
                                      <m:e>
                                        <m:d>
                                          <m:dPr>
                                            <m:ctrlPr>
                                              <a:rPr lang="en-US" altLang="en-US" sz="1450" b="0" i="1" smtClean="0">
                                                <a:solidFill>
                                                  <a:schemeClr val="tx1"/>
                                                </a:solidFill>
                                                <a:latin typeface="Cambria Math" panose="02040503050406030204" pitchFamily="18" charset="0"/>
                                              </a:rPr>
                                            </m:ctrlPr>
                                          </m:dPr>
                                          <m:e>
                                            <m:f>
                                              <m:fPr>
                                                <m:ctrlPr>
                                                  <a:rPr lang="en-US" altLang="en-US" sz="1450" b="0" i="1" smtClean="0">
                                                    <a:solidFill>
                                                      <a:schemeClr val="tx1"/>
                                                    </a:solidFill>
                                                    <a:latin typeface="Cambria Math" panose="02040503050406030204" pitchFamily="18" charset="0"/>
                                                  </a:rPr>
                                                </m:ctrlPr>
                                              </m:fPr>
                                              <m:num>
                                                <m:r>
                                                  <a:rPr lang="en-US" altLang="en-US" sz="1450" b="0" i="1" smtClean="0">
                                                    <a:solidFill>
                                                      <a:schemeClr val="tx1"/>
                                                    </a:solidFill>
                                                    <a:latin typeface="Cambria Math" panose="02040503050406030204" pitchFamily="18" charset="0"/>
                                                  </a:rPr>
                                                  <m:t>3</m:t>
                                                </m:r>
                                              </m:num>
                                              <m:den>
                                                <m:r>
                                                  <a:rPr lang="en-US" altLang="en-US" sz="1450" b="0" i="1" smtClean="0">
                                                    <a:solidFill>
                                                      <a:schemeClr val="tx1"/>
                                                    </a:solidFill>
                                                    <a:latin typeface="Cambria Math" panose="02040503050406030204" pitchFamily="18" charset="0"/>
                                                  </a:rPr>
                                                  <m:t>8</m:t>
                                                </m:r>
                                                <m:r>
                                                  <a:rPr lang="en-US" altLang="en-US" sz="1450" b="0" i="1" smtClean="0">
                                                    <a:solidFill>
                                                      <a:schemeClr val="tx1"/>
                                                    </a:solidFill>
                                                    <a:latin typeface="Cambria Math" panose="02040503050406030204" pitchFamily="18" charset="0"/>
                                                    <a:ea typeface="Cambria Math" panose="02040503050406030204" pitchFamily="18" charset="0"/>
                                                  </a:rPr>
                                                  <m:t>𝜋</m:t>
                                                </m:r>
                                              </m:den>
                                            </m:f>
                                          </m:e>
                                        </m:d>
                                      </m:e>
                                      <m:sup>
                                        <m:f>
                                          <m:fPr>
                                            <m:ctrlPr>
                                              <a:rPr lang="en-US" altLang="en-US" sz="1450" b="0" i="1" smtClean="0">
                                                <a:solidFill>
                                                  <a:schemeClr val="tx1"/>
                                                </a:solidFill>
                                                <a:latin typeface="Cambria Math" panose="02040503050406030204" pitchFamily="18" charset="0"/>
                                              </a:rPr>
                                            </m:ctrlPr>
                                          </m:fPr>
                                          <m:num>
                                            <m:r>
                                              <a:rPr lang="en-US" altLang="en-US" sz="1450" b="0" i="1" smtClean="0">
                                                <a:solidFill>
                                                  <a:schemeClr val="tx1"/>
                                                </a:solidFill>
                                                <a:latin typeface="Cambria Math" panose="02040503050406030204" pitchFamily="18" charset="0"/>
                                              </a:rPr>
                                              <m:t>1</m:t>
                                            </m:r>
                                          </m:num>
                                          <m:den>
                                            <m:r>
                                              <a:rPr lang="en-US" altLang="en-US" sz="1450" b="0" i="1" smtClean="0">
                                                <a:solidFill>
                                                  <a:schemeClr val="tx1"/>
                                                </a:solidFill>
                                                <a:latin typeface="Cambria Math" panose="02040503050406030204" pitchFamily="18" charset="0"/>
                                              </a:rPr>
                                              <m:t>2</m:t>
                                            </m:r>
                                          </m:den>
                                        </m:f>
                                      </m:sup>
                                    </m:sSup>
                                    <m:r>
                                      <m:rPr>
                                        <m:sty m:val="p"/>
                                      </m:rPr>
                                      <a:rPr lang="en-US" altLang="en-US" sz="1450" b="0" i="0" smtClean="0">
                                        <a:solidFill>
                                          <a:schemeClr val="tx1"/>
                                        </a:solidFill>
                                        <a:latin typeface="Cambria Math" panose="02040503050406030204" pitchFamily="18" charset="0"/>
                                        <a:ea typeface="Cambria Math" panose="02040503050406030204" pitchFamily="18" charset="0"/>
                                      </a:rPr>
                                      <m:t>cos</m:t>
                                    </m:r>
                                  </m:fName>
                                  <m:e>
                                    <m:r>
                                      <a:rPr lang="en-US" altLang="en-US" sz="1450" b="0" i="1" smtClean="0">
                                        <a:solidFill>
                                          <a:schemeClr val="tx1"/>
                                        </a:solidFill>
                                        <a:latin typeface="Cambria Math" panose="02040503050406030204" pitchFamily="18" charset="0"/>
                                        <a:ea typeface="Cambria Math" panose="02040503050406030204" pitchFamily="18" charset="0"/>
                                      </a:rPr>
                                      <m:t>𝜃</m:t>
                                    </m:r>
                                  </m:e>
                                </m:func>
                              </m:oMath>
                            </m:oMathPara>
                          </a14:m>
                          <a:endParaRPr lang="en-US" sz="145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4051473"/>
                      </a:ext>
                    </a:extLst>
                  </a:tr>
                  <a:tr h="370840">
                    <a:tc>
                      <a:txBody>
                        <a:bodyPr/>
                        <a:lstStyle/>
                        <a:p>
                          <a:pPr algn="l">
                            <a:lnSpc>
                              <a:spcPct val="150000"/>
                            </a:lnSpc>
                          </a:pPr>
                          <a14:m>
                            <m:oMathPara xmlns:m="http://schemas.openxmlformats.org/officeDocument/2006/math">
                              <m:oMathParaPr>
                                <m:jc m:val="left"/>
                              </m:oMathParaPr>
                              <m:oMath xmlns:m="http://schemas.openxmlformats.org/officeDocument/2006/math">
                                <m:sSub>
                                  <m:sSubPr>
                                    <m:ctrlPr>
                                      <a:rPr lang="en-US" altLang="en-US" sz="1450" b="0" i="1" smtClean="0">
                                        <a:solidFill>
                                          <a:schemeClr val="tx1"/>
                                        </a:solidFill>
                                        <a:latin typeface="Cambria Math" panose="02040503050406030204" pitchFamily="18" charset="0"/>
                                      </a:rPr>
                                    </m:ctrlPr>
                                  </m:sSubPr>
                                  <m:e>
                                    <m:r>
                                      <a:rPr lang="en-US" sz="1450" b="0" i="1" smtClean="0">
                                        <a:solidFill>
                                          <a:schemeClr val="tx1"/>
                                        </a:solidFill>
                                        <a:latin typeface="Cambria Math" panose="02040503050406030204" pitchFamily="18" charset="0"/>
                                        <a:ea typeface="Cambria Math" panose="02040503050406030204" pitchFamily="18" charset="0"/>
                                      </a:rPr>
                                      <m:t>𝑌</m:t>
                                    </m:r>
                                  </m:e>
                                  <m:sub>
                                    <m:r>
                                      <a:rPr lang="en-US" sz="1450" b="0" i="1" smtClean="0">
                                        <a:solidFill>
                                          <a:schemeClr val="tx1"/>
                                        </a:solidFill>
                                        <a:latin typeface="Cambria Math" panose="02040503050406030204" pitchFamily="18" charset="0"/>
                                        <a:ea typeface="Cambria Math" panose="02040503050406030204" pitchFamily="18" charset="0"/>
                                      </a:rPr>
                                      <m:t>1,±1</m:t>
                                    </m:r>
                                  </m:sub>
                                </m:sSub>
                                <m:r>
                                  <a:rPr lang="en-US" altLang="en-US" sz="1450" i="1">
                                    <a:solidFill>
                                      <a:schemeClr val="tx1"/>
                                    </a:solidFill>
                                    <a:latin typeface="Cambria Math" panose="02040503050406030204" pitchFamily="18" charset="0"/>
                                  </a:rPr>
                                  <m:t>=</m:t>
                                </m:r>
                                <m:sSup>
                                  <m:sSupPr>
                                    <m:ctrlPr>
                                      <a:rPr lang="en-US" altLang="en-US" sz="1450" b="0" i="1" smtClean="0">
                                        <a:solidFill>
                                          <a:schemeClr val="tx1"/>
                                        </a:solidFill>
                                        <a:latin typeface="Cambria Math" panose="02040503050406030204" pitchFamily="18" charset="0"/>
                                      </a:rPr>
                                    </m:ctrlPr>
                                  </m:sSupPr>
                                  <m:e>
                                    <m:d>
                                      <m:dPr>
                                        <m:ctrlPr>
                                          <a:rPr lang="en-US" altLang="en-US" sz="1450" b="0" i="1" smtClean="0">
                                            <a:solidFill>
                                              <a:schemeClr val="tx1"/>
                                            </a:solidFill>
                                            <a:latin typeface="Cambria Math" panose="02040503050406030204" pitchFamily="18" charset="0"/>
                                          </a:rPr>
                                        </m:ctrlPr>
                                      </m:dPr>
                                      <m:e>
                                        <m:f>
                                          <m:fPr>
                                            <m:ctrlPr>
                                              <a:rPr lang="en-US" altLang="en-US" sz="1450" b="0" i="1" smtClean="0">
                                                <a:solidFill>
                                                  <a:schemeClr val="tx1"/>
                                                </a:solidFill>
                                                <a:latin typeface="Cambria Math" panose="02040503050406030204" pitchFamily="18" charset="0"/>
                                              </a:rPr>
                                            </m:ctrlPr>
                                          </m:fPr>
                                          <m:num>
                                            <m:r>
                                              <a:rPr lang="en-US" altLang="en-US" sz="1450" b="0" i="1" smtClean="0">
                                                <a:solidFill>
                                                  <a:schemeClr val="tx1"/>
                                                </a:solidFill>
                                                <a:latin typeface="Cambria Math" panose="02040503050406030204" pitchFamily="18" charset="0"/>
                                              </a:rPr>
                                              <m:t>3</m:t>
                                            </m:r>
                                          </m:num>
                                          <m:den>
                                            <m:r>
                                              <a:rPr lang="en-US" altLang="en-US" sz="1450" b="0" i="1" smtClean="0">
                                                <a:solidFill>
                                                  <a:schemeClr val="tx1"/>
                                                </a:solidFill>
                                                <a:latin typeface="Cambria Math" panose="02040503050406030204" pitchFamily="18" charset="0"/>
                                              </a:rPr>
                                              <m:t>8</m:t>
                                            </m:r>
                                            <m:r>
                                              <a:rPr lang="en-US" altLang="en-US" sz="1450" b="0" i="1" smtClean="0">
                                                <a:solidFill>
                                                  <a:schemeClr val="tx1"/>
                                                </a:solidFill>
                                                <a:latin typeface="Cambria Math" panose="02040503050406030204" pitchFamily="18" charset="0"/>
                                                <a:ea typeface="Cambria Math" panose="02040503050406030204" pitchFamily="18" charset="0"/>
                                              </a:rPr>
                                              <m:t>𝜋</m:t>
                                            </m:r>
                                          </m:den>
                                        </m:f>
                                      </m:e>
                                    </m:d>
                                  </m:e>
                                  <m:sup>
                                    <m:f>
                                      <m:fPr>
                                        <m:ctrlPr>
                                          <a:rPr lang="en-US" altLang="en-US" sz="1450" b="0" i="1" smtClean="0">
                                            <a:solidFill>
                                              <a:schemeClr val="tx1"/>
                                            </a:solidFill>
                                            <a:latin typeface="Cambria Math" panose="02040503050406030204" pitchFamily="18" charset="0"/>
                                          </a:rPr>
                                        </m:ctrlPr>
                                      </m:fPr>
                                      <m:num>
                                        <m:r>
                                          <a:rPr lang="en-US" altLang="en-US" sz="1450" b="0" i="1" smtClean="0">
                                            <a:solidFill>
                                              <a:schemeClr val="tx1"/>
                                            </a:solidFill>
                                            <a:latin typeface="Cambria Math" panose="02040503050406030204" pitchFamily="18" charset="0"/>
                                          </a:rPr>
                                          <m:t>1</m:t>
                                        </m:r>
                                      </m:num>
                                      <m:den>
                                        <m:r>
                                          <a:rPr lang="en-US" altLang="en-US" sz="1450" b="0" i="1" smtClean="0">
                                            <a:solidFill>
                                              <a:schemeClr val="tx1"/>
                                            </a:solidFill>
                                            <a:latin typeface="Cambria Math" panose="02040503050406030204" pitchFamily="18" charset="0"/>
                                          </a:rPr>
                                          <m:t>2</m:t>
                                        </m:r>
                                      </m:den>
                                    </m:f>
                                  </m:sup>
                                </m:sSup>
                                <m:func>
                                  <m:funcPr>
                                    <m:ctrlPr>
                                      <a:rPr lang="en-US" altLang="en-US" sz="1450" b="0" i="1" smtClean="0">
                                        <a:solidFill>
                                          <a:schemeClr val="tx1"/>
                                        </a:solidFill>
                                        <a:latin typeface="Cambria Math" panose="02040503050406030204" pitchFamily="18" charset="0"/>
                                      </a:rPr>
                                    </m:ctrlPr>
                                  </m:funcPr>
                                  <m:fName>
                                    <m:r>
                                      <m:rPr>
                                        <m:sty m:val="p"/>
                                      </m:rPr>
                                      <a:rPr lang="en-US" altLang="en-US" sz="1450" b="0" i="0" smtClean="0">
                                        <a:solidFill>
                                          <a:schemeClr val="tx1"/>
                                        </a:solidFill>
                                        <a:latin typeface="Cambria Math" panose="02040503050406030204" pitchFamily="18" charset="0"/>
                                      </a:rPr>
                                      <m:t>sin</m:t>
                                    </m:r>
                                  </m:fName>
                                  <m:e>
                                    <m:r>
                                      <a:rPr lang="en-US" altLang="en-US" sz="1450" b="0" i="1" smtClean="0">
                                        <a:solidFill>
                                          <a:schemeClr val="tx1"/>
                                        </a:solidFill>
                                        <a:latin typeface="Cambria Math" panose="02040503050406030204" pitchFamily="18" charset="0"/>
                                        <a:ea typeface="Cambria Math" panose="02040503050406030204" pitchFamily="18" charset="0"/>
                                      </a:rPr>
                                      <m:t>𝜃</m:t>
                                    </m:r>
                                  </m:e>
                                </m:func>
                                <m:r>
                                  <a:rPr lang="en-US" altLang="en-US" sz="1450" b="0" i="1" smtClean="0">
                                    <a:solidFill>
                                      <a:schemeClr val="tx1"/>
                                    </a:solidFill>
                                    <a:latin typeface="Cambria Math" panose="02040503050406030204" pitchFamily="18" charset="0"/>
                                    <a:ea typeface="Cambria Math" panose="02040503050406030204" pitchFamily="18" charset="0"/>
                                  </a:rPr>
                                  <m:t> </m:t>
                                </m:r>
                                <m:sSup>
                                  <m:sSupPr>
                                    <m:ctrlPr>
                                      <a:rPr lang="en-US" altLang="en-US" sz="1450" b="0" i="1" smtClean="0">
                                        <a:solidFill>
                                          <a:schemeClr val="tx1"/>
                                        </a:solidFill>
                                        <a:latin typeface="Cambria Math" panose="02040503050406030204" pitchFamily="18" charset="0"/>
                                        <a:ea typeface="Cambria Math" panose="02040503050406030204" pitchFamily="18" charset="0"/>
                                      </a:rPr>
                                    </m:ctrlPr>
                                  </m:sSupPr>
                                  <m:e>
                                    <m:r>
                                      <a:rPr lang="en-US" altLang="en-US" sz="1450" b="0" i="1" smtClean="0">
                                        <a:solidFill>
                                          <a:schemeClr val="tx1"/>
                                        </a:solidFill>
                                        <a:latin typeface="Cambria Math" panose="02040503050406030204" pitchFamily="18" charset="0"/>
                                        <a:ea typeface="Cambria Math" panose="02040503050406030204" pitchFamily="18" charset="0"/>
                                      </a:rPr>
                                      <m:t>𝑒</m:t>
                                    </m:r>
                                  </m:e>
                                  <m:sup>
                                    <m:r>
                                      <a:rPr lang="en-US" sz="1450" i="1" smtClean="0">
                                        <a:solidFill>
                                          <a:schemeClr val="tx1"/>
                                        </a:solidFill>
                                        <a:latin typeface="Cambria Math" panose="02040503050406030204" pitchFamily="18" charset="0"/>
                                        <a:ea typeface="Cambria Math" panose="02040503050406030204" pitchFamily="18" charset="0"/>
                                      </a:rPr>
                                      <m:t>±</m:t>
                                    </m:r>
                                    <m:r>
                                      <a:rPr lang="en-US" sz="1450" b="0" i="1" smtClean="0">
                                        <a:solidFill>
                                          <a:schemeClr val="tx1"/>
                                        </a:solidFill>
                                        <a:latin typeface="Cambria Math" panose="02040503050406030204" pitchFamily="18" charset="0"/>
                                        <a:ea typeface="Cambria Math" panose="02040503050406030204" pitchFamily="18" charset="0"/>
                                      </a:rPr>
                                      <m:t>𝑖</m:t>
                                    </m:r>
                                    <m:r>
                                      <a:rPr lang="en-US" sz="1450" b="0" i="1" smtClean="0">
                                        <a:solidFill>
                                          <a:schemeClr val="tx1"/>
                                        </a:solidFill>
                                        <a:latin typeface="Cambria Math" panose="02040503050406030204" pitchFamily="18" charset="0"/>
                                        <a:ea typeface="Cambria Math" panose="02040503050406030204" pitchFamily="18" charset="0"/>
                                      </a:rPr>
                                      <m:t>𝜑</m:t>
                                    </m:r>
                                  </m:sup>
                                </m:sSup>
                              </m:oMath>
                            </m:oMathPara>
                          </a14:m>
                          <a:endParaRPr lang="en-US" sz="145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50000"/>
                            </a:lnSpc>
                          </a:pPr>
                          <a14:m>
                            <m:oMathPara xmlns:m="http://schemas.openxmlformats.org/officeDocument/2006/math">
                              <m:oMathParaPr>
                                <m:jc m:val="left"/>
                              </m:oMathParaPr>
                              <m:oMath xmlns:m="http://schemas.openxmlformats.org/officeDocument/2006/math">
                                <m:sSub>
                                  <m:sSubPr>
                                    <m:ctrlPr>
                                      <a:rPr lang="en-US" altLang="en-US" sz="1450" b="0" i="1" smtClean="0">
                                        <a:solidFill>
                                          <a:schemeClr val="tx1"/>
                                        </a:solidFill>
                                        <a:latin typeface="Cambria Math" panose="02040503050406030204" pitchFamily="18" charset="0"/>
                                      </a:rPr>
                                    </m:ctrlPr>
                                  </m:sSubPr>
                                  <m:e>
                                    <m:r>
                                      <a:rPr lang="en-US" sz="1450" b="0" i="1" smtClean="0">
                                        <a:solidFill>
                                          <a:schemeClr val="tx1"/>
                                        </a:solidFill>
                                        <a:latin typeface="Cambria Math" panose="02040503050406030204" pitchFamily="18" charset="0"/>
                                        <a:ea typeface="Cambria Math" panose="02040503050406030204" pitchFamily="18" charset="0"/>
                                      </a:rPr>
                                      <m:t>𝑌</m:t>
                                    </m:r>
                                  </m:e>
                                  <m:sub>
                                    <m:r>
                                      <a:rPr lang="en-US" sz="1450" b="0" i="1" smtClean="0">
                                        <a:solidFill>
                                          <a:schemeClr val="tx1"/>
                                        </a:solidFill>
                                        <a:latin typeface="Cambria Math" panose="02040503050406030204" pitchFamily="18" charset="0"/>
                                        <a:ea typeface="Cambria Math" panose="02040503050406030204" pitchFamily="18" charset="0"/>
                                      </a:rPr>
                                      <m:t>2,0</m:t>
                                    </m:r>
                                  </m:sub>
                                </m:sSub>
                                <m:r>
                                  <a:rPr lang="en-US" altLang="en-US" sz="1450" i="1">
                                    <a:solidFill>
                                      <a:schemeClr val="tx1"/>
                                    </a:solidFill>
                                    <a:latin typeface="Cambria Math" panose="02040503050406030204" pitchFamily="18" charset="0"/>
                                  </a:rPr>
                                  <m:t>=</m:t>
                                </m:r>
                                <m:sSup>
                                  <m:sSupPr>
                                    <m:ctrlPr>
                                      <a:rPr lang="en-US" altLang="en-US" sz="1450" b="0" i="1" smtClean="0">
                                        <a:solidFill>
                                          <a:schemeClr val="tx1"/>
                                        </a:solidFill>
                                        <a:latin typeface="Cambria Math" panose="02040503050406030204" pitchFamily="18" charset="0"/>
                                      </a:rPr>
                                    </m:ctrlPr>
                                  </m:sSupPr>
                                  <m:e>
                                    <m:d>
                                      <m:dPr>
                                        <m:ctrlPr>
                                          <a:rPr lang="en-US" altLang="en-US" sz="1450" b="0" i="1" smtClean="0">
                                            <a:solidFill>
                                              <a:schemeClr val="tx1"/>
                                            </a:solidFill>
                                            <a:latin typeface="Cambria Math" panose="02040503050406030204" pitchFamily="18" charset="0"/>
                                          </a:rPr>
                                        </m:ctrlPr>
                                      </m:dPr>
                                      <m:e>
                                        <m:f>
                                          <m:fPr>
                                            <m:ctrlPr>
                                              <a:rPr lang="en-US" altLang="en-US" sz="1450" b="0" i="1" smtClean="0">
                                                <a:solidFill>
                                                  <a:schemeClr val="tx1"/>
                                                </a:solidFill>
                                                <a:latin typeface="Cambria Math" panose="02040503050406030204" pitchFamily="18" charset="0"/>
                                              </a:rPr>
                                            </m:ctrlPr>
                                          </m:fPr>
                                          <m:num>
                                            <m:r>
                                              <a:rPr lang="en-US" altLang="en-US" sz="1450" b="0" i="1" smtClean="0">
                                                <a:solidFill>
                                                  <a:schemeClr val="tx1"/>
                                                </a:solidFill>
                                                <a:latin typeface="Cambria Math" panose="02040503050406030204" pitchFamily="18" charset="0"/>
                                              </a:rPr>
                                              <m:t>5</m:t>
                                            </m:r>
                                          </m:num>
                                          <m:den>
                                            <m:r>
                                              <a:rPr lang="en-US" altLang="en-US" sz="1450" b="0" i="1" smtClean="0">
                                                <a:solidFill>
                                                  <a:schemeClr val="tx1"/>
                                                </a:solidFill>
                                                <a:latin typeface="Cambria Math" panose="02040503050406030204" pitchFamily="18" charset="0"/>
                                              </a:rPr>
                                              <m:t>16</m:t>
                                            </m:r>
                                            <m:r>
                                              <a:rPr lang="en-US" altLang="en-US" sz="1450" b="0" i="1" smtClean="0">
                                                <a:solidFill>
                                                  <a:schemeClr val="tx1"/>
                                                </a:solidFill>
                                                <a:latin typeface="Cambria Math" panose="02040503050406030204" pitchFamily="18" charset="0"/>
                                                <a:ea typeface="Cambria Math" panose="02040503050406030204" pitchFamily="18" charset="0"/>
                                              </a:rPr>
                                              <m:t>𝜋</m:t>
                                            </m:r>
                                          </m:den>
                                        </m:f>
                                      </m:e>
                                    </m:d>
                                  </m:e>
                                  <m:sup>
                                    <m:f>
                                      <m:fPr>
                                        <m:ctrlPr>
                                          <a:rPr lang="en-US" altLang="en-US" sz="1450" b="0" i="1" smtClean="0">
                                            <a:solidFill>
                                              <a:schemeClr val="tx1"/>
                                            </a:solidFill>
                                            <a:latin typeface="Cambria Math" panose="02040503050406030204" pitchFamily="18" charset="0"/>
                                          </a:rPr>
                                        </m:ctrlPr>
                                      </m:fPr>
                                      <m:num>
                                        <m:r>
                                          <a:rPr lang="en-US" altLang="en-US" sz="1450" b="0" i="1" smtClean="0">
                                            <a:solidFill>
                                              <a:schemeClr val="tx1"/>
                                            </a:solidFill>
                                            <a:latin typeface="Cambria Math" panose="02040503050406030204" pitchFamily="18" charset="0"/>
                                          </a:rPr>
                                          <m:t>1</m:t>
                                        </m:r>
                                      </m:num>
                                      <m:den>
                                        <m:r>
                                          <a:rPr lang="en-US" altLang="en-US" sz="1450" b="0" i="1" smtClean="0">
                                            <a:solidFill>
                                              <a:schemeClr val="tx1"/>
                                            </a:solidFill>
                                            <a:latin typeface="Cambria Math" panose="02040503050406030204" pitchFamily="18" charset="0"/>
                                          </a:rPr>
                                          <m:t>2</m:t>
                                        </m:r>
                                      </m:den>
                                    </m:f>
                                  </m:sup>
                                </m:sSup>
                                <m:r>
                                  <a:rPr lang="en-US" altLang="en-US" sz="1450" b="0" i="1" smtClean="0">
                                    <a:solidFill>
                                      <a:schemeClr val="tx1"/>
                                    </a:solidFill>
                                    <a:latin typeface="Cambria Math" panose="02040503050406030204" pitchFamily="18" charset="0"/>
                                    <a:ea typeface="Cambria Math" panose="02040503050406030204" pitchFamily="18" charset="0"/>
                                  </a:rPr>
                                  <m:t> (3</m:t>
                                </m:r>
                                <m:func>
                                  <m:funcPr>
                                    <m:ctrlPr>
                                      <a:rPr lang="en-US" altLang="en-US" sz="1450" b="0" i="1" smtClean="0">
                                        <a:solidFill>
                                          <a:schemeClr val="tx1"/>
                                        </a:solidFill>
                                        <a:latin typeface="Cambria Math" panose="02040503050406030204" pitchFamily="18" charset="0"/>
                                      </a:rPr>
                                    </m:ctrlPr>
                                  </m:funcPr>
                                  <m:fName>
                                    <m:sSup>
                                      <m:sSupPr>
                                        <m:ctrlPr>
                                          <a:rPr lang="en-US" altLang="en-US" sz="1450" b="0" i="1" smtClean="0">
                                            <a:solidFill>
                                              <a:schemeClr val="tx1"/>
                                            </a:solidFill>
                                            <a:latin typeface="Cambria Math" panose="02040503050406030204" pitchFamily="18" charset="0"/>
                                          </a:rPr>
                                        </m:ctrlPr>
                                      </m:sSupPr>
                                      <m:e>
                                        <m:r>
                                          <m:rPr>
                                            <m:sty m:val="p"/>
                                          </m:rPr>
                                          <a:rPr lang="en-US" altLang="en-US" sz="1450" b="0" i="0" smtClean="0">
                                            <a:solidFill>
                                              <a:schemeClr val="tx1"/>
                                            </a:solidFill>
                                            <a:latin typeface="Cambria Math" panose="02040503050406030204" pitchFamily="18" charset="0"/>
                                          </a:rPr>
                                          <m:t>cos</m:t>
                                        </m:r>
                                      </m:e>
                                      <m:sup>
                                        <m:r>
                                          <a:rPr lang="en-US" altLang="en-US" sz="1450" b="0" i="0" smtClean="0">
                                            <a:solidFill>
                                              <a:schemeClr val="tx1"/>
                                            </a:solidFill>
                                            <a:latin typeface="Cambria Math" panose="02040503050406030204" pitchFamily="18" charset="0"/>
                                          </a:rPr>
                                          <m:t>2</m:t>
                                        </m:r>
                                      </m:sup>
                                    </m:sSup>
                                  </m:fName>
                                  <m:e>
                                    <m:r>
                                      <a:rPr lang="en-US" altLang="en-US" sz="1450" b="0" i="1" smtClean="0">
                                        <a:solidFill>
                                          <a:schemeClr val="tx1"/>
                                        </a:solidFill>
                                        <a:latin typeface="Cambria Math" panose="02040503050406030204" pitchFamily="18" charset="0"/>
                                        <a:ea typeface="Cambria Math" panose="02040503050406030204" pitchFamily="18" charset="0"/>
                                      </a:rPr>
                                      <m:t>𝜃</m:t>
                                    </m:r>
                                  </m:e>
                                </m:func>
                                <m:r>
                                  <a:rPr lang="en-US" altLang="en-US" sz="1450" b="0" i="1" smtClean="0">
                                    <a:solidFill>
                                      <a:schemeClr val="tx1"/>
                                    </a:solidFill>
                                    <a:latin typeface="Cambria Math" panose="02040503050406030204" pitchFamily="18" charset="0"/>
                                    <a:ea typeface="Cambria Math" panose="02040503050406030204" pitchFamily="18" charset="0"/>
                                  </a:rPr>
                                  <m:t>−1)</m:t>
                                </m:r>
                              </m:oMath>
                            </m:oMathPara>
                          </a14:m>
                          <a:endParaRPr lang="en-US" sz="145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7942967"/>
                      </a:ext>
                    </a:extLst>
                  </a:tr>
                  <a:tr h="370840">
                    <a:tc>
                      <a:txBody>
                        <a:bodyPr/>
                        <a:lstStyle/>
                        <a:p>
                          <a:pPr algn="l">
                            <a:lnSpc>
                              <a:spcPct val="150000"/>
                            </a:lnSpc>
                          </a:pPr>
                          <a14:m>
                            <m:oMathPara xmlns:m="http://schemas.openxmlformats.org/officeDocument/2006/math">
                              <m:oMathParaPr>
                                <m:jc m:val="left"/>
                              </m:oMathParaPr>
                              <m:oMath xmlns:m="http://schemas.openxmlformats.org/officeDocument/2006/math">
                                <m:sSub>
                                  <m:sSubPr>
                                    <m:ctrlPr>
                                      <a:rPr lang="en-US" altLang="en-US" sz="1450" b="0" i="1" smtClean="0">
                                        <a:solidFill>
                                          <a:schemeClr val="tx1"/>
                                        </a:solidFill>
                                        <a:latin typeface="Cambria Math" panose="02040503050406030204" pitchFamily="18" charset="0"/>
                                      </a:rPr>
                                    </m:ctrlPr>
                                  </m:sSubPr>
                                  <m:e>
                                    <m:r>
                                      <a:rPr lang="en-US" sz="1450" b="0" i="1" smtClean="0">
                                        <a:solidFill>
                                          <a:schemeClr val="tx1"/>
                                        </a:solidFill>
                                        <a:latin typeface="Cambria Math" panose="02040503050406030204" pitchFamily="18" charset="0"/>
                                        <a:ea typeface="Cambria Math" panose="02040503050406030204" pitchFamily="18" charset="0"/>
                                      </a:rPr>
                                      <m:t>𝑌</m:t>
                                    </m:r>
                                  </m:e>
                                  <m:sub>
                                    <m:r>
                                      <a:rPr lang="en-US" sz="1450" b="0" i="1" smtClean="0">
                                        <a:solidFill>
                                          <a:schemeClr val="tx1"/>
                                        </a:solidFill>
                                        <a:latin typeface="Cambria Math" panose="02040503050406030204" pitchFamily="18" charset="0"/>
                                        <a:ea typeface="Cambria Math" panose="02040503050406030204" pitchFamily="18" charset="0"/>
                                      </a:rPr>
                                      <m:t>2,±1</m:t>
                                    </m:r>
                                  </m:sub>
                                </m:sSub>
                                <m:r>
                                  <a:rPr lang="en-US" altLang="en-US" sz="1450" i="1">
                                    <a:solidFill>
                                      <a:schemeClr val="tx1"/>
                                    </a:solidFill>
                                    <a:latin typeface="Cambria Math" panose="02040503050406030204" pitchFamily="18" charset="0"/>
                                  </a:rPr>
                                  <m:t>=</m:t>
                                </m:r>
                                <m:sSup>
                                  <m:sSupPr>
                                    <m:ctrlPr>
                                      <a:rPr lang="en-US" altLang="en-US" sz="1450" b="0" i="1" smtClean="0">
                                        <a:solidFill>
                                          <a:schemeClr val="tx1"/>
                                        </a:solidFill>
                                        <a:latin typeface="Cambria Math" panose="02040503050406030204" pitchFamily="18" charset="0"/>
                                      </a:rPr>
                                    </m:ctrlPr>
                                  </m:sSupPr>
                                  <m:e>
                                    <m:d>
                                      <m:dPr>
                                        <m:ctrlPr>
                                          <a:rPr lang="en-US" altLang="en-US" sz="1450" b="0" i="1" smtClean="0">
                                            <a:solidFill>
                                              <a:schemeClr val="tx1"/>
                                            </a:solidFill>
                                            <a:latin typeface="Cambria Math" panose="02040503050406030204" pitchFamily="18" charset="0"/>
                                          </a:rPr>
                                        </m:ctrlPr>
                                      </m:dPr>
                                      <m:e>
                                        <m:f>
                                          <m:fPr>
                                            <m:ctrlPr>
                                              <a:rPr lang="en-US" altLang="en-US" sz="1450" b="0" i="1" smtClean="0">
                                                <a:solidFill>
                                                  <a:schemeClr val="tx1"/>
                                                </a:solidFill>
                                                <a:latin typeface="Cambria Math" panose="02040503050406030204" pitchFamily="18" charset="0"/>
                                              </a:rPr>
                                            </m:ctrlPr>
                                          </m:fPr>
                                          <m:num>
                                            <m:r>
                                              <a:rPr lang="en-US" altLang="en-US" sz="1450" b="0" i="1" smtClean="0">
                                                <a:solidFill>
                                                  <a:schemeClr val="tx1"/>
                                                </a:solidFill>
                                                <a:latin typeface="Cambria Math" panose="02040503050406030204" pitchFamily="18" charset="0"/>
                                              </a:rPr>
                                              <m:t>15</m:t>
                                            </m:r>
                                          </m:num>
                                          <m:den>
                                            <m:r>
                                              <a:rPr lang="en-US" altLang="en-US" sz="1450" b="0" i="1" smtClean="0">
                                                <a:solidFill>
                                                  <a:schemeClr val="tx1"/>
                                                </a:solidFill>
                                                <a:latin typeface="Cambria Math" panose="02040503050406030204" pitchFamily="18" charset="0"/>
                                              </a:rPr>
                                              <m:t>8</m:t>
                                            </m:r>
                                            <m:r>
                                              <a:rPr lang="en-US" altLang="en-US" sz="1450" b="0" i="1" smtClean="0">
                                                <a:solidFill>
                                                  <a:schemeClr val="tx1"/>
                                                </a:solidFill>
                                                <a:latin typeface="Cambria Math" panose="02040503050406030204" pitchFamily="18" charset="0"/>
                                                <a:ea typeface="Cambria Math" panose="02040503050406030204" pitchFamily="18" charset="0"/>
                                              </a:rPr>
                                              <m:t>𝜋</m:t>
                                            </m:r>
                                          </m:den>
                                        </m:f>
                                      </m:e>
                                    </m:d>
                                  </m:e>
                                  <m:sup>
                                    <m:f>
                                      <m:fPr>
                                        <m:ctrlPr>
                                          <a:rPr lang="en-US" altLang="en-US" sz="1450" b="0" i="1" smtClean="0">
                                            <a:solidFill>
                                              <a:schemeClr val="tx1"/>
                                            </a:solidFill>
                                            <a:latin typeface="Cambria Math" panose="02040503050406030204" pitchFamily="18" charset="0"/>
                                          </a:rPr>
                                        </m:ctrlPr>
                                      </m:fPr>
                                      <m:num>
                                        <m:r>
                                          <a:rPr lang="en-US" altLang="en-US" sz="1450" b="0" i="1" smtClean="0">
                                            <a:solidFill>
                                              <a:schemeClr val="tx1"/>
                                            </a:solidFill>
                                            <a:latin typeface="Cambria Math" panose="02040503050406030204" pitchFamily="18" charset="0"/>
                                          </a:rPr>
                                          <m:t>1</m:t>
                                        </m:r>
                                      </m:num>
                                      <m:den>
                                        <m:r>
                                          <a:rPr lang="en-US" altLang="en-US" sz="1450" b="0" i="1" smtClean="0">
                                            <a:solidFill>
                                              <a:schemeClr val="tx1"/>
                                            </a:solidFill>
                                            <a:latin typeface="Cambria Math" panose="02040503050406030204" pitchFamily="18" charset="0"/>
                                          </a:rPr>
                                          <m:t>2</m:t>
                                        </m:r>
                                      </m:den>
                                    </m:f>
                                  </m:sup>
                                </m:sSup>
                                <m:func>
                                  <m:funcPr>
                                    <m:ctrlPr>
                                      <a:rPr lang="en-US" altLang="en-US" sz="1450" b="0" i="1" smtClean="0">
                                        <a:solidFill>
                                          <a:schemeClr val="tx1"/>
                                        </a:solidFill>
                                        <a:latin typeface="Cambria Math" panose="02040503050406030204" pitchFamily="18" charset="0"/>
                                      </a:rPr>
                                    </m:ctrlPr>
                                  </m:funcPr>
                                  <m:fName>
                                    <m:r>
                                      <m:rPr>
                                        <m:sty m:val="p"/>
                                      </m:rPr>
                                      <a:rPr lang="en-US" altLang="en-US" sz="1450" b="0" i="0" smtClean="0">
                                        <a:solidFill>
                                          <a:schemeClr val="tx1"/>
                                        </a:solidFill>
                                        <a:latin typeface="Cambria Math" panose="02040503050406030204" pitchFamily="18" charset="0"/>
                                      </a:rPr>
                                      <m:t>sin</m:t>
                                    </m:r>
                                  </m:fName>
                                  <m:e>
                                    <m:r>
                                      <a:rPr lang="en-US" altLang="en-US" sz="1450" b="0" i="1" smtClean="0">
                                        <a:solidFill>
                                          <a:schemeClr val="tx1"/>
                                        </a:solidFill>
                                        <a:latin typeface="Cambria Math" panose="02040503050406030204" pitchFamily="18" charset="0"/>
                                        <a:ea typeface="Cambria Math" panose="02040503050406030204" pitchFamily="18" charset="0"/>
                                      </a:rPr>
                                      <m:t>𝜃</m:t>
                                    </m:r>
                                  </m:e>
                                </m:func>
                                <m:func>
                                  <m:funcPr>
                                    <m:ctrlPr>
                                      <a:rPr lang="en-US" altLang="en-US" sz="1450" b="0" i="1" smtClean="0">
                                        <a:solidFill>
                                          <a:schemeClr val="tx1"/>
                                        </a:solidFill>
                                        <a:latin typeface="Cambria Math" panose="02040503050406030204" pitchFamily="18" charset="0"/>
                                      </a:rPr>
                                    </m:ctrlPr>
                                  </m:funcPr>
                                  <m:fName>
                                    <m:r>
                                      <m:rPr>
                                        <m:sty m:val="p"/>
                                      </m:rPr>
                                      <a:rPr lang="en-US" altLang="en-US" sz="1450" b="0" i="0" smtClean="0">
                                        <a:solidFill>
                                          <a:schemeClr val="tx1"/>
                                        </a:solidFill>
                                        <a:latin typeface="Cambria Math" panose="02040503050406030204" pitchFamily="18" charset="0"/>
                                      </a:rPr>
                                      <m:t>cos</m:t>
                                    </m:r>
                                  </m:fName>
                                  <m:e>
                                    <m:r>
                                      <a:rPr lang="en-US" altLang="en-US" sz="1450" b="0" i="1" smtClean="0">
                                        <a:solidFill>
                                          <a:schemeClr val="tx1"/>
                                        </a:solidFill>
                                        <a:latin typeface="Cambria Math" panose="02040503050406030204" pitchFamily="18" charset="0"/>
                                        <a:ea typeface="Cambria Math" panose="02040503050406030204" pitchFamily="18" charset="0"/>
                                      </a:rPr>
                                      <m:t>𝜃</m:t>
                                    </m:r>
                                  </m:e>
                                </m:func>
                                <m:sSup>
                                  <m:sSupPr>
                                    <m:ctrlPr>
                                      <a:rPr lang="en-US" altLang="en-US" sz="1450" b="0" i="1" smtClean="0">
                                        <a:solidFill>
                                          <a:schemeClr val="tx1"/>
                                        </a:solidFill>
                                        <a:latin typeface="Cambria Math" panose="02040503050406030204" pitchFamily="18" charset="0"/>
                                        <a:ea typeface="Cambria Math" panose="02040503050406030204" pitchFamily="18" charset="0"/>
                                      </a:rPr>
                                    </m:ctrlPr>
                                  </m:sSupPr>
                                  <m:e>
                                    <m:r>
                                      <a:rPr lang="en-US" altLang="en-US" sz="1450" b="0" i="1" smtClean="0">
                                        <a:solidFill>
                                          <a:schemeClr val="tx1"/>
                                        </a:solidFill>
                                        <a:latin typeface="Cambria Math" panose="02040503050406030204" pitchFamily="18" charset="0"/>
                                        <a:ea typeface="Cambria Math" panose="02040503050406030204" pitchFamily="18" charset="0"/>
                                      </a:rPr>
                                      <m:t>𝑒</m:t>
                                    </m:r>
                                  </m:e>
                                  <m:sup>
                                    <m:r>
                                      <a:rPr lang="en-US" sz="1450" i="1" smtClean="0">
                                        <a:solidFill>
                                          <a:schemeClr val="tx1"/>
                                        </a:solidFill>
                                        <a:latin typeface="Cambria Math" panose="02040503050406030204" pitchFamily="18" charset="0"/>
                                        <a:ea typeface="Cambria Math" panose="02040503050406030204" pitchFamily="18" charset="0"/>
                                      </a:rPr>
                                      <m:t>±</m:t>
                                    </m:r>
                                    <m:r>
                                      <a:rPr lang="en-US" sz="1450" b="0" i="1" smtClean="0">
                                        <a:solidFill>
                                          <a:schemeClr val="tx1"/>
                                        </a:solidFill>
                                        <a:latin typeface="Cambria Math" panose="02040503050406030204" pitchFamily="18" charset="0"/>
                                        <a:ea typeface="Cambria Math" panose="02040503050406030204" pitchFamily="18" charset="0"/>
                                      </a:rPr>
                                      <m:t>𝑖</m:t>
                                    </m:r>
                                    <m:r>
                                      <a:rPr lang="en-US" sz="1450" b="0" i="1" smtClean="0">
                                        <a:solidFill>
                                          <a:schemeClr val="tx1"/>
                                        </a:solidFill>
                                        <a:latin typeface="Cambria Math" panose="02040503050406030204" pitchFamily="18" charset="0"/>
                                        <a:ea typeface="Cambria Math" panose="02040503050406030204" pitchFamily="18" charset="0"/>
                                      </a:rPr>
                                      <m:t>𝜑</m:t>
                                    </m:r>
                                  </m:sup>
                                </m:sSup>
                              </m:oMath>
                            </m:oMathPara>
                          </a14:m>
                          <a:endParaRPr lang="en-US" sz="145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en-US" alt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ea typeface="Cambria Math" panose="02040503050406030204" pitchFamily="18" charset="0"/>
                                      </a:rPr>
                                      <m:t>𝑌</m:t>
                                    </m:r>
                                  </m:e>
                                  <m:sub>
                                    <m:r>
                                      <a:rPr lang="en-US" sz="1600" b="0" i="1" smtClean="0">
                                        <a:solidFill>
                                          <a:schemeClr val="tx1"/>
                                        </a:solidFill>
                                        <a:latin typeface="Cambria Math" panose="02040503050406030204" pitchFamily="18" charset="0"/>
                                        <a:ea typeface="Cambria Math" panose="02040503050406030204" pitchFamily="18" charset="0"/>
                                      </a:rPr>
                                      <m:t>2,±2</m:t>
                                    </m:r>
                                  </m:sub>
                                </m:sSub>
                                <m:r>
                                  <a:rPr lang="en-US" altLang="en-US" sz="1600" i="1">
                                    <a:solidFill>
                                      <a:schemeClr val="tx1"/>
                                    </a:solidFill>
                                    <a:latin typeface="Cambria Math" panose="02040503050406030204" pitchFamily="18" charset="0"/>
                                  </a:rPr>
                                  <m:t>=</m:t>
                                </m:r>
                                <m:sSup>
                                  <m:sSupPr>
                                    <m:ctrlPr>
                                      <a:rPr lang="en-US" altLang="en-US" sz="1600" b="0" i="1" smtClean="0">
                                        <a:solidFill>
                                          <a:schemeClr val="tx1"/>
                                        </a:solidFill>
                                        <a:latin typeface="Cambria Math" panose="02040503050406030204" pitchFamily="18" charset="0"/>
                                      </a:rPr>
                                    </m:ctrlPr>
                                  </m:sSupPr>
                                  <m:e>
                                    <m:d>
                                      <m:dPr>
                                        <m:ctrlPr>
                                          <a:rPr lang="en-US" altLang="en-US" sz="1600" b="0" i="1" smtClean="0">
                                            <a:solidFill>
                                              <a:schemeClr val="tx1"/>
                                            </a:solidFill>
                                            <a:latin typeface="Cambria Math" panose="02040503050406030204" pitchFamily="18" charset="0"/>
                                          </a:rPr>
                                        </m:ctrlPr>
                                      </m:dPr>
                                      <m:e>
                                        <m:f>
                                          <m:fPr>
                                            <m:ctrlPr>
                                              <a:rPr lang="en-US" altLang="en-US" sz="1600" b="0" i="1" smtClean="0">
                                                <a:solidFill>
                                                  <a:schemeClr val="tx1"/>
                                                </a:solidFill>
                                                <a:latin typeface="Cambria Math" panose="02040503050406030204" pitchFamily="18" charset="0"/>
                                              </a:rPr>
                                            </m:ctrlPr>
                                          </m:fPr>
                                          <m:num>
                                            <m:r>
                                              <a:rPr lang="en-US" altLang="en-US" sz="1600" b="0" i="1" smtClean="0">
                                                <a:solidFill>
                                                  <a:schemeClr val="tx1"/>
                                                </a:solidFill>
                                                <a:latin typeface="Cambria Math" panose="02040503050406030204" pitchFamily="18" charset="0"/>
                                              </a:rPr>
                                              <m:t>15</m:t>
                                            </m:r>
                                          </m:num>
                                          <m:den>
                                            <m:r>
                                              <a:rPr lang="en-US" altLang="en-US" sz="1600" b="0" i="1" smtClean="0">
                                                <a:solidFill>
                                                  <a:schemeClr val="tx1"/>
                                                </a:solidFill>
                                                <a:latin typeface="Cambria Math" panose="02040503050406030204" pitchFamily="18" charset="0"/>
                                              </a:rPr>
                                              <m:t>32</m:t>
                                            </m:r>
                                            <m:r>
                                              <a:rPr lang="en-US" altLang="en-US" sz="1600" b="0" i="1" smtClean="0">
                                                <a:solidFill>
                                                  <a:schemeClr val="tx1"/>
                                                </a:solidFill>
                                                <a:latin typeface="Cambria Math" panose="02040503050406030204" pitchFamily="18" charset="0"/>
                                                <a:ea typeface="Cambria Math" panose="02040503050406030204" pitchFamily="18" charset="0"/>
                                              </a:rPr>
                                              <m:t>𝜋</m:t>
                                            </m:r>
                                          </m:den>
                                        </m:f>
                                      </m:e>
                                    </m:d>
                                  </m:e>
                                  <m:sup>
                                    <m:f>
                                      <m:fPr>
                                        <m:ctrlPr>
                                          <a:rPr lang="en-US" altLang="en-US" sz="1600" b="0" i="1" smtClean="0">
                                            <a:solidFill>
                                              <a:schemeClr val="tx1"/>
                                            </a:solidFill>
                                            <a:latin typeface="Cambria Math" panose="02040503050406030204" pitchFamily="18" charset="0"/>
                                          </a:rPr>
                                        </m:ctrlPr>
                                      </m:fPr>
                                      <m:num>
                                        <m:r>
                                          <a:rPr lang="en-US" altLang="en-US" sz="1600" b="0" i="1" smtClean="0">
                                            <a:solidFill>
                                              <a:schemeClr val="tx1"/>
                                            </a:solidFill>
                                            <a:latin typeface="Cambria Math" panose="02040503050406030204" pitchFamily="18" charset="0"/>
                                          </a:rPr>
                                          <m:t>1</m:t>
                                        </m:r>
                                      </m:num>
                                      <m:den>
                                        <m:r>
                                          <a:rPr lang="en-US" altLang="en-US" sz="1600" b="0" i="1" smtClean="0">
                                            <a:solidFill>
                                              <a:schemeClr val="tx1"/>
                                            </a:solidFill>
                                            <a:latin typeface="Cambria Math" panose="02040503050406030204" pitchFamily="18" charset="0"/>
                                          </a:rPr>
                                          <m:t>2</m:t>
                                        </m:r>
                                      </m:den>
                                    </m:f>
                                  </m:sup>
                                </m:sSup>
                                <m:func>
                                  <m:funcPr>
                                    <m:ctrlPr>
                                      <a:rPr lang="en-US" altLang="en-US" sz="1600" b="0" i="1" smtClean="0">
                                        <a:solidFill>
                                          <a:schemeClr val="tx1"/>
                                        </a:solidFill>
                                        <a:latin typeface="Cambria Math" panose="02040503050406030204" pitchFamily="18" charset="0"/>
                                      </a:rPr>
                                    </m:ctrlPr>
                                  </m:funcPr>
                                  <m:fName>
                                    <m:sSup>
                                      <m:sSupPr>
                                        <m:ctrlPr>
                                          <a:rPr lang="en-US" altLang="en-US" sz="1600" b="0" i="1" smtClean="0">
                                            <a:solidFill>
                                              <a:schemeClr val="tx1"/>
                                            </a:solidFill>
                                            <a:latin typeface="Cambria Math" panose="02040503050406030204" pitchFamily="18" charset="0"/>
                                          </a:rPr>
                                        </m:ctrlPr>
                                      </m:sSupPr>
                                      <m:e>
                                        <m:r>
                                          <m:rPr>
                                            <m:sty m:val="p"/>
                                          </m:rPr>
                                          <a:rPr lang="en-US" altLang="en-US" sz="1600" b="0" i="0" smtClean="0">
                                            <a:solidFill>
                                              <a:schemeClr val="tx1"/>
                                            </a:solidFill>
                                            <a:latin typeface="Cambria Math" panose="02040503050406030204" pitchFamily="18" charset="0"/>
                                          </a:rPr>
                                          <m:t>sin</m:t>
                                        </m:r>
                                      </m:e>
                                      <m:sup>
                                        <m:r>
                                          <a:rPr lang="en-US" altLang="en-US" sz="1600" b="0" i="1" smtClean="0">
                                            <a:solidFill>
                                              <a:schemeClr val="tx1"/>
                                            </a:solidFill>
                                            <a:latin typeface="Cambria Math" panose="02040503050406030204" pitchFamily="18" charset="0"/>
                                          </a:rPr>
                                          <m:t>2</m:t>
                                        </m:r>
                                      </m:sup>
                                    </m:sSup>
                                  </m:fName>
                                  <m:e>
                                    <m:r>
                                      <a:rPr lang="en-US" altLang="en-US" sz="1600" b="0" i="1" smtClean="0">
                                        <a:solidFill>
                                          <a:schemeClr val="tx1"/>
                                        </a:solidFill>
                                        <a:latin typeface="Cambria Math" panose="02040503050406030204" pitchFamily="18" charset="0"/>
                                        <a:ea typeface="Cambria Math" panose="02040503050406030204" pitchFamily="18" charset="0"/>
                                      </a:rPr>
                                      <m:t>𝜃</m:t>
                                    </m:r>
                                  </m:e>
                                </m:func>
                                <m:sSup>
                                  <m:sSupPr>
                                    <m:ctrlPr>
                                      <a:rPr lang="en-US" altLang="en-US" sz="1600" b="0" i="1" smtClean="0">
                                        <a:solidFill>
                                          <a:schemeClr val="tx1"/>
                                        </a:solidFill>
                                        <a:latin typeface="Cambria Math" panose="02040503050406030204" pitchFamily="18" charset="0"/>
                                        <a:ea typeface="Cambria Math" panose="02040503050406030204" pitchFamily="18" charset="0"/>
                                      </a:rPr>
                                    </m:ctrlPr>
                                  </m:sSupPr>
                                  <m:e>
                                    <m:r>
                                      <a:rPr lang="en-US" altLang="en-US" sz="1600" b="0" i="1" smtClean="0">
                                        <a:solidFill>
                                          <a:schemeClr val="tx1"/>
                                        </a:solidFill>
                                        <a:latin typeface="Cambria Math" panose="02040503050406030204" pitchFamily="18" charset="0"/>
                                        <a:ea typeface="Cambria Math" panose="02040503050406030204" pitchFamily="18" charset="0"/>
                                      </a:rPr>
                                      <m:t>𝑒</m:t>
                                    </m:r>
                                  </m:e>
                                  <m:sup>
                                    <m:r>
                                      <a:rPr lang="en-US" sz="1600" i="1" smtClean="0">
                                        <a:solidFill>
                                          <a:schemeClr val="tx1"/>
                                        </a:solidFill>
                                        <a:latin typeface="Cambria Math" panose="02040503050406030204" pitchFamily="18" charset="0"/>
                                        <a:ea typeface="Cambria Math" panose="02040503050406030204" pitchFamily="18" charset="0"/>
                                      </a:rPr>
                                      <m:t>±</m:t>
                                    </m:r>
                                    <m:r>
                                      <a:rPr lang="en-US" sz="1600" b="0" i="1" smtClean="0">
                                        <a:solidFill>
                                          <a:schemeClr val="tx1"/>
                                        </a:solidFill>
                                        <a:latin typeface="Cambria Math" panose="02040503050406030204" pitchFamily="18" charset="0"/>
                                        <a:ea typeface="Cambria Math" panose="02040503050406030204" pitchFamily="18" charset="0"/>
                                      </a:rPr>
                                      <m:t>2</m:t>
                                    </m:r>
                                    <m:r>
                                      <a:rPr lang="en-US" sz="1600" b="0" i="1" smtClean="0">
                                        <a:solidFill>
                                          <a:schemeClr val="tx1"/>
                                        </a:solidFill>
                                        <a:latin typeface="Cambria Math" panose="02040503050406030204" pitchFamily="18" charset="0"/>
                                        <a:ea typeface="Cambria Math" panose="02040503050406030204" pitchFamily="18" charset="0"/>
                                      </a:rPr>
                                      <m:t>𝑖</m:t>
                                    </m:r>
                                    <m:r>
                                      <a:rPr lang="en-US" sz="1600" b="0" i="1" smtClean="0">
                                        <a:solidFill>
                                          <a:schemeClr val="tx1"/>
                                        </a:solidFill>
                                        <a:latin typeface="Cambria Math" panose="02040503050406030204" pitchFamily="18" charset="0"/>
                                        <a:ea typeface="Cambria Math" panose="02040503050406030204" pitchFamily="18" charset="0"/>
                                      </a:rPr>
                                      <m:t>𝜑</m:t>
                                    </m:r>
                                  </m:sup>
                                </m:sSup>
                              </m:oMath>
                            </m:oMathPara>
                          </a14:m>
                          <a:endParaRPr lang="en-US" altLang="en-US" sz="16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4174834"/>
                      </a:ext>
                    </a:extLst>
                  </a:tr>
                  <a:tr h="370840">
                    <a:tc>
                      <a:txBody>
                        <a:bodyPr/>
                        <a:lstStyle/>
                        <a:p>
                          <a:pPr algn="l">
                            <a:lnSpc>
                              <a:spcPct val="150000"/>
                            </a:lnSpc>
                          </a:pPr>
                          <a14:m>
                            <m:oMathPara xmlns:m="http://schemas.openxmlformats.org/officeDocument/2006/math">
                              <m:oMathParaPr>
                                <m:jc m:val="left"/>
                              </m:oMathParaPr>
                              <m:oMath xmlns:m="http://schemas.openxmlformats.org/officeDocument/2006/math">
                                <m:sSub>
                                  <m:sSubPr>
                                    <m:ctrlPr>
                                      <a:rPr lang="en-US" altLang="en-US" sz="1450" b="0" i="1" smtClean="0">
                                        <a:solidFill>
                                          <a:schemeClr val="tx1"/>
                                        </a:solidFill>
                                        <a:latin typeface="Cambria Math" panose="02040503050406030204" pitchFamily="18" charset="0"/>
                                      </a:rPr>
                                    </m:ctrlPr>
                                  </m:sSubPr>
                                  <m:e>
                                    <m:r>
                                      <a:rPr lang="en-US" sz="1450" b="0" i="1" smtClean="0">
                                        <a:solidFill>
                                          <a:schemeClr val="tx1"/>
                                        </a:solidFill>
                                        <a:latin typeface="Cambria Math" panose="02040503050406030204" pitchFamily="18" charset="0"/>
                                        <a:ea typeface="Cambria Math" panose="02040503050406030204" pitchFamily="18" charset="0"/>
                                      </a:rPr>
                                      <m:t>𝑌</m:t>
                                    </m:r>
                                  </m:e>
                                  <m:sub>
                                    <m:r>
                                      <a:rPr lang="en-US" sz="1450" b="0" i="1" smtClean="0">
                                        <a:solidFill>
                                          <a:schemeClr val="tx1"/>
                                        </a:solidFill>
                                        <a:latin typeface="Cambria Math" panose="02040503050406030204" pitchFamily="18" charset="0"/>
                                        <a:ea typeface="Cambria Math" panose="02040503050406030204" pitchFamily="18" charset="0"/>
                                      </a:rPr>
                                      <m:t>3,0</m:t>
                                    </m:r>
                                  </m:sub>
                                </m:sSub>
                                <m:r>
                                  <a:rPr lang="en-US" altLang="en-US" sz="1450" i="1">
                                    <a:solidFill>
                                      <a:schemeClr val="tx1"/>
                                    </a:solidFill>
                                    <a:latin typeface="Cambria Math" panose="02040503050406030204" pitchFamily="18" charset="0"/>
                                  </a:rPr>
                                  <m:t>=</m:t>
                                </m:r>
                                <m:func>
                                  <m:funcPr>
                                    <m:ctrlPr>
                                      <a:rPr lang="en-US" altLang="en-US" sz="1450" b="0" i="1" smtClean="0">
                                        <a:solidFill>
                                          <a:schemeClr val="tx1"/>
                                        </a:solidFill>
                                        <a:latin typeface="Cambria Math" panose="02040503050406030204" pitchFamily="18" charset="0"/>
                                      </a:rPr>
                                    </m:ctrlPr>
                                  </m:funcPr>
                                  <m:fName>
                                    <m:sSup>
                                      <m:sSupPr>
                                        <m:ctrlPr>
                                          <a:rPr lang="en-US" altLang="en-US" sz="1450" b="0" i="1" smtClean="0">
                                            <a:solidFill>
                                              <a:schemeClr val="tx1"/>
                                            </a:solidFill>
                                            <a:latin typeface="Cambria Math" panose="02040503050406030204" pitchFamily="18" charset="0"/>
                                          </a:rPr>
                                        </m:ctrlPr>
                                      </m:sSupPr>
                                      <m:e>
                                        <m:d>
                                          <m:dPr>
                                            <m:ctrlPr>
                                              <a:rPr lang="en-US" altLang="en-US" sz="1450" b="0" i="1" smtClean="0">
                                                <a:solidFill>
                                                  <a:schemeClr val="tx1"/>
                                                </a:solidFill>
                                                <a:latin typeface="Cambria Math" panose="02040503050406030204" pitchFamily="18" charset="0"/>
                                              </a:rPr>
                                            </m:ctrlPr>
                                          </m:dPr>
                                          <m:e>
                                            <m:f>
                                              <m:fPr>
                                                <m:ctrlPr>
                                                  <a:rPr lang="en-US" altLang="en-US" sz="1450" b="0" i="1" smtClean="0">
                                                    <a:solidFill>
                                                      <a:schemeClr val="tx1"/>
                                                    </a:solidFill>
                                                    <a:latin typeface="Cambria Math" panose="02040503050406030204" pitchFamily="18" charset="0"/>
                                                  </a:rPr>
                                                </m:ctrlPr>
                                              </m:fPr>
                                              <m:num>
                                                <m:r>
                                                  <a:rPr lang="en-US" altLang="en-US" sz="1450" b="0" i="1" smtClean="0">
                                                    <a:solidFill>
                                                      <a:schemeClr val="tx1"/>
                                                    </a:solidFill>
                                                    <a:latin typeface="Cambria Math" panose="02040503050406030204" pitchFamily="18" charset="0"/>
                                                  </a:rPr>
                                                  <m:t>7</m:t>
                                                </m:r>
                                              </m:num>
                                              <m:den>
                                                <m:r>
                                                  <a:rPr lang="en-US" altLang="en-US" sz="1450" b="0" i="1" smtClean="0">
                                                    <a:solidFill>
                                                      <a:schemeClr val="tx1"/>
                                                    </a:solidFill>
                                                    <a:latin typeface="Cambria Math" panose="02040503050406030204" pitchFamily="18" charset="0"/>
                                                  </a:rPr>
                                                  <m:t>2</m:t>
                                                </m:r>
                                                <m:r>
                                                  <a:rPr lang="en-US" altLang="en-US" sz="1450" b="0" i="1" smtClean="0">
                                                    <a:solidFill>
                                                      <a:schemeClr val="tx1"/>
                                                    </a:solidFill>
                                                    <a:latin typeface="Cambria Math" panose="02040503050406030204" pitchFamily="18" charset="0"/>
                                                    <a:ea typeface="Cambria Math" panose="02040503050406030204" pitchFamily="18" charset="0"/>
                                                  </a:rPr>
                                                  <m:t>𝜋</m:t>
                                                </m:r>
                                              </m:den>
                                            </m:f>
                                          </m:e>
                                        </m:d>
                                      </m:e>
                                      <m:sup>
                                        <m:f>
                                          <m:fPr>
                                            <m:ctrlPr>
                                              <a:rPr lang="en-US" altLang="en-US" sz="1450" b="0" i="1" smtClean="0">
                                                <a:solidFill>
                                                  <a:schemeClr val="tx1"/>
                                                </a:solidFill>
                                                <a:latin typeface="Cambria Math" panose="02040503050406030204" pitchFamily="18" charset="0"/>
                                              </a:rPr>
                                            </m:ctrlPr>
                                          </m:fPr>
                                          <m:num>
                                            <m:r>
                                              <a:rPr lang="en-US" altLang="en-US" sz="1450" b="0" i="1" smtClean="0">
                                                <a:solidFill>
                                                  <a:schemeClr val="tx1"/>
                                                </a:solidFill>
                                                <a:latin typeface="Cambria Math" panose="02040503050406030204" pitchFamily="18" charset="0"/>
                                              </a:rPr>
                                              <m:t>1</m:t>
                                            </m:r>
                                          </m:num>
                                          <m:den>
                                            <m:r>
                                              <a:rPr lang="en-US" altLang="en-US" sz="1450" b="0" i="1" smtClean="0">
                                                <a:solidFill>
                                                  <a:schemeClr val="tx1"/>
                                                </a:solidFill>
                                                <a:latin typeface="Cambria Math" panose="02040503050406030204" pitchFamily="18" charset="0"/>
                                              </a:rPr>
                                              <m:t>2</m:t>
                                            </m:r>
                                          </m:den>
                                        </m:f>
                                      </m:sup>
                                    </m:sSup>
                                    <m:r>
                                      <a:rPr lang="en-US" altLang="en-US" sz="1450" i="1" smtClean="0">
                                        <a:solidFill>
                                          <a:schemeClr val="tx1"/>
                                        </a:solidFill>
                                        <a:latin typeface="Cambria Math" panose="02040503050406030204" pitchFamily="18" charset="0"/>
                                      </a:rPr>
                                      <m:t>(</m:t>
                                    </m:r>
                                    <m:r>
                                      <a:rPr lang="en-US" altLang="en-US" sz="1450" b="0" i="1" smtClean="0">
                                        <a:solidFill>
                                          <a:schemeClr val="tx1"/>
                                        </a:solidFill>
                                        <a:latin typeface="Cambria Math" panose="02040503050406030204" pitchFamily="18" charset="0"/>
                                      </a:rPr>
                                      <m:t>2−5</m:t>
                                    </m:r>
                                    <m:sSup>
                                      <m:sSupPr>
                                        <m:ctrlPr>
                                          <a:rPr lang="en-US" altLang="en-US" sz="1450" b="0" i="1" smtClean="0">
                                            <a:solidFill>
                                              <a:schemeClr val="tx1"/>
                                            </a:solidFill>
                                            <a:latin typeface="Cambria Math" panose="02040503050406030204" pitchFamily="18" charset="0"/>
                                          </a:rPr>
                                        </m:ctrlPr>
                                      </m:sSupPr>
                                      <m:e>
                                        <m:r>
                                          <m:rPr>
                                            <m:sty m:val="p"/>
                                          </m:rPr>
                                          <a:rPr lang="en-US" altLang="en-US" sz="1450" b="0" i="0" smtClean="0">
                                            <a:solidFill>
                                              <a:schemeClr val="tx1"/>
                                            </a:solidFill>
                                            <a:latin typeface="Cambria Math" panose="02040503050406030204" pitchFamily="18" charset="0"/>
                                          </a:rPr>
                                          <m:t>sin</m:t>
                                        </m:r>
                                      </m:e>
                                      <m:sup>
                                        <m:r>
                                          <a:rPr lang="en-US" altLang="en-US" sz="1450" b="0" i="0" smtClean="0">
                                            <a:solidFill>
                                              <a:schemeClr val="tx1"/>
                                            </a:solidFill>
                                            <a:latin typeface="Cambria Math" panose="02040503050406030204" pitchFamily="18" charset="0"/>
                                          </a:rPr>
                                          <m:t>2</m:t>
                                        </m:r>
                                      </m:sup>
                                    </m:sSup>
                                  </m:fName>
                                  <m:e>
                                    <m:r>
                                      <a:rPr lang="en-US" altLang="en-US" sz="1450" b="0" i="1" smtClean="0">
                                        <a:solidFill>
                                          <a:schemeClr val="tx1"/>
                                        </a:solidFill>
                                        <a:latin typeface="Cambria Math" panose="02040503050406030204" pitchFamily="18" charset="0"/>
                                        <a:ea typeface="Cambria Math" panose="02040503050406030204" pitchFamily="18" charset="0"/>
                                      </a:rPr>
                                      <m:t>𝜃</m:t>
                                    </m:r>
                                    <m:r>
                                      <a:rPr lang="en-US" altLang="en-US" sz="1450" b="0" i="1" smtClean="0">
                                        <a:solidFill>
                                          <a:schemeClr val="tx1"/>
                                        </a:solidFill>
                                        <a:latin typeface="Cambria Math" panose="02040503050406030204" pitchFamily="18" charset="0"/>
                                        <a:ea typeface="Cambria Math" panose="02040503050406030204" pitchFamily="18" charset="0"/>
                                      </a:rPr>
                                      <m:t>)</m:t>
                                    </m:r>
                                  </m:e>
                                </m:func>
                                <m:func>
                                  <m:funcPr>
                                    <m:ctrlPr>
                                      <a:rPr lang="en-US" altLang="en-US" sz="1450" b="0" i="1" smtClean="0">
                                        <a:solidFill>
                                          <a:schemeClr val="tx1"/>
                                        </a:solidFill>
                                        <a:latin typeface="Cambria Math" panose="02040503050406030204" pitchFamily="18" charset="0"/>
                                      </a:rPr>
                                    </m:ctrlPr>
                                  </m:funcPr>
                                  <m:fName>
                                    <m:r>
                                      <m:rPr>
                                        <m:sty m:val="p"/>
                                      </m:rPr>
                                      <a:rPr lang="en-US" altLang="en-US" sz="1450" b="0" i="0" smtClean="0">
                                        <a:solidFill>
                                          <a:schemeClr val="tx1"/>
                                        </a:solidFill>
                                        <a:latin typeface="Cambria Math" panose="02040503050406030204" pitchFamily="18" charset="0"/>
                                      </a:rPr>
                                      <m:t>cos</m:t>
                                    </m:r>
                                  </m:fName>
                                  <m:e>
                                    <m:r>
                                      <a:rPr lang="en-US" altLang="en-US" sz="1450" b="0" i="1" smtClean="0">
                                        <a:solidFill>
                                          <a:schemeClr val="tx1"/>
                                        </a:solidFill>
                                        <a:latin typeface="Cambria Math" panose="02040503050406030204" pitchFamily="18" charset="0"/>
                                        <a:ea typeface="Cambria Math" panose="02040503050406030204" pitchFamily="18" charset="0"/>
                                      </a:rPr>
                                      <m:t>𝜃</m:t>
                                    </m:r>
                                  </m:e>
                                </m:func>
                              </m:oMath>
                            </m:oMathPara>
                          </a14:m>
                          <a:endParaRPr lang="en-US" sz="145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50000"/>
                            </a:lnSpc>
                          </a:pPr>
                          <a14:m>
                            <m:oMathPara xmlns:m="http://schemas.openxmlformats.org/officeDocument/2006/math">
                              <m:oMathParaPr>
                                <m:jc m:val="left"/>
                              </m:oMathParaPr>
                              <m:oMath xmlns:m="http://schemas.openxmlformats.org/officeDocument/2006/math">
                                <m:sSub>
                                  <m:sSubPr>
                                    <m:ctrlPr>
                                      <a:rPr lang="en-US" alt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ea typeface="Cambria Math" panose="02040503050406030204" pitchFamily="18" charset="0"/>
                                      </a:rPr>
                                      <m:t>𝑌</m:t>
                                    </m:r>
                                  </m:e>
                                  <m:sub>
                                    <m:r>
                                      <a:rPr lang="en-US" sz="1400" b="0" i="1" smtClean="0">
                                        <a:solidFill>
                                          <a:schemeClr val="tx1"/>
                                        </a:solidFill>
                                        <a:latin typeface="Cambria Math" panose="02040503050406030204" pitchFamily="18" charset="0"/>
                                        <a:ea typeface="Cambria Math" panose="02040503050406030204" pitchFamily="18" charset="0"/>
                                      </a:rPr>
                                      <m:t>3,±1</m:t>
                                    </m:r>
                                  </m:sub>
                                </m:sSub>
                                <m:r>
                                  <a:rPr lang="en-US" altLang="en-US" sz="1400" i="1">
                                    <a:solidFill>
                                      <a:schemeClr val="tx1"/>
                                    </a:solidFill>
                                    <a:latin typeface="Cambria Math" panose="02040503050406030204" pitchFamily="18" charset="0"/>
                                  </a:rPr>
                                  <m:t>=</m:t>
                                </m:r>
                                <m:func>
                                  <m:funcPr>
                                    <m:ctrlPr>
                                      <a:rPr lang="en-US" altLang="en-US" sz="1400" b="0" i="1" smtClean="0">
                                        <a:solidFill>
                                          <a:schemeClr val="tx1"/>
                                        </a:solidFill>
                                        <a:latin typeface="Cambria Math" panose="02040503050406030204" pitchFamily="18" charset="0"/>
                                      </a:rPr>
                                    </m:ctrlPr>
                                  </m:funcPr>
                                  <m:fName>
                                    <m:sSup>
                                      <m:sSupPr>
                                        <m:ctrlPr>
                                          <a:rPr lang="en-US" altLang="en-US" sz="1400" b="0" i="1" smtClean="0">
                                            <a:solidFill>
                                              <a:schemeClr val="tx1"/>
                                            </a:solidFill>
                                            <a:latin typeface="Cambria Math" panose="02040503050406030204" pitchFamily="18" charset="0"/>
                                          </a:rPr>
                                        </m:ctrlPr>
                                      </m:sSupPr>
                                      <m:e>
                                        <m:d>
                                          <m:dPr>
                                            <m:ctrlPr>
                                              <a:rPr lang="en-US" altLang="en-US" sz="1400" b="0" i="1" smtClean="0">
                                                <a:solidFill>
                                                  <a:schemeClr val="tx1"/>
                                                </a:solidFill>
                                                <a:latin typeface="Cambria Math" panose="02040503050406030204" pitchFamily="18" charset="0"/>
                                              </a:rPr>
                                            </m:ctrlPr>
                                          </m:dPr>
                                          <m:e>
                                            <m:f>
                                              <m:fPr>
                                                <m:ctrlPr>
                                                  <a:rPr lang="en-US" altLang="en-US" sz="1400" b="0" i="1" smtClean="0">
                                                    <a:solidFill>
                                                      <a:schemeClr val="tx1"/>
                                                    </a:solidFill>
                                                    <a:latin typeface="Cambria Math" panose="02040503050406030204" pitchFamily="18" charset="0"/>
                                                  </a:rPr>
                                                </m:ctrlPr>
                                              </m:fPr>
                                              <m:num>
                                                <m:r>
                                                  <a:rPr lang="en-US" altLang="en-US" sz="1400" b="0" i="1" smtClean="0">
                                                    <a:solidFill>
                                                      <a:schemeClr val="tx1"/>
                                                    </a:solidFill>
                                                    <a:latin typeface="Cambria Math" panose="02040503050406030204" pitchFamily="18" charset="0"/>
                                                  </a:rPr>
                                                  <m:t>21</m:t>
                                                </m:r>
                                              </m:num>
                                              <m:den>
                                                <m:r>
                                                  <a:rPr lang="en-US" altLang="en-US" sz="1400" b="0" i="1" smtClean="0">
                                                    <a:solidFill>
                                                      <a:schemeClr val="tx1"/>
                                                    </a:solidFill>
                                                    <a:latin typeface="Cambria Math" panose="02040503050406030204" pitchFamily="18" charset="0"/>
                                                  </a:rPr>
                                                  <m:t>56</m:t>
                                                </m:r>
                                                <m:r>
                                                  <a:rPr lang="en-US" altLang="en-US" sz="1400" b="0" i="1" smtClean="0">
                                                    <a:solidFill>
                                                      <a:schemeClr val="tx1"/>
                                                    </a:solidFill>
                                                    <a:latin typeface="Cambria Math" panose="02040503050406030204" pitchFamily="18" charset="0"/>
                                                    <a:ea typeface="Cambria Math" panose="02040503050406030204" pitchFamily="18" charset="0"/>
                                                  </a:rPr>
                                                  <m:t>𝜋</m:t>
                                                </m:r>
                                              </m:den>
                                            </m:f>
                                          </m:e>
                                        </m:d>
                                      </m:e>
                                      <m:sup>
                                        <m:f>
                                          <m:fPr>
                                            <m:ctrlPr>
                                              <a:rPr lang="en-US" altLang="en-US" sz="1400" b="0" i="1" smtClean="0">
                                                <a:solidFill>
                                                  <a:schemeClr val="tx1"/>
                                                </a:solidFill>
                                                <a:latin typeface="Cambria Math" panose="02040503050406030204" pitchFamily="18" charset="0"/>
                                              </a:rPr>
                                            </m:ctrlPr>
                                          </m:fPr>
                                          <m:num>
                                            <m:r>
                                              <a:rPr lang="en-US" altLang="en-US" sz="1400" b="0" i="1" smtClean="0">
                                                <a:solidFill>
                                                  <a:schemeClr val="tx1"/>
                                                </a:solidFill>
                                                <a:latin typeface="Cambria Math" panose="02040503050406030204" pitchFamily="18" charset="0"/>
                                              </a:rPr>
                                              <m:t>1</m:t>
                                            </m:r>
                                          </m:num>
                                          <m:den>
                                            <m:r>
                                              <a:rPr lang="en-US" altLang="en-US" sz="1400" b="0" i="1" smtClean="0">
                                                <a:solidFill>
                                                  <a:schemeClr val="tx1"/>
                                                </a:solidFill>
                                                <a:latin typeface="Cambria Math" panose="02040503050406030204" pitchFamily="18" charset="0"/>
                                              </a:rPr>
                                              <m:t>2</m:t>
                                            </m:r>
                                          </m:den>
                                        </m:f>
                                      </m:sup>
                                    </m:sSup>
                                    <m:func>
                                      <m:funcPr>
                                        <m:ctrlPr>
                                          <a:rPr lang="en-US" altLang="en-US" sz="1400" b="0" i="1" smtClean="0">
                                            <a:solidFill>
                                              <a:schemeClr val="tx1"/>
                                            </a:solidFill>
                                            <a:latin typeface="Cambria Math" panose="02040503050406030204" pitchFamily="18" charset="0"/>
                                          </a:rPr>
                                        </m:ctrlPr>
                                      </m:funcPr>
                                      <m:fName>
                                        <m:r>
                                          <a:rPr lang="en-US" altLang="en-US" sz="1400" b="0" i="0" smtClean="0">
                                            <a:solidFill>
                                              <a:schemeClr val="tx1"/>
                                            </a:solidFill>
                                            <a:latin typeface="Cambria Math" panose="02040503050406030204" pitchFamily="18" charset="0"/>
                                          </a:rPr>
                                          <m:t>(5 </m:t>
                                        </m:r>
                                        <m:sSup>
                                          <m:sSupPr>
                                            <m:ctrlPr>
                                              <a:rPr lang="en-US" altLang="en-US" sz="1400" b="0" i="1" smtClean="0">
                                                <a:solidFill>
                                                  <a:schemeClr val="tx1"/>
                                                </a:solidFill>
                                                <a:latin typeface="Cambria Math" panose="02040503050406030204" pitchFamily="18" charset="0"/>
                                              </a:rPr>
                                            </m:ctrlPr>
                                          </m:sSupPr>
                                          <m:e>
                                            <m:r>
                                              <m:rPr>
                                                <m:sty m:val="p"/>
                                              </m:rPr>
                                              <a:rPr lang="en-US" altLang="en-US" sz="1400" b="0" i="0" smtClean="0">
                                                <a:solidFill>
                                                  <a:schemeClr val="tx1"/>
                                                </a:solidFill>
                                                <a:latin typeface="Cambria Math" panose="02040503050406030204" pitchFamily="18" charset="0"/>
                                              </a:rPr>
                                              <m:t>cos</m:t>
                                            </m:r>
                                          </m:e>
                                          <m:sup>
                                            <m:r>
                                              <a:rPr lang="en-US" altLang="en-US" sz="1400" b="0" i="0" smtClean="0">
                                                <a:solidFill>
                                                  <a:schemeClr val="tx1"/>
                                                </a:solidFill>
                                                <a:latin typeface="Cambria Math" panose="02040503050406030204" pitchFamily="18" charset="0"/>
                                              </a:rPr>
                                              <m:t>2</m:t>
                                            </m:r>
                                          </m:sup>
                                        </m:sSup>
                                      </m:fName>
                                      <m:e>
                                        <m:r>
                                          <a:rPr lang="en-US" altLang="en-US" sz="1400" b="0" i="1" smtClean="0">
                                            <a:solidFill>
                                              <a:schemeClr val="tx1"/>
                                            </a:solidFill>
                                            <a:latin typeface="Cambria Math" panose="02040503050406030204" pitchFamily="18" charset="0"/>
                                            <a:ea typeface="Cambria Math" panose="02040503050406030204" pitchFamily="18" charset="0"/>
                                          </a:rPr>
                                          <m:t>𝜃</m:t>
                                        </m:r>
                                      </m:e>
                                    </m:func>
                                    <m:r>
                                      <a:rPr lang="en-US" altLang="en-US" sz="1400" b="0" i="1" smtClean="0">
                                        <a:solidFill>
                                          <a:schemeClr val="tx1"/>
                                        </a:solidFill>
                                        <a:latin typeface="Cambria Math" panose="02040503050406030204" pitchFamily="18" charset="0"/>
                                        <a:ea typeface="Cambria Math" panose="02040503050406030204" pitchFamily="18" charset="0"/>
                                      </a:rPr>
                                      <m:t>−1)</m:t>
                                    </m:r>
                                    <m:sSup>
                                      <m:sSupPr>
                                        <m:ctrlPr>
                                          <a:rPr lang="en-US" altLang="en-US" sz="1400" b="0" i="1" smtClean="0">
                                            <a:solidFill>
                                              <a:schemeClr val="tx1"/>
                                            </a:solidFill>
                                            <a:latin typeface="Cambria Math" panose="02040503050406030204" pitchFamily="18" charset="0"/>
                                          </a:rPr>
                                        </m:ctrlPr>
                                      </m:sSupPr>
                                      <m:e>
                                        <m:r>
                                          <m:rPr>
                                            <m:sty m:val="p"/>
                                          </m:rPr>
                                          <a:rPr lang="en-US" altLang="en-US" sz="1400" b="0" i="0" smtClean="0">
                                            <a:solidFill>
                                              <a:schemeClr val="tx1"/>
                                            </a:solidFill>
                                            <a:latin typeface="Cambria Math" panose="02040503050406030204" pitchFamily="18" charset="0"/>
                                          </a:rPr>
                                          <m:t>sin</m:t>
                                        </m:r>
                                      </m:e>
                                      <m:sup>
                                        <m:r>
                                          <a:rPr lang="en-US" altLang="en-US" sz="1400" b="0" i="0" smtClean="0">
                                            <a:solidFill>
                                              <a:schemeClr val="tx1"/>
                                            </a:solidFill>
                                            <a:latin typeface="Cambria Math" panose="02040503050406030204" pitchFamily="18" charset="0"/>
                                          </a:rPr>
                                          <m:t>2</m:t>
                                        </m:r>
                                      </m:sup>
                                    </m:sSup>
                                  </m:fName>
                                  <m:e>
                                    <m:r>
                                      <a:rPr lang="en-US" altLang="en-US" sz="1400" b="0" i="1" smtClean="0">
                                        <a:solidFill>
                                          <a:schemeClr val="tx1"/>
                                        </a:solidFill>
                                        <a:latin typeface="Cambria Math" panose="02040503050406030204" pitchFamily="18" charset="0"/>
                                        <a:ea typeface="Cambria Math" panose="02040503050406030204" pitchFamily="18" charset="0"/>
                                      </a:rPr>
                                      <m:t>𝜃</m:t>
                                    </m:r>
                                  </m:e>
                                </m:func>
                                <m:sSup>
                                  <m:sSupPr>
                                    <m:ctrlPr>
                                      <a:rPr lang="en-US" altLang="en-US" sz="1400" b="0" i="1" smtClean="0">
                                        <a:solidFill>
                                          <a:schemeClr val="tx1"/>
                                        </a:solidFill>
                                        <a:latin typeface="Cambria Math" panose="02040503050406030204" pitchFamily="18" charset="0"/>
                                        <a:ea typeface="Cambria Math" panose="02040503050406030204" pitchFamily="18" charset="0"/>
                                      </a:rPr>
                                    </m:ctrlPr>
                                  </m:sSupPr>
                                  <m:e>
                                    <m:r>
                                      <a:rPr lang="en-US" altLang="en-US" sz="1400" b="0" i="1" smtClean="0">
                                        <a:solidFill>
                                          <a:schemeClr val="tx1"/>
                                        </a:solidFill>
                                        <a:latin typeface="Cambria Math" panose="02040503050406030204" pitchFamily="18" charset="0"/>
                                        <a:ea typeface="Cambria Math" panose="02040503050406030204" pitchFamily="18" charset="0"/>
                                      </a:rPr>
                                      <m:t>𝑒</m:t>
                                    </m:r>
                                  </m:e>
                                  <m:sup>
                                    <m:r>
                                      <a:rPr lang="en-US" sz="1400" i="1" smtClean="0">
                                        <a:solidFill>
                                          <a:schemeClr val="tx1"/>
                                        </a:solidFill>
                                        <a:latin typeface="Cambria Math" panose="02040503050406030204" pitchFamily="18" charset="0"/>
                                        <a:ea typeface="Cambria Math" panose="02040503050406030204" pitchFamily="18" charset="0"/>
                                      </a:rPr>
                                      <m:t>±</m:t>
                                    </m:r>
                                    <m:r>
                                      <a:rPr lang="en-US" sz="1400" b="0" i="1" smtClean="0">
                                        <a:solidFill>
                                          <a:schemeClr val="tx1"/>
                                        </a:solidFill>
                                        <a:latin typeface="Cambria Math" panose="02040503050406030204" pitchFamily="18" charset="0"/>
                                        <a:ea typeface="Cambria Math" panose="02040503050406030204" pitchFamily="18" charset="0"/>
                                      </a:rPr>
                                      <m:t>2</m:t>
                                    </m:r>
                                    <m:r>
                                      <a:rPr lang="en-US" sz="1400" b="0" i="1" smtClean="0">
                                        <a:solidFill>
                                          <a:schemeClr val="tx1"/>
                                        </a:solidFill>
                                        <a:latin typeface="Cambria Math" panose="02040503050406030204" pitchFamily="18" charset="0"/>
                                        <a:ea typeface="Cambria Math" panose="02040503050406030204" pitchFamily="18" charset="0"/>
                                      </a:rPr>
                                      <m:t>𝑖</m:t>
                                    </m:r>
                                    <m:r>
                                      <a:rPr lang="en-US" sz="1400" b="0" i="1" smtClean="0">
                                        <a:solidFill>
                                          <a:schemeClr val="tx1"/>
                                        </a:solidFill>
                                        <a:latin typeface="Cambria Math" panose="02040503050406030204" pitchFamily="18" charset="0"/>
                                        <a:ea typeface="Cambria Math" panose="02040503050406030204" pitchFamily="18" charset="0"/>
                                      </a:rPr>
                                      <m:t>𝜑</m:t>
                                    </m:r>
                                  </m:sup>
                                </m:sSup>
                              </m:oMath>
                            </m:oMathPara>
                          </a14:m>
                          <a:endParaRPr lang="en-US" sz="145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4090425"/>
                      </a:ext>
                    </a:extLst>
                  </a:tr>
                  <a:tr h="370840">
                    <a:tc>
                      <a:txBody>
                        <a:bodyPr/>
                        <a:lstStyle/>
                        <a:p>
                          <a:pPr algn="l">
                            <a:lnSpc>
                              <a:spcPct val="150000"/>
                            </a:lnSpc>
                          </a:pPr>
                          <a14:m>
                            <m:oMathPara xmlns:m="http://schemas.openxmlformats.org/officeDocument/2006/math">
                              <m:oMathParaPr>
                                <m:jc m:val="left"/>
                              </m:oMathParaPr>
                              <m:oMath xmlns:m="http://schemas.openxmlformats.org/officeDocument/2006/math">
                                <m:sSub>
                                  <m:sSubPr>
                                    <m:ctrlPr>
                                      <a:rPr lang="en-US" altLang="en-US" sz="1450" b="0" i="1" smtClean="0">
                                        <a:solidFill>
                                          <a:schemeClr val="tx1"/>
                                        </a:solidFill>
                                        <a:latin typeface="Cambria Math" panose="02040503050406030204" pitchFamily="18" charset="0"/>
                                      </a:rPr>
                                    </m:ctrlPr>
                                  </m:sSubPr>
                                  <m:e>
                                    <m:r>
                                      <a:rPr lang="en-US" sz="1450" b="0" i="1" smtClean="0">
                                        <a:solidFill>
                                          <a:schemeClr val="tx1"/>
                                        </a:solidFill>
                                        <a:latin typeface="Cambria Math" panose="02040503050406030204" pitchFamily="18" charset="0"/>
                                        <a:ea typeface="Cambria Math" panose="02040503050406030204" pitchFamily="18" charset="0"/>
                                      </a:rPr>
                                      <m:t>𝑌</m:t>
                                    </m:r>
                                  </m:e>
                                  <m:sub>
                                    <m:r>
                                      <a:rPr lang="en-US" sz="1450" b="0" i="1" smtClean="0">
                                        <a:solidFill>
                                          <a:schemeClr val="tx1"/>
                                        </a:solidFill>
                                        <a:latin typeface="Cambria Math" panose="02040503050406030204" pitchFamily="18" charset="0"/>
                                        <a:ea typeface="Cambria Math" panose="02040503050406030204" pitchFamily="18" charset="0"/>
                                      </a:rPr>
                                      <m:t>3,±2</m:t>
                                    </m:r>
                                  </m:sub>
                                </m:sSub>
                                <m:r>
                                  <a:rPr lang="en-US" altLang="en-US" sz="1450" i="1">
                                    <a:solidFill>
                                      <a:schemeClr val="tx1"/>
                                    </a:solidFill>
                                    <a:latin typeface="Cambria Math" panose="02040503050406030204" pitchFamily="18" charset="0"/>
                                  </a:rPr>
                                  <m:t>=</m:t>
                                </m:r>
                                <m:func>
                                  <m:funcPr>
                                    <m:ctrlPr>
                                      <a:rPr lang="en-US" altLang="en-US" sz="1450" b="0" i="1" smtClean="0">
                                        <a:solidFill>
                                          <a:schemeClr val="tx1"/>
                                        </a:solidFill>
                                        <a:latin typeface="Cambria Math" panose="02040503050406030204" pitchFamily="18" charset="0"/>
                                      </a:rPr>
                                    </m:ctrlPr>
                                  </m:funcPr>
                                  <m:fName>
                                    <m:sSup>
                                      <m:sSupPr>
                                        <m:ctrlPr>
                                          <a:rPr lang="en-US" altLang="en-US" sz="1450" b="0" i="1" smtClean="0">
                                            <a:solidFill>
                                              <a:schemeClr val="tx1"/>
                                            </a:solidFill>
                                            <a:latin typeface="Cambria Math" panose="02040503050406030204" pitchFamily="18" charset="0"/>
                                          </a:rPr>
                                        </m:ctrlPr>
                                      </m:sSupPr>
                                      <m:e>
                                        <m:d>
                                          <m:dPr>
                                            <m:ctrlPr>
                                              <a:rPr lang="en-US" altLang="en-US" sz="1450" b="0" i="1" smtClean="0">
                                                <a:solidFill>
                                                  <a:schemeClr val="tx1"/>
                                                </a:solidFill>
                                                <a:latin typeface="Cambria Math" panose="02040503050406030204" pitchFamily="18" charset="0"/>
                                              </a:rPr>
                                            </m:ctrlPr>
                                          </m:dPr>
                                          <m:e>
                                            <m:f>
                                              <m:fPr>
                                                <m:ctrlPr>
                                                  <a:rPr lang="en-US" altLang="en-US" sz="1450" b="0" i="1" smtClean="0">
                                                    <a:solidFill>
                                                      <a:schemeClr val="tx1"/>
                                                    </a:solidFill>
                                                    <a:latin typeface="Cambria Math" panose="02040503050406030204" pitchFamily="18" charset="0"/>
                                                  </a:rPr>
                                                </m:ctrlPr>
                                              </m:fPr>
                                              <m:num>
                                                <m:r>
                                                  <a:rPr lang="en-US" altLang="en-US" sz="1450" b="0" i="1" smtClean="0">
                                                    <a:solidFill>
                                                      <a:schemeClr val="tx1"/>
                                                    </a:solidFill>
                                                    <a:latin typeface="Cambria Math" panose="02040503050406030204" pitchFamily="18" charset="0"/>
                                                  </a:rPr>
                                                  <m:t>105</m:t>
                                                </m:r>
                                              </m:num>
                                              <m:den>
                                                <m:r>
                                                  <a:rPr lang="en-US" altLang="en-US" sz="1450" b="0" i="1" smtClean="0">
                                                    <a:solidFill>
                                                      <a:schemeClr val="tx1"/>
                                                    </a:solidFill>
                                                    <a:latin typeface="Cambria Math" panose="02040503050406030204" pitchFamily="18" charset="0"/>
                                                  </a:rPr>
                                                  <m:t>32</m:t>
                                                </m:r>
                                                <m:r>
                                                  <a:rPr lang="en-US" altLang="en-US" sz="1450" b="0" i="1" smtClean="0">
                                                    <a:solidFill>
                                                      <a:schemeClr val="tx1"/>
                                                    </a:solidFill>
                                                    <a:latin typeface="Cambria Math" panose="02040503050406030204" pitchFamily="18" charset="0"/>
                                                    <a:ea typeface="Cambria Math" panose="02040503050406030204" pitchFamily="18" charset="0"/>
                                                  </a:rPr>
                                                  <m:t>𝜋</m:t>
                                                </m:r>
                                              </m:den>
                                            </m:f>
                                          </m:e>
                                        </m:d>
                                      </m:e>
                                      <m:sup>
                                        <m:f>
                                          <m:fPr>
                                            <m:ctrlPr>
                                              <a:rPr lang="en-US" altLang="en-US" sz="1450" b="0" i="1" smtClean="0">
                                                <a:solidFill>
                                                  <a:schemeClr val="tx1"/>
                                                </a:solidFill>
                                                <a:latin typeface="Cambria Math" panose="02040503050406030204" pitchFamily="18" charset="0"/>
                                              </a:rPr>
                                            </m:ctrlPr>
                                          </m:fPr>
                                          <m:num>
                                            <m:r>
                                              <a:rPr lang="en-US" altLang="en-US" sz="1450" b="0" i="1" smtClean="0">
                                                <a:solidFill>
                                                  <a:schemeClr val="tx1"/>
                                                </a:solidFill>
                                                <a:latin typeface="Cambria Math" panose="02040503050406030204" pitchFamily="18" charset="0"/>
                                              </a:rPr>
                                              <m:t>1</m:t>
                                            </m:r>
                                          </m:num>
                                          <m:den>
                                            <m:r>
                                              <a:rPr lang="en-US" altLang="en-US" sz="1450" b="0" i="1" smtClean="0">
                                                <a:solidFill>
                                                  <a:schemeClr val="tx1"/>
                                                </a:solidFill>
                                                <a:latin typeface="Cambria Math" panose="02040503050406030204" pitchFamily="18" charset="0"/>
                                              </a:rPr>
                                              <m:t>2</m:t>
                                            </m:r>
                                          </m:den>
                                        </m:f>
                                      </m:sup>
                                    </m:sSup>
                                    <m:func>
                                      <m:funcPr>
                                        <m:ctrlPr>
                                          <a:rPr lang="en-US" altLang="en-US" sz="1450" b="0" i="1" smtClean="0">
                                            <a:solidFill>
                                              <a:schemeClr val="tx1"/>
                                            </a:solidFill>
                                            <a:latin typeface="Cambria Math" panose="02040503050406030204" pitchFamily="18" charset="0"/>
                                          </a:rPr>
                                        </m:ctrlPr>
                                      </m:funcPr>
                                      <m:fName>
                                        <m:r>
                                          <m:rPr>
                                            <m:sty m:val="p"/>
                                          </m:rPr>
                                          <a:rPr lang="en-US" altLang="en-US" sz="1450" b="0" i="0" smtClean="0">
                                            <a:solidFill>
                                              <a:schemeClr val="tx1"/>
                                            </a:solidFill>
                                            <a:latin typeface="Cambria Math" panose="02040503050406030204" pitchFamily="18" charset="0"/>
                                          </a:rPr>
                                          <m:t>cos</m:t>
                                        </m:r>
                                      </m:fName>
                                      <m:e>
                                        <m:r>
                                          <a:rPr lang="en-US" altLang="en-US" sz="1450" b="0" i="1" smtClean="0">
                                            <a:solidFill>
                                              <a:schemeClr val="tx1"/>
                                            </a:solidFill>
                                            <a:latin typeface="Cambria Math" panose="02040503050406030204" pitchFamily="18" charset="0"/>
                                            <a:ea typeface="Cambria Math" panose="02040503050406030204" pitchFamily="18" charset="0"/>
                                          </a:rPr>
                                          <m:t>𝜃</m:t>
                                        </m:r>
                                      </m:e>
                                    </m:func>
                                    <m:sSup>
                                      <m:sSupPr>
                                        <m:ctrlPr>
                                          <a:rPr lang="en-US" altLang="en-US" sz="1450" b="0" i="1" smtClean="0">
                                            <a:solidFill>
                                              <a:schemeClr val="tx1"/>
                                            </a:solidFill>
                                            <a:latin typeface="Cambria Math" panose="02040503050406030204" pitchFamily="18" charset="0"/>
                                          </a:rPr>
                                        </m:ctrlPr>
                                      </m:sSupPr>
                                      <m:e>
                                        <m:r>
                                          <m:rPr>
                                            <m:sty m:val="p"/>
                                          </m:rPr>
                                          <a:rPr lang="en-US" altLang="en-US" sz="1450" b="0" i="0" smtClean="0">
                                            <a:solidFill>
                                              <a:schemeClr val="tx1"/>
                                            </a:solidFill>
                                            <a:latin typeface="Cambria Math" panose="02040503050406030204" pitchFamily="18" charset="0"/>
                                          </a:rPr>
                                          <m:t>sin</m:t>
                                        </m:r>
                                      </m:e>
                                      <m:sup>
                                        <m:r>
                                          <a:rPr lang="en-US" altLang="en-US" sz="1450" b="0" i="0" smtClean="0">
                                            <a:solidFill>
                                              <a:schemeClr val="tx1"/>
                                            </a:solidFill>
                                            <a:latin typeface="Cambria Math" panose="02040503050406030204" pitchFamily="18" charset="0"/>
                                          </a:rPr>
                                          <m:t>2</m:t>
                                        </m:r>
                                      </m:sup>
                                    </m:sSup>
                                  </m:fName>
                                  <m:e>
                                    <m:r>
                                      <a:rPr lang="en-US" altLang="en-US" sz="1450" b="0" i="1" smtClean="0">
                                        <a:solidFill>
                                          <a:schemeClr val="tx1"/>
                                        </a:solidFill>
                                        <a:latin typeface="Cambria Math" panose="02040503050406030204" pitchFamily="18" charset="0"/>
                                        <a:ea typeface="Cambria Math" panose="02040503050406030204" pitchFamily="18" charset="0"/>
                                      </a:rPr>
                                      <m:t>𝜃</m:t>
                                    </m:r>
                                  </m:e>
                                </m:func>
                                <m:sSup>
                                  <m:sSupPr>
                                    <m:ctrlPr>
                                      <a:rPr lang="en-US" altLang="en-US" sz="1450" b="0" i="1" smtClean="0">
                                        <a:solidFill>
                                          <a:schemeClr val="tx1"/>
                                        </a:solidFill>
                                        <a:latin typeface="Cambria Math" panose="02040503050406030204" pitchFamily="18" charset="0"/>
                                        <a:ea typeface="Cambria Math" panose="02040503050406030204" pitchFamily="18" charset="0"/>
                                      </a:rPr>
                                    </m:ctrlPr>
                                  </m:sSupPr>
                                  <m:e>
                                    <m:r>
                                      <a:rPr lang="en-US" altLang="en-US" sz="1450" b="0" i="1" smtClean="0">
                                        <a:solidFill>
                                          <a:schemeClr val="tx1"/>
                                        </a:solidFill>
                                        <a:latin typeface="Cambria Math" panose="02040503050406030204" pitchFamily="18" charset="0"/>
                                        <a:ea typeface="Cambria Math" panose="02040503050406030204" pitchFamily="18" charset="0"/>
                                      </a:rPr>
                                      <m:t>𝑒</m:t>
                                    </m:r>
                                  </m:e>
                                  <m:sup>
                                    <m:r>
                                      <a:rPr lang="en-US" sz="1450" i="1" smtClean="0">
                                        <a:solidFill>
                                          <a:schemeClr val="tx1"/>
                                        </a:solidFill>
                                        <a:latin typeface="Cambria Math" panose="02040503050406030204" pitchFamily="18" charset="0"/>
                                        <a:ea typeface="Cambria Math" panose="02040503050406030204" pitchFamily="18" charset="0"/>
                                      </a:rPr>
                                      <m:t>±</m:t>
                                    </m:r>
                                    <m:r>
                                      <a:rPr lang="en-US" sz="1450" b="0" i="1" smtClean="0">
                                        <a:solidFill>
                                          <a:schemeClr val="tx1"/>
                                        </a:solidFill>
                                        <a:latin typeface="Cambria Math" panose="02040503050406030204" pitchFamily="18" charset="0"/>
                                        <a:ea typeface="Cambria Math" panose="02040503050406030204" pitchFamily="18" charset="0"/>
                                      </a:rPr>
                                      <m:t>2</m:t>
                                    </m:r>
                                    <m:r>
                                      <a:rPr lang="en-US" sz="1450" b="0" i="1" smtClean="0">
                                        <a:solidFill>
                                          <a:schemeClr val="tx1"/>
                                        </a:solidFill>
                                        <a:latin typeface="Cambria Math" panose="02040503050406030204" pitchFamily="18" charset="0"/>
                                        <a:ea typeface="Cambria Math" panose="02040503050406030204" pitchFamily="18" charset="0"/>
                                      </a:rPr>
                                      <m:t>𝑖</m:t>
                                    </m:r>
                                    <m:r>
                                      <a:rPr lang="en-US" sz="1450" b="0" i="1" smtClean="0">
                                        <a:solidFill>
                                          <a:schemeClr val="tx1"/>
                                        </a:solidFill>
                                        <a:latin typeface="Cambria Math" panose="02040503050406030204" pitchFamily="18" charset="0"/>
                                        <a:ea typeface="Cambria Math" panose="02040503050406030204" pitchFamily="18" charset="0"/>
                                      </a:rPr>
                                      <m:t>𝜑</m:t>
                                    </m:r>
                                  </m:sup>
                                </m:sSup>
                              </m:oMath>
                            </m:oMathPara>
                          </a14:m>
                          <a:endParaRPr lang="en-US" sz="145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50000"/>
                            </a:lnSpc>
                          </a:pPr>
                          <a14:m>
                            <m:oMathPara xmlns:m="http://schemas.openxmlformats.org/officeDocument/2006/math">
                              <m:oMathParaPr>
                                <m:jc m:val="left"/>
                              </m:oMathParaPr>
                              <m:oMath xmlns:m="http://schemas.openxmlformats.org/officeDocument/2006/math">
                                <m:sSub>
                                  <m:sSubPr>
                                    <m:ctrlPr>
                                      <a:rPr lang="en-US" alt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ea typeface="Cambria Math" panose="02040503050406030204" pitchFamily="18" charset="0"/>
                                      </a:rPr>
                                      <m:t>𝑌</m:t>
                                    </m:r>
                                  </m:e>
                                  <m:sub>
                                    <m:r>
                                      <a:rPr lang="en-US" sz="1600" b="0" i="1" smtClean="0">
                                        <a:solidFill>
                                          <a:schemeClr val="tx1"/>
                                        </a:solidFill>
                                        <a:latin typeface="Cambria Math" panose="02040503050406030204" pitchFamily="18" charset="0"/>
                                        <a:ea typeface="Cambria Math" panose="02040503050406030204" pitchFamily="18" charset="0"/>
                                      </a:rPr>
                                      <m:t>3,±3</m:t>
                                    </m:r>
                                  </m:sub>
                                </m:sSub>
                                <m:r>
                                  <a:rPr lang="en-US" altLang="en-US" sz="1600" i="1">
                                    <a:solidFill>
                                      <a:schemeClr val="tx1"/>
                                    </a:solidFill>
                                    <a:latin typeface="Cambria Math" panose="02040503050406030204" pitchFamily="18" charset="0"/>
                                  </a:rPr>
                                  <m:t>=</m:t>
                                </m:r>
                                <m:func>
                                  <m:funcPr>
                                    <m:ctrlPr>
                                      <a:rPr lang="en-US" altLang="en-US" sz="1600" b="0" i="1" smtClean="0">
                                        <a:solidFill>
                                          <a:schemeClr val="tx1"/>
                                        </a:solidFill>
                                        <a:latin typeface="Cambria Math" panose="02040503050406030204" pitchFamily="18" charset="0"/>
                                      </a:rPr>
                                    </m:ctrlPr>
                                  </m:funcPr>
                                  <m:fName>
                                    <m:sSup>
                                      <m:sSupPr>
                                        <m:ctrlPr>
                                          <a:rPr lang="en-US" altLang="en-US" sz="1600" b="0" i="1" smtClean="0">
                                            <a:solidFill>
                                              <a:schemeClr val="tx1"/>
                                            </a:solidFill>
                                            <a:latin typeface="Cambria Math" panose="02040503050406030204" pitchFamily="18" charset="0"/>
                                          </a:rPr>
                                        </m:ctrlPr>
                                      </m:sSupPr>
                                      <m:e>
                                        <m:d>
                                          <m:dPr>
                                            <m:ctrlPr>
                                              <a:rPr lang="en-US" altLang="en-US" sz="1600" b="0" i="1" smtClean="0">
                                                <a:solidFill>
                                                  <a:schemeClr val="tx1"/>
                                                </a:solidFill>
                                                <a:latin typeface="Cambria Math" panose="02040503050406030204" pitchFamily="18" charset="0"/>
                                              </a:rPr>
                                            </m:ctrlPr>
                                          </m:dPr>
                                          <m:e>
                                            <m:f>
                                              <m:fPr>
                                                <m:ctrlPr>
                                                  <a:rPr lang="en-US" altLang="en-US" sz="1600" b="0" i="1" smtClean="0">
                                                    <a:solidFill>
                                                      <a:schemeClr val="tx1"/>
                                                    </a:solidFill>
                                                    <a:latin typeface="Cambria Math" panose="02040503050406030204" pitchFamily="18" charset="0"/>
                                                  </a:rPr>
                                                </m:ctrlPr>
                                              </m:fPr>
                                              <m:num>
                                                <m:r>
                                                  <a:rPr lang="en-US" altLang="en-US" sz="1600" b="0" i="1" smtClean="0">
                                                    <a:solidFill>
                                                      <a:schemeClr val="tx1"/>
                                                    </a:solidFill>
                                                    <a:latin typeface="Cambria Math" panose="02040503050406030204" pitchFamily="18" charset="0"/>
                                                  </a:rPr>
                                                  <m:t>35</m:t>
                                                </m:r>
                                              </m:num>
                                              <m:den>
                                                <m:r>
                                                  <a:rPr lang="en-US" altLang="en-US" sz="1600" b="0" i="1" smtClean="0">
                                                    <a:solidFill>
                                                      <a:schemeClr val="tx1"/>
                                                    </a:solidFill>
                                                    <a:latin typeface="Cambria Math" panose="02040503050406030204" pitchFamily="18" charset="0"/>
                                                  </a:rPr>
                                                  <m:t>56</m:t>
                                                </m:r>
                                                <m:r>
                                                  <a:rPr lang="en-US" altLang="en-US" sz="1600" b="0" i="1" smtClean="0">
                                                    <a:solidFill>
                                                      <a:schemeClr val="tx1"/>
                                                    </a:solidFill>
                                                    <a:latin typeface="Cambria Math" panose="02040503050406030204" pitchFamily="18" charset="0"/>
                                                    <a:ea typeface="Cambria Math" panose="02040503050406030204" pitchFamily="18" charset="0"/>
                                                  </a:rPr>
                                                  <m:t>𝜋</m:t>
                                                </m:r>
                                              </m:den>
                                            </m:f>
                                          </m:e>
                                        </m:d>
                                      </m:e>
                                      <m:sup>
                                        <m:f>
                                          <m:fPr>
                                            <m:ctrlPr>
                                              <a:rPr lang="en-US" altLang="en-US" sz="1600" b="0" i="1" smtClean="0">
                                                <a:solidFill>
                                                  <a:schemeClr val="tx1"/>
                                                </a:solidFill>
                                                <a:latin typeface="Cambria Math" panose="02040503050406030204" pitchFamily="18" charset="0"/>
                                              </a:rPr>
                                            </m:ctrlPr>
                                          </m:fPr>
                                          <m:num>
                                            <m:r>
                                              <a:rPr lang="en-US" altLang="en-US" sz="1600" b="0" i="1" smtClean="0">
                                                <a:solidFill>
                                                  <a:schemeClr val="tx1"/>
                                                </a:solidFill>
                                                <a:latin typeface="Cambria Math" panose="02040503050406030204" pitchFamily="18" charset="0"/>
                                              </a:rPr>
                                              <m:t>1</m:t>
                                            </m:r>
                                          </m:num>
                                          <m:den>
                                            <m:r>
                                              <a:rPr lang="en-US" altLang="en-US" sz="1600" b="0" i="1" smtClean="0">
                                                <a:solidFill>
                                                  <a:schemeClr val="tx1"/>
                                                </a:solidFill>
                                                <a:latin typeface="Cambria Math" panose="02040503050406030204" pitchFamily="18" charset="0"/>
                                              </a:rPr>
                                              <m:t>2</m:t>
                                            </m:r>
                                          </m:den>
                                        </m:f>
                                      </m:sup>
                                    </m:sSup>
                                    <m:sSup>
                                      <m:sSupPr>
                                        <m:ctrlPr>
                                          <a:rPr lang="en-US" altLang="en-US" sz="1600" b="0" i="1" smtClean="0">
                                            <a:solidFill>
                                              <a:schemeClr val="tx1"/>
                                            </a:solidFill>
                                            <a:latin typeface="Cambria Math" panose="02040503050406030204" pitchFamily="18" charset="0"/>
                                          </a:rPr>
                                        </m:ctrlPr>
                                      </m:sSupPr>
                                      <m:e>
                                        <m:r>
                                          <m:rPr>
                                            <m:sty m:val="p"/>
                                          </m:rPr>
                                          <a:rPr lang="en-US" altLang="en-US" sz="1600" b="0" i="0" smtClean="0">
                                            <a:solidFill>
                                              <a:schemeClr val="tx1"/>
                                            </a:solidFill>
                                            <a:latin typeface="Cambria Math" panose="02040503050406030204" pitchFamily="18" charset="0"/>
                                          </a:rPr>
                                          <m:t>sin</m:t>
                                        </m:r>
                                      </m:e>
                                      <m:sup>
                                        <m:r>
                                          <a:rPr lang="en-US" altLang="en-US" sz="1600" b="0" i="0" smtClean="0">
                                            <a:solidFill>
                                              <a:schemeClr val="tx1"/>
                                            </a:solidFill>
                                            <a:latin typeface="Cambria Math" panose="02040503050406030204" pitchFamily="18" charset="0"/>
                                          </a:rPr>
                                          <m:t>3</m:t>
                                        </m:r>
                                      </m:sup>
                                    </m:sSup>
                                  </m:fName>
                                  <m:e>
                                    <m:r>
                                      <a:rPr lang="en-US" altLang="en-US" sz="1600" b="0" i="1" smtClean="0">
                                        <a:solidFill>
                                          <a:schemeClr val="tx1"/>
                                        </a:solidFill>
                                        <a:latin typeface="Cambria Math" panose="02040503050406030204" pitchFamily="18" charset="0"/>
                                        <a:ea typeface="Cambria Math" panose="02040503050406030204" pitchFamily="18" charset="0"/>
                                      </a:rPr>
                                      <m:t>𝜃</m:t>
                                    </m:r>
                                  </m:e>
                                </m:func>
                                <m:sSup>
                                  <m:sSupPr>
                                    <m:ctrlPr>
                                      <a:rPr lang="en-US" altLang="en-US" sz="1600" b="0" i="1" smtClean="0">
                                        <a:solidFill>
                                          <a:schemeClr val="tx1"/>
                                        </a:solidFill>
                                        <a:latin typeface="Cambria Math" panose="02040503050406030204" pitchFamily="18" charset="0"/>
                                        <a:ea typeface="Cambria Math" panose="02040503050406030204" pitchFamily="18" charset="0"/>
                                      </a:rPr>
                                    </m:ctrlPr>
                                  </m:sSupPr>
                                  <m:e>
                                    <m:r>
                                      <a:rPr lang="en-US" altLang="en-US" sz="1600" b="0" i="1" smtClean="0">
                                        <a:solidFill>
                                          <a:schemeClr val="tx1"/>
                                        </a:solidFill>
                                        <a:latin typeface="Cambria Math" panose="02040503050406030204" pitchFamily="18" charset="0"/>
                                        <a:ea typeface="Cambria Math" panose="02040503050406030204" pitchFamily="18" charset="0"/>
                                      </a:rPr>
                                      <m:t>𝑒</m:t>
                                    </m:r>
                                  </m:e>
                                  <m:sup>
                                    <m:r>
                                      <a:rPr lang="en-US" sz="1600" i="1" smtClean="0">
                                        <a:solidFill>
                                          <a:schemeClr val="tx1"/>
                                        </a:solidFill>
                                        <a:latin typeface="Cambria Math" panose="02040503050406030204" pitchFamily="18" charset="0"/>
                                        <a:ea typeface="Cambria Math" panose="02040503050406030204" pitchFamily="18" charset="0"/>
                                      </a:rPr>
                                      <m:t>±</m:t>
                                    </m:r>
                                    <m:r>
                                      <a:rPr lang="en-US" sz="1600" b="0" i="1" smtClean="0">
                                        <a:solidFill>
                                          <a:schemeClr val="tx1"/>
                                        </a:solidFill>
                                        <a:latin typeface="Cambria Math" panose="02040503050406030204" pitchFamily="18" charset="0"/>
                                        <a:ea typeface="Cambria Math" panose="02040503050406030204" pitchFamily="18" charset="0"/>
                                      </a:rPr>
                                      <m:t>3</m:t>
                                    </m:r>
                                    <m:r>
                                      <a:rPr lang="en-US" sz="1600" b="0" i="1" smtClean="0">
                                        <a:solidFill>
                                          <a:schemeClr val="tx1"/>
                                        </a:solidFill>
                                        <a:latin typeface="Cambria Math" panose="02040503050406030204" pitchFamily="18" charset="0"/>
                                        <a:ea typeface="Cambria Math" panose="02040503050406030204" pitchFamily="18" charset="0"/>
                                      </a:rPr>
                                      <m:t>𝑖</m:t>
                                    </m:r>
                                    <m:r>
                                      <a:rPr lang="en-US" sz="1600" b="0" i="1" smtClean="0">
                                        <a:solidFill>
                                          <a:schemeClr val="tx1"/>
                                        </a:solidFill>
                                        <a:latin typeface="Cambria Math" panose="02040503050406030204" pitchFamily="18" charset="0"/>
                                        <a:ea typeface="Cambria Math" panose="02040503050406030204" pitchFamily="18" charset="0"/>
                                      </a:rPr>
                                      <m:t>𝜑</m:t>
                                    </m:r>
                                  </m:sup>
                                </m:sSup>
                              </m:oMath>
                            </m:oMathPara>
                          </a14:m>
                          <a:endParaRPr lang="en-US" sz="145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314989"/>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825688123"/>
                  </p:ext>
                </p:extLst>
              </p:nvPr>
            </p:nvGraphicFramePr>
            <p:xfrm>
              <a:off x="431800" y="1114194"/>
              <a:ext cx="8296506" cy="5253738"/>
            </p:xfrm>
            <a:graphic>
              <a:graphicData uri="http://schemas.openxmlformats.org/drawingml/2006/table">
                <a:tbl>
                  <a:tblPr firstRow="1" bandRow="1">
                    <a:tableStyleId>{5C22544A-7EE6-4342-B048-85BDC9FD1C3A}</a:tableStyleId>
                  </a:tblPr>
                  <a:tblGrid>
                    <a:gridCol w="4220254">
                      <a:extLst>
                        <a:ext uri="{9D8B030D-6E8A-4147-A177-3AD203B41FA5}">
                          <a16:colId xmlns:a16="http://schemas.microsoft.com/office/drawing/2014/main" val="4116916792"/>
                        </a:ext>
                      </a:extLst>
                    </a:gridCol>
                    <a:gridCol w="4076252">
                      <a:extLst>
                        <a:ext uri="{9D8B030D-6E8A-4147-A177-3AD203B41FA5}">
                          <a16:colId xmlns:a16="http://schemas.microsoft.com/office/drawing/2014/main" val="4011951713"/>
                        </a:ext>
                      </a:extLst>
                    </a:gridCol>
                  </a:tblGrid>
                  <a:tr h="1018731">
                    <a:tc>
                      <a:txBody>
                        <a:bodyPr/>
                        <a:lstStyle/>
                        <a:p>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r="-96537" b="-416766"/>
                          </a:stretch>
                        </a:blipFill>
                      </a:tcPr>
                    </a:tc>
                    <a:tc>
                      <a:txBody>
                        <a:bodyPr/>
                        <a:lstStyle/>
                        <a:p>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l="-103587" b="-416766"/>
                          </a:stretch>
                        </a:blipFill>
                      </a:tcPr>
                    </a:tc>
                    <a:extLst>
                      <a:ext uri="{0D108BD9-81ED-4DB2-BD59-A6C34878D82A}">
                        <a16:rowId xmlns:a16="http://schemas.microsoft.com/office/drawing/2014/main" val="2964051473"/>
                      </a:ext>
                    </a:extLst>
                  </a:tr>
                  <a:tr h="1018731">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99405" r="-96537" b="-314286"/>
                          </a:stretch>
                        </a:blipFill>
                      </a:tcPr>
                    </a:tc>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l="-103587" t="-99405" b="-314286"/>
                          </a:stretch>
                        </a:blipFill>
                      </a:tcPr>
                    </a:tc>
                    <a:extLst>
                      <a:ext uri="{0D108BD9-81ED-4DB2-BD59-A6C34878D82A}">
                        <a16:rowId xmlns:a16="http://schemas.microsoft.com/office/drawing/2014/main" val="3027942967"/>
                      </a:ext>
                    </a:extLst>
                  </a:tr>
                  <a:tr h="1114743">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t="-183060" r="-96537" b="-188525"/>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03587" t="-183060" b="-188525"/>
                          </a:stretch>
                        </a:blipFill>
                      </a:tcPr>
                    </a:tc>
                    <a:extLst>
                      <a:ext uri="{0D108BD9-81ED-4DB2-BD59-A6C34878D82A}">
                        <a16:rowId xmlns:a16="http://schemas.microsoft.com/office/drawing/2014/main" val="3874174834"/>
                      </a:ext>
                    </a:extLst>
                  </a:tr>
                  <a:tr h="986790">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t="-319753" r="-96537" b="-112963"/>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03587" t="-319753" b="-112963"/>
                          </a:stretch>
                        </a:blipFill>
                      </a:tcPr>
                    </a:tc>
                    <a:extLst>
                      <a:ext uri="{0D108BD9-81ED-4DB2-BD59-A6C34878D82A}">
                        <a16:rowId xmlns:a16="http://schemas.microsoft.com/office/drawing/2014/main" val="2574090425"/>
                      </a:ext>
                    </a:extLst>
                  </a:tr>
                  <a:tr h="1114743">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t="-371585" r="-9653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03587" t="-371585"/>
                          </a:stretch>
                        </a:blipFill>
                      </a:tcPr>
                    </a:tc>
                    <a:extLst>
                      <a:ext uri="{0D108BD9-81ED-4DB2-BD59-A6C34878D82A}">
                        <a16:rowId xmlns:a16="http://schemas.microsoft.com/office/drawing/2014/main" val="1056314989"/>
                      </a:ext>
                    </a:extLst>
                  </a:tr>
                </a:tbl>
              </a:graphicData>
            </a:graphic>
          </p:graphicFrame>
        </mc:Fallback>
      </mc:AlternateContent>
    </p:spTree>
    <p:extLst>
      <p:ext uri="{BB962C8B-B14F-4D97-AF65-F5344CB8AC3E}">
        <p14:creationId xmlns:p14="http://schemas.microsoft.com/office/powerpoint/2010/main" val="4219049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4" name="Slide Number Placeholder 3"/>
          <p:cNvSpPr>
            <a:spLocks noGrp="1"/>
          </p:cNvSpPr>
          <p:nvPr>
            <p:ph type="sldNum" sz="quarter" idx="12"/>
          </p:nvPr>
        </p:nvSpPr>
        <p:spPr/>
        <p:txBody>
          <a:bodyPr/>
          <a:lstStyle/>
          <a:p>
            <a:fld id="{74374BF2-3C04-4AB9-BE52-D173019A9162}" type="slidenum">
              <a:rPr lang="en-US" smtClean="0"/>
              <a:t>27</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253977" y="912773"/>
                <a:ext cx="8622394" cy="3766929"/>
              </a:xfrm>
              <a:prstGeom prst="rect">
                <a:avLst/>
              </a:prstGeom>
            </p:spPr>
            <p:txBody>
              <a:bodyPr wrap="square">
                <a:spAutoFit/>
              </a:bodyPr>
              <a:lstStyle/>
              <a:p>
                <a:pPr algn="just">
                  <a:spcBef>
                    <a:spcPct val="0"/>
                  </a:spcBef>
                </a:pPr>
                <a:r>
                  <a:rPr lang="en-US" altLang="en-US" sz="2200" dirty="0"/>
                  <a:t>In order to know the shape and direction of each orbital, we can graph these function and see how do they look like. This would be possible for functions that have no imaginary numbers. </a:t>
                </a:r>
              </a:p>
              <a:p>
                <a:pPr algn="just">
                  <a:spcBef>
                    <a:spcPct val="0"/>
                  </a:spcBef>
                </a:pPr>
                <a:endParaRPr lang="en-US" altLang="en-US" sz="800" dirty="0"/>
              </a:p>
              <a:p>
                <a:pPr algn="just">
                  <a:spcBef>
                    <a:spcPct val="0"/>
                  </a:spcBef>
                </a:pPr>
                <a:r>
                  <a:rPr lang="en-US" altLang="en-US" sz="2200" dirty="0"/>
                  <a:t>The angular function of </a:t>
                </a:r>
                <a14:m>
                  <m:oMath xmlns:m="http://schemas.openxmlformats.org/officeDocument/2006/math">
                    <m:r>
                      <a:rPr lang="en-US" altLang="en-US" sz="2200" b="1" i="1" dirty="0" smtClean="0">
                        <a:latin typeface="Cambria Math" panose="02040503050406030204" pitchFamily="18" charset="0"/>
                      </a:rPr>
                      <m:t>𝒔</m:t>
                    </m:r>
                  </m:oMath>
                </a14:m>
                <a:r>
                  <a:rPr lang="en-US" altLang="en-US" sz="2200" dirty="0"/>
                  <a:t> orbital is</a:t>
                </a:r>
              </a:p>
              <a:p>
                <a:pPr algn="just">
                  <a:spcBef>
                    <a:spcPct val="0"/>
                  </a:spcBef>
                </a:pPr>
                <a:endParaRPr lang="en-US" altLang="en-US" sz="500" dirty="0"/>
              </a:p>
              <a:p>
                <a:pPr algn="just">
                  <a:spcBef>
                    <a:spcPct val="0"/>
                  </a:spcBef>
                </a:pPr>
                <a14:m>
                  <m:oMathPara xmlns:m="http://schemas.openxmlformats.org/officeDocument/2006/math">
                    <m:oMathParaPr>
                      <m:jc m:val="centerGroup"/>
                    </m:oMathParaPr>
                    <m:oMath xmlns:m="http://schemas.openxmlformats.org/officeDocument/2006/math">
                      <m:sSub>
                        <m:sSubPr>
                          <m:ctrlPr>
                            <a:rPr lang="en-US" alt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𝑌</m:t>
                          </m:r>
                        </m:e>
                        <m:sub>
                          <m:r>
                            <a:rPr lang="en-US" sz="2000" i="1">
                              <a:latin typeface="Cambria Math" panose="02040503050406030204" pitchFamily="18" charset="0"/>
                              <a:ea typeface="Cambria Math" panose="02040503050406030204" pitchFamily="18" charset="0"/>
                            </a:rPr>
                            <m:t>0,0</m:t>
                          </m:r>
                        </m:sub>
                      </m:sSub>
                      <m:r>
                        <a:rPr lang="en-US" altLang="en-US" sz="2000" i="1">
                          <a:latin typeface="Cambria Math" panose="02040503050406030204" pitchFamily="18" charset="0"/>
                        </a:rPr>
                        <m:t>=</m:t>
                      </m:r>
                      <m:f>
                        <m:fPr>
                          <m:ctrlPr>
                            <a:rPr lang="en-US" altLang="en-US" sz="2000" i="1">
                              <a:latin typeface="Cambria Math" panose="02040503050406030204" pitchFamily="18" charset="0"/>
                            </a:rPr>
                          </m:ctrlPr>
                        </m:fPr>
                        <m:num>
                          <m:r>
                            <a:rPr lang="en-US" altLang="en-US" sz="2000" i="1">
                              <a:latin typeface="Cambria Math" panose="02040503050406030204" pitchFamily="18" charset="0"/>
                            </a:rPr>
                            <m:t>1</m:t>
                          </m:r>
                        </m:num>
                        <m:den>
                          <m:r>
                            <a:rPr lang="en-US" altLang="en-US" sz="2000" i="1">
                              <a:latin typeface="Cambria Math" panose="02040503050406030204" pitchFamily="18" charset="0"/>
                            </a:rPr>
                            <m:t>2</m:t>
                          </m:r>
                          <m:rad>
                            <m:radPr>
                              <m:degHide m:val="on"/>
                              <m:ctrlPr>
                                <a:rPr lang="en-US" altLang="en-US" sz="2000" i="1">
                                  <a:latin typeface="Cambria Math" panose="02040503050406030204" pitchFamily="18" charset="0"/>
                                </a:rPr>
                              </m:ctrlPr>
                            </m:radPr>
                            <m:deg/>
                            <m:e>
                              <m:r>
                                <a:rPr lang="en-US" altLang="en-US" sz="2000" i="1">
                                  <a:latin typeface="Cambria Math" panose="02040503050406030204" pitchFamily="18" charset="0"/>
                                  <a:ea typeface="Cambria Math" panose="02040503050406030204" pitchFamily="18" charset="0"/>
                                </a:rPr>
                                <m:t>𝜋</m:t>
                              </m:r>
                            </m:e>
                          </m:rad>
                        </m:den>
                      </m:f>
                    </m:oMath>
                  </m:oMathPara>
                </a14:m>
                <a:endParaRPr lang="en-US" altLang="en-US" sz="2200" dirty="0"/>
              </a:p>
              <a:p>
                <a:pPr algn="just">
                  <a:spcBef>
                    <a:spcPct val="0"/>
                  </a:spcBef>
                </a:pPr>
                <a:endParaRPr lang="en-US" altLang="en-US" sz="800" dirty="0"/>
              </a:p>
              <a:p>
                <a:pPr algn="just">
                  <a:spcBef>
                    <a:spcPct val="0"/>
                  </a:spcBef>
                </a:pPr>
                <a:r>
                  <a:rPr lang="en-US" altLang="en-US" sz="2200" dirty="0"/>
                  <a:t>It is clear that this function does not depend on the value of the two angles </a:t>
                </a:r>
                <a14:m>
                  <m:oMath xmlns:m="http://schemas.openxmlformats.org/officeDocument/2006/math">
                    <m:r>
                      <a:rPr lang="en-US" altLang="en-US" sz="2200" i="1" smtClean="0">
                        <a:latin typeface="Cambria Math" panose="02040503050406030204" pitchFamily="18" charset="0"/>
                        <a:ea typeface="Cambria Math" panose="02040503050406030204" pitchFamily="18" charset="0"/>
                      </a:rPr>
                      <m:t>𝜃</m:t>
                    </m:r>
                  </m:oMath>
                </a14:m>
                <a:r>
                  <a:rPr lang="en-US" altLang="en-US" sz="2200" dirty="0"/>
                  <a:t> and </a:t>
                </a:r>
                <a14:m>
                  <m:oMath xmlns:m="http://schemas.openxmlformats.org/officeDocument/2006/math">
                    <m:r>
                      <a:rPr lang="en-US" altLang="en-US" sz="2200" i="1" smtClean="0">
                        <a:latin typeface="Cambria Math" panose="02040503050406030204" pitchFamily="18" charset="0"/>
                        <a:ea typeface="Cambria Math" panose="02040503050406030204" pitchFamily="18" charset="0"/>
                      </a:rPr>
                      <m:t>𝜑</m:t>
                    </m:r>
                  </m:oMath>
                </a14:m>
                <a:r>
                  <a:rPr lang="en-US" altLang="en-US" sz="2200" dirty="0"/>
                  <a:t>, thus, this function is spherical. </a:t>
                </a:r>
              </a:p>
              <a:p>
                <a:pPr algn="just">
                  <a:spcBef>
                    <a:spcPct val="0"/>
                  </a:spcBef>
                </a:pPr>
                <a:endParaRPr lang="en-US" altLang="en-US" sz="800" dirty="0"/>
              </a:p>
              <a:p>
                <a:pPr algn="just">
                  <a:spcBef>
                    <a:spcPct val="0"/>
                  </a:spcBef>
                </a:pPr>
                <a:r>
                  <a:rPr lang="en-US" altLang="en-US" sz="2200" dirty="0"/>
                  <a:t>This function can  be graphed by drawing sphere of radius of </a:t>
                </a:r>
                <a14:m>
                  <m:oMath xmlns:m="http://schemas.openxmlformats.org/officeDocument/2006/math">
                    <m:f>
                      <m:fPr>
                        <m:ctrlPr>
                          <a:rPr lang="en-US" altLang="en-US" sz="2400" i="1">
                            <a:latin typeface="Cambria Math" panose="02040503050406030204" pitchFamily="18" charset="0"/>
                          </a:rPr>
                        </m:ctrlPr>
                      </m:fPr>
                      <m:num>
                        <m:r>
                          <a:rPr lang="en-US" altLang="en-US" sz="2400" i="1">
                            <a:latin typeface="Cambria Math" panose="02040503050406030204" pitchFamily="18" charset="0"/>
                          </a:rPr>
                          <m:t>1</m:t>
                        </m:r>
                      </m:num>
                      <m:den>
                        <m:r>
                          <a:rPr lang="en-US" altLang="en-US" sz="2400" i="1">
                            <a:latin typeface="Cambria Math" panose="02040503050406030204" pitchFamily="18" charset="0"/>
                          </a:rPr>
                          <m:t>2</m:t>
                        </m:r>
                        <m:rad>
                          <m:radPr>
                            <m:degHide m:val="on"/>
                            <m:ctrlPr>
                              <a:rPr lang="en-US" altLang="en-US" sz="2400" i="1">
                                <a:latin typeface="Cambria Math" panose="02040503050406030204" pitchFamily="18" charset="0"/>
                              </a:rPr>
                            </m:ctrlPr>
                          </m:radPr>
                          <m:deg/>
                          <m:e>
                            <m:r>
                              <a:rPr lang="en-US" altLang="en-US" sz="2400" i="1">
                                <a:latin typeface="Cambria Math" panose="02040503050406030204" pitchFamily="18" charset="0"/>
                                <a:ea typeface="Cambria Math" panose="02040503050406030204" pitchFamily="18" charset="0"/>
                              </a:rPr>
                              <m:t>𝜋</m:t>
                            </m:r>
                          </m:e>
                        </m:rad>
                      </m:den>
                    </m:f>
                  </m:oMath>
                </a14:m>
                <a:endParaRPr lang="en-US" altLang="en-US" sz="2200" dirty="0"/>
              </a:p>
            </p:txBody>
          </p:sp>
        </mc:Choice>
        <mc:Fallback xmlns="">
          <p:sp>
            <p:nvSpPr>
              <p:cNvPr id="5" name="Rectangle 4"/>
              <p:cNvSpPr>
                <a:spLocks noRot="1" noChangeAspect="1" noMove="1" noResize="1" noEditPoints="1" noAdjustHandles="1" noChangeArrowheads="1" noChangeShapeType="1" noTextEdit="1"/>
              </p:cNvSpPr>
              <p:nvPr/>
            </p:nvSpPr>
            <p:spPr>
              <a:xfrm>
                <a:off x="253977" y="912773"/>
                <a:ext cx="8622394" cy="3766929"/>
              </a:xfrm>
              <a:prstGeom prst="rect">
                <a:avLst/>
              </a:prstGeom>
              <a:blipFill>
                <a:blip r:embed="rId2"/>
                <a:stretch>
                  <a:fillRect l="-919" t="-1133" r="-919"/>
                </a:stretch>
              </a:blipFill>
            </p:spPr>
            <p:txBody>
              <a:bodyPr/>
              <a:lstStyle/>
              <a:p>
                <a:r>
                  <a:rPr lang="en-US">
                    <a:noFill/>
                  </a:rPr>
                  <a:t> </a:t>
                </a:r>
              </a:p>
            </p:txBody>
          </p:sp>
        </mc:Fallback>
      </mc:AlternateContent>
      <p:grpSp>
        <p:nvGrpSpPr>
          <p:cNvPr id="12" name="Group 11"/>
          <p:cNvGrpSpPr/>
          <p:nvPr/>
        </p:nvGrpSpPr>
        <p:grpSpPr>
          <a:xfrm>
            <a:off x="3737977" y="4641923"/>
            <a:ext cx="1668046" cy="2046100"/>
            <a:chOff x="3706526" y="4390145"/>
            <a:chExt cx="1668046" cy="2046100"/>
          </a:xfrm>
        </p:grpSpPr>
        <p:sp>
          <p:nvSpPr>
            <p:cNvPr id="2" name="Freeform 2"/>
            <p:cNvSpPr>
              <a:spLocks noChangeAspect="1"/>
            </p:cNvSpPr>
            <p:nvPr/>
          </p:nvSpPr>
          <p:spPr bwMode="auto">
            <a:xfrm>
              <a:off x="3706526" y="4390145"/>
              <a:ext cx="1668046" cy="1645920"/>
            </a:xfrm>
            <a:custGeom>
              <a:avLst/>
              <a:gdLst>
                <a:gd name="T0" fmla="*/ 294 w 1507"/>
                <a:gd name="T1" fmla="*/ 172 h 1489"/>
                <a:gd name="T2" fmla="*/ 370 w 1507"/>
                <a:gd name="T3" fmla="*/ 117 h 1489"/>
                <a:gd name="T4" fmla="*/ 467 w 1507"/>
                <a:gd name="T5" fmla="*/ 63 h 1489"/>
                <a:gd name="T6" fmla="*/ 545 w 1507"/>
                <a:gd name="T7" fmla="*/ 33 h 1489"/>
                <a:gd name="T8" fmla="*/ 644 w 1507"/>
                <a:gd name="T9" fmla="*/ 10 h 1489"/>
                <a:gd name="T10" fmla="*/ 722 w 1507"/>
                <a:gd name="T11" fmla="*/ 2 h 1489"/>
                <a:gd name="T12" fmla="*/ 820 w 1507"/>
                <a:gd name="T13" fmla="*/ 4 h 1489"/>
                <a:gd name="T14" fmla="*/ 894 w 1507"/>
                <a:gd name="T15" fmla="*/ 15 h 1489"/>
                <a:gd name="T16" fmla="*/ 987 w 1507"/>
                <a:gd name="T17" fmla="*/ 42 h 1489"/>
                <a:gd name="T18" fmla="*/ 1057 w 1507"/>
                <a:gd name="T19" fmla="*/ 71 h 1489"/>
                <a:gd name="T20" fmla="*/ 1141 w 1507"/>
                <a:gd name="T21" fmla="*/ 119 h 1489"/>
                <a:gd name="T22" fmla="*/ 1204 w 1507"/>
                <a:gd name="T23" fmla="*/ 161 h 1489"/>
                <a:gd name="T24" fmla="*/ 1276 w 1507"/>
                <a:gd name="T25" fmla="*/ 223 h 1489"/>
                <a:gd name="T26" fmla="*/ 1328 w 1507"/>
                <a:gd name="T27" fmla="*/ 279 h 1489"/>
                <a:gd name="T28" fmla="*/ 1385 w 1507"/>
                <a:gd name="T29" fmla="*/ 357 h 1489"/>
                <a:gd name="T30" fmla="*/ 1424 w 1507"/>
                <a:gd name="T31" fmla="*/ 420 h 1489"/>
                <a:gd name="T32" fmla="*/ 1463 w 1507"/>
                <a:gd name="T33" fmla="*/ 508 h 1489"/>
                <a:gd name="T34" fmla="*/ 1486 w 1507"/>
                <a:gd name="T35" fmla="*/ 578 h 1489"/>
                <a:gd name="T36" fmla="*/ 1504 w 1507"/>
                <a:gd name="T37" fmla="*/ 674 h 1489"/>
                <a:gd name="T38" fmla="*/ 1507 w 1507"/>
                <a:gd name="T39" fmla="*/ 748 h 1489"/>
                <a:gd name="T40" fmla="*/ 1500 w 1507"/>
                <a:gd name="T41" fmla="*/ 846 h 1489"/>
                <a:gd name="T42" fmla="*/ 1484 w 1507"/>
                <a:gd name="T43" fmla="*/ 922 h 1489"/>
                <a:gd name="T44" fmla="*/ 1447 w 1507"/>
                <a:gd name="T45" fmla="*/ 1021 h 1489"/>
                <a:gd name="T46" fmla="*/ 1408 w 1507"/>
                <a:gd name="T47" fmla="*/ 1096 h 1489"/>
                <a:gd name="T48" fmla="*/ 1340 w 1507"/>
                <a:gd name="T49" fmla="*/ 1191 h 1489"/>
                <a:gd name="T50" fmla="*/ 1276 w 1507"/>
                <a:gd name="T51" fmla="*/ 1260 h 1489"/>
                <a:gd name="T52" fmla="*/ 1178 w 1507"/>
                <a:gd name="T53" fmla="*/ 1344 h 1489"/>
                <a:gd name="T54" fmla="*/ 1104 w 1507"/>
                <a:gd name="T55" fmla="*/ 1393 h 1489"/>
                <a:gd name="T56" fmla="*/ 1005 w 1507"/>
                <a:gd name="T57" fmla="*/ 1441 h 1489"/>
                <a:gd name="T58" fmla="*/ 927 w 1507"/>
                <a:gd name="T59" fmla="*/ 1466 h 1489"/>
                <a:gd name="T60" fmla="*/ 828 w 1507"/>
                <a:gd name="T61" fmla="*/ 1485 h 1489"/>
                <a:gd name="T62" fmla="*/ 750 w 1507"/>
                <a:gd name="T63" fmla="*/ 1489 h 1489"/>
                <a:gd name="T64" fmla="*/ 654 w 1507"/>
                <a:gd name="T65" fmla="*/ 1481 h 1489"/>
                <a:gd name="T66" fmla="*/ 580 w 1507"/>
                <a:gd name="T67" fmla="*/ 1464 h 1489"/>
                <a:gd name="T68" fmla="*/ 489 w 1507"/>
                <a:gd name="T69" fmla="*/ 1433 h 1489"/>
                <a:gd name="T70" fmla="*/ 418 w 1507"/>
                <a:gd name="T71" fmla="*/ 1403 h 1489"/>
                <a:gd name="T72" fmla="*/ 337 w 1507"/>
                <a:gd name="T73" fmla="*/ 1351 h 1489"/>
                <a:gd name="T74" fmla="*/ 276 w 1507"/>
                <a:gd name="T75" fmla="*/ 1306 h 1489"/>
                <a:gd name="T76" fmla="*/ 206 w 1507"/>
                <a:gd name="T77" fmla="*/ 1241 h 1489"/>
                <a:gd name="T78" fmla="*/ 157 w 1507"/>
                <a:gd name="T79" fmla="*/ 1183 h 1489"/>
                <a:gd name="T80" fmla="*/ 103 w 1507"/>
                <a:gd name="T81" fmla="*/ 1103 h 1489"/>
                <a:gd name="T82" fmla="*/ 68 w 1507"/>
                <a:gd name="T83" fmla="*/ 1038 h 1489"/>
                <a:gd name="T84" fmla="*/ 33 w 1507"/>
                <a:gd name="T85" fmla="*/ 949 h 1489"/>
                <a:gd name="T86" fmla="*/ 13 w 1507"/>
                <a:gd name="T87" fmla="*/ 876 h 1489"/>
                <a:gd name="T88" fmla="*/ 2 w 1507"/>
                <a:gd name="T89" fmla="*/ 783 h 1489"/>
                <a:gd name="T90" fmla="*/ 0 w 1507"/>
                <a:gd name="T91" fmla="*/ 706 h 1489"/>
                <a:gd name="T92" fmla="*/ 13 w 1507"/>
                <a:gd name="T93" fmla="*/ 609 h 1489"/>
                <a:gd name="T94" fmla="*/ 35 w 1507"/>
                <a:gd name="T95" fmla="*/ 531 h 1489"/>
                <a:gd name="T96" fmla="*/ 76 w 1507"/>
                <a:gd name="T97" fmla="*/ 433 h 1489"/>
                <a:gd name="T98" fmla="*/ 122 w 1507"/>
                <a:gd name="T99" fmla="*/ 359 h 1489"/>
                <a:gd name="T100" fmla="*/ 196 w 1507"/>
                <a:gd name="T101" fmla="*/ 265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7" h="1489">
                  <a:moveTo>
                    <a:pt x="231" y="229"/>
                  </a:moveTo>
                  <a:lnTo>
                    <a:pt x="231" y="229"/>
                  </a:lnTo>
                  <a:lnTo>
                    <a:pt x="261" y="201"/>
                  </a:lnTo>
                  <a:lnTo>
                    <a:pt x="266" y="195"/>
                  </a:lnTo>
                  <a:lnTo>
                    <a:pt x="294" y="172"/>
                  </a:lnTo>
                  <a:lnTo>
                    <a:pt x="302" y="166"/>
                  </a:lnTo>
                  <a:lnTo>
                    <a:pt x="329" y="145"/>
                  </a:lnTo>
                  <a:lnTo>
                    <a:pt x="335" y="141"/>
                  </a:lnTo>
                  <a:lnTo>
                    <a:pt x="362" y="122"/>
                  </a:lnTo>
                  <a:lnTo>
                    <a:pt x="370" y="117"/>
                  </a:lnTo>
                  <a:lnTo>
                    <a:pt x="397" y="99"/>
                  </a:lnTo>
                  <a:lnTo>
                    <a:pt x="403" y="96"/>
                  </a:lnTo>
                  <a:lnTo>
                    <a:pt x="432" y="80"/>
                  </a:lnTo>
                  <a:lnTo>
                    <a:pt x="438" y="77"/>
                  </a:lnTo>
                  <a:lnTo>
                    <a:pt x="467" y="63"/>
                  </a:lnTo>
                  <a:lnTo>
                    <a:pt x="473" y="59"/>
                  </a:lnTo>
                  <a:lnTo>
                    <a:pt x="502" y="48"/>
                  </a:lnTo>
                  <a:lnTo>
                    <a:pt x="508" y="46"/>
                  </a:lnTo>
                  <a:lnTo>
                    <a:pt x="537" y="35"/>
                  </a:lnTo>
                  <a:lnTo>
                    <a:pt x="545" y="33"/>
                  </a:lnTo>
                  <a:lnTo>
                    <a:pt x="572" y="25"/>
                  </a:lnTo>
                  <a:lnTo>
                    <a:pt x="580" y="23"/>
                  </a:lnTo>
                  <a:lnTo>
                    <a:pt x="607" y="15"/>
                  </a:lnTo>
                  <a:lnTo>
                    <a:pt x="615" y="15"/>
                  </a:lnTo>
                  <a:lnTo>
                    <a:pt x="644" y="10"/>
                  </a:lnTo>
                  <a:lnTo>
                    <a:pt x="650" y="8"/>
                  </a:lnTo>
                  <a:lnTo>
                    <a:pt x="679" y="4"/>
                  </a:lnTo>
                  <a:lnTo>
                    <a:pt x="685" y="4"/>
                  </a:lnTo>
                  <a:lnTo>
                    <a:pt x="715" y="2"/>
                  </a:lnTo>
                  <a:lnTo>
                    <a:pt x="722" y="2"/>
                  </a:lnTo>
                  <a:lnTo>
                    <a:pt x="750" y="0"/>
                  </a:lnTo>
                  <a:lnTo>
                    <a:pt x="757" y="0"/>
                  </a:lnTo>
                  <a:lnTo>
                    <a:pt x="785" y="2"/>
                  </a:lnTo>
                  <a:lnTo>
                    <a:pt x="791" y="2"/>
                  </a:lnTo>
                  <a:lnTo>
                    <a:pt x="820" y="4"/>
                  </a:lnTo>
                  <a:lnTo>
                    <a:pt x="826" y="6"/>
                  </a:lnTo>
                  <a:lnTo>
                    <a:pt x="853" y="8"/>
                  </a:lnTo>
                  <a:lnTo>
                    <a:pt x="861" y="10"/>
                  </a:lnTo>
                  <a:lnTo>
                    <a:pt x="888" y="15"/>
                  </a:lnTo>
                  <a:lnTo>
                    <a:pt x="894" y="15"/>
                  </a:lnTo>
                  <a:lnTo>
                    <a:pt x="921" y="23"/>
                  </a:lnTo>
                  <a:lnTo>
                    <a:pt x="927" y="25"/>
                  </a:lnTo>
                  <a:lnTo>
                    <a:pt x="954" y="31"/>
                  </a:lnTo>
                  <a:lnTo>
                    <a:pt x="960" y="35"/>
                  </a:lnTo>
                  <a:lnTo>
                    <a:pt x="987" y="42"/>
                  </a:lnTo>
                  <a:lnTo>
                    <a:pt x="993" y="44"/>
                  </a:lnTo>
                  <a:lnTo>
                    <a:pt x="1018" y="56"/>
                  </a:lnTo>
                  <a:lnTo>
                    <a:pt x="1026" y="57"/>
                  </a:lnTo>
                  <a:lnTo>
                    <a:pt x="1052" y="69"/>
                  </a:lnTo>
                  <a:lnTo>
                    <a:pt x="1057" y="71"/>
                  </a:lnTo>
                  <a:lnTo>
                    <a:pt x="1081" y="84"/>
                  </a:lnTo>
                  <a:lnTo>
                    <a:pt x="1089" y="86"/>
                  </a:lnTo>
                  <a:lnTo>
                    <a:pt x="1112" y="99"/>
                  </a:lnTo>
                  <a:lnTo>
                    <a:pt x="1118" y="103"/>
                  </a:lnTo>
                  <a:lnTo>
                    <a:pt x="1141" y="119"/>
                  </a:lnTo>
                  <a:lnTo>
                    <a:pt x="1147" y="122"/>
                  </a:lnTo>
                  <a:lnTo>
                    <a:pt x="1170" y="138"/>
                  </a:lnTo>
                  <a:lnTo>
                    <a:pt x="1176" y="141"/>
                  </a:lnTo>
                  <a:lnTo>
                    <a:pt x="1198" y="157"/>
                  </a:lnTo>
                  <a:lnTo>
                    <a:pt x="1204" y="161"/>
                  </a:lnTo>
                  <a:lnTo>
                    <a:pt x="1225" y="178"/>
                  </a:lnTo>
                  <a:lnTo>
                    <a:pt x="1231" y="183"/>
                  </a:lnTo>
                  <a:lnTo>
                    <a:pt x="1250" y="201"/>
                  </a:lnTo>
                  <a:lnTo>
                    <a:pt x="1256" y="206"/>
                  </a:lnTo>
                  <a:lnTo>
                    <a:pt x="1276" y="223"/>
                  </a:lnTo>
                  <a:lnTo>
                    <a:pt x="1281" y="229"/>
                  </a:lnTo>
                  <a:lnTo>
                    <a:pt x="1301" y="248"/>
                  </a:lnTo>
                  <a:lnTo>
                    <a:pt x="1305" y="254"/>
                  </a:lnTo>
                  <a:lnTo>
                    <a:pt x="1322" y="275"/>
                  </a:lnTo>
                  <a:lnTo>
                    <a:pt x="1328" y="279"/>
                  </a:lnTo>
                  <a:lnTo>
                    <a:pt x="1346" y="302"/>
                  </a:lnTo>
                  <a:lnTo>
                    <a:pt x="1350" y="306"/>
                  </a:lnTo>
                  <a:lnTo>
                    <a:pt x="1365" y="328"/>
                  </a:lnTo>
                  <a:lnTo>
                    <a:pt x="1369" y="334"/>
                  </a:lnTo>
                  <a:lnTo>
                    <a:pt x="1385" y="357"/>
                  </a:lnTo>
                  <a:lnTo>
                    <a:pt x="1389" y="363"/>
                  </a:lnTo>
                  <a:lnTo>
                    <a:pt x="1404" y="386"/>
                  </a:lnTo>
                  <a:lnTo>
                    <a:pt x="1408" y="391"/>
                  </a:lnTo>
                  <a:lnTo>
                    <a:pt x="1420" y="414"/>
                  </a:lnTo>
                  <a:lnTo>
                    <a:pt x="1424" y="420"/>
                  </a:lnTo>
                  <a:lnTo>
                    <a:pt x="1435" y="445"/>
                  </a:lnTo>
                  <a:lnTo>
                    <a:pt x="1439" y="451"/>
                  </a:lnTo>
                  <a:lnTo>
                    <a:pt x="1451" y="475"/>
                  </a:lnTo>
                  <a:lnTo>
                    <a:pt x="1453" y="483"/>
                  </a:lnTo>
                  <a:lnTo>
                    <a:pt x="1463" y="508"/>
                  </a:lnTo>
                  <a:lnTo>
                    <a:pt x="1465" y="514"/>
                  </a:lnTo>
                  <a:lnTo>
                    <a:pt x="1474" y="540"/>
                  </a:lnTo>
                  <a:lnTo>
                    <a:pt x="1476" y="546"/>
                  </a:lnTo>
                  <a:lnTo>
                    <a:pt x="1484" y="573"/>
                  </a:lnTo>
                  <a:lnTo>
                    <a:pt x="1486" y="578"/>
                  </a:lnTo>
                  <a:lnTo>
                    <a:pt x="1492" y="605"/>
                  </a:lnTo>
                  <a:lnTo>
                    <a:pt x="1494" y="613"/>
                  </a:lnTo>
                  <a:lnTo>
                    <a:pt x="1498" y="640"/>
                  </a:lnTo>
                  <a:lnTo>
                    <a:pt x="1500" y="645"/>
                  </a:lnTo>
                  <a:lnTo>
                    <a:pt x="1504" y="674"/>
                  </a:lnTo>
                  <a:lnTo>
                    <a:pt x="1504" y="680"/>
                  </a:lnTo>
                  <a:lnTo>
                    <a:pt x="1505" y="706"/>
                  </a:lnTo>
                  <a:lnTo>
                    <a:pt x="1507" y="714"/>
                  </a:lnTo>
                  <a:lnTo>
                    <a:pt x="1507" y="741"/>
                  </a:lnTo>
                  <a:lnTo>
                    <a:pt x="1507" y="748"/>
                  </a:lnTo>
                  <a:lnTo>
                    <a:pt x="1507" y="777"/>
                  </a:lnTo>
                  <a:lnTo>
                    <a:pt x="1507" y="783"/>
                  </a:lnTo>
                  <a:lnTo>
                    <a:pt x="1505" y="811"/>
                  </a:lnTo>
                  <a:lnTo>
                    <a:pt x="1504" y="817"/>
                  </a:lnTo>
                  <a:lnTo>
                    <a:pt x="1500" y="846"/>
                  </a:lnTo>
                  <a:lnTo>
                    <a:pt x="1500" y="853"/>
                  </a:lnTo>
                  <a:lnTo>
                    <a:pt x="1494" y="880"/>
                  </a:lnTo>
                  <a:lnTo>
                    <a:pt x="1492" y="888"/>
                  </a:lnTo>
                  <a:lnTo>
                    <a:pt x="1486" y="916"/>
                  </a:lnTo>
                  <a:lnTo>
                    <a:pt x="1484" y="922"/>
                  </a:lnTo>
                  <a:lnTo>
                    <a:pt x="1474" y="951"/>
                  </a:lnTo>
                  <a:lnTo>
                    <a:pt x="1472" y="958"/>
                  </a:lnTo>
                  <a:lnTo>
                    <a:pt x="1463" y="985"/>
                  </a:lnTo>
                  <a:lnTo>
                    <a:pt x="1459" y="993"/>
                  </a:lnTo>
                  <a:lnTo>
                    <a:pt x="1447" y="1021"/>
                  </a:lnTo>
                  <a:lnTo>
                    <a:pt x="1445" y="1027"/>
                  </a:lnTo>
                  <a:lnTo>
                    <a:pt x="1431" y="1056"/>
                  </a:lnTo>
                  <a:lnTo>
                    <a:pt x="1428" y="1061"/>
                  </a:lnTo>
                  <a:lnTo>
                    <a:pt x="1412" y="1090"/>
                  </a:lnTo>
                  <a:lnTo>
                    <a:pt x="1408" y="1096"/>
                  </a:lnTo>
                  <a:lnTo>
                    <a:pt x="1391" y="1124"/>
                  </a:lnTo>
                  <a:lnTo>
                    <a:pt x="1385" y="1130"/>
                  </a:lnTo>
                  <a:lnTo>
                    <a:pt x="1365" y="1157"/>
                  </a:lnTo>
                  <a:lnTo>
                    <a:pt x="1361" y="1164"/>
                  </a:lnTo>
                  <a:lnTo>
                    <a:pt x="1340" y="1191"/>
                  </a:lnTo>
                  <a:lnTo>
                    <a:pt x="1334" y="1197"/>
                  </a:lnTo>
                  <a:lnTo>
                    <a:pt x="1311" y="1224"/>
                  </a:lnTo>
                  <a:lnTo>
                    <a:pt x="1305" y="1231"/>
                  </a:lnTo>
                  <a:lnTo>
                    <a:pt x="1279" y="1256"/>
                  </a:lnTo>
                  <a:lnTo>
                    <a:pt x="1276" y="1260"/>
                  </a:lnTo>
                  <a:lnTo>
                    <a:pt x="1246" y="1288"/>
                  </a:lnTo>
                  <a:lnTo>
                    <a:pt x="1241" y="1294"/>
                  </a:lnTo>
                  <a:lnTo>
                    <a:pt x="1213" y="1317"/>
                  </a:lnTo>
                  <a:lnTo>
                    <a:pt x="1205" y="1323"/>
                  </a:lnTo>
                  <a:lnTo>
                    <a:pt x="1178" y="1344"/>
                  </a:lnTo>
                  <a:lnTo>
                    <a:pt x="1172" y="1348"/>
                  </a:lnTo>
                  <a:lnTo>
                    <a:pt x="1145" y="1367"/>
                  </a:lnTo>
                  <a:lnTo>
                    <a:pt x="1137" y="1372"/>
                  </a:lnTo>
                  <a:lnTo>
                    <a:pt x="1110" y="1390"/>
                  </a:lnTo>
                  <a:lnTo>
                    <a:pt x="1104" y="1393"/>
                  </a:lnTo>
                  <a:lnTo>
                    <a:pt x="1075" y="1409"/>
                  </a:lnTo>
                  <a:lnTo>
                    <a:pt x="1069" y="1412"/>
                  </a:lnTo>
                  <a:lnTo>
                    <a:pt x="1040" y="1426"/>
                  </a:lnTo>
                  <a:lnTo>
                    <a:pt x="1034" y="1430"/>
                  </a:lnTo>
                  <a:lnTo>
                    <a:pt x="1005" y="1441"/>
                  </a:lnTo>
                  <a:lnTo>
                    <a:pt x="999" y="1443"/>
                  </a:lnTo>
                  <a:lnTo>
                    <a:pt x="970" y="1454"/>
                  </a:lnTo>
                  <a:lnTo>
                    <a:pt x="962" y="1456"/>
                  </a:lnTo>
                  <a:lnTo>
                    <a:pt x="935" y="1464"/>
                  </a:lnTo>
                  <a:lnTo>
                    <a:pt x="927" y="1466"/>
                  </a:lnTo>
                  <a:lnTo>
                    <a:pt x="900" y="1474"/>
                  </a:lnTo>
                  <a:lnTo>
                    <a:pt x="892" y="1474"/>
                  </a:lnTo>
                  <a:lnTo>
                    <a:pt x="863" y="1479"/>
                  </a:lnTo>
                  <a:lnTo>
                    <a:pt x="857" y="1481"/>
                  </a:lnTo>
                  <a:lnTo>
                    <a:pt x="828" y="1485"/>
                  </a:lnTo>
                  <a:lnTo>
                    <a:pt x="822" y="1485"/>
                  </a:lnTo>
                  <a:lnTo>
                    <a:pt x="792" y="1487"/>
                  </a:lnTo>
                  <a:lnTo>
                    <a:pt x="785" y="1487"/>
                  </a:lnTo>
                  <a:lnTo>
                    <a:pt x="757" y="1489"/>
                  </a:lnTo>
                  <a:lnTo>
                    <a:pt x="750" y="1489"/>
                  </a:lnTo>
                  <a:lnTo>
                    <a:pt x="722" y="1487"/>
                  </a:lnTo>
                  <a:lnTo>
                    <a:pt x="716" y="1487"/>
                  </a:lnTo>
                  <a:lnTo>
                    <a:pt x="687" y="1485"/>
                  </a:lnTo>
                  <a:lnTo>
                    <a:pt x="681" y="1483"/>
                  </a:lnTo>
                  <a:lnTo>
                    <a:pt x="654" y="1481"/>
                  </a:lnTo>
                  <a:lnTo>
                    <a:pt x="646" y="1479"/>
                  </a:lnTo>
                  <a:lnTo>
                    <a:pt x="619" y="1474"/>
                  </a:lnTo>
                  <a:lnTo>
                    <a:pt x="613" y="1474"/>
                  </a:lnTo>
                  <a:lnTo>
                    <a:pt x="586" y="1466"/>
                  </a:lnTo>
                  <a:lnTo>
                    <a:pt x="580" y="1464"/>
                  </a:lnTo>
                  <a:lnTo>
                    <a:pt x="553" y="1458"/>
                  </a:lnTo>
                  <a:lnTo>
                    <a:pt x="547" y="1454"/>
                  </a:lnTo>
                  <a:lnTo>
                    <a:pt x="520" y="1447"/>
                  </a:lnTo>
                  <a:lnTo>
                    <a:pt x="514" y="1445"/>
                  </a:lnTo>
                  <a:lnTo>
                    <a:pt x="489" y="1433"/>
                  </a:lnTo>
                  <a:lnTo>
                    <a:pt x="481" y="1432"/>
                  </a:lnTo>
                  <a:lnTo>
                    <a:pt x="455" y="1420"/>
                  </a:lnTo>
                  <a:lnTo>
                    <a:pt x="450" y="1418"/>
                  </a:lnTo>
                  <a:lnTo>
                    <a:pt x="426" y="1405"/>
                  </a:lnTo>
                  <a:lnTo>
                    <a:pt x="418" y="1403"/>
                  </a:lnTo>
                  <a:lnTo>
                    <a:pt x="395" y="1390"/>
                  </a:lnTo>
                  <a:lnTo>
                    <a:pt x="389" y="1386"/>
                  </a:lnTo>
                  <a:lnTo>
                    <a:pt x="366" y="1370"/>
                  </a:lnTo>
                  <a:lnTo>
                    <a:pt x="360" y="1367"/>
                  </a:lnTo>
                  <a:lnTo>
                    <a:pt x="337" y="1351"/>
                  </a:lnTo>
                  <a:lnTo>
                    <a:pt x="331" y="1348"/>
                  </a:lnTo>
                  <a:lnTo>
                    <a:pt x="309" y="1332"/>
                  </a:lnTo>
                  <a:lnTo>
                    <a:pt x="303" y="1328"/>
                  </a:lnTo>
                  <a:lnTo>
                    <a:pt x="282" y="1311"/>
                  </a:lnTo>
                  <a:lnTo>
                    <a:pt x="276" y="1306"/>
                  </a:lnTo>
                  <a:lnTo>
                    <a:pt x="257" y="1288"/>
                  </a:lnTo>
                  <a:lnTo>
                    <a:pt x="251" y="1283"/>
                  </a:lnTo>
                  <a:lnTo>
                    <a:pt x="231" y="1266"/>
                  </a:lnTo>
                  <a:lnTo>
                    <a:pt x="226" y="1260"/>
                  </a:lnTo>
                  <a:lnTo>
                    <a:pt x="206" y="1241"/>
                  </a:lnTo>
                  <a:lnTo>
                    <a:pt x="202" y="1235"/>
                  </a:lnTo>
                  <a:lnTo>
                    <a:pt x="185" y="1214"/>
                  </a:lnTo>
                  <a:lnTo>
                    <a:pt x="179" y="1210"/>
                  </a:lnTo>
                  <a:lnTo>
                    <a:pt x="161" y="1187"/>
                  </a:lnTo>
                  <a:lnTo>
                    <a:pt x="157" y="1183"/>
                  </a:lnTo>
                  <a:lnTo>
                    <a:pt x="142" y="1161"/>
                  </a:lnTo>
                  <a:lnTo>
                    <a:pt x="138" y="1155"/>
                  </a:lnTo>
                  <a:lnTo>
                    <a:pt x="122" y="1132"/>
                  </a:lnTo>
                  <a:lnTo>
                    <a:pt x="118" y="1126"/>
                  </a:lnTo>
                  <a:lnTo>
                    <a:pt x="103" y="1103"/>
                  </a:lnTo>
                  <a:lnTo>
                    <a:pt x="99" y="1098"/>
                  </a:lnTo>
                  <a:lnTo>
                    <a:pt x="87" y="1075"/>
                  </a:lnTo>
                  <a:lnTo>
                    <a:pt x="83" y="1069"/>
                  </a:lnTo>
                  <a:lnTo>
                    <a:pt x="72" y="1044"/>
                  </a:lnTo>
                  <a:lnTo>
                    <a:pt x="68" y="1038"/>
                  </a:lnTo>
                  <a:lnTo>
                    <a:pt x="56" y="1014"/>
                  </a:lnTo>
                  <a:lnTo>
                    <a:pt x="54" y="1006"/>
                  </a:lnTo>
                  <a:lnTo>
                    <a:pt x="44" y="981"/>
                  </a:lnTo>
                  <a:lnTo>
                    <a:pt x="42" y="975"/>
                  </a:lnTo>
                  <a:lnTo>
                    <a:pt x="33" y="949"/>
                  </a:lnTo>
                  <a:lnTo>
                    <a:pt x="31" y="943"/>
                  </a:lnTo>
                  <a:lnTo>
                    <a:pt x="23" y="916"/>
                  </a:lnTo>
                  <a:lnTo>
                    <a:pt x="21" y="911"/>
                  </a:lnTo>
                  <a:lnTo>
                    <a:pt x="15" y="884"/>
                  </a:lnTo>
                  <a:lnTo>
                    <a:pt x="13" y="876"/>
                  </a:lnTo>
                  <a:lnTo>
                    <a:pt x="9" y="849"/>
                  </a:lnTo>
                  <a:lnTo>
                    <a:pt x="7" y="844"/>
                  </a:lnTo>
                  <a:lnTo>
                    <a:pt x="3" y="815"/>
                  </a:lnTo>
                  <a:lnTo>
                    <a:pt x="3" y="809"/>
                  </a:lnTo>
                  <a:lnTo>
                    <a:pt x="2" y="783"/>
                  </a:lnTo>
                  <a:lnTo>
                    <a:pt x="0" y="775"/>
                  </a:lnTo>
                  <a:lnTo>
                    <a:pt x="0" y="748"/>
                  </a:lnTo>
                  <a:lnTo>
                    <a:pt x="0" y="741"/>
                  </a:lnTo>
                  <a:lnTo>
                    <a:pt x="0" y="712"/>
                  </a:lnTo>
                  <a:lnTo>
                    <a:pt x="0" y="706"/>
                  </a:lnTo>
                  <a:lnTo>
                    <a:pt x="2" y="678"/>
                  </a:lnTo>
                  <a:lnTo>
                    <a:pt x="3" y="672"/>
                  </a:lnTo>
                  <a:lnTo>
                    <a:pt x="7" y="643"/>
                  </a:lnTo>
                  <a:lnTo>
                    <a:pt x="7" y="636"/>
                  </a:lnTo>
                  <a:lnTo>
                    <a:pt x="13" y="609"/>
                  </a:lnTo>
                  <a:lnTo>
                    <a:pt x="15" y="601"/>
                  </a:lnTo>
                  <a:lnTo>
                    <a:pt x="21" y="573"/>
                  </a:lnTo>
                  <a:lnTo>
                    <a:pt x="23" y="567"/>
                  </a:lnTo>
                  <a:lnTo>
                    <a:pt x="33" y="538"/>
                  </a:lnTo>
                  <a:lnTo>
                    <a:pt x="35" y="531"/>
                  </a:lnTo>
                  <a:lnTo>
                    <a:pt x="44" y="504"/>
                  </a:lnTo>
                  <a:lnTo>
                    <a:pt x="48" y="496"/>
                  </a:lnTo>
                  <a:lnTo>
                    <a:pt x="60" y="468"/>
                  </a:lnTo>
                  <a:lnTo>
                    <a:pt x="62" y="462"/>
                  </a:lnTo>
                  <a:lnTo>
                    <a:pt x="76" y="433"/>
                  </a:lnTo>
                  <a:lnTo>
                    <a:pt x="79" y="428"/>
                  </a:lnTo>
                  <a:lnTo>
                    <a:pt x="95" y="399"/>
                  </a:lnTo>
                  <a:lnTo>
                    <a:pt x="99" y="393"/>
                  </a:lnTo>
                  <a:lnTo>
                    <a:pt x="116" y="365"/>
                  </a:lnTo>
                  <a:lnTo>
                    <a:pt x="122" y="359"/>
                  </a:lnTo>
                  <a:lnTo>
                    <a:pt x="142" y="332"/>
                  </a:lnTo>
                  <a:lnTo>
                    <a:pt x="146" y="325"/>
                  </a:lnTo>
                  <a:lnTo>
                    <a:pt x="167" y="298"/>
                  </a:lnTo>
                  <a:lnTo>
                    <a:pt x="173" y="292"/>
                  </a:lnTo>
                  <a:lnTo>
                    <a:pt x="196" y="265"/>
                  </a:lnTo>
                  <a:lnTo>
                    <a:pt x="202" y="258"/>
                  </a:lnTo>
                  <a:lnTo>
                    <a:pt x="228" y="233"/>
                  </a:lnTo>
                  <a:lnTo>
                    <a:pt x="231" y="229"/>
                  </a:lnTo>
                  <a:close/>
                </a:path>
              </a:pathLst>
            </a:custGeom>
            <a:solidFill>
              <a:srgbClr val="E7E6E6"/>
            </a:solid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8" name="Straight Connector 7"/>
            <p:cNvCxnSpPr>
              <a:stCxn id="2" idx="45"/>
              <a:endCxn id="2" idx="19"/>
            </p:cNvCxnSpPr>
            <p:nvPr/>
          </p:nvCxnSpPr>
          <p:spPr>
            <a:xfrm>
              <a:off x="3706526" y="5170548"/>
              <a:ext cx="832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3833588" y="4582688"/>
                  <a:ext cx="577979" cy="5691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en-US" sz="1500" i="1">
                                <a:latin typeface="Cambria Math" panose="02040503050406030204" pitchFamily="18" charset="0"/>
                              </a:rPr>
                            </m:ctrlPr>
                          </m:fPr>
                          <m:num>
                            <m:r>
                              <a:rPr lang="en-US" altLang="en-US" sz="1500" i="1">
                                <a:latin typeface="Cambria Math" panose="02040503050406030204" pitchFamily="18" charset="0"/>
                              </a:rPr>
                              <m:t>1</m:t>
                            </m:r>
                          </m:num>
                          <m:den>
                            <m:r>
                              <a:rPr lang="en-US" altLang="en-US" sz="1500" i="1">
                                <a:latin typeface="Cambria Math" panose="02040503050406030204" pitchFamily="18" charset="0"/>
                              </a:rPr>
                              <m:t>2</m:t>
                            </m:r>
                            <m:rad>
                              <m:radPr>
                                <m:degHide m:val="on"/>
                                <m:ctrlPr>
                                  <a:rPr lang="en-US" altLang="en-US" sz="1500" i="1">
                                    <a:latin typeface="Cambria Math" panose="02040503050406030204" pitchFamily="18" charset="0"/>
                                  </a:rPr>
                                </m:ctrlPr>
                              </m:radPr>
                              <m:deg/>
                              <m:e>
                                <m:r>
                                  <a:rPr lang="en-US" altLang="en-US" sz="1500" i="1">
                                    <a:latin typeface="Cambria Math" panose="02040503050406030204" pitchFamily="18" charset="0"/>
                                    <a:ea typeface="Cambria Math" panose="02040503050406030204" pitchFamily="18" charset="0"/>
                                  </a:rPr>
                                  <m:t>𝜋</m:t>
                                </m:r>
                              </m:e>
                            </m:rad>
                          </m:den>
                        </m:f>
                      </m:oMath>
                    </m:oMathPara>
                  </a14:m>
                  <a:endParaRPr lang="en-US" sz="1500" dirty="0"/>
                </a:p>
              </p:txBody>
            </p:sp>
          </mc:Choice>
          <mc:Fallback xmlns="">
            <p:sp>
              <p:nvSpPr>
                <p:cNvPr id="10" name="Rectangle 9"/>
                <p:cNvSpPr>
                  <a:spLocks noRot="1" noChangeAspect="1" noMove="1" noResize="1" noEditPoints="1" noAdjustHandles="1" noChangeArrowheads="1" noChangeShapeType="1" noTextEdit="1"/>
                </p:cNvSpPr>
                <p:nvPr/>
              </p:nvSpPr>
              <p:spPr>
                <a:xfrm>
                  <a:off x="3833588" y="4582688"/>
                  <a:ext cx="577979" cy="56919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271090" y="6054730"/>
                  <a:ext cx="579518"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𝑌</m:t>
                            </m:r>
                          </m:e>
                          <m:sub>
                            <m:r>
                              <a:rPr lang="en-US" i="1">
                                <a:latin typeface="Cambria Math" panose="02040503050406030204" pitchFamily="18" charset="0"/>
                                <a:ea typeface="Cambria Math" panose="02040503050406030204" pitchFamily="18" charset="0"/>
                              </a:rPr>
                              <m:t>0,0</m:t>
                            </m:r>
                          </m:sub>
                        </m:sSub>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4271090" y="6054730"/>
                  <a:ext cx="579518" cy="381515"/>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5054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4" name="Slide Number Placeholder 3"/>
          <p:cNvSpPr>
            <a:spLocks noGrp="1"/>
          </p:cNvSpPr>
          <p:nvPr>
            <p:ph type="sldNum" sz="quarter" idx="12"/>
          </p:nvPr>
        </p:nvSpPr>
        <p:spPr/>
        <p:txBody>
          <a:bodyPr/>
          <a:lstStyle/>
          <a:p>
            <a:fld id="{74374BF2-3C04-4AB9-BE52-D173019A9162}" type="slidenum">
              <a:rPr lang="en-US" smtClean="0"/>
              <a:t>28</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253977" y="912773"/>
                <a:ext cx="8622394" cy="3733073"/>
              </a:xfrm>
              <a:prstGeom prst="rect">
                <a:avLst/>
              </a:prstGeom>
            </p:spPr>
            <p:txBody>
              <a:bodyPr wrap="square">
                <a:spAutoFit/>
              </a:bodyPr>
              <a:lstStyle/>
              <a:p>
                <a:pPr algn="just">
                  <a:spcBef>
                    <a:spcPct val="0"/>
                  </a:spcBef>
                </a:pPr>
                <a:r>
                  <a:rPr lang="en-US" altLang="en-US" sz="2100" dirty="0"/>
                  <a:t>For </a:t>
                </a:r>
                <a14:m>
                  <m:oMath xmlns:m="http://schemas.openxmlformats.org/officeDocument/2006/math">
                    <m:r>
                      <a:rPr lang="en-US" altLang="en-US" sz="2100" i="1" dirty="0" smtClean="0">
                        <a:latin typeface="Cambria Math" panose="02040503050406030204" pitchFamily="18" charset="0"/>
                      </a:rPr>
                      <m:t>𝑝</m:t>
                    </m:r>
                  </m:oMath>
                </a14:m>
                <a:r>
                  <a:rPr lang="en-US" altLang="en-US" sz="2100" dirty="0"/>
                  <a:t> orbital we have </a:t>
                </a:r>
                <a14:m>
                  <m:oMath xmlns:m="http://schemas.openxmlformats.org/officeDocument/2006/math">
                    <m:r>
                      <a:rPr lang="en-US" altLang="en-US" sz="2100" i="1" dirty="0" smtClean="0">
                        <a:latin typeface="Cambria Math" panose="02040503050406030204" pitchFamily="18" charset="0"/>
                      </a:rPr>
                      <m:t>𝑙</m:t>
                    </m:r>
                    <m:r>
                      <a:rPr lang="en-US" altLang="en-US" sz="2100" i="1" dirty="0" smtClean="0">
                        <a:latin typeface="Cambria Math" panose="02040503050406030204" pitchFamily="18" charset="0"/>
                      </a:rPr>
                      <m:t>=</m:t>
                    </m:r>
                    <m:r>
                      <a:rPr lang="en-US" altLang="en-US" sz="2100" i="1" dirty="0" smtClean="0">
                        <a:latin typeface="Cambria Math" panose="02040503050406030204" pitchFamily="18" charset="0"/>
                      </a:rPr>
                      <m:t>1</m:t>
                    </m:r>
                  </m:oMath>
                </a14:m>
                <a:r>
                  <a:rPr lang="en-US" altLang="en-US" sz="2100" dirty="0"/>
                  <a:t> and  </a:t>
                </a:r>
                <a14:m>
                  <m:oMath xmlns:m="http://schemas.openxmlformats.org/officeDocument/2006/math">
                    <m:r>
                      <a:rPr lang="en-US" altLang="en-US" sz="2100" i="1" dirty="0" smtClean="0">
                        <a:latin typeface="Cambria Math" panose="02040503050406030204" pitchFamily="18" charset="0"/>
                      </a:rPr>
                      <m:t>𝑚</m:t>
                    </m:r>
                    <m:r>
                      <a:rPr lang="en-US" altLang="en-US" sz="2100" b="0" i="1" dirty="0" smtClean="0">
                        <a:latin typeface="Cambria Math" panose="02040503050406030204" pitchFamily="18" charset="0"/>
                      </a:rPr>
                      <m:t>= </m:t>
                    </m:r>
                    <m:r>
                      <a:rPr lang="en-US" altLang="en-US" sz="2100" b="0" i="1" dirty="0" smtClean="0">
                        <a:latin typeface="Cambria Math" panose="02040503050406030204" pitchFamily="18" charset="0"/>
                        <a:ea typeface="Cambria Math" panose="02040503050406030204" pitchFamily="18" charset="0"/>
                      </a:rPr>
                      <m:t>±</m:t>
                    </m:r>
                    <m:r>
                      <a:rPr lang="en-US" altLang="en-US" sz="2100" b="0" i="1" dirty="0" smtClean="0">
                        <a:latin typeface="Cambria Math" panose="02040503050406030204" pitchFamily="18" charset="0"/>
                        <a:ea typeface="Cambria Math" panose="02040503050406030204" pitchFamily="18" charset="0"/>
                      </a:rPr>
                      <m:t>1</m:t>
                    </m:r>
                    <m:r>
                      <a:rPr lang="en-US" altLang="en-US" sz="2100" b="0" i="1" dirty="0" smtClean="0">
                        <a:latin typeface="Cambria Math" panose="02040503050406030204" pitchFamily="18" charset="0"/>
                        <a:ea typeface="Cambria Math" panose="02040503050406030204" pitchFamily="18" charset="0"/>
                      </a:rPr>
                      <m:t>, </m:t>
                    </m:r>
                    <m:r>
                      <a:rPr lang="en-US" altLang="en-US" sz="2100" b="0" i="1" dirty="0" smtClean="0">
                        <a:latin typeface="Cambria Math" panose="02040503050406030204" pitchFamily="18" charset="0"/>
                        <a:ea typeface="Cambria Math" panose="02040503050406030204" pitchFamily="18" charset="0"/>
                      </a:rPr>
                      <m:t>0</m:t>
                    </m:r>
                  </m:oMath>
                </a14:m>
                <a:r>
                  <a:rPr lang="en-US" altLang="en-US" sz="2100" dirty="0"/>
                  <a:t> and therefore there are three </a:t>
                </a:r>
                <a14:m>
                  <m:oMath xmlns:m="http://schemas.openxmlformats.org/officeDocument/2006/math">
                    <m:r>
                      <a:rPr lang="en-US" sz="2100" i="1" dirty="0" smtClean="0">
                        <a:latin typeface="Cambria Math" panose="02040503050406030204" pitchFamily="18" charset="0"/>
                      </a:rPr>
                      <m:t>𝑝</m:t>
                    </m:r>
                  </m:oMath>
                </a14:m>
                <a:r>
                  <a:rPr lang="en-US" sz="2100" dirty="0"/>
                  <a:t> orbitals for each value of </a:t>
                </a:r>
                <a14:m>
                  <m:oMath xmlns:m="http://schemas.openxmlformats.org/officeDocument/2006/math">
                    <m:r>
                      <a:rPr lang="en-US" sz="2100" i="1" dirty="0" smtClean="0">
                        <a:latin typeface="Cambria Math" panose="02040503050406030204" pitchFamily="18" charset="0"/>
                      </a:rPr>
                      <m:t>𝑛</m:t>
                    </m:r>
                  </m:oMath>
                </a14:m>
                <a:r>
                  <a:rPr lang="en-US" sz="2100" dirty="0"/>
                  <a:t>.</a:t>
                </a:r>
                <a:endParaRPr lang="en-US" altLang="en-US" sz="2100" dirty="0"/>
              </a:p>
              <a:p>
                <a:pPr algn="ctr">
                  <a:spcBef>
                    <a:spcPct val="0"/>
                  </a:spcBef>
                </a:pPr>
                <a14:m>
                  <m:oMath xmlns:m="http://schemas.openxmlformats.org/officeDocument/2006/math">
                    <m:sSub>
                      <m:sSubPr>
                        <m:ctrlPr>
                          <a:rPr lang="en-US" altLang="en-US" sz="2100" i="1" smtClean="0">
                            <a:latin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𝑌</m:t>
                        </m:r>
                      </m:e>
                      <m:sub>
                        <m:r>
                          <a:rPr lang="en-US" sz="2100" i="1">
                            <a:latin typeface="Cambria Math" panose="02040503050406030204" pitchFamily="18" charset="0"/>
                            <a:ea typeface="Cambria Math" panose="02040503050406030204" pitchFamily="18" charset="0"/>
                          </a:rPr>
                          <m:t>1</m:t>
                        </m:r>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0</m:t>
                        </m:r>
                      </m:sub>
                    </m:sSub>
                    <m:r>
                      <a:rPr lang="en-US" altLang="en-US" sz="2100" i="1">
                        <a:latin typeface="Cambria Math" panose="02040503050406030204" pitchFamily="18" charset="0"/>
                      </a:rPr>
                      <m:t>=</m:t>
                    </m:r>
                    <m:func>
                      <m:funcPr>
                        <m:ctrlPr>
                          <a:rPr lang="en-US" altLang="en-US" sz="2100" i="1">
                            <a:latin typeface="Cambria Math" panose="02040503050406030204" pitchFamily="18" charset="0"/>
                          </a:rPr>
                        </m:ctrlPr>
                      </m:funcPr>
                      <m:fName>
                        <m:f>
                          <m:fPr>
                            <m:ctrlPr>
                              <a:rPr lang="en-US" altLang="en-US" sz="2100" i="1">
                                <a:latin typeface="Cambria Math" panose="02040503050406030204" pitchFamily="18" charset="0"/>
                              </a:rPr>
                            </m:ctrlPr>
                          </m:fPr>
                          <m:num>
                            <m:r>
                              <a:rPr lang="en-US" altLang="en-US" sz="2100" i="1">
                                <a:latin typeface="Cambria Math" panose="02040503050406030204" pitchFamily="18" charset="0"/>
                              </a:rPr>
                              <m:t>1</m:t>
                            </m:r>
                          </m:num>
                          <m:den>
                            <m:r>
                              <a:rPr lang="en-US" altLang="en-US" sz="2100" i="1">
                                <a:latin typeface="Cambria Math" panose="02040503050406030204" pitchFamily="18" charset="0"/>
                              </a:rPr>
                              <m:t>2</m:t>
                            </m:r>
                          </m:den>
                        </m:f>
                        <m:rad>
                          <m:radPr>
                            <m:degHide m:val="on"/>
                            <m:ctrlPr>
                              <a:rPr lang="en-US" altLang="en-US" sz="2100" i="1">
                                <a:latin typeface="Cambria Math" panose="02040503050406030204" pitchFamily="18" charset="0"/>
                              </a:rPr>
                            </m:ctrlPr>
                          </m:radPr>
                          <m:deg/>
                          <m:e>
                            <m:f>
                              <m:fPr>
                                <m:ctrlPr>
                                  <a:rPr lang="en-US" altLang="en-US" sz="2100" i="1">
                                    <a:latin typeface="Cambria Math" panose="02040503050406030204" pitchFamily="18" charset="0"/>
                                  </a:rPr>
                                </m:ctrlPr>
                              </m:fPr>
                              <m:num>
                                <m:r>
                                  <a:rPr lang="en-US" altLang="en-US" sz="2100" i="1">
                                    <a:latin typeface="Cambria Math" panose="02040503050406030204" pitchFamily="18" charset="0"/>
                                  </a:rPr>
                                  <m:t>3</m:t>
                                </m:r>
                              </m:num>
                              <m:den>
                                <m:r>
                                  <a:rPr lang="en-US" altLang="en-US" sz="2100" i="1">
                                    <a:latin typeface="Cambria Math" panose="02040503050406030204" pitchFamily="18" charset="0"/>
                                  </a:rPr>
                                  <m:t>2</m:t>
                                </m:r>
                                <m:r>
                                  <a:rPr lang="en-US" altLang="en-US" sz="2100" i="1">
                                    <a:latin typeface="Cambria Math" panose="02040503050406030204" pitchFamily="18" charset="0"/>
                                    <a:ea typeface="Cambria Math" panose="02040503050406030204" pitchFamily="18" charset="0"/>
                                  </a:rPr>
                                  <m:t>𝜋</m:t>
                                </m:r>
                              </m:den>
                            </m:f>
                          </m:e>
                        </m:rad>
                        <m:r>
                          <a:rPr lang="en-US" altLang="en-US" sz="2100">
                            <a:latin typeface="Cambria Math" panose="02040503050406030204" pitchFamily="18" charset="0"/>
                            <a:ea typeface="Cambria Math" panose="02040503050406030204" pitchFamily="18" charset="0"/>
                          </a:rPr>
                          <m:t> </m:t>
                        </m:r>
                        <m:r>
                          <m:rPr>
                            <m:sty m:val="p"/>
                          </m:rPr>
                          <a:rPr lang="en-US" altLang="en-US" sz="2100">
                            <a:latin typeface="Cambria Math" panose="02040503050406030204" pitchFamily="18" charset="0"/>
                            <a:ea typeface="Cambria Math" panose="02040503050406030204" pitchFamily="18" charset="0"/>
                          </a:rPr>
                          <m:t>cos</m:t>
                        </m:r>
                      </m:fName>
                      <m:e>
                        <m:r>
                          <a:rPr lang="en-US" altLang="en-US" sz="2100" i="1">
                            <a:latin typeface="Cambria Math" panose="02040503050406030204" pitchFamily="18" charset="0"/>
                            <a:ea typeface="Cambria Math" panose="02040503050406030204" pitchFamily="18" charset="0"/>
                          </a:rPr>
                          <m:t>𝜃</m:t>
                        </m:r>
                      </m:e>
                    </m:func>
                  </m:oMath>
                </a14:m>
                <a:r>
                  <a:rPr lang="en-US" altLang="en-US" sz="2100" i="1" dirty="0">
                    <a:latin typeface="Cambria Math" panose="02040503050406030204" pitchFamily="18" charset="0"/>
                    <a:ea typeface="Cambria Math" panose="02040503050406030204" pitchFamily="18" charset="0"/>
                  </a:rPr>
                  <a:t>        </a:t>
                </a:r>
                <a:r>
                  <a:rPr lang="en-US" altLang="en-US" sz="2100" dirty="0"/>
                  <a:t>and      </a:t>
                </a:r>
                <a:r>
                  <a:rPr lang="en-US" altLang="en-US" sz="2100" i="1"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en-US" sz="2100" i="1">
                            <a:latin typeface="Cambria Math" panose="02040503050406030204" pitchFamily="18" charset="0"/>
                          </a:rPr>
                        </m:ctrlPr>
                      </m:sSubPr>
                      <m:e>
                        <m:r>
                          <a:rPr lang="en-US" sz="2100" i="1">
                            <a:latin typeface="Cambria Math" panose="02040503050406030204" pitchFamily="18" charset="0"/>
                            <a:ea typeface="Cambria Math" panose="02040503050406030204" pitchFamily="18" charset="0"/>
                          </a:rPr>
                          <m:t>𝑌</m:t>
                        </m:r>
                      </m:e>
                      <m:sub>
                        <m:r>
                          <a:rPr lang="en-US" sz="2100" i="1">
                            <a:latin typeface="Cambria Math" panose="02040503050406030204" pitchFamily="18" charset="0"/>
                            <a:ea typeface="Cambria Math" panose="02040503050406030204" pitchFamily="18" charset="0"/>
                          </a:rPr>
                          <m:t>1</m:t>
                        </m:r>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1</m:t>
                        </m:r>
                      </m:sub>
                    </m:sSub>
                    <m:r>
                      <a:rPr lang="en-US" altLang="en-US" sz="2100" i="1">
                        <a:latin typeface="Cambria Math" panose="02040503050406030204" pitchFamily="18" charset="0"/>
                      </a:rPr>
                      <m:t>=</m:t>
                    </m:r>
                    <m:func>
                      <m:funcPr>
                        <m:ctrlPr>
                          <a:rPr lang="en-US" altLang="en-US" sz="2100" i="1">
                            <a:latin typeface="Cambria Math" panose="02040503050406030204" pitchFamily="18" charset="0"/>
                          </a:rPr>
                        </m:ctrlPr>
                      </m:funcPr>
                      <m:fName>
                        <m:f>
                          <m:fPr>
                            <m:ctrlPr>
                              <a:rPr lang="en-US" altLang="en-US" sz="2100" i="1">
                                <a:latin typeface="Cambria Math" panose="02040503050406030204" pitchFamily="18" charset="0"/>
                              </a:rPr>
                            </m:ctrlPr>
                          </m:fPr>
                          <m:num>
                            <m:r>
                              <a:rPr lang="en-US" altLang="en-US" sz="2100" i="1">
                                <a:latin typeface="Cambria Math" panose="02040503050406030204" pitchFamily="18" charset="0"/>
                              </a:rPr>
                              <m:t>1</m:t>
                            </m:r>
                          </m:num>
                          <m:den>
                            <m:r>
                              <a:rPr lang="en-US" altLang="en-US" sz="2100" i="1">
                                <a:latin typeface="Cambria Math" panose="02040503050406030204" pitchFamily="18" charset="0"/>
                              </a:rPr>
                              <m:t>2</m:t>
                            </m:r>
                          </m:den>
                        </m:f>
                        <m:rad>
                          <m:radPr>
                            <m:degHide m:val="on"/>
                            <m:ctrlPr>
                              <a:rPr lang="en-US" altLang="en-US" sz="2100" i="1">
                                <a:latin typeface="Cambria Math" panose="02040503050406030204" pitchFamily="18" charset="0"/>
                              </a:rPr>
                            </m:ctrlPr>
                          </m:radPr>
                          <m:deg/>
                          <m:e>
                            <m:f>
                              <m:fPr>
                                <m:ctrlPr>
                                  <a:rPr lang="en-US" altLang="en-US" sz="2100" i="1">
                                    <a:latin typeface="Cambria Math" panose="02040503050406030204" pitchFamily="18" charset="0"/>
                                  </a:rPr>
                                </m:ctrlPr>
                              </m:fPr>
                              <m:num>
                                <m:r>
                                  <a:rPr lang="en-US" altLang="en-US" sz="2100" i="1">
                                    <a:latin typeface="Cambria Math" panose="02040503050406030204" pitchFamily="18" charset="0"/>
                                  </a:rPr>
                                  <m:t>3</m:t>
                                </m:r>
                              </m:num>
                              <m:den>
                                <m:r>
                                  <a:rPr lang="en-US" altLang="en-US" sz="2100" i="1">
                                    <a:latin typeface="Cambria Math" panose="02040503050406030204" pitchFamily="18" charset="0"/>
                                  </a:rPr>
                                  <m:t>2</m:t>
                                </m:r>
                                <m:r>
                                  <a:rPr lang="en-US" altLang="en-US" sz="2100" i="1">
                                    <a:latin typeface="Cambria Math" panose="02040503050406030204" pitchFamily="18" charset="0"/>
                                    <a:ea typeface="Cambria Math" panose="02040503050406030204" pitchFamily="18" charset="0"/>
                                  </a:rPr>
                                  <m:t>𝜋</m:t>
                                </m:r>
                              </m:den>
                            </m:f>
                          </m:e>
                        </m:rad>
                        <m:r>
                          <m:rPr>
                            <m:sty m:val="p"/>
                          </m:rPr>
                          <a:rPr lang="en-US" altLang="en-US" sz="2100">
                            <a:latin typeface="Cambria Math" panose="02040503050406030204" pitchFamily="18" charset="0"/>
                          </a:rPr>
                          <m:t>sin</m:t>
                        </m:r>
                      </m:fName>
                      <m:e>
                        <m:r>
                          <a:rPr lang="en-US" altLang="en-US" sz="2100" i="1">
                            <a:latin typeface="Cambria Math" panose="02040503050406030204" pitchFamily="18" charset="0"/>
                            <a:ea typeface="Cambria Math" panose="02040503050406030204" pitchFamily="18" charset="0"/>
                          </a:rPr>
                          <m:t>𝜃</m:t>
                        </m:r>
                      </m:e>
                    </m:func>
                    <m:r>
                      <a:rPr lang="en-US" altLang="en-US" sz="2100" i="1">
                        <a:latin typeface="Cambria Math" panose="02040503050406030204" pitchFamily="18" charset="0"/>
                        <a:ea typeface="Cambria Math" panose="02040503050406030204" pitchFamily="18" charset="0"/>
                      </a:rPr>
                      <m:t> </m:t>
                    </m:r>
                    <m:sSup>
                      <m:sSupPr>
                        <m:ctrlPr>
                          <a:rPr lang="en-US" altLang="en-US" sz="2100" i="1">
                            <a:latin typeface="Cambria Math" panose="02040503050406030204" pitchFamily="18" charset="0"/>
                            <a:ea typeface="Cambria Math" panose="02040503050406030204" pitchFamily="18" charset="0"/>
                          </a:rPr>
                        </m:ctrlPr>
                      </m:sSupPr>
                      <m:e>
                        <m:r>
                          <a:rPr lang="en-US" altLang="en-US" sz="2100" i="1">
                            <a:latin typeface="Cambria Math" panose="02040503050406030204" pitchFamily="18" charset="0"/>
                            <a:ea typeface="Cambria Math" panose="02040503050406030204" pitchFamily="18" charset="0"/>
                          </a:rPr>
                          <m:t>𝑒</m:t>
                        </m:r>
                      </m:e>
                      <m:sup>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𝑖</m:t>
                        </m:r>
                        <m:r>
                          <a:rPr lang="en-US" sz="2100" i="1">
                            <a:latin typeface="Cambria Math" panose="02040503050406030204" pitchFamily="18" charset="0"/>
                            <a:ea typeface="Cambria Math" panose="02040503050406030204" pitchFamily="18" charset="0"/>
                          </a:rPr>
                          <m:t>𝜑</m:t>
                        </m:r>
                      </m:sup>
                    </m:sSup>
                  </m:oMath>
                </a14:m>
                <a:endParaRPr lang="en-US" altLang="en-US" sz="2100" i="1" dirty="0">
                  <a:latin typeface="Cambria Math" panose="02040503050406030204" pitchFamily="18" charset="0"/>
                  <a:ea typeface="Cambria Math" panose="02040503050406030204" pitchFamily="18" charset="0"/>
                </a:endParaRPr>
              </a:p>
              <a:p>
                <a:pPr algn="just">
                  <a:spcBef>
                    <a:spcPct val="0"/>
                  </a:spcBef>
                </a:pPr>
                <a:endParaRPr lang="en-US" altLang="en-US" sz="300" dirty="0"/>
              </a:p>
              <a:p>
                <a:pPr algn="just">
                  <a:spcBef>
                    <a:spcPct val="0"/>
                  </a:spcBef>
                </a:pPr>
                <a:r>
                  <a:rPr lang="en-US" altLang="en-US" sz="2100" dirty="0"/>
                  <a:t>The angular function </a:t>
                </a:r>
                <a14:m>
                  <m:oMath xmlns:m="http://schemas.openxmlformats.org/officeDocument/2006/math">
                    <m:sSub>
                      <m:sSubPr>
                        <m:ctrlPr>
                          <a:rPr lang="en-US" altLang="en-US" sz="2100" i="1">
                            <a:latin typeface="Cambria Math" panose="02040503050406030204" pitchFamily="18" charset="0"/>
                          </a:rPr>
                        </m:ctrlPr>
                      </m:sSubPr>
                      <m:e>
                        <m:r>
                          <a:rPr lang="en-US" sz="2100">
                            <a:latin typeface="Cambria Math" panose="02040503050406030204" pitchFamily="18" charset="0"/>
                          </a:rPr>
                          <m:t>𝑌</m:t>
                        </m:r>
                      </m:e>
                      <m:sub>
                        <m:r>
                          <a:rPr lang="en-US" sz="2100">
                            <a:latin typeface="Cambria Math" panose="02040503050406030204" pitchFamily="18" charset="0"/>
                          </a:rPr>
                          <m:t>1</m:t>
                        </m:r>
                        <m:r>
                          <a:rPr lang="en-US" sz="2100">
                            <a:latin typeface="Cambria Math" panose="02040503050406030204" pitchFamily="18" charset="0"/>
                          </a:rPr>
                          <m:t>,</m:t>
                        </m:r>
                        <m:r>
                          <a:rPr lang="en-US" sz="2100">
                            <a:latin typeface="Cambria Math" panose="02040503050406030204" pitchFamily="18" charset="0"/>
                          </a:rPr>
                          <m:t>0</m:t>
                        </m:r>
                      </m:sub>
                    </m:sSub>
                  </m:oMath>
                </a14:m>
                <a:r>
                  <a:rPr lang="en-US" altLang="en-US" sz="2100" dirty="0"/>
                  <a:t> does not depend on the value of the angle </a:t>
                </a:r>
                <a14:m>
                  <m:oMath xmlns:m="http://schemas.openxmlformats.org/officeDocument/2006/math">
                    <m:r>
                      <a:rPr lang="en-US" altLang="en-US" sz="2100" i="1" smtClean="0">
                        <a:latin typeface="Cambria Math" panose="02040503050406030204" pitchFamily="18" charset="0"/>
                        <a:ea typeface="Cambria Math" panose="02040503050406030204" pitchFamily="18" charset="0"/>
                      </a:rPr>
                      <m:t>𝜑</m:t>
                    </m:r>
                  </m:oMath>
                </a14:m>
                <a:r>
                  <a:rPr lang="en-US" altLang="en-US" sz="2100" dirty="0"/>
                  <a:t>. It can be graphed by substituting for value of angle </a:t>
                </a:r>
                <a14:m>
                  <m:oMath xmlns:m="http://schemas.openxmlformats.org/officeDocument/2006/math">
                    <m:r>
                      <a:rPr lang="en-US" altLang="en-US" sz="2100" i="1">
                        <a:latin typeface="Cambria Math" panose="02040503050406030204" pitchFamily="18" charset="0"/>
                        <a:ea typeface="Cambria Math" panose="02040503050406030204" pitchFamily="18" charset="0"/>
                      </a:rPr>
                      <m:t>𝜃</m:t>
                    </m:r>
                  </m:oMath>
                </a14:m>
                <a:r>
                  <a:rPr lang="en-US" altLang="en-US" sz="2100" dirty="0"/>
                  <a:t> form 0 to 2</a:t>
                </a:r>
                <a:r>
                  <a:rPr lang="en-US" altLang="en-US" sz="2100" dirty="0">
                    <a:ea typeface="Cambria Math" panose="02040503050406030204" pitchFamily="18" charset="0"/>
                  </a:rPr>
                  <a:t> </a:t>
                </a:r>
                <a14:m>
                  <m:oMath xmlns:m="http://schemas.openxmlformats.org/officeDocument/2006/math">
                    <m:r>
                      <a:rPr lang="en-US" altLang="en-US" sz="2100" i="1">
                        <a:latin typeface="Cambria Math" panose="02040503050406030204" pitchFamily="18" charset="0"/>
                        <a:ea typeface="Cambria Math" panose="02040503050406030204" pitchFamily="18" charset="0"/>
                      </a:rPr>
                      <m:t>𝜋</m:t>
                    </m:r>
                  </m:oMath>
                </a14:m>
                <a:r>
                  <a:rPr lang="en-US" altLang="en-US" sz="2100" dirty="0"/>
                  <a:t> and for each value of </a:t>
                </a:r>
                <a14:m>
                  <m:oMath xmlns:m="http://schemas.openxmlformats.org/officeDocument/2006/math">
                    <m:r>
                      <a:rPr lang="en-US" altLang="en-US" sz="2100" i="1">
                        <a:latin typeface="Cambria Math" panose="02040503050406030204" pitchFamily="18" charset="0"/>
                        <a:ea typeface="Cambria Math" panose="02040503050406030204" pitchFamily="18" charset="0"/>
                      </a:rPr>
                      <m:t>𝜃</m:t>
                    </m:r>
                  </m:oMath>
                </a14:m>
                <a:r>
                  <a:rPr lang="en-US" altLang="en-US" sz="2100" dirty="0"/>
                  <a:t> we draw a line of length </a:t>
                </a:r>
                <a14:m>
                  <m:oMath xmlns:m="http://schemas.openxmlformats.org/officeDocument/2006/math">
                    <m:sSub>
                      <m:sSubPr>
                        <m:ctrlPr>
                          <a:rPr lang="en-US" altLang="en-US" sz="2100" i="1">
                            <a:latin typeface="Cambria Math" panose="02040503050406030204" pitchFamily="18" charset="0"/>
                          </a:rPr>
                        </m:ctrlPr>
                      </m:sSubPr>
                      <m:e>
                        <m:r>
                          <a:rPr lang="en-US" sz="2100">
                            <a:latin typeface="Cambria Math" panose="02040503050406030204" pitchFamily="18" charset="0"/>
                          </a:rPr>
                          <m:t>𝑌</m:t>
                        </m:r>
                      </m:e>
                      <m:sub>
                        <m:r>
                          <a:rPr lang="en-US" sz="2100">
                            <a:latin typeface="Cambria Math" panose="02040503050406030204" pitchFamily="18" charset="0"/>
                          </a:rPr>
                          <m:t>1</m:t>
                        </m:r>
                        <m:r>
                          <a:rPr lang="en-US" sz="2100">
                            <a:latin typeface="Cambria Math" panose="02040503050406030204" pitchFamily="18" charset="0"/>
                          </a:rPr>
                          <m:t>,</m:t>
                        </m:r>
                        <m:r>
                          <a:rPr lang="en-US" sz="2100">
                            <a:latin typeface="Cambria Math" panose="02040503050406030204" pitchFamily="18" charset="0"/>
                          </a:rPr>
                          <m:t>0</m:t>
                        </m:r>
                      </m:sub>
                    </m:sSub>
                  </m:oMath>
                </a14:m>
                <a:r>
                  <a:rPr lang="en-US" altLang="en-US" sz="2100" dirty="0"/>
                  <a:t> which makes </a:t>
                </a:r>
                <a14:m>
                  <m:oMath xmlns:m="http://schemas.openxmlformats.org/officeDocument/2006/math">
                    <m:r>
                      <a:rPr lang="en-US" altLang="en-US" sz="2100" i="1">
                        <a:latin typeface="Cambria Math" panose="02040503050406030204" pitchFamily="18" charset="0"/>
                        <a:ea typeface="Cambria Math" panose="02040503050406030204" pitchFamily="18" charset="0"/>
                      </a:rPr>
                      <m:t>𝜃</m:t>
                    </m:r>
                  </m:oMath>
                </a14:m>
                <a:r>
                  <a:rPr lang="en-US" altLang="en-US" sz="2100" dirty="0"/>
                  <a:t> angle with </a:t>
                </a:r>
                <a14:m>
                  <m:oMath xmlns:m="http://schemas.openxmlformats.org/officeDocument/2006/math">
                    <m:r>
                      <a:rPr lang="en-US" altLang="en-US" sz="2100" i="1" dirty="0" smtClean="0">
                        <a:latin typeface="Cambria Math" panose="02040503050406030204" pitchFamily="18" charset="0"/>
                      </a:rPr>
                      <m:t>𝑧</m:t>
                    </m:r>
                  </m:oMath>
                </a14:m>
                <a:r>
                  <a:rPr lang="en-US" altLang="en-US" sz="2100" dirty="0"/>
                  <a:t> axis. </a:t>
                </a:r>
              </a:p>
              <a:p>
                <a:pPr algn="just">
                  <a:spcBef>
                    <a:spcPct val="0"/>
                  </a:spcBef>
                </a:pPr>
                <a:endParaRPr lang="en-US" altLang="en-US" sz="2100" dirty="0"/>
              </a:p>
              <a:p>
                <a:pPr algn="just">
                  <a:spcBef>
                    <a:spcPct val="0"/>
                  </a:spcBef>
                </a:pPr>
                <a:endParaRPr lang="en-US" altLang="en-US" sz="2100" dirty="0"/>
              </a:p>
              <a:p>
                <a:pPr algn="just">
                  <a:spcBef>
                    <a:spcPct val="0"/>
                  </a:spcBef>
                </a:pPr>
                <a:endParaRPr lang="en-US" altLang="en-US" sz="2100" dirty="0"/>
              </a:p>
              <a:p>
                <a:pPr algn="just">
                  <a:spcBef>
                    <a:spcPct val="0"/>
                  </a:spcBef>
                </a:pPr>
                <a:endParaRPr lang="en-US" altLang="en-US" sz="2100" dirty="0"/>
              </a:p>
            </p:txBody>
          </p:sp>
        </mc:Choice>
        <mc:Fallback xmlns="">
          <p:sp>
            <p:nvSpPr>
              <p:cNvPr id="5" name="Rectangle 4"/>
              <p:cNvSpPr>
                <a:spLocks noRot="1" noChangeAspect="1" noMove="1" noResize="1" noEditPoints="1" noAdjustHandles="1" noChangeArrowheads="1" noChangeShapeType="1" noTextEdit="1"/>
              </p:cNvSpPr>
              <p:nvPr/>
            </p:nvSpPr>
            <p:spPr>
              <a:xfrm>
                <a:off x="253977" y="912773"/>
                <a:ext cx="8622394" cy="3733073"/>
              </a:xfrm>
              <a:prstGeom prst="rect">
                <a:avLst/>
              </a:prstGeom>
              <a:blipFill>
                <a:blip r:embed="rId2"/>
                <a:stretch>
                  <a:fillRect l="-849" t="-1144" r="-849"/>
                </a:stretch>
              </a:blipFill>
            </p:spPr>
            <p:txBody>
              <a:bodyPr/>
              <a:lstStyle/>
              <a:p>
                <a:r>
                  <a:rPr lang="en-US">
                    <a:noFill/>
                  </a:rPr>
                  <a:t> </a:t>
                </a:r>
              </a:p>
            </p:txBody>
          </p:sp>
        </mc:Fallback>
      </mc:AlternateContent>
      <p:grpSp>
        <p:nvGrpSpPr>
          <p:cNvPr id="30" name="Group 29"/>
          <p:cNvGrpSpPr/>
          <p:nvPr/>
        </p:nvGrpSpPr>
        <p:grpSpPr>
          <a:xfrm>
            <a:off x="2957091" y="3279049"/>
            <a:ext cx="3168508" cy="3311319"/>
            <a:chOff x="2957091" y="3279049"/>
            <a:chExt cx="3168508" cy="3311319"/>
          </a:xfrm>
        </p:grpSpPr>
        <p:sp>
          <p:nvSpPr>
            <p:cNvPr id="31" name="Freeform 8"/>
            <p:cNvSpPr>
              <a:spLocks/>
            </p:cNvSpPr>
            <p:nvPr/>
          </p:nvSpPr>
          <p:spPr bwMode="auto">
            <a:xfrm rot="10800000">
              <a:off x="4058751" y="3949839"/>
              <a:ext cx="636587" cy="1149350"/>
            </a:xfrm>
            <a:custGeom>
              <a:avLst/>
              <a:gdLst>
                <a:gd name="T0" fmla="*/ 537 w 1003"/>
                <a:gd name="T1" fmla="*/ 7 h 1812"/>
                <a:gd name="T2" fmla="*/ 578 w 1003"/>
                <a:gd name="T3" fmla="*/ 29 h 1812"/>
                <a:gd name="T4" fmla="*/ 623 w 1003"/>
                <a:gd name="T5" fmla="*/ 72 h 1812"/>
                <a:gd name="T6" fmla="*/ 662 w 1003"/>
                <a:gd name="T7" fmla="*/ 125 h 1812"/>
                <a:gd name="T8" fmla="*/ 707 w 1003"/>
                <a:gd name="T9" fmla="*/ 197 h 1812"/>
                <a:gd name="T10" fmla="*/ 743 w 1003"/>
                <a:gd name="T11" fmla="*/ 270 h 1812"/>
                <a:gd name="T12" fmla="*/ 786 w 1003"/>
                <a:gd name="T13" fmla="*/ 368 h 1812"/>
                <a:gd name="T14" fmla="*/ 819 w 1003"/>
                <a:gd name="T15" fmla="*/ 456 h 1812"/>
                <a:gd name="T16" fmla="*/ 857 w 1003"/>
                <a:gd name="T17" fmla="*/ 570 h 1812"/>
                <a:gd name="T18" fmla="*/ 885 w 1003"/>
                <a:gd name="T19" fmla="*/ 667 h 1812"/>
                <a:gd name="T20" fmla="*/ 915 w 1003"/>
                <a:gd name="T21" fmla="*/ 785 h 1812"/>
                <a:gd name="T22" fmla="*/ 939 w 1003"/>
                <a:gd name="T23" fmla="*/ 888 h 1812"/>
                <a:gd name="T24" fmla="*/ 963 w 1003"/>
                <a:gd name="T25" fmla="*/ 1006 h 1812"/>
                <a:gd name="T26" fmla="*/ 978 w 1003"/>
                <a:gd name="T27" fmla="*/ 1103 h 1812"/>
                <a:gd name="T28" fmla="*/ 990 w 1003"/>
                <a:gd name="T29" fmla="*/ 1215 h 1812"/>
                <a:gd name="T30" fmla="*/ 999 w 1003"/>
                <a:gd name="T31" fmla="*/ 1303 h 1812"/>
                <a:gd name="T32" fmla="*/ 1003 w 1003"/>
                <a:gd name="T33" fmla="*/ 1399 h 1812"/>
                <a:gd name="T34" fmla="*/ 1001 w 1003"/>
                <a:gd name="T35" fmla="*/ 1469 h 1812"/>
                <a:gd name="T36" fmla="*/ 990 w 1003"/>
                <a:gd name="T37" fmla="*/ 1544 h 1812"/>
                <a:gd name="T38" fmla="*/ 971 w 1003"/>
                <a:gd name="T39" fmla="*/ 1596 h 1812"/>
                <a:gd name="T40" fmla="*/ 932 w 1003"/>
                <a:gd name="T41" fmla="*/ 1653 h 1812"/>
                <a:gd name="T42" fmla="*/ 892 w 1003"/>
                <a:gd name="T43" fmla="*/ 1694 h 1812"/>
                <a:gd name="T44" fmla="*/ 832 w 1003"/>
                <a:gd name="T45" fmla="*/ 1735 h 1812"/>
                <a:gd name="T46" fmla="*/ 774 w 1003"/>
                <a:gd name="T47" fmla="*/ 1762 h 1812"/>
                <a:gd name="T48" fmla="*/ 698 w 1003"/>
                <a:gd name="T49" fmla="*/ 1787 h 1812"/>
                <a:gd name="T50" fmla="*/ 632 w 1003"/>
                <a:gd name="T51" fmla="*/ 1801 h 1812"/>
                <a:gd name="T52" fmla="*/ 548 w 1003"/>
                <a:gd name="T53" fmla="*/ 1810 h 1812"/>
                <a:gd name="T54" fmla="*/ 477 w 1003"/>
                <a:gd name="T55" fmla="*/ 1812 h 1812"/>
                <a:gd name="T56" fmla="*/ 393 w 1003"/>
                <a:gd name="T57" fmla="*/ 1805 h 1812"/>
                <a:gd name="T58" fmla="*/ 325 w 1003"/>
                <a:gd name="T59" fmla="*/ 1791 h 1812"/>
                <a:gd name="T60" fmla="*/ 249 w 1003"/>
                <a:gd name="T61" fmla="*/ 1769 h 1812"/>
                <a:gd name="T62" fmla="*/ 189 w 1003"/>
                <a:gd name="T63" fmla="*/ 1744 h 1812"/>
                <a:gd name="T64" fmla="*/ 127 w 1003"/>
                <a:gd name="T65" fmla="*/ 1705 h 1812"/>
                <a:gd name="T66" fmla="*/ 82 w 1003"/>
                <a:gd name="T67" fmla="*/ 1667 h 1812"/>
                <a:gd name="T68" fmla="*/ 41 w 1003"/>
                <a:gd name="T69" fmla="*/ 1612 h 1812"/>
                <a:gd name="T70" fmla="*/ 17 w 1003"/>
                <a:gd name="T71" fmla="*/ 1560 h 1812"/>
                <a:gd name="T72" fmla="*/ 5 w 1003"/>
                <a:gd name="T73" fmla="*/ 1489 h 1812"/>
                <a:gd name="T74" fmla="*/ 0 w 1003"/>
                <a:gd name="T75" fmla="*/ 1421 h 1812"/>
                <a:gd name="T76" fmla="*/ 2 w 1003"/>
                <a:gd name="T77" fmla="*/ 1330 h 1812"/>
                <a:gd name="T78" fmla="*/ 9 w 1003"/>
                <a:gd name="T79" fmla="*/ 1244 h 1812"/>
                <a:gd name="T80" fmla="*/ 22 w 1003"/>
                <a:gd name="T81" fmla="*/ 1135 h 1812"/>
                <a:gd name="T82" fmla="*/ 37 w 1003"/>
                <a:gd name="T83" fmla="*/ 1038 h 1812"/>
                <a:gd name="T84" fmla="*/ 58 w 1003"/>
                <a:gd name="T85" fmla="*/ 919 h 1812"/>
                <a:gd name="T86" fmla="*/ 80 w 1003"/>
                <a:gd name="T87" fmla="*/ 817 h 1812"/>
                <a:gd name="T88" fmla="*/ 110 w 1003"/>
                <a:gd name="T89" fmla="*/ 699 h 1812"/>
                <a:gd name="T90" fmla="*/ 138 w 1003"/>
                <a:gd name="T91" fmla="*/ 599 h 1812"/>
                <a:gd name="T92" fmla="*/ 174 w 1003"/>
                <a:gd name="T93" fmla="*/ 486 h 1812"/>
                <a:gd name="T94" fmla="*/ 206 w 1003"/>
                <a:gd name="T95" fmla="*/ 395 h 1812"/>
                <a:gd name="T96" fmla="*/ 247 w 1003"/>
                <a:gd name="T97" fmla="*/ 295 h 1812"/>
                <a:gd name="T98" fmla="*/ 284 w 1003"/>
                <a:gd name="T99" fmla="*/ 220 h 1812"/>
                <a:gd name="T100" fmla="*/ 329 w 1003"/>
                <a:gd name="T101" fmla="*/ 143 h 1812"/>
                <a:gd name="T102" fmla="*/ 365 w 1003"/>
                <a:gd name="T103" fmla="*/ 88 h 1812"/>
                <a:gd name="T104" fmla="*/ 413 w 1003"/>
                <a:gd name="T105" fmla="*/ 38 h 1812"/>
                <a:gd name="T106" fmla="*/ 453 w 1003"/>
                <a:gd name="T107" fmla="*/ 13 h 1812"/>
                <a:gd name="T108" fmla="*/ 501 w 1003"/>
                <a:gd name="T109"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3" h="1812">
                  <a:moveTo>
                    <a:pt x="501" y="0"/>
                  </a:moveTo>
                  <a:lnTo>
                    <a:pt x="501" y="0"/>
                  </a:lnTo>
                  <a:lnTo>
                    <a:pt x="514" y="2"/>
                  </a:lnTo>
                  <a:lnTo>
                    <a:pt x="516" y="2"/>
                  </a:lnTo>
                  <a:lnTo>
                    <a:pt x="524" y="4"/>
                  </a:lnTo>
                  <a:lnTo>
                    <a:pt x="527" y="4"/>
                  </a:lnTo>
                  <a:lnTo>
                    <a:pt x="537" y="7"/>
                  </a:lnTo>
                  <a:lnTo>
                    <a:pt x="539" y="9"/>
                  </a:lnTo>
                  <a:lnTo>
                    <a:pt x="550" y="13"/>
                  </a:lnTo>
                  <a:lnTo>
                    <a:pt x="552" y="13"/>
                  </a:lnTo>
                  <a:lnTo>
                    <a:pt x="563" y="20"/>
                  </a:lnTo>
                  <a:lnTo>
                    <a:pt x="565" y="20"/>
                  </a:lnTo>
                  <a:lnTo>
                    <a:pt x="574" y="27"/>
                  </a:lnTo>
                  <a:lnTo>
                    <a:pt x="578" y="29"/>
                  </a:lnTo>
                  <a:lnTo>
                    <a:pt x="587" y="36"/>
                  </a:lnTo>
                  <a:lnTo>
                    <a:pt x="589" y="38"/>
                  </a:lnTo>
                  <a:lnTo>
                    <a:pt x="600" y="47"/>
                  </a:lnTo>
                  <a:lnTo>
                    <a:pt x="602" y="50"/>
                  </a:lnTo>
                  <a:lnTo>
                    <a:pt x="612" y="59"/>
                  </a:lnTo>
                  <a:lnTo>
                    <a:pt x="615" y="63"/>
                  </a:lnTo>
                  <a:lnTo>
                    <a:pt x="623" y="72"/>
                  </a:lnTo>
                  <a:lnTo>
                    <a:pt x="627" y="77"/>
                  </a:lnTo>
                  <a:lnTo>
                    <a:pt x="636" y="88"/>
                  </a:lnTo>
                  <a:lnTo>
                    <a:pt x="638" y="91"/>
                  </a:lnTo>
                  <a:lnTo>
                    <a:pt x="649" y="104"/>
                  </a:lnTo>
                  <a:lnTo>
                    <a:pt x="651" y="107"/>
                  </a:lnTo>
                  <a:lnTo>
                    <a:pt x="660" y="120"/>
                  </a:lnTo>
                  <a:lnTo>
                    <a:pt x="662" y="125"/>
                  </a:lnTo>
                  <a:lnTo>
                    <a:pt x="673" y="138"/>
                  </a:lnTo>
                  <a:lnTo>
                    <a:pt x="675" y="143"/>
                  </a:lnTo>
                  <a:lnTo>
                    <a:pt x="683" y="156"/>
                  </a:lnTo>
                  <a:lnTo>
                    <a:pt x="688" y="161"/>
                  </a:lnTo>
                  <a:lnTo>
                    <a:pt x="696" y="177"/>
                  </a:lnTo>
                  <a:lnTo>
                    <a:pt x="698" y="181"/>
                  </a:lnTo>
                  <a:lnTo>
                    <a:pt x="707" y="197"/>
                  </a:lnTo>
                  <a:lnTo>
                    <a:pt x="711" y="202"/>
                  </a:lnTo>
                  <a:lnTo>
                    <a:pt x="720" y="220"/>
                  </a:lnTo>
                  <a:lnTo>
                    <a:pt x="722" y="225"/>
                  </a:lnTo>
                  <a:lnTo>
                    <a:pt x="731" y="243"/>
                  </a:lnTo>
                  <a:lnTo>
                    <a:pt x="733" y="247"/>
                  </a:lnTo>
                  <a:lnTo>
                    <a:pt x="741" y="265"/>
                  </a:lnTo>
                  <a:lnTo>
                    <a:pt x="743" y="270"/>
                  </a:lnTo>
                  <a:lnTo>
                    <a:pt x="754" y="290"/>
                  </a:lnTo>
                  <a:lnTo>
                    <a:pt x="756" y="295"/>
                  </a:lnTo>
                  <a:lnTo>
                    <a:pt x="765" y="315"/>
                  </a:lnTo>
                  <a:lnTo>
                    <a:pt x="767" y="320"/>
                  </a:lnTo>
                  <a:lnTo>
                    <a:pt x="776" y="343"/>
                  </a:lnTo>
                  <a:lnTo>
                    <a:pt x="778" y="347"/>
                  </a:lnTo>
                  <a:lnTo>
                    <a:pt x="786" y="368"/>
                  </a:lnTo>
                  <a:lnTo>
                    <a:pt x="789" y="374"/>
                  </a:lnTo>
                  <a:lnTo>
                    <a:pt x="797" y="395"/>
                  </a:lnTo>
                  <a:lnTo>
                    <a:pt x="799" y="402"/>
                  </a:lnTo>
                  <a:lnTo>
                    <a:pt x="808" y="422"/>
                  </a:lnTo>
                  <a:lnTo>
                    <a:pt x="810" y="429"/>
                  </a:lnTo>
                  <a:lnTo>
                    <a:pt x="816" y="452"/>
                  </a:lnTo>
                  <a:lnTo>
                    <a:pt x="819" y="456"/>
                  </a:lnTo>
                  <a:lnTo>
                    <a:pt x="827" y="479"/>
                  </a:lnTo>
                  <a:lnTo>
                    <a:pt x="829" y="486"/>
                  </a:lnTo>
                  <a:lnTo>
                    <a:pt x="838" y="508"/>
                  </a:lnTo>
                  <a:lnTo>
                    <a:pt x="840" y="515"/>
                  </a:lnTo>
                  <a:lnTo>
                    <a:pt x="847" y="538"/>
                  </a:lnTo>
                  <a:lnTo>
                    <a:pt x="849" y="545"/>
                  </a:lnTo>
                  <a:lnTo>
                    <a:pt x="857" y="570"/>
                  </a:lnTo>
                  <a:lnTo>
                    <a:pt x="857" y="574"/>
                  </a:lnTo>
                  <a:lnTo>
                    <a:pt x="866" y="599"/>
                  </a:lnTo>
                  <a:lnTo>
                    <a:pt x="868" y="606"/>
                  </a:lnTo>
                  <a:lnTo>
                    <a:pt x="874" y="631"/>
                  </a:lnTo>
                  <a:lnTo>
                    <a:pt x="877" y="636"/>
                  </a:lnTo>
                  <a:lnTo>
                    <a:pt x="883" y="661"/>
                  </a:lnTo>
                  <a:lnTo>
                    <a:pt x="885" y="667"/>
                  </a:lnTo>
                  <a:lnTo>
                    <a:pt x="892" y="692"/>
                  </a:lnTo>
                  <a:lnTo>
                    <a:pt x="894" y="699"/>
                  </a:lnTo>
                  <a:lnTo>
                    <a:pt x="900" y="724"/>
                  </a:lnTo>
                  <a:lnTo>
                    <a:pt x="902" y="729"/>
                  </a:lnTo>
                  <a:lnTo>
                    <a:pt x="909" y="756"/>
                  </a:lnTo>
                  <a:lnTo>
                    <a:pt x="909" y="761"/>
                  </a:lnTo>
                  <a:lnTo>
                    <a:pt x="915" y="785"/>
                  </a:lnTo>
                  <a:lnTo>
                    <a:pt x="917" y="792"/>
                  </a:lnTo>
                  <a:lnTo>
                    <a:pt x="924" y="817"/>
                  </a:lnTo>
                  <a:lnTo>
                    <a:pt x="924" y="824"/>
                  </a:lnTo>
                  <a:lnTo>
                    <a:pt x="930" y="849"/>
                  </a:lnTo>
                  <a:lnTo>
                    <a:pt x="932" y="856"/>
                  </a:lnTo>
                  <a:lnTo>
                    <a:pt x="937" y="881"/>
                  </a:lnTo>
                  <a:lnTo>
                    <a:pt x="939" y="888"/>
                  </a:lnTo>
                  <a:lnTo>
                    <a:pt x="943" y="913"/>
                  </a:lnTo>
                  <a:lnTo>
                    <a:pt x="945" y="919"/>
                  </a:lnTo>
                  <a:lnTo>
                    <a:pt x="950" y="944"/>
                  </a:lnTo>
                  <a:lnTo>
                    <a:pt x="952" y="951"/>
                  </a:lnTo>
                  <a:lnTo>
                    <a:pt x="956" y="976"/>
                  </a:lnTo>
                  <a:lnTo>
                    <a:pt x="958" y="983"/>
                  </a:lnTo>
                  <a:lnTo>
                    <a:pt x="963" y="1006"/>
                  </a:lnTo>
                  <a:lnTo>
                    <a:pt x="963" y="1013"/>
                  </a:lnTo>
                  <a:lnTo>
                    <a:pt x="967" y="1038"/>
                  </a:lnTo>
                  <a:lnTo>
                    <a:pt x="969" y="1044"/>
                  </a:lnTo>
                  <a:lnTo>
                    <a:pt x="971" y="1069"/>
                  </a:lnTo>
                  <a:lnTo>
                    <a:pt x="973" y="1074"/>
                  </a:lnTo>
                  <a:lnTo>
                    <a:pt x="978" y="1099"/>
                  </a:lnTo>
                  <a:lnTo>
                    <a:pt x="978" y="1103"/>
                  </a:lnTo>
                  <a:lnTo>
                    <a:pt x="982" y="1128"/>
                  </a:lnTo>
                  <a:lnTo>
                    <a:pt x="982" y="1135"/>
                  </a:lnTo>
                  <a:lnTo>
                    <a:pt x="984" y="1158"/>
                  </a:lnTo>
                  <a:lnTo>
                    <a:pt x="986" y="1165"/>
                  </a:lnTo>
                  <a:lnTo>
                    <a:pt x="988" y="1187"/>
                  </a:lnTo>
                  <a:lnTo>
                    <a:pt x="988" y="1192"/>
                  </a:lnTo>
                  <a:lnTo>
                    <a:pt x="990" y="1215"/>
                  </a:lnTo>
                  <a:lnTo>
                    <a:pt x="993" y="1221"/>
                  </a:lnTo>
                  <a:lnTo>
                    <a:pt x="995" y="1244"/>
                  </a:lnTo>
                  <a:lnTo>
                    <a:pt x="995" y="1249"/>
                  </a:lnTo>
                  <a:lnTo>
                    <a:pt x="997" y="1271"/>
                  </a:lnTo>
                  <a:lnTo>
                    <a:pt x="997" y="1276"/>
                  </a:lnTo>
                  <a:lnTo>
                    <a:pt x="999" y="1299"/>
                  </a:lnTo>
                  <a:lnTo>
                    <a:pt x="999" y="1303"/>
                  </a:lnTo>
                  <a:lnTo>
                    <a:pt x="1001" y="1324"/>
                  </a:lnTo>
                  <a:lnTo>
                    <a:pt x="1001" y="1330"/>
                  </a:lnTo>
                  <a:lnTo>
                    <a:pt x="1001" y="1351"/>
                  </a:lnTo>
                  <a:lnTo>
                    <a:pt x="1001" y="1355"/>
                  </a:lnTo>
                  <a:lnTo>
                    <a:pt x="1003" y="1374"/>
                  </a:lnTo>
                  <a:lnTo>
                    <a:pt x="1003" y="1380"/>
                  </a:lnTo>
                  <a:lnTo>
                    <a:pt x="1003" y="1399"/>
                  </a:lnTo>
                  <a:lnTo>
                    <a:pt x="1003" y="1403"/>
                  </a:lnTo>
                  <a:lnTo>
                    <a:pt x="1003" y="1421"/>
                  </a:lnTo>
                  <a:lnTo>
                    <a:pt x="1003" y="1426"/>
                  </a:lnTo>
                  <a:lnTo>
                    <a:pt x="1001" y="1444"/>
                  </a:lnTo>
                  <a:lnTo>
                    <a:pt x="1001" y="1449"/>
                  </a:lnTo>
                  <a:lnTo>
                    <a:pt x="1001" y="1467"/>
                  </a:lnTo>
                  <a:lnTo>
                    <a:pt x="1001" y="1469"/>
                  </a:lnTo>
                  <a:lnTo>
                    <a:pt x="999" y="1487"/>
                  </a:lnTo>
                  <a:lnTo>
                    <a:pt x="999" y="1489"/>
                  </a:lnTo>
                  <a:lnTo>
                    <a:pt x="997" y="1505"/>
                  </a:lnTo>
                  <a:lnTo>
                    <a:pt x="997" y="1508"/>
                  </a:lnTo>
                  <a:lnTo>
                    <a:pt x="995" y="1526"/>
                  </a:lnTo>
                  <a:lnTo>
                    <a:pt x="995" y="1528"/>
                  </a:lnTo>
                  <a:lnTo>
                    <a:pt x="990" y="1544"/>
                  </a:lnTo>
                  <a:lnTo>
                    <a:pt x="990" y="1546"/>
                  </a:lnTo>
                  <a:lnTo>
                    <a:pt x="986" y="1560"/>
                  </a:lnTo>
                  <a:lnTo>
                    <a:pt x="984" y="1564"/>
                  </a:lnTo>
                  <a:lnTo>
                    <a:pt x="980" y="1578"/>
                  </a:lnTo>
                  <a:lnTo>
                    <a:pt x="978" y="1580"/>
                  </a:lnTo>
                  <a:lnTo>
                    <a:pt x="973" y="1594"/>
                  </a:lnTo>
                  <a:lnTo>
                    <a:pt x="971" y="1596"/>
                  </a:lnTo>
                  <a:lnTo>
                    <a:pt x="965" y="1610"/>
                  </a:lnTo>
                  <a:lnTo>
                    <a:pt x="963" y="1612"/>
                  </a:lnTo>
                  <a:lnTo>
                    <a:pt x="954" y="1626"/>
                  </a:lnTo>
                  <a:lnTo>
                    <a:pt x="952" y="1628"/>
                  </a:lnTo>
                  <a:lnTo>
                    <a:pt x="943" y="1639"/>
                  </a:lnTo>
                  <a:lnTo>
                    <a:pt x="941" y="1642"/>
                  </a:lnTo>
                  <a:lnTo>
                    <a:pt x="932" y="1653"/>
                  </a:lnTo>
                  <a:lnTo>
                    <a:pt x="930" y="1655"/>
                  </a:lnTo>
                  <a:lnTo>
                    <a:pt x="922" y="1667"/>
                  </a:lnTo>
                  <a:lnTo>
                    <a:pt x="917" y="1669"/>
                  </a:lnTo>
                  <a:lnTo>
                    <a:pt x="907" y="1680"/>
                  </a:lnTo>
                  <a:lnTo>
                    <a:pt x="905" y="1682"/>
                  </a:lnTo>
                  <a:lnTo>
                    <a:pt x="894" y="1692"/>
                  </a:lnTo>
                  <a:lnTo>
                    <a:pt x="892" y="1694"/>
                  </a:lnTo>
                  <a:lnTo>
                    <a:pt x="879" y="1703"/>
                  </a:lnTo>
                  <a:lnTo>
                    <a:pt x="877" y="1705"/>
                  </a:lnTo>
                  <a:lnTo>
                    <a:pt x="864" y="1714"/>
                  </a:lnTo>
                  <a:lnTo>
                    <a:pt x="862" y="1717"/>
                  </a:lnTo>
                  <a:lnTo>
                    <a:pt x="849" y="1726"/>
                  </a:lnTo>
                  <a:lnTo>
                    <a:pt x="844" y="1728"/>
                  </a:lnTo>
                  <a:lnTo>
                    <a:pt x="832" y="1735"/>
                  </a:lnTo>
                  <a:lnTo>
                    <a:pt x="827" y="1737"/>
                  </a:lnTo>
                  <a:lnTo>
                    <a:pt x="814" y="1744"/>
                  </a:lnTo>
                  <a:lnTo>
                    <a:pt x="810" y="1746"/>
                  </a:lnTo>
                  <a:lnTo>
                    <a:pt x="795" y="1753"/>
                  </a:lnTo>
                  <a:lnTo>
                    <a:pt x="793" y="1755"/>
                  </a:lnTo>
                  <a:lnTo>
                    <a:pt x="778" y="1762"/>
                  </a:lnTo>
                  <a:lnTo>
                    <a:pt x="774" y="1762"/>
                  </a:lnTo>
                  <a:lnTo>
                    <a:pt x="758" y="1769"/>
                  </a:lnTo>
                  <a:lnTo>
                    <a:pt x="754" y="1769"/>
                  </a:lnTo>
                  <a:lnTo>
                    <a:pt x="739" y="1776"/>
                  </a:lnTo>
                  <a:lnTo>
                    <a:pt x="735" y="1776"/>
                  </a:lnTo>
                  <a:lnTo>
                    <a:pt x="718" y="1782"/>
                  </a:lnTo>
                  <a:lnTo>
                    <a:pt x="713" y="1782"/>
                  </a:lnTo>
                  <a:lnTo>
                    <a:pt x="698" y="1787"/>
                  </a:lnTo>
                  <a:lnTo>
                    <a:pt x="694" y="1789"/>
                  </a:lnTo>
                  <a:lnTo>
                    <a:pt x="677" y="1791"/>
                  </a:lnTo>
                  <a:lnTo>
                    <a:pt x="673" y="1794"/>
                  </a:lnTo>
                  <a:lnTo>
                    <a:pt x="655" y="1796"/>
                  </a:lnTo>
                  <a:lnTo>
                    <a:pt x="651" y="1798"/>
                  </a:lnTo>
                  <a:lnTo>
                    <a:pt x="636" y="1801"/>
                  </a:lnTo>
                  <a:lnTo>
                    <a:pt x="632" y="1801"/>
                  </a:lnTo>
                  <a:lnTo>
                    <a:pt x="612" y="1805"/>
                  </a:lnTo>
                  <a:lnTo>
                    <a:pt x="608" y="1805"/>
                  </a:lnTo>
                  <a:lnTo>
                    <a:pt x="591" y="1807"/>
                  </a:lnTo>
                  <a:lnTo>
                    <a:pt x="587" y="1807"/>
                  </a:lnTo>
                  <a:lnTo>
                    <a:pt x="569" y="1810"/>
                  </a:lnTo>
                  <a:lnTo>
                    <a:pt x="565" y="1810"/>
                  </a:lnTo>
                  <a:lnTo>
                    <a:pt x="548" y="1810"/>
                  </a:lnTo>
                  <a:lnTo>
                    <a:pt x="544" y="1812"/>
                  </a:lnTo>
                  <a:lnTo>
                    <a:pt x="527" y="1812"/>
                  </a:lnTo>
                  <a:lnTo>
                    <a:pt x="522" y="1812"/>
                  </a:lnTo>
                  <a:lnTo>
                    <a:pt x="503" y="1812"/>
                  </a:lnTo>
                  <a:lnTo>
                    <a:pt x="499" y="1812"/>
                  </a:lnTo>
                  <a:lnTo>
                    <a:pt x="481" y="1812"/>
                  </a:lnTo>
                  <a:lnTo>
                    <a:pt x="477" y="1812"/>
                  </a:lnTo>
                  <a:lnTo>
                    <a:pt x="460" y="1812"/>
                  </a:lnTo>
                  <a:lnTo>
                    <a:pt x="456" y="1810"/>
                  </a:lnTo>
                  <a:lnTo>
                    <a:pt x="436" y="1810"/>
                  </a:lnTo>
                  <a:lnTo>
                    <a:pt x="432" y="1810"/>
                  </a:lnTo>
                  <a:lnTo>
                    <a:pt x="415" y="1807"/>
                  </a:lnTo>
                  <a:lnTo>
                    <a:pt x="411" y="1807"/>
                  </a:lnTo>
                  <a:lnTo>
                    <a:pt x="393" y="1805"/>
                  </a:lnTo>
                  <a:lnTo>
                    <a:pt x="389" y="1805"/>
                  </a:lnTo>
                  <a:lnTo>
                    <a:pt x="372" y="1801"/>
                  </a:lnTo>
                  <a:lnTo>
                    <a:pt x="368" y="1801"/>
                  </a:lnTo>
                  <a:lnTo>
                    <a:pt x="350" y="1798"/>
                  </a:lnTo>
                  <a:lnTo>
                    <a:pt x="346" y="1796"/>
                  </a:lnTo>
                  <a:lnTo>
                    <a:pt x="329" y="1794"/>
                  </a:lnTo>
                  <a:lnTo>
                    <a:pt x="325" y="1791"/>
                  </a:lnTo>
                  <a:lnTo>
                    <a:pt x="310" y="1789"/>
                  </a:lnTo>
                  <a:lnTo>
                    <a:pt x="305" y="1787"/>
                  </a:lnTo>
                  <a:lnTo>
                    <a:pt x="288" y="1782"/>
                  </a:lnTo>
                  <a:lnTo>
                    <a:pt x="284" y="1782"/>
                  </a:lnTo>
                  <a:lnTo>
                    <a:pt x="269" y="1776"/>
                  </a:lnTo>
                  <a:lnTo>
                    <a:pt x="264" y="1776"/>
                  </a:lnTo>
                  <a:lnTo>
                    <a:pt x="249" y="1769"/>
                  </a:lnTo>
                  <a:lnTo>
                    <a:pt x="245" y="1769"/>
                  </a:lnTo>
                  <a:lnTo>
                    <a:pt x="230" y="1762"/>
                  </a:lnTo>
                  <a:lnTo>
                    <a:pt x="226" y="1762"/>
                  </a:lnTo>
                  <a:lnTo>
                    <a:pt x="211" y="1755"/>
                  </a:lnTo>
                  <a:lnTo>
                    <a:pt x="206" y="1753"/>
                  </a:lnTo>
                  <a:lnTo>
                    <a:pt x="194" y="1746"/>
                  </a:lnTo>
                  <a:lnTo>
                    <a:pt x="189" y="1744"/>
                  </a:lnTo>
                  <a:lnTo>
                    <a:pt x="174" y="1737"/>
                  </a:lnTo>
                  <a:lnTo>
                    <a:pt x="172" y="1735"/>
                  </a:lnTo>
                  <a:lnTo>
                    <a:pt x="159" y="1728"/>
                  </a:lnTo>
                  <a:lnTo>
                    <a:pt x="155" y="1726"/>
                  </a:lnTo>
                  <a:lnTo>
                    <a:pt x="142" y="1717"/>
                  </a:lnTo>
                  <a:lnTo>
                    <a:pt x="140" y="1714"/>
                  </a:lnTo>
                  <a:lnTo>
                    <a:pt x="127" y="1705"/>
                  </a:lnTo>
                  <a:lnTo>
                    <a:pt x="123" y="1703"/>
                  </a:lnTo>
                  <a:lnTo>
                    <a:pt x="112" y="1694"/>
                  </a:lnTo>
                  <a:lnTo>
                    <a:pt x="110" y="1692"/>
                  </a:lnTo>
                  <a:lnTo>
                    <a:pt x="97" y="1682"/>
                  </a:lnTo>
                  <a:lnTo>
                    <a:pt x="95" y="1680"/>
                  </a:lnTo>
                  <a:lnTo>
                    <a:pt x="84" y="1669"/>
                  </a:lnTo>
                  <a:lnTo>
                    <a:pt x="82" y="1667"/>
                  </a:lnTo>
                  <a:lnTo>
                    <a:pt x="71" y="1655"/>
                  </a:lnTo>
                  <a:lnTo>
                    <a:pt x="69" y="1653"/>
                  </a:lnTo>
                  <a:lnTo>
                    <a:pt x="60" y="1642"/>
                  </a:lnTo>
                  <a:lnTo>
                    <a:pt x="58" y="1639"/>
                  </a:lnTo>
                  <a:lnTo>
                    <a:pt x="50" y="1628"/>
                  </a:lnTo>
                  <a:lnTo>
                    <a:pt x="48" y="1626"/>
                  </a:lnTo>
                  <a:lnTo>
                    <a:pt x="41" y="1612"/>
                  </a:lnTo>
                  <a:lnTo>
                    <a:pt x="39" y="1610"/>
                  </a:lnTo>
                  <a:lnTo>
                    <a:pt x="33" y="1596"/>
                  </a:lnTo>
                  <a:lnTo>
                    <a:pt x="30" y="1594"/>
                  </a:lnTo>
                  <a:lnTo>
                    <a:pt x="24" y="1580"/>
                  </a:lnTo>
                  <a:lnTo>
                    <a:pt x="24" y="1578"/>
                  </a:lnTo>
                  <a:lnTo>
                    <a:pt x="17" y="1564"/>
                  </a:lnTo>
                  <a:lnTo>
                    <a:pt x="17" y="1560"/>
                  </a:lnTo>
                  <a:lnTo>
                    <a:pt x="13" y="1546"/>
                  </a:lnTo>
                  <a:lnTo>
                    <a:pt x="11" y="1544"/>
                  </a:lnTo>
                  <a:lnTo>
                    <a:pt x="9" y="1528"/>
                  </a:lnTo>
                  <a:lnTo>
                    <a:pt x="9" y="1526"/>
                  </a:lnTo>
                  <a:lnTo>
                    <a:pt x="5" y="1510"/>
                  </a:lnTo>
                  <a:lnTo>
                    <a:pt x="5" y="1508"/>
                  </a:lnTo>
                  <a:lnTo>
                    <a:pt x="5" y="1489"/>
                  </a:lnTo>
                  <a:lnTo>
                    <a:pt x="2" y="1487"/>
                  </a:lnTo>
                  <a:lnTo>
                    <a:pt x="2" y="1469"/>
                  </a:lnTo>
                  <a:lnTo>
                    <a:pt x="2" y="1467"/>
                  </a:lnTo>
                  <a:lnTo>
                    <a:pt x="0" y="1449"/>
                  </a:lnTo>
                  <a:lnTo>
                    <a:pt x="0" y="1444"/>
                  </a:lnTo>
                  <a:lnTo>
                    <a:pt x="0" y="1426"/>
                  </a:lnTo>
                  <a:lnTo>
                    <a:pt x="0" y="1421"/>
                  </a:lnTo>
                  <a:lnTo>
                    <a:pt x="0" y="1403"/>
                  </a:lnTo>
                  <a:lnTo>
                    <a:pt x="0" y="1399"/>
                  </a:lnTo>
                  <a:lnTo>
                    <a:pt x="0" y="1380"/>
                  </a:lnTo>
                  <a:lnTo>
                    <a:pt x="0" y="1374"/>
                  </a:lnTo>
                  <a:lnTo>
                    <a:pt x="0" y="1355"/>
                  </a:lnTo>
                  <a:lnTo>
                    <a:pt x="0" y="1351"/>
                  </a:lnTo>
                  <a:lnTo>
                    <a:pt x="2" y="1330"/>
                  </a:lnTo>
                  <a:lnTo>
                    <a:pt x="2" y="1324"/>
                  </a:lnTo>
                  <a:lnTo>
                    <a:pt x="5" y="1303"/>
                  </a:lnTo>
                  <a:lnTo>
                    <a:pt x="5" y="1299"/>
                  </a:lnTo>
                  <a:lnTo>
                    <a:pt x="5" y="1276"/>
                  </a:lnTo>
                  <a:lnTo>
                    <a:pt x="7" y="1271"/>
                  </a:lnTo>
                  <a:lnTo>
                    <a:pt x="9" y="1249"/>
                  </a:lnTo>
                  <a:lnTo>
                    <a:pt x="9" y="1244"/>
                  </a:lnTo>
                  <a:lnTo>
                    <a:pt x="11" y="1221"/>
                  </a:lnTo>
                  <a:lnTo>
                    <a:pt x="11" y="1215"/>
                  </a:lnTo>
                  <a:lnTo>
                    <a:pt x="13" y="1192"/>
                  </a:lnTo>
                  <a:lnTo>
                    <a:pt x="15" y="1187"/>
                  </a:lnTo>
                  <a:lnTo>
                    <a:pt x="17" y="1165"/>
                  </a:lnTo>
                  <a:lnTo>
                    <a:pt x="17" y="1158"/>
                  </a:lnTo>
                  <a:lnTo>
                    <a:pt x="22" y="1135"/>
                  </a:lnTo>
                  <a:lnTo>
                    <a:pt x="22" y="1128"/>
                  </a:lnTo>
                  <a:lnTo>
                    <a:pt x="26" y="1103"/>
                  </a:lnTo>
                  <a:lnTo>
                    <a:pt x="26" y="1099"/>
                  </a:lnTo>
                  <a:lnTo>
                    <a:pt x="30" y="1074"/>
                  </a:lnTo>
                  <a:lnTo>
                    <a:pt x="30" y="1069"/>
                  </a:lnTo>
                  <a:lnTo>
                    <a:pt x="35" y="1044"/>
                  </a:lnTo>
                  <a:lnTo>
                    <a:pt x="37" y="1038"/>
                  </a:lnTo>
                  <a:lnTo>
                    <a:pt x="39" y="1013"/>
                  </a:lnTo>
                  <a:lnTo>
                    <a:pt x="41" y="1006"/>
                  </a:lnTo>
                  <a:lnTo>
                    <a:pt x="45" y="983"/>
                  </a:lnTo>
                  <a:lnTo>
                    <a:pt x="48" y="976"/>
                  </a:lnTo>
                  <a:lnTo>
                    <a:pt x="52" y="951"/>
                  </a:lnTo>
                  <a:lnTo>
                    <a:pt x="52" y="944"/>
                  </a:lnTo>
                  <a:lnTo>
                    <a:pt x="58" y="919"/>
                  </a:lnTo>
                  <a:lnTo>
                    <a:pt x="58" y="913"/>
                  </a:lnTo>
                  <a:lnTo>
                    <a:pt x="65" y="888"/>
                  </a:lnTo>
                  <a:lnTo>
                    <a:pt x="65" y="881"/>
                  </a:lnTo>
                  <a:lnTo>
                    <a:pt x="71" y="856"/>
                  </a:lnTo>
                  <a:lnTo>
                    <a:pt x="73" y="849"/>
                  </a:lnTo>
                  <a:lnTo>
                    <a:pt x="78" y="824"/>
                  </a:lnTo>
                  <a:lnTo>
                    <a:pt x="80" y="817"/>
                  </a:lnTo>
                  <a:lnTo>
                    <a:pt x="86" y="792"/>
                  </a:lnTo>
                  <a:lnTo>
                    <a:pt x="86" y="785"/>
                  </a:lnTo>
                  <a:lnTo>
                    <a:pt x="93" y="761"/>
                  </a:lnTo>
                  <a:lnTo>
                    <a:pt x="95" y="756"/>
                  </a:lnTo>
                  <a:lnTo>
                    <a:pt x="101" y="729"/>
                  </a:lnTo>
                  <a:lnTo>
                    <a:pt x="103" y="724"/>
                  </a:lnTo>
                  <a:lnTo>
                    <a:pt x="110" y="699"/>
                  </a:lnTo>
                  <a:lnTo>
                    <a:pt x="112" y="692"/>
                  </a:lnTo>
                  <a:lnTo>
                    <a:pt x="118" y="667"/>
                  </a:lnTo>
                  <a:lnTo>
                    <a:pt x="118" y="661"/>
                  </a:lnTo>
                  <a:lnTo>
                    <a:pt x="127" y="636"/>
                  </a:lnTo>
                  <a:lnTo>
                    <a:pt x="129" y="631"/>
                  </a:lnTo>
                  <a:lnTo>
                    <a:pt x="136" y="606"/>
                  </a:lnTo>
                  <a:lnTo>
                    <a:pt x="138" y="599"/>
                  </a:lnTo>
                  <a:lnTo>
                    <a:pt x="144" y="574"/>
                  </a:lnTo>
                  <a:lnTo>
                    <a:pt x="146" y="570"/>
                  </a:lnTo>
                  <a:lnTo>
                    <a:pt x="155" y="545"/>
                  </a:lnTo>
                  <a:lnTo>
                    <a:pt x="155" y="538"/>
                  </a:lnTo>
                  <a:lnTo>
                    <a:pt x="164" y="515"/>
                  </a:lnTo>
                  <a:lnTo>
                    <a:pt x="166" y="508"/>
                  </a:lnTo>
                  <a:lnTo>
                    <a:pt x="174" y="486"/>
                  </a:lnTo>
                  <a:lnTo>
                    <a:pt x="174" y="479"/>
                  </a:lnTo>
                  <a:lnTo>
                    <a:pt x="183" y="456"/>
                  </a:lnTo>
                  <a:lnTo>
                    <a:pt x="185" y="452"/>
                  </a:lnTo>
                  <a:lnTo>
                    <a:pt x="194" y="429"/>
                  </a:lnTo>
                  <a:lnTo>
                    <a:pt x="196" y="422"/>
                  </a:lnTo>
                  <a:lnTo>
                    <a:pt x="204" y="402"/>
                  </a:lnTo>
                  <a:lnTo>
                    <a:pt x="206" y="395"/>
                  </a:lnTo>
                  <a:lnTo>
                    <a:pt x="215" y="374"/>
                  </a:lnTo>
                  <a:lnTo>
                    <a:pt x="217" y="368"/>
                  </a:lnTo>
                  <a:lnTo>
                    <a:pt x="226" y="347"/>
                  </a:lnTo>
                  <a:lnTo>
                    <a:pt x="228" y="343"/>
                  </a:lnTo>
                  <a:lnTo>
                    <a:pt x="237" y="320"/>
                  </a:lnTo>
                  <a:lnTo>
                    <a:pt x="239" y="315"/>
                  </a:lnTo>
                  <a:lnTo>
                    <a:pt x="247" y="295"/>
                  </a:lnTo>
                  <a:lnTo>
                    <a:pt x="249" y="290"/>
                  </a:lnTo>
                  <a:lnTo>
                    <a:pt x="258" y="270"/>
                  </a:lnTo>
                  <a:lnTo>
                    <a:pt x="260" y="265"/>
                  </a:lnTo>
                  <a:lnTo>
                    <a:pt x="269" y="247"/>
                  </a:lnTo>
                  <a:lnTo>
                    <a:pt x="271" y="243"/>
                  </a:lnTo>
                  <a:lnTo>
                    <a:pt x="282" y="225"/>
                  </a:lnTo>
                  <a:lnTo>
                    <a:pt x="284" y="220"/>
                  </a:lnTo>
                  <a:lnTo>
                    <a:pt x="292" y="202"/>
                  </a:lnTo>
                  <a:lnTo>
                    <a:pt x="295" y="197"/>
                  </a:lnTo>
                  <a:lnTo>
                    <a:pt x="305" y="181"/>
                  </a:lnTo>
                  <a:lnTo>
                    <a:pt x="307" y="177"/>
                  </a:lnTo>
                  <a:lnTo>
                    <a:pt x="316" y="161"/>
                  </a:lnTo>
                  <a:lnTo>
                    <a:pt x="318" y="156"/>
                  </a:lnTo>
                  <a:lnTo>
                    <a:pt x="329" y="143"/>
                  </a:lnTo>
                  <a:lnTo>
                    <a:pt x="331" y="138"/>
                  </a:lnTo>
                  <a:lnTo>
                    <a:pt x="340" y="125"/>
                  </a:lnTo>
                  <a:lnTo>
                    <a:pt x="342" y="120"/>
                  </a:lnTo>
                  <a:lnTo>
                    <a:pt x="353" y="107"/>
                  </a:lnTo>
                  <a:lnTo>
                    <a:pt x="355" y="104"/>
                  </a:lnTo>
                  <a:lnTo>
                    <a:pt x="363" y="91"/>
                  </a:lnTo>
                  <a:lnTo>
                    <a:pt x="365" y="88"/>
                  </a:lnTo>
                  <a:lnTo>
                    <a:pt x="376" y="77"/>
                  </a:lnTo>
                  <a:lnTo>
                    <a:pt x="378" y="72"/>
                  </a:lnTo>
                  <a:lnTo>
                    <a:pt x="389" y="63"/>
                  </a:lnTo>
                  <a:lnTo>
                    <a:pt x="391" y="59"/>
                  </a:lnTo>
                  <a:lnTo>
                    <a:pt x="400" y="50"/>
                  </a:lnTo>
                  <a:lnTo>
                    <a:pt x="404" y="47"/>
                  </a:lnTo>
                  <a:lnTo>
                    <a:pt x="413" y="38"/>
                  </a:lnTo>
                  <a:lnTo>
                    <a:pt x="415" y="36"/>
                  </a:lnTo>
                  <a:lnTo>
                    <a:pt x="426" y="29"/>
                  </a:lnTo>
                  <a:lnTo>
                    <a:pt x="428" y="27"/>
                  </a:lnTo>
                  <a:lnTo>
                    <a:pt x="438" y="20"/>
                  </a:lnTo>
                  <a:lnTo>
                    <a:pt x="441" y="20"/>
                  </a:lnTo>
                  <a:lnTo>
                    <a:pt x="451" y="13"/>
                  </a:lnTo>
                  <a:lnTo>
                    <a:pt x="453" y="13"/>
                  </a:lnTo>
                  <a:lnTo>
                    <a:pt x="462" y="9"/>
                  </a:lnTo>
                  <a:lnTo>
                    <a:pt x="464" y="7"/>
                  </a:lnTo>
                  <a:lnTo>
                    <a:pt x="475" y="4"/>
                  </a:lnTo>
                  <a:lnTo>
                    <a:pt x="477" y="4"/>
                  </a:lnTo>
                  <a:lnTo>
                    <a:pt x="488" y="2"/>
                  </a:lnTo>
                  <a:lnTo>
                    <a:pt x="490" y="2"/>
                  </a:lnTo>
                  <a:lnTo>
                    <a:pt x="501" y="0"/>
                  </a:lnTo>
                  <a:close/>
                </a:path>
              </a:pathLst>
            </a:custGeom>
            <a:solidFill>
              <a:srgbClr val="00FFFF"/>
            </a:solidFill>
            <a:ln w="508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2957091" y="3279049"/>
              <a:ext cx="3168508" cy="3311319"/>
              <a:chOff x="3007891" y="3367949"/>
              <a:chExt cx="3168508" cy="3311319"/>
            </a:xfrm>
          </p:grpSpPr>
          <p:sp>
            <p:nvSpPr>
              <p:cNvPr id="15" name="Freeform 8"/>
              <p:cNvSpPr>
                <a:spLocks/>
              </p:cNvSpPr>
              <p:nvPr/>
            </p:nvSpPr>
            <p:spPr bwMode="auto">
              <a:xfrm>
                <a:off x="4113265" y="5191032"/>
                <a:ext cx="636587" cy="1149350"/>
              </a:xfrm>
              <a:custGeom>
                <a:avLst/>
                <a:gdLst>
                  <a:gd name="T0" fmla="*/ 537 w 1003"/>
                  <a:gd name="T1" fmla="*/ 7 h 1812"/>
                  <a:gd name="T2" fmla="*/ 578 w 1003"/>
                  <a:gd name="T3" fmla="*/ 29 h 1812"/>
                  <a:gd name="T4" fmla="*/ 623 w 1003"/>
                  <a:gd name="T5" fmla="*/ 72 h 1812"/>
                  <a:gd name="T6" fmla="*/ 662 w 1003"/>
                  <a:gd name="T7" fmla="*/ 125 h 1812"/>
                  <a:gd name="T8" fmla="*/ 707 w 1003"/>
                  <a:gd name="T9" fmla="*/ 197 h 1812"/>
                  <a:gd name="T10" fmla="*/ 743 w 1003"/>
                  <a:gd name="T11" fmla="*/ 270 h 1812"/>
                  <a:gd name="T12" fmla="*/ 786 w 1003"/>
                  <a:gd name="T13" fmla="*/ 368 h 1812"/>
                  <a:gd name="T14" fmla="*/ 819 w 1003"/>
                  <a:gd name="T15" fmla="*/ 456 h 1812"/>
                  <a:gd name="T16" fmla="*/ 857 w 1003"/>
                  <a:gd name="T17" fmla="*/ 570 h 1812"/>
                  <a:gd name="T18" fmla="*/ 885 w 1003"/>
                  <a:gd name="T19" fmla="*/ 667 h 1812"/>
                  <a:gd name="T20" fmla="*/ 915 w 1003"/>
                  <a:gd name="T21" fmla="*/ 785 h 1812"/>
                  <a:gd name="T22" fmla="*/ 939 w 1003"/>
                  <a:gd name="T23" fmla="*/ 888 h 1812"/>
                  <a:gd name="T24" fmla="*/ 963 w 1003"/>
                  <a:gd name="T25" fmla="*/ 1006 h 1812"/>
                  <a:gd name="T26" fmla="*/ 978 w 1003"/>
                  <a:gd name="T27" fmla="*/ 1103 h 1812"/>
                  <a:gd name="T28" fmla="*/ 990 w 1003"/>
                  <a:gd name="T29" fmla="*/ 1215 h 1812"/>
                  <a:gd name="T30" fmla="*/ 999 w 1003"/>
                  <a:gd name="T31" fmla="*/ 1303 h 1812"/>
                  <a:gd name="T32" fmla="*/ 1003 w 1003"/>
                  <a:gd name="T33" fmla="*/ 1399 h 1812"/>
                  <a:gd name="T34" fmla="*/ 1001 w 1003"/>
                  <a:gd name="T35" fmla="*/ 1469 h 1812"/>
                  <a:gd name="T36" fmla="*/ 990 w 1003"/>
                  <a:gd name="T37" fmla="*/ 1544 h 1812"/>
                  <a:gd name="T38" fmla="*/ 971 w 1003"/>
                  <a:gd name="T39" fmla="*/ 1596 h 1812"/>
                  <a:gd name="T40" fmla="*/ 932 w 1003"/>
                  <a:gd name="T41" fmla="*/ 1653 h 1812"/>
                  <a:gd name="T42" fmla="*/ 892 w 1003"/>
                  <a:gd name="T43" fmla="*/ 1694 h 1812"/>
                  <a:gd name="T44" fmla="*/ 832 w 1003"/>
                  <a:gd name="T45" fmla="*/ 1735 h 1812"/>
                  <a:gd name="T46" fmla="*/ 774 w 1003"/>
                  <a:gd name="T47" fmla="*/ 1762 h 1812"/>
                  <a:gd name="T48" fmla="*/ 698 w 1003"/>
                  <a:gd name="T49" fmla="*/ 1787 h 1812"/>
                  <a:gd name="T50" fmla="*/ 632 w 1003"/>
                  <a:gd name="T51" fmla="*/ 1801 h 1812"/>
                  <a:gd name="T52" fmla="*/ 548 w 1003"/>
                  <a:gd name="T53" fmla="*/ 1810 h 1812"/>
                  <a:gd name="T54" fmla="*/ 477 w 1003"/>
                  <a:gd name="T55" fmla="*/ 1812 h 1812"/>
                  <a:gd name="T56" fmla="*/ 393 w 1003"/>
                  <a:gd name="T57" fmla="*/ 1805 h 1812"/>
                  <a:gd name="T58" fmla="*/ 325 w 1003"/>
                  <a:gd name="T59" fmla="*/ 1791 h 1812"/>
                  <a:gd name="T60" fmla="*/ 249 w 1003"/>
                  <a:gd name="T61" fmla="*/ 1769 h 1812"/>
                  <a:gd name="T62" fmla="*/ 189 w 1003"/>
                  <a:gd name="T63" fmla="*/ 1744 h 1812"/>
                  <a:gd name="T64" fmla="*/ 127 w 1003"/>
                  <a:gd name="T65" fmla="*/ 1705 h 1812"/>
                  <a:gd name="T66" fmla="*/ 82 w 1003"/>
                  <a:gd name="T67" fmla="*/ 1667 h 1812"/>
                  <a:gd name="T68" fmla="*/ 41 w 1003"/>
                  <a:gd name="T69" fmla="*/ 1612 h 1812"/>
                  <a:gd name="T70" fmla="*/ 17 w 1003"/>
                  <a:gd name="T71" fmla="*/ 1560 h 1812"/>
                  <a:gd name="T72" fmla="*/ 5 w 1003"/>
                  <a:gd name="T73" fmla="*/ 1489 h 1812"/>
                  <a:gd name="T74" fmla="*/ 0 w 1003"/>
                  <a:gd name="T75" fmla="*/ 1421 h 1812"/>
                  <a:gd name="T76" fmla="*/ 2 w 1003"/>
                  <a:gd name="T77" fmla="*/ 1330 h 1812"/>
                  <a:gd name="T78" fmla="*/ 9 w 1003"/>
                  <a:gd name="T79" fmla="*/ 1244 h 1812"/>
                  <a:gd name="T80" fmla="*/ 22 w 1003"/>
                  <a:gd name="T81" fmla="*/ 1135 h 1812"/>
                  <a:gd name="T82" fmla="*/ 37 w 1003"/>
                  <a:gd name="T83" fmla="*/ 1038 h 1812"/>
                  <a:gd name="T84" fmla="*/ 58 w 1003"/>
                  <a:gd name="T85" fmla="*/ 919 h 1812"/>
                  <a:gd name="T86" fmla="*/ 80 w 1003"/>
                  <a:gd name="T87" fmla="*/ 817 h 1812"/>
                  <a:gd name="T88" fmla="*/ 110 w 1003"/>
                  <a:gd name="T89" fmla="*/ 699 h 1812"/>
                  <a:gd name="T90" fmla="*/ 138 w 1003"/>
                  <a:gd name="T91" fmla="*/ 599 h 1812"/>
                  <a:gd name="T92" fmla="*/ 174 w 1003"/>
                  <a:gd name="T93" fmla="*/ 486 h 1812"/>
                  <a:gd name="T94" fmla="*/ 206 w 1003"/>
                  <a:gd name="T95" fmla="*/ 395 h 1812"/>
                  <a:gd name="T96" fmla="*/ 247 w 1003"/>
                  <a:gd name="T97" fmla="*/ 295 h 1812"/>
                  <a:gd name="T98" fmla="*/ 284 w 1003"/>
                  <a:gd name="T99" fmla="*/ 220 h 1812"/>
                  <a:gd name="T100" fmla="*/ 329 w 1003"/>
                  <a:gd name="T101" fmla="*/ 143 h 1812"/>
                  <a:gd name="T102" fmla="*/ 365 w 1003"/>
                  <a:gd name="T103" fmla="*/ 88 h 1812"/>
                  <a:gd name="T104" fmla="*/ 413 w 1003"/>
                  <a:gd name="T105" fmla="*/ 38 h 1812"/>
                  <a:gd name="T106" fmla="*/ 453 w 1003"/>
                  <a:gd name="T107" fmla="*/ 13 h 1812"/>
                  <a:gd name="T108" fmla="*/ 501 w 1003"/>
                  <a:gd name="T109" fmla="*/ 0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3" h="1812">
                    <a:moveTo>
                      <a:pt x="501" y="0"/>
                    </a:moveTo>
                    <a:lnTo>
                      <a:pt x="501" y="0"/>
                    </a:lnTo>
                    <a:lnTo>
                      <a:pt x="514" y="2"/>
                    </a:lnTo>
                    <a:lnTo>
                      <a:pt x="516" y="2"/>
                    </a:lnTo>
                    <a:lnTo>
                      <a:pt x="524" y="4"/>
                    </a:lnTo>
                    <a:lnTo>
                      <a:pt x="527" y="4"/>
                    </a:lnTo>
                    <a:lnTo>
                      <a:pt x="537" y="7"/>
                    </a:lnTo>
                    <a:lnTo>
                      <a:pt x="539" y="9"/>
                    </a:lnTo>
                    <a:lnTo>
                      <a:pt x="550" y="13"/>
                    </a:lnTo>
                    <a:lnTo>
                      <a:pt x="552" y="13"/>
                    </a:lnTo>
                    <a:lnTo>
                      <a:pt x="563" y="20"/>
                    </a:lnTo>
                    <a:lnTo>
                      <a:pt x="565" y="20"/>
                    </a:lnTo>
                    <a:lnTo>
                      <a:pt x="574" y="27"/>
                    </a:lnTo>
                    <a:lnTo>
                      <a:pt x="578" y="29"/>
                    </a:lnTo>
                    <a:lnTo>
                      <a:pt x="587" y="36"/>
                    </a:lnTo>
                    <a:lnTo>
                      <a:pt x="589" y="38"/>
                    </a:lnTo>
                    <a:lnTo>
                      <a:pt x="600" y="47"/>
                    </a:lnTo>
                    <a:lnTo>
                      <a:pt x="602" y="50"/>
                    </a:lnTo>
                    <a:lnTo>
                      <a:pt x="612" y="59"/>
                    </a:lnTo>
                    <a:lnTo>
                      <a:pt x="615" y="63"/>
                    </a:lnTo>
                    <a:lnTo>
                      <a:pt x="623" y="72"/>
                    </a:lnTo>
                    <a:lnTo>
                      <a:pt x="627" y="77"/>
                    </a:lnTo>
                    <a:lnTo>
                      <a:pt x="636" y="88"/>
                    </a:lnTo>
                    <a:lnTo>
                      <a:pt x="638" y="91"/>
                    </a:lnTo>
                    <a:lnTo>
                      <a:pt x="649" y="104"/>
                    </a:lnTo>
                    <a:lnTo>
                      <a:pt x="651" y="107"/>
                    </a:lnTo>
                    <a:lnTo>
                      <a:pt x="660" y="120"/>
                    </a:lnTo>
                    <a:lnTo>
                      <a:pt x="662" y="125"/>
                    </a:lnTo>
                    <a:lnTo>
                      <a:pt x="673" y="138"/>
                    </a:lnTo>
                    <a:lnTo>
                      <a:pt x="675" y="143"/>
                    </a:lnTo>
                    <a:lnTo>
                      <a:pt x="683" y="156"/>
                    </a:lnTo>
                    <a:lnTo>
                      <a:pt x="688" y="161"/>
                    </a:lnTo>
                    <a:lnTo>
                      <a:pt x="696" y="177"/>
                    </a:lnTo>
                    <a:lnTo>
                      <a:pt x="698" y="181"/>
                    </a:lnTo>
                    <a:lnTo>
                      <a:pt x="707" y="197"/>
                    </a:lnTo>
                    <a:lnTo>
                      <a:pt x="711" y="202"/>
                    </a:lnTo>
                    <a:lnTo>
                      <a:pt x="720" y="220"/>
                    </a:lnTo>
                    <a:lnTo>
                      <a:pt x="722" y="225"/>
                    </a:lnTo>
                    <a:lnTo>
                      <a:pt x="731" y="243"/>
                    </a:lnTo>
                    <a:lnTo>
                      <a:pt x="733" y="247"/>
                    </a:lnTo>
                    <a:lnTo>
                      <a:pt x="741" y="265"/>
                    </a:lnTo>
                    <a:lnTo>
                      <a:pt x="743" y="270"/>
                    </a:lnTo>
                    <a:lnTo>
                      <a:pt x="754" y="290"/>
                    </a:lnTo>
                    <a:lnTo>
                      <a:pt x="756" y="295"/>
                    </a:lnTo>
                    <a:lnTo>
                      <a:pt x="765" y="315"/>
                    </a:lnTo>
                    <a:lnTo>
                      <a:pt x="767" y="320"/>
                    </a:lnTo>
                    <a:lnTo>
                      <a:pt x="776" y="343"/>
                    </a:lnTo>
                    <a:lnTo>
                      <a:pt x="778" y="347"/>
                    </a:lnTo>
                    <a:lnTo>
                      <a:pt x="786" y="368"/>
                    </a:lnTo>
                    <a:lnTo>
                      <a:pt x="789" y="374"/>
                    </a:lnTo>
                    <a:lnTo>
                      <a:pt x="797" y="395"/>
                    </a:lnTo>
                    <a:lnTo>
                      <a:pt x="799" y="402"/>
                    </a:lnTo>
                    <a:lnTo>
                      <a:pt x="808" y="422"/>
                    </a:lnTo>
                    <a:lnTo>
                      <a:pt x="810" y="429"/>
                    </a:lnTo>
                    <a:lnTo>
                      <a:pt x="816" y="452"/>
                    </a:lnTo>
                    <a:lnTo>
                      <a:pt x="819" y="456"/>
                    </a:lnTo>
                    <a:lnTo>
                      <a:pt x="827" y="479"/>
                    </a:lnTo>
                    <a:lnTo>
                      <a:pt x="829" y="486"/>
                    </a:lnTo>
                    <a:lnTo>
                      <a:pt x="838" y="508"/>
                    </a:lnTo>
                    <a:lnTo>
                      <a:pt x="840" y="515"/>
                    </a:lnTo>
                    <a:lnTo>
                      <a:pt x="847" y="538"/>
                    </a:lnTo>
                    <a:lnTo>
                      <a:pt x="849" y="545"/>
                    </a:lnTo>
                    <a:lnTo>
                      <a:pt x="857" y="570"/>
                    </a:lnTo>
                    <a:lnTo>
                      <a:pt x="857" y="574"/>
                    </a:lnTo>
                    <a:lnTo>
                      <a:pt x="866" y="599"/>
                    </a:lnTo>
                    <a:lnTo>
                      <a:pt x="868" y="606"/>
                    </a:lnTo>
                    <a:lnTo>
                      <a:pt x="874" y="631"/>
                    </a:lnTo>
                    <a:lnTo>
                      <a:pt x="877" y="636"/>
                    </a:lnTo>
                    <a:lnTo>
                      <a:pt x="883" y="661"/>
                    </a:lnTo>
                    <a:lnTo>
                      <a:pt x="885" y="667"/>
                    </a:lnTo>
                    <a:lnTo>
                      <a:pt x="892" y="692"/>
                    </a:lnTo>
                    <a:lnTo>
                      <a:pt x="894" y="699"/>
                    </a:lnTo>
                    <a:lnTo>
                      <a:pt x="900" y="724"/>
                    </a:lnTo>
                    <a:lnTo>
                      <a:pt x="902" y="729"/>
                    </a:lnTo>
                    <a:lnTo>
                      <a:pt x="909" y="756"/>
                    </a:lnTo>
                    <a:lnTo>
                      <a:pt x="909" y="761"/>
                    </a:lnTo>
                    <a:lnTo>
                      <a:pt x="915" y="785"/>
                    </a:lnTo>
                    <a:lnTo>
                      <a:pt x="917" y="792"/>
                    </a:lnTo>
                    <a:lnTo>
                      <a:pt x="924" y="817"/>
                    </a:lnTo>
                    <a:lnTo>
                      <a:pt x="924" y="824"/>
                    </a:lnTo>
                    <a:lnTo>
                      <a:pt x="930" y="849"/>
                    </a:lnTo>
                    <a:lnTo>
                      <a:pt x="932" y="856"/>
                    </a:lnTo>
                    <a:lnTo>
                      <a:pt x="937" y="881"/>
                    </a:lnTo>
                    <a:lnTo>
                      <a:pt x="939" y="888"/>
                    </a:lnTo>
                    <a:lnTo>
                      <a:pt x="943" y="913"/>
                    </a:lnTo>
                    <a:lnTo>
                      <a:pt x="945" y="919"/>
                    </a:lnTo>
                    <a:lnTo>
                      <a:pt x="950" y="944"/>
                    </a:lnTo>
                    <a:lnTo>
                      <a:pt x="952" y="951"/>
                    </a:lnTo>
                    <a:lnTo>
                      <a:pt x="956" y="976"/>
                    </a:lnTo>
                    <a:lnTo>
                      <a:pt x="958" y="983"/>
                    </a:lnTo>
                    <a:lnTo>
                      <a:pt x="963" y="1006"/>
                    </a:lnTo>
                    <a:lnTo>
                      <a:pt x="963" y="1013"/>
                    </a:lnTo>
                    <a:lnTo>
                      <a:pt x="967" y="1038"/>
                    </a:lnTo>
                    <a:lnTo>
                      <a:pt x="969" y="1044"/>
                    </a:lnTo>
                    <a:lnTo>
                      <a:pt x="971" y="1069"/>
                    </a:lnTo>
                    <a:lnTo>
                      <a:pt x="973" y="1074"/>
                    </a:lnTo>
                    <a:lnTo>
                      <a:pt x="978" y="1099"/>
                    </a:lnTo>
                    <a:lnTo>
                      <a:pt x="978" y="1103"/>
                    </a:lnTo>
                    <a:lnTo>
                      <a:pt x="982" y="1128"/>
                    </a:lnTo>
                    <a:lnTo>
                      <a:pt x="982" y="1135"/>
                    </a:lnTo>
                    <a:lnTo>
                      <a:pt x="984" y="1158"/>
                    </a:lnTo>
                    <a:lnTo>
                      <a:pt x="986" y="1165"/>
                    </a:lnTo>
                    <a:lnTo>
                      <a:pt x="988" y="1187"/>
                    </a:lnTo>
                    <a:lnTo>
                      <a:pt x="988" y="1192"/>
                    </a:lnTo>
                    <a:lnTo>
                      <a:pt x="990" y="1215"/>
                    </a:lnTo>
                    <a:lnTo>
                      <a:pt x="993" y="1221"/>
                    </a:lnTo>
                    <a:lnTo>
                      <a:pt x="995" y="1244"/>
                    </a:lnTo>
                    <a:lnTo>
                      <a:pt x="995" y="1249"/>
                    </a:lnTo>
                    <a:lnTo>
                      <a:pt x="997" y="1271"/>
                    </a:lnTo>
                    <a:lnTo>
                      <a:pt x="997" y="1276"/>
                    </a:lnTo>
                    <a:lnTo>
                      <a:pt x="999" y="1299"/>
                    </a:lnTo>
                    <a:lnTo>
                      <a:pt x="999" y="1303"/>
                    </a:lnTo>
                    <a:lnTo>
                      <a:pt x="1001" y="1324"/>
                    </a:lnTo>
                    <a:lnTo>
                      <a:pt x="1001" y="1330"/>
                    </a:lnTo>
                    <a:lnTo>
                      <a:pt x="1001" y="1351"/>
                    </a:lnTo>
                    <a:lnTo>
                      <a:pt x="1001" y="1355"/>
                    </a:lnTo>
                    <a:lnTo>
                      <a:pt x="1003" y="1374"/>
                    </a:lnTo>
                    <a:lnTo>
                      <a:pt x="1003" y="1380"/>
                    </a:lnTo>
                    <a:lnTo>
                      <a:pt x="1003" y="1399"/>
                    </a:lnTo>
                    <a:lnTo>
                      <a:pt x="1003" y="1403"/>
                    </a:lnTo>
                    <a:lnTo>
                      <a:pt x="1003" y="1421"/>
                    </a:lnTo>
                    <a:lnTo>
                      <a:pt x="1003" y="1426"/>
                    </a:lnTo>
                    <a:lnTo>
                      <a:pt x="1001" y="1444"/>
                    </a:lnTo>
                    <a:lnTo>
                      <a:pt x="1001" y="1449"/>
                    </a:lnTo>
                    <a:lnTo>
                      <a:pt x="1001" y="1467"/>
                    </a:lnTo>
                    <a:lnTo>
                      <a:pt x="1001" y="1469"/>
                    </a:lnTo>
                    <a:lnTo>
                      <a:pt x="999" y="1487"/>
                    </a:lnTo>
                    <a:lnTo>
                      <a:pt x="999" y="1489"/>
                    </a:lnTo>
                    <a:lnTo>
                      <a:pt x="997" y="1505"/>
                    </a:lnTo>
                    <a:lnTo>
                      <a:pt x="997" y="1508"/>
                    </a:lnTo>
                    <a:lnTo>
                      <a:pt x="995" y="1526"/>
                    </a:lnTo>
                    <a:lnTo>
                      <a:pt x="995" y="1528"/>
                    </a:lnTo>
                    <a:lnTo>
                      <a:pt x="990" y="1544"/>
                    </a:lnTo>
                    <a:lnTo>
                      <a:pt x="990" y="1546"/>
                    </a:lnTo>
                    <a:lnTo>
                      <a:pt x="986" y="1560"/>
                    </a:lnTo>
                    <a:lnTo>
                      <a:pt x="984" y="1564"/>
                    </a:lnTo>
                    <a:lnTo>
                      <a:pt x="980" y="1578"/>
                    </a:lnTo>
                    <a:lnTo>
                      <a:pt x="978" y="1580"/>
                    </a:lnTo>
                    <a:lnTo>
                      <a:pt x="973" y="1594"/>
                    </a:lnTo>
                    <a:lnTo>
                      <a:pt x="971" y="1596"/>
                    </a:lnTo>
                    <a:lnTo>
                      <a:pt x="965" y="1610"/>
                    </a:lnTo>
                    <a:lnTo>
                      <a:pt x="963" y="1612"/>
                    </a:lnTo>
                    <a:lnTo>
                      <a:pt x="954" y="1626"/>
                    </a:lnTo>
                    <a:lnTo>
                      <a:pt x="952" y="1628"/>
                    </a:lnTo>
                    <a:lnTo>
                      <a:pt x="943" y="1639"/>
                    </a:lnTo>
                    <a:lnTo>
                      <a:pt x="941" y="1642"/>
                    </a:lnTo>
                    <a:lnTo>
                      <a:pt x="932" y="1653"/>
                    </a:lnTo>
                    <a:lnTo>
                      <a:pt x="930" y="1655"/>
                    </a:lnTo>
                    <a:lnTo>
                      <a:pt x="922" y="1667"/>
                    </a:lnTo>
                    <a:lnTo>
                      <a:pt x="917" y="1669"/>
                    </a:lnTo>
                    <a:lnTo>
                      <a:pt x="907" y="1680"/>
                    </a:lnTo>
                    <a:lnTo>
                      <a:pt x="905" y="1682"/>
                    </a:lnTo>
                    <a:lnTo>
                      <a:pt x="894" y="1692"/>
                    </a:lnTo>
                    <a:lnTo>
                      <a:pt x="892" y="1694"/>
                    </a:lnTo>
                    <a:lnTo>
                      <a:pt x="879" y="1703"/>
                    </a:lnTo>
                    <a:lnTo>
                      <a:pt x="877" y="1705"/>
                    </a:lnTo>
                    <a:lnTo>
                      <a:pt x="864" y="1714"/>
                    </a:lnTo>
                    <a:lnTo>
                      <a:pt x="862" y="1717"/>
                    </a:lnTo>
                    <a:lnTo>
                      <a:pt x="849" y="1726"/>
                    </a:lnTo>
                    <a:lnTo>
                      <a:pt x="844" y="1728"/>
                    </a:lnTo>
                    <a:lnTo>
                      <a:pt x="832" y="1735"/>
                    </a:lnTo>
                    <a:lnTo>
                      <a:pt x="827" y="1737"/>
                    </a:lnTo>
                    <a:lnTo>
                      <a:pt x="814" y="1744"/>
                    </a:lnTo>
                    <a:lnTo>
                      <a:pt x="810" y="1746"/>
                    </a:lnTo>
                    <a:lnTo>
                      <a:pt x="795" y="1753"/>
                    </a:lnTo>
                    <a:lnTo>
                      <a:pt x="793" y="1755"/>
                    </a:lnTo>
                    <a:lnTo>
                      <a:pt x="778" y="1762"/>
                    </a:lnTo>
                    <a:lnTo>
                      <a:pt x="774" y="1762"/>
                    </a:lnTo>
                    <a:lnTo>
                      <a:pt x="758" y="1769"/>
                    </a:lnTo>
                    <a:lnTo>
                      <a:pt x="754" y="1769"/>
                    </a:lnTo>
                    <a:lnTo>
                      <a:pt x="739" y="1776"/>
                    </a:lnTo>
                    <a:lnTo>
                      <a:pt x="735" y="1776"/>
                    </a:lnTo>
                    <a:lnTo>
                      <a:pt x="718" y="1782"/>
                    </a:lnTo>
                    <a:lnTo>
                      <a:pt x="713" y="1782"/>
                    </a:lnTo>
                    <a:lnTo>
                      <a:pt x="698" y="1787"/>
                    </a:lnTo>
                    <a:lnTo>
                      <a:pt x="694" y="1789"/>
                    </a:lnTo>
                    <a:lnTo>
                      <a:pt x="677" y="1791"/>
                    </a:lnTo>
                    <a:lnTo>
                      <a:pt x="673" y="1794"/>
                    </a:lnTo>
                    <a:lnTo>
                      <a:pt x="655" y="1796"/>
                    </a:lnTo>
                    <a:lnTo>
                      <a:pt x="651" y="1798"/>
                    </a:lnTo>
                    <a:lnTo>
                      <a:pt x="636" y="1801"/>
                    </a:lnTo>
                    <a:lnTo>
                      <a:pt x="632" y="1801"/>
                    </a:lnTo>
                    <a:lnTo>
                      <a:pt x="612" y="1805"/>
                    </a:lnTo>
                    <a:lnTo>
                      <a:pt x="608" y="1805"/>
                    </a:lnTo>
                    <a:lnTo>
                      <a:pt x="591" y="1807"/>
                    </a:lnTo>
                    <a:lnTo>
                      <a:pt x="587" y="1807"/>
                    </a:lnTo>
                    <a:lnTo>
                      <a:pt x="569" y="1810"/>
                    </a:lnTo>
                    <a:lnTo>
                      <a:pt x="565" y="1810"/>
                    </a:lnTo>
                    <a:lnTo>
                      <a:pt x="548" y="1810"/>
                    </a:lnTo>
                    <a:lnTo>
                      <a:pt x="544" y="1812"/>
                    </a:lnTo>
                    <a:lnTo>
                      <a:pt x="527" y="1812"/>
                    </a:lnTo>
                    <a:lnTo>
                      <a:pt x="522" y="1812"/>
                    </a:lnTo>
                    <a:lnTo>
                      <a:pt x="503" y="1812"/>
                    </a:lnTo>
                    <a:lnTo>
                      <a:pt x="499" y="1812"/>
                    </a:lnTo>
                    <a:lnTo>
                      <a:pt x="481" y="1812"/>
                    </a:lnTo>
                    <a:lnTo>
                      <a:pt x="477" y="1812"/>
                    </a:lnTo>
                    <a:lnTo>
                      <a:pt x="460" y="1812"/>
                    </a:lnTo>
                    <a:lnTo>
                      <a:pt x="456" y="1810"/>
                    </a:lnTo>
                    <a:lnTo>
                      <a:pt x="436" y="1810"/>
                    </a:lnTo>
                    <a:lnTo>
                      <a:pt x="432" y="1810"/>
                    </a:lnTo>
                    <a:lnTo>
                      <a:pt x="415" y="1807"/>
                    </a:lnTo>
                    <a:lnTo>
                      <a:pt x="411" y="1807"/>
                    </a:lnTo>
                    <a:lnTo>
                      <a:pt x="393" y="1805"/>
                    </a:lnTo>
                    <a:lnTo>
                      <a:pt x="389" y="1805"/>
                    </a:lnTo>
                    <a:lnTo>
                      <a:pt x="372" y="1801"/>
                    </a:lnTo>
                    <a:lnTo>
                      <a:pt x="368" y="1801"/>
                    </a:lnTo>
                    <a:lnTo>
                      <a:pt x="350" y="1798"/>
                    </a:lnTo>
                    <a:lnTo>
                      <a:pt x="346" y="1796"/>
                    </a:lnTo>
                    <a:lnTo>
                      <a:pt x="329" y="1794"/>
                    </a:lnTo>
                    <a:lnTo>
                      <a:pt x="325" y="1791"/>
                    </a:lnTo>
                    <a:lnTo>
                      <a:pt x="310" y="1789"/>
                    </a:lnTo>
                    <a:lnTo>
                      <a:pt x="305" y="1787"/>
                    </a:lnTo>
                    <a:lnTo>
                      <a:pt x="288" y="1782"/>
                    </a:lnTo>
                    <a:lnTo>
                      <a:pt x="284" y="1782"/>
                    </a:lnTo>
                    <a:lnTo>
                      <a:pt x="269" y="1776"/>
                    </a:lnTo>
                    <a:lnTo>
                      <a:pt x="264" y="1776"/>
                    </a:lnTo>
                    <a:lnTo>
                      <a:pt x="249" y="1769"/>
                    </a:lnTo>
                    <a:lnTo>
                      <a:pt x="245" y="1769"/>
                    </a:lnTo>
                    <a:lnTo>
                      <a:pt x="230" y="1762"/>
                    </a:lnTo>
                    <a:lnTo>
                      <a:pt x="226" y="1762"/>
                    </a:lnTo>
                    <a:lnTo>
                      <a:pt x="211" y="1755"/>
                    </a:lnTo>
                    <a:lnTo>
                      <a:pt x="206" y="1753"/>
                    </a:lnTo>
                    <a:lnTo>
                      <a:pt x="194" y="1746"/>
                    </a:lnTo>
                    <a:lnTo>
                      <a:pt x="189" y="1744"/>
                    </a:lnTo>
                    <a:lnTo>
                      <a:pt x="174" y="1737"/>
                    </a:lnTo>
                    <a:lnTo>
                      <a:pt x="172" y="1735"/>
                    </a:lnTo>
                    <a:lnTo>
                      <a:pt x="159" y="1728"/>
                    </a:lnTo>
                    <a:lnTo>
                      <a:pt x="155" y="1726"/>
                    </a:lnTo>
                    <a:lnTo>
                      <a:pt x="142" y="1717"/>
                    </a:lnTo>
                    <a:lnTo>
                      <a:pt x="140" y="1714"/>
                    </a:lnTo>
                    <a:lnTo>
                      <a:pt x="127" y="1705"/>
                    </a:lnTo>
                    <a:lnTo>
                      <a:pt x="123" y="1703"/>
                    </a:lnTo>
                    <a:lnTo>
                      <a:pt x="112" y="1694"/>
                    </a:lnTo>
                    <a:lnTo>
                      <a:pt x="110" y="1692"/>
                    </a:lnTo>
                    <a:lnTo>
                      <a:pt x="97" y="1682"/>
                    </a:lnTo>
                    <a:lnTo>
                      <a:pt x="95" y="1680"/>
                    </a:lnTo>
                    <a:lnTo>
                      <a:pt x="84" y="1669"/>
                    </a:lnTo>
                    <a:lnTo>
                      <a:pt x="82" y="1667"/>
                    </a:lnTo>
                    <a:lnTo>
                      <a:pt x="71" y="1655"/>
                    </a:lnTo>
                    <a:lnTo>
                      <a:pt x="69" y="1653"/>
                    </a:lnTo>
                    <a:lnTo>
                      <a:pt x="60" y="1642"/>
                    </a:lnTo>
                    <a:lnTo>
                      <a:pt x="58" y="1639"/>
                    </a:lnTo>
                    <a:lnTo>
                      <a:pt x="50" y="1628"/>
                    </a:lnTo>
                    <a:lnTo>
                      <a:pt x="48" y="1626"/>
                    </a:lnTo>
                    <a:lnTo>
                      <a:pt x="41" y="1612"/>
                    </a:lnTo>
                    <a:lnTo>
                      <a:pt x="39" y="1610"/>
                    </a:lnTo>
                    <a:lnTo>
                      <a:pt x="33" y="1596"/>
                    </a:lnTo>
                    <a:lnTo>
                      <a:pt x="30" y="1594"/>
                    </a:lnTo>
                    <a:lnTo>
                      <a:pt x="24" y="1580"/>
                    </a:lnTo>
                    <a:lnTo>
                      <a:pt x="24" y="1578"/>
                    </a:lnTo>
                    <a:lnTo>
                      <a:pt x="17" y="1564"/>
                    </a:lnTo>
                    <a:lnTo>
                      <a:pt x="17" y="1560"/>
                    </a:lnTo>
                    <a:lnTo>
                      <a:pt x="13" y="1546"/>
                    </a:lnTo>
                    <a:lnTo>
                      <a:pt x="11" y="1544"/>
                    </a:lnTo>
                    <a:lnTo>
                      <a:pt x="9" y="1528"/>
                    </a:lnTo>
                    <a:lnTo>
                      <a:pt x="9" y="1526"/>
                    </a:lnTo>
                    <a:lnTo>
                      <a:pt x="5" y="1510"/>
                    </a:lnTo>
                    <a:lnTo>
                      <a:pt x="5" y="1508"/>
                    </a:lnTo>
                    <a:lnTo>
                      <a:pt x="5" y="1489"/>
                    </a:lnTo>
                    <a:lnTo>
                      <a:pt x="2" y="1487"/>
                    </a:lnTo>
                    <a:lnTo>
                      <a:pt x="2" y="1469"/>
                    </a:lnTo>
                    <a:lnTo>
                      <a:pt x="2" y="1467"/>
                    </a:lnTo>
                    <a:lnTo>
                      <a:pt x="0" y="1449"/>
                    </a:lnTo>
                    <a:lnTo>
                      <a:pt x="0" y="1444"/>
                    </a:lnTo>
                    <a:lnTo>
                      <a:pt x="0" y="1426"/>
                    </a:lnTo>
                    <a:lnTo>
                      <a:pt x="0" y="1421"/>
                    </a:lnTo>
                    <a:lnTo>
                      <a:pt x="0" y="1403"/>
                    </a:lnTo>
                    <a:lnTo>
                      <a:pt x="0" y="1399"/>
                    </a:lnTo>
                    <a:lnTo>
                      <a:pt x="0" y="1380"/>
                    </a:lnTo>
                    <a:lnTo>
                      <a:pt x="0" y="1374"/>
                    </a:lnTo>
                    <a:lnTo>
                      <a:pt x="0" y="1355"/>
                    </a:lnTo>
                    <a:lnTo>
                      <a:pt x="0" y="1351"/>
                    </a:lnTo>
                    <a:lnTo>
                      <a:pt x="2" y="1330"/>
                    </a:lnTo>
                    <a:lnTo>
                      <a:pt x="2" y="1324"/>
                    </a:lnTo>
                    <a:lnTo>
                      <a:pt x="5" y="1303"/>
                    </a:lnTo>
                    <a:lnTo>
                      <a:pt x="5" y="1299"/>
                    </a:lnTo>
                    <a:lnTo>
                      <a:pt x="5" y="1276"/>
                    </a:lnTo>
                    <a:lnTo>
                      <a:pt x="7" y="1271"/>
                    </a:lnTo>
                    <a:lnTo>
                      <a:pt x="9" y="1249"/>
                    </a:lnTo>
                    <a:lnTo>
                      <a:pt x="9" y="1244"/>
                    </a:lnTo>
                    <a:lnTo>
                      <a:pt x="11" y="1221"/>
                    </a:lnTo>
                    <a:lnTo>
                      <a:pt x="11" y="1215"/>
                    </a:lnTo>
                    <a:lnTo>
                      <a:pt x="13" y="1192"/>
                    </a:lnTo>
                    <a:lnTo>
                      <a:pt x="15" y="1187"/>
                    </a:lnTo>
                    <a:lnTo>
                      <a:pt x="17" y="1165"/>
                    </a:lnTo>
                    <a:lnTo>
                      <a:pt x="17" y="1158"/>
                    </a:lnTo>
                    <a:lnTo>
                      <a:pt x="22" y="1135"/>
                    </a:lnTo>
                    <a:lnTo>
                      <a:pt x="22" y="1128"/>
                    </a:lnTo>
                    <a:lnTo>
                      <a:pt x="26" y="1103"/>
                    </a:lnTo>
                    <a:lnTo>
                      <a:pt x="26" y="1099"/>
                    </a:lnTo>
                    <a:lnTo>
                      <a:pt x="30" y="1074"/>
                    </a:lnTo>
                    <a:lnTo>
                      <a:pt x="30" y="1069"/>
                    </a:lnTo>
                    <a:lnTo>
                      <a:pt x="35" y="1044"/>
                    </a:lnTo>
                    <a:lnTo>
                      <a:pt x="37" y="1038"/>
                    </a:lnTo>
                    <a:lnTo>
                      <a:pt x="39" y="1013"/>
                    </a:lnTo>
                    <a:lnTo>
                      <a:pt x="41" y="1006"/>
                    </a:lnTo>
                    <a:lnTo>
                      <a:pt x="45" y="983"/>
                    </a:lnTo>
                    <a:lnTo>
                      <a:pt x="48" y="976"/>
                    </a:lnTo>
                    <a:lnTo>
                      <a:pt x="52" y="951"/>
                    </a:lnTo>
                    <a:lnTo>
                      <a:pt x="52" y="944"/>
                    </a:lnTo>
                    <a:lnTo>
                      <a:pt x="58" y="919"/>
                    </a:lnTo>
                    <a:lnTo>
                      <a:pt x="58" y="913"/>
                    </a:lnTo>
                    <a:lnTo>
                      <a:pt x="65" y="888"/>
                    </a:lnTo>
                    <a:lnTo>
                      <a:pt x="65" y="881"/>
                    </a:lnTo>
                    <a:lnTo>
                      <a:pt x="71" y="856"/>
                    </a:lnTo>
                    <a:lnTo>
                      <a:pt x="73" y="849"/>
                    </a:lnTo>
                    <a:lnTo>
                      <a:pt x="78" y="824"/>
                    </a:lnTo>
                    <a:lnTo>
                      <a:pt x="80" y="817"/>
                    </a:lnTo>
                    <a:lnTo>
                      <a:pt x="86" y="792"/>
                    </a:lnTo>
                    <a:lnTo>
                      <a:pt x="86" y="785"/>
                    </a:lnTo>
                    <a:lnTo>
                      <a:pt x="93" y="761"/>
                    </a:lnTo>
                    <a:lnTo>
                      <a:pt x="95" y="756"/>
                    </a:lnTo>
                    <a:lnTo>
                      <a:pt x="101" y="729"/>
                    </a:lnTo>
                    <a:lnTo>
                      <a:pt x="103" y="724"/>
                    </a:lnTo>
                    <a:lnTo>
                      <a:pt x="110" y="699"/>
                    </a:lnTo>
                    <a:lnTo>
                      <a:pt x="112" y="692"/>
                    </a:lnTo>
                    <a:lnTo>
                      <a:pt x="118" y="667"/>
                    </a:lnTo>
                    <a:lnTo>
                      <a:pt x="118" y="661"/>
                    </a:lnTo>
                    <a:lnTo>
                      <a:pt x="127" y="636"/>
                    </a:lnTo>
                    <a:lnTo>
                      <a:pt x="129" y="631"/>
                    </a:lnTo>
                    <a:lnTo>
                      <a:pt x="136" y="606"/>
                    </a:lnTo>
                    <a:lnTo>
                      <a:pt x="138" y="599"/>
                    </a:lnTo>
                    <a:lnTo>
                      <a:pt x="144" y="574"/>
                    </a:lnTo>
                    <a:lnTo>
                      <a:pt x="146" y="570"/>
                    </a:lnTo>
                    <a:lnTo>
                      <a:pt x="155" y="545"/>
                    </a:lnTo>
                    <a:lnTo>
                      <a:pt x="155" y="538"/>
                    </a:lnTo>
                    <a:lnTo>
                      <a:pt x="164" y="515"/>
                    </a:lnTo>
                    <a:lnTo>
                      <a:pt x="166" y="508"/>
                    </a:lnTo>
                    <a:lnTo>
                      <a:pt x="174" y="486"/>
                    </a:lnTo>
                    <a:lnTo>
                      <a:pt x="174" y="479"/>
                    </a:lnTo>
                    <a:lnTo>
                      <a:pt x="183" y="456"/>
                    </a:lnTo>
                    <a:lnTo>
                      <a:pt x="185" y="452"/>
                    </a:lnTo>
                    <a:lnTo>
                      <a:pt x="194" y="429"/>
                    </a:lnTo>
                    <a:lnTo>
                      <a:pt x="196" y="422"/>
                    </a:lnTo>
                    <a:lnTo>
                      <a:pt x="204" y="402"/>
                    </a:lnTo>
                    <a:lnTo>
                      <a:pt x="206" y="395"/>
                    </a:lnTo>
                    <a:lnTo>
                      <a:pt x="215" y="374"/>
                    </a:lnTo>
                    <a:lnTo>
                      <a:pt x="217" y="368"/>
                    </a:lnTo>
                    <a:lnTo>
                      <a:pt x="226" y="347"/>
                    </a:lnTo>
                    <a:lnTo>
                      <a:pt x="228" y="343"/>
                    </a:lnTo>
                    <a:lnTo>
                      <a:pt x="237" y="320"/>
                    </a:lnTo>
                    <a:lnTo>
                      <a:pt x="239" y="315"/>
                    </a:lnTo>
                    <a:lnTo>
                      <a:pt x="247" y="295"/>
                    </a:lnTo>
                    <a:lnTo>
                      <a:pt x="249" y="290"/>
                    </a:lnTo>
                    <a:lnTo>
                      <a:pt x="258" y="270"/>
                    </a:lnTo>
                    <a:lnTo>
                      <a:pt x="260" y="265"/>
                    </a:lnTo>
                    <a:lnTo>
                      <a:pt x="269" y="247"/>
                    </a:lnTo>
                    <a:lnTo>
                      <a:pt x="271" y="243"/>
                    </a:lnTo>
                    <a:lnTo>
                      <a:pt x="282" y="225"/>
                    </a:lnTo>
                    <a:lnTo>
                      <a:pt x="284" y="220"/>
                    </a:lnTo>
                    <a:lnTo>
                      <a:pt x="292" y="202"/>
                    </a:lnTo>
                    <a:lnTo>
                      <a:pt x="295" y="197"/>
                    </a:lnTo>
                    <a:lnTo>
                      <a:pt x="305" y="181"/>
                    </a:lnTo>
                    <a:lnTo>
                      <a:pt x="307" y="177"/>
                    </a:lnTo>
                    <a:lnTo>
                      <a:pt x="316" y="161"/>
                    </a:lnTo>
                    <a:lnTo>
                      <a:pt x="318" y="156"/>
                    </a:lnTo>
                    <a:lnTo>
                      <a:pt x="329" y="143"/>
                    </a:lnTo>
                    <a:lnTo>
                      <a:pt x="331" y="138"/>
                    </a:lnTo>
                    <a:lnTo>
                      <a:pt x="340" y="125"/>
                    </a:lnTo>
                    <a:lnTo>
                      <a:pt x="342" y="120"/>
                    </a:lnTo>
                    <a:lnTo>
                      <a:pt x="353" y="107"/>
                    </a:lnTo>
                    <a:lnTo>
                      <a:pt x="355" y="104"/>
                    </a:lnTo>
                    <a:lnTo>
                      <a:pt x="363" y="91"/>
                    </a:lnTo>
                    <a:lnTo>
                      <a:pt x="365" y="88"/>
                    </a:lnTo>
                    <a:lnTo>
                      <a:pt x="376" y="77"/>
                    </a:lnTo>
                    <a:lnTo>
                      <a:pt x="378" y="72"/>
                    </a:lnTo>
                    <a:lnTo>
                      <a:pt x="389" y="63"/>
                    </a:lnTo>
                    <a:lnTo>
                      <a:pt x="391" y="59"/>
                    </a:lnTo>
                    <a:lnTo>
                      <a:pt x="400" y="50"/>
                    </a:lnTo>
                    <a:lnTo>
                      <a:pt x="404" y="47"/>
                    </a:lnTo>
                    <a:lnTo>
                      <a:pt x="413" y="38"/>
                    </a:lnTo>
                    <a:lnTo>
                      <a:pt x="415" y="36"/>
                    </a:lnTo>
                    <a:lnTo>
                      <a:pt x="426" y="29"/>
                    </a:lnTo>
                    <a:lnTo>
                      <a:pt x="428" y="27"/>
                    </a:lnTo>
                    <a:lnTo>
                      <a:pt x="438" y="20"/>
                    </a:lnTo>
                    <a:lnTo>
                      <a:pt x="441" y="20"/>
                    </a:lnTo>
                    <a:lnTo>
                      <a:pt x="451" y="13"/>
                    </a:lnTo>
                    <a:lnTo>
                      <a:pt x="453" y="13"/>
                    </a:lnTo>
                    <a:lnTo>
                      <a:pt x="462" y="9"/>
                    </a:lnTo>
                    <a:lnTo>
                      <a:pt x="464" y="7"/>
                    </a:lnTo>
                    <a:lnTo>
                      <a:pt x="475" y="4"/>
                    </a:lnTo>
                    <a:lnTo>
                      <a:pt x="477" y="4"/>
                    </a:lnTo>
                    <a:lnTo>
                      <a:pt x="488" y="2"/>
                    </a:lnTo>
                    <a:lnTo>
                      <a:pt x="490" y="2"/>
                    </a:lnTo>
                    <a:lnTo>
                      <a:pt x="501" y="0"/>
                    </a:lnTo>
                    <a:close/>
                  </a:path>
                </a:pathLst>
              </a:custGeom>
              <a:solidFill>
                <a:srgbClr val="00FFFF"/>
              </a:solidFill>
              <a:ln w="508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10"/>
              <p:cNvSpPr>
                <a:spLocks noChangeShapeType="1"/>
              </p:cNvSpPr>
              <p:nvPr/>
            </p:nvSpPr>
            <p:spPr bwMode="auto">
              <a:xfrm>
                <a:off x="3009159" y="5181506"/>
                <a:ext cx="2834640" cy="0"/>
              </a:xfrm>
              <a:prstGeom prst="line">
                <a:avLst/>
              </a:prstGeom>
              <a:noFill/>
              <a:ln w="6350">
                <a:solidFill>
                  <a:srgbClr val="FF66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1"/>
              <p:cNvSpPr>
                <a:spLocks noChangeShapeType="1"/>
              </p:cNvSpPr>
              <p:nvPr/>
            </p:nvSpPr>
            <p:spPr bwMode="auto">
              <a:xfrm>
                <a:off x="4425211" y="3684290"/>
                <a:ext cx="0" cy="2834640"/>
              </a:xfrm>
              <a:prstGeom prst="line">
                <a:avLst/>
              </a:prstGeom>
              <a:noFill/>
              <a:ln w="6350">
                <a:solidFill>
                  <a:srgbClr val="FF66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2"/>
              <p:cNvSpPr>
                <a:spLocks noChangeShapeType="1"/>
              </p:cNvSpPr>
              <p:nvPr/>
            </p:nvSpPr>
            <p:spPr bwMode="auto">
              <a:xfrm rot="2700000" flipH="1">
                <a:off x="4425211" y="3774787"/>
                <a:ext cx="0" cy="2834640"/>
              </a:xfrm>
              <a:prstGeom prst="line">
                <a:avLst/>
              </a:prstGeom>
              <a:noFill/>
              <a:ln w="6350">
                <a:solidFill>
                  <a:srgbClr val="FF66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Oval 13"/>
              <p:cNvSpPr>
                <a:spLocks noChangeArrowheads="1"/>
              </p:cNvSpPr>
              <p:nvPr/>
            </p:nvSpPr>
            <p:spPr bwMode="auto">
              <a:xfrm>
                <a:off x="4124786" y="4084436"/>
                <a:ext cx="594360" cy="185939"/>
              </a:xfrm>
              <a:prstGeom prst="ellipse">
                <a:avLst/>
              </a:prstGeom>
              <a:noFill/>
              <a:ln w="508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4"/>
              <p:cNvSpPr>
                <a:spLocks noChangeShapeType="1"/>
              </p:cNvSpPr>
              <p:nvPr/>
            </p:nvSpPr>
            <p:spPr bwMode="auto">
              <a:xfrm flipV="1">
                <a:off x="4431559" y="4189412"/>
                <a:ext cx="295086" cy="915679"/>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p:nvSpPr>
            <p:spPr bwMode="auto">
              <a:xfrm rot="-6325078">
                <a:off x="4431559" y="4647892"/>
                <a:ext cx="114300" cy="114300"/>
              </a:xfrm>
              <a:custGeom>
                <a:avLst/>
                <a:gdLst>
                  <a:gd name="T0" fmla="*/ 0 w 210"/>
                  <a:gd name="T1" fmla="*/ 180 h 210"/>
                  <a:gd name="T2" fmla="*/ 180 w 210"/>
                  <a:gd name="T3" fmla="*/ 180 h 210"/>
                  <a:gd name="T4" fmla="*/ 180 w 210"/>
                  <a:gd name="T5" fmla="*/ 0 h 210"/>
                </a:gdLst>
                <a:ahLst/>
                <a:cxnLst>
                  <a:cxn ang="0">
                    <a:pos x="T0" y="T1"/>
                  </a:cxn>
                  <a:cxn ang="0">
                    <a:pos x="T2" y="T3"/>
                  </a:cxn>
                  <a:cxn ang="0">
                    <a:pos x="T4" y="T5"/>
                  </a:cxn>
                </a:cxnLst>
                <a:rect l="0" t="0" r="r" b="b"/>
                <a:pathLst>
                  <a:path w="210" h="210">
                    <a:moveTo>
                      <a:pt x="0" y="180"/>
                    </a:moveTo>
                    <a:cubicBezTo>
                      <a:pt x="75" y="195"/>
                      <a:pt x="150" y="210"/>
                      <a:pt x="180" y="180"/>
                    </a:cubicBezTo>
                    <a:cubicBezTo>
                      <a:pt x="210" y="150"/>
                      <a:pt x="195" y="75"/>
                      <a:pt x="180" y="0"/>
                    </a:cubicBezTo>
                  </a:path>
                </a:pathLst>
              </a:custGeom>
              <a:noFill/>
              <a:ln w="952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24" name="Rectangle 23"/>
                  <p:cNvSpPr/>
                  <p:nvPr/>
                </p:nvSpPr>
                <p:spPr>
                  <a:xfrm>
                    <a:off x="4248335" y="3367949"/>
                    <a:ext cx="3537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i="1" dirty="0">
                              <a:latin typeface="Cambria Math" panose="02040503050406030204" pitchFamily="18" charset="0"/>
                            </a:rPr>
                            <m:t>𝑧</m:t>
                          </m:r>
                        </m:oMath>
                      </m:oMathPara>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4248335" y="3367949"/>
                    <a:ext cx="353751"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5808413" y="4993152"/>
                    <a:ext cx="3679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dirty="0" smtClean="0">
                              <a:latin typeface="Cambria Math" panose="02040503050406030204" pitchFamily="18" charset="0"/>
                            </a:rPr>
                            <m:t>𝑥</m:t>
                          </m:r>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5808413" y="4993152"/>
                    <a:ext cx="36798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5339002" y="3870631"/>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dirty="0" smtClean="0">
                              <a:latin typeface="Cambria Math" panose="02040503050406030204" pitchFamily="18" charset="0"/>
                            </a:rPr>
                            <m:t>𝑦</m:t>
                          </m:r>
                        </m:oMath>
                      </m:oMathPara>
                    </a14:m>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5339002" y="3870631"/>
                    <a:ext cx="371384" cy="369332"/>
                  </a:xfrm>
                  <a:prstGeom prst="rect">
                    <a:avLst/>
                  </a:prstGeom>
                  <a:blipFill>
                    <a:blip r:embed="rId5"/>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352602" y="4380684"/>
                    <a:ext cx="33098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400" i="1">
                              <a:latin typeface="Cambria Math" panose="02040503050406030204" pitchFamily="18" charset="0"/>
                              <a:ea typeface="Cambria Math" panose="02040503050406030204" pitchFamily="18" charset="0"/>
                            </a:rPr>
                            <m:t>𝜃</m:t>
                          </m:r>
                        </m:oMath>
                      </m:oMathPara>
                    </a14:m>
                    <a:endParaRPr lang="en-US" sz="1400" dirty="0"/>
                  </a:p>
                </p:txBody>
              </p:sp>
            </mc:Choice>
            <mc:Fallback xmlns="">
              <p:sp>
                <p:nvSpPr>
                  <p:cNvPr id="25" name="Rectangle 24"/>
                  <p:cNvSpPr>
                    <a:spLocks noRot="1" noChangeAspect="1" noMove="1" noResize="1" noEditPoints="1" noAdjustHandles="1" noChangeArrowheads="1" noChangeShapeType="1" noTextEdit="1"/>
                  </p:cNvSpPr>
                  <p:nvPr/>
                </p:nvSpPr>
                <p:spPr>
                  <a:xfrm>
                    <a:off x="4352602" y="4380684"/>
                    <a:ext cx="330988"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4819329" y="6286147"/>
                    <a:ext cx="1173077" cy="3931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𝑌</m:t>
                              </m:r>
                            </m:e>
                            <m:sub>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𝑧</m:t>
                                  </m:r>
                                </m:sub>
                              </m:sSub>
                            </m:sub>
                          </m:sSub>
                          <m:r>
                            <a:rPr lang="en-US" altLang="en-US" i="1" smtClean="0">
                              <a:latin typeface="Cambria Math" panose="02040503050406030204" pitchFamily="18" charset="0"/>
                              <a:ea typeface="Cambria Math" panose="02040503050406030204" pitchFamily="18" charset="0"/>
                            </a:rPr>
                            <m:t>≡</m:t>
                          </m:r>
                          <m:sSub>
                            <m:sSubPr>
                              <m:ctrlPr>
                                <a:rPr lang="en-US" alt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𝑌</m:t>
                              </m:r>
                            </m:e>
                            <m:sub>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4819329" y="6286147"/>
                    <a:ext cx="1173077" cy="393121"/>
                  </a:xfrm>
                  <a:prstGeom prst="rect">
                    <a:avLst/>
                  </a:prstGeom>
                  <a:blipFill>
                    <a:blip r:embed="rId7"/>
                    <a:stretch>
                      <a:fillRect b="-3125"/>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1503986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374BF2-3C04-4AB9-BE52-D173019A9162}" type="slidenum">
              <a:rPr lang="en-US" smtClean="0"/>
              <a:t>29</a:t>
            </a:fld>
            <a:endParaRPr lang="en-US" dirty="0"/>
          </a:p>
        </p:txBody>
      </p:sp>
      <p:grpSp>
        <p:nvGrpSpPr>
          <p:cNvPr id="45" name="Group 44"/>
          <p:cNvGrpSpPr>
            <a:grpSpLocks noChangeAspect="1"/>
          </p:cNvGrpSpPr>
          <p:nvPr/>
        </p:nvGrpSpPr>
        <p:grpSpPr>
          <a:xfrm>
            <a:off x="3415818" y="4056333"/>
            <a:ext cx="2691655" cy="2651760"/>
            <a:chOff x="2879032" y="3529996"/>
            <a:chExt cx="3198389" cy="3150981"/>
          </a:xfrm>
        </p:grpSpPr>
        <p:grpSp>
          <p:nvGrpSpPr>
            <p:cNvPr id="46" name="Group 45"/>
            <p:cNvGrpSpPr/>
            <p:nvPr/>
          </p:nvGrpSpPr>
          <p:grpSpPr>
            <a:xfrm>
              <a:off x="2879032" y="3529996"/>
              <a:ext cx="3198389" cy="3150981"/>
              <a:chOff x="2879032" y="3529996"/>
              <a:chExt cx="3198389" cy="3150981"/>
            </a:xfrm>
          </p:grpSpPr>
          <p:sp>
            <p:nvSpPr>
              <p:cNvPr id="57" name="Line 11"/>
              <p:cNvSpPr>
                <a:spLocks noChangeShapeType="1"/>
              </p:cNvSpPr>
              <p:nvPr/>
            </p:nvSpPr>
            <p:spPr bwMode="auto">
              <a:xfrm>
                <a:off x="4296352" y="3846337"/>
                <a:ext cx="0" cy="2834640"/>
              </a:xfrm>
              <a:prstGeom prst="line">
                <a:avLst/>
              </a:prstGeom>
              <a:noFill/>
              <a:ln w="6350">
                <a:solidFill>
                  <a:srgbClr val="FF66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8" name="Line 12"/>
              <p:cNvSpPr>
                <a:spLocks noChangeShapeType="1"/>
              </p:cNvSpPr>
              <p:nvPr/>
            </p:nvSpPr>
            <p:spPr bwMode="auto">
              <a:xfrm rot="2700000" flipH="1">
                <a:off x="4296352" y="3936834"/>
                <a:ext cx="0" cy="2834640"/>
              </a:xfrm>
              <a:prstGeom prst="line">
                <a:avLst/>
              </a:prstGeom>
              <a:noFill/>
              <a:ln w="6350">
                <a:solidFill>
                  <a:srgbClr val="FF66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59" name="Line 10"/>
              <p:cNvSpPr>
                <a:spLocks noChangeShapeType="1"/>
              </p:cNvSpPr>
              <p:nvPr/>
            </p:nvSpPr>
            <p:spPr bwMode="auto">
              <a:xfrm>
                <a:off x="2880300" y="5343553"/>
                <a:ext cx="2834640" cy="0"/>
              </a:xfrm>
              <a:prstGeom prst="line">
                <a:avLst/>
              </a:prstGeom>
              <a:noFill/>
              <a:ln w="6350">
                <a:solidFill>
                  <a:srgbClr val="FF66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mc:AlternateContent xmlns:mc="http://schemas.openxmlformats.org/markup-compatibility/2006" xmlns:a14="http://schemas.microsoft.com/office/drawing/2010/main">
            <mc:Choice Requires="a14">
              <p:sp>
                <p:nvSpPr>
                  <p:cNvPr id="51" name="Rectangle 50"/>
                  <p:cNvSpPr/>
                  <p:nvPr/>
                </p:nvSpPr>
                <p:spPr>
                  <a:xfrm>
                    <a:off x="4119477" y="3529996"/>
                    <a:ext cx="383726" cy="3888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600" i="1" dirty="0">
                              <a:latin typeface="Cambria Math" panose="02040503050406030204" pitchFamily="18" charset="0"/>
                            </a:rPr>
                            <m:t>𝑧</m:t>
                          </m:r>
                        </m:oMath>
                      </m:oMathPara>
                    </a14:m>
                    <a:endParaRPr lang="en-US" sz="1600" dirty="0"/>
                  </a:p>
                </p:txBody>
              </p:sp>
            </mc:Choice>
            <mc:Fallback xmlns="">
              <p:sp>
                <p:nvSpPr>
                  <p:cNvPr id="51" name="Rectangle 50"/>
                  <p:cNvSpPr>
                    <a:spLocks noRot="1" noChangeAspect="1" noMove="1" noResize="1" noEditPoints="1" noAdjustHandles="1" noChangeArrowheads="1" noChangeShapeType="1" noTextEdit="1"/>
                  </p:cNvSpPr>
                  <p:nvPr/>
                </p:nvSpPr>
                <p:spPr>
                  <a:xfrm>
                    <a:off x="4119477" y="3529996"/>
                    <a:ext cx="383726" cy="38888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5679554" y="5155199"/>
                    <a:ext cx="397867" cy="3888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600" b="0" i="1" dirty="0" smtClean="0">
                              <a:latin typeface="Cambria Math" panose="02040503050406030204" pitchFamily="18" charset="0"/>
                            </a:rPr>
                            <m:t>𝑥</m:t>
                          </m:r>
                        </m:oMath>
                      </m:oMathPara>
                    </a14:m>
                    <a:endParaRPr lang="en-US" sz="1600" dirty="0"/>
                  </a:p>
                </p:txBody>
              </p:sp>
            </mc:Choice>
            <mc:Fallback xmlns="">
              <p:sp>
                <p:nvSpPr>
                  <p:cNvPr id="52" name="Rectangle 51"/>
                  <p:cNvSpPr>
                    <a:spLocks noRot="1" noChangeAspect="1" noMove="1" noResize="1" noEditPoints="1" noAdjustHandles="1" noChangeArrowheads="1" noChangeShapeType="1" noTextEdit="1"/>
                  </p:cNvSpPr>
                  <p:nvPr/>
                </p:nvSpPr>
                <p:spPr>
                  <a:xfrm>
                    <a:off x="5679554" y="5155199"/>
                    <a:ext cx="397867" cy="3888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5210143" y="4032678"/>
                    <a:ext cx="402139" cy="3888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600" b="0" i="1" dirty="0" smtClean="0">
                              <a:latin typeface="Cambria Math" panose="02040503050406030204" pitchFamily="18" charset="0"/>
                            </a:rPr>
                            <m:t>𝑦</m:t>
                          </m:r>
                        </m:oMath>
                      </m:oMathPara>
                    </a14:m>
                    <a:endParaRPr lang="en-US" sz="1600" dirty="0"/>
                  </a:p>
                </p:txBody>
              </p:sp>
            </mc:Choice>
            <mc:Fallback xmlns="">
              <p:sp>
                <p:nvSpPr>
                  <p:cNvPr id="53" name="Rectangle 52"/>
                  <p:cNvSpPr>
                    <a:spLocks noRot="1" noChangeAspect="1" noMove="1" noResize="1" noEditPoints="1" noAdjustHandles="1" noChangeArrowheads="1" noChangeShapeType="1" noTextEdit="1"/>
                  </p:cNvSpPr>
                  <p:nvPr/>
                </p:nvSpPr>
                <p:spPr>
                  <a:xfrm>
                    <a:off x="5210143" y="4032678"/>
                    <a:ext cx="402139" cy="388881"/>
                  </a:xfrm>
                  <a:prstGeom prst="rect">
                    <a:avLst/>
                  </a:prstGeom>
                  <a:blipFill>
                    <a:blip r:embed="rId4"/>
                    <a:stretch>
                      <a:fillRect b="-7547"/>
                    </a:stretch>
                  </a:blipFill>
                </p:spPr>
                <p:txBody>
                  <a:bodyPr/>
                  <a:lstStyle/>
                  <a:p>
                    <a:r>
                      <a:rPr lang="en-US">
                        <a:noFill/>
                      </a:rPr>
                      <a:t> </a:t>
                    </a:r>
                  </a:p>
                </p:txBody>
              </p:sp>
            </mc:Fallback>
          </mc:AlternateContent>
          <p:grpSp>
            <p:nvGrpSpPr>
              <p:cNvPr id="54" name="Group 53"/>
              <p:cNvGrpSpPr/>
              <p:nvPr/>
            </p:nvGrpSpPr>
            <p:grpSpPr>
              <a:xfrm>
                <a:off x="3992621" y="4435584"/>
                <a:ext cx="616903" cy="1816181"/>
                <a:chOff x="3992621" y="4435584"/>
                <a:chExt cx="616903" cy="1816181"/>
              </a:xfrm>
            </p:grpSpPr>
            <p:sp>
              <p:nvSpPr>
                <p:cNvPr id="64" name="Freeform 63"/>
                <p:cNvSpPr>
                  <a:spLocks/>
                </p:cNvSpPr>
                <p:nvPr/>
              </p:nvSpPr>
              <p:spPr bwMode="auto">
                <a:xfrm rot="10800000">
                  <a:off x="4007861" y="5346890"/>
                  <a:ext cx="601663" cy="904875"/>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solidFill>
                  <a:srgbClr val="00FFFF"/>
                </a:solid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5" name="Freeform 64"/>
                <p:cNvSpPr>
                  <a:spLocks/>
                </p:cNvSpPr>
                <p:nvPr/>
              </p:nvSpPr>
              <p:spPr bwMode="auto">
                <a:xfrm>
                  <a:off x="3992621" y="4435584"/>
                  <a:ext cx="601663" cy="904875"/>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solidFill>
                  <a:srgbClr val="00FFFF"/>
                </a:solid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grpSp>
          <p:grpSp>
            <p:nvGrpSpPr>
              <p:cNvPr id="55" name="Group 54"/>
              <p:cNvGrpSpPr/>
              <p:nvPr/>
            </p:nvGrpSpPr>
            <p:grpSpPr>
              <a:xfrm rot="5400000">
                <a:off x="3992523" y="4432662"/>
                <a:ext cx="616903" cy="1816181"/>
                <a:chOff x="3992621" y="4435584"/>
                <a:chExt cx="616903" cy="1816181"/>
              </a:xfrm>
              <a:solidFill>
                <a:schemeClr val="accent1">
                  <a:lumMod val="40000"/>
                  <a:lumOff val="60000"/>
                </a:schemeClr>
              </a:solidFill>
            </p:grpSpPr>
            <p:sp>
              <p:nvSpPr>
                <p:cNvPr id="62" name="Freeform 61"/>
                <p:cNvSpPr>
                  <a:spLocks/>
                </p:cNvSpPr>
                <p:nvPr/>
              </p:nvSpPr>
              <p:spPr bwMode="auto">
                <a:xfrm rot="10800000">
                  <a:off x="4007861" y="5346890"/>
                  <a:ext cx="601663" cy="904875"/>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grp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3" name="Freeform 62"/>
                <p:cNvSpPr>
                  <a:spLocks/>
                </p:cNvSpPr>
                <p:nvPr/>
              </p:nvSpPr>
              <p:spPr bwMode="auto">
                <a:xfrm>
                  <a:off x="3992621" y="4435584"/>
                  <a:ext cx="601663" cy="904875"/>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grp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grpSp>
          <p:grpSp>
            <p:nvGrpSpPr>
              <p:cNvPr id="56" name="Group 55"/>
              <p:cNvGrpSpPr/>
              <p:nvPr/>
            </p:nvGrpSpPr>
            <p:grpSpPr>
              <a:xfrm rot="2700000">
                <a:off x="3992621" y="4427964"/>
                <a:ext cx="616903" cy="1816181"/>
                <a:chOff x="3992621" y="4435584"/>
                <a:chExt cx="616903" cy="1816181"/>
              </a:xfrm>
              <a:solidFill>
                <a:schemeClr val="tx2">
                  <a:lumMod val="20000"/>
                  <a:lumOff val="80000"/>
                </a:schemeClr>
              </a:solidFill>
            </p:grpSpPr>
            <p:sp>
              <p:nvSpPr>
                <p:cNvPr id="60" name="Freeform 59"/>
                <p:cNvSpPr>
                  <a:spLocks/>
                </p:cNvSpPr>
                <p:nvPr/>
              </p:nvSpPr>
              <p:spPr bwMode="auto">
                <a:xfrm>
                  <a:off x="3992621" y="4435584"/>
                  <a:ext cx="601663" cy="904875"/>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grp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61" name="Freeform 60"/>
                <p:cNvSpPr>
                  <a:spLocks/>
                </p:cNvSpPr>
                <p:nvPr/>
              </p:nvSpPr>
              <p:spPr bwMode="auto">
                <a:xfrm rot="10800000">
                  <a:off x="4007861" y="5346890"/>
                  <a:ext cx="601663" cy="904875"/>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grp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grpSp>
        </p:grpSp>
        <p:grpSp>
          <p:nvGrpSpPr>
            <p:cNvPr id="47" name="Group 46"/>
            <p:cNvGrpSpPr/>
            <p:nvPr/>
          </p:nvGrpSpPr>
          <p:grpSpPr>
            <a:xfrm>
              <a:off x="4217109" y="4064072"/>
              <a:ext cx="1409324" cy="1670292"/>
              <a:chOff x="4217109" y="4064072"/>
              <a:chExt cx="1409324" cy="1670292"/>
            </a:xfrm>
          </p:grpSpPr>
          <mc:AlternateContent xmlns:mc="http://schemas.openxmlformats.org/markup-compatibility/2006" xmlns:a14="http://schemas.microsoft.com/office/drawing/2010/main">
            <mc:Choice Requires="a14">
              <p:sp>
                <p:nvSpPr>
                  <p:cNvPr id="48" name="Rectangle 47"/>
                  <p:cNvSpPr/>
                  <p:nvPr/>
                </p:nvSpPr>
                <p:spPr>
                  <a:xfrm>
                    <a:off x="4976844" y="4504184"/>
                    <a:ext cx="509670" cy="4111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𝑝</m:t>
                              </m:r>
                            </m:e>
                            <m:sub>
                              <m:r>
                                <a:rPr lang="en-US" sz="1600" i="1">
                                  <a:latin typeface="Cambria Math" panose="02040503050406030204" pitchFamily="18" charset="0"/>
                                  <a:ea typeface="Cambria Math" panose="02040503050406030204" pitchFamily="18" charset="0"/>
                                </a:rPr>
                                <m:t>𝑦</m:t>
                              </m:r>
                            </m:sub>
                          </m:sSub>
                        </m:oMath>
                      </m:oMathPara>
                    </a14:m>
                    <a:endParaRPr lang="en-US" sz="1600" dirty="0"/>
                  </a:p>
                </p:txBody>
              </p:sp>
            </mc:Choice>
            <mc:Fallback xmlns="">
              <p:sp>
                <p:nvSpPr>
                  <p:cNvPr id="48" name="Rectangle 47"/>
                  <p:cNvSpPr>
                    <a:spLocks noRot="1" noChangeAspect="1" noMove="1" noResize="1" noEditPoints="1" noAdjustHandles="1" noChangeArrowheads="1" noChangeShapeType="1" noTextEdit="1"/>
                  </p:cNvSpPr>
                  <p:nvPr/>
                </p:nvSpPr>
                <p:spPr>
                  <a:xfrm>
                    <a:off x="4976844" y="4504184"/>
                    <a:ext cx="509670" cy="411198"/>
                  </a:xfrm>
                  <a:prstGeom prst="rect">
                    <a:avLst/>
                  </a:prstGeom>
                  <a:blipFill>
                    <a:blip r:embed="rId5"/>
                    <a:stretch>
                      <a:fillRect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4217109" y="4064072"/>
                    <a:ext cx="490814" cy="3888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𝑝</m:t>
                              </m:r>
                            </m:e>
                            <m:sub>
                              <m:r>
                                <a:rPr lang="en-US" sz="1600" b="0" i="1" smtClean="0">
                                  <a:latin typeface="Cambria Math" panose="02040503050406030204" pitchFamily="18" charset="0"/>
                                  <a:ea typeface="Cambria Math" panose="02040503050406030204" pitchFamily="18" charset="0"/>
                                </a:rPr>
                                <m:t>𝑧</m:t>
                              </m:r>
                            </m:sub>
                          </m:sSub>
                        </m:oMath>
                      </m:oMathPara>
                    </a14:m>
                    <a:endParaRPr lang="en-US" sz="1600" dirty="0"/>
                  </a:p>
                </p:txBody>
              </p:sp>
            </mc:Choice>
            <mc:Fallback xmlns="">
              <p:sp>
                <p:nvSpPr>
                  <p:cNvPr id="49" name="Rectangle 48"/>
                  <p:cNvSpPr>
                    <a:spLocks noRot="1" noChangeAspect="1" noMove="1" noResize="1" noEditPoints="1" noAdjustHandles="1" noChangeArrowheads="1" noChangeShapeType="1" noTextEdit="1"/>
                  </p:cNvSpPr>
                  <p:nvPr/>
                </p:nvSpPr>
                <p:spPr>
                  <a:xfrm>
                    <a:off x="4217109" y="4064072"/>
                    <a:ext cx="490814" cy="388881"/>
                  </a:xfrm>
                  <a:prstGeom prst="rect">
                    <a:avLst/>
                  </a:prstGeom>
                  <a:blipFill>
                    <a:blip r:embed="rId6"/>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5123686" y="5345483"/>
                    <a:ext cx="502747" cy="3888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𝑝</m:t>
                              </m:r>
                            </m:e>
                            <m:sub>
                              <m:r>
                                <a:rPr lang="en-US" sz="1600" b="0" i="1" smtClean="0">
                                  <a:latin typeface="Cambria Math" panose="02040503050406030204" pitchFamily="18" charset="0"/>
                                  <a:ea typeface="Cambria Math" panose="02040503050406030204" pitchFamily="18" charset="0"/>
                                </a:rPr>
                                <m:t>𝑥</m:t>
                              </m:r>
                            </m:sub>
                          </m:sSub>
                        </m:oMath>
                      </m:oMathPara>
                    </a14:m>
                    <a:endParaRPr lang="en-US" sz="1600" dirty="0"/>
                  </a:p>
                </p:txBody>
              </p:sp>
            </mc:Choice>
            <mc:Fallback xmlns="">
              <p:sp>
                <p:nvSpPr>
                  <p:cNvPr id="50" name="Rectangle 49"/>
                  <p:cNvSpPr>
                    <a:spLocks noRot="1" noChangeAspect="1" noMove="1" noResize="1" noEditPoints="1" noAdjustHandles="1" noChangeArrowheads="1" noChangeShapeType="1" noTextEdit="1"/>
                  </p:cNvSpPr>
                  <p:nvPr/>
                </p:nvSpPr>
                <p:spPr>
                  <a:xfrm>
                    <a:off x="5123686" y="5345483"/>
                    <a:ext cx="502747" cy="388881"/>
                  </a:xfrm>
                  <a:prstGeom prst="rect">
                    <a:avLst/>
                  </a:prstGeom>
                  <a:blipFill>
                    <a:blip r:embed="rId7"/>
                    <a:stretch>
                      <a:fillRect b="-7407"/>
                    </a:stretch>
                  </a:blipFill>
                </p:spPr>
                <p:txBody>
                  <a:bodyPr/>
                  <a:lstStyle/>
                  <a:p>
                    <a:r>
                      <a:rPr lang="en-US">
                        <a:noFill/>
                      </a:rPr>
                      <a:t> </a:t>
                    </a:r>
                  </a:p>
                </p:txBody>
              </p:sp>
            </mc:Fallback>
          </mc:AlternateContent>
        </p:grpSp>
      </p:grpSp>
      <p:sp>
        <p:nvSpPr>
          <p:cNvPr id="66"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mc:AlternateContent xmlns:mc="http://schemas.openxmlformats.org/markup-compatibility/2006" xmlns:a14="http://schemas.microsoft.com/office/drawing/2010/main">
        <mc:Choice Requires="a14">
          <p:sp>
            <p:nvSpPr>
              <p:cNvPr id="67" name="Rectangle 66"/>
              <p:cNvSpPr/>
              <p:nvPr/>
            </p:nvSpPr>
            <p:spPr>
              <a:xfrm>
                <a:off x="253977" y="912773"/>
                <a:ext cx="8622394" cy="3625095"/>
              </a:xfrm>
              <a:prstGeom prst="rect">
                <a:avLst/>
              </a:prstGeom>
            </p:spPr>
            <p:txBody>
              <a:bodyPr wrap="square">
                <a:spAutoFit/>
              </a:bodyPr>
              <a:lstStyle/>
              <a:p>
                <a:pPr algn="just">
                  <a:spcBef>
                    <a:spcPct val="0"/>
                  </a:spcBef>
                </a:pPr>
                <a:r>
                  <a:rPr lang="en-US" altLang="en-US" sz="2000" dirty="0"/>
                  <a:t>The angular functions of orbitals </a:t>
                </a:r>
                <a14:m>
                  <m:oMath xmlns:m="http://schemas.openxmlformats.org/officeDocument/2006/math">
                    <m:sSub>
                      <m:sSubPr>
                        <m:ctrlPr>
                          <a:rPr lang="en-US" altLang="en-US" sz="2000" i="1">
                            <a:latin typeface="Cambria Math" panose="02040503050406030204" pitchFamily="18" charset="0"/>
                          </a:rPr>
                        </m:ctrlPr>
                      </m:sSubPr>
                      <m:e>
                        <m:r>
                          <a:rPr lang="en-US" sz="2000">
                            <a:latin typeface="Cambria Math" panose="02040503050406030204" pitchFamily="18" charset="0"/>
                          </a:rPr>
                          <m:t>𝑌</m:t>
                        </m:r>
                      </m:e>
                      <m:sub>
                        <m:r>
                          <a:rPr lang="en-US" sz="2000">
                            <a:latin typeface="Cambria Math" panose="02040503050406030204" pitchFamily="18" charset="0"/>
                          </a:rPr>
                          <m:t>1</m:t>
                        </m:r>
                        <m:r>
                          <a:rPr lang="en-US" sz="2000">
                            <a:latin typeface="Cambria Math" panose="02040503050406030204" pitchFamily="18" charset="0"/>
                          </a:rPr>
                          <m:t>,+</m:t>
                        </m:r>
                        <m:r>
                          <a:rPr lang="en-US" sz="2000">
                            <a:latin typeface="Cambria Math" panose="02040503050406030204" pitchFamily="18" charset="0"/>
                          </a:rPr>
                          <m:t>1</m:t>
                        </m:r>
                      </m:sub>
                    </m:sSub>
                  </m:oMath>
                </a14:m>
                <a:r>
                  <a:rPr lang="en-US" altLang="en-US" sz="2000" dirty="0"/>
                  <a:t> and </a:t>
                </a:r>
                <a14:m>
                  <m:oMath xmlns:m="http://schemas.openxmlformats.org/officeDocument/2006/math">
                    <m:sSub>
                      <m:sSubPr>
                        <m:ctrlPr>
                          <a:rPr lang="en-US" altLang="en-US" sz="2000" i="1">
                            <a:latin typeface="Cambria Math" panose="02040503050406030204" pitchFamily="18" charset="0"/>
                          </a:rPr>
                        </m:ctrlPr>
                      </m:sSubPr>
                      <m:e>
                        <m:r>
                          <a:rPr lang="en-US" sz="2000">
                            <a:latin typeface="Cambria Math" panose="02040503050406030204" pitchFamily="18" charset="0"/>
                          </a:rPr>
                          <m:t>𝑌</m:t>
                        </m:r>
                      </m:e>
                      <m:sub>
                        <m:r>
                          <a:rPr lang="en-US" sz="2000">
                            <a:latin typeface="Cambria Math" panose="02040503050406030204" pitchFamily="18" charset="0"/>
                          </a:rPr>
                          <m:t>1</m:t>
                        </m:r>
                        <m:r>
                          <a:rPr lang="en-US" sz="2000">
                            <a:latin typeface="Cambria Math" panose="02040503050406030204" pitchFamily="18" charset="0"/>
                          </a:rPr>
                          <m:t>,−</m:t>
                        </m:r>
                        <m:r>
                          <a:rPr lang="en-US" sz="2000">
                            <a:latin typeface="Cambria Math" panose="02040503050406030204" pitchFamily="18" charset="0"/>
                          </a:rPr>
                          <m:t>1</m:t>
                        </m:r>
                      </m:sub>
                    </m:sSub>
                  </m:oMath>
                </a14:m>
                <a:r>
                  <a:rPr lang="en-US" altLang="en-US" sz="2000" dirty="0"/>
                  <a:t> contain imaginary numbers, and therefore, they cannot be graphed. However, since the two orbital </a:t>
                </a:r>
                <a14:m>
                  <m:oMath xmlns:m="http://schemas.openxmlformats.org/officeDocument/2006/math">
                    <m:sSub>
                      <m:sSubPr>
                        <m:ctrlPr>
                          <a:rPr lang="en-US" altLang="en-US" sz="2000" i="1">
                            <a:latin typeface="Cambria Math" panose="02040503050406030204" pitchFamily="18" charset="0"/>
                          </a:rPr>
                        </m:ctrlPr>
                      </m:sSubPr>
                      <m:e>
                        <m:r>
                          <a:rPr lang="en-US" sz="2000">
                            <a:latin typeface="Cambria Math" panose="02040503050406030204" pitchFamily="18" charset="0"/>
                          </a:rPr>
                          <m:t>𝑌</m:t>
                        </m:r>
                      </m:e>
                      <m:sub>
                        <m:r>
                          <a:rPr lang="en-US" sz="2000">
                            <a:latin typeface="Cambria Math" panose="02040503050406030204" pitchFamily="18" charset="0"/>
                          </a:rPr>
                          <m:t>1</m:t>
                        </m:r>
                        <m:r>
                          <a:rPr lang="en-US" sz="2000">
                            <a:latin typeface="Cambria Math" panose="02040503050406030204" pitchFamily="18" charset="0"/>
                          </a:rPr>
                          <m:t>,+</m:t>
                        </m:r>
                        <m:r>
                          <a:rPr lang="en-US" sz="2000">
                            <a:latin typeface="Cambria Math" panose="02040503050406030204" pitchFamily="18" charset="0"/>
                          </a:rPr>
                          <m:t>1</m:t>
                        </m:r>
                      </m:sub>
                    </m:sSub>
                  </m:oMath>
                </a14:m>
                <a:r>
                  <a:rPr lang="en-US" altLang="en-US" sz="2000" dirty="0"/>
                  <a:t> and </a:t>
                </a:r>
                <a14:m>
                  <m:oMath xmlns:m="http://schemas.openxmlformats.org/officeDocument/2006/math">
                    <m:sSub>
                      <m:sSubPr>
                        <m:ctrlPr>
                          <a:rPr lang="en-US" altLang="en-US" sz="2000" i="1">
                            <a:latin typeface="Cambria Math" panose="02040503050406030204" pitchFamily="18" charset="0"/>
                          </a:rPr>
                        </m:ctrlPr>
                      </m:sSubPr>
                      <m:e>
                        <m:r>
                          <a:rPr lang="en-US" sz="2000">
                            <a:latin typeface="Cambria Math" panose="02040503050406030204" pitchFamily="18" charset="0"/>
                          </a:rPr>
                          <m:t>𝑌</m:t>
                        </m:r>
                      </m:e>
                      <m:sub>
                        <m:r>
                          <a:rPr lang="en-US" sz="2000">
                            <a:latin typeface="Cambria Math" panose="02040503050406030204" pitchFamily="18" charset="0"/>
                          </a:rPr>
                          <m:t>1</m:t>
                        </m:r>
                        <m:r>
                          <a:rPr lang="en-US" sz="2000">
                            <a:latin typeface="Cambria Math" panose="02040503050406030204" pitchFamily="18" charset="0"/>
                          </a:rPr>
                          <m:t>,−</m:t>
                        </m:r>
                        <m:r>
                          <a:rPr lang="en-US" sz="2000">
                            <a:latin typeface="Cambria Math" panose="02040503050406030204" pitchFamily="18" charset="0"/>
                          </a:rPr>
                          <m:t>1</m:t>
                        </m:r>
                      </m:sub>
                    </m:sSub>
                  </m:oMath>
                </a14:m>
                <a:r>
                  <a:rPr lang="en-US" altLang="en-US" sz="2000" dirty="0"/>
                  <a:t> have equal energies, thus, the linear combination of these orbitals give real orbitals with the same energy that can be graphed.</a:t>
                </a:r>
              </a:p>
              <a:p>
                <a:pPr algn="just">
                  <a:spcBef>
                    <a:spcPct val="0"/>
                  </a:spcBef>
                </a:pPr>
                <a:endParaRPr lang="en-US" altLang="en-US" sz="500" dirty="0"/>
              </a:p>
              <a:p>
                <a:pPr algn="ctr">
                  <a:spcBef>
                    <a:spcPct val="0"/>
                  </a:spcBef>
                </a:pPr>
                <a:r>
                  <a:rPr lang="en-US" altLang="en-US" sz="1900" dirty="0">
                    <a:solidFill>
                      <a:schemeClr val="bg1"/>
                    </a:solidFill>
                  </a:rPr>
                  <a:t>. </a:t>
                </a:r>
                <a14:m>
                  <m:oMath xmlns:m="http://schemas.openxmlformats.org/officeDocument/2006/math">
                    <m:sSub>
                      <m:sSubPr>
                        <m:ctrlPr>
                          <a:rPr lang="en-US" alt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𝑌</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𝑦</m:t>
                            </m:r>
                          </m:sub>
                        </m:sSub>
                      </m:sub>
                    </m:sSub>
                    <m:r>
                      <a:rPr lang="en-US" b="0" i="1" smtClean="0">
                        <a:latin typeface="Cambria Math" panose="02040503050406030204" pitchFamily="18" charset="0"/>
                        <a:ea typeface="Cambria Math" panose="02040503050406030204" pitchFamily="18" charset="0"/>
                      </a:rPr>
                      <m:t>=</m:t>
                    </m:r>
                  </m:oMath>
                </a14:m>
                <a:r>
                  <a:rPr lang="en-US" altLang="en-US" sz="1900" dirty="0">
                    <a:solidFill>
                      <a:schemeClr val="bg1"/>
                    </a:solidFill>
                  </a:rPr>
                  <a:t> </a:t>
                </a:r>
                <a14:m>
                  <m:oMath xmlns:m="http://schemas.openxmlformats.org/officeDocument/2006/math">
                    <m:sSub>
                      <m:sSubPr>
                        <m:ctrlPr>
                          <a:rPr lang="en-US" altLang="en-US" sz="2000" i="1">
                            <a:latin typeface="Cambria Math" panose="02040503050406030204" pitchFamily="18" charset="0"/>
                          </a:rPr>
                        </m:ctrlPr>
                      </m:sSubPr>
                      <m:e>
                        <m:f>
                          <m:fPr>
                            <m:ctrlPr>
                              <a:rPr lang="en-US" sz="2000" i="1">
                                <a:latin typeface="Cambria Math" panose="02040503050406030204" pitchFamily="18" charset="0"/>
                              </a:rPr>
                            </m:ctrlPr>
                          </m:fPr>
                          <m:num>
                            <m:r>
                              <a:rPr lang="en-US" sz="2000" i="1">
                                <a:latin typeface="Cambria Math" panose="02040503050406030204" pitchFamily="18" charset="0"/>
                              </a:rPr>
                              <m:t>1</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e>
                            </m:rad>
                          </m:den>
                        </m:f>
                        <m:r>
                          <a:rPr lang="en-US" altLang="en-US" sz="2000" b="0" i="0" smtClean="0">
                            <a:latin typeface="Cambria Math" panose="02040503050406030204" pitchFamily="18" charset="0"/>
                          </a:rPr>
                          <m:t>(</m:t>
                        </m:r>
                        <m:r>
                          <a:rPr lang="en-US" sz="2000">
                            <a:latin typeface="Cambria Math" panose="02040503050406030204" pitchFamily="18" charset="0"/>
                          </a:rPr>
                          <m:t>𝑌</m:t>
                        </m:r>
                      </m:e>
                      <m:sub>
                        <m:r>
                          <a:rPr lang="en-US" sz="2000">
                            <a:latin typeface="Cambria Math" panose="02040503050406030204" pitchFamily="18" charset="0"/>
                          </a:rPr>
                          <m:t>1</m:t>
                        </m:r>
                        <m:r>
                          <a:rPr lang="en-US" sz="2000">
                            <a:latin typeface="Cambria Math" panose="02040503050406030204" pitchFamily="18" charset="0"/>
                          </a:rPr>
                          <m:t>,+</m:t>
                        </m:r>
                        <m:r>
                          <a:rPr lang="en-US" sz="2000">
                            <a:latin typeface="Cambria Math" panose="02040503050406030204" pitchFamily="18" charset="0"/>
                          </a:rPr>
                          <m:t>1</m:t>
                        </m:r>
                      </m:sub>
                    </m:sSub>
                    <m:r>
                      <m:rPr>
                        <m:nor/>
                      </m:rPr>
                      <a:rPr lang="en-US" sz="2000">
                        <a:latin typeface="Cambria Math" panose="02040503050406030204" pitchFamily="18" charset="0"/>
                      </a:rPr>
                      <m:t> + </m:t>
                    </m:r>
                    <m:sSub>
                      <m:sSubPr>
                        <m:ctrlPr>
                          <a:rPr lang="en-US" altLang="en-US" sz="2000" i="1">
                            <a:latin typeface="Cambria Math" panose="02040503050406030204" pitchFamily="18" charset="0"/>
                          </a:rPr>
                        </m:ctrlPr>
                      </m:sSubPr>
                      <m:e>
                        <m:r>
                          <a:rPr lang="en-US" sz="2000">
                            <a:latin typeface="Cambria Math" panose="02040503050406030204" pitchFamily="18" charset="0"/>
                          </a:rPr>
                          <m:t>𝑌</m:t>
                        </m:r>
                      </m:e>
                      <m:sub>
                        <m:r>
                          <a:rPr lang="en-US" sz="2000">
                            <a:latin typeface="Cambria Math" panose="02040503050406030204" pitchFamily="18" charset="0"/>
                          </a:rPr>
                          <m:t>1</m:t>
                        </m:r>
                        <m:r>
                          <a:rPr lang="en-US" sz="2000">
                            <a:latin typeface="Cambria Math" panose="02040503050406030204" pitchFamily="18" charset="0"/>
                          </a:rPr>
                          <m:t>,−</m:t>
                        </m:r>
                        <m:r>
                          <a:rPr lang="en-US" sz="2000">
                            <a:latin typeface="Cambria Math" panose="02040503050406030204" pitchFamily="18" charset="0"/>
                          </a:rPr>
                          <m:t>1</m:t>
                        </m:r>
                      </m:sub>
                    </m:sSub>
                    <m:r>
                      <a:rPr lang="en-US" sz="2000" b="0" i="1" smtClean="0">
                        <a:latin typeface="Cambria Math" panose="02040503050406030204" pitchFamily="18" charset="0"/>
                      </a:rPr>
                      <m:t>)</m:t>
                    </m:r>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den>
                    </m:f>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func>
                      <m:funcPr>
                        <m:ctrlPr>
                          <a:rPr lang="en-US" altLang="en-US" sz="2000" i="1">
                            <a:latin typeface="Cambria Math" panose="02040503050406030204" pitchFamily="18" charset="0"/>
                          </a:rPr>
                        </m:ctrlPr>
                      </m:funcPr>
                      <m:fName>
                        <m:rad>
                          <m:radPr>
                            <m:degHide m:val="on"/>
                            <m:ctrlPr>
                              <a:rPr lang="en-US" altLang="en-US" sz="2000" i="1">
                                <a:latin typeface="Cambria Math" panose="02040503050406030204" pitchFamily="18" charset="0"/>
                              </a:rPr>
                            </m:ctrlPr>
                          </m:radPr>
                          <m:deg/>
                          <m:e>
                            <m:f>
                              <m:fPr>
                                <m:ctrlPr>
                                  <a:rPr lang="en-US" altLang="en-US" sz="2000" i="1">
                                    <a:latin typeface="Cambria Math" panose="02040503050406030204" pitchFamily="18" charset="0"/>
                                  </a:rPr>
                                </m:ctrlPr>
                              </m:fPr>
                              <m:num>
                                <m:r>
                                  <a:rPr lang="en-US" altLang="en-US" sz="2000" i="1">
                                    <a:latin typeface="Cambria Math" panose="02040503050406030204" pitchFamily="18" charset="0"/>
                                  </a:rPr>
                                  <m:t>3</m:t>
                                </m:r>
                              </m:num>
                              <m:den>
                                <m:r>
                                  <a:rPr lang="en-US" altLang="en-US" sz="2000" i="1">
                                    <a:latin typeface="Cambria Math" panose="02040503050406030204" pitchFamily="18" charset="0"/>
                                  </a:rPr>
                                  <m:t>2</m:t>
                                </m:r>
                                <m:r>
                                  <a:rPr lang="en-US" altLang="en-US" sz="2000" i="1">
                                    <a:latin typeface="Cambria Math" panose="02040503050406030204" pitchFamily="18" charset="0"/>
                                    <a:ea typeface="Cambria Math" panose="02040503050406030204" pitchFamily="18" charset="0"/>
                                  </a:rPr>
                                  <m:t>𝜋</m:t>
                                </m:r>
                              </m:den>
                            </m:f>
                          </m:e>
                        </m:rad>
                        <m:r>
                          <m:rPr>
                            <m:sty m:val="p"/>
                          </m:rPr>
                          <a:rPr lang="en-US" altLang="en-US" sz="2000">
                            <a:latin typeface="Cambria Math" panose="02040503050406030204" pitchFamily="18" charset="0"/>
                          </a:rPr>
                          <m:t>sin</m:t>
                        </m:r>
                      </m:fName>
                      <m:e>
                        <m:r>
                          <a:rPr lang="en-US" altLang="en-US" sz="2000" i="1">
                            <a:latin typeface="Cambria Math" panose="02040503050406030204" pitchFamily="18" charset="0"/>
                            <a:ea typeface="Cambria Math" panose="02040503050406030204" pitchFamily="18" charset="0"/>
                          </a:rPr>
                          <m:t>𝜃</m:t>
                        </m:r>
                      </m:e>
                    </m:func>
                    <m:r>
                      <a:rPr lang="en-US" altLang="en-US" sz="2000" i="1">
                        <a:latin typeface="Cambria Math" panose="02040503050406030204" pitchFamily="18" charset="0"/>
                        <a:ea typeface="Cambria Math" panose="02040503050406030204" pitchFamily="18" charset="0"/>
                      </a:rPr>
                      <m:t> </m:t>
                    </m:r>
                    <m:sSup>
                      <m:sSupPr>
                        <m:ctrlPr>
                          <a:rPr lang="en-US" altLang="en-US" sz="2000" i="1">
                            <a:latin typeface="Cambria Math" panose="02040503050406030204" pitchFamily="18" charset="0"/>
                            <a:ea typeface="Cambria Math" panose="02040503050406030204" pitchFamily="18" charset="0"/>
                          </a:rPr>
                        </m:ctrlPr>
                      </m:sSupPr>
                      <m:e>
                        <m:r>
                          <a:rPr lang="en-US" altLang="en-US" sz="2000" i="1">
                            <a:latin typeface="Cambria Math" panose="02040503050406030204" pitchFamily="18" charset="0"/>
                            <a:ea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𝑒</m:t>
                        </m:r>
                      </m:e>
                      <m: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𝜑</m:t>
                        </m:r>
                      </m:sup>
                    </m:sSup>
                    <m:r>
                      <a:rPr lang="en-US" sz="2000" i="1">
                        <a:latin typeface="Cambria Math" panose="02040503050406030204" pitchFamily="18" charset="0"/>
                        <a:ea typeface="Cambria Math" panose="02040503050406030204" pitchFamily="18" charset="0"/>
                      </a:rPr>
                      <m:t>+ </m:t>
                    </m:r>
                    <m:sSup>
                      <m:sSupPr>
                        <m:ctrlPr>
                          <a:rPr lang="en-US" altLang="en-US" sz="2000" i="1">
                            <a:latin typeface="Cambria Math" panose="02040503050406030204" pitchFamily="18" charset="0"/>
                            <a:ea typeface="Cambria Math" panose="02040503050406030204" pitchFamily="18" charset="0"/>
                          </a:rPr>
                        </m:ctrlPr>
                      </m:sSupPr>
                      <m:e>
                        <m:r>
                          <a:rPr lang="en-US" altLang="en-US" sz="2000" i="1">
                            <a:latin typeface="Cambria Math" panose="02040503050406030204" pitchFamily="18" charset="0"/>
                            <a:ea typeface="Cambria Math" panose="02040503050406030204" pitchFamily="18" charset="0"/>
                          </a:rPr>
                          <m:t>𝑒</m:t>
                        </m:r>
                      </m:e>
                      <m: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𝜑</m:t>
                        </m:r>
                      </m:sup>
                    </m:s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func>
                      <m:funcPr>
                        <m:ctrlPr>
                          <a:rPr lang="en-US" altLang="en-US" sz="2000" i="1">
                            <a:latin typeface="Cambria Math" panose="02040503050406030204" pitchFamily="18" charset="0"/>
                          </a:rPr>
                        </m:ctrlPr>
                      </m:funcPr>
                      <m:fName>
                        <m:rad>
                          <m:radPr>
                            <m:degHide m:val="on"/>
                            <m:ctrlPr>
                              <a:rPr lang="en-US" altLang="en-US" sz="2000" i="1">
                                <a:latin typeface="Cambria Math" panose="02040503050406030204" pitchFamily="18" charset="0"/>
                              </a:rPr>
                            </m:ctrlPr>
                          </m:radPr>
                          <m:deg/>
                          <m:e>
                            <m:f>
                              <m:fPr>
                                <m:ctrlPr>
                                  <a:rPr lang="en-US" altLang="en-US" sz="2000" i="1">
                                    <a:latin typeface="Cambria Math" panose="02040503050406030204" pitchFamily="18" charset="0"/>
                                  </a:rPr>
                                </m:ctrlPr>
                              </m:fPr>
                              <m:num>
                                <m:r>
                                  <a:rPr lang="en-US" altLang="en-US" sz="2000" i="1">
                                    <a:latin typeface="Cambria Math" panose="02040503050406030204" pitchFamily="18" charset="0"/>
                                  </a:rPr>
                                  <m:t>3</m:t>
                                </m:r>
                              </m:num>
                              <m:den>
                                <m:r>
                                  <a:rPr lang="en-US" altLang="en-US" sz="2000" b="0" i="1" smtClean="0">
                                    <a:latin typeface="Cambria Math" panose="02040503050406030204" pitchFamily="18" charset="0"/>
                                  </a:rPr>
                                  <m:t>4</m:t>
                                </m:r>
                                <m:r>
                                  <a:rPr lang="en-US" altLang="en-US" sz="2000" i="1">
                                    <a:latin typeface="Cambria Math" panose="02040503050406030204" pitchFamily="18" charset="0"/>
                                    <a:ea typeface="Cambria Math" panose="02040503050406030204" pitchFamily="18" charset="0"/>
                                  </a:rPr>
                                  <m:t>𝜋</m:t>
                                </m:r>
                              </m:den>
                            </m:f>
                          </m:e>
                        </m:rad>
                        <m:r>
                          <m:rPr>
                            <m:sty m:val="p"/>
                          </m:rPr>
                          <a:rPr lang="en-US" altLang="en-US" sz="2000">
                            <a:latin typeface="Cambria Math" panose="02040503050406030204" pitchFamily="18" charset="0"/>
                          </a:rPr>
                          <m:t>sin</m:t>
                        </m:r>
                      </m:fName>
                      <m:e>
                        <m:r>
                          <a:rPr lang="en-US" altLang="en-US" sz="2000" i="1">
                            <a:latin typeface="Cambria Math" panose="02040503050406030204" pitchFamily="18" charset="0"/>
                            <a:ea typeface="Cambria Math" panose="02040503050406030204" pitchFamily="18" charset="0"/>
                          </a:rPr>
                          <m:t>𝜃</m:t>
                        </m:r>
                      </m:e>
                    </m:func>
                    <m:func>
                      <m:funcPr>
                        <m:ctrlPr>
                          <a:rPr lang="en-US" altLang="en-US" sz="2000" i="1">
                            <a:latin typeface="Cambria Math" panose="02040503050406030204" pitchFamily="18" charset="0"/>
                            <a:ea typeface="Cambria Math" panose="02040503050406030204" pitchFamily="18" charset="0"/>
                          </a:rPr>
                        </m:ctrlPr>
                      </m:funcPr>
                      <m:fName>
                        <m:r>
                          <m:rPr>
                            <m:sty m:val="p"/>
                          </m:rPr>
                          <a:rPr lang="en-US" altLang="en-US" sz="2000">
                            <a:latin typeface="Cambria Math" panose="02040503050406030204" pitchFamily="18" charset="0"/>
                            <a:ea typeface="Cambria Math" panose="02040503050406030204" pitchFamily="18" charset="0"/>
                          </a:rPr>
                          <m:t>cos</m:t>
                        </m:r>
                      </m:fName>
                      <m:e>
                        <m:r>
                          <a:rPr lang="en-US" sz="2000" i="1">
                            <a:latin typeface="Cambria Math" panose="02040503050406030204" pitchFamily="18" charset="0"/>
                            <a:ea typeface="Cambria Math" panose="02040503050406030204" pitchFamily="18" charset="0"/>
                          </a:rPr>
                          <m:t>𝜑</m:t>
                        </m:r>
                      </m:e>
                    </m:func>
                  </m:oMath>
                </a14:m>
                <a:endParaRPr lang="en-US" sz="2000" dirty="0"/>
              </a:p>
              <a:p>
                <a:pPr algn="ctr">
                  <a:spcBef>
                    <a:spcPct val="0"/>
                  </a:spcBef>
                </a:pPr>
                <a:endParaRPr lang="en-US" altLang="en-US" sz="500" dirty="0"/>
              </a:p>
              <a:p>
                <a:pPr algn="ctr">
                  <a:spcBef>
                    <a:spcPct val="0"/>
                  </a:spcBef>
                </a:pPr>
                <a:r>
                  <a:rPr lang="en-US" altLang="en-US" sz="1900" dirty="0">
                    <a:solidFill>
                      <a:schemeClr val="bg1"/>
                    </a:solidFill>
                  </a:rPr>
                  <a:t>. </a:t>
                </a:r>
                <a14:m>
                  <m:oMath xmlns:m="http://schemas.openxmlformats.org/officeDocument/2006/math">
                    <m:sSub>
                      <m:sSubPr>
                        <m:ctrlPr>
                          <a:rPr lang="en-US" alt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𝑌</m:t>
                        </m:r>
                      </m:e>
                      <m: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𝑝</m:t>
                            </m:r>
                          </m:e>
                          <m:sub>
                            <m:r>
                              <a:rPr lang="en-US" sz="2000" b="0" i="1" smtClean="0">
                                <a:latin typeface="Cambria Math" panose="02040503050406030204" pitchFamily="18" charset="0"/>
                                <a:ea typeface="Cambria Math" panose="02040503050406030204" pitchFamily="18" charset="0"/>
                              </a:rPr>
                              <m:t>𝑧</m:t>
                            </m:r>
                          </m:sub>
                        </m:sSub>
                      </m:sub>
                    </m:sSub>
                    <m:r>
                      <a:rPr lang="en-US" sz="2000"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𝑖</m:t>
                        </m:r>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sSub>
                      <m:sSubPr>
                        <m:ctrlPr>
                          <a:rPr lang="en-US" altLang="en-US" i="1">
                            <a:latin typeface="Cambria Math" panose="02040503050406030204" pitchFamily="18" charset="0"/>
                          </a:rPr>
                        </m:ctrlPr>
                      </m:sSubPr>
                      <m:e>
                        <m:r>
                          <a:rPr lang="en-US" altLang="en-US">
                            <a:latin typeface="Cambria Math" panose="02040503050406030204" pitchFamily="18" charset="0"/>
                          </a:rPr>
                          <m:t>(</m:t>
                        </m:r>
                        <m:r>
                          <a:rPr lang="en-US">
                            <a:latin typeface="Cambria Math" panose="02040503050406030204" pitchFamily="18" charset="0"/>
                          </a:rPr>
                          <m:t>𝑌</m:t>
                        </m:r>
                      </m:e>
                      <m:sub>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sSub>
                      <m:sSubPr>
                        <m:ctrlPr>
                          <a:rPr lang="en-US" altLang="en-US" i="1">
                            <a:latin typeface="Cambria Math" panose="02040503050406030204" pitchFamily="18" charset="0"/>
                          </a:rPr>
                        </m:ctrlPr>
                      </m:sSubPr>
                      <m:e>
                        <m:r>
                          <a:rPr lang="en-US">
                            <a:latin typeface="Cambria Math" panose="02040503050406030204" pitchFamily="18" charset="0"/>
                          </a:rPr>
                          <m:t>𝑌</m:t>
                        </m:r>
                      </m:e>
                      <m:sub>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1</m:t>
                        </m:r>
                      </m:sub>
                    </m:sSub>
                    <m:r>
                      <a:rPr lang="en-US" i="1">
                        <a:latin typeface="Cambria Math" panose="02040503050406030204" pitchFamily="18" charset="0"/>
                      </a:rPr>
                      <m:t>)=</m:t>
                    </m:r>
                    <m:func>
                      <m:funcPr>
                        <m:ctrlPr>
                          <a:rPr lang="en-US" altLang="en-US" sz="2000" i="1">
                            <a:latin typeface="Cambria Math" panose="02040503050406030204" pitchFamily="18" charset="0"/>
                          </a:rPr>
                        </m:ctrlPr>
                      </m:funcPr>
                      <m:fNa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𝑖</m:t>
                            </m:r>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e>
                            </m:rad>
                          </m:den>
                        </m:f>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ad>
                          <m:radPr>
                            <m:degHide m:val="on"/>
                            <m:ctrlPr>
                              <a:rPr lang="en-US" altLang="en-US" sz="2000" i="1">
                                <a:latin typeface="Cambria Math" panose="02040503050406030204" pitchFamily="18" charset="0"/>
                              </a:rPr>
                            </m:ctrlPr>
                          </m:radPr>
                          <m:deg/>
                          <m:e>
                            <m:f>
                              <m:fPr>
                                <m:ctrlPr>
                                  <a:rPr lang="en-US" altLang="en-US" sz="2000" i="1">
                                    <a:latin typeface="Cambria Math" panose="02040503050406030204" pitchFamily="18" charset="0"/>
                                  </a:rPr>
                                </m:ctrlPr>
                              </m:fPr>
                              <m:num>
                                <m:r>
                                  <a:rPr lang="en-US" altLang="en-US" sz="2000" i="1">
                                    <a:latin typeface="Cambria Math" panose="02040503050406030204" pitchFamily="18" charset="0"/>
                                  </a:rPr>
                                  <m:t>3</m:t>
                                </m:r>
                              </m:num>
                              <m:den>
                                <m:r>
                                  <a:rPr lang="en-US" altLang="en-US" sz="2000" i="1">
                                    <a:latin typeface="Cambria Math" panose="02040503050406030204" pitchFamily="18" charset="0"/>
                                  </a:rPr>
                                  <m:t>2</m:t>
                                </m:r>
                                <m:r>
                                  <a:rPr lang="en-US" altLang="en-US" sz="2000" i="1">
                                    <a:latin typeface="Cambria Math" panose="02040503050406030204" pitchFamily="18" charset="0"/>
                                    <a:ea typeface="Cambria Math" panose="02040503050406030204" pitchFamily="18" charset="0"/>
                                  </a:rPr>
                                  <m:t>𝜋</m:t>
                                </m:r>
                              </m:den>
                            </m:f>
                          </m:e>
                        </m:rad>
                        <m:r>
                          <m:rPr>
                            <m:sty m:val="p"/>
                          </m:rPr>
                          <a:rPr lang="en-US" altLang="en-US" sz="2000">
                            <a:latin typeface="Cambria Math" panose="02040503050406030204" pitchFamily="18" charset="0"/>
                          </a:rPr>
                          <m:t>sin</m:t>
                        </m:r>
                      </m:fName>
                      <m:e>
                        <m:r>
                          <a:rPr lang="en-US" altLang="en-US" sz="2000" i="1">
                            <a:latin typeface="Cambria Math" panose="02040503050406030204" pitchFamily="18" charset="0"/>
                            <a:ea typeface="Cambria Math" panose="02040503050406030204" pitchFamily="18" charset="0"/>
                          </a:rPr>
                          <m:t>𝜃</m:t>
                        </m:r>
                      </m:e>
                    </m:func>
                    <m:r>
                      <a:rPr lang="en-US" altLang="en-US" sz="2000" i="1">
                        <a:latin typeface="Cambria Math" panose="02040503050406030204" pitchFamily="18" charset="0"/>
                        <a:ea typeface="Cambria Math" panose="02040503050406030204" pitchFamily="18" charset="0"/>
                      </a:rPr>
                      <m:t> </m:t>
                    </m:r>
                    <m:sSup>
                      <m:sSupPr>
                        <m:ctrlPr>
                          <a:rPr lang="en-US" altLang="en-US" sz="2000" i="1">
                            <a:latin typeface="Cambria Math" panose="02040503050406030204" pitchFamily="18" charset="0"/>
                            <a:ea typeface="Cambria Math" panose="02040503050406030204" pitchFamily="18" charset="0"/>
                          </a:rPr>
                        </m:ctrlPr>
                      </m:sSupPr>
                      <m:e>
                        <m:r>
                          <a:rPr lang="en-US" altLang="en-US" sz="2000" i="1">
                            <a:latin typeface="Cambria Math" panose="02040503050406030204" pitchFamily="18" charset="0"/>
                            <a:ea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𝑒</m:t>
                        </m:r>
                      </m:e>
                      <m: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𝜑</m:t>
                        </m:r>
                      </m:sup>
                    </m:sSup>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 </m:t>
                    </m:r>
                    <m:sSup>
                      <m:sSupPr>
                        <m:ctrlPr>
                          <a:rPr lang="en-US" altLang="en-US" sz="2000" i="1">
                            <a:latin typeface="Cambria Math" panose="02040503050406030204" pitchFamily="18" charset="0"/>
                            <a:ea typeface="Cambria Math" panose="02040503050406030204" pitchFamily="18" charset="0"/>
                          </a:rPr>
                        </m:ctrlPr>
                      </m:sSupPr>
                      <m:e>
                        <m:r>
                          <a:rPr lang="en-US" altLang="en-US" sz="2000" i="1">
                            <a:latin typeface="Cambria Math" panose="02040503050406030204" pitchFamily="18" charset="0"/>
                            <a:ea typeface="Cambria Math" panose="02040503050406030204" pitchFamily="18" charset="0"/>
                          </a:rPr>
                          <m:t>𝑒</m:t>
                        </m:r>
                      </m:e>
                      <m: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𝜑</m:t>
                        </m:r>
                      </m:sup>
                    </m:sSup>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func>
                      <m:funcPr>
                        <m:ctrlPr>
                          <a:rPr lang="en-US" altLang="en-US" sz="2000" i="1">
                            <a:latin typeface="Cambria Math" panose="02040503050406030204" pitchFamily="18" charset="0"/>
                          </a:rPr>
                        </m:ctrlPr>
                      </m:funcPr>
                      <m:fName>
                        <m:rad>
                          <m:radPr>
                            <m:degHide m:val="on"/>
                            <m:ctrlPr>
                              <a:rPr lang="en-US" altLang="en-US" sz="2000" i="1">
                                <a:latin typeface="Cambria Math" panose="02040503050406030204" pitchFamily="18" charset="0"/>
                              </a:rPr>
                            </m:ctrlPr>
                          </m:radPr>
                          <m:deg/>
                          <m:e>
                            <m:f>
                              <m:fPr>
                                <m:ctrlPr>
                                  <a:rPr lang="en-US" altLang="en-US" sz="2000" i="1">
                                    <a:latin typeface="Cambria Math" panose="02040503050406030204" pitchFamily="18" charset="0"/>
                                  </a:rPr>
                                </m:ctrlPr>
                              </m:fPr>
                              <m:num>
                                <m:r>
                                  <a:rPr lang="en-US" altLang="en-US" sz="2000" i="1">
                                    <a:latin typeface="Cambria Math" panose="02040503050406030204" pitchFamily="18" charset="0"/>
                                  </a:rPr>
                                  <m:t>3</m:t>
                                </m:r>
                              </m:num>
                              <m:den>
                                <m:r>
                                  <a:rPr lang="en-US" altLang="en-US" sz="2000" b="0" i="1" smtClean="0">
                                    <a:latin typeface="Cambria Math" panose="02040503050406030204" pitchFamily="18" charset="0"/>
                                  </a:rPr>
                                  <m:t>4</m:t>
                                </m:r>
                                <m:r>
                                  <a:rPr lang="en-US" altLang="en-US" sz="2000" i="1">
                                    <a:latin typeface="Cambria Math" panose="02040503050406030204" pitchFamily="18" charset="0"/>
                                    <a:ea typeface="Cambria Math" panose="02040503050406030204" pitchFamily="18" charset="0"/>
                                  </a:rPr>
                                  <m:t>𝜋</m:t>
                                </m:r>
                              </m:den>
                            </m:f>
                          </m:e>
                        </m:rad>
                        <m:r>
                          <m:rPr>
                            <m:sty m:val="p"/>
                          </m:rPr>
                          <a:rPr lang="en-US" altLang="en-US" sz="2000">
                            <a:latin typeface="Cambria Math" panose="02040503050406030204" pitchFamily="18" charset="0"/>
                          </a:rPr>
                          <m:t>sin</m:t>
                        </m:r>
                      </m:fName>
                      <m:e>
                        <m:r>
                          <a:rPr lang="en-US" altLang="en-US" sz="2000" i="1">
                            <a:latin typeface="Cambria Math" panose="02040503050406030204" pitchFamily="18" charset="0"/>
                            <a:ea typeface="Cambria Math" panose="02040503050406030204" pitchFamily="18" charset="0"/>
                          </a:rPr>
                          <m:t>𝜃</m:t>
                        </m:r>
                      </m:e>
                    </m:func>
                    <m:func>
                      <m:funcPr>
                        <m:ctrlPr>
                          <a:rPr lang="en-US" altLang="en-US" sz="2000" i="1">
                            <a:latin typeface="Cambria Math" panose="02040503050406030204" pitchFamily="18" charset="0"/>
                            <a:ea typeface="Cambria Math" panose="02040503050406030204" pitchFamily="18" charset="0"/>
                          </a:rPr>
                        </m:ctrlPr>
                      </m:funcPr>
                      <m:fName>
                        <m:r>
                          <m:rPr>
                            <m:sty m:val="p"/>
                          </m:rPr>
                          <a:rPr lang="en-US" altLang="en-US" sz="2000" b="0" i="0" smtClean="0">
                            <a:latin typeface="Cambria Math" panose="02040503050406030204" pitchFamily="18" charset="0"/>
                            <a:ea typeface="Cambria Math" panose="02040503050406030204" pitchFamily="18" charset="0"/>
                          </a:rPr>
                          <m:t>sin</m:t>
                        </m:r>
                      </m:fName>
                      <m:e>
                        <m:r>
                          <a:rPr lang="en-US" sz="2000" i="1">
                            <a:latin typeface="Cambria Math" panose="02040503050406030204" pitchFamily="18" charset="0"/>
                            <a:ea typeface="Cambria Math" panose="02040503050406030204" pitchFamily="18" charset="0"/>
                          </a:rPr>
                          <m:t>𝜑</m:t>
                        </m:r>
                      </m:e>
                    </m:func>
                  </m:oMath>
                </a14:m>
                <a:endParaRPr lang="en-US" sz="2000" dirty="0">
                  <a:ea typeface="Cambria Math" panose="02040503050406030204" pitchFamily="18" charset="0"/>
                </a:endParaRPr>
              </a:p>
              <a:p>
                <a:pPr algn="just">
                  <a:spcBef>
                    <a:spcPct val="0"/>
                  </a:spcBef>
                </a:pPr>
                <a:endParaRPr lang="en-US" altLang="en-US" sz="1000" dirty="0">
                  <a:latin typeface="Times New Roman" panose="02020603050405020304" pitchFamily="18" charset="0"/>
                  <a:cs typeface="Times New Roman" panose="02020603050405020304" pitchFamily="18" charset="0"/>
                </a:endParaRPr>
              </a:p>
              <a:p>
                <a:pPr algn="just">
                  <a:spcBef>
                    <a:spcPct val="0"/>
                  </a:spcBef>
                </a:pPr>
                <a:r>
                  <a:rPr lang="en-US" altLang="en-US" sz="2000" dirty="0"/>
                  <a:t>where the constants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e>
                        </m:rad>
                      </m:den>
                    </m:f>
                  </m:oMath>
                </a14:m>
                <a:r>
                  <a:rPr lang="en-US" altLang="en-US" sz="2000" dirty="0"/>
                  <a:t>  and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𝑖</m:t>
                        </m:r>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e>
                        </m:rad>
                      </m:den>
                    </m:f>
                  </m:oMath>
                </a14:m>
                <a:r>
                  <a:rPr lang="en-US" altLang="en-US" sz="2000" dirty="0"/>
                  <a:t>  are the normalization constants.</a:t>
                </a:r>
              </a:p>
              <a:p>
                <a:pPr algn="just">
                  <a:spcBef>
                    <a:spcPct val="0"/>
                  </a:spcBef>
                </a:pPr>
                <a:endParaRPr lang="en-US" sz="1900" dirty="0"/>
              </a:p>
            </p:txBody>
          </p:sp>
        </mc:Choice>
        <mc:Fallback xmlns="">
          <p:sp>
            <p:nvSpPr>
              <p:cNvPr id="67" name="Rectangle 66"/>
              <p:cNvSpPr>
                <a:spLocks noRot="1" noChangeAspect="1" noMove="1" noResize="1" noEditPoints="1" noAdjustHandles="1" noChangeArrowheads="1" noChangeShapeType="1" noTextEdit="1"/>
              </p:cNvSpPr>
              <p:nvPr/>
            </p:nvSpPr>
            <p:spPr>
              <a:xfrm>
                <a:off x="253977" y="912773"/>
                <a:ext cx="8622394" cy="3625095"/>
              </a:xfrm>
              <a:prstGeom prst="rect">
                <a:avLst/>
              </a:prstGeom>
              <a:blipFill>
                <a:blip r:embed="rId8"/>
                <a:stretch>
                  <a:fillRect l="-778" t="-842" r="-7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p:cNvSpPr/>
              <p:nvPr/>
            </p:nvSpPr>
            <p:spPr>
              <a:xfrm>
                <a:off x="308020" y="5131815"/>
                <a:ext cx="2996986" cy="923330"/>
              </a:xfrm>
              <a:prstGeom prst="rect">
                <a:avLst/>
              </a:prstGeom>
            </p:spPr>
            <p:txBody>
              <a:bodyPr wrap="square">
                <a:spAutoFit/>
              </a:bodyPr>
              <a:lstStyle/>
              <a:p>
                <a:pPr algn="just"/>
                <a:r>
                  <a:rPr lang="en-US" dirty="0"/>
                  <a:t>Plot of the angular parts of the three </a:t>
                </a:r>
                <a14:m>
                  <m:oMath xmlns:m="http://schemas.openxmlformats.org/officeDocument/2006/math">
                    <m:r>
                      <a:rPr lang="en-US" b="0" i="1" smtClean="0">
                        <a:latin typeface="Cambria Math" panose="02040503050406030204" pitchFamily="18" charset="0"/>
                      </a:rPr>
                      <m:t>𝑝</m:t>
                    </m:r>
                  </m:oMath>
                </a14:m>
                <a:r>
                  <a:rPr lang="en-US" dirty="0"/>
                  <a:t> orbitals (the radial functions are not included)</a:t>
                </a:r>
              </a:p>
            </p:txBody>
          </p:sp>
        </mc:Choice>
        <mc:Fallback xmlns="">
          <p:sp>
            <p:nvSpPr>
              <p:cNvPr id="68" name="Rectangle 67"/>
              <p:cNvSpPr>
                <a:spLocks noRot="1" noChangeAspect="1" noMove="1" noResize="1" noEditPoints="1" noAdjustHandles="1" noChangeArrowheads="1" noChangeShapeType="1" noTextEdit="1"/>
              </p:cNvSpPr>
              <p:nvPr/>
            </p:nvSpPr>
            <p:spPr>
              <a:xfrm>
                <a:off x="308020" y="5131815"/>
                <a:ext cx="2996986" cy="923330"/>
              </a:xfrm>
              <a:prstGeom prst="rect">
                <a:avLst/>
              </a:prstGeom>
              <a:blipFill>
                <a:blip r:embed="rId9"/>
                <a:stretch>
                  <a:fillRect l="-1833" t="-3974" r="-1629" b="-9934"/>
                </a:stretch>
              </a:blipFill>
            </p:spPr>
            <p:txBody>
              <a:bodyPr/>
              <a:lstStyle/>
              <a:p>
                <a:r>
                  <a:rPr lang="en-US">
                    <a:noFill/>
                  </a:rPr>
                  <a:t> </a:t>
                </a:r>
              </a:p>
            </p:txBody>
          </p:sp>
        </mc:Fallback>
      </mc:AlternateContent>
    </p:spTree>
    <p:extLst>
      <p:ext uri="{BB962C8B-B14F-4D97-AF65-F5344CB8AC3E}">
        <p14:creationId xmlns:p14="http://schemas.microsoft.com/office/powerpoint/2010/main" val="523826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animEffect transition="in" filter="fade">
                                      <p:cBhvr>
                                        <p:cTn id="7" dur="500"/>
                                        <p:tgtEl>
                                          <p:spTgt spid="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
                                            <p:txEl>
                                              <p:pRg st="2" end="2"/>
                                            </p:txEl>
                                          </p:spTgt>
                                        </p:tgtEl>
                                        <p:attrNameLst>
                                          <p:attrName>style.visibility</p:attrName>
                                        </p:attrNameLst>
                                      </p:cBhvr>
                                      <p:to>
                                        <p:strVal val="visible"/>
                                      </p:to>
                                    </p:set>
                                    <p:animEffect transition="in" filter="fade">
                                      <p:cBhvr>
                                        <p:cTn id="12" dur="500"/>
                                        <p:tgtEl>
                                          <p:spTgt spid="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
                                            <p:txEl>
                                              <p:pRg st="4" end="4"/>
                                            </p:txEl>
                                          </p:spTgt>
                                        </p:tgtEl>
                                        <p:attrNameLst>
                                          <p:attrName>style.visibility</p:attrName>
                                        </p:attrNameLst>
                                      </p:cBhvr>
                                      <p:to>
                                        <p:strVal val="visible"/>
                                      </p:to>
                                    </p:set>
                                    <p:animEffect transition="in" filter="fade">
                                      <p:cBhvr>
                                        <p:cTn id="17" dur="500"/>
                                        <p:tgtEl>
                                          <p:spTgt spid="6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
                                            <p:txEl>
                                              <p:pRg st="6" end="6"/>
                                            </p:txEl>
                                          </p:spTgt>
                                        </p:tgtEl>
                                        <p:attrNameLst>
                                          <p:attrName>style.visibility</p:attrName>
                                        </p:attrNameLst>
                                      </p:cBhvr>
                                      <p:to>
                                        <p:strVal val="visible"/>
                                      </p:to>
                                    </p:set>
                                    <p:animEffect transition="in" filter="fade">
                                      <p:cBhvr>
                                        <p:cTn id="22" dur="500"/>
                                        <p:tgtEl>
                                          <p:spTgt spid="6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par>
                                <p:cTn id="28" presetID="10" presetClass="entr" presetSubtype="0" fill="hold"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928906"/>
                <a:ext cx="8741867" cy="5751831"/>
              </a:xfrm>
              <a:prstGeom prst="rect">
                <a:avLst/>
              </a:prstGeom>
            </p:spPr>
            <p:txBody>
              <a:bodyPr wrap="square">
                <a:spAutoFit/>
              </a:bodyPr>
              <a:lstStyle/>
              <a:p>
                <a:pPr algn="just"/>
                <a:r>
                  <a:rPr lang="en-US" altLang="en-US" sz="2400" b="1" dirty="0"/>
                  <a:t>Solution of the Schrödinger equation for the Hydrogen and  Hydrogen–like atoms</a:t>
                </a:r>
              </a:p>
              <a:p>
                <a:pPr algn="just"/>
                <a:endParaRPr lang="en-US" altLang="en-US" sz="700" b="1" dirty="0"/>
              </a:p>
              <a:p>
                <a:pPr algn="just"/>
                <a:r>
                  <a:rPr lang="en-US" altLang="en-US" sz="2300" b="1" dirty="0">
                    <a:solidFill>
                      <a:schemeClr val="accent6">
                        <a:lumMod val="50000"/>
                      </a:schemeClr>
                    </a:solidFill>
                  </a:rPr>
                  <a:t>Schrödinger equation and separation of variables</a:t>
                </a:r>
              </a:p>
              <a:p>
                <a:pPr algn="just"/>
                <a:r>
                  <a:rPr lang="en-US" sz="2300" dirty="0"/>
                  <a:t>The hydrogen atom consists of a proton and an electron. If </a:t>
                </a:r>
                <a14:m>
                  <m:oMath xmlns:m="http://schemas.openxmlformats.org/officeDocument/2006/math">
                    <m:r>
                      <a:rPr lang="en-US" sz="2300" i="1" dirty="0" smtClean="0">
                        <a:latin typeface="Cambria Math" panose="02040503050406030204" pitchFamily="18" charset="0"/>
                      </a:rPr>
                      <m:t>𝑒</m:t>
                    </m:r>
                  </m:oMath>
                </a14:m>
                <a:r>
                  <a:rPr lang="en-US" sz="2300" dirty="0"/>
                  <a:t> symbolizes the charge on the proton (</a:t>
                </a:r>
                <a14:m>
                  <m:oMath xmlns:m="http://schemas.openxmlformats.org/officeDocument/2006/math">
                    <m:r>
                      <a:rPr lang="en-US" sz="2300" b="0" i="1" smtClean="0">
                        <a:latin typeface="Cambria Math" panose="02040503050406030204" pitchFamily="18" charset="0"/>
                      </a:rPr>
                      <m:t>1</m:t>
                    </m:r>
                    <m:r>
                      <a:rPr lang="en-US" sz="2300" b="0" i="1" smtClean="0">
                        <a:latin typeface="Cambria Math" panose="02040503050406030204" pitchFamily="18" charset="0"/>
                      </a:rPr>
                      <m:t>𝑒</m:t>
                    </m:r>
                    <m:r>
                      <a:rPr lang="en-US" sz="2300" b="0" i="1" smtClean="0">
                        <a:latin typeface="Cambria Math" panose="02040503050406030204" pitchFamily="18" charset="0"/>
                      </a:rPr>
                      <m:t>= +1.6 ×</m:t>
                    </m:r>
                    <m:sSup>
                      <m:sSupPr>
                        <m:ctrlPr>
                          <a:rPr lang="en-US" sz="2300" b="0" i="1" smtClean="0">
                            <a:latin typeface="Cambria Math" panose="02040503050406030204" pitchFamily="18" charset="0"/>
                            <a:ea typeface="Cambria Math" panose="02040503050406030204" pitchFamily="18" charset="0"/>
                          </a:rPr>
                        </m:ctrlPr>
                      </m:sSupPr>
                      <m:e>
                        <m:r>
                          <a:rPr lang="en-US" sz="2300" b="0" i="1" smtClean="0">
                            <a:latin typeface="Cambria Math" panose="02040503050406030204" pitchFamily="18" charset="0"/>
                            <a:ea typeface="Cambria Math" panose="02040503050406030204" pitchFamily="18" charset="0"/>
                          </a:rPr>
                          <m:t>10</m:t>
                        </m:r>
                      </m:e>
                      <m:sup>
                        <m:r>
                          <a:rPr lang="en-US" sz="2300" b="0" i="1" smtClean="0">
                            <a:latin typeface="Cambria Math" panose="02040503050406030204" pitchFamily="18" charset="0"/>
                            <a:ea typeface="Cambria Math" panose="02040503050406030204" pitchFamily="18" charset="0"/>
                          </a:rPr>
                          <m:t>−19</m:t>
                        </m:r>
                      </m:sup>
                    </m:sSup>
                    <m:sSup>
                      <m:sSupPr>
                        <m:ctrlPr>
                          <a:rPr lang="en-US" sz="2300" b="0" i="1" smtClean="0">
                            <a:latin typeface="Cambria Math" panose="02040503050406030204" pitchFamily="18" charset="0"/>
                            <a:ea typeface="Cambria Math" panose="02040503050406030204" pitchFamily="18" charset="0"/>
                          </a:rPr>
                        </m:ctrlPr>
                      </m:sSupPr>
                      <m:e>
                        <m:r>
                          <m:rPr>
                            <m:sty m:val="p"/>
                          </m:rPr>
                          <a:rPr lang="en-US" sz="2300" b="0" i="0" smtClean="0">
                            <a:latin typeface="Cambria Math" panose="02040503050406030204" pitchFamily="18" charset="0"/>
                            <a:ea typeface="Cambria Math" panose="02040503050406030204" pitchFamily="18" charset="0"/>
                          </a:rPr>
                          <m:t>C</m:t>
                        </m:r>
                      </m:e>
                      <m:sup>
                        <m:r>
                          <a:rPr lang="en-US" sz="2300" b="0" i="1" smtClean="0">
                            <a:latin typeface="Cambria Math" panose="02040503050406030204" pitchFamily="18" charset="0"/>
                            <a:ea typeface="Cambria Math" panose="02040503050406030204" pitchFamily="18" charset="0"/>
                          </a:rPr>
                          <m:t>2</m:t>
                        </m:r>
                      </m:sup>
                    </m:sSup>
                  </m:oMath>
                </a14:m>
                <a:r>
                  <a:rPr lang="en-US" sz="2300" dirty="0"/>
                  <a:t>), then the electron’s charge is </a:t>
                </a:r>
                <a14:m>
                  <m:oMath xmlns:m="http://schemas.openxmlformats.org/officeDocument/2006/math">
                    <m:r>
                      <a:rPr lang="en-US" sz="2300" i="1" dirty="0" smtClean="0">
                        <a:latin typeface="Cambria Math" panose="02040503050406030204" pitchFamily="18" charset="0"/>
                      </a:rPr>
                      <m:t>−</m:t>
                    </m:r>
                    <m:r>
                      <a:rPr lang="en-US" sz="2300" i="1" dirty="0" smtClean="0">
                        <a:latin typeface="Cambria Math" panose="02040503050406030204" pitchFamily="18" charset="0"/>
                      </a:rPr>
                      <m:t>𝑒</m:t>
                    </m:r>
                  </m:oMath>
                </a14:m>
                <a:r>
                  <a:rPr lang="en-US" sz="2300" dirty="0"/>
                  <a:t>.</a:t>
                </a:r>
              </a:p>
              <a:p>
                <a:pPr algn="just"/>
                <a:endParaRPr lang="en-US" altLang="en-US" sz="1500" dirty="0"/>
              </a:p>
              <a:p>
                <a:pPr algn="just"/>
                <a:r>
                  <a:rPr lang="en-US" altLang="en-US" sz="2300" dirty="0"/>
                  <a:t>Now we need to solve the Schrödinger equation  </a:t>
                </a:r>
              </a:p>
              <a:p>
                <a:pPr algn="just"/>
                <a:endParaRPr lang="en-US" altLang="en-US" sz="1500" dirty="0"/>
              </a:p>
              <a:p>
                <a:pPr algn="just">
                  <a:spcBef>
                    <a:spcPct val="0"/>
                  </a:spcBef>
                </a:pPr>
                <a14:m>
                  <m:oMathPara xmlns:m="http://schemas.openxmlformats.org/officeDocument/2006/math">
                    <m:oMathParaPr>
                      <m:jc m:val="centerGroup"/>
                    </m:oMathParaPr>
                    <m:oMath xmlns:m="http://schemas.openxmlformats.org/officeDocument/2006/math">
                      <m:acc>
                        <m:accPr>
                          <m:chr m:val="̂"/>
                          <m:ctrlPr>
                            <a:rPr lang="en-US" altLang="en-US" sz="2300" i="1" smtClean="0">
                              <a:latin typeface="Cambria Math" panose="02040503050406030204" pitchFamily="18" charset="0"/>
                            </a:rPr>
                          </m:ctrlPr>
                        </m:accPr>
                        <m:e>
                          <m:r>
                            <a:rPr lang="en-US" altLang="en-US" sz="2300" b="0" i="1" smtClean="0">
                              <a:latin typeface="Cambria Math" panose="02040503050406030204" pitchFamily="18" charset="0"/>
                            </a:rPr>
                            <m:t>𝐻</m:t>
                          </m:r>
                        </m:e>
                      </m:acc>
                      <m:r>
                        <a:rPr lang="en-US" altLang="en-US" sz="2300" i="1" smtClean="0">
                          <a:latin typeface="Cambria Math" panose="02040503050406030204" pitchFamily="18" charset="0"/>
                          <a:ea typeface="Cambria Math" panose="02040503050406030204" pitchFamily="18" charset="0"/>
                        </a:rPr>
                        <m:t>𝜓</m:t>
                      </m:r>
                      <m:r>
                        <a:rPr lang="en-US" altLang="en-US" sz="2300" b="0" i="1" smtClean="0">
                          <a:latin typeface="Cambria Math" panose="02040503050406030204" pitchFamily="18" charset="0"/>
                          <a:ea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𝐸</m:t>
                      </m:r>
                      <m:r>
                        <a:rPr lang="en-US" altLang="en-US" sz="2300" b="0" i="1" smtClean="0">
                          <a:latin typeface="Cambria Math" panose="02040503050406030204" pitchFamily="18" charset="0"/>
                          <a:ea typeface="Cambria Math" panose="02040503050406030204" pitchFamily="18" charset="0"/>
                        </a:rPr>
                        <m:t>𝜓</m:t>
                      </m:r>
                    </m:oMath>
                  </m:oMathPara>
                </a14:m>
                <a:endParaRPr lang="en-US" altLang="en-US" sz="2300" dirty="0"/>
              </a:p>
              <a:p>
                <a:pPr algn="just"/>
                <a:endParaRPr lang="en-US" sz="2300" dirty="0"/>
              </a:p>
              <a:p>
                <a:pPr algn="just"/>
                <a14:m>
                  <m:oMathPara xmlns:m="http://schemas.openxmlformats.org/officeDocument/2006/math">
                    <m:oMathParaPr>
                      <m:jc m:val="centerGroup"/>
                    </m:oMathParaPr>
                    <m:oMath xmlns:m="http://schemas.openxmlformats.org/officeDocument/2006/math">
                      <m:d>
                        <m:dPr>
                          <m:ctrlPr>
                            <a:rPr lang="en-US" altLang="en-US" sz="2300" i="1" smtClean="0">
                              <a:latin typeface="Cambria Math" panose="02040503050406030204" pitchFamily="18" charset="0"/>
                            </a:rPr>
                          </m:ctrlPr>
                        </m:dPr>
                        <m:e>
                          <m:r>
                            <a:rPr lang="en-US" altLang="en-US" sz="2300" b="0" i="1" smtClean="0">
                              <a:latin typeface="Cambria Math" panose="02040503050406030204" pitchFamily="18" charset="0"/>
                            </a:rPr>
                            <m:t>−</m:t>
                          </m:r>
                          <m:f>
                            <m:fPr>
                              <m:ctrlPr>
                                <a:rPr lang="en-US" altLang="en-US" sz="2300" b="0" i="1" smtClean="0">
                                  <a:latin typeface="Cambria Math" panose="02040503050406030204" pitchFamily="18" charset="0"/>
                                </a:rPr>
                              </m:ctrlPr>
                            </m:fPr>
                            <m:num>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ea typeface="Cambria Math" panose="02040503050406030204" pitchFamily="18" charset="0"/>
                                    </a:rPr>
                                    <m:t>ℏ</m:t>
                                  </m:r>
                                </m:e>
                                <m:sup>
                                  <m:r>
                                    <a:rPr lang="en-US" altLang="en-US" sz="2300" b="0" i="1" smtClean="0">
                                      <a:latin typeface="Cambria Math" panose="02040503050406030204" pitchFamily="18" charset="0"/>
                                    </a:rPr>
                                    <m:t>2</m:t>
                                  </m:r>
                                </m:sup>
                              </m:sSup>
                            </m:num>
                            <m:den>
                              <m:r>
                                <a:rPr lang="en-US" altLang="en-US" sz="2300" b="0" i="1" smtClean="0">
                                  <a:latin typeface="Cambria Math" panose="02040503050406030204" pitchFamily="18" charset="0"/>
                                </a:rPr>
                                <m:t>2</m:t>
                              </m:r>
                              <m:r>
                                <a:rPr lang="en-US" altLang="en-US" sz="2300" b="0" i="1" smtClean="0">
                                  <a:latin typeface="Cambria Math" panose="02040503050406030204" pitchFamily="18" charset="0"/>
                                </a:rPr>
                                <m:t>𝑚</m:t>
                              </m:r>
                            </m:den>
                          </m:f>
                          <m:sSup>
                            <m:sSupPr>
                              <m:ctrlPr>
                                <a:rPr lang="en-US" altLang="en-US" sz="2300" b="0" i="1" smtClean="0">
                                  <a:latin typeface="Cambria Math" panose="02040503050406030204" pitchFamily="18" charset="0"/>
                                </a:rPr>
                              </m:ctrlPr>
                            </m:sSupPr>
                            <m:e>
                              <m:r>
                                <a:rPr lang="en-US" altLang="en-US" sz="2300" b="0" i="0" smtClean="0">
                                  <a:latin typeface="Cambria Math" panose="02040503050406030204" pitchFamily="18" charset="0"/>
                                  <a:ea typeface="Cambria Math" panose="02040503050406030204" pitchFamily="18" charset="0"/>
                                </a:rPr>
                                <m:t>𝛻</m:t>
                              </m:r>
                            </m:e>
                            <m:sup>
                              <m:r>
                                <a:rPr lang="en-US" altLang="en-US" sz="2300" b="0" i="0" smtClean="0">
                                  <a:latin typeface="Cambria Math" panose="02040503050406030204" pitchFamily="18" charset="0"/>
                                </a:rPr>
                                <m:t>2</m:t>
                              </m:r>
                            </m:sup>
                          </m:sSup>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𝑉</m:t>
                          </m:r>
                        </m:e>
                      </m:d>
                      <m:r>
                        <a:rPr lang="en-US" altLang="en-US" sz="2300" i="1">
                          <a:latin typeface="Cambria Math" panose="02040503050406030204" pitchFamily="18" charset="0"/>
                          <a:ea typeface="Cambria Math" panose="02040503050406030204" pitchFamily="18" charset="0"/>
                        </a:rPr>
                        <m:t>𝜓</m:t>
                      </m:r>
                      <m:r>
                        <a:rPr lang="en-US" altLang="en-US" sz="2300" b="0" i="1" smtClean="0">
                          <a:latin typeface="Cambria Math" panose="02040503050406030204" pitchFamily="18" charset="0"/>
                          <a:ea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𝐸</m:t>
                      </m:r>
                      <m:r>
                        <a:rPr lang="en-US" altLang="en-US" sz="2300" b="0" i="1" smtClean="0">
                          <a:latin typeface="Cambria Math" panose="02040503050406030204" pitchFamily="18" charset="0"/>
                          <a:ea typeface="Cambria Math" panose="02040503050406030204" pitchFamily="18" charset="0"/>
                        </a:rPr>
                        <m:t>𝜓</m:t>
                      </m:r>
                    </m:oMath>
                  </m:oMathPara>
                </a14:m>
                <a:endParaRPr lang="en-US" altLang="en-US" sz="2300" dirty="0"/>
              </a:p>
              <a:p>
                <a:pPr algn="just"/>
                <a:endParaRPr lang="en-US" altLang="en-US" sz="1500" dirty="0"/>
              </a:p>
              <a:p>
                <a:pPr algn="just"/>
                <a:r>
                  <a:rPr lang="en-US" altLang="en-US" sz="2300" dirty="0"/>
                  <a:t>Now, let’s find the appropriate expression of </a:t>
                </a:r>
                <a14:m>
                  <m:oMath xmlns:m="http://schemas.openxmlformats.org/officeDocument/2006/math">
                    <m:r>
                      <a:rPr lang="en-US" altLang="en-US" sz="2300" i="1">
                        <a:latin typeface="Cambria Math" panose="02040503050406030204" pitchFamily="18" charset="0"/>
                      </a:rPr>
                      <m:t>𝑉</m:t>
                    </m:r>
                  </m:oMath>
                </a14:m>
                <a:r>
                  <a:rPr lang="en-US" altLang="en-US" sz="2300" dirty="0"/>
                  <a:t> which represents in this case the potential energy between the electron and the nucleus. </a:t>
                </a:r>
              </a:p>
            </p:txBody>
          </p:sp>
        </mc:Choice>
        <mc:Fallback xmlns="">
          <p:sp>
            <p:nvSpPr>
              <p:cNvPr id="3" name="Rectangle 2"/>
              <p:cNvSpPr>
                <a:spLocks noRot="1" noChangeAspect="1" noMove="1" noResize="1" noEditPoints="1" noAdjustHandles="1" noChangeArrowheads="1" noChangeShapeType="1" noTextEdit="1"/>
              </p:cNvSpPr>
              <p:nvPr/>
            </p:nvSpPr>
            <p:spPr>
              <a:xfrm>
                <a:off x="207416" y="928906"/>
                <a:ext cx="8741867" cy="5751831"/>
              </a:xfrm>
              <a:prstGeom prst="rect">
                <a:avLst/>
              </a:prstGeom>
              <a:blipFill>
                <a:blip r:embed="rId2"/>
                <a:stretch>
                  <a:fillRect l="-1046" t="-847" r="-11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4374BF2-3C04-4AB9-BE52-D173019A9162}" type="slidenum">
              <a:rPr lang="en-US" smtClean="0"/>
              <a:t>3</a:t>
            </a:fld>
            <a:endParaRPr lang="en-US" dirty="0"/>
          </a:p>
        </p:txBody>
      </p:sp>
    </p:spTree>
    <p:extLst>
      <p:ext uri="{BB962C8B-B14F-4D97-AF65-F5344CB8AC3E}">
        <p14:creationId xmlns:p14="http://schemas.microsoft.com/office/powerpoint/2010/main" val="3013245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374BF2-3C04-4AB9-BE52-D173019A9162}" type="slidenum">
              <a:rPr lang="en-US" smtClean="0"/>
              <a:t>30</a:t>
            </a:fld>
            <a:endParaRPr lang="en-US" dirty="0"/>
          </a:p>
        </p:txBody>
      </p:sp>
      <p:sp>
        <p:nvSpPr>
          <p:cNvPr id="66"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mc:AlternateContent xmlns:mc="http://schemas.openxmlformats.org/markup-compatibility/2006" xmlns:a14="http://schemas.microsoft.com/office/drawing/2010/main">
        <mc:Choice Requires="a14">
          <p:sp>
            <p:nvSpPr>
              <p:cNvPr id="67" name="Rectangle 66"/>
              <p:cNvSpPr/>
              <p:nvPr/>
            </p:nvSpPr>
            <p:spPr>
              <a:xfrm>
                <a:off x="253977" y="912773"/>
                <a:ext cx="8622394" cy="5124608"/>
              </a:xfrm>
              <a:prstGeom prst="rect">
                <a:avLst/>
              </a:prstGeom>
            </p:spPr>
            <p:txBody>
              <a:bodyPr wrap="square">
                <a:spAutoFit/>
              </a:bodyPr>
              <a:lstStyle/>
              <a:p>
                <a:pPr algn="just">
                  <a:spcBef>
                    <a:spcPct val="0"/>
                  </a:spcBef>
                </a:pPr>
                <a:r>
                  <a:rPr lang="en-US" altLang="en-US" sz="2300" dirty="0"/>
                  <a:t>Notice that the functions </a:t>
                </a:r>
                <a14:m>
                  <m:oMath xmlns:m="http://schemas.openxmlformats.org/officeDocument/2006/math">
                    <m:sSub>
                      <m:sSubPr>
                        <m:ctrlPr>
                          <a:rPr lang="en-US" altLang="en-US" sz="2300" i="1">
                            <a:latin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𝑌</m:t>
                        </m:r>
                      </m:e>
                      <m:sub>
                        <m:sSub>
                          <m:sSubPr>
                            <m:ctrlPr>
                              <a:rPr lang="en-US" sz="2300" i="1">
                                <a:latin typeface="Cambria Math" panose="02040503050406030204" pitchFamily="18" charset="0"/>
                                <a:ea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𝑝</m:t>
                            </m:r>
                          </m:e>
                          <m:sub>
                            <m:r>
                              <a:rPr lang="en-US" sz="2300" i="1">
                                <a:latin typeface="Cambria Math" panose="02040503050406030204" pitchFamily="18" charset="0"/>
                                <a:ea typeface="Cambria Math" panose="02040503050406030204" pitchFamily="18" charset="0"/>
                              </a:rPr>
                              <m:t>𝑥</m:t>
                            </m:r>
                          </m:sub>
                        </m:sSub>
                      </m:sub>
                    </m:sSub>
                  </m:oMath>
                </a14:m>
                <a:r>
                  <a:rPr lang="en-US" sz="2300" dirty="0"/>
                  <a:t> and </a:t>
                </a:r>
                <a14:m>
                  <m:oMath xmlns:m="http://schemas.openxmlformats.org/officeDocument/2006/math">
                    <m:sSub>
                      <m:sSubPr>
                        <m:ctrlPr>
                          <a:rPr lang="en-US" altLang="en-US" sz="2300" i="1">
                            <a:latin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𝑌</m:t>
                        </m:r>
                      </m:e>
                      <m:sub>
                        <m:sSub>
                          <m:sSubPr>
                            <m:ctrlPr>
                              <a:rPr lang="en-US" sz="2300" i="1">
                                <a:latin typeface="Cambria Math" panose="02040503050406030204" pitchFamily="18" charset="0"/>
                                <a:ea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𝑝</m:t>
                            </m:r>
                          </m:e>
                          <m:sub>
                            <m:r>
                              <a:rPr lang="en-US" sz="2300" i="1">
                                <a:latin typeface="Cambria Math" panose="02040503050406030204" pitchFamily="18" charset="0"/>
                                <a:ea typeface="Cambria Math" panose="02040503050406030204" pitchFamily="18" charset="0"/>
                              </a:rPr>
                              <m:t>𝑦</m:t>
                            </m:r>
                          </m:sub>
                        </m:sSub>
                      </m:sub>
                    </m:sSub>
                  </m:oMath>
                </a14:m>
                <a:r>
                  <a:rPr lang="en-US" sz="2300" dirty="0"/>
                  <a:t> do not contain imaginary numbers and thus we were able to graph them. The function </a:t>
                </a:r>
                <a14:m>
                  <m:oMath xmlns:m="http://schemas.openxmlformats.org/officeDocument/2006/math">
                    <m:sSub>
                      <m:sSubPr>
                        <m:ctrlPr>
                          <a:rPr lang="en-US" altLang="en-US" sz="2300" i="1">
                            <a:latin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𝑌</m:t>
                        </m:r>
                      </m:e>
                      <m:sub>
                        <m:sSub>
                          <m:sSubPr>
                            <m:ctrlPr>
                              <a:rPr lang="en-US" sz="2300" i="1">
                                <a:latin typeface="Cambria Math" panose="02040503050406030204" pitchFamily="18" charset="0"/>
                                <a:ea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𝑝</m:t>
                            </m:r>
                          </m:e>
                          <m:sub>
                            <m:r>
                              <a:rPr lang="en-US" sz="2300" i="1">
                                <a:latin typeface="Cambria Math" panose="02040503050406030204" pitchFamily="18" charset="0"/>
                                <a:ea typeface="Cambria Math" panose="02040503050406030204" pitchFamily="18" charset="0"/>
                              </a:rPr>
                              <m:t>𝑥</m:t>
                            </m:r>
                          </m:sub>
                        </m:sSub>
                      </m:sub>
                    </m:sSub>
                  </m:oMath>
                </a14:m>
                <a:r>
                  <a:rPr lang="en-US" sz="2300" dirty="0"/>
                  <a:t> takes it is maximum value when </a:t>
                </a:r>
                <a14:m>
                  <m:oMath xmlns:m="http://schemas.openxmlformats.org/officeDocument/2006/math">
                    <m:r>
                      <a:rPr lang="en-US" altLang="en-US" sz="2300" i="1">
                        <a:latin typeface="Cambria Math" panose="02040503050406030204" pitchFamily="18" charset="0"/>
                        <a:ea typeface="Cambria Math" panose="02040503050406030204" pitchFamily="18" charset="0"/>
                      </a:rPr>
                      <m:t>𝜃</m:t>
                    </m:r>
                    <m:r>
                      <a:rPr lang="en-US" altLang="en-US" sz="2300" b="0" i="1" smtClean="0">
                        <a:latin typeface="Cambria Math" panose="02040503050406030204" pitchFamily="18" charset="0"/>
                        <a:ea typeface="Cambria Math" panose="02040503050406030204" pitchFamily="18" charset="0"/>
                      </a:rPr>
                      <m:t>=</m:t>
                    </m:r>
                    <m:f>
                      <m:fPr>
                        <m:ctrlPr>
                          <a:rPr lang="en-US" altLang="en-US" sz="2300" b="0" i="1" smtClean="0">
                            <a:latin typeface="Cambria Math" panose="02040503050406030204" pitchFamily="18" charset="0"/>
                            <a:ea typeface="Cambria Math" panose="02040503050406030204" pitchFamily="18" charset="0"/>
                          </a:rPr>
                        </m:ctrlPr>
                      </m:fPr>
                      <m:num>
                        <m:r>
                          <a:rPr lang="en-US" altLang="en-US" sz="2300" b="0" i="1" smtClean="0">
                            <a:latin typeface="Cambria Math" panose="02040503050406030204" pitchFamily="18" charset="0"/>
                            <a:ea typeface="Cambria Math" panose="02040503050406030204" pitchFamily="18" charset="0"/>
                          </a:rPr>
                          <m:t>𝜋</m:t>
                        </m:r>
                      </m:num>
                      <m:den>
                        <m:r>
                          <a:rPr lang="en-US" altLang="en-US" sz="2300" b="0" i="1" smtClean="0">
                            <a:latin typeface="Cambria Math" panose="02040503050406030204" pitchFamily="18" charset="0"/>
                            <a:ea typeface="Cambria Math" panose="02040503050406030204" pitchFamily="18" charset="0"/>
                          </a:rPr>
                          <m:t>2</m:t>
                        </m:r>
                      </m:den>
                    </m:f>
                  </m:oMath>
                </a14:m>
                <a:r>
                  <a:rPr lang="en-US" sz="2300" dirty="0"/>
                  <a:t> and </a:t>
                </a:r>
                <a14:m>
                  <m:oMath xmlns:m="http://schemas.openxmlformats.org/officeDocument/2006/math">
                    <m:r>
                      <a:rPr lang="en-US" sz="2300" i="1" smtClean="0">
                        <a:latin typeface="Cambria Math" panose="02040503050406030204" pitchFamily="18" charset="0"/>
                        <a:ea typeface="Cambria Math" panose="02040503050406030204" pitchFamily="18" charset="0"/>
                      </a:rPr>
                      <m:t>𝜑</m:t>
                    </m:r>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0</m:t>
                    </m:r>
                  </m:oMath>
                </a14:m>
                <a:r>
                  <a:rPr lang="en-US" sz="2300" dirty="0"/>
                  <a:t> and  the function </a:t>
                </a:r>
                <a14:m>
                  <m:oMath xmlns:m="http://schemas.openxmlformats.org/officeDocument/2006/math">
                    <m:sSub>
                      <m:sSubPr>
                        <m:ctrlPr>
                          <a:rPr lang="en-US" altLang="en-US" sz="2300" i="1">
                            <a:latin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𝑌</m:t>
                        </m:r>
                      </m:e>
                      <m:sub>
                        <m:sSub>
                          <m:sSubPr>
                            <m:ctrlPr>
                              <a:rPr lang="en-US" sz="2300" i="1">
                                <a:latin typeface="Cambria Math" panose="02040503050406030204" pitchFamily="18" charset="0"/>
                                <a:ea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𝑝</m:t>
                            </m:r>
                          </m:e>
                          <m:sub>
                            <m:r>
                              <a:rPr lang="en-US" sz="2300" b="0" i="1" smtClean="0">
                                <a:latin typeface="Cambria Math" panose="02040503050406030204" pitchFamily="18" charset="0"/>
                                <a:ea typeface="Cambria Math" panose="02040503050406030204" pitchFamily="18" charset="0"/>
                              </a:rPr>
                              <m:t>𝑦</m:t>
                            </m:r>
                          </m:sub>
                        </m:sSub>
                      </m:sub>
                    </m:sSub>
                  </m:oMath>
                </a14:m>
                <a:r>
                  <a:rPr lang="en-US" sz="2300" dirty="0"/>
                  <a:t> takes it is maximum value when </a:t>
                </a:r>
                <a14:m>
                  <m:oMath xmlns:m="http://schemas.openxmlformats.org/officeDocument/2006/math">
                    <m:r>
                      <a:rPr lang="en-US" altLang="en-US" sz="2300" i="1">
                        <a:latin typeface="Cambria Math" panose="02040503050406030204" pitchFamily="18" charset="0"/>
                        <a:ea typeface="Cambria Math" panose="02040503050406030204" pitchFamily="18" charset="0"/>
                      </a:rPr>
                      <m:t>𝜃</m:t>
                    </m:r>
                    <m:r>
                      <a:rPr lang="en-US" altLang="en-US" sz="2300" i="1">
                        <a:latin typeface="Cambria Math" panose="02040503050406030204" pitchFamily="18" charset="0"/>
                        <a:ea typeface="Cambria Math" panose="02040503050406030204" pitchFamily="18" charset="0"/>
                      </a:rPr>
                      <m:t>=</m:t>
                    </m:r>
                    <m:f>
                      <m:fPr>
                        <m:ctrlPr>
                          <a:rPr lang="en-US" altLang="en-US" sz="2300" i="1">
                            <a:latin typeface="Cambria Math" panose="02040503050406030204" pitchFamily="18" charset="0"/>
                            <a:ea typeface="Cambria Math" panose="02040503050406030204" pitchFamily="18" charset="0"/>
                          </a:rPr>
                        </m:ctrlPr>
                      </m:fPr>
                      <m:num>
                        <m:r>
                          <a:rPr lang="en-US" altLang="en-US" sz="2300" i="1">
                            <a:latin typeface="Cambria Math" panose="02040503050406030204" pitchFamily="18" charset="0"/>
                            <a:ea typeface="Cambria Math" panose="02040503050406030204" pitchFamily="18" charset="0"/>
                          </a:rPr>
                          <m:t>𝜋</m:t>
                        </m:r>
                      </m:num>
                      <m:den>
                        <m:r>
                          <a:rPr lang="en-US" altLang="en-US" sz="2300" i="1">
                            <a:latin typeface="Cambria Math" panose="02040503050406030204" pitchFamily="18" charset="0"/>
                            <a:ea typeface="Cambria Math" panose="02040503050406030204" pitchFamily="18" charset="0"/>
                          </a:rPr>
                          <m:t>2</m:t>
                        </m:r>
                      </m:den>
                    </m:f>
                  </m:oMath>
                </a14:m>
                <a:r>
                  <a:rPr lang="en-US" sz="2300" dirty="0"/>
                  <a:t> and </a:t>
                </a:r>
                <a14:m>
                  <m:oMath xmlns:m="http://schemas.openxmlformats.org/officeDocument/2006/math">
                    <m:r>
                      <a:rPr lang="en-US" sz="2300" i="1">
                        <a:latin typeface="Cambria Math" panose="02040503050406030204" pitchFamily="18" charset="0"/>
                        <a:ea typeface="Cambria Math" panose="02040503050406030204" pitchFamily="18" charset="0"/>
                      </a:rPr>
                      <m:t>𝜑</m:t>
                    </m:r>
                    <m:r>
                      <a:rPr lang="en-US" altLang="en-US" sz="2300" i="1">
                        <a:latin typeface="Cambria Math" panose="02040503050406030204" pitchFamily="18" charset="0"/>
                        <a:ea typeface="Cambria Math" panose="02040503050406030204" pitchFamily="18" charset="0"/>
                      </a:rPr>
                      <m:t>=</m:t>
                    </m:r>
                    <m:f>
                      <m:fPr>
                        <m:ctrlPr>
                          <a:rPr lang="en-US" altLang="en-US" sz="2300" i="1">
                            <a:latin typeface="Cambria Math" panose="02040503050406030204" pitchFamily="18" charset="0"/>
                            <a:ea typeface="Cambria Math" panose="02040503050406030204" pitchFamily="18" charset="0"/>
                          </a:rPr>
                        </m:ctrlPr>
                      </m:fPr>
                      <m:num>
                        <m:r>
                          <a:rPr lang="en-US" altLang="en-US" sz="2300" i="1">
                            <a:latin typeface="Cambria Math" panose="02040503050406030204" pitchFamily="18" charset="0"/>
                            <a:ea typeface="Cambria Math" panose="02040503050406030204" pitchFamily="18" charset="0"/>
                          </a:rPr>
                          <m:t>𝜋</m:t>
                        </m:r>
                      </m:num>
                      <m:den>
                        <m:r>
                          <a:rPr lang="en-US" altLang="en-US" sz="2300" i="1">
                            <a:latin typeface="Cambria Math" panose="02040503050406030204" pitchFamily="18" charset="0"/>
                            <a:ea typeface="Cambria Math" panose="02040503050406030204" pitchFamily="18" charset="0"/>
                          </a:rPr>
                          <m:t>2</m:t>
                        </m:r>
                      </m:den>
                    </m:f>
                  </m:oMath>
                </a14:m>
                <a:r>
                  <a:rPr lang="en-US" sz="2300" dirty="0"/>
                  <a:t>. Therefore, the function </a:t>
                </a:r>
                <a14:m>
                  <m:oMath xmlns:m="http://schemas.openxmlformats.org/officeDocument/2006/math">
                    <m:sSub>
                      <m:sSubPr>
                        <m:ctrlPr>
                          <a:rPr lang="en-US" altLang="en-US" sz="2300" i="1">
                            <a:latin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𝑌</m:t>
                        </m:r>
                      </m:e>
                      <m:sub>
                        <m:sSub>
                          <m:sSubPr>
                            <m:ctrlPr>
                              <a:rPr lang="en-US" sz="2300" i="1">
                                <a:latin typeface="Cambria Math" panose="02040503050406030204" pitchFamily="18" charset="0"/>
                                <a:ea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𝑝</m:t>
                            </m:r>
                          </m:e>
                          <m:sub>
                            <m:r>
                              <a:rPr lang="en-US" sz="2300" i="1">
                                <a:latin typeface="Cambria Math" panose="02040503050406030204" pitchFamily="18" charset="0"/>
                                <a:ea typeface="Cambria Math" panose="02040503050406030204" pitchFamily="18" charset="0"/>
                              </a:rPr>
                              <m:t>𝑥</m:t>
                            </m:r>
                          </m:sub>
                        </m:sSub>
                      </m:sub>
                    </m:sSub>
                  </m:oMath>
                </a14:m>
                <a:r>
                  <a:rPr lang="en-US" sz="2300" dirty="0"/>
                  <a:t> is directed along the </a:t>
                </a:r>
                <a14:m>
                  <m:oMath xmlns:m="http://schemas.openxmlformats.org/officeDocument/2006/math">
                    <m:r>
                      <a:rPr lang="en-US" sz="2300" i="1" dirty="0" smtClean="0">
                        <a:latin typeface="Cambria Math" panose="02040503050406030204" pitchFamily="18" charset="0"/>
                      </a:rPr>
                      <m:t>𝑥</m:t>
                    </m:r>
                  </m:oMath>
                </a14:m>
                <a:r>
                  <a:rPr lang="en-US" sz="2300" dirty="0"/>
                  <a:t> axis and  the function </a:t>
                </a:r>
                <a14:m>
                  <m:oMath xmlns:m="http://schemas.openxmlformats.org/officeDocument/2006/math">
                    <m:sSub>
                      <m:sSubPr>
                        <m:ctrlPr>
                          <a:rPr lang="en-US" altLang="en-US" sz="2300" i="1">
                            <a:latin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𝑌</m:t>
                        </m:r>
                      </m:e>
                      <m:sub>
                        <m:sSub>
                          <m:sSubPr>
                            <m:ctrlPr>
                              <a:rPr lang="en-US" sz="2300" i="1">
                                <a:latin typeface="Cambria Math" panose="02040503050406030204" pitchFamily="18" charset="0"/>
                                <a:ea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𝑝</m:t>
                            </m:r>
                          </m:e>
                          <m:sub>
                            <m:r>
                              <a:rPr lang="en-US" sz="2300" i="1">
                                <a:latin typeface="Cambria Math" panose="02040503050406030204" pitchFamily="18" charset="0"/>
                                <a:ea typeface="Cambria Math" panose="02040503050406030204" pitchFamily="18" charset="0"/>
                              </a:rPr>
                              <m:t>𝑥</m:t>
                            </m:r>
                          </m:sub>
                        </m:sSub>
                      </m:sub>
                    </m:sSub>
                  </m:oMath>
                </a14:m>
                <a:r>
                  <a:rPr lang="en-US" sz="2300" dirty="0"/>
                  <a:t> is directed along the </a:t>
                </a:r>
                <a14:m>
                  <m:oMath xmlns:m="http://schemas.openxmlformats.org/officeDocument/2006/math">
                    <m:r>
                      <a:rPr lang="en-US" sz="2300" i="1" dirty="0" smtClean="0">
                        <a:latin typeface="Cambria Math" panose="02040503050406030204" pitchFamily="18" charset="0"/>
                      </a:rPr>
                      <m:t>𝑦</m:t>
                    </m:r>
                  </m:oMath>
                </a14:m>
                <a:r>
                  <a:rPr lang="en-US" sz="2300" dirty="0"/>
                  <a:t> axis and from this they are called </a:t>
                </a:r>
                <a14:m>
                  <m:oMath xmlns:m="http://schemas.openxmlformats.org/officeDocument/2006/math">
                    <m:sSub>
                      <m:sSubPr>
                        <m:ctrlPr>
                          <a:rPr lang="en-US" altLang="en-US" sz="2300" i="1">
                            <a:latin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𝑌</m:t>
                        </m:r>
                      </m:e>
                      <m:sub>
                        <m:sSub>
                          <m:sSubPr>
                            <m:ctrlPr>
                              <a:rPr lang="en-US" sz="2300" i="1">
                                <a:latin typeface="Cambria Math" panose="02040503050406030204" pitchFamily="18" charset="0"/>
                                <a:ea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𝑝</m:t>
                            </m:r>
                          </m:e>
                          <m:sub>
                            <m:r>
                              <a:rPr lang="en-US" sz="2300" i="1">
                                <a:latin typeface="Cambria Math" panose="02040503050406030204" pitchFamily="18" charset="0"/>
                                <a:ea typeface="Cambria Math" panose="02040503050406030204" pitchFamily="18" charset="0"/>
                              </a:rPr>
                              <m:t>𝑥</m:t>
                            </m:r>
                          </m:sub>
                        </m:sSub>
                      </m:sub>
                    </m:sSub>
                  </m:oMath>
                </a14:m>
                <a:r>
                  <a:rPr lang="en-US" sz="2300" dirty="0"/>
                  <a:t> and </a:t>
                </a:r>
                <a14:m>
                  <m:oMath xmlns:m="http://schemas.openxmlformats.org/officeDocument/2006/math">
                    <m:sSub>
                      <m:sSubPr>
                        <m:ctrlPr>
                          <a:rPr lang="en-US" altLang="en-US" sz="2300" i="1">
                            <a:latin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𝑌</m:t>
                        </m:r>
                      </m:e>
                      <m:sub>
                        <m:sSub>
                          <m:sSubPr>
                            <m:ctrlPr>
                              <a:rPr lang="en-US" sz="2300" i="1" smtClean="0">
                                <a:latin typeface="Cambria Math" panose="02040503050406030204" pitchFamily="18" charset="0"/>
                                <a:ea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𝑝</m:t>
                            </m:r>
                          </m:e>
                          <m:sub>
                            <m:r>
                              <a:rPr lang="en-US" sz="2300" b="0" i="1" smtClean="0">
                                <a:latin typeface="Cambria Math" panose="02040503050406030204" pitchFamily="18" charset="0"/>
                                <a:ea typeface="Cambria Math" panose="02040503050406030204" pitchFamily="18" charset="0"/>
                              </a:rPr>
                              <m:t>𝑦</m:t>
                            </m:r>
                          </m:sub>
                        </m:sSub>
                      </m:sub>
                    </m:sSub>
                  </m:oMath>
                </a14:m>
                <a:r>
                  <a:rPr lang="en-US" sz="2300" dirty="0"/>
                  <a:t> orbitals.</a:t>
                </a:r>
              </a:p>
              <a:p>
                <a:pPr algn="just">
                  <a:spcBef>
                    <a:spcPct val="0"/>
                  </a:spcBef>
                </a:pPr>
                <a:endParaRPr lang="en-US" sz="2300" dirty="0"/>
              </a:p>
              <a:p>
                <a:pPr algn="just">
                  <a:spcBef>
                    <a:spcPct val="0"/>
                  </a:spcBef>
                </a:pPr>
                <a:r>
                  <a:rPr lang="en-US" altLang="en-US" sz="2300" dirty="0"/>
                  <a:t>For </a:t>
                </a:r>
                <a14:m>
                  <m:oMath xmlns:m="http://schemas.openxmlformats.org/officeDocument/2006/math">
                    <m:r>
                      <a:rPr lang="en-US" altLang="en-US" sz="2300" b="0" i="1" dirty="0" smtClean="0">
                        <a:latin typeface="Cambria Math" panose="02040503050406030204" pitchFamily="18" charset="0"/>
                      </a:rPr>
                      <m:t>𝑑</m:t>
                    </m:r>
                  </m:oMath>
                </a14:m>
                <a:r>
                  <a:rPr lang="en-US" altLang="en-US" sz="2300" dirty="0"/>
                  <a:t> orbital we have </a:t>
                </a:r>
                <a14:m>
                  <m:oMath xmlns:m="http://schemas.openxmlformats.org/officeDocument/2006/math">
                    <m:r>
                      <a:rPr lang="en-US" altLang="en-US" sz="2300" i="1" dirty="0">
                        <a:latin typeface="Cambria Math" panose="02040503050406030204" pitchFamily="18" charset="0"/>
                      </a:rPr>
                      <m:t>𝑙</m:t>
                    </m:r>
                    <m:r>
                      <a:rPr lang="en-US" altLang="en-US" sz="2300" i="1" dirty="0">
                        <a:latin typeface="Cambria Math" panose="02040503050406030204" pitchFamily="18" charset="0"/>
                      </a:rPr>
                      <m:t>=</m:t>
                    </m:r>
                    <m:r>
                      <a:rPr lang="en-US" altLang="en-US" sz="2300" b="0" i="1" dirty="0" smtClean="0">
                        <a:latin typeface="Cambria Math" panose="02040503050406030204" pitchFamily="18" charset="0"/>
                      </a:rPr>
                      <m:t>2</m:t>
                    </m:r>
                  </m:oMath>
                </a14:m>
                <a:r>
                  <a:rPr lang="en-US" altLang="en-US" sz="2300" dirty="0"/>
                  <a:t> and  </a:t>
                </a:r>
                <a14:m>
                  <m:oMath xmlns:m="http://schemas.openxmlformats.org/officeDocument/2006/math">
                    <m:r>
                      <a:rPr lang="en-US" altLang="en-US" sz="2300" i="1" dirty="0">
                        <a:latin typeface="Cambria Math" panose="02040503050406030204" pitchFamily="18" charset="0"/>
                      </a:rPr>
                      <m:t>𝑚</m:t>
                    </m:r>
                    <m:r>
                      <a:rPr lang="en-US" altLang="en-US" sz="2300" b="0" i="1" dirty="0" smtClean="0">
                        <a:latin typeface="Cambria Math" panose="02040503050406030204" pitchFamily="18" charset="0"/>
                      </a:rPr>
                      <m:t>=</m:t>
                    </m:r>
                    <m:r>
                      <a:rPr lang="en-US" altLang="en-US" sz="2300" i="1" dirty="0" smtClean="0">
                        <a:latin typeface="Cambria Math" panose="02040503050406030204" pitchFamily="18" charset="0"/>
                        <a:ea typeface="Cambria Math" panose="02040503050406030204" pitchFamily="18" charset="0"/>
                      </a:rPr>
                      <m:t>±</m:t>
                    </m:r>
                    <m:r>
                      <a:rPr lang="en-US" altLang="en-US" sz="2300" b="0" i="1" dirty="0" smtClean="0">
                        <a:latin typeface="Cambria Math" panose="02040503050406030204" pitchFamily="18" charset="0"/>
                        <a:ea typeface="Cambria Math" panose="02040503050406030204" pitchFamily="18" charset="0"/>
                      </a:rPr>
                      <m:t>2</m:t>
                    </m:r>
                    <m:r>
                      <a:rPr lang="en-US" altLang="en-US" sz="2300" b="0" i="1" dirty="0" smtClean="0">
                        <a:latin typeface="Cambria Math" panose="02040503050406030204" pitchFamily="18" charset="0"/>
                        <a:ea typeface="Cambria Math" panose="02040503050406030204" pitchFamily="18" charset="0"/>
                      </a:rPr>
                      <m:t>,±</m:t>
                    </m:r>
                    <m:r>
                      <a:rPr lang="en-US" altLang="en-US" sz="2300" i="1" dirty="0" smtClean="0">
                        <a:latin typeface="Cambria Math" panose="02040503050406030204" pitchFamily="18" charset="0"/>
                        <a:ea typeface="Cambria Math" panose="02040503050406030204" pitchFamily="18" charset="0"/>
                      </a:rPr>
                      <m:t>1</m:t>
                    </m:r>
                    <m:r>
                      <a:rPr lang="en-US" altLang="en-US" sz="2300" i="1" dirty="0" smtClean="0">
                        <a:latin typeface="Cambria Math" panose="02040503050406030204" pitchFamily="18" charset="0"/>
                      </a:rPr>
                      <m:t>, </m:t>
                    </m:r>
                    <m:r>
                      <a:rPr lang="en-US" altLang="en-US" sz="2300" i="1" dirty="0" smtClean="0">
                        <a:latin typeface="Cambria Math" panose="02040503050406030204" pitchFamily="18" charset="0"/>
                      </a:rPr>
                      <m:t>0</m:t>
                    </m:r>
                    <m:r>
                      <a:rPr lang="en-US" altLang="en-US" sz="2300" i="1" dirty="0" smtClean="0">
                        <a:latin typeface="Cambria Math" panose="02040503050406030204" pitchFamily="18" charset="0"/>
                      </a:rPr>
                      <m:t> </m:t>
                    </m:r>
                  </m:oMath>
                </a14:m>
                <a:r>
                  <a:rPr lang="en-US" altLang="en-US" sz="2300" dirty="0"/>
                  <a:t> and therefore there are five </a:t>
                </a:r>
                <a14:m>
                  <m:oMath xmlns:m="http://schemas.openxmlformats.org/officeDocument/2006/math">
                    <m:r>
                      <a:rPr lang="en-US" altLang="en-US" sz="2300" b="0" i="1" smtClean="0">
                        <a:latin typeface="Cambria Math" panose="02040503050406030204" pitchFamily="18" charset="0"/>
                      </a:rPr>
                      <m:t>𝑑</m:t>
                    </m:r>
                  </m:oMath>
                </a14:m>
                <a:r>
                  <a:rPr lang="en-US" sz="2300" dirty="0"/>
                  <a:t> orbitals.</a:t>
                </a:r>
              </a:p>
              <a:p>
                <a:pPr algn="just">
                  <a:spcBef>
                    <a:spcPct val="0"/>
                  </a:spcBef>
                </a:pPr>
                <a:endParaRPr lang="en-US" sz="2300" dirty="0"/>
              </a:p>
              <a:p>
                <a:r>
                  <a:rPr lang="en-US" sz="2300" dirty="0"/>
                  <a:t>For </a:t>
                </a:r>
                <a14:m>
                  <m:oMath xmlns:m="http://schemas.openxmlformats.org/officeDocument/2006/math">
                    <m:r>
                      <a:rPr lang="en-US" sz="2300" dirty="0">
                        <a:latin typeface="Cambria Math" panose="02040503050406030204" pitchFamily="18" charset="0"/>
                      </a:rPr>
                      <m:t>𝑚</m:t>
                    </m:r>
                    <m:r>
                      <a:rPr lang="en-US" sz="2300" dirty="0">
                        <a:latin typeface="Cambria Math" panose="02040503050406030204" pitchFamily="18" charset="0"/>
                      </a:rPr>
                      <m:t> = ± </m:t>
                    </m:r>
                    <m:r>
                      <a:rPr lang="en-US" sz="2300" dirty="0">
                        <a:latin typeface="Cambria Math" panose="02040503050406030204" pitchFamily="18" charset="0"/>
                      </a:rPr>
                      <m:t>1</m:t>
                    </m:r>
                    <m:r>
                      <a:rPr lang="en-US" sz="2300" dirty="0">
                        <a:latin typeface="Cambria Math" panose="02040503050406030204" pitchFamily="18" charset="0"/>
                      </a:rPr>
                      <m:t> </m:t>
                    </m:r>
                    <m:r>
                      <a:rPr lang="en-US" sz="2300" dirty="0">
                        <a:latin typeface="Cambria Math" panose="02040503050406030204" pitchFamily="18" charset="0"/>
                      </a:rPr>
                      <m:t>𝑎𝑛𝑑</m:t>
                    </m:r>
                    <m:r>
                      <a:rPr lang="en-US" sz="2300" dirty="0">
                        <a:latin typeface="Cambria Math" panose="02040503050406030204" pitchFamily="18" charset="0"/>
                      </a:rPr>
                      <m:t> ±</m:t>
                    </m:r>
                    <m:r>
                      <a:rPr lang="en-US" sz="2300" dirty="0">
                        <a:latin typeface="Cambria Math" panose="02040503050406030204" pitchFamily="18" charset="0"/>
                      </a:rPr>
                      <m:t>2</m:t>
                    </m:r>
                  </m:oMath>
                </a14:m>
                <a:r>
                  <a:rPr lang="en-US" sz="2300" dirty="0"/>
                  <a:t>, we take linear combinations as we did for the </a:t>
                </a:r>
                <a14:m>
                  <m:oMath xmlns:m="http://schemas.openxmlformats.org/officeDocument/2006/math">
                    <m:r>
                      <a:rPr lang="en-US" sz="2300" i="1" dirty="0" smtClean="0">
                        <a:latin typeface="Cambria Math" panose="02040503050406030204" pitchFamily="18" charset="0"/>
                      </a:rPr>
                      <m:t>𝑝</m:t>
                    </m:r>
                  </m:oMath>
                </a14:m>
                <a:r>
                  <a:rPr lang="en-US" sz="2300" dirty="0"/>
                  <a:t> functions.</a:t>
                </a:r>
              </a:p>
            </p:txBody>
          </p:sp>
        </mc:Choice>
        <mc:Fallback xmlns="">
          <p:sp>
            <p:nvSpPr>
              <p:cNvPr id="67" name="Rectangle 66"/>
              <p:cNvSpPr>
                <a:spLocks noRot="1" noChangeAspect="1" noMove="1" noResize="1" noEditPoints="1" noAdjustHandles="1" noChangeArrowheads="1" noChangeShapeType="1" noTextEdit="1"/>
              </p:cNvSpPr>
              <p:nvPr/>
            </p:nvSpPr>
            <p:spPr>
              <a:xfrm>
                <a:off x="253977" y="912773"/>
                <a:ext cx="8622394" cy="5124608"/>
              </a:xfrm>
              <a:prstGeom prst="rect">
                <a:avLst/>
              </a:prstGeom>
              <a:blipFill>
                <a:blip r:embed="rId2"/>
                <a:stretch>
                  <a:fillRect l="-1061" t="-833" r="-990" b="-1786"/>
                </a:stretch>
              </a:blipFill>
            </p:spPr>
            <p:txBody>
              <a:bodyPr/>
              <a:lstStyle/>
              <a:p>
                <a:r>
                  <a:rPr lang="en-US">
                    <a:noFill/>
                  </a:rPr>
                  <a:t> </a:t>
                </a:r>
              </a:p>
            </p:txBody>
          </p:sp>
        </mc:Fallback>
      </mc:AlternateContent>
    </p:spTree>
    <p:extLst>
      <p:ext uri="{BB962C8B-B14F-4D97-AF65-F5344CB8AC3E}">
        <p14:creationId xmlns:p14="http://schemas.microsoft.com/office/powerpoint/2010/main" val="3689789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animEffect transition="in" filter="fade">
                                      <p:cBhvr>
                                        <p:cTn id="7" dur="500"/>
                                        <p:tgtEl>
                                          <p:spTgt spid="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
                                            <p:txEl>
                                              <p:pRg st="2" end="2"/>
                                            </p:txEl>
                                          </p:spTgt>
                                        </p:tgtEl>
                                        <p:attrNameLst>
                                          <p:attrName>style.visibility</p:attrName>
                                        </p:attrNameLst>
                                      </p:cBhvr>
                                      <p:to>
                                        <p:strVal val="visible"/>
                                      </p:to>
                                    </p:set>
                                    <p:animEffect transition="in" filter="fade">
                                      <p:cBhvr>
                                        <p:cTn id="12" dur="500"/>
                                        <p:tgtEl>
                                          <p:spTgt spid="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
                                            <p:txEl>
                                              <p:pRg st="4" end="4"/>
                                            </p:txEl>
                                          </p:spTgt>
                                        </p:tgtEl>
                                        <p:attrNameLst>
                                          <p:attrName>style.visibility</p:attrName>
                                        </p:attrNameLst>
                                      </p:cBhvr>
                                      <p:to>
                                        <p:strVal val="visible"/>
                                      </p:to>
                                    </p:set>
                                    <p:animEffect transition="in" filter="fade">
                                      <p:cBhvr>
                                        <p:cTn id="17" dur="500"/>
                                        <p:tgtEl>
                                          <p:spTgt spid="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374BF2-3C04-4AB9-BE52-D173019A9162}" type="slidenum">
              <a:rPr lang="en-US" smtClean="0"/>
              <a:t>31</a:t>
            </a:fld>
            <a:endParaRPr lang="en-US" dirty="0"/>
          </a:p>
        </p:txBody>
      </p:sp>
      <p:sp>
        <p:nvSpPr>
          <p:cNvPr id="66"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mc:AlternateContent xmlns:mc="http://schemas.openxmlformats.org/markup-compatibility/2006" xmlns:a14="http://schemas.microsoft.com/office/drawing/2010/main">
        <mc:Choice Requires="a14">
          <p:sp>
            <p:nvSpPr>
              <p:cNvPr id="3" name="Rectangle 2"/>
              <p:cNvSpPr/>
              <p:nvPr/>
            </p:nvSpPr>
            <p:spPr>
              <a:xfrm>
                <a:off x="234175" y="912773"/>
                <a:ext cx="8697951" cy="5253682"/>
              </a:xfrm>
              <a:prstGeom prst="rect">
                <a:avLst/>
              </a:prstGeom>
            </p:spPr>
            <p:txBody>
              <a:bodyPr wrap="square">
                <a:spAutoFit/>
              </a:bodyPr>
              <a:lstStyle/>
              <a:p>
                <a:r>
                  <a:rPr lang="en-US" sz="2200" dirty="0"/>
                  <a:t>The five </a:t>
                </a:r>
                <a:r>
                  <a:rPr lang="en-US" sz="2200" i="1" dirty="0"/>
                  <a:t>d </a:t>
                </a:r>
                <a:r>
                  <a:rPr lang="en-US" sz="2200" dirty="0"/>
                  <a:t>orbitals.</a:t>
                </a:r>
              </a:p>
              <a:p>
                <a:pPr algn="ctr">
                  <a:lnSpc>
                    <a:spcPct val="140000"/>
                  </a:lnSpc>
                </a:pPr>
                <a:r>
                  <a:rPr lang="en-US" altLang="en-US" sz="2200" dirty="0">
                    <a:solidFill>
                      <a:schemeClr val="bg1"/>
                    </a:solidFill>
                  </a:rPr>
                  <a:t>.</a:t>
                </a:r>
                <a14:m>
                  <m:oMath xmlns:m="http://schemas.openxmlformats.org/officeDocument/2006/math">
                    <m:sSub>
                      <m:sSubPr>
                        <m:ctrlPr>
                          <a:rPr lang="en-US" altLang="en-US" sz="2200" i="1" smtClean="0">
                            <a:latin typeface="Cambria Math" panose="02040503050406030204" pitchFamily="18" charset="0"/>
                          </a:rPr>
                        </m:ctrlPr>
                      </m:sSubPr>
                      <m:e>
                        <m:r>
                          <a:rPr lang="en-US" altLang="en-US" sz="2200" b="0" i="1" smtClean="0">
                            <a:latin typeface="Cambria Math" panose="02040503050406030204" pitchFamily="18" charset="0"/>
                          </a:rPr>
                          <m:t>𝑑</m:t>
                        </m:r>
                      </m:e>
                      <m:sub>
                        <m:sSup>
                          <m:sSupPr>
                            <m:ctrlPr>
                              <a:rPr lang="en-US" altLang="en-US" sz="2200" b="0" i="1" smtClean="0">
                                <a:latin typeface="Cambria Math" panose="02040503050406030204" pitchFamily="18" charset="0"/>
                              </a:rPr>
                            </m:ctrlPr>
                          </m:sSupPr>
                          <m:e>
                            <m:r>
                              <a:rPr lang="en-US" altLang="en-US" sz="2200" b="0" i="1" smtClean="0">
                                <a:latin typeface="Cambria Math" panose="02040503050406030204" pitchFamily="18" charset="0"/>
                              </a:rPr>
                              <m:t>𝑧</m:t>
                            </m:r>
                          </m:e>
                          <m:sup>
                            <m:r>
                              <a:rPr lang="en-US" altLang="en-US" sz="2200" b="0" i="1" smtClean="0">
                                <a:latin typeface="Cambria Math" panose="02040503050406030204" pitchFamily="18" charset="0"/>
                              </a:rPr>
                              <m:t>2</m:t>
                            </m:r>
                          </m:sup>
                        </m:sSup>
                      </m:sub>
                    </m:sSub>
                    <m:r>
                      <a:rPr lang="en-US" altLang="en-US" sz="2200" b="0" i="1" smtClean="0">
                        <a:latin typeface="Cambria Math" panose="02040503050406030204" pitchFamily="18" charset="0"/>
                      </a:rPr>
                      <m:t>=</m:t>
                    </m:r>
                    <m:sSub>
                      <m:sSubPr>
                        <m:ctrlPr>
                          <a:rPr lang="en-US" alt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𝑌</m:t>
                        </m:r>
                      </m:e>
                      <m:sub>
                        <m:r>
                          <a:rPr lang="en-US" sz="2200" i="1">
                            <a:latin typeface="Cambria Math" panose="02040503050406030204" pitchFamily="18" charset="0"/>
                            <a:ea typeface="Cambria Math" panose="02040503050406030204" pitchFamily="18" charset="0"/>
                          </a:rPr>
                          <m:t>2,0</m:t>
                        </m:r>
                      </m:sub>
                    </m:sSub>
                    <m:r>
                      <a:rPr lang="en-US" altLang="en-US" sz="2200" i="1">
                        <a:latin typeface="Cambria Math" panose="02040503050406030204" pitchFamily="18" charset="0"/>
                      </a:rPr>
                      <m:t>=</m:t>
                    </m:r>
                    <m:rad>
                      <m:radPr>
                        <m:degHide m:val="on"/>
                        <m:ctrlPr>
                          <a:rPr lang="en-US" altLang="en-US" sz="2200" i="1">
                            <a:latin typeface="Cambria Math" panose="02040503050406030204" pitchFamily="18" charset="0"/>
                          </a:rPr>
                        </m:ctrlPr>
                      </m:radPr>
                      <m:deg/>
                      <m:e>
                        <m:f>
                          <m:fPr>
                            <m:ctrlPr>
                              <a:rPr lang="en-US" altLang="en-US" sz="2200" i="1">
                                <a:latin typeface="Cambria Math" panose="02040503050406030204" pitchFamily="18" charset="0"/>
                              </a:rPr>
                            </m:ctrlPr>
                          </m:fPr>
                          <m:num>
                            <m:r>
                              <a:rPr lang="en-US" altLang="en-US" sz="2200" i="1">
                                <a:latin typeface="Cambria Math" panose="02040503050406030204" pitchFamily="18" charset="0"/>
                              </a:rPr>
                              <m:t>5</m:t>
                            </m:r>
                          </m:num>
                          <m:den>
                            <m:r>
                              <a:rPr lang="en-US" altLang="en-US" sz="2200" b="0" i="1" smtClean="0">
                                <a:latin typeface="Cambria Math" panose="02040503050406030204" pitchFamily="18" charset="0"/>
                              </a:rPr>
                              <m:t>16</m:t>
                            </m:r>
                            <m:r>
                              <a:rPr lang="en-US" altLang="en-US" sz="2200" i="1">
                                <a:latin typeface="Cambria Math" panose="02040503050406030204" pitchFamily="18" charset="0"/>
                                <a:ea typeface="Cambria Math" panose="02040503050406030204" pitchFamily="18" charset="0"/>
                              </a:rPr>
                              <m:t>𝜋</m:t>
                            </m:r>
                          </m:den>
                        </m:f>
                      </m:e>
                    </m:rad>
                    <m:r>
                      <a:rPr lang="en-US" altLang="en-US" sz="2200" i="1">
                        <a:latin typeface="Cambria Math" panose="02040503050406030204" pitchFamily="18" charset="0"/>
                        <a:ea typeface="Cambria Math" panose="02040503050406030204" pitchFamily="18" charset="0"/>
                      </a:rPr>
                      <m:t> (3</m:t>
                    </m:r>
                    <m:func>
                      <m:funcPr>
                        <m:ctrlPr>
                          <a:rPr lang="en-US" altLang="en-US" sz="2200" i="1">
                            <a:latin typeface="Cambria Math" panose="02040503050406030204" pitchFamily="18" charset="0"/>
                          </a:rPr>
                        </m:ctrlPr>
                      </m:funcPr>
                      <m:fName>
                        <m:sSup>
                          <m:sSupPr>
                            <m:ctrlPr>
                              <a:rPr lang="en-US" altLang="en-US" sz="2200" i="1">
                                <a:latin typeface="Cambria Math" panose="02040503050406030204" pitchFamily="18" charset="0"/>
                              </a:rPr>
                            </m:ctrlPr>
                          </m:sSupPr>
                          <m:e>
                            <m:r>
                              <m:rPr>
                                <m:sty m:val="p"/>
                              </m:rPr>
                              <a:rPr lang="en-US" altLang="en-US" sz="2200">
                                <a:latin typeface="Cambria Math" panose="02040503050406030204" pitchFamily="18" charset="0"/>
                              </a:rPr>
                              <m:t>cos</m:t>
                            </m:r>
                          </m:e>
                          <m:sup>
                            <m:r>
                              <a:rPr lang="en-US" altLang="en-US" sz="2200">
                                <a:latin typeface="Cambria Math" panose="02040503050406030204" pitchFamily="18" charset="0"/>
                              </a:rPr>
                              <m:t>2</m:t>
                            </m:r>
                          </m:sup>
                        </m:sSup>
                      </m:fName>
                      <m:e>
                        <m:r>
                          <a:rPr lang="en-US" altLang="en-US" sz="2200" i="1">
                            <a:latin typeface="Cambria Math" panose="02040503050406030204" pitchFamily="18" charset="0"/>
                            <a:ea typeface="Cambria Math" panose="02040503050406030204" pitchFamily="18" charset="0"/>
                          </a:rPr>
                          <m:t>𝜃</m:t>
                        </m:r>
                      </m:e>
                    </m:func>
                    <m:r>
                      <a:rPr lang="en-US" altLang="en-US" sz="2200" i="1">
                        <a:latin typeface="Cambria Math" panose="02040503050406030204" pitchFamily="18" charset="0"/>
                        <a:ea typeface="Cambria Math" panose="02040503050406030204" pitchFamily="18" charset="0"/>
                      </a:rPr>
                      <m:t>−1)</m:t>
                    </m:r>
                  </m:oMath>
                </a14:m>
                <a:endParaRPr lang="en-US" sz="2200" dirty="0"/>
              </a:p>
              <a:p>
                <a:pPr algn="ctr">
                  <a:lnSpc>
                    <a:spcPct val="140000"/>
                  </a:lnSpc>
                </a:pPr>
                <a:r>
                  <a:rPr lang="en-US" altLang="en-US" sz="2200" dirty="0">
                    <a:solidFill>
                      <a:schemeClr val="bg1"/>
                    </a:solidFill>
                  </a:rPr>
                  <a:t>.</a:t>
                </a:r>
                <a14:m>
                  <m:oMath xmlns:m="http://schemas.openxmlformats.org/officeDocument/2006/math">
                    <m:sSub>
                      <m:sSubPr>
                        <m:ctrlPr>
                          <a:rPr lang="en-US" altLang="en-US" sz="2200" i="1" smtClean="0">
                            <a:solidFill>
                              <a:schemeClr val="tx1"/>
                            </a:solidFill>
                            <a:latin typeface="Cambria Math" panose="02040503050406030204" pitchFamily="18" charset="0"/>
                          </a:rPr>
                        </m:ctrlPr>
                      </m:sSubPr>
                      <m:e>
                        <m:r>
                          <a:rPr lang="en-US" altLang="en-US" sz="2200" b="0" i="1" smtClean="0">
                            <a:solidFill>
                              <a:schemeClr val="tx1"/>
                            </a:solidFill>
                            <a:latin typeface="Cambria Math" panose="02040503050406030204" pitchFamily="18" charset="0"/>
                          </a:rPr>
                          <m:t>𝑑</m:t>
                        </m:r>
                      </m:e>
                      <m:sub>
                        <m:r>
                          <a:rPr lang="en-US" altLang="en-US" sz="2200" b="0" i="1" smtClean="0">
                            <a:solidFill>
                              <a:schemeClr val="tx1"/>
                            </a:solidFill>
                            <a:latin typeface="Cambria Math" panose="02040503050406030204" pitchFamily="18" charset="0"/>
                          </a:rPr>
                          <m:t>𝑥𝑧</m:t>
                        </m:r>
                      </m:sub>
                    </m:sSub>
                    <m:r>
                      <a:rPr lang="en-US" altLang="en-US" sz="2200" b="0" i="1" smtClean="0">
                        <a:solidFill>
                          <a:schemeClr val="tx1"/>
                        </a:solidFill>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altLang="en-US" sz="2200" b="0" i="1" smtClean="0">
                        <a:solidFill>
                          <a:schemeClr val="tx1"/>
                        </a:solidFill>
                        <a:latin typeface="Cambria Math" panose="02040503050406030204" pitchFamily="18" charset="0"/>
                      </a:rPr>
                      <m:t>(</m:t>
                    </m:r>
                    <m:sSub>
                      <m:sSubPr>
                        <m:ctrlPr>
                          <a:rPr lang="en-US" altLang="en-US" sz="2200" i="1" smtClean="0">
                            <a:solidFill>
                              <a:schemeClr val="tx1"/>
                            </a:solidFill>
                            <a:latin typeface="Cambria Math" panose="02040503050406030204" pitchFamily="18" charset="0"/>
                          </a:rPr>
                        </m:ctrlPr>
                      </m:sSubPr>
                      <m:e>
                        <m:r>
                          <a:rPr lang="en-US" sz="2200">
                            <a:solidFill>
                              <a:schemeClr val="tx1"/>
                            </a:solidFill>
                            <a:latin typeface="Cambria Math" panose="02040503050406030204" pitchFamily="18" charset="0"/>
                          </a:rPr>
                          <m:t>𝑌</m:t>
                        </m:r>
                      </m:e>
                      <m:sub>
                        <m:r>
                          <a:rPr lang="en-US" sz="2200">
                            <a:solidFill>
                              <a:schemeClr val="tx1"/>
                            </a:solidFill>
                            <a:latin typeface="Cambria Math" panose="02040503050406030204" pitchFamily="18" charset="0"/>
                          </a:rPr>
                          <m:t>2,+1</m:t>
                        </m:r>
                      </m:sub>
                    </m:sSub>
                    <m:r>
                      <a:rPr lang="en-US" sz="2200" b="0" i="0" smtClean="0">
                        <a:solidFill>
                          <a:schemeClr val="tx1"/>
                        </a:solidFill>
                        <a:latin typeface="Cambria Math" panose="02040503050406030204" pitchFamily="18" charset="0"/>
                      </a:rPr>
                      <m:t>+</m:t>
                    </m:r>
                    <m:sSub>
                      <m:sSubPr>
                        <m:ctrlPr>
                          <a:rPr lang="en-US" altLang="en-US" sz="2200" i="1">
                            <a:latin typeface="Cambria Math" panose="02040503050406030204" pitchFamily="18" charset="0"/>
                          </a:rPr>
                        </m:ctrlPr>
                      </m:sSubPr>
                      <m:e>
                        <m:r>
                          <a:rPr lang="en-US" sz="2200">
                            <a:latin typeface="Cambria Math" panose="02040503050406030204" pitchFamily="18" charset="0"/>
                          </a:rPr>
                          <m:t>𝑌</m:t>
                        </m:r>
                      </m:e>
                      <m:sub>
                        <m:r>
                          <a:rPr lang="en-US" sz="2200">
                            <a:latin typeface="Cambria Math" panose="02040503050406030204" pitchFamily="18" charset="0"/>
                          </a:rPr>
                          <m:t>2,−1</m:t>
                        </m:r>
                      </m:sub>
                    </m:sSub>
                    <m:r>
                      <a:rPr lang="en-US" sz="2200" b="0" i="1" smtClean="0">
                        <a:latin typeface="Cambria Math" panose="02040503050406030204" pitchFamily="18" charset="0"/>
                      </a:rPr>
                      <m:t>)</m:t>
                    </m:r>
                    <m:r>
                      <a:rPr lang="en-US" altLang="en-US" sz="2200">
                        <a:solidFill>
                          <a:schemeClr val="tx1"/>
                        </a:solidFill>
                        <a:latin typeface="Cambria Math" panose="02040503050406030204" pitchFamily="18" charset="0"/>
                      </a:rPr>
                      <m:t>=</m:t>
                    </m:r>
                    <m:func>
                      <m:funcPr>
                        <m:ctrlPr>
                          <a:rPr lang="en-US" altLang="en-US" sz="2200" i="1">
                            <a:solidFill>
                              <a:schemeClr val="tx1"/>
                            </a:solidFill>
                            <a:latin typeface="Cambria Math" panose="02040503050406030204" pitchFamily="18" charset="0"/>
                          </a:rPr>
                        </m:ctrlPr>
                      </m:funcPr>
                      <m:fName>
                        <m:rad>
                          <m:radPr>
                            <m:degHide m:val="on"/>
                            <m:ctrlPr>
                              <a:rPr lang="en-US" altLang="en-US" sz="2200" i="1">
                                <a:solidFill>
                                  <a:schemeClr val="tx1"/>
                                </a:solidFill>
                                <a:latin typeface="Cambria Math" panose="02040503050406030204" pitchFamily="18" charset="0"/>
                              </a:rPr>
                            </m:ctrlPr>
                          </m:radPr>
                          <m:deg/>
                          <m:e>
                            <m:f>
                              <m:fPr>
                                <m:ctrlPr>
                                  <a:rPr lang="en-US" altLang="en-US" sz="2200" i="1">
                                    <a:solidFill>
                                      <a:schemeClr val="tx1"/>
                                    </a:solidFill>
                                    <a:latin typeface="Cambria Math" panose="02040503050406030204" pitchFamily="18" charset="0"/>
                                  </a:rPr>
                                </m:ctrlPr>
                              </m:fPr>
                              <m:num>
                                <m:r>
                                  <a:rPr lang="en-US" altLang="en-US" sz="2200">
                                    <a:solidFill>
                                      <a:schemeClr val="tx1"/>
                                    </a:solidFill>
                                    <a:latin typeface="Cambria Math" panose="02040503050406030204" pitchFamily="18" charset="0"/>
                                  </a:rPr>
                                  <m:t>15</m:t>
                                </m:r>
                              </m:num>
                              <m:den>
                                <m:r>
                                  <a:rPr lang="en-US" altLang="en-US" sz="2200" b="0" i="0" smtClean="0">
                                    <a:solidFill>
                                      <a:schemeClr val="tx1"/>
                                    </a:solidFill>
                                    <a:latin typeface="Cambria Math" panose="02040503050406030204" pitchFamily="18" charset="0"/>
                                  </a:rPr>
                                  <m:t>4</m:t>
                                </m:r>
                                <m:r>
                                  <a:rPr lang="en-US" altLang="en-US" sz="2200">
                                    <a:solidFill>
                                      <a:schemeClr val="tx1"/>
                                    </a:solidFill>
                                    <a:latin typeface="Cambria Math" panose="02040503050406030204" pitchFamily="18" charset="0"/>
                                  </a:rPr>
                                  <m:t>𝜋</m:t>
                                </m:r>
                              </m:den>
                            </m:f>
                          </m:e>
                        </m:rad>
                        <m:r>
                          <m:rPr>
                            <m:sty m:val="p"/>
                          </m:rPr>
                          <a:rPr lang="en-US" altLang="en-US" sz="2200">
                            <a:solidFill>
                              <a:schemeClr val="tx1"/>
                            </a:solidFill>
                            <a:latin typeface="Cambria Math" panose="02040503050406030204" pitchFamily="18" charset="0"/>
                          </a:rPr>
                          <m:t>sin</m:t>
                        </m:r>
                      </m:fName>
                      <m:e>
                        <m:r>
                          <a:rPr lang="en-US" altLang="en-US" sz="2200">
                            <a:solidFill>
                              <a:schemeClr val="tx1"/>
                            </a:solidFill>
                            <a:latin typeface="Cambria Math" panose="02040503050406030204" pitchFamily="18" charset="0"/>
                          </a:rPr>
                          <m:t>𝜃</m:t>
                        </m:r>
                      </m:e>
                    </m:func>
                    <m:func>
                      <m:funcPr>
                        <m:ctrlPr>
                          <a:rPr lang="en-US" altLang="en-US" sz="2200" i="1">
                            <a:solidFill>
                              <a:schemeClr val="tx1"/>
                            </a:solidFill>
                            <a:latin typeface="Cambria Math" panose="02040503050406030204" pitchFamily="18" charset="0"/>
                          </a:rPr>
                        </m:ctrlPr>
                      </m:funcPr>
                      <m:fName>
                        <m:r>
                          <m:rPr>
                            <m:sty m:val="p"/>
                          </m:rPr>
                          <a:rPr lang="en-US" altLang="en-US" sz="2200">
                            <a:solidFill>
                              <a:schemeClr val="tx1"/>
                            </a:solidFill>
                            <a:latin typeface="Cambria Math" panose="02040503050406030204" pitchFamily="18" charset="0"/>
                          </a:rPr>
                          <m:t>cos</m:t>
                        </m:r>
                      </m:fName>
                      <m:e>
                        <m:r>
                          <a:rPr lang="en-US" altLang="en-US" sz="2200">
                            <a:solidFill>
                              <a:schemeClr val="tx1"/>
                            </a:solidFill>
                            <a:latin typeface="Cambria Math" panose="02040503050406030204" pitchFamily="18" charset="0"/>
                          </a:rPr>
                          <m:t>𝜃</m:t>
                        </m:r>
                      </m:e>
                    </m:func>
                    <m:func>
                      <m:funcPr>
                        <m:ctrlPr>
                          <a:rPr lang="en-US" altLang="en-US" sz="2200" i="1">
                            <a:latin typeface="Cambria Math" panose="02040503050406030204" pitchFamily="18" charset="0"/>
                          </a:rPr>
                        </m:ctrlPr>
                      </m:funcPr>
                      <m:fName>
                        <m:r>
                          <m:rPr>
                            <m:sty m:val="p"/>
                          </m:rPr>
                          <a:rPr lang="en-US" altLang="en-US" sz="2200">
                            <a:latin typeface="Cambria Math" panose="02040503050406030204" pitchFamily="18" charset="0"/>
                          </a:rPr>
                          <m:t>cos</m:t>
                        </m:r>
                      </m:fName>
                      <m:e>
                        <m:r>
                          <a:rPr lang="en-US" altLang="en-US" sz="2200" i="1" smtClean="0">
                            <a:latin typeface="Cambria Math" panose="02040503050406030204" pitchFamily="18" charset="0"/>
                            <a:ea typeface="Cambria Math" panose="02040503050406030204" pitchFamily="18" charset="0"/>
                          </a:rPr>
                          <m:t>𝜑</m:t>
                        </m:r>
                      </m:e>
                    </m:func>
                  </m:oMath>
                </a14:m>
                <a:endParaRPr lang="en-US" sz="2200" dirty="0">
                  <a:solidFill>
                    <a:schemeClr val="bg1"/>
                  </a:solidFill>
                </a:endParaRPr>
              </a:p>
              <a:p>
                <a:pPr algn="ctr">
                  <a:lnSpc>
                    <a:spcPct val="140000"/>
                  </a:lnSpc>
                </a:pPr>
                <a:r>
                  <a:rPr lang="en-US" altLang="en-US" sz="2200" dirty="0">
                    <a:solidFill>
                      <a:schemeClr val="bg1"/>
                    </a:solidFill>
                  </a:rPr>
                  <a:t>.</a:t>
                </a:r>
                <a14:m>
                  <m:oMath xmlns:m="http://schemas.openxmlformats.org/officeDocument/2006/math">
                    <m:sSub>
                      <m:sSubPr>
                        <m:ctrlPr>
                          <a:rPr lang="en-US" altLang="en-US" sz="2200" i="1">
                            <a:latin typeface="Cambria Math" panose="02040503050406030204" pitchFamily="18" charset="0"/>
                          </a:rPr>
                        </m:ctrlPr>
                      </m:sSubPr>
                      <m:e>
                        <m:r>
                          <a:rPr lang="en-US" altLang="en-US" sz="2200" i="1">
                            <a:latin typeface="Cambria Math" panose="02040503050406030204" pitchFamily="18" charset="0"/>
                          </a:rPr>
                          <m:t>𝑑</m:t>
                        </m:r>
                      </m:e>
                      <m:sub>
                        <m:r>
                          <a:rPr lang="en-US" altLang="en-US" sz="2200" b="0" i="1" smtClean="0">
                            <a:latin typeface="Cambria Math" panose="02040503050406030204" pitchFamily="18" charset="0"/>
                          </a:rPr>
                          <m:t>𝑦</m:t>
                        </m:r>
                        <m:r>
                          <a:rPr lang="en-US" altLang="en-US" sz="2200" i="1">
                            <a:latin typeface="Cambria Math" panose="02040503050406030204" pitchFamily="18" charset="0"/>
                          </a:rPr>
                          <m:t>𝑧</m:t>
                        </m:r>
                      </m:sub>
                    </m:sSub>
                    <m:r>
                      <a:rPr lang="en-US" altLang="en-US" sz="22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b="0" i="1" smtClean="0">
                            <a:latin typeface="Cambria Math" panose="02040503050406030204" pitchFamily="18" charset="0"/>
                          </a:rPr>
                          <m:t>𝑖</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altLang="en-US" sz="2200" i="1">
                        <a:latin typeface="Cambria Math" panose="02040503050406030204" pitchFamily="18" charset="0"/>
                      </a:rPr>
                      <m:t>(</m:t>
                    </m:r>
                    <m:sSub>
                      <m:sSubPr>
                        <m:ctrlPr>
                          <a:rPr lang="en-US" altLang="en-US" sz="2200" i="1">
                            <a:latin typeface="Cambria Math" panose="02040503050406030204" pitchFamily="18" charset="0"/>
                          </a:rPr>
                        </m:ctrlPr>
                      </m:sSubPr>
                      <m:e>
                        <m:r>
                          <a:rPr lang="en-US" sz="2200">
                            <a:latin typeface="Cambria Math" panose="02040503050406030204" pitchFamily="18" charset="0"/>
                          </a:rPr>
                          <m:t>𝑌</m:t>
                        </m:r>
                      </m:e>
                      <m:sub>
                        <m:r>
                          <a:rPr lang="en-US" sz="2200">
                            <a:latin typeface="Cambria Math" panose="02040503050406030204" pitchFamily="18" charset="0"/>
                          </a:rPr>
                          <m:t>2,+1</m:t>
                        </m:r>
                      </m:sub>
                    </m:sSub>
                    <m:r>
                      <a:rPr lang="en-US" sz="2200" b="0" i="0" smtClean="0">
                        <a:latin typeface="Cambria Math" panose="02040503050406030204" pitchFamily="18" charset="0"/>
                      </a:rPr>
                      <m:t>−</m:t>
                    </m:r>
                    <m:sSub>
                      <m:sSubPr>
                        <m:ctrlPr>
                          <a:rPr lang="en-US" altLang="en-US" sz="2200" i="1">
                            <a:latin typeface="Cambria Math" panose="02040503050406030204" pitchFamily="18" charset="0"/>
                          </a:rPr>
                        </m:ctrlPr>
                      </m:sSubPr>
                      <m:e>
                        <m:r>
                          <a:rPr lang="en-US" sz="2200">
                            <a:latin typeface="Cambria Math" panose="02040503050406030204" pitchFamily="18" charset="0"/>
                          </a:rPr>
                          <m:t>𝑌</m:t>
                        </m:r>
                      </m:e>
                      <m:sub>
                        <m:r>
                          <a:rPr lang="en-US" sz="2200">
                            <a:latin typeface="Cambria Math" panose="02040503050406030204" pitchFamily="18" charset="0"/>
                          </a:rPr>
                          <m:t>2,−1</m:t>
                        </m:r>
                      </m:sub>
                    </m:sSub>
                    <m:r>
                      <a:rPr lang="en-US" sz="2200" i="1">
                        <a:latin typeface="Cambria Math" panose="02040503050406030204" pitchFamily="18" charset="0"/>
                      </a:rPr>
                      <m:t>)</m:t>
                    </m:r>
                    <m:r>
                      <a:rPr lang="en-US" altLang="en-US" sz="2200">
                        <a:latin typeface="Cambria Math" panose="02040503050406030204" pitchFamily="18" charset="0"/>
                      </a:rPr>
                      <m:t>=</m:t>
                    </m:r>
                    <m:func>
                      <m:funcPr>
                        <m:ctrlPr>
                          <a:rPr lang="en-US" altLang="en-US" sz="2200" i="1">
                            <a:latin typeface="Cambria Math" panose="02040503050406030204" pitchFamily="18" charset="0"/>
                          </a:rPr>
                        </m:ctrlPr>
                      </m:funcPr>
                      <m:fName>
                        <m:rad>
                          <m:radPr>
                            <m:degHide m:val="on"/>
                            <m:ctrlPr>
                              <a:rPr lang="en-US" altLang="en-US" sz="2200" i="1">
                                <a:latin typeface="Cambria Math" panose="02040503050406030204" pitchFamily="18" charset="0"/>
                              </a:rPr>
                            </m:ctrlPr>
                          </m:radPr>
                          <m:deg/>
                          <m:e>
                            <m:f>
                              <m:fPr>
                                <m:ctrlPr>
                                  <a:rPr lang="en-US" altLang="en-US" sz="2200" i="1">
                                    <a:latin typeface="Cambria Math" panose="02040503050406030204" pitchFamily="18" charset="0"/>
                                  </a:rPr>
                                </m:ctrlPr>
                              </m:fPr>
                              <m:num>
                                <m:r>
                                  <a:rPr lang="en-US" altLang="en-US" sz="2200">
                                    <a:latin typeface="Cambria Math" panose="02040503050406030204" pitchFamily="18" charset="0"/>
                                  </a:rPr>
                                  <m:t>15</m:t>
                                </m:r>
                              </m:num>
                              <m:den>
                                <m:r>
                                  <a:rPr lang="en-US" altLang="en-US" sz="2200">
                                    <a:latin typeface="Cambria Math" panose="02040503050406030204" pitchFamily="18" charset="0"/>
                                  </a:rPr>
                                  <m:t>4</m:t>
                                </m:r>
                                <m:r>
                                  <a:rPr lang="en-US" altLang="en-US" sz="2200">
                                    <a:latin typeface="Cambria Math" panose="02040503050406030204" pitchFamily="18" charset="0"/>
                                  </a:rPr>
                                  <m:t>𝜋</m:t>
                                </m:r>
                              </m:den>
                            </m:f>
                          </m:e>
                        </m:rad>
                        <m:r>
                          <m:rPr>
                            <m:sty m:val="p"/>
                          </m:rPr>
                          <a:rPr lang="en-US" altLang="en-US" sz="2200">
                            <a:latin typeface="Cambria Math" panose="02040503050406030204" pitchFamily="18" charset="0"/>
                          </a:rPr>
                          <m:t>sin</m:t>
                        </m:r>
                      </m:fName>
                      <m:e>
                        <m:r>
                          <a:rPr lang="en-US" altLang="en-US" sz="2200">
                            <a:latin typeface="Cambria Math" panose="02040503050406030204" pitchFamily="18" charset="0"/>
                          </a:rPr>
                          <m:t>𝜃</m:t>
                        </m:r>
                      </m:e>
                    </m:func>
                    <m:func>
                      <m:funcPr>
                        <m:ctrlPr>
                          <a:rPr lang="en-US" altLang="en-US" sz="2200" i="1">
                            <a:latin typeface="Cambria Math" panose="02040503050406030204" pitchFamily="18" charset="0"/>
                          </a:rPr>
                        </m:ctrlPr>
                      </m:funcPr>
                      <m:fName>
                        <m:r>
                          <m:rPr>
                            <m:sty m:val="p"/>
                          </m:rPr>
                          <a:rPr lang="en-US" altLang="en-US" sz="2200">
                            <a:latin typeface="Cambria Math" panose="02040503050406030204" pitchFamily="18" charset="0"/>
                          </a:rPr>
                          <m:t>cos</m:t>
                        </m:r>
                      </m:fName>
                      <m:e>
                        <m:r>
                          <a:rPr lang="en-US" altLang="en-US" sz="2200">
                            <a:latin typeface="Cambria Math" panose="02040503050406030204" pitchFamily="18" charset="0"/>
                          </a:rPr>
                          <m:t>𝜃</m:t>
                        </m:r>
                      </m:e>
                    </m:func>
                    <m:func>
                      <m:funcPr>
                        <m:ctrlPr>
                          <a:rPr lang="en-US" altLang="en-US" sz="2200" i="1">
                            <a:latin typeface="Cambria Math" panose="02040503050406030204" pitchFamily="18" charset="0"/>
                          </a:rPr>
                        </m:ctrlPr>
                      </m:funcPr>
                      <m:fName>
                        <m:r>
                          <m:rPr>
                            <m:sty m:val="p"/>
                          </m:rPr>
                          <a:rPr lang="en-US" altLang="en-US" sz="2200" b="0" i="0" smtClean="0">
                            <a:latin typeface="Cambria Math" panose="02040503050406030204" pitchFamily="18" charset="0"/>
                          </a:rPr>
                          <m:t>sin</m:t>
                        </m:r>
                      </m:fName>
                      <m:e>
                        <m:r>
                          <a:rPr lang="en-US" altLang="en-US" sz="2200" i="1">
                            <a:latin typeface="Cambria Math" panose="02040503050406030204" pitchFamily="18" charset="0"/>
                            <a:ea typeface="Cambria Math" panose="02040503050406030204" pitchFamily="18" charset="0"/>
                          </a:rPr>
                          <m:t>𝜑</m:t>
                        </m:r>
                      </m:e>
                    </m:func>
                  </m:oMath>
                </a14:m>
                <a:endParaRPr lang="en-US" sz="2200" dirty="0"/>
              </a:p>
              <a:p>
                <a:pPr algn="ctr">
                  <a:lnSpc>
                    <a:spcPct val="140000"/>
                  </a:lnSpc>
                </a:pPr>
                <a:r>
                  <a:rPr lang="en-US" altLang="en-US" sz="2200" dirty="0">
                    <a:solidFill>
                      <a:schemeClr val="bg1"/>
                    </a:solidFill>
                  </a:rPr>
                  <a:t>.</a:t>
                </a:r>
                <a14:m>
                  <m:oMath xmlns:m="http://schemas.openxmlformats.org/officeDocument/2006/math">
                    <m:sSub>
                      <m:sSubPr>
                        <m:ctrlPr>
                          <a:rPr lang="en-US" altLang="en-US" sz="2200" i="1">
                            <a:latin typeface="Cambria Math" panose="02040503050406030204" pitchFamily="18" charset="0"/>
                          </a:rPr>
                        </m:ctrlPr>
                      </m:sSubPr>
                      <m:e>
                        <m:r>
                          <a:rPr lang="en-US" altLang="en-US" sz="2200" i="1">
                            <a:latin typeface="Cambria Math" panose="02040503050406030204" pitchFamily="18" charset="0"/>
                          </a:rPr>
                          <m:t>𝑑</m:t>
                        </m:r>
                      </m:e>
                      <m:sub>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𝑥</m:t>
                            </m:r>
                          </m:e>
                          <m:sup>
                            <m:r>
                              <a:rPr lang="en-US" altLang="en-US" sz="2200" i="1">
                                <a:latin typeface="Cambria Math" panose="02040503050406030204" pitchFamily="18" charset="0"/>
                              </a:rPr>
                              <m:t>2</m:t>
                            </m:r>
                          </m:sup>
                        </m:sSup>
                        <m:r>
                          <a:rPr lang="en-US" altLang="en-US" sz="2200" i="1">
                            <a:latin typeface="Cambria Math" panose="02040503050406030204" pitchFamily="18" charset="0"/>
                          </a:rPr>
                          <m:t>−</m:t>
                        </m:r>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𝑦</m:t>
                            </m:r>
                          </m:e>
                          <m:sup>
                            <m:r>
                              <a:rPr lang="en-US" altLang="en-US" sz="2200" i="1">
                                <a:latin typeface="Cambria Math" panose="02040503050406030204" pitchFamily="18" charset="0"/>
                              </a:rPr>
                              <m:t>2</m:t>
                            </m:r>
                          </m:sup>
                        </m:sSup>
                      </m:sub>
                    </m:sSub>
                    <m:r>
                      <a:rPr lang="en-US" altLang="en-US" sz="22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altLang="en-US" sz="2200" i="1">
                        <a:latin typeface="Cambria Math" panose="02040503050406030204" pitchFamily="18" charset="0"/>
                      </a:rPr>
                      <m:t>(</m:t>
                    </m:r>
                    <m:sSub>
                      <m:sSubPr>
                        <m:ctrlPr>
                          <a:rPr lang="en-US" altLang="en-US" sz="2200" i="1">
                            <a:latin typeface="Cambria Math" panose="02040503050406030204" pitchFamily="18" charset="0"/>
                          </a:rPr>
                        </m:ctrlPr>
                      </m:sSubPr>
                      <m:e>
                        <m:r>
                          <a:rPr lang="en-US" sz="2200">
                            <a:latin typeface="Cambria Math" panose="02040503050406030204" pitchFamily="18" charset="0"/>
                          </a:rPr>
                          <m:t>𝑌</m:t>
                        </m:r>
                      </m:e>
                      <m:sub>
                        <m:r>
                          <a:rPr lang="en-US" sz="2200">
                            <a:latin typeface="Cambria Math" panose="02040503050406030204" pitchFamily="18" charset="0"/>
                          </a:rPr>
                          <m:t>2,+2</m:t>
                        </m:r>
                      </m:sub>
                    </m:sSub>
                    <m:r>
                      <a:rPr lang="en-US" sz="2200">
                        <a:latin typeface="Cambria Math" panose="02040503050406030204" pitchFamily="18" charset="0"/>
                      </a:rPr>
                      <m:t>+</m:t>
                    </m:r>
                    <m:sSub>
                      <m:sSubPr>
                        <m:ctrlPr>
                          <a:rPr lang="en-US" altLang="en-US" sz="2200" i="1">
                            <a:latin typeface="Cambria Math" panose="02040503050406030204" pitchFamily="18" charset="0"/>
                          </a:rPr>
                        </m:ctrlPr>
                      </m:sSubPr>
                      <m:e>
                        <m:r>
                          <a:rPr lang="en-US" sz="2200">
                            <a:latin typeface="Cambria Math" panose="02040503050406030204" pitchFamily="18" charset="0"/>
                          </a:rPr>
                          <m:t>𝑌</m:t>
                        </m:r>
                      </m:e>
                      <m:sub>
                        <m:r>
                          <a:rPr lang="en-US" sz="2200">
                            <a:latin typeface="Cambria Math" panose="02040503050406030204" pitchFamily="18" charset="0"/>
                          </a:rPr>
                          <m:t>2,−2</m:t>
                        </m:r>
                      </m:sub>
                    </m:sSub>
                    <m:r>
                      <a:rPr lang="en-US" sz="2200" i="1">
                        <a:latin typeface="Cambria Math" panose="02040503050406030204" pitchFamily="18" charset="0"/>
                      </a:rPr>
                      <m:t>)</m:t>
                    </m:r>
                    <m:r>
                      <a:rPr lang="en-US" altLang="en-US" sz="2200">
                        <a:latin typeface="Cambria Math" panose="02040503050406030204" pitchFamily="18" charset="0"/>
                      </a:rPr>
                      <m:t>=</m:t>
                    </m:r>
                    <m:func>
                      <m:funcPr>
                        <m:ctrlPr>
                          <a:rPr lang="en-US" altLang="en-US" sz="2200" i="1">
                            <a:latin typeface="Cambria Math" panose="02040503050406030204" pitchFamily="18" charset="0"/>
                          </a:rPr>
                        </m:ctrlPr>
                      </m:funcPr>
                      <m:fName>
                        <m:rad>
                          <m:radPr>
                            <m:degHide m:val="on"/>
                            <m:ctrlPr>
                              <a:rPr lang="en-US" altLang="en-US" sz="2200" i="1">
                                <a:latin typeface="Cambria Math" panose="02040503050406030204" pitchFamily="18" charset="0"/>
                              </a:rPr>
                            </m:ctrlPr>
                          </m:radPr>
                          <m:deg/>
                          <m:e>
                            <m:f>
                              <m:fPr>
                                <m:ctrlPr>
                                  <a:rPr lang="en-US" altLang="en-US" sz="2200" i="1">
                                    <a:latin typeface="Cambria Math" panose="02040503050406030204" pitchFamily="18" charset="0"/>
                                  </a:rPr>
                                </m:ctrlPr>
                              </m:fPr>
                              <m:num>
                                <m:r>
                                  <a:rPr lang="en-US" altLang="en-US" sz="2200">
                                    <a:latin typeface="Cambria Math" panose="02040503050406030204" pitchFamily="18" charset="0"/>
                                  </a:rPr>
                                  <m:t>15</m:t>
                                </m:r>
                              </m:num>
                              <m:den>
                                <m:r>
                                  <a:rPr lang="en-US" altLang="en-US" sz="2200">
                                    <a:latin typeface="Cambria Math" panose="02040503050406030204" pitchFamily="18" charset="0"/>
                                  </a:rPr>
                                  <m:t>16</m:t>
                                </m:r>
                                <m:r>
                                  <a:rPr lang="en-US" altLang="en-US" sz="2200">
                                    <a:latin typeface="Cambria Math" panose="02040503050406030204" pitchFamily="18" charset="0"/>
                                  </a:rPr>
                                  <m:t>𝜋</m:t>
                                </m:r>
                              </m:den>
                            </m:f>
                          </m:e>
                        </m:rad>
                        <m:sSup>
                          <m:sSupPr>
                            <m:ctrlPr>
                              <a:rPr lang="en-US" altLang="en-US" sz="2200" i="1">
                                <a:latin typeface="Cambria Math" panose="02040503050406030204" pitchFamily="18" charset="0"/>
                              </a:rPr>
                            </m:ctrlPr>
                          </m:sSupPr>
                          <m:e>
                            <m:r>
                              <m:rPr>
                                <m:sty m:val="p"/>
                              </m:rPr>
                              <a:rPr lang="en-US" altLang="en-US" sz="2200">
                                <a:latin typeface="Cambria Math" panose="02040503050406030204" pitchFamily="18" charset="0"/>
                              </a:rPr>
                              <m:t>sin</m:t>
                            </m:r>
                          </m:e>
                          <m:sup>
                            <m:r>
                              <a:rPr lang="en-US" altLang="en-US" sz="2200" i="1">
                                <a:latin typeface="Cambria Math" panose="02040503050406030204" pitchFamily="18" charset="0"/>
                              </a:rPr>
                              <m:t>2</m:t>
                            </m:r>
                          </m:sup>
                        </m:sSup>
                      </m:fName>
                      <m:e>
                        <m:r>
                          <a:rPr lang="en-US" altLang="en-US" sz="2200">
                            <a:latin typeface="Cambria Math" panose="02040503050406030204" pitchFamily="18" charset="0"/>
                          </a:rPr>
                          <m:t>𝜃</m:t>
                        </m:r>
                      </m:e>
                    </m:func>
                    <m:func>
                      <m:funcPr>
                        <m:ctrlPr>
                          <a:rPr lang="en-US" altLang="en-US" sz="2200" i="1">
                            <a:latin typeface="Cambria Math" panose="02040503050406030204" pitchFamily="18" charset="0"/>
                          </a:rPr>
                        </m:ctrlPr>
                      </m:funcPr>
                      <m:fName>
                        <m:r>
                          <m:rPr>
                            <m:sty m:val="p"/>
                          </m:rPr>
                          <a:rPr lang="en-US" altLang="en-US" sz="2200">
                            <a:latin typeface="Cambria Math" panose="02040503050406030204" pitchFamily="18" charset="0"/>
                          </a:rPr>
                          <m:t>cos</m:t>
                        </m:r>
                      </m:fName>
                      <m:e>
                        <m:r>
                          <a:rPr lang="en-US" altLang="en-US" sz="2200">
                            <a:latin typeface="Cambria Math" panose="02040503050406030204" pitchFamily="18" charset="0"/>
                          </a:rPr>
                          <m:t>2</m:t>
                        </m:r>
                        <m:r>
                          <a:rPr lang="en-US" altLang="en-US" sz="2200" i="1">
                            <a:latin typeface="Cambria Math" panose="02040503050406030204" pitchFamily="18" charset="0"/>
                            <a:ea typeface="Cambria Math" panose="02040503050406030204" pitchFamily="18" charset="0"/>
                          </a:rPr>
                          <m:t>𝜑</m:t>
                        </m:r>
                      </m:e>
                    </m:func>
                  </m:oMath>
                </a14:m>
                <a:endParaRPr lang="en-US" sz="2200" dirty="0"/>
              </a:p>
              <a:p>
                <a:pPr algn="ctr">
                  <a:lnSpc>
                    <a:spcPct val="140000"/>
                  </a:lnSpc>
                </a:pPr>
                <a:r>
                  <a:rPr lang="en-US" altLang="en-US" sz="2200" dirty="0">
                    <a:solidFill>
                      <a:schemeClr val="bg1"/>
                    </a:solidFill>
                  </a:rPr>
                  <a:t>.</a:t>
                </a:r>
                <a14:m>
                  <m:oMath xmlns:m="http://schemas.openxmlformats.org/officeDocument/2006/math">
                    <m:sSub>
                      <m:sSubPr>
                        <m:ctrlPr>
                          <a:rPr lang="en-US" altLang="en-US" sz="2200" i="1">
                            <a:latin typeface="Cambria Math" panose="02040503050406030204" pitchFamily="18" charset="0"/>
                          </a:rPr>
                        </m:ctrlPr>
                      </m:sSubPr>
                      <m:e>
                        <m:r>
                          <a:rPr lang="en-US" altLang="en-US" sz="2200" i="1">
                            <a:latin typeface="Cambria Math" panose="02040503050406030204" pitchFamily="18" charset="0"/>
                          </a:rPr>
                          <m:t>𝑑</m:t>
                        </m:r>
                      </m:e>
                      <m:sub>
                        <m:r>
                          <a:rPr lang="en-US" altLang="en-US" sz="2200" b="0" i="1" smtClean="0">
                            <a:latin typeface="Cambria Math" panose="02040503050406030204" pitchFamily="18" charset="0"/>
                          </a:rPr>
                          <m:t>𝑥</m:t>
                        </m:r>
                        <m:r>
                          <a:rPr lang="en-US" altLang="en-US" sz="2200" i="1">
                            <a:latin typeface="Cambria Math" panose="02040503050406030204" pitchFamily="18" charset="0"/>
                          </a:rPr>
                          <m:t>𝑦</m:t>
                        </m:r>
                      </m:sub>
                    </m:sSub>
                    <m:r>
                      <a:rPr lang="en-US" altLang="en-US" sz="22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𝑖</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altLang="en-US" sz="2200" i="1">
                        <a:latin typeface="Cambria Math" panose="02040503050406030204" pitchFamily="18" charset="0"/>
                      </a:rPr>
                      <m:t>(</m:t>
                    </m:r>
                    <m:sSub>
                      <m:sSubPr>
                        <m:ctrlPr>
                          <a:rPr lang="en-US" altLang="en-US" sz="2200" i="1">
                            <a:latin typeface="Cambria Math" panose="02040503050406030204" pitchFamily="18" charset="0"/>
                          </a:rPr>
                        </m:ctrlPr>
                      </m:sSubPr>
                      <m:e>
                        <m:r>
                          <a:rPr lang="en-US" sz="2200">
                            <a:latin typeface="Cambria Math" panose="02040503050406030204" pitchFamily="18" charset="0"/>
                          </a:rPr>
                          <m:t>𝑌</m:t>
                        </m:r>
                      </m:e>
                      <m:sub>
                        <m:r>
                          <a:rPr lang="en-US" sz="2200">
                            <a:latin typeface="Cambria Math" panose="02040503050406030204" pitchFamily="18" charset="0"/>
                          </a:rPr>
                          <m:t>2,+2</m:t>
                        </m:r>
                      </m:sub>
                    </m:sSub>
                    <m:r>
                      <a:rPr lang="en-US" sz="2200" b="0" i="0" smtClean="0">
                        <a:latin typeface="Cambria Math" panose="02040503050406030204" pitchFamily="18" charset="0"/>
                      </a:rPr>
                      <m:t>−</m:t>
                    </m:r>
                    <m:sSub>
                      <m:sSubPr>
                        <m:ctrlPr>
                          <a:rPr lang="en-US" altLang="en-US" sz="2200" i="1">
                            <a:latin typeface="Cambria Math" panose="02040503050406030204" pitchFamily="18" charset="0"/>
                          </a:rPr>
                        </m:ctrlPr>
                      </m:sSubPr>
                      <m:e>
                        <m:r>
                          <a:rPr lang="en-US" sz="2200">
                            <a:latin typeface="Cambria Math" panose="02040503050406030204" pitchFamily="18" charset="0"/>
                          </a:rPr>
                          <m:t>𝑌</m:t>
                        </m:r>
                      </m:e>
                      <m:sub>
                        <m:r>
                          <a:rPr lang="en-US" sz="2200">
                            <a:latin typeface="Cambria Math" panose="02040503050406030204" pitchFamily="18" charset="0"/>
                          </a:rPr>
                          <m:t>2,−2</m:t>
                        </m:r>
                      </m:sub>
                    </m:sSub>
                    <m:r>
                      <a:rPr lang="en-US" sz="2200" i="1">
                        <a:latin typeface="Cambria Math" panose="02040503050406030204" pitchFamily="18" charset="0"/>
                      </a:rPr>
                      <m:t>)</m:t>
                    </m:r>
                    <m:r>
                      <a:rPr lang="en-US" altLang="en-US" sz="2200">
                        <a:latin typeface="Cambria Math" panose="02040503050406030204" pitchFamily="18" charset="0"/>
                      </a:rPr>
                      <m:t>=</m:t>
                    </m:r>
                    <m:func>
                      <m:funcPr>
                        <m:ctrlPr>
                          <a:rPr lang="en-US" altLang="en-US" sz="2200" i="1">
                            <a:latin typeface="Cambria Math" panose="02040503050406030204" pitchFamily="18" charset="0"/>
                          </a:rPr>
                        </m:ctrlPr>
                      </m:funcPr>
                      <m:fName>
                        <m:rad>
                          <m:radPr>
                            <m:degHide m:val="on"/>
                            <m:ctrlPr>
                              <a:rPr lang="en-US" altLang="en-US" sz="2200" i="1">
                                <a:latin typeface="Cambria Math" panose="02040503050406030204" pitchFamily="18" charset="0"/>
                              </a:rPr>
                            </m:ctrlPr>
                          </m:radPr>
                          <m:deg/>
                          <m:e>
                            <m:f>
                              <m:fPr>
                                <m:ctrlPr>
                                  <a:rPr lang="en-US" altLang="en-US" sz="2200" i="1">
                                    <a:latin typeface="Cambria Math" panose="02040503050406030204" pitchFamily="18" charset="0"/>
                                  </a:rPr>
                                </m:ctrlPr>
                              </m:fPr>
                              <m:num>
                                <m:r>
                                  <a:rPr lang="en-US" altLang="en-US" sz="2200">
                                    <a:latin typeface="Cambria Math" panose="02040503050406030204" pitchFamily="18" charset="0"/>
                                  </a:rPr>
                                  <m:t>15</m:t>
                                </m:r>
                              </m:num>
                              <m:den>
                                <m:r>
                                  <a:rPr lang="en-US" altLang="en-US" sz="2200">
                                    <a:latin typeface="Cambria Math" panose="02040503050406030204" pitchFamily="18" charset="0"/>
                                  </a:rPr>
                                  <m:t>16</m:t>
                                </m:r>
                                <m:r>
                                  <a:rPr lang="en-US" altLang="en-US" sz="2200">
                                    <a:latin typeface="Cambria Math" panose="02040503050406030204" pitchFamily="18" charset="0"/>
                                  </a:rPr>
                                  <m:t>𝜋</m:t>
                                </m:r>
                              </m:den>
                            </m:f>
                          </m:e>
                        </m:rad>
                        <m:sSup>
                          <m:sSupPr>
                            <m:ctrlPr>
                              <a:rPr lang="en-US" altLang="en-US" sz="2200" i="1">
                                <a:latin typeface="Cambria Math" panose="02040503050406030204" pitchFamily="18" charset="0"/>
                              </a:rPr>
                            </m:ctrlPr>
                          </m:sSupPr>
                          <m:e>
                            <m:r>
                              <m:rPr>
                                <m:sty m:val="p"/>
                              </m:rPr>
                              <a:rPr lang="en-US" altLang="en-US" sz="2200">
                                <a:latin typeface="Cambria Math" panose="02040503050406030204" pitchFamily="18" charset="0"/>
                              </a:rPr>
                              <m:t>sin</m:t>
                            </m:r>
                          </m:e>
                          <m:sup>
                            <m:r>
                              <a:rPr lang="en-US" altLang="en-US" sz="2200" i="1">
                                <a:latin typeface="Cambria Math" panose="02040503050406030204" pitchFamily="18" charset="0"/>
                              </a:rPr>
                              <m:t>2</m:t>
                            </m:r>
                          </m:sup>
                        </m:sSup>
                      </m:fName>
                      <m:e>
                        <m:r>
                          <a:rPr lang="en-US" altLang="en-US" sz="2200">
                            <a:latin typeface="Cambria Math" panose="02040503050406030204" pitchFamily="18" charset="0"/>
                          </a:rPr>
                          <m:t>𝜃</m:t>
                        </m:r>
                      </m:e>
                    </m:func>
                    <m:func>
                      <m:funcPr>
                        <m:ctrlPr>
                          <a:rPr lang="en-US" altLang="en-US" sz="2200" i="1">
                            <a:latin typeface="Cambria Math" panose="02040503050406030204" pitchFamily="18" charset="0"/>
                          </a:rPr>
                        </m:ctrlPr>
                      </m:funcPr>
                      <m:fName>
                        <m:r>
                          <m:rPr>
                            <m:sty m:val="p"/>
                          </m:rPr>
                          <a:rPr lang="en-US" altLang="en-US" sz="2200" b="0" i="0" smtClean="0">
                            <a:latin typeface="Cambria Math" panose="02040503050406030204" pitchFamily="18" charset="0"/>
                          </a:rPr>
                          <m:t>sin</m:t>
                        </m:r>
                      </m:fName>
                      <m:e>
                        <m:r>
                          <a:rPr lang="en-US" altLang="en-US" sz="2200">
                            <a:latin typeface="Cambria Math" panose="02040503050406030204" pitchFamily="18" charset="0"/>
                          </a:rPr>
                          <m:t>2</m:t>
                        </m:r>
                        <m:r>
                          <a:rPr lang="en-US" altLang="en-US" sz="2200" i="1">
                            <a:latin typeface="Cambria Math" panose="02040503050406030204" pitchFamily="18" charset="0"/>
                            <a:ea typeface="Cambria Math" panose="02040503050406030204" pitchFamily="18" charset="0"/>
                          </a:rPr>
                          <m:t>𝜑</m:t>
                        </m:r>
                      </m:e>
                    </m:func>
                  </m:oMath>
                </a14:m>
                <a:endParaRPr lang="en-US" sz="2200" dirty="0"/>
              </a:p>
            </p:txBody>
          </p:sp>
        </mc:Choice>
        <mc:Fallback xmlns="">
          <p:sp>
            <p:nvSpPr>
              <p:cNvPr id="3" name="Rectangle 2"/>
              <p:cNvSpPr>
                <a:spLocks noRot="1" noChangeAspect="1" noMove="1" noResize="1" noEditPoints="1" noAdjustHandles="1" noChangeArrowheads="1" noChangeShapeType="1" noTextEdit="1"/>
              </p:cNvSpPr>
              <p:nvPr/>
            </p:nvSpPr>
            <p:spPr>
              <a:xfrm>
                <a:off x="234175" y="912773"/>
                <a:ext cx="8697951" cy="5253682"/>
              </a:xfrm>
              <a:prstGeom prst="rect">
                <a:avLst/>
              </a:prstGeom>
              <a:blipFill>
                <a:blip r:embed="rId2"/>
                <a:stretch>
                  <a:fillRect l="-911" t="-812"/>
                </a:stretch>
              </a:blipFill>
            </p:spPr>
            <p:txBody>
              <a:bodyPr/>
              <a:lstStyle/>
              <a:p>
                <a:r>
                  <a:rPr lang="en-US">
                    <a:noFill/>
                  </a:rPr>
                  <a:t> </a:t>
                </a:r>
              </a:p>
            </p:txBody>
          </p:sp>
        </mc:Fallback>
      </mc:AlternateContent>
    </p:spTree>
    <p:extLst>
      <p:ext uri="{BB962C8B-B14F-4D97-AF65-F5344CB8AC3E}">
        <p14:creationId xmlns:p14="http://schemas.microsoft.com/office/powerpoint/2010/main" val="3778883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374BF2-3C04-4AB9-BE52-D173019A9162}" type="slidenum">
              <a:rPr lang="en-US" smtClean="0"/>
              <a:t>32</a:t>
            </a:fld>
            <a:endParaRPr lang="en-US" dirty="0"/>
          </a:p>
        </p:txBody>
      </p:sp>
      <p:sp>
        <p:nvSpPr>
          <p:cNvPr id="66"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mc:AlternateContent xmlns:mc="http://schemas.openxmlformats.org/markup-compatibility/2006" xmlns:a14="http://schemas.microsoft.com/office/drawing/2010/main">
        <mc:Choice Requires="a14">
          <p:sp>
            <p:nvSpPr>
              <p:cNvPr id="3" name="Rectangle 2"/>
              <p:cNvSpPr/>
              <p:nvPr/>
            </p:nvSpPr>
            <p:spPr>
              <a:xfrm>
                <a:off x="234175" y="912773"/>
                <a:ext cx="8697951" cy="392415"/>
              </a:xfrm>
              <a:prstGeom prst="rect">
                <a:avLst/>
              </a:prstGeom>
            </p:spPr>
            <p:txBody>
              <a:bodyPr wrap="square">
                <a:spAutoFit/>
              </a:bodyPr>
              <a:lstStyle/>
              <a:p>
                <a:r>
                  <a:rPr lang="en-US" sz="1950" dirty="0"/>
                  <a:t>Plots of the angular parts of the five </a:t>
                </a:r>
                <a14:m>
                  <m:oMath xmlns:m="http://schemas.openxmlformats.org/officeDocument/2006/math">
                    <m:r>
                      <a:rPr lang="en-US" sz="1950" dirty="0">
                        <a:latin typeface="Cambria Math" panose="02040503050406030204" pitchFamily="18" charset="0"/>
                      </a:rPr>
                      <m:t>𝑑</m:t>
                    </m:r>
                  </m:oMath>
                </a14:m>
                <a:r>
                  <a:rPr lang="en-US" sz="1950" dirty="0"/>
                  <a:t> orbitals (the radial functions are not included)</a:t>
                </a:r>
              </a:p>
            </p:txBody>
          </p:sp>
        </mc:Choice>
        <mc:Fallback xmlns="">
          <p:sp>
            <p:nvSpPr>
              <p:cNvPr id="3" name="Rectangle 2"/>
              <p:cNvSpPr>
                <a:spLocks noRot="1" noChangeAspect="1" noMove="1" noResize="1" noEditPoints="1" noAdjustHandles="1" noChangeArrowheads="1" noChangeShapeType="1" noTextEdit="1"/>
              </p:cNvSpPr>
              <p:nvPr/>
            </p:nvSpPr>
            <p:spPr>
              <a:xfrm>
                <a:off x="234175" y="912773"/>
                <a:ext cx="8697951" cy="392415"/>
              </a:xfrm>
              <a:prstGeom prst="rect">
                <a:avLst/>
              </a:prstGeom>
              <a:blipFill>
                <a:blip r:embed="rId2"/>
                <a:stretch>
                  <a:fillRect l="-701" t="-9375" r="-350" b="-26563"/>
                </a:stretch>
              </a:blipFill>
            </p:spPr>
            <p:txBody>
              <a:bodyPr/>
              <a:lstStyle/>
              <a:p>
                <a:r>
                  <a:rPr lang="en-US">
                    <a:noFill/>
                  </a:rPr>
                  <a:t> </a:t>
                </a:r>
              </a:p>
            </p:txBody>
          </p:sp>
        </mc:Fallback>
      </mc:AlternateContent>
      <p:grpSp>
        <p:nvGrpSpPr>
          <p:cNvPr id="107" name="Group 106"/>
          <p:cNvGrpSpPr/>
          <p:nvPr/>
        </p:nvGrpSpPr>
        <p:grpSpPr>
          <a:xfrm>
            <a:off x="538993" y="3622376"/>
            <a:ext cx="2524416" cy="3004489"/>
            <a:chOff x="1975816" y="3772272"/>
            <a:chExt cx="2524416" cy="3004489"/>
          </a:xfrm>
        </p:grpSpPr>
        <p:sp>
          <p:nvSpPr>
            <p:cNvPr id="94" name="Line 11"/>
            <p:cNvSpPr>
              <a:spLocks noChangeShapeType="1"/>
            </p:cNvSpPr>
            <p:nvPr/>
          </p:nvSpPr>
          <p:spPr bwMode="auto">
            <a:xfrm>
              <a:off x="3051843" y="4088527"/>
              <a:ext cx="0" cy="2286000"/>
            </a:xfrm>
            <a:prstGeom prst="line">
              <a:avLst/>
            </a:prstGeom>
            <a:noFill/>
            <a:ln w="6350">
              <a:solidFill>
                <a:srgbClr val="FF6600"/>
              </a:solidFill>
              <a:round/>
              <a:headEnd type="arrow"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5" name="Line 11"/>
            <p:cNvSpPr>
              <a:spLocks noChangeShapeType="1"/>
            </p:cNvSpPr>
            <p:nvPr/>
          </p:nvSpPr>
          <p:spPr bwMode="auto">
            <a:xfrm flipV="1">
              <a:off x="2248930" y="4577373"/>
              <a:ext cx="1561599" cy="1411810"/>
            </a:xfrm>
            <a:prstGeom prst="line">
              <a:avLst/>
            </a:prstGeom>
            <a:noFill/>
            <a:ln w="6350">
              <a:solidFill>
                <a:srgbClr val="FF6600"/>
              </a:solidFill>
              <a:round/>
              <a:headEnd type="arrow"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96" name="Line 11"/>
            <p:cNvSpPr>
              <a:spLocks noChangeShapeType="1"/>
            </p:cNvSpPr>
            <p:nvPr/>
          </p:nvSpPr>
          <p:spPr bwMode="auto">
            <a:xfrm flipH="1" flipV="1">
              <a:off x="2066297" y="4909347"/>
              <a:ext cx="2144608" cy="731520"/>
            </a:xfrm>
            <a:prstGeom prst="line">
              <a:avLst/>
            </a:prstGeom>
            <a:noFill/>
            <a:ln w="6350">
              <a:solidFill>
                <a:srgbClr val="FF6600"/>
              </a:solidFill>
              <a:round/>
              <a:headEnd type="arrow"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97" name="Group 96"/>
            <p:cNvGrpSpPr/>
            <p:nvPr/>
          </p:nvGrpSpPr>
          <p:grpSpPr>
            <a:xfrm rot="4626450">
              <a:off x="2800920" y="4496265"/>
              <a:ext cx="519165" cy="1528437"/>
              <a:chOff x="1405588" y="4651044"/>
              <a:chExt cx="519165" cy="1528437"/>
            </a:xfrm>
          </p:grpSpPr>
          <p:sp>
            <p:nvSpPr>
              <p:cNvPr id="98" name="Freeform 97"/>
              <p:cNvSpPr>
                <a:spLocks/>
              </p:cNvSpPr>
              <p:nvPr/>
            </p:nvSpPr>
            <p:spPr bwMode="auto">
              <a:xfrm rot="10800000">
                <a:off x="1418413" y="5417969"/>
                <a:ext cx="506340" cy="761512"/>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solidFill>
                <a:srgbClr val="00FFFF"/>
              </a:solid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99" name="Freeform 98"/>
              <p:cNvSpPr>
                <a:spLocks/>
              </p:cNvSpPr>
              <p:nvPr/>
            </p:nvSpPr>
            <p:spPr bwMode="auto">
              <a:xfrm>
                <a:off x="1405588" y="4651044"/>
                <a:ext cx="506340" cy="761512"/>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solidFill>
                <a:srgbClr val="00FFFF"/>
              </a:solid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grpSp>
        <p:grpSp>
          <p:nvGrpSpPr>
            <p:cNvPr id="100" name="Group 99"/>
            <p:cNvGrpSpPr/>
            <p:nvPr/>
          </p:nvGrpSpPr>
          <p:grpSpPr>
            <a:xfrm>
              <a:off x="2807333" y="4484707"/>
              <a:ext cx="519165" cy="1528437"/>
              <a:chOff x="1405588" y="4651044"/>
              <a:chExt cx="519165" cy="1528437"/>
            </a:xfrm>
          </p:grpSpPr>
          <p:sp>
            <p:nvSpPr>
              <p:cNvPr id="101" name="Freeform 100"/>
              <p:cNvSpPr>
                <a:spLocks/>
              </p:cNvSpPr>
              <p:nvPr/>
            </p:nvSpPr>
            <p:spPr bwMode="auto">
              <a:xfrm rot="10800000">
                <a:off x="1418413" y="5417969"/>
                <a:ext cx="506340" cy="761512"/>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solidFill>
                <a:srgbClr val="00FFFF"/>
              </a:solid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02" name="Freeform 101"/>
              <p:cNvSpPr>
                <a:spLocks/>
              </p:cNvSpPr>
              <p:nvPr/>
            </p:nvSpPr>
            <p:spPr bwMode="auto">
              <a:xfrm>
                <a:off x="1405588" y="4651044"/>
                <a:ext cx="506340" cy="761512"/>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solidFill>
                <a:srgbClr val="00FFFF"/>
              </a:solid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grpSp>
        <mc:AlternateContent xmlns:mc="http://schemas.openxmlformats.org/markup-compatibility/2006" xmlns:a14="http://schemas.microsoft.com/office/drawing/2010/main">
          <mc:Choice Requires="a14">
            <p:sp>
              <p:nvSpPr>
                <p:cNvPr id="103" name="Rectangle 102"/>
                <p:cNvSpPr/>
                <p:nvPr/>
              </p:nvSpPr>
              <p:spPr>
                <a:xfrm>
                  <a:off x="2890377" y="3772272"/>
                  <a:ext cx="322931" cy="327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600" i="1" dirty="0">
                            <a:latin typeface="Cambria Math" panose="02040503050406030204" pitchFamily="18" charset="0"/>
                          </a:rPr>
                          <m:t>𝑧</m:t>
                        </m:r>
                      </m:oMath>
                    </m:oMathPara>
                  </a14:m>
                  <a:endParaRPr lang="en-US" sz="1600" dirty="0"/>
                </a:p>
              </p:txBody>
            </p:sp>
          </mc:Choice>
          <mc:Fallback xmlns="">
            <p:sp>
              <p:nvSpPr>
                <p:cNvPr id="103" name="Rectangle 102"/>
                <p:cNvSpPr>
                  <a:spLocks noRot="1" noChangeAspect="1" noMove="1" noResize="1" noEditPoints="1" noAdjustHandles="1" noChangeArrowheads="1" noChangeShapeType="1" noTextEdit="1"/>
                </p:cNvSpPr>
                <p:nvPr/>
              </p:nvSpPr>
              <p:spPr>
                <a:xfrm>
                  <a:off x="2890377" y="3772272"/>
                  <a:ext cx="322931" cy="32726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4161806" y="5479518"/>
                  <a:ext cx="338426" cy="327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600" b="0" i="1" dirty="0" smtClean="0">
                            <a:latin typeface="Cambria Math" panose="02040503050406030204" pitchFamily="18" charset="0"/>
                          </a:rPr>
                          <m:t>𝑦</m:t>
                        </m:r>
                      </m:oMath>
                    </m:oMathPara>
                  </a14:m>
                  <a:endParaRPr lang="en-US" sz="1600" dirty="0"/>
                </a:p>
              </p:txBody>
            </p:sp>
          </mc:Choice>
          <mc:Fallback xmlns="">
            <p:sp>
              <p:nvSpPr>
                <p:cNvPr id="104" name="Rectangle 103"/>
                <p:cNvSpPr>
                  <a:spLocks noRot="1" noChangeAspect="1" noMove="1" noResize="1" noEditPoints="1" noAdjustHandles="1" noChangeArrowheads="1" noChangeShapeType="1" noTextEdit="1"/>
                </p:cNvSpPr>
                <p:nvPr/>
              </p:nvSpPr>
              <p:spPr>
                <a:xfrm>
                  <a:off x="4161806" y="5479518"/>
                  <a:ext cx="338426" cy="327269"/>
                </a:xfrm>
                <a:prstGeom prst="rect">
                  <a:avLst/>
                </a:prstGeom>
                <a:blipFill>
                  <a:blip r:embed="rId4"/>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Rectangle 104"/>
                <p:cNvSpPr/>
                <p:nvPr/>
              </p:nvSpPr>
              <p:spPr>
                <a:xfrm>
                  <a:off x="1975816" y="5894596"/>
                  <a:ext cx="334831" cy="327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600" b="0" i="1" dirty="0" smtClean="0">
                            <a:latin typeface="Cambria Math" panose="02040503050406030204" pitchFamily="18" charset="0"/>
                          </a:rPr>
                          <m:t>𝑥</m:t>
                        </m:r>
                      </m:oMath>
                    </m:oMathPara>
                  </a14:m>
                  <a:endParaRPr lang="en-US" sz="1600" dirty="0"/>
                </a:p>
              </p:txBody>
            </p:sp>
          </mc:Choice>
          <mc:Fallback xmlns="">
            <p:sp>
              <p:nvSpPr>
                <p:cNvPr id="105" name="Rectangle 104"/>
                <p:cNvSpPr>
                  <a:spLocks noRot="1" noChangeAspect="1" noMove="1" noResize="1" noEditPoints="1" noAdjustHandles="1" noChangeArrowheads="1" noChangeShapeType="1" noTextEdit="1"/>
                </p:cNvSpPr>
                <p:nvPr/>
              </p:nvSpPr>
              <p:spPr>
                <a:xfrm>
                  <a:off x="1975816" y="5894596"/>
                  <a:ext cx="334831" cy="32726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Rectangle 105"/>
                <p:cNvSpPr/>
                <p:nvPr/>
              </p:nvSpPr>
              <p:spPr>
                <a:xfrm>
                  <a:off x="2796182" y="6385500"/>
                  <a:ext cx="591059" cy="391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𝑑</m:t>
                            </m:r>
                          </m:e>
                          <m:sub>
                            <m:r>
                              <a:rPr lang="en-US" altLang="en-US" i="1">
                                <a:latin typeface="Cambria Math" panose="02040503050406030204" pitchFamily="18" charset="0"/>
                              </a:rPr>
                              <m:t>𝑥𝑦</m:t>
                            </m:r>
                          </m:sub>
                        </m:sSub>
                      </m:oMath>
                    </m:oMathPara>
                  </a14:m>
                  <a:endParaRPr lang="en-US" dirty="0"/>
                </a:p>
              </p:txBody>
            </p:sp>
          </mc:Choice>
          <mc:Fallback xmlns="">
            <p:sp>
              <p:nvSpPr>
                <p:cNvPr id="106" name="Rectangle 105"/>
                <p:cNvSpPr>
                  <a:spLocks noRot="1" noChangeAspect="1" noMove="1" noResize="1" noEditPoints="1" noAdjustHandles="1" noChangeArrowheads="1" noChangeShapeType="1" noTextEdit="1"/>
                </p:cNvSpPr>
                <p:nvPr/>
              </p:nvSpPr>
              <p:spPr>
                <a:xfrm>
                  <a:off x="2796182" y="6385500"/>
                  <a:ext cx="591059" cy="391261"/>
                </a:xfrm>
                <a:prstGeom prst="rect">
                  <a:avLst/>
                </a:prstGeom>
                <a:blipFill>
                  <a:blip r:embed="rId6"/>
                  <a:stretch>
                    <a:fillRect b="-3125"/>
                  </a:stretch>
                </a:blipFill>
              </p:spPr>
              <p:txBody>
                <a:bodyPr/>
                <a:lstStyle/>
                <a:p>
                  <a:r>
                    <a:rPr lang="en-US">
                      <a:noFill/>
                    </a:rPr>
                    <a:t> </a:t>
                  </a:r>
                </a:p>
              </p:txBody>
            </p:sp>
          </mc:Fallback>
        </mc:AlternateContent>
      </p:grpSp>
      <p:grpSp>
        <p:nvGrpSpPr>
          <p:cNvPr id="187" name="Group 186"/>
          <p:cNvGrpSpPr/>
          <p:nvPr/>
        </p:nvGrpSpPr>
        <p:grpSpPr>
          <a:xfrm>
            <a:off x="6387393" y="3704766"/>
            <a:ext cx="2524416" cy="3004489"/>
            <a:chOff x="6591938" y="3550298"/>
            <a:chExt cx="2524416" cy="3004489"/>
          </a:xfrm>
        </p:grpSpPr>
        <p:sp>
          <p:nvSpPr>
            <p:cNvPr id="109" name="Line 11"/>
            <p:cNvSpPr>
              <a:spLocks noChangeShapeType="1"/>
            </p:cNvSpPr>
            <p:nvPr/>
          </p:nvSpPr>
          <p:spPr bwMode="auto">
            <a:xfrm>
              <a:off x="7667965" y="3866553"/>
              <a:ext cx="0" cy="2286000"/>
            </a:xfrm>
            <a:prstGeom prst="line">
              <a:avLst/>
            </a:prstGeom>
            <a:noFill/>
            <a:ln w="6350">
              <a:solidFill>
                <a:srgbClr val="FF6600"/>
              </a:solidFill>
              <a:round/>
              <a:headEnd type="arrow"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0" name="Line 11"/>
            <p:cNvSpPr>
              <a:spLocks noChangeShapeType="1"/>
            </p:cNvSpPr>
            <p:nvPr/>
          </p:nvSpPr>
          <p:spPr bwMode="auto">
            <a:xfrm flipV="1">
              <a:off x="6865052" y="4355399"/>
              <a:ext cx="1561599" cy="1411810"/>
            </a:xfrm>
            <a:prstGeom prst="line">
              <a:avLst/>
            </a:prstGeom>
            <a:noFill/>
            <a:ln w="6350">
              <a:solidFill>
                <a:srgbClr val="FF6600"/>
              </a:solidFill>
              <a:round/>
              <a:headEnd type="arrow"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11" name="Line 11"/>
            <p:cNvSpPr>
              <a:spLocks noChangeShapeType="1"/>
            </p:cNvSpPr>
            <p:nvPr/>
          </p:nvSpPr>
          <p:spPr bwMode="auto">
            <a:xfrm flipH="1" flipV="1">
              <a:off x="6682419" y="4687373"/>
              <a:ext cx="2144608" cy="731520"/>
            </a:xfrm>
            <a:prstGeom prst="line">
              <a:avLst/>
            </a:prstGeom>
            <a:noFill/>
            <a:ln w="6350">
              <a:solidFill>
                <a:srgbClr val="FF6600"/>
              </a:solidFill>
              <a:round/>
              <a:headEnd type="arrow"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112" name="Group 111"/>
            <p:cNvGrpSpPr/>
            <p:nvPr/>
          </p:nvGrpSpPr>
          <p:grpSpPr>
            <a:xfrm rot="2871179">
              <a:off x="7417042" y="4274291"/>
              <a:ext cx="519165" cy="1528437"/>
              <a:chOff x="1405588" y="4651044"/>
              <a:chExt cx="519165" cy="1528437"/>
            </a:xfrm>
          </p:grpSpPr>
          <p:sp>
            <p:nvSpPr>
              <p:cNvPr id="120" name="Freeform 119"/>
              <p:cNvSpPr>
                <a:spLocks/>
              </p:cNvSpPr>
              <p:nvPr/>
            </p:nvSpPr>
            <p:spPr bwMode="auto">
              <a:xfrm rot="10800000">
                <a:off x="1418413" y="5417969"/>
                <a:ext cx="506340" cy="761512"/>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solidFill>
                <a:srgbClr val="00FFFF"/>
              </a:solid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21" name="Freeform 120"/>
              <p:cNvSpPr>
                <a:spLocks/>
              </p:cNvSpPr>
              <p:nvPr/>
            </p:nvSpPr>
            <p:spPr bwMode="auto">
              <a:xfrm>
                <a:off x="1405588" y="4651044"/>
                <a:ext cx="506340" cy="761512"/>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solidFill>
                <a:srgbClr val="00FFFF"/>
              </a:solid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grpSp>
        <p:grpSp>
          <p:nvGrpSpPr>
            <p:cNvPr id="113" name="Group 112"/>
            <p:cNvGrpSpPr/>
            <p:nvPr/>
          </p:nvGrpSpPr>
          <p:grpSpPr>
            <a:xfrm rot="19449197">
              <a:off x="7423455" y="4262733"/>
              <a:ext cx="519165" cy="1528437"/>
              <a:chOff x="1405588" y="4651044"/>
              <a:chExt cx="519165" cy="1528437"/>
            </a:xfrm>
          </p:grpSpPr>
          <p:sp>
            <p:nvSpPr>
              <p:cNvPr id="118" name="Freeform 117"/>
              <p:cNvSpPr>
                <a:spLocks/>
              </p:cNvSpPr>
              <p:nvPr/>
            </p:nvSpPr>
            <p:spPr bwMode="auto">
              <a:xfrm rot="10800000">
                <a:off x="1418413" y="5417969"/>
                <a:ext cx="506340" cy="761512"/>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solidFill>
                <a:srgbClr val="00FFFF"/>
              </a:solid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19" name="Freeform 118"/>
              <p:cNvSpPr>
                <a:spLocks/>
              </p:cNvSpPr>
              <p:nvPr/>
            </p:nvSpPr>
            <p:spPr bwMode="auto">
              <a:xfrm>
                <a:off x="1405588" y="4651044"/>
                <a:ext cx="506340" cy="761512"/>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solidFill>
                <a:srgbClr val="00FFFF"/>
              </a:solid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grpSp>
        <mc:AlternateContent xmlns:mc="http://schemas.openxmlformats.org/markup-compatibility/2006" xmlns:a14="http://schemas.microsoft.com/office/drawing/2010/main">
          <mc:Choice Requires="a14">
            <p:sp>
              <p:nvSpPr>
                <p:cNvPr id="114" name="Rectangle 113"/>
                <p:cNvSpPr/>
                <p:nvPr/>
              </p:nvSpPr>
              <p:spPr>
                <a:xfrm>
                  <a:off x="7506499" y="3550298"/>
                  <a:ext cx="322931" cy="327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600" i="1" dirty="0">
                            <a:latin typeface="Cambria Math" panose="02040503050406030204" pitchFamily="18" charset="0"/>
                          </a:rPr>
                          <m:t>𝑧</m:t>
                        </m:r>
                      </m:oMath>
                    </m:oMathPara>
                  </a14:m>
                  <a:endParaRPr lang="en-US" sz="1600" dirty="0"/>
                </a:p>
              </p:txBody>
            </p:sp>
          </mc:Choice>
          <mc:Fallback xmlns="">
            <p:sp>
              <p:nvSpPr>
                <p:cNvPr id="114" name="Rectangle 113"/>
                <p:cNvSpPr>
                  <a:spLocks noRot="1" noChangeAspect="1" noMove="1" noResize="1" noEditPoints="1" noAdjustHandles="1" noChangeArrowheads="1" noChangeShapeType="1" noTextEdit="1"/>
                </p:cNvSpPr>
                <p:nvPr/>
              </p:nvSpPr>
              <p:spPr>
                <a:xfrm>
                  <a:off x="7506499" y="3550298"/>
                  <a:ext cx="322931" cy="32726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Rectangle 114"/>
                <p:cNvSpPr/>
                <p:nvPr/>
              </p:nvSpPr>
              <p:spPr>
                <a:xfrm>
                  <a:off x="8777928" y="5257544"/>
                  <a:ext cx="338426" cy="327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600" b="0" i="1" dirty="0" smtClean="0">
                            <a:latin typeface="Cambria Math" panose="02040503050406030204" pitchFamily="18" charset="0"/>
                          </a:rPr>
                          <m:t>𝑦</m:t>
                        </m:r>
                      </m:oMath>
                    </m:oMathPara>
                  </a14:m>
                  <a:endParaRPr lang="en-US" sz="1600" dirty="0"/>
                </a:p>
              </p:txBody>
            </p:sp>
          </mc:Choice>
          <mc:Fallback xmlns="">
            <p:sp>
              <p:nvSpPr>
                <p:cNvPr id="115" name="Rectangle 114"/>
                <p:cNvSpPr>
                  <a:spLocks noRot="1" noChangeAspect="1" noMove="1" noResize="1" noEditPoints="1" noAdjustHandles="1" noChangeArrowheads="1" noChangeShapeType="1" noTextEdit="1"/>
                </p:cNvSpPr>
                <p:nvPr/>
              </p:nvSpPr>
              <p:spPr>
                <a:xfrm>
                  <a:off x="8777928" y="5257544"/>
                  <a:ext cx="338426" cy="327269"/>
                </a:xfrm>
                <a:prstGeom prst="rect">
                  <a:avLst/>
                </a:prstGeom>
                <a:blipFill>
                  <a:blip r:embed="rId8"/>
                  <a:stretch>
                    <a:fillRect b="-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Rectangle 115"/>
                <p:cNvSpPr/>
                <p:nvPr/>
              </p:nvSpPr>
              <p:spPr>
                <a:xfrm>
                  <a:off x="6591938" y="5672622"/>
                  <a:ext cx="334831" cy="327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600" b="0" i="1" dirty="0" smtClean="0">
                            <a:latin typeface="Cambria Math" panose="02040503050406030204" pitchFamily="18" charset="0"/>
                          </a:rPr>
                          <m:t>𝑥</m:t>
                        </m:r>
                      </m:oMath>
                    </m:oMathPara>
                  </a14:m>
                  <a:endParaRPr lang="en-US" sz="1600" dirty="0"/>
                </a:p>
              </p:txBody>
            </p:sp>
          </mc:Choice>
          <mc:Fallback xmlns="">
            <p:sp>
              <p:nvSpPr>
                <p:cNvPr id="116" name="Rectangle 115"/>
                <p:cNvSpPr>
                  <a:spLocks noRot="1" noChangeAspect="1" noMove="1" noResize="1" noEditPoints="1" noAdjustHandles="1" noChangeArrowheads="1" noChangeShapeType="1" noTextEdit="1"/>
                </p:cNvSpPr>
                <p:nvPr/>
              </p:nvSpPr>
              <p:spPr>
                <a:xfrm>
                  <a:off x="6591938" y="5672622"/>
                  <a:ext cx="334831" cy="32726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Rectangle 116"/>
                <p:cNvSpPr/>
                <p:nvPr/>
              </p:nvSpPr>
              <p:spPr>
                <a:xfrm>
                  <a:off x="7412304" y="6163526"/>
                  <a:ext cx="581057" cy="391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i="1" smtClean="0">
                                <a:latin typeface="Cambria Math" panose="02040503050406030204" pitchFamily="18" charset="0"/>
                              </a:rPr>
                            </m:ctrlPr>
                          </m:sSubPr>
                          <m:e>
                            <m:r>
                              <a:rPr lang="en-US" altLang="en-US" i="1">
                                <a:latin typeface="Cambria Math" panose="02040503050406030204" pitchFamily="18" charset="0"/>
                              </a:rPr>
                              <m:t>𝑑</m:t>
                            </m:r>
                          </m:e>
                          <m:sub>
                            <m:r>
                              <a:rPr lang="en-US" altLang="en-US" b="0" i="1" smtClean="0">
                                <a:latin typeface="Cambria Math" panose="02040503050406030204" pitchFamily="18" charset="0"/>
                              </a:rPr>
                              <m:t>𝑦𝑧</m:t>
                            </m:r>
                          </m:sub>
                        </m:sSub>
                      </m:oMath>
                    </m:oMathPara>
                  </a14:m>
                  <a:endParaRPr lang="en-US" dirty="0"/>
                </a:p>
              </p:txBody>
            </p:sp>
          </mc:Choice>
          <mc:Fallback xmlns="">
            <p:sp>
              <p:nvSpPr>
                <p:cNvPr id="117" name="Rectangle 116"/>
                <p:cNvSpPr>
                  <a:spLocks noRot="1" noChangeAspect="1" noMove="1" noResize="1" noEditPoints="1" noAdjustHandles="1" noChangeArrowheads="1" noChangeShapeType="1" noTextEdit="1"/>
                </p:cNvSpPr>
                <p:nvPr/>
              </p:nvSpPr>
              <p:spPr>
                <a:xfrm>
                  <a:off x="7412304" y="6163526"/>
                  <a:ext cx="581057" cy="391261"/>
                </a:xfrm>
                <a:prstGeom prst="rect">
                  <a:avLst/>
                </a:prstGeom>
                <a:blipFill>
                  <a:blip r:embed="rId10"/>
                  <a:stretch>
                    <a:fillRect b="-3077"/>
                  </a:stretch>
                </a:blipFill>
              </p:spPr>
              <p:txBody>
                <a:bodyPr/>
                <a:lstStyle/>
                <a:p>
                  <a:r>
                    <a:rPr lang="en-US">
                      <a:noFill/>
                    </a:rPr>
                    <a:t> </a:t>
                  </a:r>
                </a:p>
              </p:txBody>
            </p:sp>
          </mc:Fallback>
        </mc:AlternateContent>
      </p:grpSp>
      <p:grpSp>
        <p:nvGrpSpPr>
          <p:cNvPr id="186" name="Group 185"/>
          <p:cNvGrpSpPr/>
          <p:nvPr/>
        </p:nvGrpSpPr>
        <p:grpSpPr>
          <a:xfrm>
            <a:off x="3421386" y="3746985"/>
            <a:ext cx="2524416" cy="2982560"/>
            <a:chOff x="3710610" y="3676731"/>
            <a:chExt cx="2524416" cy="2982560"/>
          </a:xfrm>
        </p:grpSpPr>
        <p:sp>
          <p:nvSpPr>
            <p:cNvPr id="123" name="Line 11"/>
            <p:cNvSpPr>
              <a:spLocks noChangeShapeType="1"/>
            </p:cNvSpPr>
            <p:nvPr/>
          </p:nvSpPr>
          <p:spPr bwMode="auto">
            <a:xfrm>
              <a:off x="4786637" y="3992986"/>
              <a:ext cx="0" cy="2286000"/>
            </a:xfrm>
            <a:prstGeom prst="line">
              <a:avLst/>
            </a:prstGeom>
            <a:noFill/>
            <a:ln w="6350">
              <a:solidFill>
                <a:srgbClr val="FF6600"/>
              </a:solidFill>
              <a:round/>
              <a:headEnd type="arrow"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4" name="Line 11"/>
            <p:cNvSpPr>
              <a:spLocks noChangeShapeType="1"/>
            </p:cNvSpPr>
            <p:nvPr/>
          </p:nvSpPr>
          <p:spPr bwMode="auto">
            <a:xfrm flipV="1">
              <a:off x="3983724" y="4481832"/>
              <a:ext cx="1561599" cy="1411810"/>
            </a:xfrm>
            <a:prstGeom prst="line">
              <a:avLst/>
            </a:prstGeom>
            <a:noFill/>
            <a:ln w="6350">
              <a:solidFill>
                <a:srgbClr val="FF6600"/>
              </a:solidFill>
              <a:round/>
              <a:headEnd type="arrow"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5" name="Line 11"/>
            <p:cNvSpPr>
              <a:spLocks noChangeShapeType="1"/>
            </p:cNvSpPr>
            <p:nvPr/>
          </p:nvSpPr>
          <p:spPr bwMode="auto">
            <a:xfrm flipH="1" flipV="1">
              <a:off x="3801091" y="4813806"/>
              <a:ext cx="2144608" cy="731520"/>
            </a:xfrm>
            <a:prstGeom prst="line">
              <a:avLst/>
            </a:prstGeom>
            <a:noFill/>
            <a:ln w="6350">
              <a:solidFill>
                <a:srgbClr val="FF6600"/>
              </a:solidFill>
              <a:round/>
              <a:headEnd type="arrow"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126" name="Group 125"/>
            <p:cNvGrpSpPr/>
            <p:nvPr/>
          </p:nvGrpSpPr>
          <p:grpSpPr>
            <a:xfrm rot="6571534">
              <a:off x="4535714" y="4400724"/>
              <a:ext cx="519165" cy="1528437"/>
              <a:chOff x="1405588" y="4651044"/>
              <a:chExt cx="519165" cy="1528437"/>
            </a:xfrm>
          </p:grpSpPr>
          <p:sp>
            <p:nvSpPr>
              <p:cNvPr id="134" name="Freeform 133"/>
              <p:cNvSpPr>
                <a:spLocks/>
              </p:cNvSpPr>
              <p:nvPr/>
            </p:nvSpPr>
            <p:spPr bwMode="auto">
              <a:xfrm rot="10800000">
                <a:off x="1418413" y="5417969"/>
                <a:ext cx="506340" cy="761512"/>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solidFill>
                <a:srgbClr val="00FFFF"/>
              </a:solid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35" name="Freeform 134"/>
              <p:cNvSpPr>
                <a:spLocks/>
              </p:cNvSpPr>
              <p:nvPr/>
            </p:nvSpPr>
            <p:spPr bwMode="auto">
              <a:xfrm>
                <a:off x="1405588" y="4651044"/>
                <a:ext cx="506340" cy="761512"/>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solidFill>
                <a:srgbClr val="00FFFF"/>
              </a:solid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grpSp>
        <p:grpSp>
          <p:nvGrpSpPr>
            <p:cNvPr id="127" name="Group 126"/>
            <p:cNvGrpSpPr/>
            <p:nvPr/>
          </p:nvGrpSpPr>
          <p:grpSpPr>
            <a:xfrm rot="1354609">
              <a:off x="4542127" y="4389166"/>
              <a:ext cx="519165" cy="1528437"/>
              <a:chOff x="1405588" y="4651044"/>
              <a:chExt cx="519165" cy="1528437"/>
            </a:xfrm>
          </p:grpSpPr>
          <p:sp>
            <p:nvSpPr>
              <p:cNvPr id="132" name="Freeform 131"/>
              <p:cNvSpPr>
                <a:spLocks/>
              </p:cNvSpPr>
              <p:nvPr/>
            </p:nvSpPr>
            <p:spPr bwMode="auto">
              <a:xfrm rot="10800000">
                <a:off x="1418413" y="5417969"/>
                <a:ext cx="506340" cy="761512"/>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solidFill>
                <a:srgbClr val="00FFFF"/>
              </a:solid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33" name="Freeform 132"/>
              <p:cNvSpPr>
                <a:spLocks/>
              </p:cNvSpPr>
              <p:nvPr/>
            </p:nvSpPr>
            <p:spPr bwMode="auto">
              <a:xfrm>
                <a:off x="1405588" y="4651044"/>
                <a:ext cx="506340" cy="761512"/>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solidFill>
                <a:srgbClr val="00FFFF"/>
              </a:solid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grpSp>
        <mc:AlternateContent xmlns:mc="http://schemas.openxmlformats.org/markup-compatibility/2006" xmlns:a14="http://schemas.microsoft.com/office/drawing/2010/main">
          <mc:Choice Requires="a14">
            <p:sp>
              <p:nvSpPr>
                <p:cNvPr id="128" name="Rectangle 127"/>
                <p:cNvSpPr/>
                <p:nvPr/>
              </p:nvSpPr>
              <p:spPr>
                <a:xfrm>
                  <a:off x="4625171" y="3676731"/>
                  <a:ext cx="322931" cy="327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600" i="1" dirty="0">
                            <a:latin typeface="Cambria Math" panose="02040503050406030204" pitchFamily="18" charset="0"/>
                          </a:rPr>
                          <m:t>𝑧</m:t>
                        </m:r>
                      </m:oMath>
                    </m:oMathPara>
                  </a14:m>
                  <a:endParaRPr lang="en-US" sz="1600" dirty="0"/>
                </a:p>
              </p:txBody>
            </p:sp>
          </mc:Choice>
          <mc:Fallback xmlns="">
            <p:sp>
              <p:nvSpPr>
                <p:cNvPr id="128" name="Rectangle 127"/>
                <p:cNvSpPr>
                  <a:spLocks noRot="1" noChangeAspect="1" noMove="1" noResize="1" noEditPoints="1" noAdjustHandles="1" noChangeArrowheads="1" noChangeShapeType="1" noTextEdit="1"/>
                </p:cNvSpPr>
                <p:nvPr/>
              </p:nvSpPr>
              <p:spPr>
                <a:xfrm>
                  <a:off x="4625171" y="3676731"/>
                  <a:ext cx="322931" cy="32726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Rectangle 128"/>
                <p:cNvSpPr/>
                <p:nvPr/>
              </p:nvSpPr>
              <p:spPr>
                <a:xfrm>
                  <a:off x="5896600" y="5383977"/>
                  <a:ext cx="338426" cy="327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600" b="0" i="1" dirty="0" smtClean="0">
                            <a:latin typeface="Cambria Math" panose="02040503050406030204" pitchFamily="18" charset="0"/>
                          </a:rPr>
                          <m:t>𝑦</m:t>
                        </m:r>
                      </m:oMath>
                    </m:oMathPara>
                  </a14:m>
                  <a:endParaRPr lang="en-US" sz="1600" dirty="0"/>
                </a:p>
              </p:txBody>
            </p:sp>
          </mc:Choice>
          <mc:Fallback xmlns="">
            <p:sp>
              <p:nvSpPr>
                <p:cNvPr id="129" name="Rectangle 128"/>
                <p:cNvSpPr>
                  <a:spLocks noRot="1" noChangeAspect="1" noMove="1" noResize="1" noEditPoints="1" noAdjustHandles="1" noChangeArrowheads="1" noChangeShapeType="1" noTextEdit="1"/>
                </p:cNvSpPr>
                <p:nvPr/>
              </p:nvSpPr>
              <p:spPr>
                <a:xfrm>
                  <a:off x="5896600" y="5383977"/>
                  <a:ext cx="338426" cy="327269"/>
                </a:xfrm>
                <a:prstGeom prst="rect">
                  <a:avLst/>
                </a:prstGeom>
                <a:blipFill>
                  <a:blip r:embed="rId12"/>
                  <a:stretch>
                    <a:fillRect b="-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Rectangle 129"/>
                <p:cNvSpPr/>
                <p:nvPr/>
              </p:nvSpPr>
              <p:spPr>
                <a:xfrm>
                  <a:off x="3710610" y="5799055"/>
                  <a:ext cx="334831" cy="327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600" b="0" i="1" dirty="0" smtClean="0">
                            <a:latin typeface="Cambria Math" panose="02040503050406030204" pitchFamily="18" charset="0"/>
                          </a:rPr>
                          <m:t>𝑥</m:t>
                        </m:r>
                      </m:oMath>
                    </m:oMathPara>
                  </a14:m>
                  <a:endParaRPr lang="en-US" sz="1600" dirty="0"/>
                </a:p>
              </p:txBody>
            </p:sp>
          </mc:Choice>
          <mc:Fallback xmlns="">
            <p:sp>
              <p:nvSpPr>
                <p:cNvPr id="130" name="Rectangle 129"/>
                <p:cNvSpPr>
                  <a:spLocks noRot="1" noChangeAspect="1" noMove="1" noResize="1" noEditPoints="1" noAdjustHandles="1" noChangeArrowheads="1" noChangeShapeType="1" noTextEdit="1"/>
                </p:cNvSpPr>
                <p:nvPr/>
              </p:nvSpPr>
              <p:spPr>
                <a:xfrm>
                  <a:off x="3710610" y="5799055"/>
                  <a:ext cx="334831" cy="32726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Rectangle 130"/>
                <p:cNvSpPr/>
                <p:nvPr/>
              </p:nvSpPr>
              <p:spPr>
                <a:xfrm>
                  <a:off x="4530976" y="6289959"/>
                  <a:ext cx="5730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i="1" smtClean="0">
                                <a:latin typeface="Cambria Math" panose="02040503050406030204" pitchFamily="18" charset="0"/>
                              </a:rPr>
                            </m:ctrlPr>
                          </m:sSubPr>
                          <m:e>
                            <m:r>
                              <a:rPr lang="en-US" altLang="en-US" i="1">
                                <a:latin typeface="Cambria Math" panose="02040503050406030204" pitchFamily="18" charset="0"/>
                              </a:rPr>
                              <m:t>𝑑</m:t>
                            </m:r>
                          </m:e>
                          <m:sub>
                            <m:r>
                              <a:rPr lang="en-US" altLang="en-US" i="1">
                                <a:latin typeface="Cambria Math" panose="02040503050406030204" pitchFamily="18" charset="0"/>
                              </a:rPr>
                              <m:t>𝑥</m:t>
                            </m:r>
                            <m:r>
                              <a:rPr lang="en-US" altLang="en-US" b="0" i="1" smtClean="0">
                                <a:latin typeface="Cambria Math" panose="02040503050406030204" pitchFamily="18" charset="0"/>
                              </a:rPr>
                              <m:t>𝑧</m:t>
                            </m:r>
                          </m:sub>
                        </m:sSub>
                      </m:oMath>
                    </m:oMathPara>
                  </a14:m>
                  <a:endParaRPr lang="en-US" dirty="0"/>
                </a:p>
              </p:txBody>
            </p:sp>
          </mc:Choice>
          <mc:Fallback xmlns="">
            <p:sp>
              <p:nvSpPr>
                <p:cNvPr id="131" name="Rectangle 130"/>
                <p:cNvSpPr>
                  <a:spLocks noRot="1" noChangeAspect="1" noMove="1" noResize="1" noEditPoints="1" noAdjustHandles="1" noChangeArrowheads="1" noChangeShapeType="1" noTextEdit="1"/>
                </p:cNvSpPr>
                <p:nvPr/>
              </p:nvSpPr>
              <p:spPr>
                <a:xfrm>
                  <a:off x="4530976" y="6289959"/>
                  <a:ext cx="573042" cy="369332"/>
                </a:xfrm>
                <a:prstGeom prst="rect">
                  <a:avLst/>
                </a:prstGeom>
                <a:blipFill>
                  <a:blip r:embed="rId14"/>
                  <a:stretch>
                    <a:fillRect/>
                  </a:stretch>
                </a:blipFill>
              </p:spPr>
              <p:txBody>
                <a:bodyPr/>
                <a:lstStyle/>
                <a:p>
                  <a:r>
                    <a:rPr lang="en-US">
                      <a:noFill/>
                    </a:rPr>
                    <a:t> </a:t>
                  </a:r>
                </a:p>
              </p:txBody>
            </p:sp>
          </mc:Fallback>
        </mc:AlternateContent>
      </p:grpSp>
      <p:grpSp>
        <p:nvGrpSpPr>
          <p:cNvPr id="194" name="Group 193"/>
          <p:cNvGrpSpPr/>
          <p:nvPr/>
        </p:nvGrpSpPr>
        <p:grpSpPr>
          <a:xfrm>
            <a:off x="4982480" y="1144730"/>
            <a:ext cx="2524416" cy="3016928"/>
            <a:chOff x="4982480" y="1144730"/>
            <a:chExt cx="2524416" cy="3016928"/>
          </a:xfrm>
        </p:grpSpPr>
        <p:sp>
          <p:nvSpPr>
            <p:cNvPr id="139" name="Line 11"/>
            <p:cNvSpPr>
              <a:spLocks noChangeShapeType="1"/>
            </p:cNvSpPr>
            <p:nvPr/>
          </p:nvSpPr>
          <p:spPr bwMode="auto">
            <a:xfrm flipH="1" flipV="1">
              <a:off x="5033733" y="2281805"/>
              <a:ext cx="2144608" cy="731520"/>
            </a:xfrm>
            <a:prstGeom prst="line">
              <a:avLst/>
            </a:prstGeom>
            <a:noFill/>
            <a:ln w="6350">
              <a:solidFill>
                <a:srgbClr val="FF6600"/>
              </a:solidFill>
              <a:round/>
              <a:headEnd type="arrow"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178" name="Group 177"/>
            <p:cNvGrpSpPr/>
            <p:nvPr/>
          </p:nvGrpSpPr>
          <p:grpSpPr>
            <a:xfrm>
              <a:off x="4982480" y="1144730"/>
              <a:ext cx="2524416" cy="3016928"/>
              <a:chOff x="5372768" y="1200485"/>
              <a:chExt cx="2524416" cy="3016928"/>
            </a:xfrm>
          </p:grpSpPr>
          <p:sp>
            <p:nvSpPr>
              <p:cNvPr id="137" name="Line 11"/>
              <p:cNvSpPr>
                <a:spLocks noChangeShapeType="1"/>
              </p:cNvSpPr>
              <p:nvPr/>
            </p:nvSpPr>
            <p:spPr bwMode="auto">
              <a:xfrm>
                <a:off x="6448795" y="1516740"/>
                <a:ext cx="0" cy="2286000"/>
              </a:xfrm>
              <a:prstGeom prst="line">
                <a:avLst/>
              </a:prstGeom>
              <a:noFill/>
              <a:ln w="6350">
                <a:solidFill>
                  <a:srgbClr val="FF6600"/>
                </a:solidFill>
                <a:round/>
                <a:headEnd type="arrow"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38" name="Line 11"/>
              <p:cNvSpPr>
                <a:spLocks noChangeShapeType="1"/>
              </p:cNvSpPr>
              <p:nvPr/>
            </p:nvSpPr>
            <p:spPr bwMode="auto">
              <a:xfrm flipV="1">
                <a:off x="5645882" y="1960982"/>
                <a:ext cx="1561599" cy="1411810"/>
              </a:xfrm>
              <a:prstGeom prst="line">
                <a:avLst/>
              </a:prstGeom>
              <a:noFill/>
              <a:ln w="6350">
                <a:solidFill>
                  <a:srgbClr val="FF6600"/>
                </a:solidFill>
                <a:round/>
                <a:headEnd type="arrow"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140" name="Group 139"/>
              <p:cNvGrpSpPr/>
              <p:nvPr/>
            </p:nvGrpSpPr>
            <p:grpSpPr>
              <a:xfrm rot="2996279">
                <a:off x="6197872" y="1924478"/>
                <a:ext cx="519165" cy="1528437"/>
                <a:chOff x="1405588" y="4651044"/>
                <a:chExt cx="519165" cy="1528437"/>
              </a:xfrm>
            </p:grpSpPr>
            <p:sp>
              <p:nvSpPr>
                <p:cNvPr id="148" name="Freeform 147"/>
                <p:cNvSpPr>
                  <a:spLocks/>
                </p:cNvSpPr>
                <p:nvPr/>
              </p:nvSpPr>
              <p:spPr bwMode="auto">
                <a:xfrm rot="10800000">
                  <a:off x="1418413" y="5417969"/>
                  <a:ext cx="506340" cy="761512"/>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solidFill>
                  <a:srgbClr val="00FFFF"/>
                </a:solid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49" name="Freeform 148"/>
                <p:cNvSpPr>
                  <a:spLocks/>
                </p:cNvSpPr>
                <p:nvPr/>
              </p:nvSpPr>
              <p:spPr bwMode="auto">
                <a:xfrm>
                  <a:off x="1405588" y="4651044"/>
                  <a:ext cx="506340" cy="761512"/>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solidFill>
                  <a:srgbClr val="00FFFF"/>
                </a:solid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grpSp>
          <p:grpSp>
            <p:nvGrpSpPr>
              <p:cNvPr id="141" name="Group 140"/>
              <p:cNvGrpSpPr/>
              <p:nvPr/>
            </p:nvGrpSpPr>
            <p:grpSpPr>
              <a:xfrm rot="17369742">
                <a:off x="6204285" y="1912920"/>
                <a:ext cx="519165" cy="1528437"/>
                <a:chOff x="1405588" y="4651044"/>
                <a:chExt cx="519165" cy="1528437"/>
              </a:xfrm>
            </p:grpSpPr>
            <p:sp>
              <p:nvSpPr>
                <p:cNvPr id="146" name="Freeform 145"/>
                <p:cNvSpPr>
                  <a:spLocks/>
                </p:cNvSpPr>
                <p:nvPr/>
              </p:nvSpPr>
              <p:spPr bwMode="auto">
                <a:xfrm rot="10800000">
                  <a:off x="1418413" y="5417969"/>
                  <a:ext cx="506340" cy="761512"/>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solidFill>
                  <a:srgbClr val="00FFFF"/>
                </a:solid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47" name="Freeform 146"/>
                <p:cNvSpPr>
                  <a:spLocks/>
                </p:cNvSpPr>
                <p:nvPr/>
              </p:nvSpPr>
              <p:spPr bwMode="auto">
                <a:xfrm>
                  <a:off x="1405588" y="4651044"/>
                  <a:ext cx="506340" cy="761512"/>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solidFill>
                  <a:srgbClr val="00FFFF"/>
                </a:solid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grpSp>
          <mc:AlternateContent xmlns:mc="http://schemas.openxmlformats.org/markup-compatibility/2006" xmlns:a14="http://schemas.microsoft.com/office/drawing/2010/main">
            <mc:Choice Requires="a14">
              <p:sp>
                <p:nvSpPr>
                  <p:cNvPr id="142" name="Rectangle 141"/>
                  <p:cNvSpPr/>
                  <p:nvPr/>
                </p:nvSpPr>
                <p:spPr>
                  <a:xfrm>
                    <a:off x="6287329" y="1200485"/>
                    <a:ext cx="322931" cy="327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600" i="1" dirty="0">
                              <a:latin typeface="Cambria Math" panose="02040503050406030204" pitchFamily="18" charset="0"/>
                            </a:rPr>
                            <m:t>𝑧</m:t>
                          </m:r>
                        </m:oMath>
                      </m:oMathPara>
                    </a14:m>
                    <a:endParaRPr lang="en-US" sz="1600" dirty="0"/>
                  </a:p>
                </p:txBody>
              </p:sp>
            </mc:Choice>
            <mc:Fallback xmlns="">
              <p:sp>
                <p:nvSpPr>
                  <p:cNvPr id="142" name="Rectangle 141"/>
                  <p:cNvSpPr>
                    <a:spLocks noRot="1" noChangeAspect="1" noMove="1" noResize="1" noEditPoints="1" noAdjustHandles="1" noChangeArrowheads="1" noChangeShapeType="1" noTextEdit="1"/>
                  </p:cNvSpPr>
                  <p:nvPr/>
                </p:nvSpPr>
                <p:spPr>
                  <a:xfrm>
                    <a:off x="6287329" y="1200485"/>
                    <a:ext cx="322931" cy="327269"/>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Rectangle 142"/>
                  <p:cNvSpPr/>
                  <p:nvPr/>
                </p:nvSpPr>
                <p:spPr>
                  <a:xfrm>
                    <a:off x="7558758" y="2907731"/>
                    <a:ext cx="338426" cy="327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600" b="0" i="1" dirty="0" smtClean="0">
                              <a:latin typeface="Cambria Math" panose="02040503050406030204" pitchFamily="18" charset="0"/>
                            </a:rPr>
                            <m:t>𝑦</m:t>
                          </m:r>
                        </m:oMath>
                      </m:oMathPara>
                    </a14:m>
                    <a:endParaRPr lang="en-US" sz="1600" dirty="0"/>
                  </a:p>
                </p:txBody>
              </p:sp>
            </mc:Choice>
            <mc:Fallback xmlns="">
              <p:sp>
                <p:nvSpPr>
                  <p:cNvPr id="143" name="Rectangle 142"/>
                  <p:cNvSpPr>
                    <a:spLocks noRot="1" noChangeAspect="1" noMove="1" noResize="1" noEditPoints="1" noAdjustHandles="1" noChangeArrowheads="1" noChangeShapeType="1" noTextEdit="1"/>
                  </p:cNvSpPr>
                  <p:nvPr/>
                </p:nvSpPr>
                <p:spPr>
                  <a:xfrm>
                    <a:off x="7558758" y="2907731"/>
                    <a:ext cx="338426" cy="327269"/>
                  </a:xfrm>
                  <a:prstGeom prst="rect">
                    <a:avLst/>
                  </a:prstGeom>
                  <a:blipFill>
                    <a:blip r:embed="rId16"/>
                    <a:stretch>
                      <a:fillRect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Rectangle 143"/>
                  <p:cNvSpPr/>
                  <p:nvPr/>
                </p:nvSpPr>
                <p:spPr>
                  <a:xfrm>
                    <a:off x="5372768" y="3322809"/>
                    <a:ext cx="334831" cy="327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600" b="0" i="1" dirty="0" smtClean="0">
                              <a:latin typeface="Cambria Math" panose="02040503050406030204" pitchFamily="18" charset="0"/>
                            </a:rPr>
                            <m:t>𝑥</m:t>
                          </m:r>
                        </m:oMath>
                      </m:oMathPara>
                    </a14:m>
                    <a:endParaRPr lang="en-US" sz="1600" dirty="0"/>
                  </a:p>
                </p:txBody>
              </p:sp>
            </mc:Choice>
            <mc:Fallback xmlns="">
              <p:sp>
                <p:nvSpPr>
                  <p:cNvPr id="144" name="Rectangle 143"/>
                  <p:cNvSpPr>
                    <a:spLocks noRot="1" noChangeAspect="1" noMove="1" noResize="1" noEditPoints="1" noAdjustHandles="1" noChangeArrowheads="1" noChangeShapeType="1" noTextEdit="1"/>
                  </p:cNvSpPr>
                  <p:nvPr/>
                </p:nvSpPr>
                <p:spPr>
                  <a:xfrm>
                    <a:off x="5372768" y="3322809"/>
                    <a:ext cx="334831" cy="32726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Rectangle 144"/>
                  <p:cNvSpPr/>
                  <p:nvPr/>
                </p:nvSpPr>
                <p:spPr>
                  <a:xfrm>
                    <a:off x="6193134" y="3813713"/>
                    <a:ext cx="900568" cy="4037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𝑑</m:t>
                              </m:r>
                            </m:e>
                            <m:sub>
                              <m:sSup>
                                <m:sSupPr>
                                  <m:ctrlPr>
                                    <a:rPr lang="en-US" altLang="en-US" i="1">
                                      <a:latin typeface="Cambria Math" panose="02040503050406030204" pitchFamily="18" charset="0"/>
                                    </a:rPr>
                                  </m:ctrlPr>
                                </m:sSupPr>
                                <m:e>
                                  <m:r>
                                    <a:rPr lang="en-US" altLang="en-US" i="1">
                                      <a:latin typeface="Cambria Math" panose="02040503050406030204" pitchFamily="18" charset="0"/>
                                    </a:rPr>
                                    <m:t>𝑥</m:t>
                                  </m:r>
                                </m:e>
                                <m:sup>
                                  <m:r>
                                    <a:rPr lang="en-US" altLang="en-US" i="1">
                                      <a:latin typeface="Cambria Math" panose="02040503050406030204" pitchFamily="18" charset="0"/>
                                    </a:rPr>
                                    <m:t>2</m:t>
                                  </m:r>
                                </m:sup>
                              </m:sSup>
                              <m:r>
                                <a:rPr lang="en-US" altLang="en-US" i="1">
                                  <a:latin typeface="Cambria Math" panose="02040503050406030204" pitchFamily="18" charset="0"/>
                                </a:rPr>
                                <m:t>−</m:t>
                              </m:r>
                              <m:sSup>
                                <m:sSupPr>
                                  <m:ctrlPr>
                                    <a:rPr lang="en-US" altLang="en-US" i="1">
                                      <a:latin typeface="Cambria Math" panose="02040503050406030204" pitchFamily="18" charset="0"/>
                                    </a:rPr>
                                  </m:ctrlPr>
                                </m:sSupPr>
                                <m:e>
                                  <m:r>
                                    <a:rPr lang="en-US" altLang="en-US" i="1">
                                      <a:latin typeface="Cambria Math" panose="02040503050406030204" pitchFamily="18" charset="0"/>
                                    </a:rPr>
                                    <m:t>𝑦</m:t>
                                  </m:r>
                                </m:e>
                                <m:sup>
                                  <m:r>
                                    <a:rPr lang="en-US" altLang="en-US" i="1">
                                      <a:latin typeface="Cambria Math" panose="02040503050406030204" pitchFamily="18" charset="0"/>
                                    </a:rPr>
                                    <m:t>2</m:t>
                                  </m:r>
                                </m:sup>
                              </m:sSup>
                            </m:sub>
                          </m:sSub>
                        </m:oMath>
                      </m:oMathPara>
                    </a14:m>
                    <a:endParaRPr lang="en-US" dirty="0"/>
                  </a:p>
                </p:txBody>
              </p:sp>
            </mc:Choice>
            <mc:Fallback xmlns="">
              <p:sp>
                <p:nvSpPr>
                  <p:cNvPr id="145" name="Rectangle 144"/>
                  <p:cNvSpPr>
                    <a:spLocks noRot="1" noChangeAspect="1" noMove="1" noResize="1" noEditPoints="1" noAdjustHandles="1" noChangeArrowheads="1" noChangeShapeType="1" noTextEdit="1"/>
                  </p:cNvSpPr>
                  <p:nvPr/>
                </p:nvSpPr>
                <p:spPr>
                  <a:xfrm>
                    <a:off x="6193134" y="3813713"/>
                    <a:ext cx="900568" cy="403700"/>
                  </a:xfrm>
                  <a:prstGeom prst="rect">
                    <a:avLst/>
                  </a:prstGeom>
                  <a:blipFill>
                    <a:blip r:embed="rId18"/>
                    <a:stretch>
                      <a:fillRect b="-2985"/>
                    </a:stretch>
                  </a:blipFill>
                </p:spPr>
                <p:txBody>
                  <a:bodyPr/>
                  <a:lstStyle/>
                  <a:p>
                    <a:r>
                      <a:rPr lang="en-US">
                        <a:noFill/>
                      </a:rPr>
                      <a:t> </a:t>
                    </a:r>
                  </a:p>
                </p:txBody>
              </p:sp>
            </mc:Fallback>
          </mc:AlternateContent>
        </p:grpSp>
      </p:grpSp>
      <p:grpSp>
        <p:nvGrpSpPr>
          <p:cNvPr id="185" name="Group 184"/>
          <p:cNvGrpSpPr/>
          <p:nvPr/>
        </p:nvGrpSpPr>
        <p:grpSpPr>
          <a:xfrm>
            <a:off x="1904747" y="1186407"/>
            <a:ext cx="2524416" cy="2996232"/>
            <a:chOff x="1904747" y="1119501"/>
            <a:chExt cx="2524416" cy="2996232"/>
          </a:xfrm>
        </p:grpSpPr>
        <p:sp>
          <p:nvSpPr>
            <p:cNvPr id="166" name="Line 11"/>
            <p:cNvSpPr>
              <a:spLocks noChangeShapeType="1"/>
            </p:cNvSpPr>
            <p:nvPr/>
          </p:nvSpPr>
          <p:spPr bwMode="auto">
            <a:xfrm flipV="1">
              <a:off x="2155559" y="1946904"/>
              <a:ext cx="1561599" cy="1411810"/>
            </a:xfrm>
            <a:prstGeom prst="line">
              <a:avLst/>
            </a:prstGeom>
            <a:noFill/>
            <a:ln w="6350">
              <a:solidFill>
                <a:srgbClr val="FF6600"/>
              </a:solidFill>
              <a:round/>
              <a:headEnd type="arrow"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grpSp>
          <p:nvGrpSpPr>
            <p:cNvPr id="184" name="Group 183"/>
            <p:cNvGrpSpPr/>
            <p:nvPr/>
          </p:nvGrpSpPr>
          <p:grpSpPr>
            <a:xfrm>
              <a:off x="1904747" y="1119501"/>
              <a:ext cx="2524416" cy="2996232"/>
              <a:chOff x="1882445" y="1141803"/>
              <a:chExt cx="2524416" cy="2996232"/>
            </a:xfrm>
          </p:grpSpPr>
          <p:sp>
            <p:nvSpPr>
              <p:cNvPr id="165" name="Line 11"/>
              <p:cNvSpPr>
                <a:spLocks noChangeShapeType="1"/>
              </p:cNvSpPr>
              <p:nvPr/>
            </p:nvSpPr>
            <p:spPr bwMode="auto">
              <a:xfrm>
                <a:off x="2958472" y="1458058"/>
                <a:ext cx="0" cy="2286000"/>
              </a:xfrm>
              <a:prstGeom prst="line">
                <a:avLst/>
              </a:prstGeom>
              <a:noFill/>
              <a:ln w="6350">
                <a:solidFill>
                  <a:srgbClr val="FF6600"/>
                </a:solidFill>
                <a:round/>
                <a:headEnd type="arrow"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7" name="Line 11"/>
              <p:cNvSpPr>
                <a:spLocks noChangeShapeType="1"/>
              </p:cNvSpPr>
              <p:nvPr/>
            </p:nvSpPr>
            <p:spPr bwMode="auto">
              <a:xfrm flipH="1" flipV="1">
                <a:off x="1972926" y="2278878"/>
                <a:ext cx="2144608" cy="731520"/>
              </a:xfrm>
              <a:prstGeom prst="line">
                <a:avLst/>
              </a:prstGeom>
              <a:noFill/>
              <a:ln w="6350">
                <a:solidFill>
                  <a:srgbClr val="FF6600"/>
                </a:solidFill>
                <a:round/>
                <a:headEnd type="arrow"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75" name="Freeform 174"/>
              <p:cNvSpPr>
                <a:spLocks/>
              </p:cNvSpPr>
              <p:nvPr/>
            </p:nvSpPr>
            <p:spPr bwMode="auto">
              <a:xfrm>
                <a:off x="2713962" y="1854238"/>
                <a:ext cx="506340" cy="761512"/>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solidFill>
                <a:srgbClr val="00FFFF"/>
              </a:solid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82" name="Freeform 35"/>
              <p:cNvSpPr>
                <a:spLocks/>
              </p:cNvSpPr>
              <p:nvPr/>
            </p:nvSpPr>
            <p:spPr bwMode="auto">
              <a:xfrm>
                <a:off x="2495721" y="2377587"/>
                <a:ext cx="987425" cy="388937"/>
              </a:xfrm>
              <a:custGeom>
                <a:avLst/>
                <a:gdLst>
                  <a:gd name="T0" fmla="*/ 5 w 1298"/>
                  <a:gd name="T1" fmla="*/ 229 h 510"/>
                  <a:gd name="T2" fmla="*/ 20 w 1298"/>
                  <a:gd name="T3" fmla="*/ 201 h 510"/>
                  <a:gd name="T4" fmla="*/ 48 w 1298"/>
                  <a:gd name="T5" fmla="*/ 171 h 510"/>
                  <a:gd name="T6" fmla="*/ 80 w 1298"/>
                  <a:gd name="T7" fmla="*/ 147 h 510"/>
                  <a:gd name="T8" fmla="*/ 126 w 1298"/>
                  <a:gd name="T9" fmla="*/ 121 h 510"/>
                  <a:gd name="T10" fmla="*/ 172 w 1298"/>
                  <a:gd name="T11" fmla="*/ 99 h 510"/>
                  <a:gd name="T12" fmla="*/ 230 w 1298"/>
                  <a:gd name="T13" fmla="*/ 77 h 510"/>
                  <a:gd name="T14" fmla="*/ 283 w 1298"/>
                  <a:gd name="T15" fmla="*/ 60 h 510"/>
                  <a:gd name="T16" fmla="*/ 347 w 1298"/>
                  <a:gd name="T17" fmla="*/ 43 h 510"/>
                  <a:gd name="T18" fmla="*/ 404 w 1298"/>
                  <a:gd name="T19" fmla="*/ 30 h 510"/>
                  <a:gd name="T20" fmla="*/ 468 w 1298"/>
                  <a:gd name="T21" fmla="*/ 18 h 510"/>
                  <a:gd name="T22" fmla="*/ 523 w 1298"/>
                  <a:gd name="T23" fmla="*/ 9 h 510"/>
                  <a:gd name="T24" fmla="*/ 582 w 1298"/>
                  <a:gd name="T25" fmla="*/ 3 h 510"/>
                  <a:gd name="T26" fmla="*/ 629 w 1298"/>
                  <a:gd name="T27" fmla="*/ 1 h 510"/>
                  <a:gd name="T28" fmla="*/ 680 w 1298"/>
                  <a:gd name="T29" fmla="*/ 1 h 510"/>
                  <a:gd name="T30" fmla="*/ 728 w 1298"/>
                  <a:gd name="T31" fmla="*/ 4 h 510"/>
                  <a:gd name="T32" fmla="*/ 788 w 1298"/>
                  <a:gd name="T33" fmla="*/ 11 h 510"/>
                  <a:gd name="T34" fmla="*/ 843 w 1298"/>
                  <a:gd name="T35" fmla="*/ 20 h 510"/>
                  <a:gd name="T36" fmla="*/ 907 w 1298"/>
                  <a:gd name="T37" fmla="*/ 32 h 510"/>
                  <a:gd name="T38" fmla="*/ 964 w 1298"/>
                  <a:gd name="T39" fmla="*/ 46 h 510"/>
                  <a:gd name="T40" fmla="*/ 1028 w 1298"/>
                  <a:gd name="T41" fmla="*/ 64 h 510"/>
                  <a:gd name="T42" fmla="*/ 1081 w 1298"/>
                  <a:gd name="T43" fmla="*/ 82 h 510"/>
                  <a:gd name="T44" fmla="*/ 1137 w 1298"/>
                  <a:gd name="T45" fmla="*/ 104 h 510"/>
                  <a:gd name="T46" fmla="*/ 1182 w 1298"/>
                  <a:gd name="T47" fmla="*/ 126 h 510"/>
                  <a:gd name="T48" fmla="*/ 1226 w 1298"/>
                  <a:gd name="T49" fmla="*/ 152 h 510"/>
                  <a:gd name="T50" fmla="*/ 1257 w 1298"/>
                  <a:gd name="T51" fmla="*/ 177 h 510"/>
                  <a:gd name="T52" fmla="*/ 1283 w 1298"/>
                  <a:gd name="T53" fmla="*/ 208 h 510"/>
                  <a:gd name="T54" fmla="*/ 1295 w 1298"/>
                  <a:gd name="T55" fmla="*/ 235 h 510"/>
                  <a:gd name="T56" fmla="*/ 1297 w 1298"/>
                  <a:gd name="T57" fmla="*/ 268 h 510"/>
                  <a:gd name="T58" fmla="*/ 1287 w 1298"/>
                  <a:gd name="T59" fmla="*/ 296 h 510"/>
                  <a:gd name="T60" fmla="*/ 1263 w 1298"/>
                  <a:gd name="T61" fmla="*/ 326 h 510"/>
                  <a:gd name="T62" fmla="*/ 1234 w 1298"/>
                  <a:gd name="T63" fmla="*/ 352 h 510"/>
                  <a:gd name="T64" fmla="*/ 1192 w 1298"/>
                  <a:gd name="T65" fmla="*/ 379 h 510"/>
                  <a:gd name="T66" fmla="*/ 1148 w 1298"/>
                  <a:gd name="T67" fmla="*/ 401 h 510"/>
                  <a:gd name="T68" fmla="*/ 1093 w 1298"/>
                  <a:gd name="T69" fmla="*/ 424 h 510"/>
                  <a:gd name="T70" fmla="*/ 1040 w 1298"/>
                  <a:gd name="T71" fmla="*/ 442 h 510"/>
                  <a:gd name="T72" fmla="*/ 978 w 1298"/>
                  <a:gd name="T73" fmla="*/ 461 h 510"/>
                  <a:gd name="T74" fmla="*/ 921 w 1298"/>
                  <a:gd name="T75" fmla="*/ 475 h 510"/>
                  <a:gd name="T76" fmla="*/ 856 w 1298"/>
                  <a:gd name="T77" fmla="*/ 488 h 510"/>
                  <a:gd name="T78" fmla="*/ 801 w 1298"/>
                  <a:gd name="T79" fmla="*/ 497 h 510"/>
                  <a:gd name="T80" fmla="*/ 740 w 1298"/>
                  <a:gd name="T81" fmla="*/ 504 h 510"/>
                  <a:gd name="T82" fmla="*/ 691 w 1298"/>
                  <a:gd name="T83" fmla="*/ 508 h 510"/>
                  <a:gd name="T84" fmla="*/ 640 w 1298"/>
                  <a:gd name="T85" fmla="*/ 509 h 510"/>
                  <a:gd name="T86" fmla="*/ 593 w 1298"/>
                  <a:gd name="T87" fmla="*/ 507 h 510"/>
                  <a:gd name="T88" fmla="*/ 535 w 1298"/>
                  <a:gd name="T89" fmla="*/ 502 h 510"/>
                  <a:gd name="T90" fmla="*/ 481 w 1298"/>
                  <a:gd name="T91" fmla="*/ 495 h 510"/>
                  <a:gd name="T92" fmla="*/ 418 w 1298"/>
                  <a:gd name="T93" fmla="*/ 483 h 510"/>
                  <a:gd name="T94" fmla="*/ 361 w 1298"/>
                  <a:gd name="T95" fmla="*/ 471 h 510"/>
                  <a:gd name="T96" fmla="*/ 297 w 1298"/>
                  <a:gd name="T97" fmla="*/ 454 h 510"/>
                  <a:gd name="T98" fmla="*/ 242 w 1298"/>
                  <a:gd name="T99" fmla="*/ 437 h 510"/>
                  <a:gd name="T100" fmla="*/ 184 w 1298"/>
                  <a:gd name="T101" fmla="*/ 415 h 510"/>
                  <a:gd name="T102" fmla="*/ 137 w 1298"/>
                  <a:gd name="T103" fmla="*/ 395 h 510"/>
                  <a:gd name="T104" fmla="*/ 89 w 1298"/>
                  <a:gd name="T105" fmla="*/ 369 h 510"/>
                  <a:gd name="T106" fmla="*/ 55 w 1298"/>
                  <a:gd name="T107" fmla="*/ 345 h 510"/>
                  <a:gd name="T108" fmla="*/ 25 w 1298"/>
                  <a:gd name="T109" fmla="*/ 315 h 510"/>
                  <a:gd name="T110" fmla="*/ 7 w 1298"/>
                  <a:gd name="T111" fmla="*/ 288 h 510"/>
                  <a:gd name="T112" fmla="*/ 0 w 1298"/>
                  <a:gd name="T113" fmla="*/ 256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8" h="510">
                    <a:moveTo>
                      <a:pt x="0" y="255"/>
                    </a:moveTo>
                    <a:lnTo>
                      <a:pt x="0" y="255"/>
                    </a:lnTo>
                    <a:lnTo>
                      <a:pt x="0" y="249"/>
                    </a:lnTo>
                    <a:lnTo>
                      <a:pt x="1" y="247"/>
                    </a:lnTo>
                    <a:lnTo>
                      <a:pt x="1" y="242"/>
                    </a:lnTo>
                    <a:lnTo>
                      <a:pt x="2" y="241"/>
                    </a:lnTo>
                    <a:lnTo>
                      <a:pt x="3" y="235"/>
                    </a:lnTo>
                    <a:lnTo>
                      <a:pt x="3" y="234"/>
                    </a:lnTo>
                    <a:lnTo>
                      <a:pt x="5" y="229"/>
                    </a:lnTo>
                    <a:lnTo>
                      <a:pt x="5" y="227"/>
                    </a:lnTo>
                    <a:lnTo>
                      <a:pt x="7" y="222"/>
                    </a:lnTo>
                    <a:lnTo>
                      <a:pt x="8" y="221"/>
                    </a:lnTo>
                    <a:lnTo>
                      <a:pt x="11" y="215"/>
                    </a:lnTo>
                    <a:lnTo>
                      <a:pt x="11" y="214"/>
                    </a:lnTo>
                    <a:lnTo>
                      <a:pt x="14" y="209"/>
                    </a:lnTo>
                    <a:lnTo>
                      <a:pt x="15" y="208"/>
                    </a:lnTo>
                    <a:lnTo>
                      <a:pt x="19" y="202"/>
                    </a:lnTo>
                    <a:lnTo>
                      <a:pt x="20" y="201"/>
                    </a:lnTo>
                    <a:lnTo>
                      <a:pt x="24" y="196"/>
                    </a:lnTo>
                    <a:lnTo>
                      <a:pt x="25" y="195"/>
                    </a:lnTo>
                    <a:lnTo>
                      <a:pt x="29" y="190"/>
                    </a:lnTo>
                    <a:lnTo>
                      <a:pt x="30" y="189"/>
                    </a:lnTo>
                    <a:lnTo>
                      <a:pt x="35" y="184"/>
                    </a:lnTo>
                    <a:lnTo>
                      <a:pt x="36" y="182"/>
                    </a:lnTo>
                    <a:lnTo>
                      <a:pt x="41" y="177"/>
                    </a:lnTo>
                    <a:lnTo>
                      <a:pt x="42" y="176"/>
                    </a:lnTo>
                    <a:lnTo>
                      <a:pt x="48" y="171"/>
                    </a:lnTo>
                    <a:lnTo>
                      <a:pt x="49" y="170"/>
                    </a:lnTo>
                    <a:lnTo>
                      <a:pt x="55" y="165"/>
                    </a:lnTo>
                    <a:lnTo>
                      <a:pt x="56" y="164"/>
                    </a:lnTo>
                    <a:lnTo>
                      <a:pt x="62" y="159"/>
                    </a:lnTo>
                    <a:lnTo>
                      <a:pt x="64" y="158"/>
                    </a:lnTo>
                    <a:lnTo>
                      <a:pt x="70" y="154"/>
                    </a:lnTo>
                    <a:lnTo>
                      <a:pt x="72" y="152"/>
                    </a:lnTo>
                    <a:lnTo>
                      <a:pt x="79" y="148"/>
                    </a:lnTo>
                    <a:lnTo>
                      <a:pt x="80" y="147"/>
                    </a:lnTo>
                    <a:lnTo>
                      <a:pt x="87" y="142"/>
                    </a:lnTo>
                    <a:lnTo>
                      <a:pt x="89" y="141"/>
                    </a:lnTo>
                    <a:lnTo>
                      <a:pt x="97" y="137"/>
                    </a:lnTo>
                    <a:lnTo>
                      <a:pt x="98" y="136"/>
                    </a:lnTo>
                    <a:lnTo>
                      <a:pt x="106" y="131"/>
                    </a:lnTo>
                    <a:lnTo>
                      <a:pt x="108" y="130"/>
                    </a:lnTo>
                    <a:lnTo>
                      <a:pt x="116" y="126"/>
                    </a:lnTo>
                    <a:lnTo>
                      <a:pt x="118" y="125"/>
                    </a:lnTo>
                    <a:lnTo>
                      <a:pt x="126" y="121"/>
                    </a:lnTo>
                    <a:lnTo>
                      <a:pt x="128" y="119"/>
                    </a:lnTo>
                    <a:lnTo>
                      <a:pt x="137" y="115"/>
                    </a:lnTo>
                    <a:lnTo>
                      <a:pt x="139" y="114"/>
                    </a:lnTo>
                    <a:lnTo>
                      <a:pt x="147" y="110"/>
                    </a:lnTo>
                    <a:lnTo>
                      <a:pt x="150" y="109"/>
                    </a:lnTo>
                    <a:lnTo>
                      <a:pt x="158" y="105"/>
                    </a:lnTo>
                    <a:lnTo>
                      <a:pt x="161" y="104"/>
                    </a:lnTo>
                    <a:lnTo>
                      <a:pt x="170" y="100"/>
                    </a:lnTo>
                    <a:lnTo>
                      <a:pt x="172" y="99"/>
                    </a:lnTo>
                    <a:lnTo>
                      <a:pt x="181" y="95"/>
                    </a:lnTo>
                    <a:lnTo>
                      <a:pt x="184" y="95"/>
                    </a:lnTo>
                    <a:lnTo>
                      <a:pt x="193" y="91"/>
                    </a:lnTo>
                    <a:lnTo>
                      <a:pt x="195" y="90"/>
                    </a:lnTo>
                    <a:lnTo>
                      <a:pt x="205" y="86"/>
                    </a:lnTo>
                    <a:lnTo>
                      <a:pt x="207" y="85"/>
                    </a:lnTo>
                    <a:lnTo>
                      <a:pt x="217" y="82"/>
                    </a:lnTo>
                    <a:lnTo>
                      <a:pt x="220" y="81"/>
                    </a:lnTo>
                    <a:lnTo>
                      <a:pt x="230" y="77"/>
                    </a:lnTo>
                    <a:lnTo>
                      <a:pt x="232" y="76"/>
                    </a:lnTo>
                    <a:lnTo>
                      <a:pt x="242" y="73"/>
                    </a:lnTo>
                    <a:lnTo>
                      <a:pt x="245" y="72"/>
                    </a:lnTo>
                    <a:lnTo>
                      <a:pt x="255" y="69"/>
                    </a:lnTo>
                    <a:lnTo>
                      <a:pt x="258" y="68"/>
                    </a:lnTo>
                    <a:lnTo>
                      <a:pt x="268" y="65"/>
                    </a:lnTo>
                    <a:lnTo>
                      <a:pt x="270" y="64"/>
                    </a:lnTo>
                    <a:lnTo>
                      <a:pt x="281" y="61"/>
                    </a:lnTo>
                    <a:lnTo>
                      <a:pt x="283" y="60"/>
                    </a:lnTo>
                    <a:lnTo>
                      <a:pt x="294" y="57"/>
                    </a:lnTo>
                    <a:lnTo>
                      <a:pt x="297" y="56"/>
                    </a:lnTo>
                    <a:lnTo>
                      <a:pt x="307" y="53"/>
                    </a:lnTo>
                    <a:lnTo>
                      <a:pt x="310" y="52"/>
                    </a:lnTo>
                    <a:lnTo>
                      <a:pt x="320" y="49"/>
                    </a:lnTo>
                    <a:lnTo>
                      <a:pt x="323" y="49"/>
                    </a:lnTo>
                    <a:lnTo>
                      <a:pt x="334" y="46"/>
                    </a:lnTo>
                    <a:lnTo>
                      <a:pt x="337" y="45"/>
                    </a:lnTo>
                    <a:lnTo>
                      <a:pt x="347" y="43"/>
                    </a:lnTo>
                    <a:lnTo>
                      <a:pt x="350" y="42"/>
                    </a:lnTo>
                    <a:lnTo>
                      <a:pt x="361" y="39"/>
                    </a:lnTo>
                    <a:lnTo>
                      <a:pt x="363" y="39"/>
                    </a:lnTo>
                    <a:lnTo>
                      <a:pt x="374" y="36"/>
                    </a:lnTo>
                    <a:lnTo>
                      <a:pt x="377" y="35"/>
                    </a:lnTo>
                    <a:lnTo>
                      <a:pt x="388" y="33"/>
                    </a:lnTo>
                    <a:lnTo>
                      <a:pt x="391" y="32"/>
                    </a:lnTo>
                    <a:lnTo>
                      <a:pt x="401" y="30"/>
                    </a:lnTo>
                    <a:lnTo>
                      <a:pt x="404" y="30"/>
                    </a:lnTo>
                    <a:lnTo>
                      <a:pt x="415" y="27"/>
                    </a:lnTo>
                    <a:lnTo>
                      <a:pt x="418" y="27"/>
                    </a:lnTo>
                    <a:lnTo>
                      <a:pt x="428" y="25"/>
                    </a:lnTo>
                    <a:lnTo>
                      <a:pt x="431" y="24"/>
                    </a:lnTo>
                    <a:lnTo>
                      <a:pt x="442" y="22"/>
                    </a:lnTo>
                    <a:lnTo>
                      <a:pt x="444" y="22"/>
                    </a:lnTo>
                    <a:lnTo>
                      <a:pt x="455" y="20"/>
                    </a:lnTo>
                    <a:lnTo>
                      <a:pt x="458" y="19"/>
                    </a:lnTo>
                    <a:lnTo>
                      <a:pt x="468" y="18"/>
                    </a:lnTo>
                    <a:lnTo>
                      <a:pt x="471" y="17"/>
                    </a:lnTo>
                    <a:lnTo>
                      <a:pt x="481" y="15"/>
                    </a:lnTo>
                    <a:lnTo>
                      <a:pt x="484" y="15"/>
                    </a:lnTo>
                    <a:lnTo>
                      <a:pt x="495" y="13"/>
                    </a:lnTo>
                    <a:lnTo>
                      <a:pt x="497" y="13"/>
                    </a:lnTo>
                    <a:lnTo>
                      <a:pt x="508" y="12"/>
                    </a:lnTo>
                    <a:lnTo>
                      <a:pt x="510" y="11"/>
                    </a:lnTo>
                    <a:lnTo>
                      <a:pt x="520" y="10"/>
                    </a:lnTo>
                    <a:lnTo>
                      <a:pt x="523" y="9"/>
                    </a:lnTo>
                    <a:lnTo>
                      <a:pt x="533" y="8"/>
                    </a:lnTo>
                    <a:lnTo>
                      <a:pt x="535" y="8"/>
                    </a:lnTo>
                    <a:lnTo>
                      <a:pt x="545" y="7"/>
                    </a:lnTo>
                    <a:lnTo>
                      <a:pt x="548" y="7"/>
                    </a:lnTo>
                    <a:lnTo>
                      <a:pt x="558" y="6"/>
                    </a:lnTo>
                    <a:lnTo>
                      <a:pt x="560" y="5"/>
                    </a:lnTo>
                    <a:lnTo>
                      <a:pt x="570" y="4"/>
                    </a:lnTo>
                    <a:lnTo>
                      <a:pt x="572" y="4"/>
                    </a:lnTo>
                    <a:lnTo>
                      <a:pt x="582" y="3"/>
                    </a:lnTo>
                    <a:lnTo>
                      <a:pt x="584" y="3"/>
                    </a:lnTo>
                    <a:lnTo>
                      <a:pt x="593" y="3"/>
                    </a:lnTo>
                    <a:lnTo>
                      <a:pt x="596" y="2"/>
                    </a:lnTo>
                    <a:lnTo>
                      <a:pt x="605" y="2"/>
                    </a:lnTo>
                    <a:lnTo>
                      <a:pt x="607" y="2"/>
                    </a:lnTo>
                    <a:lnTo>
                      <a:pt x="616" y="1"/>
                    </a:lnTo>
                    <a:lnTo>
                      <a:pt x="618" y="1"/>
                    </a:lnTo>
                    <a:lnTo>
                      <a:pt x="627" y="1"/>
                    </a:lnTo>
                    <a:lnTo>
                      <a:pt x="629" y="1"/>
                    </a:lnTo>
                    <a:lnTo>
                      <a:pt x="638" y="1"/>
                    </a:lnTo>
                    <a:lnTo>
                      <a:pt x="640" y="1"/>
                    </a:lnTo>
                    <a:lnTo>
                      <a:pt x="648" y="0"/>
                    </a:lnTo>
                    <a:lnTo>
                      <a:pt x="649" y="0"/>
                    </a:lnTo>
                    <a:lnTo>
                      <a:pt x="658" y="1"/>
                    </a:lnTo>
                    <a:lnTo>
                      <a:pt x="660" y="1"/>
                    </a:lnTo>
                    <a:lnTo>
                      <a:pt x="669" y="1"/>
                    </a:lnTo>
                    <a:lnTo>
                      <a:pt x="671" y="1"/>
                    </a:lnTo>
                    <a:lnTo>
                      <a:pt x="680" y="1"/>
                    </a:lnTo>
                    <a:lnTo>
                      <a:pt x="682" y="1"/>
                    </a:lnTo>
                    <a:lnTo>
                      <a:pt x="691" y="2"/>
                    </a:lnTo>
                    <a:lnTo>
                      <a:pt x="693" y="2"/>
                    </a:lnTo>
                    <a:lnTo>
                      <a:pt x="702" y="2"/>
                    </a:lnTo>
                    <a:lnTo>
                      <a:pt x="705" y="3"/>
                    </a:lnTo>
                    <a:lnTo>
                      <a:pt x="714" y="3"/>
                    </a:lnTo>
                    <a:lnTo>
                      <a:pt x="716" y="3"/>
                    </a:lnTo>
                    <a:lnTo>
                      <a:pt x="726" y="4"/>
                    </a:lnTo>
                    <a:lnTo>
                      <a:pt x="728" y="4"/>
                    </a:lnTo>
                    <a:lnTo>
                      <a:pt x="738" y="5"/>
                    </a:lnTo>
                    <a:lnTo>
                      <a:pt x="740" y="6"/>
                    </a:lnTo>
                    <a:lnTo>
                      <a:pt x="750" y="7"/>
                    </a:lnTo>
                    <a:lnTo>
                      <a:pt x="753" y="7"/>
                    </a:lnTo>
                    <a:lnTo>
                      <a:pt x="763" y="8"/>
                    </a:lnTo>
                    <a:lnTo>
                      <a:pt x="765" y="8"/>
                    </a:lnTo>
                    <a:lnTo>
                      <a:pt x="775" y="9"/>
                    </a:lnTo>
                    <a:lnTo>
                      <a:pt x="778" y="10"/>
                    </a:lnTo>
                    <a:lnTo>
                      <a:pt x="788" y="11"/>
                    </a:lnTo>
                    <a:lnTo>
                      <a:pt x="790" y="12"/>
                    </a:lnTo>
                    <a:lnTo>
                      <a:pt x="801" y="13"/>
                    </a:lnTo>
                    <a:lnTo>
                      <a:pt x="803" y="13"/>
                    </a:lnTo>
                    <a:lnTo>
                      <a:pt x="814" y="15"/>
                    </a:lnTo>
                    <a:lnTo>
                      <a:pt x="817" y="15"/>
                    </a:lnTo>
                    <a:lnTo>
                      <a:pt x="827" y="17"/>
                    </a:lnTo>
                    <a:lnTo>
                      <a:pt x="830" y="18"/>
                    </a:lnTo>
                    <a:lnTo>
                      <a:pt x="840" y="19"/>
                    </a:lnTo>
                    <a:lnTo>
                      <a:pt x="843" y="20"/>
                    </a:lnTo>
                    <a:lnTo>
                      <a:pt x="854" y="22"/>
                    </a:lnTo>
                    <a:lnTo>
                      <a:pt x="856" y="22"/>
                    </a:lnTo>
                    <a:lnTo>
                      <a:pt x="867" y="24"/>
                    </a:lnTo>
                    <a:lnTo>
                      <a:pt x="870" y="25"/>
                    </a:lnTo>
                    <a:lnTo>
                      <a:pt x="880" y="27"/>
                    </a:lnTo>
                    <a:lnTo>
                      <a:pt x="883" y="27"/>
                    </a:lnTo>
                    <a:lnTo>
                      <a:pt x="894" y="30"/>
                    </a:lnTo>
                    <a:lnTo>
                      <a:pt x="897" y="30"/>
                    </a:lnTo>
                    <a:lnTo>
                      <a:pt x="907" y="32"/>
                    </a:lnTo>
                    <a:lnTo>
                      <a:pt x="910" y="33"/>
                    </a:lnTo>
                    <a:lnTo>
                      <a:pt x="921" y="35"/>
                    </a:lnTo>
                    <a:lnTo>
                      <a:pt x="924" y="36"/>
                    </a:lnTo>
                    <a:lnTo>
                      <a:pt x="935" y="39"/>
                    </a:lnTo>
                    <a:lnTo>
                      <a:pt x="937" y="39"/>
                    </a:lnTo>
                    <a:lnTo>
                      <a:pt x="948" y="42"/>
                    </a:lnTo>
                    <a:lnTo>
                      <a:pt x="951" y="43"/>
                    </a:lnTo>
                    <a:lnTo>
                      <a:pt x="961" y="45"/>
                    </a:lnTo>
                    <a:lnTo>
                      <a:pt x="964" y="46"/>
                    </a:lnTo>
                    <a:lnTo>
                      <a:pt x="975" y="49"/>
                    </a:lnTo>
                    <a:lnTo>
                      <a:pt x="978" y="49"/>
                    </a:lnTo>
                    <a:lnTo>
                      <a:pt x="988" y="52"/>
                    </a:lnTo>
                    <a:lnTo>
                      <a:pt x="991" y="53"/>
                    </a:lnTo>
                    <a:lnTo>
                      <a:pt x="1001" y="56"/>
                    </a:lnTo>
                    <a:lnTo>
                      <a:pt x="1004" y="57"/>
                    </a:lnTo>
                    <a:lnTo>
                      <a:pt x="1015" y="60"/>
                    </a:lnTo>
                    <a:lnTo>
                      <a:pt x="1017" y="61"/>
                    </a:lnTo>
                    <a:lnTo>
                      <a:pt x="1028" y="64"/>
                    </a:lnTo>
                    <a:lnTo>
                      <a:pt x="1030" y="65"/>
                    </a:lnTo>
                    <a:lnTo>
                      <a:pt x="1040" y="68"/>
                    </a:lnTo>
                    <a:lnTo>
                      <a:pt x="1043" y="69"/>
                    </a:lnTo>
                    <a:lnTo>
                      <a:pt x="1053" y="72"/>
                    </a:lnTo>
                    <a:lnTo>
                      <a:pt x="1056" y="73"/>
                    </a:lnTo>
                    <a:lnTo>
                      <a:pt x="1066" y="76"/>
                    </a:lnTo>
                    <a:lnTo>
                      <a:pt x="1068" y="77"/>
                    </a:lnTo>
                    <a:lnTo>
                      <a:pt x="1078" y="81"/>
                    </a:lnTo>
                    <a:lnTo>
                      <a:pt x="1081" y="82"/>
                    </a:lnTo>
                    <a:lnTo>
                      <a:pt x="1091" y="85"/>
                    </a:lnTo>
                    <a:lnTo>
                      <a:pt x="1093" y="86"/>
                    </a:lnTo>
                    <a:lnTo>
                      <a:pt x="1103" y="90"/>
                    </a:lnTo>
                    <a:lnTo>
                      <a:pt x="1105" y="91"/>
                    </a:lnTo>
                    <a:lnTo>
                      <a:pt x="1114" y="95"/>
                    </a:lnTo>
                    <a:lnTo>
                      <a:pt x="1117" y="95"/>
                    </a:lnTo>
                    <a:lnTo>
                      <a:pt x="1126" y="99"/>
                    </a:lnTo>
                    <a:lnTo>
                      <a:pt x="1128" y="100"/>
                    </a:lnTo>
                    <a:lnTo>
                      <a:pt x="1137" y="104"/>
                    </a:lnTo>
                    <a:lnTo>
                      <a:pt x="1140" y="105"/>
                    </a:lnTo>
                    <a:lnTo>
                      <a:pt x="1148" y="109"/>
                    </a:lnTo>
                    <a:lnTo>
                      <a:pt x="1151" y="110"/>
                    </a:lnTo>
                    <a:lnTo>
                      <a:pt x="1159" y="114"/>
                    </a:lnTo>
                    <a:lnTo>
                      <a:pt x="1161" y="115"/>
                    </a:lnTo>
                    <a:lnTo>
                      <a:pt x="1170" y="119"/>
                    </a:lnTo>
                    <a:lnTo>
                      <a:pt x="1172" y="121"/>
                    </a:lnTo>
                    <a:lnTo>
                      <a:pt x="1180" y="125"/>
                    </a:lnTo>
                    <a:lnTo>
                      <a:pt x="1182" y="126"/>
                    </a:lnTo>
                    <a:lnTo>
                      <a:pt x="1190" y="130"/>
                    </a:lnTo>
                    <a:lnTo>
                      <a:pt x="1192" y="131"/>
                    </a:lnTo>
                    <a:lnTo>
                      <a:pt x="1200" y="136"/>
                    </a:lnTo>
                    <a:lnTo>
                      <a:pt x="1201" y="137"/>
                    </a:lnTo>
                    <a:lnTo>
                      <a:pt x="1209" y="141"/>
                    </a:lnTo>
                    <a:lnTo>
                      <a:pt x="1211" y="142"/>
                    </a:lnTo>
                    <a:lnTo>
                      <a:pt x="1218" y="147"/>
                    </a:lnTo>
                    <a:lnTo>
                      <a:pt x="1219" y="148"/>
                    </a:lnTo>
                    <a:lnTo>
                      <a:pt x="1226" y="152"/>
                    </a:lnTo>
                    <a:lnTo>
                      <a:pt x="1228" y="154"/>
                    </a:lnTo>
                    <a:lnTo>
                      <a:pt x="1234" y="158"/>
                    </a:lnTo>
                    <a:lnTo>
                      <a:pt x="1236" y="159"/>
                    </a:lnTo>
                    <a:lnTo>
                      <a:pt x="1242" y="164"/>
                    </a:lnTo>
                    <a:lnTo>
                      <a:pt x="1243" y="165"/>
                    </a:lnTo>
                    <a:lnTo>
                      <a:pt x="1249" y="170"/>
                    </a:lnTo>
                    <a:lnTo>
                      <a:pt x="1250" y="171"/>
                    </a:lnTo>
                    <a:lnTo>
                      <a:pt x="1256" y="176"/>
                    </a:lnTo>
                    <a:lnTo>
                      <a:pt x="1257" y="177"/>
                    </a:lnTo>
                    <a:lnTo>
                      <a:pt x="1262" y="182"/>
                    </a:lnTo>
                    <a:lnTo>
                      <a:pt x="1263" y="184"/>
                    </a:lnTo>
                    <a:lnTo>
                      <a:pt x="1268" y="189"/>
                    </a:lnTo>
                    <a:lnTo>
                      <a:pt x="1269" y="190"/>
                    </a:lnTo>
                    <a:lnTo>
                      <a:pt x="1273" y="195"/>
                    </a:lnTo>
                    <a:lnTo>
                      <a:pt x="1274" y="196"/>
                    </a:lnTo>
                    <a:lnTo>
                      <a:pt x="1278" y="201"/>
                    </a:lnTo>
                    <a:lnTo>
                      <a:pt x="1279" y="202"/>
                    </a:lnTo>
                    <a:lnTo>
                      <a:pt x="1283" y="208"/>
                    </a:lnTo>
                    <a:lnTo>
                      <a:pt x="1284" y="209"/>
                    </a:lnTo>
                    <a:lnTo>
                      <a:pt x="1287" y="214"/>
                    </a:lnTo>
                    <a:lnTo>
                      <a:pt x="1287" y="215"/>
                    </a:lnTo>
                    <a:lnTo>
                      <a:pt x="1290" y="221"/>
                    </a:lnTo>
                    <a:lnTo>
                      <a:pt x="1291" y="222"/>
                    </a:lnTo>
                    <a:lnTo>
                      <a:pt x="1293" y="227"/>
                    </a:lnTo>
                    <a:lnTo>
                      <a:pt x="1293" y="229"/>
                    </a:lnTo>
                    <a:lnTo>
                      <a:pt x="1295" y="234"/>
                    </a:lnTo>
                    <a:lnTo>
                      <a:pt x="1295" y="235"/>
                    </a:lnTo>
                    <a:lnTo>
                      <a:pt x="1296" y="241"/>
                    </a:lnTo>
                    <a:lnTo>
                      <a:pt x="1297" y="242"/>
                    </a:lnTo>
                    <a:lnTo>
                      <a:pt x="1297" y="247"/>
                    </a:lnTo>
                    <a:lnTo>
                      <a:pt x="1298" y="249"/>
                    </a:lnTo>
                    <a:lnTo>
                      <a:pt x="1298" y="254"/>
                    </a:lnTo>
                    <a:lnTo>
                      <a:pt x="1298" y="255"/>
                    </a:lnTo>
                    <a:lnTo>
                      <a:pt x="1298" y="261"/>
                    </a:lnTo>
                    <a:lnTo>
                      <a:pt x="1297" y="263"/>
                    </a:lnTo>
                    <a:lnTo>
                      <a:pt x="1297" y="268"/>
                    </a:lnTo>
                    <a:lnTo>
                      <a:pt x="1296" y="269"/>
                    </a:lnTo>
                    <a:lnTo>
                      <a:pt x="1295" y="275"/>
                    </a:lnTo>
                    <a:lnTo>
                      <a:pt x="1295" y="276"/>
                    </a:lnTo>
                    <a:lnTo>
                      <a:pt x="1293" y="281"/>
                    </a:lnTo>
                    <a:lnTo>
                      <a:pt x="1293" y="283"/>
                    </a:lnTo>
                    <a:lnTo>
                      <a:pt x="1291" y="288"/>
                    </a:lnTo>
                    <a:lnTo>
                      <a:pt x="1290" y="289"/>
                    </a:lnTo>
                    <a:lnTo>
                      <a:pt x="1287" y="295"/>
                    </a:lnTo>
                    <a:lnTo>
                      <a:pt x="1287" y="296"/>
                    </a:lnTo>
                    <a:lnTo>
                      <a:pt x="1284" y="301"/>
                    </a:lnTo>
                    <a:lnTo>
                      <a:pt x="1283" y="302"/>
                    </a:lnTo>
                    <a:lnTo>
                      <a:pt x="1279" y="308"/>
                    </a:lnTo>
                    <a:lnTo>
                      <a:pt x="1278" y="309"/>
                    </a:lnTo>
                    <a:lnTo>
                      <a:pt x="1274" y="314"/>
                    </a:lnTo>
                    <a:lnTo>
                      <a:pt x="1273" y="315"/>
                    </a:lnTo>
                    <a:lnTo>
                      <a:pt x="1269" y="320"/>
                    </a:lnTo>
                    <a:lnTo>
                      <a:pt x="1268" y="321"/>
                    </a:lnTo>
                    <a:lnTo>
                      <a:pt x="1263" y="326"/>
                    </a:lnTo>
                    <a:lnTo>
                      <a:pt x="1262" y="328"/>
                    </a:lnTo>
                    <a:lnTo>
                      <a:pt x="1257" y="333"/>
                    </a:lnTo>
                    <a:lnTo>
                      <a:pt x="1256" y="334"/>
                    </a:lnTo>
                    <a:lnTo>
                      <a:pt x="1250" y="339"/>
                    </a:lnTo>
                    <a:lnTo>
                      <a:pt x="1249" y="340"/>
                    </a:lnTo>
                    <a:lnTo>
                      <a:pt x="1243" y="345"/>
                    </a:lnTo>
                    <a:lnTo>
                      <a:pt x="1242" y="346"/>
                    </a:lnTo>
                    <a:lnTo>
                      <a:pt x="1236" y="351"/>
                    </a:lnTo>
                    <a:lnTo>
                      <a:pt x="1234" y="352"/>
                    </a:lnTo>
                    <a:lnTo>
                      <a:pt x="1228" y="356"/>
                    </a:lnTo>
                    <a:lnTo>
                      <a:pt x="1226" y="358"/>
                    </a:lnTo>
                    <a:lnTo>
                      <a:pt x="1219" y="362"/>
                    </a:lnTo>
                    <a:lnTo>
                      <a:pt x="1218" y="363"/>
                    </a:lnTo>
                    <a:lnTo>
                      <a:pt x="1211" y="368"/>
                    </a:lnTo>
                    <a:lnTo>
                      <a:pt x="1209" y="369"/>
                    </a:lnTo>
                    <a:lnTo>
                      <a:pt x="1201" y="373"/>
                    </a:lnTo>
                    <a:lnTo>
                      <a:pt x="1200" y="374"/>
                    </a:lnTo>
                    <a:lnTo>
                      <a:pt x="1192" y="379"/>
                    </a:lnTo>
                    <a:lnTo>
                      <a:pt x="1190" y="380"/>
                    </a:lnTo>
                    <a:lnTo>
                      <a:pt x="1182" y="384"/>
                    </a:lnTo>
                    <a:lnTo>
                      <a:pt x="1180" y="385"/>
                    </a:lnTo>
                    <a:lnTo>
                      <a:pt x="1172" y="389"/>
                    </a:lnTo>
                    <a:lnTo>
                      <a:pt x="1170" y="391"/>
                    </a:lnTo>
                    <a:lnTo>
                      <a:pt x="1161" y="395"/>
                    </a:lnTo>
                    <a:lnTo>
                      <a:pt x="1159" y="396"/>
                    </a:lnTo>
                    <a:lnTo>
                      <a:pt x="1151" y="400"/>
                    </a:lnTo>
                    <a:lnTo>
                      <a:pt x="1148" y="401"/>
                    </a:lnTo>
                    <a:lnTo>
                      <a:pt x="1140" y="405"/>
                    </a:lnTo>
                    <a:lnTo>
                      <a:pt x="1137" y="406"/>
                    </a:lnTo>
                    <a:lnTo>
                      <a:pt x="1128" y="410"/>
                    </a:lnTo>
                    <a:lnTo>
                      <a:pt x="1126" y="411"/>
                    </a:lnTo>
                    <a:lnTo>
                      <a:pt x="1117" y="415"/>
                    </a:lnTo>
                    <a:lnTo>
                      <a:pt x="1114" y="415"/>
                    </a:lnTo>
                    <a:lnTo>
                      <a:pt x="1105" y="419"/>
                    </a:lnTo>
                    <a:lnTo>
                      <a:pt x="1103" y="420"/>
                    </a:lnTo>
                    <a:lnTo>
                      <a:pt x="1093" y="424"/>
                    </a:lnTo>
                    <a:lnTo>
                      <a:pt x="1091" y="425"/>
                    </a:lnTo>
                    <a:lnTo>
                      <a:pt x="1081" y="428"/>
                    </a:lnTo>
                    <a:lnTo>
                      <a:pt x="1078" y="429"/>
                    </a:lnTo>
                    <a:lnTo>
                      <a:pt x="1068" y="433"/>
                    </a:lnTo>
                    <a:lnTo>
                      <a:pt x="1066" y="434"/>
                    </a:lnTo>
                    <a:lnTo>
                      <a:pt x="1056" y="437"/>
                    </a:lnTo>
                    <a:lnTo>
                      <a:pt x="1053" y="438"/>
                    </a:lnTo>
                    <a:lnTo>
                      <a:pt x="1043" y="441"/>
                    </a:lnTo>
                    <a:lnTo>
                      <a:pt x="1040" y="442"/>
                    </a:lnTo>
                    <a:lnTo>
                      <a:pt x="1030" y="445"/>
                    </a:lnTo>
                    <a:lnTo>
                      <a:pt x="1028" y="446"/>
                    </a:lnTo>
                    <a:lnTo>
                      <a:pt x="1017" y="449"/>
                    </a:lnTo>
                    <a:lnTo>
                      <a:pt x="1015" y="450"/>
                    </a:lnTo>
                    <a:lnTo>
                      <a:pt x="1004" y="453"/>
                    </a:lnTo>
                    <a:lnTo>
                      <a:pt x="1001" y="454"/>
                    </a:lnTo>
                    <a:lnTo>
                      <a:pt x="991" y="457"/>
                    </a:lnTo>
                    <a:lnTo>
                      <a:pt x="988" y="458"/>
                    </a:lnTo>
                    <a:lnTo>
                      <a:pt x="978" y="461"/>
                    </a:lnTo>
                    <a:lnTo>
                      <a:pt x="975" y="461"/>
                    </a:lnTo>
                    <a:lnTo>
                      <a:pt x="964" y="464"/>
                    </a:lnTo>
                    <a:lnTo>
                      <a:pt x="961" y="465"/>
                    </a:lnTo>
                    <a:lnTo>
                      <a:pt x="951" y="467"/>
                    </a:lnTo>
                    <a:lnTo>
                      <a:pt x="948" y="468"/>
                    </a:lnTo>
                    <a:lnTo>
                      <a:pt x="937" y="471"/>
                    </a:lnTo>
                    <a:lnTo>
                      <a:pt x="935" y="471"/>
                    </a:lnTo>
                    <a:lnTo>
                      <a:pt x="924" y="474"/>
                    </a:lnTo>
                    <a:lnTo>
                      <a:pt x="921" y="475"/>
                    </a:lnTo>
                    <a:lnTo>
                      <a:pt x="910" y="477"/>
                    </a:lnTo>
                    <a:lnTo>
                      <a:pt x="907" y="478"/>
                    </a:lnTo>
                    <a:lnTo>
                      <a:pt x="897" y="480"/>
                    </a:lnTo>
                    <a:lnTo>
                      <a:pt x="894" y="480"/>
                    </a:lnTo>
                    <a:lnTo>
                      <a:pt x="883" y="483"/>
                    </a:lnTo>
                    <a:lnTo>
                      <a:pt x="880" y="483"/>
                    </a:lnTo>
                    <a:lnTo>
                      <a:pt x="870" y="485"/>
                    </a:lnTo>
                    <a:lnTo>
                      <a:pt x="867" y="486"/>
                    </a:lnTo>
                    <a:lnTo>
                      <a:pt x="856" y="488"/>
                    </a:lnTo>
                    <a:lnTo>
                      <a:pt x="854" y="488"/>
                    </a:lnTo>
                    <a:lnTo>
                      <a:pt x="843" y="490"/>
                    </a:lnTo>
                    <a:lnTo>
                      <a:pt x="840" y="491"/>
                    </a:lnTo>
                    <a:lnTo>
                      <a:pt x="830" y="492"/>
                    </a:lnTo>
                    <a:lnTo>
                      <a:pt x="827" y="493"/>
                    </a:lnTo>
                    <a:lnTo>
                      <a:pt x="817" y="495"/>
                    </a:lnTo>
                    <a:lnTo>
                      <a:pt x="814" y="495"/>
                    </a:lnTo>
                    <a:lnTo>
                      <a:pt x="803" y="497"/>
                    </a:lnTo>
                    <a:lnTo>
                      <a:pt x="801" y="497"/>
                    </a:lnTo>
                    <a:lnTo>
                      <a:pt x="790" y="498"/>
                    </a:lnTo>
                    <a:lnTo>
                      <a:pt x="788" y="499"/>
                    </a:lnTo>
                    <a:lnTo>
                      <a:pt x="778" y="500"/>
                    </a:lnTo>
                    <a:lnTo>
                      <a:pt x="775" y="501"/>
                    </a:lnTo>
                    <a:lnTo>
                      <a:pt x="765" y="502"/>
                    </a:lnTo>
                    <a:lnTo>
                      <a:pt x="763" y="502"/>
                    </a:lnTo>
                    <a:lnTo>
                      <a:pt x="753" y="503"/>
                    </a:lnTo>
                    <a:lnTo>
                      <a:pt x="750" y="503"/>
                    </a:lnTo>
                    <a:lnTo>
                      <a:pt x="740" y="504"/>
                    </a:lnTo>
                    <a:lnTo>
                      <a:pt x="738" y="505"/>
                    </a:lnTo>
                    <a:lnTo>
                      <a:pt x="728" y="506"/>
                    </a:lnTo>
                    <a:lnTo>
                      <a:pt x="726" y="506"/>
                    </a:lnTo>
                    <a:lnTo>
                      <a:pt x="716" y="507"/>
                    </a:lnTo>
                    <a:lnTo>
                      <a:pt x="714" y="507"/>
                    </a:lnTo>
                    <a:lnTo>
                      <a:pt x="705" y="507"/>
                    </a:lnTo>
                    <a:lnTo>
                      <a:pt x="702" y="508"/>
                    </a:lnTo>
                    <a:lnTo>
                      <a:pt x="693" y="508"/>
                    </a:lnTo>
                    <a:lnTo>
                      <a:pt x="691" y="508"/>
                    </a:lnTo>
                    <a:lnTo>
                      <a:pt x="682" y="509"/>
                    </a:lnTo>
                    <a:lnTo>
                      <a:pt x="680" y="509"/>
                    </a:lnTo>
                    <a:lnTo>
                      <a:pt x="671" y="509"/>
                    </a:lnTo>
                    <a:lnTo>
                      <a:pt x="669" y="509"/>
                    </a:lnTo>
                    <a:lnTo>
                      <a:pt x="660" y="509"/>
                    </a:lnTo>
                    <a:lnTo>
                      <a:pt x="658" y="509"/>
                    </a:lnTo>
                    <a:lnTo>
                      <a:pt x="650" y="509"/>
                    </a:lnTo>
                    <a:lnTo>
                      <a:pt x="649" y="510"/>
                    </a:lnTo>
                    <a:lnTo>
                      <a:pt x="640" y="509"/>
                    </a:lnTo>
                    <a:lnTo>
                      <a:pt x="638" y="509"/>
                    </a:lnTo>
                    <a:lnTo>
                      <a:pt x="629" y="509"/>
                    </a:lnTo>
                    <a:lnTo>
                      <a:pt x="627" y="509"/>
                    </a:lnTo>
                    <a:lnTo>
                      <a:pt x="618" y="509"/>
                    </a:lnTo>
                    <a:lnTo>
                      <a:pt x="616" y="509"/>
                    </a:lnTo>
                    <a:lnTo>
                      <a:pt x="607" y="508"/>
                    </a:lnTo>
                    <a:lnTo>
                      <a:pt x="605" y="508"/>
                    </a:lnTo>
                    <a:lnTo>
                      <a:pt x="596" y="508"/>
                    </a:lnTo>
                    <a:lnTo>
                      <a:pt x="593" y="507"/>
                    </a:lnTo>
                    <a:lnTo>
                      <a:pt x="584" y="507"/>
                    </a:lnTo>
                    <a:lnTo>
                      <a:pt x="582" y="507"/>
                    </a:lnTo>
                    <a:lnTo>
                      <a:pt x="572" y="506"/>
                    </a:lnTo>
                    <a:lnTo>
                      <a:pt x="570" y="506"/>
                    </a:lnTo>
                    <a:lnTo>
                      <a:pt x="560" y="505"/>
                    </a:lnTo>
                    <a:lnTo>
                      <a:pt x="558" y="504"/>
                    </a:lnTo>
                    <a:lnTo>
                      <a:pt x="548" y="503"/>
                    </a:lnTo>
                    <a:lnTo>
                      <a:pt x="545" y="503"/>
                    </a:lnTo>
                    <a:lnTo>
                      <a:pt x="535" y="502"/>
                    </a:lnTo>
                    <a:lnTo>
                      <a:pt x="533" y="502"/>
                    </a:lnTo>
                    <a:lnTo>
                      <a:pt x="523" y="501"/>
                    </a:lnTo>
                    <a:lnTo>
                      <a:pt x="520" y="500"/>
                    </a:lnTo>
                    <a:lnTo>
                      <a:pt x="510" y="499"/>
                    </a:lnTo>
                    <a:lnTo>
                      <a:pt x="508" y="498"/>
                    </a:lnTo>
                    <a:lnTo>
                      <a:pt x="497" y="497"/>
                    </a:lnTo>
                    <a:lnTo>
                      <a:pt x="495" y="497"/>
                    </a:lnTo>
                    <a:lnTo>
                      <a:pt x="484" y="495"/>
                    </a:lnTo>
                    <a:lnTo>
                      <a:pt x="481" y="495"/>
                    </a:lnTo>
                    <a:lnTo>
                      <a:pt x="471" y="493"/>
                    </a:lnTo>
                    <a:lnTo>
                      <a:pt x="468" y="492"/>
                    </a:lnTo>
                    <a:lnTo>
                      <a:pt x="458" y="491"/>
                    </a:lnTo>
                    <a:lnTo>
                      <a:pt x="455" y="490"/>
                    </a:lnTo>
                    <a:lnTo>
                      <a:pt x="444" y="488"/>
                    </a:lnTo>
                    <a:lnTo>
                      <a:pt x="442" y="488"/>
                    </a:lnTo>
                    <a:lnTo>
                      <a:pt x="431" y="486"/>
                    </a:lnTo>
                    <a:lnTo>
                      <a:pt x="428" y="485"/>
                    </a:lnTo>
                    <a:lnTo>
                      <a:pt x="418" y="483"/>
                    </a:lnTo>
                    <a:lnTo>
                      <a:pt x="415" y="483"/>
                    </a:lnTo>
                    <a:lnTo>
                      <a:pt x="404" y="480"/>
                    </a:lnTo>
                    <a:lnTo>
                      <a:pt x="401" y="480"/>
                    </a:lnTo>
                    <a:lnTo>
                      <a:pt x="391" y="478"/>
                    </a:lnTo>
                    <a:lnTo>
                      <a:pt x="388" y="477"/>
                    </a:lnTo>
                    <a:lnTo>
                      <a:pt x="377" y="475"/>
                    </a:lnTo>
                    <a:lnTo>
                      <a:pt x="374" y="474"/>
                    </a:lnTo>
                    <a:lnTo>
                      <a:pt x="363" y="471"/>
                    </a:lnTo>
                    <a:lnTo>
                      <a:pt x="361" y="471"/>
                    </a:lnTo>
                    <a:lnTo>
                      <a:pt x="350" y="468"/>
                    </a:lnTo>
                    <a:lnTo>
                      <a:pt x="347" y="467"/>
                    </a:lnTo>
                    <a:lnTo>
                      <a:pt x="337" y="465"/>
                    </a:lnTo>
                    <a:lnTo>
                      <a:pt x="334" y="464"/>
                    </a:lnTo>
                    <a:lnTo>
                      <a:pt x="323" y="461"/>
                    </a:lnTo>
                    <a:lnTo>
                      <a:pt x="320" y="461"/>
                    </a:lnTo>
                    <a:lnTo>
                      <a:pt x="310" y="458"/>
                    </a:lnTo>
                    <a:lnTo>
                      <a:pt x="307" y="457"/>
                    </a:lnTo>
                    <a:lnTo>
                      <a:pt x="297" y="454"/>
                    </a:lnTo>
                    <a:lnTo>
                      <a:pt x="294" y="453"/>
                    </a:lnTo>
                    <a:lnTo>
                      <a:pt x="283" y="450"/>
                    </a:lnTo>
                    <a:lnTo>
                      <a:pt x="281" y="449"/>
                    </a:lnTo>
                    <a:lnTo>
                      <a:pt x="270" y="446"/>
                    </a:lnTo>
                    <a:lnTo>
                      <a:pt x="268" y="445"/>
                    </a:lnTo>
                    <a:lnTo>
                      <a:pt x="258" y="442"/>
                    </a:lnTo>
                    <a:lnTo>
                      <a:pt x="255" y="441"/>
                    </a:lnTo>
                    <a:lnTo>
                      <a:pt x="245" y="438"/>
                    </a:lnTo>
                    <a:lnTo>
                      <a:pt x="242" y="437"/>
                    </a:lnTo>
                    <a:lnTo>
                      <a:pt x="232" y="434"/>
                    </a:lnTo>
                    <a:lnTo>
                      <a:pt x="230" y="433"/>
                    </a:lnTo>
                    <a:lnTo>
                      <a:pt x="220" y="429"/>
                    </a:lnTo>
                    <a:lnTo>
                      <a:pt x="217" y="428"/>
                    </a:lnTo>
                    <a:lnTo>
                      <a:pt x="207" y="425"/>
                    </a:lnTo>
                    <a:lnTo>
                      <a:pt x="205" y="424"/>
                    </a:lnTo>
                    <a:lnTo>
                      <a:pt x="195" y="420"/>
                    </a:lnTo>
                    <a:lnTo>
                      <a:pt x="193" y="419"/>
                    </a:lnTo>
                    <a:lnTo>
                      <a:pt x="184" y="415"/>
                    </a:lnTo>
                    <a:lnTo>
                      <a:pt x="181" y="415"/>
                    </a:lnTo>
                    <a:lnTo>
                      <a:pt x="172" y="411"/>
                    </a:lnTo>
                    <a:lnTo>
                      <a:pt x="170" y="410"/>
                    </a:lnTo>
                    <a:lnTo>
                      <a:pt x="161" y="406"/>
                    </a:lnTo>
                    <a:lnTo>
                      <a:pt x="158" y="405"/>
                    </a:lnTo>
                    <a:lnTo>
                      <a:pt x="150" y="401"/>
                    </a:lnTo>
                    <a:lnTo>
                      <a:pt x="147" y="400"/>
                    </a:lnTo>
                    <a:lnTo>
                      <a:pt x="139" y="396"/>
                    </a:lnTo>
                    <a:lnTo>
                      <a:pt x="137" y="395"/>
                    </a:lnTo>
                    <a:lnTo>
                      <a:pt x="128" y="391"/>
                    </a:lnTo>
                    <a:lnTo>
                      <a:pt x="126" y="389"/>
                    </a:lnTo>
                    <a:lnTo>
                      <a:pt x="118" y="385"/>
                    </a:lnTo>
                    <a:lnTo>
                      <a:pt x="116" y="384"/>
                    </a:lnTo>
                    <a:lnTo>
                      <a:pt x="108" y="380"/>
                    </a:lnTo>
                    <a:lnTo>
                      <a:pt x="106" y="379"/>
                    </a:lnTo>
                    <a:lnTo>
                      <a:pt x="98" y="374"/>
                    </a:lnTo>
                    <a:lnTo>
                      <a:pt x="97" y="373"/>
                    </a:lnTo>
                    <a:lnTo>
                      <a:pt x="89" y="369"/>
                    </a:lnTo>
                    <a:lnTo>
                      <a:pt x="87" y="368"/>
                    </a:lnTo>
                    <a:lnTo>
                      <a:pt x="80" y="363"/>
                    </a:lnTo>
                    <a:lnTo>
                      <a:pt x="79" y="362"/>
                    </a:lnTo>
                    <a:lnTo>
                      <a:pt x="72" y="358"/>
                    </a:lnTo>
                    <a:lnTo>
                      <a:pt x="70" y="356"/>
                    </a:lnTo>
                    <a:lnTo>
                      <a:pt x="64" y="352"/>
                    </a:lnTo>
                    <a:lnTo>
                      <a:pt x="62" y="351"/>
                    </a:lnTo>
                    <a:lnTo>
                      <a:pt x="56" y="346"/>
                    </a:lnTo>
                    <a:lnTo>
                      <a:pt x="55" y="345"/>
                    </a:lnTo>
                    <a:lnTo>
                      <a:pt x="49" y="340"/>
                    </a:lnTo>
                    <a:lnTo>
                      <a:pt x="48" y="339"/>
                    </a:lnTo>
                    <a:lnTo>
                      <a:pt x="42" y="334"/>
                    </a:lnTo>
                    <a:lnTo>
                      <a:pt x="41" y="333"/>
                    </a:lnTo>
                    <a:lnTo>
                      <a:pt x="36" y="328"/>
                    </a:lnTo>
                    <a:lnTo>
                      <a:pt x="35" y="326"/>
                    </a:lnTo>
                    <a:lnTo>
                      <a:pt x="30" y="321"/>
                    </a:lnTo>
                    <a:lnTo>
                      <a:pt x="29" y="320"/>
                    </a:lnTo>
                    <a:lnTo>
                      <a:pt x="25" y="315"/>
                    </a:lnTo>
                    <a:lnTo>
                      <a:pt x="24" y="314"/>
                    </a:lnTo>
                    <a:lnTo>
                      <a:pt x="20" y="309"/>
                    </a:lnTo>
                    <a:lnTo>
                      <a:pt x="19" y="308"/>
                    </a:lnTo>
                    <a:lnTo>
                      <a:pt x="15" y="302"/>
                    </a:lnTo>
                    <a:lnTo>
                      <a:pt x="14" y="301"/>
                    </a:lnTo>
                    <a:lnTo>
                      <a:pt x="11" y="296"/>
                    </a:lnTo>
                    <a:lnTo>
                      <a:pt x="11" y="295"/>
                    </a:lnTo>
                    <a:lnTo>
                      <a:pt x="8" y="289"/>
                    </a:lnTo>
                    <a:lnTo>
                      <a:pt x="7" y="288"/>
                    </a:lnTo>
                    <a:lnTo>
                      <a:pt x="5" y="283"/>
                    </a:lnTo>
                    <a:lnTo>
                      <a:pt x="5" y="281"/>
                    </a:lnTo>
                    <a:lnTo>
                      <a:pt x="3" y="276"/>
                    </a:lnTo>
                    <a:lnTo>
                      <a:pt x="3" y="275"/>
                    </a:lnTo>
                    <a:lnTo>
                      <a:pt x="2" y="269"/>
                    </a:lnTo>
                    <a:lnTo>
                      <a:pt x="1" y="268"/>
                    </a:lnTo>
                    <a:lnTo>
                      <a:pt x="1" y="263"/>
                    </a:lnTo>
                    <a:lnTo>
                      <a:pt x="0" y="261"/>
                    </a:lnTo>
                    <a:lnTo>
                      <a:pt x="0" y="256"/>
                    </a:lnTo>
                    <a:lnTo>
                      <a:pt x="0" y="255"/>
                    </a:lnTo>
                  </a:path>
                </a:pathLst>
              </a:custGeom>
              <a:solidFill>
                <a:schemeClr val="bg1"/>
              </a:solid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170" name="Rectangle 169"/>
                  <p:cNvSpPr/>
                  <p:nvPr/>
                </p:nvSpPr>
                <p:spPr>
                  <a:xfrm>
                    <a:off x="2797006" y="1141803"/>
                    <a:ext cx="322931" cy="327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600" i="1" dirty="0">
                              <a:latin typeface="Cambria Math" panose="02040503050406030204" pitchFamily="18" charset="0"/>
                            </a:rPr>
                            <m:t>𝑧</m:t>
                          </m:r>
                        </m:oMath>
                      </m:oMathPara>
                    </a14:m>
                    <a:endParaRPr lang="en-US" sz="1600" dirty="0"/>
                  </a:p>
                </p:txBody>
              </p:sp>
            </mc:Choice>
            <mc:Fallback xmlns="">
              <p:sp>
                <p:nvSpPr>
                  <p:cNvPr id="170" name="Rectangle 169"/>
                  <p:cNvSpPr>
                    <a:spLocks noRot="1" noChangeAspect="1" noMove="1" noResize="1" noEditPoints="1" noAdjustHandles="1" noChangeArrowheads="1" noChangeShapeType="1" noTextEdit="1"/>
                  </p:cNvSpPr>
                  <p:nvPr/>
                </p:nvSpPr>
                <p:spPr>
                  <a:xfrm>
                    <a:off x="2797006" y="1141803"/>
                    <a:ext cx="322931" cy="327269"/>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Rectangle 170"/>
                  <p:cNvSpPr/>
                  <p:nvPr/>
                </p:nvSpPr>
                <p:spPr>
                  <a:xfrm>
                    <a:off x="4068435" y="2849049"/>
                    <a:ext cx="338426" cy="327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600" b="0" i="1" dirty="0" smtClean="0">
                              <a:latin typeface="Cambria Math" panose="02040503050406030204" pitchFamily="18" charset="0"/>
                            </a:rPr>
                            <m:t>𝑦</m:t>
                          </m:r>
                        </m:oMath>
                      </m:oMathPara>
                    </a14:m>
                    <a:endParaRPr lang="en-US" sz="1600" dirty="0"/>
                  </a:p>
                </p:txBody>
              </p:sp>
            </mc:Choice>
            <mc:Fallback xmlns="">
              <p:sp>
                <p:nvSpPr>
                  <p:cNvPr id="171" name="Rectangle 170"/>
                  <p:cNvSpPr>
                    <a:spLocks noRot="1" noChangeAspect="1" noMove="1" noResize="1" noEditPoints="1" noAdjustHandles="1" noChangeArrowheads="1" noChangeShapeType="1" noTextEdit="1"/>
                  </p:cNvSpPr>
                  <p:nvPr/>
                </p:nvSpPr>
                <p:spPr>
                  <a:xfrm>
                    <a:off x="4068435" y="2849049"/>
                    <a:ext cx="338426" cy="327269"/>
                  </a:xfrm>
                  <a:prstGeom prst="rect">
                    <a:avLst/>
                  </a:prstGeom>
                  <a:blipFill>
                    <a:blip r:embed="rId20"/>
                    <a:stretch>
                      <a:fillRect b="-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2" name="Rectangle 171"/>
                  <p:cNvSpPr/>
                  <p:nvPr/>
                </p:nvSpPr>
                <p:spPr>
                  <a:xfrm>
                    <a:off x="1882445" y="3264127"/>
                    <a:ext cx="334831" cy="327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1600" b="0" i="1" dirty="0" smtClean="0">
                              <a:latin typeface="Cambria Math" panose="02040503050406030204" pitchFamily="18" charset="0"/>
                            </a:rPr>
                            <m:t>𝑥</m:t>
                          </m:r>
                        </m:oMath>
                      </m:oMathPara>
                    </a14:m>
                    <a:endParaRPr lang="en-US" sz="1600" dirty="0"/>
                  </a:p>
                </p:txBody>
              </p:sp>
            </mc:Choice>
            <mc:Fallback xmlns="">
              <p:sp>
                <p:nvSpPr>
                  <p:cNvPr id="172" name="Rectangle 171"/>
                  <p:cNvSpPr>
                    <a:spLocks noRot="1" noChangeAspect="1" noMove="1" noResize="1" noEditPoints="1" noAdjustHandles="1" noChangeArrowheads="1" noChangeShapeType="1" noTextEdit="1"/>
                  </p:cNvSpPr>
                  <p:nvPr/>
                </p:nvSpPr>
                <p:spPr>
                  <a:xfrm>
                    <a:off x="1882445" y="3264127"/>
                    <a:ext cx="334831" cy="327269"/>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3" name="Rectangle 172"/>
                  <p:cNvSpPr/>
                  <p:nvPr/>
                </p:nvSpPr>
                <p:spPr>
                  <a:xfrm>
                    <a:off x="2355462" y="3756520"/>
                    <a:ext cx="1211037"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𝑌</m:t>
                              </m:r>
                            </m:e>
                            <m:sub>
                              <m:r>
                                <a:rPr lang="en-US" altLang="en-US" b="0" i="1" smtClean="0">
                                  <a:latin typeface="Cambria Math" panose="02040503050406030204" pitchFamily="18" charset="0"/>
                                </a:rPr>
                                <m:t>2,0</m:t>
                              </m:r>
                            </m:sub>
                          </m:sSub>
                          <m:r>
                            <a:rPr lang="en-US" altLang="en-US" i="1" smtClean="0">
                              <a:latin typeface="Cambria Math" panose="02040503050406030204" pitchFamily="18" charset="0"/>
                              <a:ea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𝑑</m:t>
                              </m:r>
                            </m:e>
                            <m:sub>
                              <m:sSup>
                                <m:sSupPr>
                                  <m:ctrlPr>
                                    <a:rPr lang="en-US" altLang="en-US" i="1">
                                      <a:latin typeface="Cambria Math" panose="02040503050406030204" pitchFamily="18" charset="0"/>
                                    </a:rPr>
                                  </m:ctrlPr>
                                </m:sSupPr>
                                <m:e>
                                  <m:r>
                                    <a:rPr lang="en-US" altLang="en-US" i="1">
                                      <a:latin typeface="Cambria Math" panose="02040503050406030204" pitchFamily="18" charset="0"/>
                                    </a:rPr>
                                    <m:t>𝑧</m:t>
                                  </m:r>
                                </m:e>
                                <m:sup>
                                  <m:r>
                                    <a:rPr lang="en-US" altLang="en-US" i="1">
                                      <a:latin typeface="Cambria Math" panose="02040503050406030204" pitchFamily="18" charset="0"/>
                                    </a:rPr>
                                    <m:t>2</m:t>
                                  </m:r>
                                </m:sup>
                              </m:sSup>
                            </m:sub>
                          </m:sSub>
                        </m:oMath>
                      </m:oMathPara>
                    </a14:m>
                    <a:endParaRPr lang="en-US" dirty="0"/>
                  </a:p>
                </p:txBody>
              </p:sp>
            </mc:Choice>
            <mc:Fallback xmlns="">
              <p:sp>
                <p:nvSpPr>
                  <p:cNvPr id="173" name="Rectangle 172"/>
                  <p:cNvSpPr>
                    <a:spLocks noRot="1" noChangeAspect="1" noMove="1" noResize="1" noEditPoints="1" noAdjustHandles="1" noChangeArrowheads="1" noChangeShapeType="1" noTextEdit="1"/>
                  </p:cNvSpPr>
                  <p:nvPr/>
                </p:nvSpPr>
                <p:spPr>
                  <a:xfrm>
                    <a:off x="2355462" y="3756520"/>
                    <a:ext cx="1211037" cy="381515"/>
                  </a:xfrm>
                  <a:prstGeom prst="rect">
                    <a:avLst/>
                  </a:prstGeom>
                  <a:blipFill>
                    <a:blip r:embed="rId22"/>
                    <a:stretch>
                      <a:fillRect/>
                    </a:stretch>
                  </a:blipFill>
                </p:spPr>
                <p:txBody>
                  <a:bodyPr/>
                  <a:lstStyle/>
                  <a:p>
                    <a:r>
                      <a:rPr lang="en-US">
                        <a:noFill/>
                      </a:rPr>
                      <a:t> </a:t>
                    </a:r>
                  </a:p>
                </p:txBody>
              </p:sp>
            </mc:Fallback>
          </mc:AlternateContent>
          <p:sp>
            <p:nvSpPr>
              <p:cNvPr id="174" name="Freeform 173"/>
              <p:cNvSpPr>
                <a:spLocks/>
              </p:cNvSpPr>
              <p:nvPr/>
            </p:nvSpPr>
            <p:spPr bwMode="auto">
              <a:xfrm rot="10800000">
                <a:off x="2726787" y="2621163"/>
                <a:ext cx="506340" cy="761512"/>
              </a:xfrm>
              <a:custGeom>
                <a:avLst/>
                <a:gdLst>
                  <a:gd name="T0" fmla="*/ 439 w 946"/>
                  <a:gd name="T1" fmla="*/ 1421 h 1425"/>
                  <a:gd name="T2" fmla="*/ 401 w 946"/>
                  <a:gd name="T3" fmla="*/ 1403 h 1425"/>
                  <a:gd name="T4" fmla="*/ 357 w 946"/>
                  <a:gd name="T5" fmla="*/ 1369 h 1425"/>
                  <a:gd name="T6" fmla="*/ 320 w 946"/>
                  <a:gd name="T7" fmla="*/ 1328 h 1425"/>
                  <a:gd name="T8" fmla="*/ 277 w 946"/>
                  <a:gd name="T9" fmla="*/ 1270 h 1425"/>
                  <a:gd name="T10" fmla="*/ 243 w 946"/>
                  <a:gd name="T11" fmla="*/ 1212 h 1425"/>
                  <a:gd name="T12" fmla="*/ 204 w 946"/>
                  <a:gd name="T13" fmla="*/ 1136 h 1425"/>
                  <a:gd name="T14" fmla="*/ 173 w 946"/>
                  <a:gd name="T15" fmla="*/ 1067 h 1425"/>
                  <a:gd name="T16" fmla="*/ 137 w 946"/>
                  <a:gd name="T17" fmla="*/ 978 h 1425"/>
                  <a:gd name="T18" fmla="*/ 110 w 946"/>
                  <a:gd name="T19" fmla="*/ 901 h 1425"/>
                  <a:gd name="T20" fmla="*/ 82 w 946"/>
                  <a:gd name="T21" fmla="*/ 807 h 1425"/>
                  <a:gd name="T22" fmla="*/ 60 w 946"/>
                  <a:gd name="T23" fmla="*/ 728 h 1425"/>
                  <a:gd name="T24" fmla="*/ 39 w 946"/>
                  <a:gd name="T25" fmla="*/ 634 h 1425"/>
                  <a:gd name="T26" fmla="*/ 23 w 946"/>
                  <a:gd name="T27" fmla="*/ 557 h 1425"/>
                  <a:gd name="T28" fmla="*/ 10 w 946"/>
                  <a:gd name="T29" fmla="*/ 469 h 1425"/>
                  <a:gd name="T30" fmla="*/ 3 w 946"/>
                  <a:gd name="T31" fmla="*/ 400 h 1425"/>
                  <a:gd name="T32" fmla="*/ 0 w 946"/>
                  <a:gd name="T33" fmla="*/ 324 h 1425"/>
                  <a:gd name="T34" fmla="*/ 2 w 946"/>
                  <a:gd name="T35" fmla="*/ 269 h 1425"/>
                  <a:gd name="T36" fmla="*/ 10 w 946"/>
                  <a:gd name="T37" fmla="*/ 211 h 1425"/>
                  <a:gd name="T38" fmla="*/ 30 w 946"/>
                  <a:gd name="T39" fmla="*/ 169 h 1425"/>
                  <a:gd name="T40" fmla="*/ 66 w 946"/>
                  <a:gd name="T41" fmla="*/ 124 h 1425"/>
                  <a:gd name="T42" fmla="*/ 104 w 946"/>
                  <a:gd name="T43" fmla="*/ 92 h 1425"/>
                  <a:gd name="T44" fmla="*/ 162 w 946"/>
                  <a:gd name="T45" fmla="*/ 59 h 1425"/>
                  <a:gd name="T46" fmla="*/ 216 w 946"/>
                  <a:gd name="T47" fmla="*/ 38 h 1425"/>
                  <a:gd name="T48" fmla="*/ 287 w 946"/>
                  <a:gd name="T49" fmla="*/ 19 h 1425"/>
                  <a:gd name="T50" fmla="*/ 350 w 946"/>
                  <a:gd name="T51" fmla="*/ 8 h 1425"/>
                  <a:gd name="T52" fmla="*/ 429 w 946"/>
                  <a:gd name="T53" fmla="*/ 1 h 1425"/>
                  <a:gd name="T54" fmla="*/ 496 w 946"/>
                  <a:gd name="T55" fmla="*/ 0 h 1425"/>
                  <a:gd name="T56" fmla="*/ 574 w 946"/>
                  <a:gd name="T57" fmla="*/ 4 h 1425"/>
                  <a:gd name="T58" fmla="*/ 639 w 946"/>
                  <a:gd name="T59" fmla="*/ 14 h 1425"/>
                  <a:gd name="T60" fmla="*/ 711 w 946"/>
                  <a:gd name="T61" fmla="*/ 32 h 1425"/>
                  <a:gd name="T62" fmla="*/ 767 w 946"/>
                  <a:gd name="T63" fmla="*/ 53 h 1425"/>
                  <a:gd name="T64" fmla="*/ 827 w 946"/>
                  <a:gd name="T65" fmla="*/ 83 h 1425"/>
                  <a:gd name="T66" fmla="*/ 868 w 946"/>
                  <a:gd name="T67" fmla="*/ 114 h 1425"/>
                  <a:gd name="T68" fmla="*/ 908 w 946"/>
                  <a:gd name="T69" fmla="*/ 156 h 1425"/>
                  <a:gd name="T70" fmla="*/ 930 w 946"/>
                  <a:gd name="T71" fmla="*/ 198 h 1425"/>
                  <a:gd name="T72" fmla="*/ 943 w 946"/>
                  <a:gd name="T73" fmla="*/ 253 h 1425"/>
                  <a:gd name="T74" fmla="*/ 946 w 946"/>
                  <a:gd name="T75" fmla="*/ 306 h 1425"/>
                  <a:gd name="T76" fmla="*/ 944 w 946"/>
                  <a:gd name="T77" fmla="*/ 379 h 1425"/>
                  <a:gd name="T78" fmla="*/ 938 w 946"/>
                  <a:gd name="T79" fmla="*/ 447 h 1425"/>
                  <a:gd name="T80" fmla="*/ 927 w 946"/>
                  <a:gd name="T81" fmla="*/ 532 h 1425"/>
                  <a:gd name="T82" fmla="*/ 913 w 946"/>
                  <a:gd name="T83" fmla="*/ 610 h 1425"/>
                  <a:gd name="T84" fmla="*/ 891 w 946"/>
                  <a:gd name="T85" fmla="*/ 702 h 1425"/>
                  <a:gd name="T86" fmla="*/ 871 w 946"/>
                  <a:gd name="T87" fmla="*/ 783 h 1425"/>
                  <a:gd name="T88" fmla="*/ 843 w 946"/>
                  <a:gd name="T89" fmla="*/ 876 h 1425"/>
                  <a:gd name="T90" fmla="*/ 817 w 946"/>
                  <a:gd name="T91" fmla="*/ 954 h 1425"/>
                  <a:gd name="T92" fmla="*/ 783 w 946"/>
                  <a:gd name="T93" fmla="*/ 1044 h 1425"/>
                  <a:gd name="T94" fmla="*/ 751 w 946"/>
                  <a:gd name="T95" fmla="*/ 1115 h 1425"/>
                  <a:gd name="T96" fmla="*/ 713 w 946"/>
                  <a:gd name="T97" fmla="*/ 1193 h 1425"/>
                  <a:gd name="T98" fmla="*/ 679 w 946"/>
                  <a:gd name="T99" fmla="*/ 1253 h 1425"/>
                  <a:gd name="T100" fmla="*/ 637 w 946"/>
                  <a:gd name="T101" fmla="*/ 1314 h 1425"/>
                  <a:gd name="T102" fmla="*/ 600 w 946"/>
                  <a:gd name="T103" fmla="*/ 1358 h 1425"/>
                  <a:gd name="T104" fmla="*/ 556 w 946"/>
                  <a:gd name="T105" fmla="*/ 1396 h 1425"/>
                  <a:gd name="T106" fmla="*/ 519 w 946"/>
                  <a:gd name="T107" fmla="*/ 1417 h 1425"/>
                  <a:gd name="T108" fmla="*/ 474 w 946"/>
                  <a:gd name="T109"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1425">
                    <a:moveTo>
                      <a:pt x="473" y="1425"/>
                    </a:moveTo>
                    <a:lnTo>
                      <a:pt x="473" y="1425"/>
                    </a:lnTo>
                    <a:lnTo>
                      <a:pt x="463" y="1425"/>
                    </a:lnTo>
                    <a:lnTo>
                      <a:pt x="460" y="1425"/>
                    </a:lnTo>
                    <a:lnTo>
                      <a:pt x="450" y="1424"/>
                    </a:lnTo>
                    <a:lnTo>
                      <a:pt x="449" y="1424"/>
                    </a:lnTo>
                    <a:lnTo>
                      <a:pt x="439" y="1421"/>
                    </a:lnTo>
                    <a:lnTo>
                      <a:pt x="436" y="1421"/>
                    </a:lnTo>
                    <a:lnTo>
                      <a:pt x="427" y="1417"/>
                    </a:lnTo>
                    <a:lnTo>
                      <a:pt x="424" y="1416"/>
                    </a:lnTo>
                    <a:lnTo>
                      <a:pt x="416" y="1411"/>
                    </a:lnTo>
                    <a:lnTo>
                      <a:pt x="413" y="1411"/>
                    </a:lnTo>
                    <a:lnTo>
                      <a:pt x="403" y="1404"/>
                    </a:lnTo>
                    <a:lnTo>
                      <a:pt x="401" y="1403"/>
                    </a:lnTo>
                    <a:lnTo>
                      <a:pt x="391" y="1398"/>
                    </a:lnTo>
                    <a:lnTo>
                      <a:pt x="390" y="1396"/>
                    </a:lnTo>
                    <a:lnTo>
                      <a:pt x="380" y="1388"/>
                    </a:lnTo>
                    <a:lnTo>
                      <a:pt x="377" y="1387"/>
                    </a:lnTo>
                    <a:lnTo>
                      <a:pt x="369" y="1379"/>
                    </a:lnTo>
                    <a:lnTo>
                      <a:pt x="366" y="1377"/>
                    </a:lnTo>
                    <a:lnTo>
                      <a:pt x="357" y="1369"/>
                    </a:lnTo>
                    <a:lnTo>
                      <a:pt x="354" y="1367"/>
                    </a:lnTo>
                    <a:lnTo>
                      <a:pt x="346" y="1358"/>
                    </a:lnTo>
                    <a:lnTo>
                      <a:pt x="343" y="1354"/>
                    </a:lnTo>
                    <a:lnTo>
                      <a:pt x="334" y="1345"/>
                    </a:lnTo>
                    <a:lnTo>
                      <a:pt x="332" y="1343"/>
                    </a:lnTo>
                    <a:lnTo>
                      <a:pt x="323" y="1332"/>
                    </a:lnTo>
                    <a:lnTo>
                      <a:pt x="320" y="1328"/>
                    </a:lnTo>
                    <a:lnTo>
                      <a:pt x="312" y="1317"/>
                    </a:lnTo>
                    <a:lnTo>
                      <a:pt x="309" y="1314"/>
                    </a:lnTo>
                    <a:lnTo>
                      <a:pt x="300" y="1303"/>
                    </a:lnTo>
                    <a:lnTo>
                      <a:pt x="297" y="1299"/>
                    </a:lnTo>
                    <a:lnTo>
                      <a:pt x="289" y="1286"/>
                    </a:lnTo>
                    <a:lnTo>
                      <a:pt x="287" y="1283"/>
                    </a:lnTo>
                    <a:lnTo>
                      <a:pt x="277" y="1270"/>
                    </a:lnTo>
                    <a:lnTo>
                      <a:pt x="276" y="1267"/>
                    </a:lnTo>
                    <a:lnTo>
                      <a:pt x="267" y="1253"/>
                    </a:lnTo>
                    <a:lnTo>
                      <a:pt x="264" y="1249"/>
                    </a:lnTo>
                    <a:lnTo>
                      <a:pt x="256" y="1235"/>
                    </a:lnTo>
                    <a:lnTo>
                      <a:pt x="254" y="1232"/>
                    </a:lnTo>
                    <a:lnTo>
                      <a:pt x="246" y="1217"/>
                    </a:lnTo>
                    <a:lnTo>
                      <a:pt x="243" y="1212"/>
                    </a:lnTo>
                    <a:lnTo>
                      <a:pt x="234" y="1198"/>
                    </a:lnTo>
                    <a:lnTo>
                      <a:pt x="233" y="1193"/>
                    </a:lnTo>
                    <a:lnTo>
                      <a:pt x="224" y="1178"/>
                    </a:lnTo>
                    <a:lnTo>
                      <a:pt x="223" y="1173"/>
                    </a:lnTo>
                    <a:lnTo>
                      <a:pt x="214" y="1157"/>
                    </a:lnTo>
                    <a:lnTo>
                      <a:pt x="212" y="1154"/>
                    </a:lnTo>
                    <a:lnTo>
                      <a:pt x="204" y="1136"/>
                    </a:lnTo>
                    <a:lnTo>
                      <a:pt x="202" y="1133"/>
                    </a:lnTo>
                    <a:lnTo>
                      <a:pt x="194" y="1115"/>
                    </a:lnTo>
                    <a:lnTo>
                      <a:pt x="192" y="1110"/>
                    </a:lnTo>
                    <a:lnTo>
                      <a:pt x="184" y="1093"/>
                    </a:lnTo>
                    <a:lnTo>
                      <a:pt x="182" y="1089"/>
                    </a:lnTo>
                    <a:lnTo>
                      <a:pt x="174" y="1072"/>
                    </a:lnTo>
                    <a:lnTo>
                      <a:pt x="173" y="1067"/>
                    </a:lnTo>
                    <a:lnTo>
                      <a:pt x="164" y="1049"/>
                    </a:lnTo>
                    <a:lnTo>
                      <a:pt x="163" y="1044"/>
                    </a:lnTo>
                    <a:lnTo>
                      <a:pt x="156" y="1025"/>
                    </a:lnTo>
                    <a:lnTo>
                      <a:pt x="154" y="1020"/>
                    </a:lnTo>
                    <a:lnTo>
                      <a:pt x="147" y="1002"/>
                    </a:lnTo>
                    <a:lnTo>
                      <a:pt x="144" y="997"/>
                    </a:lnTo>
                    <a:lnTo>
                      <a:pt x="137" y="978"/>
                    </a:lnTo>
                    <a:lnTo>
                      <a:pt x="136" y="973"/>
                    </a:lnTo>
                    <a:lnTo>
                      <a:pt x="129" y="954"/>
                    </a:lnTo>
                    <a:lnTo>
                      <a:pt x="127" y="949"/>
                    </a:lnTo>
                    <a:lnTo>
                      <a:pt x="120" y="930"/>
                    </a:lnTo>
                    <a:lnTo>
                      <a:pt x="119" y="925"/>
                    </a:lnTo>
                    <a:lnTo>
                      <a:pt x="112" y="905"/>
                    </a:lnTo>
                    <a:lnTo>
                      <a:pt x="110" y="901"/>
                    </a:lnTo>
                    <a:lnTo>
                      <a:pt x="104" y="881"/>
                    </a:lnTo>
                    <a:lnTo>
                      <a:pt x="103" y="876"/>
                    </a:lnTo>
                    <a:lnTo>
                      <a:pt x="96" y="857"/>
                    </a:lnTo>
                    <a:lnTo>
                      <a:pt x="94" y="852"/>
                    </a:lnTo>
                    <a:lnTo>
                      <a:pt x="89" y="831"/>
                    </a:lnTo>
                    <a:lnTo>
                      <a:pt x="87" y="826"/>
                    </a:lnTo>
                    <a:lnTo>
                      <a:pt x="82" y="807"/>
                    </a:lnTo>
                    <a:lnTo>
                      <a:pt x="80" y="802"/>
                    </a:lnTo>
                    <a:lnTo>
                      <a:pt x="74" y="783"/>
                    </a:lnTo>
                    <a:lnTo>
                      <a:pt x="73" y="778"/>
                    </a:lnTo>
                    <a:lnTo>
                      <a:pt x="67" y="757"/>
                    </a:lnTo>
                    <a:lnTo>
                      <a:pt x="66" y="752"/>
                    </a:lnTo>
                    <a:lnTo>
                      <a:pt x="62" y="733"/>
                    </a:lnTo>
                    <a:lnTo>
                      <a:pt x="60" y="728"/>
                    </a:lnTo>
                    <a:lnTo>
                      <a:pt x="54" y="707"/>
                    </a:lnTo>
                    <a:lnTo>
                      <a:pt x="54" y="702"/>
                    </a:lnTo>
                    <a:lnTo>
                      <a:pt x="49" y="683"/>
                    </a:lnTo>
                    <a:lnTo>
                      <a:pt x="49" y="678"/>
                    </a:lnTo>
                    <a:lnTo>
                      <a:pt x="43" y="658"/>
                    </a:lnTo>
                    <a:lnTo>
                      <a:pt x="43" y="654"/>
                    </a:lnTo>
                    <a:lnTo>
                      <a:pt x="39" y="634"/>
                    </a:lnTo>
                    <a:lnTo>
                      <a:pt x="37" y="629"/>
                    </a:lnTo>
                    <a:lnTo>
                      <a:pt x="33" y="610"/>
                    </a:lnTo>
                    <a:lnTo>
                      <a:pt x="32" y="605"/>
                    </a:lnTo>
                    <a:lnTo>
                      <a:pt x="29" y="586"/>
                    </a:lnTo>
                    <a:lnTo>
                      <a:pt x="27" y="581"/>
                    </a:lnTo>
                    <a:lnTo>
                      <a:pt x="24" y="561"/>
                    </a:lnTo>
                    <a:lnTo>
                      <a:pt x="23" y="557"/>
                    </a:lnTo>
                    <a:lnTo>
                      <a:pt x="20" y="537"/>
                    </a:lnTo>
                    <a:lnTo>
                      <a:pt x="19" y="532"/>
                    </a:lnTo>
                    <a:lnTo>
                      <a:pt x="16" y="515"/>
                    </a:lnTo>
                    <a:lnTo>
                      <a:pt x="16" y="510"/>
                    </a:lnTo>
                    <a:lnTo>
                      <a:pt x="13" y="492"/>
                    </a:lnTo>
                    <a:lnTo>
                      <a:pt x="13" y="487"/>
                    </a:lnTo>
                    <a:lnTo>
                      <a:pt x="10" y="469"/>
                    </a:lnTo>
                    <a:lnTo>
                      <a:pt x="10" y="465"/>
                    </a:lnTo>
                    <a:lnTo>
                      <a:pt x="7" y="447"/>
                    </a:lnTo>
                    <a:lnTo>
                      <a:pt x="7" y="442"/>
                    </a:lnTo>
                    <a:lnTo>
                      <a:pt x="4" y="426"/>
                    </a:lnTo>
                    <a:lnTo>
                      <a:pt x="4" y="421"/>
                    </a:lnTo>
                    <a:lnTo>
                      <a:pt x="3" y="405"/>
                    </a:lnTo>
                    <a:lnTo>
                      <a:pt x="3" y="400"/>
                    </a:lnTo>
                    <a:lnTo>
                      <a:pt x="2" y="384"/>
                    </a:lnTo>
                    <a:lnTo>
                      <a:pt x="2" y="379"/>
                    </a:lnTo>
                    <a:lnTo>
                      <a:pt x="0" y="363"/>
                    </a:lnTo>
                    <a:lnTo>
                      <a:pt x="0" y="360"/>
                    </a:lnTo>
                    <a:lnTo>
                      <a:pt x="0" y="343"/>
                    </a:lnTo>
                    <a:lnTo>
                      <a:pt x="0" y="340"/>
                    </a:lnTo>
                    <a:lnTo>
                      <a:pt x="0" y="324"/>
                    </a:lnTo>
                    <a:lnTo>
                      <a:pt x="0" y="321"/>
                    </a:lnTo>
                    <a:lnTo>
                      <a:pt x="0" y="306"/>
                    </a:lnTo>
                    <a:lnTo>
                      <a:pt x="0" y="303"/>
                    </a:lnTo>
                    <a:lnTo>
                      <a:pt x="0" y="289"/>
                    </a:lnTo>
                    <a:lnTo>
                      <a:pt x="0" y="285"/>
                    </a:lnTo>
                    <a:lnTo>
                      <a:pt x="2" y="272"/>
                    </a:lnTo>
                    <a:lnTo>
                      <a:pt x="2" y="269"/>
                    </a:lnTo>
                    <a:lnTo>
                      <a:pt x="3" y="256"/>
                    </a:lnTo>
                    <a:lnTo>
                      <a:pt x="3" y="253"/>
                    </a:lnTo>
                    <a:lnTo>
                      <a:pt x="4" y="240"/>
                    </a:lnTo>
                    <a:lnTo>
                      <a:pt x="4" y="239"/>
                    </a:lnTo>
                    <a:lnTo>
                      <a:pt x="7" y="226"/>
                    </a:lnTo>
                    <a:lnTo>
                      <a:pt x="7" y="222"/>
                    </a:lnTo>
                    <a:lnTo>
                      <a:pt x="10" y="211"/>
                    </a:lnTo>
                    <a:lnTo>
                      <a:pt x="12" y="208"/>
                    </a:lnTo>
                    <a:lnTo>
                      <a:pt x="16" y="198"/>
                    </a:lnTo>
                    <a:lnTo>
                      <a:pt x="16" y="195"/>
                    </a:lnTo>
                    <a:lnTo>
                      <a:pt x="22" y="184"/>
                    </a:lnTo>
                    <a:lnTo>
                      <a:pt x="23" y="182"/>
                    </a:lnTo>
                    <a:lnTo>
                      <a:pt x="29" y="171"/>
                    </a:lnTo>
                    <a:lnTo>
                      <a:pt x="30" y="169"/>
                    </a:lnTo>
                    <a:lnTo>
                      <a:pt x="36" y="159"/>
                    </a:lnTo>
                    <a:lnTo>
                      <a:pt x="37" y="156"/>
                    </a:lnTo>
                    <a:lnTo>
                      <a:pt x="44" y="146"/>
                    </a:lnTo>
                    <a:lnTo>
                      <a:pt x="47" y="145"/>
                    </a:lnTo>
                    <a:lnTo>
                      <a:pt x="54" y="135"/>
                    </a:lnTo>
                    <a:lnTo>
                      <a:pt x="57" y="134"/>
                    </a:lnTo>
                    <a:lnTo>
                      <a:pt x="66" y="124"/>
                    </a:lnTo>
                    <a:lnTo>
                      <a:pt x="67" y="122"/>
                    </a:lnTo>
                    <a:lnTo>
                      <a:pt x="77" y="114"/>
                    </a:lnTo>
                    <a:lnTo>
                      <a:pt x="79" y="111"/>
                    </a:lnTo>
                    <a:lnTo>
                      <a:pt x="89" y="103"/>
                    </a:lnTo>
                    <a:lnTo>
                      <a:pt x="92" y="101"/>
                    </a:lnTo>
                    <a:lnTo>
                      <a:pt x="103" y="93"/>
                    </a:lnTo>
                    <a:lnTo>
                      <a:pt x="104" y="92"/>
                    </a:lnTo>
                    <a:lnTo>
                      <a:pt x="116" y="85"/>
                    </a:lnTo>
                    <a:lnTo>
                      <a:pt x="119" y="83"/>
                    </a:lnTo>
                    <a:lnTo>
                      <a:pt x="130" y="75"/>
                    </a:lnTo>
                    <a:lnTo>
                      <a:pt x="133" y="74"/>
                    </a:lnTo>
                    <a:lnTo>
                      <a:pt x="146" y="67"/>
                    </a:lnTo>
                    <a:lnTo>
                      <a:pt x="149" y="66"/>
                    </a:lnTo>
                    <a:lnTo>
                      <a:pt x="162" y="59"/>
                    </a:lnTo>
                    <a:lnTo>
                      <a:pt x="164" y="59"/>
                    </a:lnTo>
                    <a:lnTo>
                      <a:pt x="179" y="53"/>
                    </a:lnTo>
                    <a:lnTo>
                      <a:pt x="182" y="51"/>
                    </a:lnTo>
                    <a:lnTo>
                      <a:pt x="196" y="46"/>
                    </a:lnTo>
                    <a:lnTo>
                      <a:pt x="199" y="45"/>
                    </a:lnTo>
                    <a:lnTo>
                      <a:pt x="213" y="40"/>
                    </a:lnTo>
                    <a:lnTo>
                      <a:pt x="216" y="38"/>
                    </a:lnTo>
                    <a:lnTo>
                      <a:pt x="230" y="33"/>
                    </a:lnTo>
                    <a:lnTo>
                      <a:pt x="234" y="32"/>
                    </a:lnTo>
                    <a:lnTo>
                      <a:pt x="249" y="29"/>
                    </a:lnTo>
                    <a:lnTo>
                      <a:pt x="253" y="27"/>
                    </a:lnTo>
                    <a:lnTo>
                      <a:pt x="269" y="24"/>
                    </a:lnTo>
                    <a:lnTo>
                      <a:pt x="272" y="22"/>
                    </a:lnTo>
                    <a:lnTo>
                      <a:pt x="287" y="19"/>
                    </a:lnTo>
                    <a:lnTo>
                      <a:pt x="292" y="17"/>
                    </a:lnTo>
                    <a:lnTo>
                      <a:pt x="307" y="14"/>
                    </a:lnTo>
                    <a:lnTo>
                      <a:pt x="310" y="14"/>
                    </a:lnTo>
                    <a:lnTo>
                      <a:pt x="327" y="11"/>
                    </a:lnTo>
                    <a:lnTo>
                      <a:pt x="330" y="11"/>
                    </a:lnTo>
                    <a:lnTo>
                      <a:pt x="347" y="8"/>
                    </a:lnTo>
                    <a:lnTo>
                      <a:pt x="350" y="8"/>
                    </a:lnTo>
                    <a:lnTo>
                      <a:pt x="367" y="6"/>
                    </a:lnTo>
                    <a:lnTo>
                      <a:pt x="371" y="4"/>
                    </a:lnTo>
                    <a:lnTo>
                      <a:pt x="387" y="3"/>
                    </a:lnTo>
                    <a:lnTo>
                      <a:pt x="391" y="3"/>
                    </a:lnTo>
                    <a:lnTo>
                      <a:pt x="409" y="1"/>
                    </a:lnTo>
                    <a:lnTo>
                      <a:pt x="413" y="1"/>
                    </a:lnTo>
                    <a:lnTo>
                      <a:pt x="429" y="1"/>
                    </a:lnTo>
                    <a:lnTo>
                      <a:pt x="433" y="0"/>
                    </a:lnTo>
                    <a:lnTo>
                      <a:pt x="450" y="0"/>
                    </a:lnTo>
                    <a:lnTo>
                      <a:pt x="454" y="0"/>
                    </a:lnTo>
                    <a:lnTo>
                      <a:pt x="471" y="0"/>
                    </a:lnTo>
                    <a:lnTo>
                      <a:pt x="474" y="0"/>
                    </a:lnTo>
                    <a:lnTo>
                      <a:pt x="491" y="0"/>
                    </a:lnTo>
                    <a:lnTo>
                      <a:pt x="496" y="0"/>
                    </a:lnTo>
                    <a:lnTo>
                      <a:pt x="513" y="0"/>
                    </a:lnTo>
                    <a:lnTo>
                      <a:pt x="517" y="1"/>
                    </a:lnTo>
                    <a:lnTo>
                      <a:pt x="533" y="1"/>
                    </a:lnTo>
                    <a:lnTo>
                      <a:pt x="537" y="1"/>
                    </a:lnTo>
                    <a:lnTo>
                      <a:pt x="554" y="3"/>
                    </a:lnTo>
                    <a:lnTo>
                      <a:pt x="559" y="3"/>
                    </a:lnTo>
                    <a:lnTo>
                      <a:pt x="574" y="4"/>
                    </a:lnTo>
                    <a:lnTo>
                      <a:pt x="579" y="6"/>
                    </a:lnTo>
                    <a:lnTo>
                      <a:pt x="596" y="8"/>
                    </a:lnTo>
                    <a:lnTo>
                      <a:pt x="599" y="8"/>
                    </a:lnTo>
                    <a:lnTo>
                      <a:pt x="616" y="11"/>
                    </a:lnTo>
                    <a:lnTo>
                      <a:pt x="619" y="11"/>
                    </a:lnTo>
                    <a:lnTo>
                      <a:pt x="636" y="14"/>
                    </a:lnTo>
                    <a:lnTo>
                      <a:pt x="639" y="14"/>
                    </a:lnTo>
                    <a:lnTo>
                      <a:pt x="654" y="17"/>
                    </a:lnTo>
                    <a:lnTo>
                      <a:pt x="659" y="19"/>
                    </a:lnTo>
                    <a:lnTo>
                      <a:pt x="674" y="22"/>
                    </a:lnTo>
                    <a:lnTo>
                      <a:pt x="677" y="24"/>
                    </a:lnTo>
                    <a:lnTo>
                      <a:pt x="693" y="27"/>
                    </a:lnTo>
                    <a:lnTo>
                      <a:pt x="697" y="29"/>
                    </a:lnTo>
                    <a:lnTo>
                      <a:pt x="711" y="32"/>
                    </a:lnTo>
                    <a:lnTo>
                      <a:pt x="716" y="33"/>
                    </a:lnTo>
                    <a:lnTo>
                      <a:pt x="730" y="38"/>
                    </a:lnTo>
                    <a:lnTo>
                      <a:pt x="733" y="40"/>
                    </a:lnTo>
                    <a:lnTo>
                      <a:pt x="747" y="45"/>
                    </a:lnTo>
                    <a:lnTo>
                      <a:pt x="750" y="46"/>
                    </a:lnTo>
                    <a:lnTo>
                      <a:pt x="764" y="51"/>
                    </a:lnTo>
                    <a:lnTo>
                      <a:pt x="767" y="53"/>
                    </a:lnTo>
                    <a:lnTo>
                      <a:pt x="781" y="59"/>
                    </a:lnTo>
                    <a:lnTo>
                      <a:pt x="784" y="59"/>
                    </a:lnTo>
                    <a:lnTo>
                      <a:pt x="797" y="66"/>
                    </a:lnTo>
                    <a:lnTo>
                      <a:pt x="800" y="67"/>
                    </a:lnTo>
                    <a:lnTo>
                      <a:pt x="813" y="74"/>
                    </a:lnTo>
                    <a:lnTo>
                      <a:pt x="816" y="75"/>
                    </a:lnTo>
                    <a:lnTo>
                      <a:pt x="827" y="83"/>
                    </a:lnTo>
                    <a:lnTo>
                      <a:pt x="830" y="85"/>
                    </a:lnTo>
                    <a:lnTo>
                      <a:pt x="841" y="92"/>
                    </a:lnTo>
                    <a:lnTo>
                      <a:pt x="843" y="93"/>
                    </a:lnTo>
                    <a:lnTo>
                      <a:pt x="854" y="101"/>
                    </a:lnTo>
                    <a:lnTo>
                      <a:pt x="857" y="103"/>
                    </a:lnTo>
                    <a:lnTo>
                      <a:pt x="867" y="111"/>
                    </a:lnTo>
                    <a:lnTo>
                      <a:pt x="868" y="114"/>
                    </a:lnTo>
                    <a:lnTo>
                      <a:pt x="878" y="122"/>
                    </a:lnTo>
                    <a:lnTo>
                      <a:pt x="880" y="124"/>
                    </a:lnTo>
                    <a:lnTo>
                      <a:pt x="888" y="134"/>
                    </a:lnTo>
                    <a:lnTo>
                      <a:pt x="891" y="135"/>
                    </a:lnTo>
                    <a:lnTo>
                      <a:pt x="898" y="145"/>
                    </a:lnTo>
                    <a:lnTo>
                      <a:pt x="901" y="146"/>
                    </a:lnTo>
                    <a:lnTo>
                      <a:pt x="908" y="156"/>
                    </a:lnTo>
                    <a:lnTo>
                      <a:pt x="910" y="159"/>
                    </a:lnTo>
                    <a:lnTo>
                      <a:pt x="916" y="169"/>
                    </a:lnTo>
                    <a:lnTo>
                      <a:pt x="917" y="171"/>
                    </a:lnTo>
                    <a:lnTo>
                      <a:pt x="923" y="182"/>
                    </a:lnTo>
                    <a:lnTo>
                      <a:pt x="924" y="184"/>
                    </a:lnTo>
                    <a:lnTo>
                      <a:pt x="930" y="195"/>
                    </a:lnTo>
                    <a:lnTo>
                      <a:pt x="930" y="198"/>
                    </a:lnTo>
                    <a:lnTo>
                      <a:pt x="934" y="208"/>
                    </a:lnTo>
                    <a:lnTo>
                      <a:pt x="936" y="211"/>
                    </a:lnTo>
                    <a:lnTo>
                      <a:pt x="938" y="222"/>
                    </a:lnTo>
                    <a:lnTo>
                      <a:pt x="938" y="226"/>
                    </a:lnTo>
                    <a:lnTo>
                      <a:pt x="941" y="237"/>
                    </a:lnTo>
                    <a:lnTo>
                      <a:pt x="941" y="239"/>
                    </a:lnTo>
                    <a:lnTo>
                      <a:pt x="943" y="253"/>
                    </a:lnTo>
                    <a:lnTo>
                      <a:pt x="943" y="256"/>
                    </a:lnTo>
                    <a:lnTo>
                      <a:pt x="944" y="269"/>
                    </a:lnTo>
                    <a:lnTo>
                      <a:pt x="944" y="272"/>
                    </a:lnTo>
                    <a:lnTo>
                      <a:pt x="946" y="285"/>
                    </a:lnTo>
                    <a:lnTo>
                      <a:pt x="946" y="289"/>
                    </a:lnTo>
                    <a:lnTo>
                      <a:pt x="946" y="303"/>
                    </a:lnTo>
                    <a:lnTo>
                      <a:pt x="946" y="306"/>
                    </a:lnTo>
                    <a:lnTo>
                      <a:pt x="946" y="321"/>
                    </a:lnTo>
                    <a:lnTo>
                      <a:pt x="946" y="324"/>
                    </a:lnTo>
                    <a:lnTo>
                      <a:pt x="946" y="340"/>
                    </a:lnTo>
                    <a:lnTo>
                      <a:pt x="946" y="343"/>
                    </a:lnTo>
                    <a:lnTo>
                      <a:pt x="946" y="360"/>
                    </a:lnTo>
                    <a:lnTo>
                      <a:pt x="946" y="363"/>
                    </a:lnTo>
                    <a:lnTo>
                      <a:pt x="944" y="379"/>
                    </a:lnTo>
                    <a:lnTo>
                      <a:pt x="944" y="384"/>
                    </a:lnTo>
                    <a:lnTo>
                      <a:pt x="943" y="400"/>
                    </a:lnTo>
                    <a:lnTo>
                      <a:pt x="943" y="405"/>
                    </a:lnTo>
                    <a:lnTo>
                      <a:pt x="941" y="421"/>
                    </a:lnTo>
                    <a:lnTo>
                      <a:pt x="941" y="426"/>
                    </a:lnTo>
                    <a:lnTo>
                      <a:pt x="938" y="442"/>
                    </a:lnTo>
                    <a:lnTo>
                      <a:pt x="938" y="447"/>
                    </a:lnTo>
                    <a:lnTo>
                      <a:pt x="936" y="465"/>
                    </a:lnTo>
                    <a:lnTo>
                      <a:pt x="936" y="469"/>
                    </a:lnTo>
                    <a:lnTo>
                      <a:pt x="933" y="487"/>
                    </a:lnTo>
                    <a:lnTo>
                      <a:pt x="933" y="492"/>
                    </a:lnTo>
                    <a:lnTo>
                      <a:pt x="930" y="510"/>
                    </a:lnTo>
                    <a:lnTo>
                      <a:pt x="930" y="515"/>
                    </a:lnTo>
                    <a:lnTo>
                      <a:pt x="927" y="532"/>
                    </a:lnTo>
                    <a:lnTo>
                      <a:pt x="926" y="537"/>
                    </a:lnTo>
                    <a:lnTo>
                      <a:pt x="923" y="557"/>
                    </a:lnTo>
                    <a:lnTo>
                      <a:pt x="921" y="561"/>
                    </a:lnTo>
                    <a:lnTo>
                      <a:pt x="918" y="581"/>
                    </a:lnTo>
                    <a:lnTo>
                      <a:pt x="917" y="586"/>
                    </a:lnTo>
                    <a:lnTo>
                      <a:pt x="914" y="605"/>
                    </a:lnTo>
                    <a:lnTo>
                      <a:pt x="913" y="610"/>
                    </a:lnTo>
                    <a:lnTo>
                      <a:pt x="908" y="629"/>
                    </a:lnTo>
                    <a:lnTo>
                      <a:pt x="907" y="634"/>
                    </a:lnTo>
                    <a:lnTo>
                      <a:pt x="903" y="654"/>
                    </a:lnTo>
                    <a:lnTo>
                      <a:pt x="903" y="658"/>
                    </a:lnTo>
                    <a:lnTo>
                      <a:pt x="897" y="678"/>
                    </a:lnTo>
                    <a:lnTo>
                      <a:pt x="897" y="683"/>
                    </a:lnTo>
                    <a:lnTo>
                      <a:pt x="891" y="702"/>
                    </a:lnTo>
                    <a:lnTo>
                      <a:pt x="891" y="707"/>
                    </a:lnTo>
                    <a:lnTo>
                      <a:pt x="886" y="728"/>
                    </a:lnTo>
                    <a:lnTo>
                      <a:pt x="884" y="733"/>
                    </a:lnTo>
                    <a:lnTo>
                      <a:pt x="880" y="752"/>
                    </a:lnTo>
                    <a:lnTo>
                      <a:pt x="878" y="757"/>
                    </a:lnTo>
                    <a:lnTo>
                      <a:pt x="873" y="778"/>
                    </a:lnTo>
                    <a:lnTo>
                      <a:pt x="871" y="783"/>
                    </a:lnTo>
                    <a:lnTo>
                      <a:pt x="866" y="802"/>
                    </a:lnTo>
                    <a:lnTo>
                      <a:pt x="864" y="807"/>
                    </a:lnTo>
                    <a:lnTo>
                      <a:pt x="858" y="826"/>
                    </a:lnTo>
                    <a:lnTo>
                      <a:pt x="857" y="831"/>
                    </a:lnTo>
                    <a:lnTo>
                      <a:pt x="851" y="852"/>
                    </a:lnTo>
                    <a:lnTo>
                      <a:pt x="850" y="857"/>
                    </a:lnTo>
                    <a:lnTo>
                      <a:pt x="843" y="876"/>
                    </a:lnTo>
                    <a:lnTo>
                      <a:pt x="841" y="881"/>
                    </a:lnTo>
                    <a:lnTo>
                      <a:pt x="836" y="901"/>
                    </a:lnTo>
                    <a:lnTo>
                      <a:pt x="833" y="905"/>
                    </a:lnTo>
                    <a:lnTo>
                      <a:pt x="827" y="925"/>
                    </a:lnTo>
                    <a:lnTo>
                      <a:pt x="826" y="930"/>
                    </a:lnTo>
                    <a:lnTo>
                      <a:pt x="818" y="949"/>
                    </a:lnTo>
                    <a:lnTo>
                      <a:pt x="817" y="954"/>
                    </a:lnTo>
                    <a:lnTo>
                      <a:pt x="810" y="973"/>
                    </a:lnTo>
                    <a:lnTo>
                      <a:pt x="808" y="978"/>
                    </a:lnTo>
                    <a:lnTo>
                      <a:pt x="801" y="997"/>
                    </a:lnTo>
                    <a:lnTo>
                      <a:pt x="798" y="1002"/>
                    </a:lnTo>
                    <a:lnTo>
                      <a:pt x="791" y="1020"/>
                    </a:lnTo>
                    <a:lnTo>
                      <a:pt x="790" y="1025"/>
                    </a:lnTo>
                    <a:lnTo>
                      <a:pt x="783" y="1044"/>
                    </a:lnTo>
                    <a:lnTo>
                      <a:pt x="781" y="1049"/>
                    </a:lnTo>
                    <a:lnTo>
                      <a:pt x="773" y="1067"/>
                    </a:lnTo>
                    <a:lnTo>
                      <a:pt x="771" y="1072"/>
                    </a:lnTo>
                    <a:lnTo>
                      <a:pt x="764" y="1089"/>
                    </a:lnTo>
                    <a:lnTo>
                      <a:pt x="761" y="1093"/>
                    </a:lnTo>
                    <a:lnTo>
                      <a:pt x="754" y="1110"/>
                    </a:lnTo>
                    <a:lnTo>
                      <a:pt x="751" y="1115"/>
                    </a:lnTo>
                    <a:lnTo>
                      <a:pt x="744" y="1133"/>
                    </a:lnTo>
                    <a:lnTo>
                      <a:pt x="741" y="1136"/>
                    </a:lnTo>
                    <a:lnTo>
                      <a:pt x="734" y="1154"/>
                    </a:lnTo>
                    <a:lnTo>
                      <a:pt x="731" y="1157"/>
                    </a:lnTo>
                    <a:lnTo>
                      <a:pt x="723" y="1173"/>
                    </a:lnTo>
                    <a:lnTo>
                      <a:pt x="721" y="1178"/>
                    </a:lnTo>
                    <a:lnTo>
                      <a:pt x="713" y="1193"/>
                    </a:lnTo>
                    <a:lnTo>
                      <a:pt x="711" y="1198"/>
                    </a:lnTo>
                    <a:lnTo>
                      <a:pt x="703" y="1212"/>
                    </a:lnTo>
                    <a:lnTo>
                      <a:pt x="700" y="1217"/>
                    </a:lnTo>
                    <a:lnTo>
                      <a:pt x="691" y="1232"/>
                    </a:lnTo>
                    <a:lnTo>
                      <a:pt x="690" y="1235"/>
                    </a:lnTo>
                    <a:lnTo>
                      <a:pt x="681" y="1249"/>
                    </a:lnTo>
                    <a:lnTo>
                      <a:pt x="679" y="1253"/>
                    </a:lnTo>
                    <a:lnTo>
                      <a:pt x="670" y="1267"/>
                    </a:lnTo>
                    <a:lnTo>
                      <a:pt x="669" y="1270"/>
                    </a:lnTo>
                    <a:lnTo>
                      <a:pt x="659" y="1283"/>
                    </a:lnTo>
                    <a:lnTo>
                      <a:pt x="657" y="1286"/>
                    </a:lnTo>
                    <a:lnTo>
                      <a:pt x="649" y="1299"/>
                    </a:lnTo>
                    <a:lnTo>
                      <a:pt x="646" y="1303"/>
                    </a:lnTo>
                    <a:lnTo>
                      <a:pt x="637" y="1314"/>
                    </a:lnTo>
                    <a:lnTo>
                      <a:pt x="634" y="1317"/>
                    </a:lnTo>
                    <a:lnTo>
                      <a:pt x="626" y="1328"/>
                    </a:lnTo>
                    <a:lnTo>
                      <a:pt x="623" y="1332"/>
                    </a:lnTo>
                    <a:lnTo>
                      <a:pt x="614" y="1343"/>
                    </a:lnTo>
                    <a:lnTo>
                      <a:pt x="611" y="1345"/>
                    </a:lnTo>
                    <a:lnTo>
                      <a:pt x="603" y="1354"/>
                    </a:lnTo>
                    <a:lnTo>
                      <a:pt x="600" y="1358"/>
                    </a:lnTo>
                    <a:lnTo>
                      <a:pt x="591" y="1367"/>
                    </a:lnTo>
                    <a:lnTo>
                      <a:pt x="589" y="1369"/>
                    </a:lnTo>
                    <a:lnTo>
                      <a:pt x="580" y="1377"/>
                    </a:lnTo>
                    <a:lnTo>
                      <a:pt x="577" y="1379"/>
                    </a:lnTo>
                    <a:lnTo>
                      <a:pt x="569" y="1387"/>
                    </a:lnTo>
                    <a:lnTo>
                      <a:pt x="566" y="1388"/>
                    </a:lnTo>
                    <a:lnTo>
                      <a:pt x="556" y="1396"/>
                    </a:lnTo>
                    <a:lnTo>
                      <a:pt x="554" y="1398"/>
                    </a:lnTo>
                    <a:lnTo>
                      <a:pt x="544" y="1403"/>
                    </a:lnTo>
                    <a:lnTo>
                      <a:pt x="543" y="1404"/>
                    </a:lnTo>
                    <a:lnTo>
                      <a:pt x="533" y="1411"/>
                    </a:lnTo>
                    <a:lnTo>
                      <a:pt x="530" y="1411"/>
                    </a:lnTo>
                    <a:lnTo>
                      <a:pt x="521" y="1416"/>
                    </a:lnTo>
                    <a:lnTo>
                      <a:pt x="519" y="1417"/>
                    </a:lnTo>
                    <a:lnTo>
                      <a:pt x="510" y="1421"/>
                    </a:lnTo>
                    <a:lnTo>
                      <a:pt x="507" y="1421"/>
                    </a:lnTo>
                    <a:lnTo>
                      <a:pt x="497" y="1424"/>
                    </a:lnTo>
                    <a:lnTo>
                      <a:pt x="496" y="1424"/>
                    </a:lnTo>
                    <a:lnTo>
                      <a:pt x="486" y="1425"/>
                    </a:lnTo>
                    <a:lnTo>
                      <a:pt x="483" y="1425"/>
                    </a:lnTo>
                    <a:lnTo>
                      <a:pt x="474" y="1425"/>
                    </a:lnTo>
                    <a:lnTo>
                      <a:pt x="473" y="1425"/>
                    </a:lnTo>
                    <a:close/>
                  </a:path>
                </a:pathLst>
              </a:custGeom>
              <a:solidFill>
                <a:srgbClr val="00FFFF"/>
              </a:solidFill>
              <a:ln w="571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600"/>
              </a:p>
            </p:txBody>
          </p:sp>
        </p:grpSp>
      </p:grpSp>
    </p:spTree>
    <p:extLst>
      <p:ext uri="{BB962C8B-B14F-4D97-AF65-F5344CB8AC3E}">
        <p14:creationId xmlns:p14="http://schemas.microsoft.com/office/powerpoint/2010/main" val="896552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500"/>
                                        <p:tgtEl>
                                          <p:spTgt spid="1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
                                        </p:tgtEl>
                                        <p:attrNameLst>
                                          <p:attrName>style.visibility</p:attrName>
                                        </p:attrNameLst>
                                      </p:cBhvr>
                                      <p:to>
                                        <p:strVal val="visible"/>
                                      </p:to>
                                    </p:set>
                                    <p:animEffect transition="in" filter="fade">
                                      <p:cBhvr>
                                        <p:cTn id="17" dur="500"/>
                                        <p:tgtEl>
                                          <p:spTgt spid="1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500"/>
                                        <p:tgtEl>
                                          <p:spTgt spid="1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6"/>
                                        </p:tgtEl>
                                        <p:attrNameLst>
                                          <p:attrName>style.visibility</p:attrName>
                                        </p:attrNameLst>
                                      </p:cBhvr>
                                      <p:to>
                                        <p:strVal val="visible"/>
                                      </p:to>
                                    </p:set>
                                    <p:animEffect transition="in" filter="fade">
                                      <p:cBhvr>
                                        <p:cTn id="27" dur="500"/>
                                        <p:tgtEl>
                                          <p:spTgt spid="18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7"/>
                                        </p:tgtEl>
                                        <p:attrNameLst>
                                          <p:attrName>style.visibility</p:attrName>
                                        </p:attrNameLst>
                                      </p:cBhvr>
                                      <p:to>
                                        <p:strVal val="visible"/>
                                      </p:to>
                                    </p:set>
                                    <p:animEffect transition="in" filter="fade">
                                      <p:cBhvr>
                                        <p:cTn id="32"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374BF2-3C04-4AB9-BE52-D173019A9162}" type="slidenum">
              <a:rPr lang="en-US" smtClean="0"/>
              <a:t>33</a:t>
            </a:fld>
            <a:endParaRPr lang="en-US" dirty="0"/>
          </a:p>
        </p:txBody>
      </p:sp>
      <p:sp>
        <p:nvSpPr>
          <p:cNvPr id="66"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3" name="Rectangle 2"/>
          <p:cNvSpPr/>
          <p:nvPr/>
        </p:nvSpPr>
        <p:spPr>
          <a:xfrm>
            <a:off x="234175" y="912773"/>
            <a:ext cx="8697951" cy="1323439"/>
          </a:xfrm>
          <a:prstGeom prst="rect">
            <a:avLst/>
          </a:prstGeom>
        </p:spPr>
        <p:txBody>
          <a:bodyPr wrap="square">
            <a:spAutoFit/>
          </a:bodyPr>
          <a:lstStyle/>
          <a:p>
            <a:pPr algn="just"/>
            <a:r>
              <a:rPr lang="en-US" altLang="en-US" sz="2000" b="1" dirty="0"/>
              <a:t>Real Hydrogen and Hydrogen-like atoms wave functions</a:t>
            </a:r>
          </a:p>
          <a:p>
            <a:pPr algn="just"/>
            <a:r>
              <a:rPr lang="en-US" altLang="en-US" sz="2000" dirty="0"/>
              <a:t>When the radial wave function and the spherical harmonic (angular wave function) are multiplied we get the total wave functions. </a:t>
            </a:r>
            <a:r>
              <a:rPr lang="en-US" sz="2000" dirty="0"/>
              <a:t>Some of the complete hydrogen-like atomic wave functions expressed as real functions are:</a:t>
            </a:r>
          </a:p>
        </p:txBody>
      </p:sp>
      <p:sp>
        <p:nvSpPr>
          <p:cNvPr id="18" name="Rectangle 10"/>
          <p:cNvSpPr>
            <a:spLocks noChangeArrowheads="1"/>
          </p:cNvSpPr>
          <p:nvPr/>
        </p:nvSpPr>
        <p:spPr bwMode="auto">
          <a:xfrm>
            <a:off x="2062976" y="92940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graphicFrame>
            <p:nvGraphicFramePr>
              <p:cNvPr id="76" name="Table 75"/>
              <p:cNvGraphicFramePr>
                <a:graphicFrameLocks noGrp="1"/>
              </p:cNvGraphicFramePr>
              <p:nvPr>
                <p:extLst>
                  <p:ext uri="{D42A27DB-BD31-4B8C-83A1-F6EECF244321}">
                    <p14:modId xmlns:p14="http://schemas.microsoft.com/office/powerpoint/2010/main" val="2244083174"/>
                  </p:ext>
                </p:extLst>
              </p:nvPr>
            </p:nvGraphicFramePr>
            <p:xfrm>
              <a:off x="423747" y="2252841"/>
              <a:ext cx="8296506" cy="4963670"/>
            </p:xfrm>
            <a:graphic>
              <a:graphicData uri="http://schemas.openxmlformats.org/drawingml/2006/table">
                <a:tbl>
                  <a:tblPr firstRow="1" bandRow="1">
                    <a:tableStyleId>{5C22544A-7EE6-4342-B048-85BDC9FD1C3A}</a:tableStyleId>
                  </a:tblPr>
                  <a:tblGrid>
                    <a:gridCol w="3836020">
                      <a:extLst>
                        <a:ext uri="{9D8B030D-6E8A-4147-A177-3AD203B41FA5}">
                          <a16:colId xmlns:a16="http://schemas.microsoft.com/office/drawing/2014/main" val="4116916792"/>
                        </a:ext>
                      </a:extLst>
                    </a:gridCol>
                    <a:gridCol w="4460486">
                      <a:extLst>
                        <a:ext uri="{9D8B030D-6E8A-4147-A177-3AD203B41FA5}">
                          <a16:colId xmlns:a16="http://schemas.microsoft.com/office/drawing/2014/main" val="4011951713"/>
                        </a:ext>
                      </a:extLst>
                    </a:gridCol>
                  </a:tblGrid>
                  <a:tr h="370840">
                    <a:tc>
                      <a:txBody>
                        <a:bodyPr/>
                        <a:lstStyle/>
                        <a:p>
                          <a:pPr algn="l">
                            <a:lnSpc>
                              <a:spcPct val="110000"/>
                            </a:lnSpc>
                          </a:pPr>
                          <a14:m>
                            <m:oMathPara xmlns:m="http://schemas.openxmlformats.org/officeDocument/2006/math">
                              <m:oMathParaPr>
                                <m:jc m:val="left"/>
                              </m:oMathParaPr>
                              <m:oMath xmlns:m="http://schemas.openxmlformats.org/officeDocument/2006/math">
                                <m:sSub>
                                  <m:sSubPr>
                                    <m:ctrlPr>
                                      <a:rPr lang="en-US" altLang="en-US" sz="160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𝜓</m:t>
                                    </m:r>
                                  </m:e>
                                  <m:sub>
                                    <m:r>
                                      <a:rPr lang="en-US" altLang="en-US" sz="1600" i="1">
                                        <a:solidFill>
                                          <a:schemeClr val="tx1"/>
                                        </a:solidFill>
                                        <a:latin typeface="Cambria Math" panose="02040503050406030204" pitchFamily="18" charset="0"/>
                                      </a:rPr>
                                      <m:t>1</m:t>
                                    </m:r>
                                    <m:r>
                                      <a:rPr lang="en-US" altLang="en-US" sz="1600" i="1">
                                        <a:solidFill>
                                          <a:schemeClr val="tx1"/>
                                        </a:solidFill>
                                        <a:latin typeface="Cambria Math" panose="02040503050406030204" pitchFamily="18" charset="0"/>
                                      </a:rPr>
                                      <m:t>𝑠</m:t>
                                    </m:r>
                                  </m:sub>
                                </m:sSub>
                                <m:r>
                                  <a:rPr lang="en-US" altLang="en-US" sz="1600" i="1">
                                    <a:solidFill>
                                      <a:schemeClr val="tx1"/>
                                    </a:solidFill>
                                    <a:latin typeface="Cambria Math" panose="02040503050406030204" pitchFamily="18" charset="0"/>
                                  </a:rPr>
                                  <m:t>=</m:t>
                                </m:r>
                                <m:f>
                                  <m:fPr>
                                    <m:ctrlPr>
                                      <a:rPr lang="en-US" altLang="en-US" sz="1600" i="1" smtClean="0">
                                        <a:solidFill>
                                          <a:schemeClr val="tx1"/>
                                        </a:solidFill>
                                        <a:latin typeface="Cambria Math" panose="02040503050406030204" pitchFamily="18" charset="0"/>
                                      </a:rPr>
                                    </m:ctrlPr>
                                  </m:fPr>
                                  <m:num>
                                    <m:r>
                                      <a:rPr lang="en-US" altLang="en-US" sz="1600" b="0" i="1" smtClean="0">
                                        <a:solidFill>
                                          <a:schemeClr val="tx1"/>
                                        </a:solidFill>
                                        <a:latin typeface="Cambria Math" panose="02040503050406030204" pitchFamily="18" charset="0"/>
                                      </a:rPr>
                                      <m:t>1</m:t>
                                    </m:r>
                                  </m:num>
                                  <m:den>
                                    <m:rad>
                                      <m:radPr>
                                        <m:degHide m:val="on"/>
                                        <m:ctrlPr>
                                          <a:rPr lang="en-US" altLang="en-US" sz="1600" i="1" smtClean="0">
                                            <a:solidFill>
                                              <a:schemeClr val="tx1"/>
                                            </a:solidFill>
                                            <a:latin typeface="Cambria Math" panose="02040503050406030204" pitchFamily="18" charset="0"/>
                                          </a:rPr>
                                        </m:ctrlPr>
                                      </m:radPr>
                                      <m:deg/>
                                      <m:e>
                                        <m:r>
                                          <a:rPr lang="en-US" altLang="en-US" sz="1600" i="1" smtClean="0">
                                            <a:solidFill>
                                              <a:schemeClr val="tx1"/>
                                            </a:solidFill>
                                            <a:latin typeface="Cambria Math" panose="02040503050406030204" pitchFamily="18" charset="0"/>
                                            <a:ea typeface="Cambria Math" panose="02040503050406030204" pitchFamily="18" charset="0"/>
                                          </a:rPr>
                                          <m:t>𝜋</m:t>
                                        </m:r>
                                      </m:e>
                                    </m:rad>
                                  </m:den>
                                </m:f>
                                <m:sSup>
                                  <m:sSupPr>
                                    <m:ctrlPr>
                                      <a:rPr lang="en-US" altLang="en-US" sz="1600" i="1">
                                        <a:solidFill>
                                          <a:schemeClr val="tx1"/>
                                        </a:solidFill>
                                        <a:latin typeface="Cambria Math" panose="02040503050406030204" pitchFamily="18" charset="0"/>
                                      </a:rPr>
                                    </m:ctrlPr>
                                  </m:sSupPr>
                                  <m:e>
                                    <m:d>
                                      <m:dPr>
                                        <m:ctrlPr>
                                          <a:rPr lang="en-US" altLang="en-US" sz="1600" i="1">
                                            <a:solidFill>
                                              <a:schemeClr val="tx1"/>
                                            </a:solidFill>
                                            <a:latin typeface="Cambria Math" panose="02040503050406030204" pitchFamily="18" charset="0"/>
                                          </a:rPr>
                                        </m:ctrlPr>
                                      </m:dPr>
                                      <m:e>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𝑍</m:t>
                                            </m:r>
                                          </m:num>
                                          <m:den>
                                            <m:r>
                                              <a:rPr lang="en-US" altLang="en-US" sz="1600" i="1">
                                                <a:solidFill>
                                                  <a:schemeClr val="tx1"/>
                                                </a:solidFill>
                                                <a:latin typeface="Cambria Math" panose="02040503050406030204" pitchFamily="18" charset="0"/>
                                              </a:rPr>
                                              <m:t>𝑎</m:t>
                                            </m:r>
                                          </m:den>
                                        </m:f>
                                      </m:e>
                                    </m:d>
                                  </m:e>
                                  <m:sup>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3</m:t>
                                        </m:r>
                                      </m:num>
                                      <m:den>
                                        <m:r>
                                          <a:rPr lang="en-US" altLang="en-US" sz="1600" i="1">
                                            <a:solidFill>
                                              <a:schemeClr val="tx1"/>
                                            </a:solidFill>
                                            <a:latin typeface="Cambria Math" panose="02040503050406030204" pitchFamily="18" charset="0"/>
                                          </a:rPr>
                                          <m:t>2</m:t>
                                        </m:r>
                                      </m:den>
                                    </m:f>
                                  </m:sup>
                                </m:sSup>
                                <m:r>
                                  <a:rPr lang="en-US" altLang="en-US" sz="1600" i="1">
                                    <a:solidFill>
                                      <a:schemeClr val="tx1"/>
                                    </a:solidFill>
                                    <a:latin typeface="Cambria Math" panose="02040503050406030204" pitchFamily="18" charset="0"/>
                                  </a:rPr>
                                  <m:t> </m:t>
                                </m:r>
                                <m:sSup>
                                  <m:sSupPr>
                                    <m:ctrlPr>
                                      <a:rPr lang="en-US" altLang="en-US" sz="1600" i="1">
                                        <a:solidFill>
                                          <a:schemeClr val="tx1"/>
                                        </a:solidFill>
                                        <a:latin typeface="Cambria Math" panose="02040503050406030204" pitchFamily="18" charset="0"/>
                                      </a:rPr>
                                    </m:ctrlPr>
                                  </m:sSupPr>
                                  <m:e>
                                    <m:r>
                                      <a:rPr lang="en-US" altLang="en-US" sz="1600" i="1">
                                        <a:solidFill>
                                          <a:schemeClr val="tx1"/>
                                        </a:solidFill>
                                        <a:latin typeface="Cambria Math" panose="02040503050406030204" pitchFamily="18" charset="0"/>
                                      </a:rPr>
                                      <m:t>𝑒</m:t>
                                    </m:r>
                                  </m:e>
                                  <m:sup>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m:t>
                                        </m:r>
                                        <m:r>
                                          <a:rPr lang="en-US" altLang="en-US" sz="1600" i="1">
                                            <a:solidFill>
                                              <a:schemeClr val="tx1"/>
                                            </a:solidFill>
                                            <a:latin typeface="Cambria Math" panose="02040503050406030204" pitchFamily="18" charset="0"/>
                                          </a:rPr>
                                          <m:t>𝑍𝑟</m:t>
                                        </m:r>
                                      </m:num>
                                      <m:den>
                                        <m:r>
                                          <a:rPr lang="en-US" altLang="en-US" sz="1600" i="1">
                                            <a:solidFill>
                                              <a:schemeClr val="tx1"/>
                                            </a:solidFill>
                                            <a:latin typeface="Cambria Math" panose="02040503050406030204" pitchFamily="18" charset="0"/>
                                          </a:rPr>
                                          <m:t>𝑎</m:t>
                                        </m:r>
                                      </m:den>
                                    </m:f>
                                  </m:sup>
                                </m:sSup>
                              </m:oMath>
                            </m:oMathPara>
                          </a14:m>
                          <a:endParaRPr lang="en-US" sz="16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10000"/>
                            </a:lnSpc>
                          </a:pPr>
                          <a14:m>
                            <m:oMathPara xmlns:m="http://schemas.openxmlformats.org/officeDocument/2006/math">
                              <m:oMathParaPr>
                                <m:jc m:val="centerGroup"/>
                              </m:oMathParaPr>
                              <m:oMath xmlns:m="http://schemas.openxmlformats.org/officeDocument/2006/math">
                                <m:sSub>
                                  <m:sSubPr>
                                    <m:ctrlPr>
                                      <a:rPr lang="en-US" altLang="en-US" sz="1600" b="0" i="1" smtClean="0">
                                        <a:solidFill>
                                          <a:schemeClr val="tx1"/>
                                        </a:solidFill>
                                        <a:latin typeface="Cambria Math" panose="02040503050406030204" pitchFamily="18" charset="0"/>
                                      </a:rPr>
                                    </m:ctrlPr>
                                  </m:sSubPr>
                                  <m:e>
                                    <m:r>
                                      <a:rPr lang="en-US" sz="1600" b="0" i="1">
                                        <a:solidFill>
                                          <a:schemeClr val="tx1"/>
                                        </a:solidFill>
                                        <a:latin typeface="Cambria Math" panose="02040503050406030204" pitchFamily="18" charset="0"/>
                                        <a:ea typeface="Cambria Math" panose="02040503050406030204" pitchFamily="18" charset="0"/>
                                      </a:rPr>
                                      <m:t>𝜓</m:t>
                                    </m:r>
                                  </m:e>
                                  <m:sub>
                                    <m:r>
                                      <a:rPr lang="en-US" altLang="en-US" sz="1600" b="0" i="1">
                                        <a:solidFill>
                                          <a:schemeClr val="tx1"/>
                                        </a:solidFill>
                                        <a:latin typeface="Cambria Math" panose="02040503050406030204" pitchFamily="18" charset="0"/>
                                      </a:rPr>
                                      <m:t>3</m:t>
                                    </m:r>
                                    <m:r>
                                      <a:rPr lang="en-US" altLang="en-US" sz="1600" b="0" i="1">
                                        <a:solidFill>
                                          <a:schemeClr val="tx1"/>
                                        </a:solidFill>
                                        <a:latin typeface="Cambria Math" panose="02040503050406030204" pitchFamily="18" charset="0"/>
                                      </a:rPr>
                                      <m:t>𝑠</m:t>
                                    </m:r>
                                  </m:sub>
                                </m:sSub>
                                <m:r>
                                  <a:rPr lang="en-US" altLang="en-US" sz="1600" b="0" i="1">
                                    <a:solidFill>
                                      <a:schemeClr val="tx1"/>
                                    </a:solidFill>
                                    <a:latin typeface="Cambria Math" panose="02040503050406030204" pitchFamily="18" charset="0"/>
                                  </a:rPr>
                                  <m:t>=</m:t>
                                </m:r>
                                <m:sSup>
                                  <m:sSupPr>
                                    <m:ctrlPr>
                                      <a:rPr lang="en-US" altLang="en-US" sz="1600" b="0" i="1" smtClean="0">
                                        <a:solidFill>
                                          <a:schemeClr val="tx1"/>
                                        </a:solidFill>
                                        <a:latin typeface="Cambria Math" panose="02040503050406030204" pitchFamily="18" charset="0"/>
                                      </a:rPr>
                                    </m:ctrlPr>
                                  </m:sSupPr>
                                  <m:e>
                                    <m:f>
                                      <m:fPr>
                                        <m:ctrlPr>
                                          <a:rPr lang="en-US" altLang="en-US" sz="1600" b="0" i="1">
                                            <a:solidFill>
                                              <a:schemeClr val="tx1"/>
                                            </a:solidFill>
                                            <a:latin typeface="Cambria Math" panose="02040503050406030204" pitchFamily="18" charset="0"/>
                                          </a:rPr>
                                        </m:ctrlPr>
                                      </m:fPr>
                                      <m:num>
                                        <m:r>
                                          <a:rPr lang="en-US" altLang="en-US" sz="1600" b="0" i="1">
                                            <a:solidFill>
                                              <a:schemeClr val="tx1"/>
                                            </a:solidFill>
                                            <a:latin typeface="Cambria Math" panose="02040503050406030204" pitchFamily="18" charset="0"/>
                                          </a:rPr>
                                          <m:t>1</m:t>
                                        </m:r>
                                      </m:num>
                                      <m:den>
                                        <m:r>
                                          <a:rPr lang="en-US" altLang="en-US" sz="1600" b="0" i="1" smtClean="0">
                                            <a:solidFill>
                                              <a:schemeClr val="tx1"/>
                                            </a:solidFill>
                                            <a:latin typeface="Cambria Math" panose="02040503050406030204" pitchFamily="18" charset="0"/>
                                          </a:rPr>
                                          <m:t>81</m:t>
                                        </m:r>
                                        <m:rad>
                                          <m:radPr>
                                            <m:degHide m:val="on"/>
                                            <m:ctrlPr>
                                              <a:rPr lang="en-US" altLang="en-US" sz="1600" b="0" i="1">
                                                <a:solidFill>
                                                  <a:schemeClr val="tx1"/>
                                                </a:solidFill>
                                                <a:latin typeface="Cambria Math" panose="02040503050406030204" pitchFamily="18" charset="0"/>
                                              </a:rPr>
                                            </m:ctrlPr>
                                          </m:radPr>
                                          <m:deg/>
                                          <m:e>
                                            <m:r>
                                              <a:rPr lang="en-US" altLang="en-US" sz="1600" b="0" i="1" smtClean="0">
                                                <a:solidFill>
                                                  <a:schemeClr val="tx1"/>
                                                </a:solidFill>
                                                <a:latin typeface="Cambria Math" panose="02040503050406030204" pitchFamily="18" charset="0"/>
                                              </a:rPr>
                                              <m:t>3</m:t>
                                            </m:r>
                                            <m:r>
                                              <a:rPr lang="en-US" altLang="en-US" sz="1600" b="0" i="1">
                                                <a:solidFill>
                                                  <a:schemeClr val="tx1"/>
                                                </a:solidFill>
                                                <a:latin typeface="Cambria Math" panose="02040503050406030204" pitchFamily="18" charset="0"/>
                                                <a:ea typeface="Cambria Math" panose="02040503050406030204" pitchFamily="18" charset="0"/>
                                              </a:rPr>
                                              <m:t>𝜋</m:t>
                                            </m:r>
                                          </m:e>
                                        </m:rad>
                                      </m:den>
                                    </m:f>
                                    <m:d>
                                      <m:dPr>
                                        <m:ctrlPr>
                                          <a:rPr lang="en-US" altLang="en-US" sz="1600" b="0" i="1">
                                            <a:solidFill>
                                              <a:schemeClr val="tx1"/>
                                            </a:solidFill>
                                            <a:latin typeface="Cambria Math" panose="02040503050406030204" pitchFamily="18" charset="0"/>
                                          </a:rPr>
                                        </m:ctrlPr>
                                      </m:dPr>
                                      <m:e>
                                        <m:f>
                                          <m:fPr>
                                            <m:ctrlPr>
                                              <a:rPr lang="en-US" altLang="en-US" sz="1600" b="0" i="1">
                                                <a:solidFill>
                                                  <a:schemeClr val="tx1"/>
                                                </a:solidFill>
                                                <a:latin typeface="Cambria Math" panose="02040503050406030204" pitchFamily="18" charset="0"/>
                                              </a:rPr>
                                            </m:ctrlPr>
                                          </m:fPr>
                                          <m:num>
                                            <m:r>
                                              <a:rPr lang="en-US" altLang="en-US" sz="1600" b="0" i="1">
                                                <a:solidFill>
                                                  <a:schemeClr val="tx1"/>
                                                </a:solidFill>
                                                <a:latin typeface="Cambria Math" panose="02040503050406030204" pitchFamily="18" charset="0"/>
                                              </a:rPr>
                                              <m:t>𝑍</m:t>
                                            </m:r>
                                          </m:num>
                                          <m:den>
                                            <m:r>
                                              <a:rPr lang="en-US" altLang="en-US" sz="1600" b="0" i="1">
                                                <a:solidFill>
                                                  <a:schemeClr val="tx1"/>
                                                </a:solidFill>
                                                <a:latin typeface="Cambria Math" panose="02040503050406030204" pitchFamily="18" charset="0"/>
                                              </a:rPr>
                                              <m:t>𝑎</m:t>
                                            </m:r>
                                          </m:den>
                                        </m:f>
                                      </m:e>
                                    </m:d>
                                  </m:e>
                                  <m:sup>
                                    <m:f>
                                      <m:fPr>
                                        <m:ctrlPr>
                                          <a:rPr lang="en-US" altLang="en-US" sz="1600" b="0" i="1">
                                            <a:solidFill>
                                              <a:schemeClr val="tx1"/>
                                            </a:solidFill>
                                            <a:latin typeface="Cambria Math" panose="02040503050406030204" pitchFamily="18" charset="0"/>
                                          </a:rPr>
                                        </m:ctrlPr>
                                      </m:fPr>
                                      <m:num>
                                        <m:r>
                                          <a:rPr lang="en-US" altLang="en-US" sz="1600" b="0" i="1">
                                            <a:solidFill>
                                              <a:schemeClr val="tx1"/>
                                            </a:solidFill>
                                            <a:latin typeface="Cambria Math" panose="02040503050406030204" pitchFamily="18" charset="0"/>
                                          </a:rPr>
                                          <m:t>3</m:t>
                                        </m:r>
                                      </m:num>
                                      <m:den>
                                        <m:r>
                                          <a:rPr lang="en-US" altLang="en-US" sz="1600" b="0" i="1">
                                            <a:solidFill>
                                              <a:schemeClr val="tx1"/>
                                            </a:solidFill>
                                            <a:latin typeface="Cambria Math" panose="02040503050406030204" pitchFamily="18" charset="0"/>
                                          </a:rPr>
                                          <m:t>2</m:t>
                                        </m:r>
                                      </m:den>
                                    </m:f>
                                  </m:sup>
                                </m:sSup>
                                <m:r>
                                  <a:rPr lang="en-US" altLang="en-US" sz="1600" b="0" i="1">
                                    <a:solidFill>
                                      <a:schemeClr val="tx1"/>
                                    </a:solidFill>
                                    <a:latin typeface="Cambria Math" panose="02040503050406030204" pitchFamily="18" charset="0"/>
                                  </a:rPr>
                                  <m:t> </m:t>
                                </m:r>
                                <m:d>
                                  <m:dPr>
                                    <m:ctrlPr>
                                      <a:rPr lang="en-US" altLang="en-US" sz="1600" b="0" i="1">
                                        <a:solidFill>
                                          <a:schemeClr val="tx1"/>
                                        </a:solidFill>
                                        <a:latin typeface="Cambria Math" panose="02040503050406030204" pitchFamily="18" charset="0"/>
                                      </a:rPr>
                                    </m:ctrlPr>
                                  </m:dPr>
                                  <m:e>
                                    <m:r>
                                      <a:rPr lang="en-US" altLang="en-US" sz="1600" b="0" i="1" smtClean="0">
                                        <a:solidFill>
                                          <a:schemeClr val="tx1"/>
                                        </a:solidFill>
                                        <a:latin typeface="Cambria Math" panose="02040503050406030204" pitchFamily="18" charset="0"/>
                                      </a:rPr>
                                      <m:t>27</m:t>
                                    </m:r>
                                    <m:r>
                                      <a:rPr lang="en-US" altLang="en-US" sz="1600" b="0" i="1">
                                        <a:solidFill>
                                          <a:schemeClr val="tx1"/>
                                        </a:solidFill>
                                        <a:latin typeface="Cambria Math" panose="02040503050406030204" pitchFamily="18" charset="0"/>
                                      </a:rPr>
                                      <m:t>−</m:t>
                                    </m:r>
                                    <m:r>
                                      <a:rPr lang="en-US" altLang="en-US" sz="1600" b="0" i="1" smtClean="0">
                                        <a:solidFill>
                                          <a:schemeClr val="tx1"/>
                                        </a:solidFill>
                                        <a:latin typeface="Cambria Math" panose="02040503050406030204" pitchFamily="18" charset="0"/>
                                      </a:rPr>
                                      <m:t>18</m:t>
                                    </m:r>
                                    <m:f>
                                      <m:fPr>
                                        <m:ctrlPr>
                                          <a:rPr lang="en-US" altLang="en-US" sz="1600" b="0" i="1">
                                            <a:solidFill>
                                              <a:schemeClr val="tx1"/>
                                            </a:solidFill>
                                            <a:latin typeface="Cambria Math" panose="02040503050406030204" pitchFamily="18" charset="0"/>
                                          </a:rPr>
                                        </m:ctrlPr>
                                      </m:fPr>
                                      <m:num>
                                        <m:r>
                                          <a:rPr lang="en-US" altLang="en-US" sz="1600" b="0" i="1">
                                            <a:solidFill>
                                              <a:schemeClr val="tx1"/>
                                            </a:solidFill>
                                            <a:latin typeface="Cambria Math" panose="02040503050406030204" pitchFamily="18" charset="0"/>
                                          </a:rPr>
                                          <m:t>𝑍𝑟</m:t>
                                        </m:r>
                                      </m:num>
                                      <m:den>
                                        <m:r>
                                          <a:rPr lang="en-US" altLang="en-US" sz="1600" b="0" i="1">
                                            <a:solidFill>
                                              <a:schemeClr val="tx1"/>
                                            </a:solidFill>
                                            <a:latin typeface="Cambria Math" panose="02040503050406030204" pitchFamily="18" charset="0"/>
                                          </a:rPr>
                                          <m:t>𝑎</m:t>
                                        </m:r>
                                      </m:den>
                                    </m:f>
                                    <m:r>
                                      <a:rPr lang="en-US" altLang="en-US" sz="1600" b="0" i="1">
                                        <a:solidFill>
                                          <a:schemeClr val="tx1"/>
                                        </a:solidFill>
                                        <a:latin typeface="Cambria Math" panose="02040503050406030204" pitchFamily="18" charset="0"/>
                                      </a:rPr>
                                      <m:t>+</m:t>
                                    </m:r>
                                    <m:r>
                                      <a:rPr lang="en-US" altLang="en-US" sz="1600" b="0" i="1" smtClean="0">
                                        <a:solidFill>
                                          <a:schemeClr val="tx1"/>
                                        </a:solidFill>
                                        <a:latin typeface="Cambria Math" panose="02040503050406030204" pitchFamily="18" charset="0"/>
                                      </a:rPr>
                                      <m:t>2</m:t>
                                    </m:r>
                                    <m:f>
                                      <m:fPr>
                                        <m:ctrlPr>
                                          <a:rPr lang="en-US" altLang="en-US" sz="1600" b="0" i="1">
                                            <a:solidFill>
                                              <a:schemeClr val="tx1"/>
                                            </a:solidFill>
                                            <a:latin typeface="Cambria Math" panose="02040503050406030204" pitchFamily="18" charset="0"/>
                                          </a:rPr>
                                        </m:ctrlPr>
                                      </m:fPr>
                                      <m:num>
                                        <m:sSup>
                                          <m:sSupPr>
                                            <m:ctrlPr>
                                              <a:rPr lang="en-US" altLang="en-US" sz="1600" b="0" i="1">
                                                <a:solidFill>
                                                  <a:schemeClr val="tx1"/>
                                                </a:solidFill>
                                                <a:latin typeface="Cambria Math" panose="02040503050406030204" pitchFamily="18" charset="0"/>
                                              </a:rPr>
                                            </m:ctrlPr>
                                          </m:sSupPr>
                                          <m:e>
                                            <m:r>
                                              <a:rPr lang="en-US" altLang="en-US" sz="1600" b="0" i="1">
                                                <a:solidFill>
                                                  <a:schemeClr val="tx1"/>
                                                </a:solidFill>
                                                <a:latin typeface="Cambria Math" panose="02040503050406030204" pitchFamily="18" charset="0"/>
                                              </a:rPr>
                                              <m:t>𝑍</m:t>
                                            </m:r>
                                          </m:e>
                                          <m:sup>
                                            <m:r>
                                              <a:rPr lang="en-US" altLang="en-US" sz="1600" b="0" i="1">
                                                <a:solidFill>
                                                  <a:schemeClr val="tx1"/>
                                                </a:solidFill>
                                                <a:latin typeface="Cambria Math" panose="02040503050406030204" pitchFamily="18" charset="0"/>
                                              </a:rPr>
                                              <m:t>2</m:t>
                                            </m:r>
                                          </m:sup>
                                        </m:sSup>
                                        <m:sSup>
                                          <m:sSupPr>
                                            <m:ctrlPr>
                                              <a:rPr lang="en-US" altLang="en-US" sz="1600" b="0" i="1">
                                                <a:solidFill>
                                                  <a:schemeClr val="tx1"/>
                                                </a:solidFill>
                                                <a:latin typeface="Cambria Math" panose="02040503050406030204" pitchFamily="18" charset="0"/>
                                              </a:rPr>
                                            </m:ctrlPr>
                                          </m:sSupPr>
                                          <m:e>
                                            <m:r>
                                              <a:rPr lang="en-US" altLang="en-US" sz="1600" b="0" i="1">
                                                <a:solidFill>
                                                  <a:schemeClr val="tx1"/>
                                                </a:solidFill>
                                                <a:latin typeface="Cambria Math" panose="02040503050406030204" pitchFamily="18" charset="0"/>
                                              </a:rPr>
                                              <m:t>𝑟</m:t>
                                            </m:r>
                                          </m:e>
                                          <m:sup>
                                            <m:r>
                                              <a:rPr lang="en-US" altLang="en-US" sz="1600" b="0" i="1">
                                                <a:solidFill>
                                                  <a:schemeClr val="tx1"/>
                                                </a:solidFill>
                                                <a:latin typeface="Cambria Math" panose="02040503050406030204" pitchFamily="18" charset="0"/>
                                              </a:rPr>
                                              <m:t>2</m:t>
                                            </m:r>
                                          </m:sup>
                                        </m:sSup>
                                      </m:num>
                                      <m:den>
                                        <m:sSup>
                                          <m:sSupPr>
                                            <m:ctrlPr>
                                              <a:rPr lang="en-US" altLang="en-US" sz="1600" b="0" i="1">
                                                <a:solidFill>
                                                  <a:schemeClr val="tx1"/>
                                                </a:solidFill>
                                                <a:latin typeface="Cambria Math" panose="02040503050406030204" pitchFamily="18" charset="0"/>
                                              </a:rPr>
                                            </m:ctrlPr>
                                          </m:sSupPr>
                                          <m:e>
                                            <m:r>
                                              <a:rPr lang="en-US" altLang="en-US" sz="1600" b="0" i="1">
                                                <a:solidFill>
                                                  <a:schemeClr val="tx1"/>
                                                </a:solidFill>
                                                <a:latin typeface="Cambria Math" panose="02040503050406030204" pitchFamily="18" charset="0"/>
                                              </a:rPr>
                                              <m:t>𝑎</m:t>
                                            </m:r>
                                          </m:e>
                                          <m:sup>
                                            <m:r>
                                              <a:rPr lang="en-US" altLang="en-US" sz="1600" b="0" i="1">
                                                <a:solidFill>
                                                  <a:schemeClr val="tx1"/>
                                                </a:solidFill>
                                                <a:latin typeface="Cambria Math" panose="02040503050406030204" pitchFamily="18" charset="0"/>
                                              </a:rPr>
                                              <m:t>2</m:t>
                                            </m:r>
                                          </m:sup>
                                        </m:sSup>
                                      </m:den>
                                    </m:f>
                                  </m:e>
                                </m:d>
                                <m:sSup>
                                  <m:sSupPr>
                                    <m:ctrlPr>
                                      <a:rPr lang="en-US" altLang="en-US" sz="1600" b="0" i="1">
                                        <a:solidFill>
                                          <a:schemeClr val="tx1"/>
                                        </a:solidFill>
                                        <a:latin typeface="Cambria Math" panose="02040503050406030204" pitchFamily="18" charset="0"/>
                                      </a:rPr>
                                    </m:ctrlPr>
                                  </m:sSupPr>
                                  <m:e>
                                    <m:r>
                                      <a:rPr lang="en-US" altLang="en-US" sz="1600" b="0" i="1">
                                        <a:solidFill>
                                          <a:schemeClr val="tx1"/>
                                        </a:solidFill>
                                        <a:latin typeface="Cambria Math" panose="02040503050406030204" pitchFamily="18" charset="0"/>
                                      </a:rPr>
                                      <m:t>𝑒</m:t>
                                    </m:r>
                                  </m:e>
                                  <m:sup>
                                    <m:f>
                                      <m:fPr>
                                        <m:ctrlPr>
                                          <a:rPr lang="en-US" altLang="en-US" sz="1600" b="0" i="1">
                                            <a:solidFill>
                                              <a:schemeClr val="tx1"/>
                                            </a:solidFill>
                                            <a:latin typeface="Cambria Math" panose="02040503050406030204" pitchFamily="18" charset="0"/>
                                          </a:rPr>
                                        </m:ctrlPr>
                                      </m:fPr>
                                      <m:num>
                                        <m:r>
                                          <a:rPr lang="en-US" altLang="en-US" sz="1600" b="0" i="1">
                                            <a:solidFill>
                                              <a:schemeClr val="tx1"/>
                                            </a:solidFill>
                                            <a:latin typeface="Cambria Math" panose="02040503050406030204" pitchFamily="18" charset="0"/>
                                          </a:rPr>
                                          <m:t>−</m:t>
                                        </m:r>
                                        <m:r>
                                          <a:rPr lang="en-US" altLang="en-US" sz="1600" b="0" i="1">
                                            <a:solidFill>
                                              <a:schemeClr val="tx1"/>
                                            </a:solidFill>
                                            <a:latin typeface="Cambria Math" panose="02040503050406030204" pitchFamily="18" charset="0"/>
                                          </a:rPr>
                                          <m:t>𝑍𝑟</m:t>
                                        </m:r>
                                      </m:num>
                                      <m:den>
                                        <m:r>
                                          <a:rPr lang="en-US" altLang="en-US" sz="1600" b="0" i="1">
                                            <a:solidFill>
                                              <a:schemeClr val="tx1"/>
                                            </a:solidFill>
                                            <a:latin typeface="Cambria Math" panose="02040503050406030204" pitchFamily="18" charset="0"/>
                                          </a:rPr>
                                          <m:t>3</m:t>
                                        </m:r>
                                        <m:r>
                                          <a:rPr lang="en-US" altLang="en-US" sz="1600" b="0" i="1">
                                            <a:solidFill>
                                              <a:schemeClr val="tx1"/>
                                            </a:solidFill>
                                            <a:latin typeface="Cambria Math" panose="02040503050406030204" pitchFamily="18" charset="0"/>
                                          </a:rPr>
                                          <m:t>𝑎</m:t>
                                        </m:r>
                                      </m:den>
                                    </m:f>
                                  </m:sup>
                                </m:sSup>
                              </m:oMath>
                            </m:oMathPara>
                          </a14:m>
                          <a:endParaRPr lang="en-US" sz="1600"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4051473"/>
                      </a:ext>
                    </a:extLst>
                  </a:tr>
                  <a:tr h="370840">
                    <a:tc>
                      <a:txBody>
                        <a:bodyPr/>
                        <a:lstStyle/>
                        <a:p>
                          <a:pPr algn="l">
                            <a:lnSpc>
                              <a:spcPct val="110000"/>
                            </a:lnSpc>
                          </a:pPr>
                          <a14:m>
                            <m:oMathPara xmlns:m="http://schemas.openxmlformats.org/officeDocument/2006/math">
                              <m:oMathParaPr>
                                <m:jc m:val="left"/>
                              </m:oMathParaPr>
                              <m:oMath xmlns:m="http://schemas.openxmlformats.org/officeDocument/2006/math">
                                <m:sSub>
                                  <m:sSubPr>
                                    <m:ctrlPr>
                                      <a:rPr lang="en-US" altLang="en-US" sz="160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𝜓</m:t>
                                    </m:r>
                                  </m:e>
                                  <m:sub>
                                    <m:r>
                                      <a:rPr lang="en-US" altLang="en-US" sz="1600" i="1">
                                        <a:solidFill>
                                          <a:schemeClr val="tx1"/>
                                        </a:solidFill>
                                        <a:latin typeface="Cambria Math" panose="02040503050406030204" pitchFamily="18" charset="0"/>
                                      </a:rPr>
                                      <m:t>2</m:t>
                                    </m:r>
                                    <m:r>
                                      <a:rPr lang="en-US" altLang="en-US" sz="1600" i="1">
                                        <a:solidFill>
                                          <a:schemeClr val="tx1"/>
                                        </a:solidFill>
                                        <a:latin typeface="Cambria Math" panose="02040503050406030204" pitchFamily="18" charset="0"/>
                                      </a:rPr>
                                      <m:t>𝑠</m:t>
                                    </m:r>
                                  </m:sub>
                                </m:sSub>
                                <m:r>
                                  <a:rPr lang="en-US" altLang="en-US" sz="1600" i="1">
                                    <a:solidFill>
                                      <a:schemeClr val="tx1"/>
                                    </a:solidFill>
                                    <a:latin typeface="Cambria Math" panose="02040503050406030204" pitchFamily="18" charset="0"/>
                                  </a:rPr>
                                  <m:t>=</m:t>
                                </m:r>
                                <m:sSup>
                                  <m:sSupPr>
                                    <m:ctrlPr>
                                      <a:rPr lang="en-US" altLang="en-US" sz="1600" i="1">
                                        <a:solidFill>
                                          <a:schemeClr val="tx1"/>
                                        </a:solidFill>
                                        <a:latin typeface="Cambria Math" panose="02040503050406030204" pitchFamily="18" charset="0"/>
                                      </a:rPr>
                                    </m:ctrlPr>
                                  </m:sSupPr>
                                  <m:e>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1</m:t>
                                        </m:r>
                                      </m:num>
                                      <m:den>
                                        <m:r>
                                          <a:rPr lang="en-US" altLang="en-US" sz="1600" b="0" i="1" smtClean="0">
                                            <a:solidFill>
                                              <a:schemeClr val="tx1"/>
                                            </a:solidFill>
                                            <a:latin typeface="Cambria Math" panose="02040503050406030204" pitchFamily="18" charset="0"/>
                                          </a:rPr>
                                          <m:t>4</m:t>
                                        </m:r>
                                        <m:rad>
                                          <m:radPr>
                                            <m:degHide m:val="on"/>
                                            <m:ctrlPr>
                                              <a:rPr lang="en-US" altLang="en-US" sz="1600" i="1">
                                                <a:solidFill>
                                                  <a:schemeClr val="tx1"/>
                                                </a:solidFill>
                                                <a:latin typeface="Cambria Math" panose="02040503050406030204" pitchFamily="18" charset="0"/>
                                              </a:rPr>
                                            </m:ctrlPr>
                                          </m:radPr>
                                          <m:deg/>
                                          <m:e>
                                            <m:r>
                                              <a:rPr lang="en-US" altLang="en-US" sz="1600" b="0" i="1" smtClean="0">
                                                <a:solidFill>
                                                  <a:schemeClr val="tx1"/>
                                                </a:solidFill>
                                                <a:latin typeface="Cambria Math" panose="02040503050406030204" pitchFamily="18" charset="0"/>
                                              </a:rPr>
                                              <m:t>2</m:t>
                                            </m:r>
                                            <m:r>
                                              <a:rPr lang="en-US" altLang="en-US" sz="1600" i="1">
                                                <a:solidFill>
                                                  <a:schemeClr val="tx1"/>
                                                </a:solidFill>
                                                <a:latin typeface="Cambria Math" panose="02040503050406030204" pitchFamily="18" charset="0"/>
                                                <a:ea typeface="Cambria Math" panose="02040503050406030204" pitchFamily="18" charset="0"/>
                                              </a:rPr>
                                              <m:t>𝜋</m:t>
                                            </m:r>
                                          </m:e>
                                        </m:rad>
                                      </m:den>
                                    </m:f>
                                    <m:d>
                                      <m:dPr>
                                        <m:ctrlPr>
                                          <a:rPr lang="en-US" altLang="en-US" sz="1600" i="1">
                                            <a:solidFill>
                                              <a:schemeClr val="tx1"/>
                                            </a:solidFill>
                                            <a:latin typeface="Cambria Math" panose="02040503050406030204" pitchFamily="18" charset="0"/>
                                          </a:rPr>
                                        </m:ctrlPr>
                                      </m:dPr>
                                      <m:e>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𝑍</m:t>
                                            </m:r>
                                          </m:num>
                                          <m:den>
                                            <m:r>
                                              <a:rPr lang="en-US" altLang="en-US" sz="1600" i="1">
                                                <a:solidFill>
                                                  <a:schemeClr val="tx1"/>
                                                </a:solidFill>
                                                <a:latin typeface="Cambria Math" panose="02040503050406030204" pitchFamily="18" charset="0"/>
                                              </a:rPr>
                                              <m:t>𝑎</m:t>
                                            </m:r>
                                          </m:den>
                                        </m:f>
                                      </m:e>
                                    </m:d>
                                  </m:e>
                                  <m:sup>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3</m:t>
                                        </m:r>
                                      </m:num>
                                      <m:den>
                                        <m:r>
                                          <a:rPr lang="en-US" altLang="en-US" sz="1600" i="1">
                                            <a:solidFill>
                                              <a:schemeClr val="tx1"/>
                                            </a:solidFill>
                                            <a:latin typeface="Cambria Math" panose="02040503050406030204" pitchFamily="18" charset="0"/>
                                          </a:rPr>
                                          <m:t>2</m:t>
                                        </m:r>
                                      </m:den>
                                    </m:f>
                                  </m:sup>
                                </m:sSup>
                                <m:r>
                                  <a:rPr lang="en-US" altLang="en-US" sz="1600" i="1">
                                    <a:solidFill>
                                      <a:schemeClr val="tx1"/>
                                    </a:solidFill>
                                    <a:latin typeface="Cambria Math" panose="02040503050406030204" pitchFamily="18" charset="0"/>
                                  </a:rPr>
                                  <m:t> </m:t>
                                </m:r>
                                <m:d>
                                  <m:dPr>
                                    <m:ctrlPr>
                                      <a:rPr lang="en-US" altLang="en-US" sz="1600" i="1">
                                        <a:solidFill>
                                          <a:schemeClr val="tx1"/>
                                        </a:solidFill>
                                        <a:latin typeface="Cambria Math" panose="02040503050406030204" pitchFamily="18" charset="0"/>
                                      </a:rPr>
                                    </m:ctrlPr>
                                  </m:dPr>
                                  <m:e>
                                    <m:r>
                                      <a:rPr lang="en-US" altLang="en-US" sz="1600" b="0" i="1" smtClean="0">
                                        <a:solidFill>
                                          <a:schemeClr val="tx1"/>
                                        </a:solidFill>
                                        <a:latin typeface="Cambria Math" panose="02040503050406030204" pitchFamily="18" charset="0"/>
                                      </a:rPr>
                                      <m:t>2</m:t>
                                    </m:r>
                                    <m:r>
                                      <a:rPr lang="en-US" altLang="en-US" sz="1600" i="1">
                                        <a:solidFill>
                                          <a:schemeClr val="tx1"/>
                                        </a:solidFill>
                                        <a:latin typeface="Cambria Math" panose="02040503050406030204" pitchFamily="18" charset="0"/>
                                      </a:rPr>
                                      <m:t>−</m:t>
                                    </m:r>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𝑍𝑟</m:t>
                                        </m:r>
                                      </m:num>
                                      <m:den>
                                        <m:r>
                                          <a:rPr lang="en-US" altLang="en-US" sz="1600" i="1">
                                            <a:solidFill>
                                              <a:schemeClr val="tx1"/>
                                            </a:solidFill>
                                            <a:latin typeface="Cambria Math" panose="02040503050406030204" pitchFamily="18" charset="0"/>
                                          </a:rPr>
                                          <m:t>𝑎</m:t>
                                        </m:r>
                                      </m:den>
                                    </m:f>
                                  </m:e>
                                </m:d>
                                <m:sSup>
                                  <m:sSupPr>
                                    <m:ctrlPr>
                                      <a:rPr lang="en-US" altLang="en-US" sz="1600" i="1">
                                        <a:solidFill>
                                          <a:schemeClr val="tx1"/>
                                        </a:solidFill>
                                        <a:latin typeface="Cambria Math" panose="02040503050406030204" pitchFamily="18" charset="0"/>
                                      </a:rPr>
                                    </m:ctrlPr>
                                  </m:sSupPr>
                                  <m:e>
                                    <m:r>
                                      <a:rPr lang="en-US" altLang="en-US" sz="1600" i="1">
                                        <a:solidFill>
                                          <a:schemeClr val="tx1"/>
                                        </a:solidFill>
                                        <a:latin typeface="Cambria Math" panose="02040503050406030204" pitchFamily="18" charset="0"/>
                                      </a:rPr>
                                      <m:t>𝑒</m:t>
                                    </m:r>
                                  </m:e>
                                  <m:sup>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m:t>
                                        </m:r>
                                        <m:r>
                                          <a:rPr lang="en-US" altLang="en-US" sz="1600" i="1">
                                            <a:solidFill>
                                              <a:schemeClr val="tx1"/>
                                            </a:solidFill>
                                            <a:latin typeface="Cambria Math" panose="02040503050406030204" pitchFamily="18" charset="0"/>
                                          </a:rPr>
                                          <m:t>𝑍𝑟</m:t>
                                        </m:r>
                                      </m:num>
                                      <m:den>
                                        <m:r>
                                          <a:rPr lang="en-US" altLang="en-US" sz="1600" i="1">
                                            <a:solidFill>
                                              <a:schemeClr val="tx1"/>
                                            </a:solidFill>
                                            <a:latin typeface="Cambria Math" panose="02040503050406030204" pitchFamily="18" charset="0"/>
                                          </a:rPr>
                                          <m:t>2</m:t>
                                        </m:r>
                                        <m:r>
                                          <a:rPr lang="en-US" altLang="en-US" sz="1600" i="1">
                                            <a:solidFill>
                                              <a:schemeClr val="tx1"/>
                                            </a:solidFill>
                                            <a:latin typeface="Cambria Math" panose="02040503050406030204" pitchFamily="18" charset="0"/>
                                          </a:rPr>
                                          <m:t>𝑎</m:t>
                                        </m:r>
                                      </m:den>
                                    </m:f>
                                  </m:sup>
                                </m:sSup>
                              </m:oMath>
                            </m:oMathPara>
                          </a14:m>
                          <a:endParaRPr lang="en-US" sz="16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10000"/>
                            </a:lnSpc>
                          </a:pPr>
                          <a14:m>
                            <m:oMathPara xmlns:m="http://schemas.openxmlformats.org/officeDocument/2006/math">
                              <m:oMathParaPr>
                                <m:jc m:val="left"/>
                              </m:oMathParaPr>
                              <m:oMath xmlns:m="http://schemas.openxmlformats.org/officeDocument/2006/math">
                                <m:sSub>
                                  <m:sSubPr>
                                    <m:ctrlPr>
                                      <a:rPr lang="en-US" sz="1600" i="1" smtClean="0">
                                        <a:solidFill>
                                          <a:schemeClr val="tx1"/>
                                        </a:solidFill>
                                        <a:latin typeface="Cambria Math" panose="02040503050406030204" pitchFamily="18" charset="0"/>
                                      </a:rPr>
                                    </m:ctrlPr>
                                  </m:sSubPr>
                                  <m:e>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𝜓</m:t>
                                        </m:r>
                                      </m:e>
                                      <m:sub>
                                        <m:r>
                                          <a:rPr lang="en-US" sz="1600" b="1" i="1" smtClean="0">
                                            <a:solidFill>
                                              <a:schemeClr val="tx1"/>
                                            </a:solidFill>
                                            <a:latin typeface="Cambria Math" panose="02040503050406030204" pitchFamily="18" charset="0"/>
                                            <a:ea typeface="Cambria Math" panose="02040503050406030204" pitchFamily="18" charset="0"/>
                                          </a:rPr>
                                          <m:t>𝟑</m:t>
                                        </m:r>
                                        <m:r>
                                          <a:rPr lang="en-US" sz="1600" i="1">
                                            <a:solidFill>
                                              <a:schemeClr val="tx1"/>
                                            </a:solidFill>
                                            <a:latin typeface="Cambria Math" panose="02040503050406030204" pitchFamily="18" charset="0"/>
                                            <a:ea typeface="Cambria Math" panose="02040503050406030204" pitchFamily="18" charset="0"/>
                                          </a:rPr>
                                          <m:t>𝑝</m:t>
                                        </m:r>
                                      </m:sub>
                                    </m:sSub>
                                  </m:e>
                                  <m:sub>
                                    <m:r>
                                      <a:rPr lang="en-US" sz="1600" b="0" i="1" smtClean="0">
                                        <a:solidFill>
                                          <a:schemeClr val="tx1"/>
                                        </a:solidFill>
                                        <a:latin typeface="Cambria Math" panose="02040503050406030204" pitchFamily="18" charset="0"/>
                                        <a:ea typeface="Cambria Math" panose="02040503050406030204" pitchFamily="18" charset="0"/>
                                      </a:rPr>
                                      <m:t>𝑧</m:t>
                                    </m:r>
                                  </m:sub>
                                </m:sSub>
                                <m:r>
                                  <a:rPr lang="en-US" altLang="en-US" sz="1600" i="1">
                                    <a:solidFill>
                                      <a:schemeClr val="tx1"/>
                                    </a:solidFill>
                                    <a:latin typeface="Cambria Math" panose="02040503050406030204" pitchFamily="18" charset="0"/>
                                  </a:rPr>
                                  <m:t>=</m:t>
                                </m:r>
                                <m:sSup>
                                  <m:sSupPr>
                                    <m:ctrlPr>
                                      <a:rPr lang="en-US" altLang="en-US" sz="1600" i="1">
                                        <a:solidFill>
                                          <a:schemeClr val="tx1"/>
                                        </a:solidFill>
                                        <a:latin typeface="Cambria Math" panose="02040503050406030204" pitchFamily="18" charset="0"/>
                                      </a:rPr>
                                    </m:ctrlPr>
                                  </m:sSupPr>
                                  <m:e>
                                    <m:f>
                                      <m:fPr>
                                        <m:ctrlPr>
                                          <a:rPr lang="en-US" altLang="en-US" sz="1600" i="1">
                                            <a:solidFill>
                                              <a:schemeClr val="tx1"/>
                                            </a:solidFill>
                                            <a:latin typeface="Cambria Math" panose="02040503050406030204" pitchFamily="18" charset="0"/>
                                          </a:rPr>
                                        </m:ctrlPr>
                                      </m:fPr>
                                      <m:num>
                                        <m:rad>
                                          <m:radPr>
                                            <m:degHide m:val="on"/>
                                            <m:ctrlPr>
                                              <a:rPr lang="en-US" altLang="en-US" sz="1600" i="1" smtClean="0">
                                                <a:solidFill>
                                                  <a:schemeClr val="tx1"/>
                                                </a:solidFill>
                                                <a:latin typeface="Cambria Math" panose="02040503050406030204" pitchFamily="18" charset="0"/>
                                              </a:rPr>
                                            </m:ctrlPr>
                                          </m:radPr>
                                          <m:deg/>
                                          <m:e>
                                            <m:r>
                                              <a:rPr lang="en-US" altLang="en-US" sz="1600" b="0" i="1" smtClean="0">
                                                <a:solidFill>
                                                  <a:schemeClr val="tx1"/>
                                                </a:solidFill>
                                                <a:latin typeface="Cambria Math" panose="02040503050406030204" pitchFamily="18" charset="0"/>
                                                <a:ea typeface="Cambria Math" panose="02040503050406030204" pitchFamily="18" charset="0"/>
                                              </a:rPr>
                                              <m:t>2</m:t>
                                            </m:r>
                                          </m:e>
                                        </m:rad>
                                      </m:num>
                                      <m:den>
                                        <m:r>
                                          <a:rPr lang="en-US" altLang="en-US" sz="1600" b="0" i="1" smtClean="0">
                                            <a:solidFill>
                                              <a:schemeClr val="tx1"/>
                                            </a:solidFill>
                                            <a:latin typeface="Cambria Math" panose="02040503050406030204" pitchFamily="18" charset="0"/>
                                          </a:rPr>
                                          <m:t>81</m:t>
                                        </m:r>
                                        <m:rad>
                                          <m:radPr>
                                            <m:degHide m:val="on"/>
                                            <m:ctrlPr>
                                              <a:rPr lang="en-US" altLang="en-US" sz="1600" i="1">
                                                <a:solidFill>
                                                  <a:schemeClr val="tx1"/>
                                                </a:solidFill>
                                                <a:latin typeface="Cambria Math" panose="02040503050406030204" pitchFamily="18" charset="0"/>
                                              </a:rPr>
                                            </m:ctrlPr>
                                          </m:radPr>
                                          <m:deg/>
                                          <m:e>
                                            <m:r>
                                              <a:rPr lang="en-US" altLang="en-US" sz="1600" i="1" smtClean="0">
                                                <a:solidFill>
                                                  <a:schemeClr val="tx1"/>
                                                </a:solidFill>
                                                <a:latin typeface="Cambria Math" panose="02040503050406030204" pitchFamily="18" charset="0"/>
                                                <a:ea typeface="Cambria Math" panose="02040503050406030204" pitchFamily="18" charset="0"/>
                                              </a:rPr>
                                              <m:t>𝝅</m:t>
                                            </m:r>
                                          </m:e>
                                        </m:rad>
                                      </m:den>
                                    </m:f>
                                    <m:d>
                                      <m:dPr>
                                        <m:ctrlPr>
                                          <a:rPr lang="en-US" altLang="en-US" sz="1600" i="1">
                                            <a:solidFill>
                                              <a:schemeClr val="tx1"/>
                                            </a:solidFill>
                                            <a:latin typeface="Cambria Math" panose="02040503050406030204" pitchFamily="18" charset="0"/>
                                          </a:rPr>
                                        </m:ctrlPr>
                                      </m:dPr>
                                      <m:e>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𝑍</m:t>
                                            </m:r>
                                          </m:num>
                                          <m:den>
                                            <m:r>
                                              <a:rPr lang="en-US" altLang="en-US" sz="1600" i="1">
                                                <a:solidFill>
                                                  <a:schemeClr val="tx1"/>
                                                </a:solidFill>
                                                <a:latin typeface="Cambria Math" panose="02040503050406030204" pitchFamily="18" charset="0"/>
                                              </a:rPr>
                                              <m:t>𝑎</m:t>
                                            </m:r>
                                          </m:den>
                                        </m:f>
                                      </m:e>
                                    </m:d>
                                  </m:e>
                                  <m:sup>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3</m:t>
                                        </m:r>
                                      </m:num>
                                      <m:den>
                                        <m:r>
                                          <a:rPr lang="en-US" altLang="en-US" sz="1600" i="1">
                                            <a:solidFill>
                                              <a:schemeClr val="tx1"/>
                                            </a:solidFill>
                                            <a:latin typeface="Cambria Math" panose="02040503050406030204" pitchFamily="18" charset="0"/>
                                          </a:rPr>
                                          <m:t>2</m:t>
                                        </m:r>
                                      </m:den>
                                    </m:f>
                                  </m:sup>
                                </m:sSup>
                                <m:r>
                                  <a:rPr lang="en-US" altLang="en-US" sz="1600" i="1">
                                    <a:solidFill>
                                      <a:schemeClr val="tx1"/>
                                    </a:solidFill>
                                    <a:latin typeface="Cambria Math" panose="02040503050406030204" pitchFamily="18" charset="0"/>
                                  </a:rPr>
                                  <m:t> </m:t>
                                </m:r>
                                <m:d>
                                  <m:dPr>
                                    <m:ctrlPr>
                                      <a:rPr lang="en-US" altLang="en-US" sz="1600" i="1">
                                        <a:solidFill>
                                          <a:schemeClr val="tx1"/>
                                        </a:solidFill>
                                        <a:latin typeface="Cambria Math" panose="02040503050406030204" pitchFamily="18" charset="0"/>
                                      </a:rPr>
                                    </m:ctrlPr>
                                  </m:dPr>
                                  <m:e>
                                    <m:r>
                                      <a:rPr lang="en-US" altLang="en-US" sz="1600" b="0" i="1" smtClean="0">
                                        <a:solidFill>
                                          <a:schemeClr val="tx1"/>
                                        </a:solidFill>
                                        <a:latin typeface="Cambria Math" panose="02040503050406030204" pitchFamily="18" charset="0"/>
                                      </a:rPr>
                                      <m:t>6</m:t>
                                    </m:r>
                                    <m:r>
                                      <a:rPr lang="en-US" altLang="en-US" sz="1600" b="0" i="1" smtClean="0">
                                        <a:solidFill>
                                          <a:schemeClr val="tx1"/>
                                        </a:solidFill>
                                        <a:latin typeface="Cambria Math" panose="02040503050406030204" pitchFamily="18" charset="0"/>
                                      </a:rPr>
                                      <m:t>−</m:t>
                                    </m:r>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𝑍𝑟</m:t>
                                        </m:r>
                                      </m:num>
                                      <m:den>
                                        <m:r>
                                          <a:rPr lang="en-US" altLang="en-US" sz="1600" i="1">
                                            <a:solidFill>
                                              <a:schemeClr val="tx1"/>
                                            </a:solidFill>
                                            <a:latin typeface="Cambria Math" panose="02040503050406030204" pitchFamily="18" charset="0"/>
                                          </a:rPr>
                                          <m:t>𝑎</m:t>
                                        </m:r>
                                      </m:den>
                                    </m:f>
                                  </m:e>
                                </m:d>
                                <m:sSup>
                                  <m:sSupPr>
                                    <m:ctrlPr>
                                      <a:rPr lang="en-US" altLang="en-US" sz="1600" i="1">
                                        <a:solidFill>
                                          <a:schemeClr val="tx1"/>
                                        </a:solidFill>
                                        <a:latin typeface="Cambria Math" panose="02040503050406030204" pitchFamily="18" charset="0"/>
                                      </a:rPr>
                                    </m:ctrlPr>
                                  </m:sSupPr>
                                  <m:e>
                                    <m:r>
                                      <a:rPr lang="en-US" altLang="en-US" sz="1600" b="0" i="1" smtClean="0">
                                        <a:solidFill>
                                          <a:schemeClr val="tx1"/>
                                        </a:solidFill>
                                        <a:latin typeface="Cambria Math" panose="02040503050406030204" pitchFamily="18" charset="0"/>
                                      </a:rPr>
                                      <m:t>𝑟</m:t>
                                    </m:r>
                                    <m:r>
                                      <a:rPr lang="en-US" altLang="en-US" sz="1600" b="0" i="1" smtClean="0">
                                        <a:solidFill>
                                          <a:schemeClr val="tx1"/>
                                        </a:solidFill>
                                        <a:latin typeface="Cambria Math" panose="02040503050406030204" pitchFamily="18" charset="0"/>
                                      </a:rPr>
                                      <m:t> </m:t>
                                    </m:r>
                                    <m:r>
                                      <a:rPr lang="en-US" altLang="en-US" sz="1600" i="1">
                                        <a:solidFill>
                                          <a:schemeClr val="tx1"/>
                                        </a:solidFill>
                                        <a:latin typeface="Cambria Math" panose="02040503050406030204" pitchFamily="18" charset="0"/>
                                      </a:rPr>
                                      <m:t>𝑒</m:t>
                                    </m:r>
                                  </m:e>
                                  <m:sup>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m:t>
                                        </m:r>
                                        <m:r>
                                          <a:rPr lang="en-US" altLang="en-US" sz="1600" i="1">
                                            <a:solidFill>
                                              <a:schemeClr val="tx1"/>
                                            </a:solidFill>
                                            <a:latin typeface="Cambria Math" panose="02040503050406030204" pitchFamily="18" charset="0"/>
                                          </a:rPr>
                                          <m:t>𝑍𝑟</m:t>
                                        </m:r>
                                      </m:num>
                                      <m:den>
                                        <m:r>
                                          <a:rPr lang="en-US" altLang="en-US" sz="1600" i="1">
                                            <a:solidFill>
                                              <a:schemeClr val="tx1"/>
                                            </a:solidFill>
                                            <a:latin typeface="Cambria Math" panose="02040503050406030204" pitchFamily="18" charset="0"/>
                                          </a:rPr>
                                          <m:t>3</m:t>
                                        </m:r>
                                        <m:r>
                                          <a:rPr lang="en-US" altLang="en-US" sz="1600" i="1">
                                            <a:solidFill>
                                              <a:schemeClr val="tx1"/>
                                            </a:solidFill>
                                            <a:latin typeface="Cambria Math" panose="02040503050406030204" pitchFamily="18" charset="0"/>
                                          </a:rPr>
                                          <m:t>𝑎</m:t>
                                        </m:r>
                                      </m:den>
                                    </m:f>
                                  </m:sup>
                                </m:sSup>
                                <m:func>
                                  <m:funcPr>
                                    <m:ctrlPr>
                                      <a:rPr lang="en-US" altLang="en-US" sz="1600" b="0" i="1" smtClean="0">
                                        <a:solidFill>
                                          <a:schemeClr val="tx1"/>
                                        </a:solidFill>
                                        <a:latin typeface="Cambria Math" panose="02040503050406030204" pitchFamily="18" charset="0"/>
                                      </a:rPr>
                                    </m:ctrlPr>
                                  </m:funcPr>
                                  <m:fName>
                                    <m:r>
                                      <m:rPr>
                                        <m:sty m:val="p"/>
                                      </m:rPr>
                                      <a:rPr lang="en-US" altLang="en-US" sz="1600" b="0" i="0" smtClean="0">
                                        <a:solidFill>
                                          <a:schemeClr val="tx1"/>
                                        </a:solidFill>
                                        <a:latin typeface="Cambria Math" panose="02040503050406030204" pitchFamily="18" charset="0"/>
                                      </a:rPr>
                                      <m:t>cos</m:t>
                                    </m:r>
                                  </m:fName>
                                  <m:e>
                                    <m:r>
                                      <a:rPr lang="en-US" altLang="en-US" sz="1600" b="0" i="1" smtClean="0">
                                        <a:solidFill>
                                          <a:schemeClr val="tx1"/>
                                        </a:solidFill>
                                        <a:latin typeface="Cambria Math" panose="02040503050406030204" pitchFamily="18" charset="0"/>
                                        <a:ea typeface="Cambria Math" panose="02040503050406030204" pitchFamily="18" charset="0"/>
                                      </a:rPr>
                                      <m:t>𝜃</m:t>
                                    </m:r>
                                  </m:e>
                                </m:func>
                              </m:oMath>
                            </m:oMathPara>
                          </a14:m>
                          <a:endParaRPr lang="en-US" sz="16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7942967"/>
                      </a:ext>
                    </a:extLst>
                  </a:tr>
                  <a:tr h="370840">
                    <a:tc>
                      <a:txBody>
                        <a:bodyPr/>
                        <a:lstStyle/>
                        <a:p>
                          <a:pPr algn="l">
                            <a:lnSpc>
                              <a:spcPct val="110000"/>
                            </a:lnSpc>
                          </a:pPr>
                          <a14:m>
                            <m:oMathPara xmlns:m="http://schemas.openxmlformats.org/officeDocument/2006/math">
                              <m:oMathParaPr>
                                <m:jc m:val="left"/>
                              </m:oMathParaPr>
                              <m:oMath xmlns:m="http://schemas.openxmlformats.org/officeDocument/2006/math">
                                <m:sSub>
                                  <m:sSubPr>
                                    <m:ctrlPr>
                                      <a:rPr lang="en-US" sz="1600" i="1" smtClean="0">
                                        <a:solidFill>
                                          <a:schemeClr val="tx1"/>
                                        </a:solidFill>
                                        <a:latin typeface="Cambria Math" panose="02040503050406030204" pitchFamily="18" charset="0"/>
                                      </a:rPr>
                                    </m:ctrlPr>
                                  </m:sSubPr>
                                  <m:e>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𝜓</m:t>
                                        </m:r>
                                      </m:e>
                                      <m:sub>
                                        <m:r>
                                          <a:rPr lang="en-US" sz="1600" i="1">
                                            <a:solidFill>
                                              <a:schemeClr val="tx1"/>
                                            </a:solidFill>
                                            <a:latin typeface="Cambria Math" panose="02040503050406030204" pitchFamily="18" charset="0"/>
                                            <a:ea typeface="Cambria Math" panose="02040503050406030204" pitchFamily="18" charset="0"/>
                                          </a:rPr>
                                          <m:t>2</m:t>
                                        </m:r>
                                        <m:r>
                                          <a:rPr lang="en-US" sz="1600" i="1">
                                            <a:solidFill>
                                              <a:schemeClr val="tx1"/>
                                            </a:solidFill>
                                            <a:latin typeface="Cambria Math" panose="02040503050406030204" pitchFamily="18" charset="0"/>
                                            <a:ea typeface="Cambria Math" panose="02040503050406030204" pitchFamily="18" charset="0"/>
                                          </a:rPr>
                                          <m:t>𝑝</m:t>
                                        </m:r>
                                      </m:sub>
                                    </m:sSub>
                                  </m:e>
                                  <m:sub>
                                    <m:r>
                                      <a:rPr lang="en-US" sz="1600" b="0" i="1" smtClean="0">
                                        <a:solidFill>
                                          <a:schemeClr val="tx1"/>
                                        </a:solidFill>
                                        <a:latin typeface="Cambria Math" panose="02040503050406030204" pitchFamily="18" charset="0"/>
                                        <a:ea typeface="Cambria Math" panose="02040503050406030204" pitchFamily="18" charset="0"/>
                                      </a:rPr>
                                      <m:t>𝑧</m:t>
                                    </m:r>
                                  </m:sub>
                                </m:sSub>
                                <m:r>
                                  <a:rPr lang="en-US" altLang="en-US" sz="1600" i="1">
                                    <a:solidFill>
                                      <a:schemeClr val="tx1"/>
                                    </a:solidFill>
                                    <a:latin typeface="Cambria Math" panose="02040503050406030204" pitchFamily="18" charset="0"/>
                                  </a:rPr>
                                  <m:t>=</m:t>
                                </m:r>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1</m:t>
                                    </m:r>
                                  </m:num>
                                  <m:den>
                                    <m:r>
                                      <a:rPr lang="en-US" altLang="en-US" sz="1600" b="0" i="1" smtClean="0">
                                        <a:solidFill>
                                          <a:schemeClr val="tx1"/>
                                        </a:solidFill>
                                        <a:latin typeface="Cambria Math" panose="02040503050406030204" pitchFamily="18" charset="0"/>
                                      </a:rPr>
                                      <m:t>4</m:t>
                                    </m:r>
                                    <m:rad>
                                      <m:radPr>
                                        <m:degHide m:val="on"/>
                                        <m:ctrlPr>
                                          <a:rPr lang="en-US" altLang="en-US" sz="1600" i="1">
                                            <a:solidFill>
                                              <a:schemeClr val="tx1"/>
                                            </a:solidFill>
                                            <a:latin typeface="Cambria Math" panose="02040503050406030204" pitchFamily="18" charset="0"/>
                                          </a:rPr>
                                        </m:ctrlPr>
                                      </m:radPr>
                                      <m:deg/>
                                      <m:e>
                                        <m:r>
                                          <a:rPr lang="en-US" altLang="en-US" sz="1600" b="0" i="1" smtClean="0">
                                            <a:solidFill>
                                              <a:schemeClr val="tx1"/>
                                            </a:solidFill>
                                            <a:latin typeface="Cambria Math" panose="02040503050406030204" pitchFamily="18" charset="0"/>
                                          </a:rPr>
                                          <m:t>2</m:t>
                                        </m:r>
                                        <m:r>
                                          <a:rPr lang="en-US" altLang="en-US" sz="1600" b="0" i="1" smtClean="0">
                                            <a:solidFill>
                                              <a:schemeClr val="tx1"/>
                                            </a:solidFill>
                                            <a:latin typeface="Cambria Math" panose="02040503050406030204" pitchFamily="18" charset="0"/>
                                            <a:ea typeface="Cambria Math" panose="02040503050406030204" pitchFamily="18" charset="0"/>
                                          </a:rPr>
                                          <m:t>𝜋</m:t>
                                        </m:r>
                                      </m:e>
                                    </m:rad>
                                  </m:den>
                                </m:f>
                                <m:sSup>
                                  <m:sSupPr>
                                    <m:ctrlPr>
                                      <a:rPr lang="en-US" altLang="en-US" sz="1600" i="1">
                                        <a:solidFill>
                                          <a:schemeClr val="tx1"/>
                                        </a:solidFill>
                                        <a:latin typeface="Cambria Math" panose="02040503050406030204" pitchFamily="18" charset="0"/>
                                      </a:rPr>
                                    </m:ctrlPr>
                                  </m:sSupPr>
                                  <m:e>
                                    <m:d>
                                      <m:dPr>
                                        <m:ctrlPr>
                                          <a:rPr lang="en-US" altLang="en-US" sz="1600" i="1">
                                            <a:solidFill>
                                              <a:schemeClr val="tx1"/>
                                            </a:solidFill>
                                            <a:latin typeface="Cambria Math" panose="02040503050406030204" pitchFamily="18" charset="0"/>
                                          </a:rPr>
                                        </m:ctrlPr>
                                      </m:dPr>
                                      <m:e>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𝑍</m:t>
                                            </m:r>
                                          </m:num>
                                          <m:den>
                                            <m:r>
                                              <a:rPr lang="en-US" altLang="en-US" sz="1600" i="1">
                                                <a:solidFill>
                                                  <a:schemeClr val="tx1"/>
                                                </a:solidFill>
                                                <a:latin typeface="Cambria Math" panose="02040503050406030204" pitchFamily="18" charset="0"/>
                                              </a:rPr>
                                              <m:t>𝑎</m:t>
                                            </m:r>
                                          </m:den>
                                        </m:f>
                                      </m:e>
                                    </m:d>
                                  </m:e>
                                  <m:sup>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5</m:t>
                                        </m:r>
                                      </m:num>
                                      <m:den>
                                        <m:r>
                                          <a:rPr lang="en-US" altLang="en-US" sz="1600" i="1">
                                            <a:solidFill>
                                              <a:schemeClr val="tx1"/>
                                            </a:solidFill>
                                            <a:latin typeface="Cambria Math" panose="02040503050406030204" pitchFamily="18" charset="0"/>
                                          </a:rPr>
                                          <m:t>2</m:t>
                                        </m:r>
                                      </m:den>
                                    </m:f>
                                  </m:sup>
                                </m:sSup>
                                <m:r>
                                  <a:rPr lang="en-US" altLang="en-US" sz="1600" i="1">
                                    <a:solidFill>
                                      <a:schemeClr val="tx1"/>
                                    </a:solidFill>
                                    <a:latin typeface="Cambria Math" panose="02040503050406030204" pitchFamily="18" charset="0"/>
                                  </a:rPr>
                                  <m:t> </m:t>
                                </m:r>
                                <m:sSup>
                                  <m:sSupPr>
                                    <m:ctrlPr>
                                      <a:rPr lang="en-US" altLang="en-US" sz="1600" i="1">
                                        <a:solidFill>
                                          <a:schemeClr val="tx1"/>
                                        </a:solidFill>
                                        <a:latin typeface="Cambria Math" panose="02040503050406030204" pitchFamily="18" charset="0"/>
                                      </a:rPr>
                                    </m:ctrlPr>
                                  </m:sSupPr>
                                  <m:e>
                                    <m:r>
                                      <a:rPr lang="en-US" altLang="en-US" sz="1600" i="1">
                                        <a:solidFill>
                                          <a:schemeClr val="tx1"/>
                                        </a:solidFill>
                                        <a:latin typeface="Cambria Math" panose="02040503050406030204" pitchFamily="18" charset="0"/>
                                      </a:rPr>
                                      <m:t>𝑟</m:t>
                                    </m:r>
                                    <m:r>
                                      <a:rPr lang="en-US" altLang="en-US" sz="1600" i="1">
                                        <a:solidFill>
                                          <a:schemeClr val="tx1"/>
                                        </a:solidFill>
                                        <a:latin typeface="Cambria Math" panose="02040503050406030204" pitchFamily="18" charset="0"/>
                                      </a:rPr>
                                      <m:t> </m:t>
                                    </m:r>
                                    <m:r>
                                      <a:rPr lang="en-US" altLang="en-US" sz="1600" i="1">
                                        <a:solidFill>
                                          <a:schemeClr val="tx1"/>
                                        </a:solidFill>
                                        <a:latin typeface="Cambria Math" panose="02040503050406030204" pitchFamily="18" charset="0"/>
                                      </a:rPr>
                                      <m:t>𝑒</m:t>
                                    </m:r>
                                  </m:e>
                                  <m:sup>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m:t>
                                        </m:r>
                                        <m:r>
                                          <a:rPr lang="en-US" altLang="en-US" sz="1600" i="1">
                                            <a:solidFill>
                                              <a:schemeClr val="tx1"/>
                                            </a:solidFill>
                                            <a:latin typeface="Cambria Math" panose="02040503050406030204" pitchFamily="18" charset="0"/>
                                          </a:rPr>
                                          <m:t>𝑍𝑟</m:t>
                                        </m:r>
                                      </m:num>
                                      <m:den>
                                        <m:r>
                                          <a:rPr lang="en-US" altLang="en-US" sz="1600" i="1">
                                            <a:solidFill>
                                              <a:schemeClr val="tx1"/>
                                            </a:solidFill>
                                            <a:latin typeface="Cambria Math" panose="02040503050406030204" pitchFamily="18" charset="0"/>
                                          </a:rPr>
                                          <m:t>2</m:t>
                                        </m:r>
                                        <m:r>
                                          <a:rPr lang="en-US" altLang="en-US" sz="1600" i="1">
                                            <a:solidFill>
                                              <a:schemeClr val="tx1"/>
                                            </a:solidFill>
                                            <a:latin typeface="Cambria Math" panose="02040503050406030204" pitchFamily="18" charset="0"/>
                                          </a:rPr>
                                          <m:t>𝑎</m:t>
                                        </m:r>
                                      </m:den>
                                    </m:f>
                                  </m:sup>
                                </m:sSup>
                                <m:func>
                                  <m:funcPr>
                                    <m:ctrlPr>
                                      <a:rPr lang="en-US" altLang="en-US" sz="1600" b="0" i="1" smtClean="0">
                                        <a:solidFill>
                                          <a:schemeClr val="tx1"/>
                                        </a:solidFill>
                                        <a:latin typeface="Cambria Math" panose="02040503050406030204" pitchFamily="18" charset="0"/>
                                      </a:rPr>
                                    </m:ctrlPr>
                                  </m:funcPr>
                                  <m:fName>
                                    <m:r>
                                      <m:rPr>
                                        <m:sty m:val="p"/>
                                      </m:rPr>
                                      <a:rPr lang="en-US" altLang="en-US" sz="1600" b="0" i="0" smtClean="0">
                                        <a:solidFill>
                                          <a:schemeClr val="tx1"/>
                                        </a:solidFill>
                                        <a:latin typeface="Cambria Math" panose="02040503050406030204" pitchFamily="18" charset="0"/>
                                      </a:rPr>
                                      <m:t>cos</m:t>
                                    </m:r>
                                  </m:fName>
                                  <m:e>
                                    <m:r>
                                      <a:rPr lang="en-US" altLang="en-US" sz="1600" b="0" i="1" smtClean="0">
                                        <a:solidFill>
                                          <a:schemeClr val="tx1"/>
                                        </a:solidFill>
                                        <a:latin typeface="Cambria Math" panose="02040503050406030204" pitchFamily="18" charset="0"/>
                                        <a:ea typeface="Cambria Math" panose="02040503050406030204" pitchFamily="18" charset="0"/>
                                      </a:rPr>
                                      <m:t>𝜃</m:t>
                                    </m:r>
                                  </m:e>
                                </m:func>
                              </m:oMath>
                            </m:oMathPara>
                          </a14:m>
                          <a:endParaRPr lang="en-US" sz="16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10000"/>
                            </a:lnSpc>
                          </a:pPr>
                          <a14:m>
                            <m:oMathPara xmlns:m="http://schemas.openxmlformats.org/officeDocument/2006/math">
                              <m:oMathParaPr>
                                <m:jc m:val="left"/>
                              </m:oMathParaPr>
                              <m:oMath xmlns:m="http://schemas.openxmlformats.org/officeDocument/2006/math">
                                <m:sSub>
                                  <m:sSubPr>
                                    <m:ctrlPr>
                                      <a:rPr lang="en-US" sz="1600" i="1" smtClean="0">
                                        <a:solidFill>
                                          <a:schemeClr val="tx1"/>
                                        </a:solidFill>
                                        <a:latin typeface="Cambria Math" panose="02040503050406030204" pitchFamily="18" charset="0"/>
                                      </a:rPr>
                                    </m:ctrlPr>
                                  </m:sSubPr>
                                  <m:e>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𝜓</m:t>
                                        </m:r>
                                      </m:e>
                                      <m:sub>
                                        <m:r>
                                          <a:rPr lang="en-US" sz="1600" b="1" i="1" smtClean="0">
                                            <a:solidFill>
                                              <a:schemeClr val="tx1"/>
                                            </a:solidFill>
                                            <a:latin typeface="Cambria Math" panose="02040503050406030204" pitchFamily="18" charset="0"/>
                                            <a:ea typeface="Cambria Math" panose="02040503050406030204" pitchFamily="18" charset="0"/>
                                          </a:rPr>
                                          <m:t>𝟑</m:t>
                                        </m:r>
                                        <m:r>
                                          <a:rPr lang="en-US" sz="1600" i="1">
                                            <a:solidFill>
                                              <a:schemeClr val="tx1"/>
                                            </a:solidFill>
                                            <a:latin typeface="Cambria Math" panose="02040503050406030204" pitchFamily="18" charset="0"/>
                                            <a:ea typeface="Cambria Math" panose="02040503050406030204" pitchFamily="18" charset="0"/>
                                          </a:rPr>
                                          <m:t>𝑝</m:t>
                                        </m:r>
                                      </m:sub>
                                    </m:sSub>
                                  </m:e>
                                  <m:sub>
                                    <m:r>
                                      <a:rPr lang="en-US" sz="1600" b="0" i="1" smtClean="0">
                                        <a:solidFill>
                                          <a:schemeClr val="tx1"/>
                                        </a:solidFill>
                                        <a:latin typeface="Cambria Math" panose="02040503050406030204" pitchFamily="18" charset="0"/>
                                        <a:ea typeface="Cambria Math" panose="02040503050406030204" pitchFamily="18" charset="0"/>
                                      </a:rPr>
                                      <m:t>𝑥</m:t>
                                    </m:r>
                                  </m:sub>
                                </m:sSub>
                                <m:r>
                                  <a:rPr lang="en-US" altLang="en-US" sz="1600" i="1">
                                    <a:solidFill>
                                      <a:schemeClr val="tx1"/>
                                    </a:solidFill>
                                    <a:latin typeface="Cambria Math" panose="02040503050406030204" pitchFamily="18" charset="0"/>
                                  </a:rPr>
                                  <m:t>=</m:t>
                                </m:r>
                                <m:sSup>
                                  <m:sSupPr>
                                    <m:ctrlPr>
                                      <a:rPr lang="en-US" altLang="en-US" sz="1600" i="1">
                                        <a:solidFill>
                                          <a:schemeClr val="tx1"/>
                                        </a:solidFill>
                                        <a:latin typeface="Cambria Math" panose="02040503050406030204" pitchFamily="18" charset="0"/>
                                      </a:rPr>
                                    </m:ctrlPr>
                                  </m:sSupPr>
                                  <m:e>
                                    <m:f>
                                      <m:fPr>
                                        <m:ctrlPr>
                                          <a:rPr lang="en-US" altLang="en-US" sz="1600" i="1" smtClean="0">
                                            <a:solidFill>
                                              <a:schemeClr val="tx1"/>
                                            </a:solidFill>
                                            <a:latin typeface="Cambria Math" panose="02040503050406030204" pitchFamily="18" charset="0"/>
                                          </a:rPr>
                                        </m:ctrlPr>
                                      </m:fPr>
                                      <m:num>
                                        <m:rad>
                                          <m:radPr>
                                            <m:degHide m:val="on"/>
                                            <m:ctrlPr>
                                              <a:rPr lang="en-US" altLang="en-US" sz="1600" i="1" smtClean="0">
                                                <a:solidFill>
                                                  <a:schemeClr val="tx1"/>
                                                </a:solidFill>
                                                <a:latin typeface="Cambria Math" panose="02040503050406030204" pitchFamily="18" charset="0"/>
                                              </a:rPr>
                                            </m:ctrlPr>
                                          </m:radPr>
                                          <m:deg/>
                                          <m:e>
                                            <m:r>
                                              <a:rPr lang="en-US" altLang="en-US" sz="1600" b="0" i="1" smtClean="0">
                                                <a:solidFill>
                                                  <a:schemeClr val="tx1"/>
                                                </a:solidFill>
                                                <a:latin typeface="Cambria Math" panose="02040503050406030204" pitchFamily="18" charset="0"/>
                                                <a:ea typeface="Cambria Math" panose="02040503050406030204" pitchFamily="18" charset="0"/>
                                              </a:rPr>
                                              <m:t>2</m:t>
                                            </m:r>
                                          </m:e>
                                        </m:rad>
                                      </m:num>
                                      <m:den>
                                        <m:r>
                                          <a:rPr lang="en-US" altLang="en-US" sz="1600" b="0" i="1" smtClean="0">
                                            <a:solidFill>
                                              <a:schemeClr val="tx1"/>
                                            </a:solidFill>
                                            <a:latin typeface="Cambria Math" panose="02040503050406030204" pitchFamily="18" charset="0"/>
                                          </a:rPr>
                                          <m:t>81</m:t>
                                        </m:r>
                                        <m:rad>
                                          <m:radPr>
                                            <m:degHide m:val="on"/>
                                            <m:ctrlPr>
                                              <a:rPr lang="en-US" altLang="en-US" sz="1600" i="1">
                                                <a:solidFill>
                                                  <a:schemeClr val="tx1"/>
                                                </a:solidFill>
                                                <a:latin typeface="Cambria Math" panose="02040503050406030204" pitchFamily="18" charset="0"/>
                                              </a:rPr>
                                            </m:ctrlPr>
                                          </m:radPr>
                                          <m:deg/>
                                          <m:e>
                                            <m:r>
                                              <a:rPr lang="en-US" altLang="en-US" sz="1600" i="1" smtClean="0">
                                                <a:solidFill>
                                                  <a:schemeClr val="tx1"/>
                                                </a:solidFill>
                                                <a:latin typeface="Cambria Math" panose="02040503050406030204" pitchFamily="18" charset="0"/>
                                                <a:ea typeface="Cambria Math" panose="02040503050406030204" pitchFamily="18" charset="0"/>
                                              </a:rPr>
                                              <m:t>𝝅</m:t>
                                            </m:r>
                                          </m:e>
                                        </m:rad>
                                      </m:den>
                                    </m:f>
                                    <m:r>
                                      <a:rPr lang="en-US" altLang="en-US" sz="1600" b="0" i="1" smtClean="0">
                                        <a:solidFill>
                                          <a:schemeClr val="tx1"/>
                                        </a:solidFill>
                                        <a:latin typeface="Cambria Math" panose="02040503050406030204" pitchFamily="18" charset="0"/>
                                        <a:ea typeface="Cambria Math" panose="02040503050406030204" pitchFamily="18" charset="0"/>
                                      </a:rPr>
                                      <m:t> </m:t>
                                    </m:r>
                                    <m:d>
                                      <m:dPr>
                                        <m:ctrlPr>
                                          <a:rPr lang="en-US" altLang="en-US" sz="1600" i="1">
                                            <a:solidFill>
                                              <a:schemeClr val="tx1"/>
                                            </a:solidFill>
                                            <a:latin typeface="Cambria Math" panose="02040503050406030204" pitchFamily="18" charset="0"/>
                                          </a:rPr>
                                        </m:ctrlPr>
                                      </m:dPr>
                                      <m:e>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𝑍</m:t>
                                            </m:r>
                                          </m:num>
                                          <m:den>
                                            <m:r>
                                              <a:rPr lang="en-US" altLang="en-US" sz="1600" i="1">
                                                <a:solidFill>
                                                  <a:schemeClr val="tx1"/>
                                                </a:solidFill>
                                                <a:latin typeface="Cambria Math" panose="02040503050406030204" pitchFamily="18" charset="0"/>
                                              </a:rPr>
                                              <m:t>𝑎</m:t>
                                            </m:r>
                                          </m:den>
                                        </m:f>
                                      </m:e>
                                    </m:d>
                                  </m:e>
                                  <m:sup>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3</m:t>
                                        </m:r>
                                      </m:num>
                                      <m:den>
                                        <m:r>
                                          <a:rPr lang="en-US" altLang="en-US" sz="1600" i="1">
                                            <a:solidFill>
                                              <a:schemeClr val="tx1"/>
                                            </a:solidFill>
                                            <a:latin typeface="Cambria Math" panose="02040503050406030204" pitchFamily="18" charset="0"/>
                                          </a:rPr>
                                          <m:t>2</m:t>
                                        </m:r>
                                      </m:den>
                                    </m:f>
                                  </m:sup>
                                </m:sSup>
                                <m:r>
                                  <a:rPr lang="en-US" altLang="en-US" sz="1600" i="1">
                                    <a:solidFill>
                                      <a:schemeClr val="tx1"/>
                                    </a:solidFill>
                                    <a:latin typeface="Cambria Math" panose="02040503050406030204" pitchFamily="18" charset="0"/>
                                  </a:rPr>
                                  <m:t> </m:t>
                                </m:r>
                                <m:d>
                                  <m:dPr>
                                    <m:ctrlPr>
                                      <a:rPr lang="en-US" altLang="en-US" sz="1600" i="1">
                                        <a:solidFill>
                                          <a:schemeClr val="tx1"/>
                                        </a:solidFill>
                                        <a:latin typeface="Cambria Math" panose="02040503050406030204" pitchFamily="18" charset="0"/>
                                      </a:rPr>
                                    </m:ctrlPr>
                                  </m:dPr>
                                  <m:e>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𝑍𝑟</m:t>
                                        </m:r>
                                      </m:num>
                                      <m:den>
                                        <m:r>
                                          <a:rPr lang="en-US" altLang="en-US" sz="1600" i="1">
                                            <a:solidFill>
                                              <a:schemeClr val="tx1"/>
                                            </a:solidFill>
                                            <a:latin typeface="Cambria Math" panose="02040503050406030204" pitchFamily="18" charset="0"/>
                                          </a:rPr>
                                          <m:t>𝑎</m:t>
                                        </m:r>
                                      </m:den>
                                    </m:f>
                                    <m:r>
                                      <a:rPr lang="en-US" altLang="en-US" sz="1600" b="0" i="1" smtClean="0">
                                        <a:solidFill>
                                          <a:schemeClr val="tx1"/>
                                        </a:solidFill>
                                        <a:latin typeface="Cambria Math" panose="02040503050406030204" pitchFamily="18" charset="0"/>
                                      </a:rPr>
                                      <m:t>−</m:t>
                                    </m:r>
                                    <m:f>
                                      <m:fPr>
                                        <m:ctrlPr>
                                          <a:rPr lang="en-US" altLang="en-US" sz="1600" i="1">
                                            <a:solidFill>
                                              <a:schemeClr val="tx1"/>
                                            </a:solidFill>
                                            <a:latin typeface="Cambria Math" panose="02040503050406030204" pitchFamily="18" charset="0"/>
                                          </a:rPr>
                                        </m:ctrlPr>
                                      </m:fPr>
                                      <m:num>
                                        <m:sSup>
                                          <m:sSupPr>
                                            <m:ctrlPr>
                                              <a:rPr lang="en-US" altLang="en-US" sz="1600" i="1">
                                                <a:solidFill>
                                                  <a:schemeClr val="tx1"/>
                                                </a:solidFill>
                                                <a:latin typeface="Cambria Math" panose="02040503050406030204" pitchFamily="18" charset="0"/>
                                              </a:rPr>
                                            </m:ctrlPr>
                                          </m:sSupPr>
                                          <m:e>
                                            <m:r>
                                              <a:rPr lang="en-US" altLang="en-US" sz="1600" i="1">
                                                <a:solidFill>
                                                  <a:schemeClr val="tx1"/>
                                                </a:solidFill>
                                                <a:latin typeface="Cambria Math" panose="02040503050406030204" pitchFamily="18" charset="0"/>
                                              </a:rPr>
                                              <m:t>𝑍</m:t>
                                            </m:r>
                                          </m:e>
                                          <m:sup>
                                            <m:r>
                                              <a:rPr lang="en-US" altLang="en-US" sz="1600" i="1">
                                                <a:solidFill>
                                                  <a:schemeClr val="tx1"/>
                                                </a:solidFill>
                                                <a:latin typeface="Cambria Math" panose="02040503050406030204" pitchFamily="18" charset="0"/>
                                              </a:rPr>
                                              <m:t>2</m:t>
                                            </m:r>
                                          </m:sup>
                                        </m:sSup>
                                        <m:sSup>
                                          <m:sSupPr>
                                            <m:ctrlPr>
                                              <a:rPr lang="en-US" altLang="en-US" sz="1600" i="1">
                                                <a:solidFill>
                                                  <a:schemeClr val="tx1"/>
                                                </a:solidFill>
                                                <a:latin typeface="Cambria Math" panose="02040503050406030204" pitchFamily="18" charset="0"/>
                                              </a:rPr>
                                            </m:ctrlPr>
                                          </m:sSupPr>
                                          <m:e>
                                            <m:r>
                                              <a:rPr lang="en-US" altLang="en-US" sz="1600" i="1">
                                                <a:solidFill>
                                                  <a:schemeClr val="tx1"/>
                                                </a:solidFill>
                                                <a:latin typeface="Cambria Math" panose="02040503050406030204" pitchFamily="18" charset="0"/>
                                              </a:rPr>
                                              <m:t>𝑟</m:t>
                                            </m:r>
                                          </m:e>
                                          <m:sup>
                                            <m:r>
                                              <a:rPr lang="en-US" altLang="en-US" sz="1600" i="1">
                                                <a:solidFill>
                                                  <a:schemeClr val="tx1"/>
                                                </a:solidFill>
                                                <a:latin typeface="Cambria Math" panose="02040503050406030204" pitchFamily="18" charset="0"/>
                                              </a:rPr>
                                              <m:t>2</m:t>
                                            </m:r>
                                          </m:sup>
                                        </m:sSup>
                                      </m:num>
                                      <m:den>
                                        <m:r>
                                          <a:rPr lang="en-US" altLang="en-US" sz="1600" i="1">
                                            <a:solidFill>
                                              <a:schemeClr val="tx1"/>
                                            </a:solidFill>
                                            <a:latin typeface="Cambria Math" panose="02040503050406030204" pitchFamily="18" charset="0"/>
                                          </a:rPr>
                                          <m:t>6</m:t>
                                        </m:r>
                                        <m:sSup>
                                          <m:sSupPr>
                                            <m:ctrlPr>
                                              <a:rPr lang="en-US" altLang="en-US" sz="1600" i="1">
                                                <a:solidFill>
                                                  <a:schemeClr val="tx1"/>
                                                </a:solidFill>
                                                <a:latin typeface="Cambria Math" panose="02040503050406030204" pitchFamily="18" charset="0"/>
                                              </a:rPr>
                                            </m:ctrlPr>
                                          </m:sSupPr>
                                          <m:e>
                                            <m:r>
                                              <a:rPr lang="en-US" altLang="en-US" sz="1600" i="1">
                                                <a:solidFill>
                                                  <a:schemeClr val="tx1"/>
                                                </a:solidFill>
                                                <a:latin typeface="Cambria Math" panose="02040503050406030204" pitchFamily="18" charset="0"/>
                                              </a:rPr>
                                              <m:t>𝑎</m:t>
                                            </m:r>
                                          </m:e>
                                          <m:sup>
                                            <m:r>
                                              <a:rPr lang="en-US" altLang="en-US" sz="1600" i="1">
                                                <a:solidFill>
                                                  <a:schemeClr val="tx1"/>
                                                </a:solidFill>
                                                <a:latin typeface="Cambria Math" panose="02040503050406030204" pitchFamily="18" charset="0"/>
                                              </a:rPr>
                                              <m:t>2</m:t>
                                            </m:r>
                                          </m:sup>
                                        </m:sSup>
                                      </m:den>
                                    </m:f>
                                  </m:e>
                                </m:d>
                                <m:sSup>
                                  <m:sSupPr>
                                    <m:ctrlPr>
                                      <a:rPr lang="en-US" altLang="en-US" sz="1600" i="1">
                                        <a:solidFill>
                                          <a:schemeClr val="tx1"/>
                                        </a:solidFill>
                                        <a:latin typeface="Cambria Math" panose="02040503050406030204" pitchFamily="18" charset="0"/>
                                      </a:rPr>
                                    </m:ctrlPr>
                                  </m:sSupPr>
                                  <m:e>
                                    <m:r>
                                      <a:rPr lang="en-US" altLang="en-US" sz="1600" i="1">
                                        <a:solidFill>
                                          <a:schemeClr val="tx1"/>
                                        </a:solidFill>
                                        <a:latin typeface="Cambria Math" panose="02040503050406030204" pitchFamily="18" charset="0"/>
                                      </a:rPr>
                                      <m:t>𝑒</m:t>
                                    </m:r>
                                  </m:e>
                                  <m:sup>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m:t>
                                        </m:r>
                                        <m:r>
                                          <a:rPr lang="en-US" altLang="en-US" sz="1600" i="1">
                                            <a:solidFill>
                                              <a:schemeClr val="tx1"/>
                                            </a:solidFill>
                                            <a:latin typeface="Cambria Math" panose="02040503050406030204" pitchFamily="18" charset="0"/>
                                          </a:rPr>
                                          <m:t>𝑍𝑟</m:t>
                                        </m:r>
                                      </m:num>
                                      <m:den>
                                        <m:r>
                                          <a:rPr lang="en-US" altLang="en-US" sz="1600" i="1">
                                            <a:solidFill>
                                              <a:schemeClr val="tx1"/>
                                            </a:solidFill>
                                            <a:latin typeface="Cambria Math" panose="02040503050406030204" pitchFamily="18" charset="0"/>
                                          </a:rPr>
                                          <m:t>3</m:t>
                                        </m:r>
                                        <m:r>
                                          <a:rPr lang="en-US" altLang="en-US" sz="1600" i="1">
                                            <a:solidFill>
                                              <a:schemeClr val="tx1"/>
                                            </a:solidFill>
                                            <a:latin typeface="Cambria Math" panose="02040503050406030204" pitchFamily="18" charset="0"/>
                                          </a:rPr>
                                          <m:t>𝑎</m:t>
                                        </m:r>
                                      </m:den>
                                    </m:f>
                                  </m:sup>
                                </m:sSup>
                                <m:func>
                                  <m:funcPr>
                                    <m:ctrlPr>
                                      <a:rPr lang="en-US" altLang="en-US" sz="1600" b="0" i="1" smtClean="0">
                                        <a:solidFill>
                                          <a:schemeClr val="tx1"/>
                                        </a:solidFill>
                                        <a:latin typeface="Cambria Math" panose="02040503050406030204" pitchFamily="18" charset="0"/>
                                      </a:rPr>
                                    </m:ctrlPr>
                                  </m:funcPr>
                                  <m:fName>
                                    <m:r>
                                      <m:rPr>
                                        <m:sty m:val="p"/>
                                      </m:rPr>
                                      <a:rPr lang="en-US" altLang="en-US" sz="1600" b="0" i="0" smtClean="0">
                                        <a:solidFill>
                                          <a:schemeClr val="tx1"/>
                                        </a:solidFill>
                                        <a:latin typeface="Cambria Math" panose="02040503050406030204" pitchFamily="18" charset="0"/>
                                      </a:rPr>
                                      <m:t>sin</m:t>
                                    </m:r>
                                  </m:fName>
                                  <m:e>
                                    <m:r>
                                      <a:rPr lang="en-US" altLang="en-US" sz="1600" b="0" i="1" smtClean="0">
                                        <a:solidFill>
                                          <a:schemeClr val="tx1"/>
                                        </a:solidFill>
                                        <a:latin typeface="Cambria Math" panose="02040503050406030204" pitchFamily="18" charset="0"/>
                                        <a:ea typeface="Cambria Math" panose="02040503050406030204" pitchFamily="18" charset="0"/>
                                      </a:rPr>
                                      <m:t>𝜃</m:t>
                                    </m:r>
                                  </m:e>
                                </m:func>
                                <m:func>
                                  <m:funcPr>
                                    <m:ctrlPr>
                                      <a:rPr lang="en-US" altLang="en-US" sz="1600" b="0" i="1" smtClean="0">
                                        <a:solidFill>
                                          <a:schemeClr val="tx1"/>
                                        </a:solidFill>
                                        <a:latin typeface="Cambria Math" panose="02040503050406030204" pitchFamily="18" charset="0"/>
                                      </a:rPr>
                                    </m:ctrlPr>
                                  </m:funcPr>
                                  <m:fName>
                                    <m:r>
                                      <m:rPr>
                                        <m:sty m:val="p"/>
                                      </m:rPr>
                                      <a:rPr lang="en-US" altLang="en-US" sz="1600" b="0" i="0" smtClean="0">
                                        <a:solidFill>
                                          <a:schemeClr val="tx1"/>
                                        </a:solidFill>
                                        <a:latin typeface="Cambria Math" panose="02040503050406030204" pitchFamily="18" charset="0"/>
                                      </a:rPr>
                                      <m:t>cos</m:t>
                                    </m:r>
                                  </m:fName>
                                  <m:e>
                                    <m:r>
                                      <a:rPr lang="en-US" sz="1600" b="0" i="1" smtClean="0">
                                        <a:solidFill>
                                          <a:schemeClr val="tx1"/>
                                        </a:solidFill>
                                        <a:latin typeface="Cambria Math" panose="02040503050406030204" pitchFamily="18" charset="0"/>
                                        <a:ea typeface="Cambria Math" panose="02040503050406030204" pitchFamily="18" charset="0"/>
                                      </a:rPr>
                                      <m:t>𝜑</m:t>
                                    </m:r>
                                  </m:e>
                                </m:func>
                              </m:oMath>
                            </m:oMathPara>
                          </a14:m>
                          <a:endParaRPr lang="en-US" sz="16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4174834"/>
                      </a:ext>
                    </a:extLst>
                  </a:tr>
                  <a:tr h="370840">
                    <a:tc>
                      <a:txBody>
                        <a:bodyPr/>
                        <a:lstStyle/>
                        <a:p>
                          <a:pPr algn="l">
                            <a:lnSpc>
                              <a:spcPct val="110000"/>
                            </a:lnSpc>
                          </a:pPr>
                          <a14:m>
                            <m:oMathPara xmlns:m="http://schemas.openxmlformats.org/officeDocument/2006/math">
                              <m:oMathParaPr>
                                <m:jc m:val="left"/>
                              </m:oMathParaPr>
                              <m:oMath xmlns:m="http://schemas.openxmlformats.org/officeDocument/2006/math">
                                <m:sSub>
                                  <m:sSubPr>
                                    <m:ctrlPr>
                                      <a:rPr lang="en-US" sz="1600" i="1" smtClean="0">
                                        <a:solidFill>
                                          <a:schemeClr val="tx1"/>
                                        </a:solidFill>
                                        <a:latin typeface="Cambria Math" panose="02040503050406030204" pitchFamily="18" charset="0"/>
                                      </a:rPr>
                                    </m:ctrlPr>
                                  </m:sSubPr>
                                  <m:e>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𝜓</m:t>
                                        </m:r>
                                      </m:e>
                                      <m:sub>
                                        <m:r>
                                          <a:rPr lang="en-US" sz="1600" i="1">
                                            <a:solidFill>
                                              <a:schemeClr val="tx1"/>
                                            </a:solidFill>
                                            <a:latin typeface="Cambria Math" panose="02040503050406030204" pitchFamily="18" charset="0"/>
                                            <a:ea typeface="Cambria Math" panose="02040503050406030204" pitchFamily="18" charset="0"/>
                                          </a:rPr>
                                          <m:t>2</m:t>
                                        </m:r>
                                        <m:r>
                                          <a:rPr lang="en-US" sz="1600" i="1">
                                            <a:solidFill>
                                              <a:schemeClr val="tx1"/>
                                            </a:solidFill>
                                            <a:latin typeface="Cambria Math" panose="02040503050406030204" pitchFamily="18" charset="0"/>
                                            <a:ea typeface="Cambria Math" panose="02040503050406030204" pitchFamily="18" charset="0"/>
                                          </a:rPr>
                                          <m:t>𝑝</m:t>
                                        </m:r>
                                      </m:sub>
                                    </m:sSub>
                                  </m:e>
                                  <m:sub>
                                    <m:r>
                                      <a:rPr lang="en-US" sz="1600" b="0" i="1" smtClean="0">
                                        <a:solidFill>
                                          <a:schemeClr val="tx1"/>
                                        </a:solidFill>
                                        <a:latin typeface="Cambria Math" panose="02040503050406030204" pitchFamily="18" charset="0"/>
                                        <a:ea typeface="Cambria Math" panose="02040503050406030204" pitchFamily="18" charset="0"/>
                                      </a:rPr>
                                      <m:t>𝑥</m:t>
                                    </m:r>
                                  </m:sub>
                                </m:sSub>
                                <m:r>
                                  <a:rPr lang="en-US" altLang="en-US" sz="1600" i="1">
                                    <a:solidFill>
                                      <a:schemeClr val="tx1"/>
                                    </a:solidFill>
                                    <a:latin typeface="Cambria Math" panose="02040503050406030204" pitchFamily="18" charset="0"/>
                                  </a:rPr>
                                  <m:t>=</m:t>
                                </m:r>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1</m:t>
                                    </m:r>
                                  </m:num>
                                  <m:den>
                                    <m:r>
                                      <a:rPr lang="en-US" altLang="en-US" sz="1600" b="0" i="1" smtClean="0">
                                        <a:solidFill>
                                          <a:schemeClr val="tx1"/>
                                        </a:solidFill>
                                        <a:latin typeface="Cambria Math" panose="02040503050406030204" pitchFamily="18" charset="0"/>
                                      </a:rPr>
                                      <m:t>4</m:t>
                                    </m:r>
                                    <m:rad>
                                      <m:radPr>
                                        <m:degHide m:val="on"/>
                                        <m:ctrlPr>
                                          <a:rPr lang="en-US" altLang="en-US" sz="1600" i="1">
                                            <a:solidFill>
                                              <a:schemeClr val="tx1"/>
                                            </a:solidFill>
                                            <a:latin typeface="Cambria Math" panose="02040503050406030204" pitchFamily="18" charset="0"/>
                                          </a:rPr>
                                        </m:ctrlPr>
                                      </m:radPr>
                                      <m:deg/>
                                      <m:e>
                                        <m:r>
                                          <a:rPr lang="en-US" altLang="en-US" sz="1600" b="0" i="1" smtClean="0">
                                            <a:solidFill>
                                              <a:schemeClr val="tx1"/>
                                            </a:solidFill>
                                            <a:latin typeface="Cambria Math" panose="02040503050406030204" pitchFamily="18" charset="0"/>
                                          </a:rPr>
                                          <m:t>2</m:t>
                                        </m:r>
                                        <m:r>
                                          <a:rPr lang="en-US" altLang="en-US" sz="1600" b="0" i="1" smtClean="0">
                                            <a:solidFill>
                                              <a:schemeClr val="tx1"/>
                                            </a:solidFill>
                                            <a:latin typeface="Cambria Math" panose="02040503050406030204" pitchFamily="18" charset="0"/>
                                            <a:ea typeface="Cambria Math" panose="02040503050406030204" pitchFamily="18" charset="0"/>
                                          </a:rPr>
                                          <m:t>𝜋</m:t>
                                        </m:r>
                                      </m:e>
                                    </m:rad>
                                  </m:den>
                                </m:f>
                                <m:sSup>
                                  <m:sSupPr>
                                    <m:ctrlPr>
                                      <a:rPr lang="en-US" altLang="en-US" sz="1600" i="1">
                                        <a:solidFill>
                                          <a:schemeClr val="tx1"/>
                                        </a:solidFill>
                                        <a:latin typeface="Cambria Math" panose="02040503050406030204" pitchFamily="18" charset="0"/>
                                      </a:rPr>
                                    </m:ctrlPr>
                                  </m:sSupPr>
                                  <m:e>
                                    <m:d>
                                      <m:dPr>
                                        <m:ctrlPr>
                                          <a:rPr lang="en-US" altLang="en-US" sz="1600" i="1">
                                            <a:solidFill>
                                              <a:schemeClr val="tx1"/>
                                            </a:solidFill>
                                            <a:latin typeface="Cambria Math" panose="02040503050406030204" pitchFamily="18" charset="0"/>
                                          </a:rPr>
                                        </m:ctrlPr>
                                      </m:dPr>
                                      <m:e>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𝑍</m:t>
                                            </m:r>
                                          </m:num>
                                          <m:den>
                                            <m:r>
                                              <a:rPr lang="en-US" altLang="en-US" sz="1600" i="1">
                                                <a:solidFill>
                                                  <a:schemeClr val="tx1"/>
                                                </a:solidFill>
                                                <a:latin typeface="Cambria Math" panose="02040503050406030204" pitchFamily="18" charset="0"/>
                                              </a:rPr>
                                              <m:t>𝑎</m:t>
                                            </m:r>
                                          </m:den>
                                        </m:f>
                                      </m:e>
                                    </m:d>
                                  </m:e>
                                  <m:sup>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5</m:t>
                                        </m:r>
                                      </m:num>
                                      <m:den>
                                        <m:r>
                                          <a:rPr lang="en-US" altLang="en-US" sz="1600" i="1">
                                            <a:solidFill>
                                              <a:schemeClr val="tx1"/>
                                            </a:solidFill>
                                            <a:latin typeface="Cambria Math" panose="02040503050406030204" pitchFamily="18" charset="0"/>
                                          </a:rPr>
                                          <m:t>2</m:t>
                                        </m:r>
                                      </m:den>
                                    </m:f>
                                  </m:sup>
                                </m:sSup>
                                <m:r>
                                  <a:rPr lang="en-US" altLang="en-US" sz="1600" i="1">
                                    <a:solidFill>
                                      <a:schemeClr val="tx1"/>
                                    </a:solidFill>
                                    <a:latin typeface="Cambria Math" panose="02040503050406030204" pitchFamily="18" charset="0"/>
                                  </a:rPr>
                                  <m:t> </m:t>
                                </m:r>
                                <m:sSup>
                                  <m:sSupPr>
                                    <m:ctrlPr>
                                      <a:rPr lang="en-US" altLang="en-US" sz="1600" i="1">
                                        <a:solidFill>
                                          <a:schemeClr val="tx1"/>
                                        </a:solidFill>
                                        <a:latin typeface="Cambria Math" panose="02040503050406030204" pitchFamily="18" charset="0"/>
                                      </a:rPr>
                                    </m:ctrlPr>
                                  </m:sSupPr>
                                  <m:e>
                                    <m:r>
                                      <a:rPr lang="en-US" altLang="en-US" sz="1600" i="1">
                                        <a:solidFill>
                                          <a:schemeClr val="tx1"/>
                                        </a:solidFill>
                                        <a:latin typeface="Cambria Math" panose="02040503050406030204" pitchFamily="18" charset="0"/>
                                      </a:rPr>
                                      <m:t>𝑟</m:t>
                                    </m:r>
                                    <m:r>
                                      <a:rPr lang="en-US" altLang="en-US" sz="1600" i="1">
                                        <a:solidFill>
                                          <a:schemeClr val="tx1"/>
                                        </a:solidFill>
                                        <a:latin typeface="Cambria Math" panose="02040503050406030204" pitchFamily="18" charset="0"/>
                                      </a:rPr>
                                      <m:t> </m:t>
                                    </m:r>
                                    <m:r>
                                      <a:rPr lang="en-US" altLang="en-US" sz="1600" i="1">
                                        <a:solidFill>
                                          <a:schemeClr val="tx1"/>
                                        </a:solidFill>
                                        <a:latin typeface="Cambria Math" panose="02040503050406030204" pitchFamily="18" charset="0"/>
                                      </a:rPr>
                                      <m:t>𝑒</m:t>
                                    </m:r>
                                  </m:e>
                                  <m:sup>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m:t>
                                        </m:r>
                                        <m:r>
                                          <a:rPr lang="en-US" altLang="en-US" sz="1600" i="1">
                                            <a:solidFill>
                                              <a:schemeClr val="tx1"/>
                                            </a:solidFill>
                                            <a:latin typeface="Cambria Math" panose="02040503050406030204" pitchFamily="18" charset="0"/>
                                          </a:rPr>
                                          <m:t>𝑍𝑟</m:t>
                                        </m:r>
                                      </m:num>
                                      <m:den>
                                        <m:r>
                                          <a:rPr lang="en-US" altLang="en-US" sz="1600" i="1">
                                            <a:solidFill>
                                              <a:schemeClr val="tx1"/>
                                            </a:solidFill>
                                            <a:latin typeface="Cambria Math" panose="02040503050406030204" pitchFamily="18" charset="0"/>
                                          </a:rPr>
                                          <m:t>2</m:t>
                                        </m:r>
                                        <m:r>
                                          <a:rPr lang="en-US" altLang="en-US" sz="1600" i="1">
                                            <a:solidFill>
                                              <a:schemeClr val="tx1"/>
                                            </a:solidFill>
                                            <a:latin typeface="Cambria Math" panose="02040503050406030204" pitchFamily="18" charset="0"/>
                                          </a:rPr>
                                          <m:t>𝑎</m:t>
                                        </m:r>
                                      </m:den>
                                    </m:f>
                                  </m:sup>
                                </m:sSup>
                                <m:func>
                                  <m:funcPr>
                                    <m:ctrlPr>
                                      <a:rPr lang="en-US" altLang="en-US" sz="1600" b="0" i="1" smtClean="0">
                                        <a:solidFill>
                                          <a:schemeClr val="tx1"/>
                                        </a:solidFill>
                                        <a:latin typeface="Cambria Math" panose="02040503050406030204" pitchFamily="18" charset="0"/>
                                      </a:rPr>
                                    </m:ctrlPr>
                                  </m:funcPr>
                                  <m:fName>
                                    <m:r>
                                      <m:rPr>
                                        <m:sty m:val="p"/>
                                      </m:rPr>
                                      <a:rPr lang="en-US" altLang="en-US" sz="1600" b="0" i="0" smtClean="0">
                                        <a:solidFill>
                                          <a:schemeClr val="tx1"/>
                                        </a:solidFill>
                                        <a:latin typeface="Cambria Math" panose="02040503050406030204" pitchFamily="18" charset="0"/>
                                      </a:rPr>
                                      <m:t>sin</m:t>
                                    </m:r>
                                  </m:fName>
                                  <m:e>
                                    <m:r>
                                      <a:rPr lang="en-US" altLang="en-US" sz="1600" b="0" i="1" smtClean="0">
                                        <a:solidFill>
                                          <a:schemeClr val="tx1"/>
                                        </a:solidFill>
                                        <a:latin typeface="Cambria Math" panose="02040503050406030204" pitchFamily="18" charset="0"/>
                                        <a:ea typeface="Cambria Math" panose="02040503050406030204" pitchFamily="18" charset="0"/>
                                      </a:rPr>
                                      <m:t>𝜃</m:t>
                                    </m:r>
                                  </m:e>
                                </m:func>
                                <m:func>
                                  <m:funcPr>
                                    <m:ctrlPr>
                                      <a:rPr lang="en-US" altLang="en-US" sz="1600" b="0" i="1" smtClean="0">
                                        <a:solidFill>
                                          <a:schemeClr val="tx1"/>
                                        </a:solidFill>
                                        <a:latin typeface="Cambria Math" panose="02040503050406030204" pitchFamily="18" charset="0"/>
                                      </a:rPr>
                                    </m:ctrlPr>
                                  </m:funcPr>
                                  <m:fName>
                                    <m:r>
                                      <m:rPr>
                                        <m:sty m:val="p"/>
                                      </m:rPr>
                                      <a:rPr lang="en-US" altLang="en-US" sz="1600" b="0" i="0" smtClean="0">
                                        <a:solidFill>
                                          <a:schemeClr val="tx1"/>
                                        </a:solidFill>
                                        <a:latin typeface="Cambria Math" panose="02040503050406030204" pitchFamily="18" charset="0"/>
                                      </a:rPr>
                                      <m:t>cos</m:t>
                                    </m:r>
                                  </m:fName>
                                  <m:e>
                                    <m:r>
                                      <a:rPr lang="en-US" sz="1600" b="0" i="1" smtClean="0">
                                        <a:solidFill>
                                          <a:schemeClr val="tx1"/>
                                        </a:solidFill>
                                        <a:latin typeface="Cambria Math" panose="02040503050406030204" pitchFamily="18" charset="0"/>
                                        <a:ea typeface="Cambria Math" panose="02040503050406030204" pitchFamily="18" charset="0"/>
                                      </a:rPr>
                                      <m:t>𝜑</m:t>
                                    </m:r>
                                  </m:e>
                                </m:func>
                              </m:oMath>
                            </m:oMathPara>
                          </a14:m>
                          <a:endParaRPr lang="en-US" sz="16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10000"/>
                            </a:lnSpc>
                          </a:pPr>
                          <a14:m>
                            <m:oMathPara xmlns:m="http://schemas.openxmlformats.org/officeDocument/2006/math">
                              <m:oMathParaPr>
                                <m:jc m:val="left"/>
                              </m:oMathParaPr>
                              <m:oMath xmlns:m="http://schemas.openxmlformats.org/officeDocument/2006/math">
                                <m:sSub>
                                  <m:sSubPr>
                                    <m:ctrlPr>
                                      <a:rPr lang="en-US" sz="1600" i="1" smtClean="0">
                                        <a:solidFill>
                                          <a:schemeClr val="tx1"/>
                                        </a:solidFill>
                                        <a:latin typeface="Cambria Math" panose="02040503050406030204" pitchFamily="18" charset="0"/>
                                      </a:rPr>
                                    </m:ctrlPr>
                                  </m:sSubPr>
                                  <m:e>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𝜓</m:t>
                                        </m:r>
                                      </m:e>
                                      <m:sub>
                                        <m:r>
                                          <a:rPr lang="en-US" sz="1600" b="1" i="1" smtClean="0">
                                            <a:solidFill>
                                              <a:schemeClr val="tx1"/>
                                            </a:solidFill>
                                            <a:latin typeface="Cambria Math" panose="02040503050406030204" pitchFamily="18" charset="0"/>
                                            <a:ea typeface="Cambria Math" panose="02040503050406030204" pitchFamily="18" charset="0"/>
                                          </a:rPr>
                                          <m:t>𝟑</m:t>
                                        </m:r>
                                        <m:r>
                                          <a:rPr lang="en-US" sz="1600" i="1">
                                            <a:solidFill>
                                              <a:schemeClr val="tx1"/>
                                            </a:solidFill>
                                            <a:latin typeface="Cambria Math" panose="02040503050406030204" pitchFamily="18" charset="0"/>
                                            <a:ea typeface="Cambria Math" panose="02040503050406030204" pitchFamily="18" charset="0"/>
                                          </a:rPr>
                                          <m:t>𝑝</m:t>
                                        </m:r>
                                      </m:sub>
                                    </m:sSub>
                                  </m:e>
                                  <m:sub>
                                    <m:r>
                                      <a:rPr lang="en-US" sz="1600" b="0" i="1" smtClean="0">
                                        <a:solidFill>
                                          <a:schemeClr val="tx1"/>
                                        </a:solidFill>
                                        <a:latin typeface="Cambria Math" panose="02040503050406030204" pitchFamily="18" charset="0"/>
                                        <a:ea typeface="Cambria Math" panose="02040503050406030204" pitchFamily="18" charset="0"/>
                                      </a:rPr>
                                      <m:t>𝑥</m:t>
                                    </m:r>
                                  </m:sub>
                                </m:sSub>
                                <m:r>
                                  <a:rPr lang="en-US" altLang="en-US" sz="1600" i="1">
                                    <a:solidFill>
                                      <a:schemeClr val="tx1"/>
                                    </a:solidFill>
                                    <a:latin typeface="Cambria Math" panose="02040503050406030204" pitchFamily="18" charset="0"/>
                                  </a:rPr>
                                  <m:t>=</m:t>
                                </m:r>
                                <m:sSup>
                                  <m:sSupPr>
                                    <m:ctrlPr>
                                      <a:rPr lang="en-US" altLang="en-US" sz="1600" i="1">
                                        <a:solidFill>
                                          <a:schemeClr val="tx1"/>
                                        </a:solidFill>
                                        <a:latin typeface="Cambria Math" panose="02040503050406030204" pitchFamily="18" charset="0"/>
                                      </a:rPr>
                                    </m:ctrlPr>
                                  </m:sSupPr>
                                  <m:e>
                                    <m:f>
                                      <m:fPr>
                                        <m:ctrlPr>
                                          <a:rPr lang="en-US" altLang="en-US" sz="1600" i="1" smtClean="0">
                                            <a:solidFill>
                                              <a:schemeClr val="tx1"/>
                                            </a:solidFill>
                                            <a:latin typeface="Cambria Math" panose="02040503050406030204" pitchFamily="18" charset="0"/>
                                          </a:rPr>
                                        </m:ctrlPr>
                                      </m:fPr>
                                      <m:num>
                                        <m:rad>
                                          <m:radPr>
                                            <m:degHide m:val="on"/>
                                            <m:ctrlPr>
                                              <a:rPr lang="en-US" altLang="en-US" sz="1600" i="1" smtClean="0">
                                                <a:solidFill>
                                                  <a:schemeClr val="tx1"/>
                                                </a:solidFill>
                                                <a:latin typeface="Cambria Math" panose="02040503050406030204" pitchFamily="18" charset="0"/>
                                              </a:rPr>
                                            </m:ctrlPr>
                                          </m:radPr>
                                          <m:deg/>
                                          <m:e>
                                            <m:r>
                                              <a:rPr lang="en-US" altLang="en-US" sz="1600" b="0" i="1" smtClean="0">
                                                <a:solidFill>
                                                  <a:schemeClr val="tx1"/>
                                                </a:solidFill>
                                                <a:latin typeface="Cambria Math" panose="02040503050406030204" pitchFamily="18" charset="0"/>
                                                <a:ea typeface="Cambria Math" panose="02040503050406030204" pitchFamily="18" charset="0"/>
                                              </a:rPr>
                                              <m:t>2</m:t>
                                            </m:r>
                                          </m:e>
                                        </m:rad>
                                      </m:num>
                                      <m:den>
                                        <m:r>
                                          <a:rPr lang="en-US" altLang="en-US" sz="1600" b="0" i="1" smtClean="0">
                                            <a:solidFill>
                                              <a:schemeClr val="tx1"/>
                                            </a:solidFill>
                                            <a:latin typeface="Cambria Math" panose="02040503050406030204" pitchFamily="18" charset="0"/>
                                          </a:rPr>
                                          <m:t>81</m:t>
                                        </m:r>
                                        <m:rad>
                                          <m:radPr>
                                            <m:degHide m:val="on"/>
                                            <m:ctrlPr>
                                              <a:rPr lang="en-US" altLang="en-US" sz="1600" i="1">
                                                <a:solidFill>
                                                  <a:schemeClr val="tx1"/>
                                                </a:solidFill>
                                                <a:latin typeface="Cambria Math" panose="02040503050406030204" pitchFamily="18" charset="0"/>
                                              </a:rPr>
                                            </m:ctrlPr>
                                          </m:radPr>
                                          <m:deg/>
                                          <m:e>
                                            <m:r>
                                              <a:rPr lang="en-US" altLang="en-US" sz="1600" i="1" smtClean="0">
                                                <a:solidFill>
                                                  <a:schemeClr val="tx1"/>
                                                </a:solidFill>
                                                <a:latin typeface="Cambria Math" panose="02040503050406030204" pitchFamily="18" charset="0"/>
                                                <a:ea typeface="Cambria Math" panose="02040503050406030204" pitchFamily="18" charset="0"/>
                                              </a:rPr>
                                              <m:t>𝝅</m:t>
                                            </m:r>
                                          </m:e>
                                        </m:rad>
                                      </m:den>
                                    </m:f>
                                    <m:r>
                                      <a:rPr lang="en-US" altLang="en-US" sz="1600" b="0" i="1" smtClean="0">
                                        <a:solidFill>
                                          <a:schemeClr val="tx1"/>
                                        </a:solidFill>
                                        <a:latin typeface="Cambria Math" panose="02040503050406030204" pitchFamily="18" charset="0"/>
                                        <a:ea typeface="Cambria Math" panose="02040503050406030204" pitchFamily="18" charset="0"/>
                                      </a:rPr>
                                      <m:t> </m:t>
                                    </m:r>
                                    <m:d>
                                      <m:dPr>
                                        <m:ctrlPr>
                                          <a:rPr lang="en-US" altLang="en-US" sz="1600" i="1">
                                            <a:solidFill>
                                              <a:schemeClr val="tx1"/>
                                            </a:solidFill>
                                            <a:latin typeface="Cambria Math" panose="02040503050406030204" pitchFamily="18" charset="0"/>
                                          </a:rPr>
                                        </m:ctrlPr>
                                      </m:dPr>
                                      <m:e>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𝑍</m:t>
                                            </m:r>
                                          </m:num>
                                          <m:den>
                                            <m:r>
                                              <a:rPr lang="en-US" altLang="en-US" sz="1600" i="1">
                                                <a:solidFill>
                                                  <a:schemeClr val="tx1"/>
                                                </a:solidFill>
                                                <a:latin typeface="Cambria Math" panose="02040503050406030204" pitchFamily="18" charset="0"/>
                                              </a:rPr>
                                              <m:t>𝑎</m:t>
                                            </m:r>
                                          </m:den>
                                        </m:f>
                                      </m:e>
                                    </m:d>
                                  </m:e>
                                  <m:sup>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3</m:t>
                                        </m:r>
                                      </m:num>
                                      <m:den>
                                        <m:r>
                                          <a:rPr lang="en-US" altLang="en-US" sz="1600" i="1">
                                            <a:solidFill>
                                              <a:schemeClr val="tx1"/>
                                            </a:solidFill>
                                            <a:latin typeface="Cambria Math" panose="02040503050406030204" pitchFamily="18" charset="0"/>
                                          </a:rPr>
                                          <m:t>2</m:t>
                                        </m:r>
                                      </m:den>
                                    </m:f>
                                  </m:sup>
                                </m:sSup>
                                <m:r>
                                  <a:rPr lang="en-US" altLang="en-US" sz="1600" i="1">
                                    <a:solidFill>
                                      <a:schemeClr val="tx1"/>
                                    </a:solidFill>
                                    <a:latin typeface="Cambria Math" panose="02040503050406030204" pitchFamily="18" charset="0"/>
                                  </a:rPr>
                                  <m:t> </m:t>
                                </m:r>
                                <m:d>
                                  <m:dPr>
                                    <m:ctrlPr>
                                      <a:rPr lang="en-US" altLang="en-US" sz="1600" i="1">
                                        <a:solidFill>
                                          <a:schemeClr val="tx1"/>
                                        </a:solidFill>
                                        <a:latin typeface="Cambria Math" panose="02040503050406030204" pitchFamily="18" charset="0"/>
                                      </a:rPr>
                                    </m:ctrlPr>
                                  </m:dPr>
                                  <m:e>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𝑍𝑟</m:t>
                                        </m:r>
                                      </m:num>
                                      <m:den>
                                        <m:r>
                                          <a:rPr lang="en-US" altLang="en-US" sz="1600" i="1">
                                            <a:solidFill>
                                              <a:schemeClr val="tx1"/>
                                            </a:solidFill>
                                            <a:latin typeface="Cambria Math" panose="02040503050406030204" pitchFamily="18" charset="0"/>
                                          </a:rPr>
                                          <m:t>𝑎</m:t>
                                        </m:r>
                                      </m:den>
                                    </m:f>
                                    <m:r>
                                      <a:rPr lang="en-US" altLang="en-US" sz="1600" b="0" i="1" smtClean="0">
                                        <a:solidFill>
                                          <a:schemeClr val="tx1"/>
                                        </a:solidFill>
                                        <a:latin typeface="Cambria Math" panose="02040503050406030204" pitchFamily="18" charset="0"/>
                                      </a:rPr>
                                      <m:t>−</m:t>
                                    </m:r>
                                    <m:f>
                                      <m:fPr>
                                        <m:ctrlPr>
                                          <a:rPr lang="en-US" altLang="en-US" sz="1600" i="1">
                                            <a:solidFill>
                                              <a:schemeClr val="tx1"/>
                                            </a:solidFill>
                                            <a:latin typeface="Cambria Math" panose="02040503050406030204" pitchFamily="18" charset="0"/>
                                          </a:rPr>
                                        </m:ctrlPr>
                                      </m:fPr>
                                      <m:num>
                                        <m:sSup>
                                          <m:sSupPr>
                                            <m:ctrlPr>
                                              <a:rPr lang="en-US" altLang="en-US" sz="1600" i="1">
                                                <a:solidFill>
                                                  <a:schemeClr val="tx1"/>
                                                </a:solidFill>
                                                <a:latin typeface="Cambria Math" panose="02040503050406030204" pitchFamily="18" charset="0"/>
                                              </a:rPr>
                                            </m:ctrlPr>
                                          </m:sSupPr>
                                          <m:e>
                                            <m:r>
                                              <a:rPr lang="en-US" altLang="en-US" sz="1600" i="1">
                                                <a:solidFill>
                                                  <a:schemeClr val="tx1"/>
                                                </a:solidFill>
                                                <a:latin typeface="Cambria Math" panose="02040503050406030204" pitchFamily="18" charset="0"/>
                                              </a:rPr>
                                              <m:t>𝑍</m:t>
                                            </m:r>
                                          </m:e>
                                          <m:sup>
                                            <m:r>
                                              <a:rPr lang="en-US" altLang="en-US" sz="1600" i="1">
                                                <a:solidFill>
                                                  <a:schemeClr val="tx1"/>
                                                </a:solidFill>
                                                <a:latin typeface="Cambria Math" panose="02040503050406030204" pitchFamily="18" charset="0"/>
                                              </a:rPr>
                                              <m:t>2</m:t>
                                            </m:r>
                                          </m:sup>
                                        </m:sSup>
                                        <m:sSup>
                                          <m:sSupPr>
                                            <m:ctrlPr>
                                              <a:rPr lang="en-US" altLang="en-US" sz="1600" i="1">
                                                <a:solidFill>
                                                  <a:schemeClr val="tx1"/>
                                                </a:solidFill>
                                                <a:latin typeface="Cambria Math" panose="02040503050406030204" pitchFamily="18" charset="0"/>
                                              </a:rPr>
                                            </m:ctrlPr>
                                          </m:sSupPr>
                                          <m:e>
                                            <m:r>
                                              <a:rPr lang="en-US" altLang="en-US" sz="1600" i="1">
                                                <a:solidFill>
                                                  <a:schemeClr val="tx1"/>
                                                </a:solidFill>
                                                <a:latin typeface="Cambria Math" panose="02040503050406030204" pitchFamily="18" charset="0"/>
                                              </a:rPr>
                                              <m:t>𝑟</m:t>
                                            </m:r>
                                          </m:e>
                                          <m:sup>
                                            <m:r>
                                              <a:rPr lang="en-US" altLang="en-US" sz="1600" i="1">
                                                <a:solidFill>
                                                  <a:schemeClr val="tx1"/>
                                                </a:solidFill>
                                                <a:latin typeface="Cambria Math" panose="02040503050406030204" pitchFamily="18" charset="0"/>
                                              </a:rPr>
                                              <m:t>2</m:t>
                                            </m:r>
                                          </m:sup>
                                        </m:sSup>
                                      </m:num>
                                      <m:den>
                                        <m:r>
                                          <a:rPr lang="en-US" altLang="en-US" sz="1600" i="1">
                                            <a:solidFill>
                                              <a:schemeClr val="tx1"/>
                                            </a:solidFill>
                                            <a:latin typeface="Cambria Math" panose="02040503050406030204" pitchFamily="18" charset="0"/>
                                          </a:rPr>
                                          <m:t>6</m:t>
                                        </m:r>
                                        <m:sSup>
                                          <m:sSupPr>
                                            <m:ctrlPr>
                                              <a:rPr lang="en-US" altLang="en-US" sz="1600" i="1">
                                                <a:solidFill>
                                                  <a:schemeClr val="tx1"/>
                                                </a:solidFill>
                                                <a:latin typeface="Cambria Math" panose="02040503050406030204" pitchFamily="18" charset="0"/>
                                              </a:rPr>
                                            </m:ctrlPr>
                                          </m:sSupPr>
                                          <m:e>
                                            <m:r>
                                              <a:rPr lang="en-US" altLang="en-US" sz="1600" i="1">
                                                <a:solidFill>
                                                  <a:schemeClr val="tx1"/>
                                                </a:solidFill>
                                                <a:latin typeface="Cambria Math" panose="02040503050406030204" pitchFamily="18" charset="0"/>
                                              </a:rPr>
                                              <m:t>𝑎</m:t>
                                            </m:r>
                                          </m:e>
                                          <m:sup>
                                            <m:r>
                                              <a:rPr lang="en-US" altLang="en-US" sz="1600" i="1">
                                                <a:solidFill>
                                                  <a:schemeClr val="tx1"/>
                                                </a:solidFill>
                                                <a:latin typeface="Cambria Math" panose="02040503050406030204" pitchFamily="18" charset="0"/>
                                              </a:rPr>
                                              <m:t>2</m:t>
                                            </m:r>
                                          </m:sup>
                                        </m:sSup>
                                      </m:den>
                                    </m:f>
                                  </m:e>
                                </m:d>
                                <m:sSup>
                                  <m:sSupPr>
                                    <m:ctrlPr>
                                      <a:rPr lang="en-US" altLang="en-US" sz="1600" i="1">
                                        <a:solidFill>
                                          <a:schemeClr val="tx1"/>
                                        </a:solidFill>
                                        <a:latin typeface="Cambria Math" panose="02040503050406030204" pitchFamily="18" charset="0"/>
                                      </a:rPr>
                                    </m:ctrlPr>
                                  </m:sSupPr>
                                  <m:e>
                                    <m:r>
                                      <a:rPr lang="en-US" altLang="en-US" sz="1600" i="1">
                                        <a:solidFill>
                                          <a:schemeClr val="tx1"/>
                                        </a:solidFill>
                                        <a:latin typeface="Cambria Math" panose="02040503050406030204" pitchFamily="18" charset="0"/>
                                      </a:rPr>
                                      <m:t>𝑒</m:t>
                                    </m:r>
                                  </m:e>
                                  <m:sup>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m:t>
                                        </m:r>
                                        <m:r>
                                          <a:rPr lang="en-US" altLang="en-US" sz="1600" i="1">
                                            <a:solidFill>
                                              <a:schemeClr val="tx1"/>
                                            </a:solidFill>
                                            <a:latin typeface="Cambria Math" panose="02040503050406030204" pitchFamily="18" charset="0"/>
                                          </a:rPr>
                                          <m:t>𝑍𝑟</m:t>
                                        </m:r>
                                      </m:num>
                                      <m:den>
                                        <m:r>
                                          <a:rPr lang="en-US" altLang="en-US" sz="1600" i="1">
                                            <a:solidFill>
                                              <a:schemeClr val="tx1"/>
                                            </a:solidFill>
                                            <a:latin typeface="Cambria Math" panose="02040503050406030204" pitchFamily="18" charset="0"/>
                                          </a:rPr>
                                          <m:t>3</m:t>
                                        </m:r>
                                        <m:r>
                                          <a:rPr lang="en-US" altLang="en-US" sz="1600" i="1">
                                            <a:solidFill>
                                              <a:schemeClr val="tx1"/>
                                            </a:solidFill>
                                            <a:latin typeface="Cambria Math" panose="02040503050406030204" pitchFamily="18" charset="0"/>
                                          </a:rPr>
                                          <m:t>𝑎</m:t>
                                        </m:r>
                                      </m:den>
                                    </m:f>
                                  </m:sup>
                                </m:sSup>
                                <m:func>
                                  <m:funcPr>
                                    <m:ctrlPr>
                                      <a:rPr lang="en-US" altLang="en-US" sz="1600" b="0" i="1" smtClean="0">
                                        <a:solidFill>
                                          <a:schemeClr val="tx1"/>
                                        </a:solidFill>
                                        <a:latin typeface="Cambria Math" panose="02040503050406030204" pitchFamily="18" charset="0"/>
                                      </a:rPr>
                                    </m:ctrlPr>
                                  </m:funcPr>
                                  <m:fName>
                                    <m:r>
                                      <m:rPr>
                                        <m:sty m:val="p"/>
                                      </m:rPr>
                                      <a:rPr lang="en-US" altLang="en-US" sz="1600" b="0" i="0" smtClean="0">
                                        <a:solidFill>
                                          <a:schemeClr val="tx1"/>
                                        </a:solidFill>
                                        <a:latin typeface="Cambria Math" panose="02040503050406030204" pitchFamily="18" charset="0"/>
                                      </a:rPr>
                                      <m:t>sin</m:t>
                                    </m:r>
                                  </m:fName>
                                  <m:e>
                                    <m:r>
                                      <a:rPr lang="en-US" altLang="en-US" sz="1600" b="0" i="1" smtClean="0">
                                        <a:solidFill>
                                          <a:schemeClr val="tx1"/>
                                        </a:solidFill>
                                        <a:latin typeface="Cambria Math" panose="02040503050406030204" pitchFamily="18" charset="0"/>
                                        <a:ea typeface="Cambria Math" panose="02040503050406030204" pitchFamily="18" charset="0"/>
                                      </a:rPr>
                                      <m:t>𝜃</m:t>
                                    </m:r>
                                  </m:e>
                                </m:func>
                                <m:func>
                                  <m:funcPr>
                                    <m:ctrlPr>
                                      <a:rPr lang="en-US" altLang="en-US" sz="1600" b="0" i="1" smtClean="0">
                                        <a:solidFill>
                                          <a:schemeClr val="tx1"/>
                                        </a:solidFill>
                                        <a:latin typeface="Cambria Math" panose="02040503050406030204" pitchFamily="18" charset="0"/>
                                      </a:rPr>
                                    </m:ctrlPr>
                                  </m:funcPr>
                                  <m:fName>
                                    <m:r>
                                      <m:rPr>
                                        <m:sty m:val="p"/>
                                      </m:rPr>
                                      <a:rPr lang="en-US" altLang="en-US" sz="1600" b="0" i="0" smtClean="0">
                                        <a:solidFill>
                                          <a:schemeClr val="tx1"/>
                                        </a:solidFill>
                                        <a:latin typeface="Cambria Math" panose="02040503050406030204" pitchFamily="18" charset="0"/>
                                      </a:rPr>
                                      <m:t>sin</m:t>
                                    </m:r>
                                  </m:fName>
                                  <m:e>
                                    <m:r>
                                      <a:rPr lang="en-US" sz="1600" b="0" i="1" smtClean="0">
                                        <a:solidFill>
                                          <a:schemeClr val="tx1"/>
                                        </a:solidFill>
                                        <a:latin typeface="Cambria Math" panose="02040503050406030204" pitchFamily="18" charset="0"/>
                                        <a:ea typeface="Cambria Math" panose="02040503050406030204" pitchFamily="18" charset="0"/>
                                      </a:rPr>
                                      <m:t>𝜑</m:t>
                                    </m:r>
                                  </m:e>
                                </m:func>
                              </m:oMath>
                            </m:oMathPara>
                          </a14:m>
                          <a:endParaRPr lang="en-US" sz="16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4090425"/>
                      </a:ext>
                    </a:extLst>
                  </a:tr>
                  <a:tr h="370840">
                    <a:tc>
                      <a:txBody>
                        <a:bodyPr/>
                        <a:lstStyle/>
                        <a:p>
                          <a:pPr algn="l">
                            <a:lnSpc>
                              <a:spcPct val="110000"/>
                            </a:lnSpc>
                          </a:pPr>
                          <a14:m>
                            <m:oMathPara xmlns:m="http://schemas.openxmlformats.org/officeDocument/2006/math">
                              <m:oMathParaPr>
                                <m:jc m:val="left"/>
                              </m:oMathParaPr>
                              <m:oMath xmlns:m="http://schemas.openxmlformats.org/officeDocument/2006/math">
                                <m:sSub>
                                  <m:sSubPr>
                                    <m:ctrlPr>
                                      <a:rPr lang="en-US" sz="1600" i="1" smtClean="0">
                                        <a:solidFill>
                                          <a:schemeClr val="tx1"/>
                                        </a:solidFill>
                                        <a:latin typeface="Cambria Math" panose="02040503050406030204" pitchFamily="18" charset="0"/>
                                      </a:rPr>
                                    </m:ctrlPr>
                                  </m:sSubPr>
                                  <m:e>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𝜓</m:t>
                                        </m:r>
                                      </m:e>
                                      <m:sub>
                                        <m:r>
                                          <a:rPr lang="en-US" sz="1600" i="1">
                                            <a:solidFill>
                                              <a:schemeClr val="tx1"/>
                                            </a:solidFill>
                                            <a:latin typeface="Cambria Math" panose="02040503050406030204" pitchFamily="18" charset="0"/>
                                            <a:ea typeface="Cambria Math" panose="02040503050406030204" pitchFamily="18" charset="0"/>
                                          </a:rPr>
                                          <m:t>2</m:t>
                                        </m:r>
                                        <m:r>
                                          <a:rPr lang="en-US" sz="1600" i="1">
                                            <a:solidFill>
                                              <a:schemeClr val="tx1"/>
                                            </a:solidFill>
                                            <a:latin typeface="Cambria Math" panose="02040503050406030204" pitchFamily="18" charset="0"/>
                                            <a:ea typeface="Cambria Math" panose="02040503050406030204" pitchFamily="18" charset="0"/>
                                          </a:rPr>
                                          <m:t>𝑝</m:t>
                                        </m:r>
                                      </m:sub>
                                    </m:sSub>
                                  </m:e>
                                  <m:sub>
                                    <m:r>
                                      <a:rPr lang="en-US" sz="1600" b="0" i="1" smtClean="0">
                                        <a:solidFill>
                                          <a:schemeClr val="tx1"/>
                                        </a:solidFill>
                                        <a:latin typeface="Cambria Math" panose="02040503050406030204" pitchFamily="18" charset="0"/>
                                        <a:ea typeface="Cambria Math" panose="02040503050406030204" pitchFamily="18" charset="0"/>
                                      </a:rPr>
                                      <m:t>𝑦</m:t>
                                    </m:r>
                                  </m:sub>
                                </m:sSub>
                                <m:r>
                                  <a:rPr lang="en-US" altLang="en-US" sz="1600" i="1">
                                    <a:solidFill>
                                      <a:schemeClr val="tx1"/>
                                    </a:solidFill>
                                    <a:latin typeface="Cambria Math" panose="02040503050406030204" pitchFamily="18" charset="0"/>
                                  </a:rPr>
                                  <m:t>=</m:t>
                                </m:r>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1</m:t>
                                    </m:r>
                                  </m:num>
                                  <m:den>
                                    <m:r>
                                      <a:rPr lang="en-US" altLang="en-US" sz="1600" b="0" i="1" smtClean="0">
                                        <a:solidFill>
                                          <a:schemeClr val="tx1"/>
                                        </a:solidFill>
                                        <a:latin typeface="Cambria Math" panose="02040503050406030204" pitchFamily="18" charset="0"/>
                                      </a:rPr>
                                      <m:t>4</m:t>
                                    </m:r>
                                    <m:rad>
                                      <m:radPr>
                                        <m:degHide m:val="on"/>
                                        <m:ctrlPr>
                                          <a:rPr lang="en-US" altLang="en-US" sz="1600" i="1">
                                            <a:solidFill>
                                              <a:schemeClr val="tx1"/>
                                            </a:solidFill>
                                            <a:latin typeface="Cambria Math" panose="02040503050406030204" pitchFamily="18" charset="0"/>
                                          </a:rPr>
                                        </m:ctrlPr>
                                      </m:radPr>
                                      <m:deg/>
                                      <m:e>
                                        <m:r>
                                          <a:rPr lang="en-US" altLang="en-US" sz="1600" b="0" i="1" smtClean="0">
                                            <a:solidFill>
                                              <a:schemeClr val="tx1"/>
                                            </a:solidFill>
                                            <a:latin typeface="Cambria Math" panose="02040503050406030204" pitchFamily="18" charset="0"/>
                                          </a:rPr>
                                          <m:t>2</m:t>
                                        </m:r>
                                        <m:r>
                                          <a:rPr lang="en-US" altLang="en-US" sz="1600" b="0" i="1" smtClean="0">
                                            <a:solidFill>
                                              <a:schemeClr val="tx1"/>
                                            </a:solidFill>
                                            <a:latin typeface="Cambria Math" panose="02040503050406030204" pitchFamily="18" charset="0"/>
                                            <a:ea typeface="Cambria Math" panose="02040503050406030204" pitchFamily="18" charset="0"/>
                                          </a:rPr>
                                          <m:t>𝜋</m:t>
                                        </m:r>
                                      </m:e>
                                    </m:rad>
                                  </m:den>
                                </m:f>
                                <m:sSup>
                                  <m:sSupPr>
                                    <m:ctrlPr>
                                      <a:rPr lang="en-US" altLang="en-US" sz="1600" i="1">
                                        <a:solidFill>
                                          <a:schemeClr val="tx1"/>
                                        </a:solidFill>
                                        <a:latin typeface="Cambria Math" panose="02040503050406030204" pitchFamily="18" charset="0"/>
                                      </a:rPr>
                                    </m:ctrlPr>
                                  </m:sSupPr>
                                  <m:e>
                                    <m:d>
                                      <m:dPr>
                                        <m:ctrlPr>
                                          <a:rPr lang="en-US" altLang="en-US" sz="1600" i="1">
                                            <a:solidFill>
                                              <a:schemeClr val="tx1"/>
                                            </a:solidFill>
                                            <a:latin typeface="Cambria Math" panose="02040503050406030204" pitchFamily="18" charset="0"/>
                                          </a:rPr>
                                        </m:ctrlPr>
                                      </m:dPr>
                                      <m:e>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𝑍</m:t>
                                            </m:r>
                                          </m:num>
                                          <m:den>
                                            <m:r>
                                              <a:rPr lang="en-US" altLang="en-US" sz="1600" i="1">
                                                <a:solidFill>
                                                  <a:schemeClr val="tx1"/>
                                                </a:solidFill>
                                                <a:latin typeface="Cambria Math" panose="02040503050406030204" pitchFamily="18" charset="0"/>
                                              </a:rPr>
                                              <m:t>𝑎</m:t>
                                            </m:r>
                                          </m:den>
                                        </m:f>
                                      </m:e>
                                    </m:d>
                                  </m:e>
                                  <m:sup>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5</m:t>
                                        </m:r>
                                      </m:num>
                                      <m:den>
                                        <m:r>
                                          <a:rPr lang="en-US" altLang="en-US" sz="1600" i="1">
                                            <a:solidFill>
                                              <a:schemeClr val="tx1"/>
                                            </a:solidFill>
                                            <a:latin typeface="Cambria Math" panose="02040503050406030204" pitchFamily="18" charset="0"/>
                                          </a:rPr>
                                          <m:t>2</m:t>
                                        </m:r>
                                      </m:den>
                                    </m:f>
                                  </m:sup>
                                </m:sSup>
                                <m:r>
                                  <a:rPr lang="en-US" altLang="en-US" sz="1600" i="1">
                                    <a:solidFill>
                                      <a:schemeClr val="tx1"/>
                                    </a:solidFill>
                                    <a:latin typeface="Cambria Math" panose="02040503050406030204" pitchFamily="18" charset="0"/>
                                  </a:rPr>
                                  <m:t> </m:t>
                                </m:r>
                                <m:sSup>
                                  <m:sSupPr>
                                    <m:ctrlPr>
                                      <a:rPr lang="en-US" altLang="en-US" sz="1600" i="1">
                                        <a:solidFill>
                                          <a:schemeClr val="tx1"/>
                                        </a:solidFill>
                                        <a:latin typeface="Cambria Math" panose="02040503050406030204" pitchFamily="18" charset="0"/>
                                      </a:rPr>
                                    </m:ctrlPr>
                                  </m:sSupPr>
                                  <m:e>
                                    <m:r>
                                      <a:rPr lang="en-US" altLang="en-US" sz="1600" i="1">
                                        <a:solidFill>
                                          <a:schemeClr val="tx1"/>
                                        </a:solidFill>
                                        <a:latin typeface="Cambria Math" panose="02040503050406030204" pitchFamily="18" charset="0"/>
                                      </a:rPr>
                                      <m:t>𝑟</m:t>
                                    </m:r>
                                    <m:r>
                                      <a:rPr lang="en-US" altLang="en-US" sz="1600" i="1">
                                        <a:solidFill>
                                          <a:schemeClr val="tx1"/>
                                        </a:solidFill>
                                        <a:latin typeface="Cambria Math" panose="02040503050406030204" pitchFamily="18" charset="0"/>
                                      </a:rPr>
                                      <m:t> </m:t>
                                    </m:r>
                                    <m:r>
                                      <a:rPr lang="en-US" altLang="en-US" sz="1600" i="1">
                                        <a:solidFill>
                                          <a:schemeClr val="tx1"/>
                                        </a:solidFill>
                                        <a:latin typeface="Cambria Math" panose="02040503050406030204" pitchFamily="18" charset="0"/>
                                      </a:rPr>
                                      <m:t>𝑒</m:t>
                                    </m:r>
                                  </m:e>
                                  <m:sup>
                                    <m:f>
                                      <m:fPr>
                                        <m:ctrlPr>
                                          <a:rPr lang="en-US" altLang="en-US" sz="1600" i="1">
                                            <a:solidFill>
                                              <a:schemeClr val="tx1"/>
                                            </a:solidFill>
                                            <a:latin typeface="Cambria Math" panose="02040503050406030204" pitchFamily="18" charset="0"/>
                                          </a:rPr>
                                        </m:ctrlPr>
                                      </m:fPr>
                                      <m:num>
                                        <m:r>
                                          <a:rPr lang="en-US" altLang="en-US" sz="1600" i="1">
                                            <a:solidFill>
                                              <a:schemeClr val="tx1"/>
                                            </a:solidFill>
                                            <a:latin typeface="Cambria Math" panose="02040503050406030204" pitchFamily="18" charset="0"/>
                                          </a:rPr>
                                          <m:t>−</m:t>
                                        </m:r>
                                        <m:r>
                                          <a:rPr lang="en-US" altLang="en-US" sz="1600" i="1">
                                            <a:solidFill>
                                              <a:schemeClr val="tx1"/>
                                            </a:solidFill>
                                            <a:latin typeface="Cambria Math" panose="02040503050406030204" pitchFamily="18" charset="0"/>
                                          </a:rPr>
                                          <m:t>𝑍𝑟</m:t>
                                        </m:r>
                                      </m:num>
                                      <m:den>
                                        <m:r>
                                          <a:rPr lang="en-US" altLang="en-US" sz="1600" i="1">
                                            <a:solidFill>
                                              <a:schemeClr val="tx1"/>
                                            </a:solidFill>
                                            <a:latin typeface="Cambria Math" panose="02040503050406030204" pitchFamily="18" charset="0"/>
                                          </a:rPr>
                                          <m:t>2</m:t>
                                        </m:r>
                                        <m:r>
                                          <a:rPr lang="en-US" altLang="en-US" sz="1600" i="1">
                                            <a:solidFill>
                                              <a:schemeClr val="tx1"/>
                                            </a:solidFill>
                                            <a:latin typeface="Cambria Math" panose="02040503050406030204" pitchFamily="18" charset="0"/>
                                          </a:rPr>
                                          <m:t>𝑎</m:t>
                                        </m:r>
                                      </m:den>
                                    </m:f>
                                  </m:sup>
                                </m:sSup>
                                <m:func>
                                  <m:funcPr>
                                    <m:ctrlPr>
                                      <a:rPr lang="en-US" altLang="en-US" sz="1600" b="0" i="1" smtClean="0">
                                        <a:solidFill>
                                          <a:schemeClr val="tx1"/>
                                        </a:solidFill>
                                        <a:latin typeface="Cambria Math" panose="02040503050406030204" pitchFamily="18" charset="0"/>
                                      </a:rPr>
                                    </m:ctrlPr>
                                  </m:funcPr>
                                  <m:fName>
                                    <m:r>
                                      <m:rPr>
                                        <m:sty m:val="p"/>
                                      </m:rPr>
                                      <a:rPr lang="en-US" altLang="en-US" sz="1600" b="0" i="0" smtClean="0">
                                        <a:solidFill>
                                          <a:schemeClr val="tx1"/>
                                        </a:solidFill>
                                        <a:latin typeface="Cambria Math" panose="02040503050406030204" pitchFamily="18" charset="0"/>
                                      </a:rPr>
                                      <m:t>sin</m:t>
                                    </m:r>
                                  </m:fName>
                                  <m:e>
                                    <m:r>
                                      <a:rPr lang="en-US" altLang="en-US" sz="1600" b="0" i="1" smtClean="0">
                                        <a:solidFill>
                                          <a:schemeClr val="tx1"/>
                                        </a:solidFill>
                                        <a:latin typeface="Cambria Math" panose="02040503050406030204" pitchFamily="18" charset="0"/>
                                        <a:ea typeface="Cambria Math" panose="02040503050406030204" pitchFamily="18" charset="0"/>
                                      </a:rPr>
                                      <m:t>𝜃</m:t>
                                    </m:r>
                                  </m:e>
                                </m:func>
                                <m:func>
                                  <m:funcPr>
                                    <m:ctrlPr>
                                      <a:rPr lang="en-US" altLang="en-US" sz="1600" b="0" i="1" smtClean="0">
                                        <a:solidFill>
                                          <a:schemeClr val="tx1"/>
                                        </a:solidFill>
                                        <a:latin typeface="Cambria Math" panose="02040503050406030204" pitchFamily="18" charset="0"/>
                                      </a:rPr>
                                    </m:ctrlPr>
                                  </m:funcPr>
                                  <m:fName>
                                    <m:r>
                                      <m:rPr>
                                        <m:sty m:val="p"/>
                                      </m:rPr>
                                      <a:rPr lang="en-US" altLang="en-US" sz="1600" b="0" i="0" smtClean="0">
                                        <a:solidFill>
                                          <a:schemeClr val="tx1"/>
                                        </a:solidFill>
                                        <a:latin typeface="Cambria Math" panose="02040503050406030204" pitchFamily="18" charset="0"/>
                                      </a:rPr>
                                      <m:t>sin</m:t>
                                    </m:r>
                                  </m:fName>
                                  <m:e>
                                    <m:r>
                                      <a:rPr lang="en-US" sz="1600" b="0" i="1" smtClean="0">
                                        <a:solidFill>
                                          <a:schemeClr val="tx1"/>
                                        </a:solidFill>
                                        <a:latin typeface="Cambria Math" panose="02040503050406030204" pitchFamily="18" charset="0"/>
                                        <a:ea typeface="Cambria Math" panose="02040503050406030204" pitchFamily="18" charset="0"/>
                                      </a:rPr>
                                      <m:t>𝜑</m:t>
                                    </m:r>
                                  </m:e>
                                </m:func>
                              </m:oMath>
                            </m:oMathPara>
                          </a14:m>
                          <a:endParaRPr lang="en-US" sz="16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10000"/>
                            </a:lnSpc>
                          </a:pPr>
                          <a:endParaRPr lang="en-US" sz="16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314989"/>
                      </a:ext>
                    </a:extLst>
                  </a:tr>
                </a:tbl>
              </a:graphicData>
            </a:graphic>
          </p:graphicFrame>
        </mc:Choice>
        <mc:Fallback xmlns="">
          <p:graphicFrame>
            <p:nvGraphicFramePr>
              <p:cNvPr id="76" name="Table 75"/>
              <p:cNvGraphicFramePr>
                <a:graphicFrameLocks noGrp="1"/>
              </p:cNvGraphicFramePr>
              <p:nvPr>
                <p:extLst>
                  <p:ext uri="{D42A27DB-BD31-4B8C-83A1-F6EECF244321}">
                    <p14:modId xmlns:p14="http://schemas.microsoft.com/office/powerpoint/2010/main" val="2244083174"/>
                  </p:ext>
                </p:extLst>
              </p:nvPr>
            </p:nvGraphicFramePr>
            <p:xfrm>
              <a:off x="423747" y="2252841"/>
              <a:ext cx="8296506" cy="4214306"/>
            </p:xfrm>
            <a:graphic>
              <a:graphicData uri="http://schemas.openxmlformats.org/drawingml/2006/table">
                <a:tbl>
                  <a:tblPr firstRow="1" bandRow="1">
                    <a:tableStyleId>{5C22544A-7EE6-4342-B048-85BDC9FD1C3A}</a:tableStyleId>
                  </a:tblPr>
                  <a:tblGrid>
                    <a:gridCol w="3836020">
                      <a:extLst>
                        <a:ext uri="{9D8B030D-6E8A-4147-A177-3AD203B41FA5}">
                          <a16:colId xmlns:a16="http://schemas.microsoft.com/office/drawing/2014/main" val="4116916792"/>
                        </a:ext>
                      </a:extLst>
                    </a:gridCol>
                    <a:gridCol w="4460486">
                      <a:extLst>
                        <a:ext uri="{9D8B030D-6E8A-4147-A177-3AD203B41FA5}">
                          <a16:colId xmlns:a16="http://schemas.microsoft.com/office/drawing/2014/main" val="4011951713"/>
                        </a:ext>
                      </a:extLst>
                    </a:gridCol>
                  </a:tblGrid>
                  <a:tr h="813562">
                    <a:tc>
                      <a:txBody>
                        <a:bodyPr/>
                        <a:lstStyle/>
                        <a:p>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r="-116190" b="-416418"/>
                          </a:stretch>
                        </a:blipFill>
                      </a:tcPr>
                    </a:tc>
                    <a:tc>
                      <a:txBody>
                        <a:bodyPr/>
                        <a:lstStyle/>
                        <a:p>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l="-86066" b="-416418"/>
                          </a:stretch>
                        </a:blipFill>
                      </a:tcPr>
                    </a:tc>
                    <a:extLst>
                      <a:ext uri="{0D108BD9-81ED-4DB2-BD59-A6C34878D82A}">
                        <a16:rowId xmlns:a16="http://schemas.microsoft.com/office/drawing/2014/main" val="2964051473"/>
                      </a:ext>
                    </a:extLst>
                  </a:tr>
                  <a:tr h="855091">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95714" r="-116190" b="-298571"/>
                          </a:stretch>
                        </a:blipFill>
                      </a:tcPr>
                    </a:tc>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l="-86066" t="-95714" b="-298571"/>
                          </a:stretch>
                        </a:blipFill>
                      </a:tcPr>
                    </a:tc>
                    <a:extLst>
                      <a:ext uri="{0D108BD9-81ED-4DB2-BD59-A6C34878D82A}">
                        <a16:rowId xmlns:a16="http://schemas.microsoft.com/office/drawing/2014/main" val="3027942967"/>
                      </a:ext>
                    </a:extLst>
                  </a:tr>
                  <a:tr h="874840">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t="-190278" r="-116190" b="-190278"/>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86066" t="-190278" b="-190278"/>
                          </a:stretch>
                        </a:blipFill>
                      </a:tcPr>
                    </a:tc>
                    <a:extLst>
                      <a:ext uri="{0D108BD9-81ED-4DB2-BD59-A6C34878D82A}">
                        <a16:rowId xmlns:a16="http://schemas.microsoft.com/office/drawing/2014/main" val="3874174834"/>
                      </a:ext>
                    </a:extLst>
                  </a:tr>
                  <a:tr h="874840">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t="-292308" r="-116190" b="-91608"/>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86066" t="-292308" b="-91608"/>
                          </a:stretch>
                        </a:blipFill>
                      </a:tcPr>
                    </a:tc>
                    <a:extLst>
                      <a:ext uri="{0D108BD9-81ED-4DB2-BD59-A6C34878D82A}">
                        <a16:rowId xmlns:a16="http://schemas.microsoft.com/office/drawing/2014/main" val="2574090425"/>
                      </a:ext>
                    </a:extLst>
                  </a:tr>
                  <a:tr h="795973">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t="-428244" r="-116190"/>
                          </a:stretch>
                        </a:blipFill>
                      </a:tcPr>
                    </a:tc>
                    <a:tc>
                      <a:txBody>
                        <a:bodyPr/>
                        <a:lstStyle/>
                        <a:p>
                          <a:pPr algn="l">
                            <a:lnSpc>
                              <a:spcPct val="110000"/>
                            </a:lnSpc>
                          </a:pPr>
                          <a:endParaRPr lang="en-US" sz="16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314989"/>
                      </a:ext>
                    </a:extLst>
                  </a:tr>
                </a:tbl>
              </a:graphicData>
            </a:graphic>
          </p:graphicFrame>
        </mc:Fallback>
      </mc:AlternateContent>
    </p:spTree>
    <p:extLst>
      <p:ext uri="{BB962C8B-B14F-4D97-AF65-F5344CB8AC3E}">
        <p14:creationId xmlns:p14="http://schemas.microsoft.com/office/powerpoint/2010/main" val="2621818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374BF2-3C04-4AB9-BE52-D173019A9162}" type="slidenum">
              <a:rPr lang="en-US" smtClean="0"/>
              <a:t>34</a:t>
            </a:fld>
            <a:endParaRPr lang="en-US" dirty="0"/>
          </a:p>
        </p:txBody>
      </p:sp>
      <p:sp>
        <p:nvSpPr>
          <p:cNvPr id="66"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3" name="Rectangle 2"/>
          <p:cNvSpPr/>
          <p:nvPr/>
        </p:nvSpPr>
        <p:spPr>
          <a:xfrm>
            <a:off x="234175" y="857018"/>
            <a:ext cx="8697951" cy="369332"/>
          </a:xfrm>
          <a:prstGeom prst="rect">
            <a:avLst/>
          </a:prstGeom>
        </p:spPr>
        <p:txBody>
          <a:bodyPr wrap="square">
            <a:spAutoFit/>
          </a:bodyPr>
          <a:lstStyle/>
          <a:p>
            <a:pPr algn="just"/>
            <a:r>
              <a:rPr lang="en-US" altLang="en-US" b="1" dirty="0"/>
              <a:t>The Shapes of Real Hydrogen and Hydrogen-like atoms wave functions (orbitals)</a:t>
            </a:r>
          </a:p>
        </p:txBody>
      </p:sp>
      <p:sp>
        <p:nvSpPr>
          <p:cNvPr id="18" name="Rectangle 10"/>
          <p:cNvSpPr>
            <a:spLocks noChangeArrowheads="1"/>
          </p:cNvSpPr>
          <p:nvPr/>
        </p:nvSpPr>
        <p:spPr bwMode="auto">
          <a:xfrm>
            <a:off x="2062976" y="92940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781" y="1158002"/>
            <a:ext cx="5304438" cy="54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535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374BF2-3C04-4AB9-BE52-D173019A9162}" type="slidenum">
              <a:rPr lang="en-US" smtClean="0"/>
              <a:t>35</a:t>
            </a:fld>
            <a:endParaRPr lang="en-US" dirty="0"/>
          </a:p>
        </p:txBody>
      </p:sp>
      <p:sp>
        <p:nvSpPr>
          <p:cNvPr id="66"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mc:AlternateContent xmlns:mc="http://schemas.openxmlformats.org/markup-compatibility/2006" xmlns:a14="http://schemas.microsoft.com/office/drawing/2010/main">
        <mc:Choice Requires="a14">
          <p:sp>
            <p:nvSpPr>
              <p:cNvPr id="3" name="Rectangle 2"/>
              <p:cNvSpPr/>
              <p:nvPr/>
            </p:nvSpPr>
            <p:spPr>
              <a:xfrm>
                <a:off x="234175" y="912773"/>
                <a:ext cx="8697951" cy="5519011"/>
              </a:xfrm>
              <a:prstGeom prst="rect">
                <a:avLst/>
              </a:prstGeom>
            </p:spPr>
            <p:txBody>
              <a:bodyPr wrap="square">
                <a:spAutoFit/>
              </a:bodyPr>
              <a:lstStyle/>
              <a:p>
                <a:pPr algn="just"/>
                <a:r>
                  <a:rPr lang="en-US" altLang="en-US" sz="2200" b="1" dirty="0"/>
                  <a:t>Energy levels</a:t>
                </a:r>
              </a:p>
              <a:p>
                <a:pPr algn="just"/>
                <a:r>
                  <a:rPr lang="en-US" altLang="en-US" sz="2200" dirty="0"/>
                  <a:t>We saw that the solution of the function </a:t>
                </a:r>
                <a14:m>
                  <m:oMath xmlns:m="http://schemas.openxmlformats.org/officeDocument/2006/math">
                    <m:r>
                      <a:rPr lang="en-US" altLang="en-US" sz="2200" i="1" dirty="0" smtClean="0">
                        <a:latin typeface="Cambria Math" panose="02040503050406030204" pitchFamily="18" charset="0"/>
                      </a:rPr>
                      <m:t>𝑇</m:t>
                    </m:r>
                  </m:oMath>
                </a14:m>
                <a:r>
                  <a:rPr lang="en-US" altLang="en-US" sz="2200" dirty="0"/>
                  <a:t> in the rigid rotor section was under the condition </a:t>
                </a:r>
              </a:p>
              <a:p>
                <a:pPr algn="just"/>
                <a14:m>
                  <m:oMathPara xmlns:m="http://schemas.openxmlformats.org/officeDocument/2006/math">
                    <m:oMathParaPr>
                      <m:jc m:val="centerGroup"/>
                    </m:oMathParaPr>
                    <m:oMath xmlns:m="http://schemas.openxmlformats.org/officeDocument/2006/math">
                      <m:sSup>
                        <m:sSupPr>
                          <m:ctrlPr>
                            <a:rPr lang="en-US" altLang="en-US" sz="2200" i="1" smtClean="0">
                              <a:latin typeface="Cambria Math" panose="02040503050406030204" pitchFamily="18" charset="0"/>
                            </a:rPr>
                          </m:ctrlPr>
                        </m:sSupPr>
                        <m:e>
                          <m:r>
                            <a:rPr lang="en-US" altLang="en-US" sz="2200" b="0" i="1" smtClean="0">
                              <a:latin typeface="Cambria Math" panose="02040503050406030204" pitchFamily="18" charset="0"/>
                            </a:rPr>
                            <m:t>𝑛</m:t>
                          </m:r>
                        </m:e>
                        <m:sup>
                          <m:r>
                            <a:rPr lang="en-US" altLang="en-US" sz="2200" b="0" i="1" smtClean="0">
                              <a:latin typeface="Cambria Math" panose="02040503050406030204" pitchFamily="18" charset="0"/>
                            </a:rPr>
                            <m:t>2</m:t>
                          </m:r>
                        </m:sup>
                      </m:sSup>
                      <m:r>
                        <a:rPr lang="en-US" altLang="en-US" sz="2200" b="0" i="1" smtClean="0">
                          <a:latin typeface="Cambria Math" panose="02040503050406030204" pitchFamily="18" charset="0"/>
                        </a:rPr>
                        <m:t>=− </m:t>
                      </m:r>
                      <m:f>
                        <m:fPr>
                          <m:ctrlPr>
                            <a:rPr lang="en-US" altLang="en-US" sz="2200" b="0" i="1" smtClean="0">
                              <a:latin typeface="Cambria Math" panose="02040503050406030204" pitchFamily="18" charset="0"/>
                            </a:rPr>
                          </m:ctrlPr>
                        </m:fPr>
                        <m:num>
                          <m:sSup>
                            <m:sSupPr>
                              <m:ctrlPr>
                                <a:rPr lang="en-US" altLang="en-US" sz="2200" b="0" i="1" smtClean="0">
                                  <a:latin typeface="Cambria Math" panose="02040503050406030204" pitchFamily="18" charset="0"/>
                                </a:rPr>
                              </m:ctrlPr>
                            </m:sSupPr>
                            <m:e>
                              <m:r>
                                <a:rPr lang="en-US" altLang="en-US" sz="2200" b="0" i="1" smtClean="0">
                                  <a:latin typeface="Cambria Math" panose="02040503050406030204" pitchFamily="18" charset="0"/>
                                </a:rPr>
                                <m:t>𝑍</m:t>
                              </m:r>
                            </m:e>
                            <m:sup>
                              <m:r>
                                <a:rPr lang="en-US" altLang="en-US" sz="2200" b="0" i="1" smtClean="0">
                                  <a:latin typeface="Cambria Math" panose="02040503050406030204" pitchFamily="18" charset="0"/>
                                </a:rPr>
                                <m:t>2</m:t>
                              </m:r>
                            </m:sup>
                          </m:sSup>
                          <m:r>
                            <a:rPr lang="en-US" altLang="en-US" sz="2200" b="0" i="1" smtClean="0">
                              <a:latin typeface="Cambria Math" panose="02040503050406030204" pitchFamily="18" charset="0"/>
                              <a:ea typeface="Cambria Math" panose="02040503050406030204" pitchFamily="18" charset="0"/>
                            </a:rPr>
                            <m:t>𝜇</m:t>
                          </m:r>
                          <m:sSup>
                            <m:sSupPr>
                              <m:ctrlPr>
                                <a:rPr lang="en-US" altLang="en-US" sz="2200" b="0" i="1" smtClean="0">
                                  <a:latin typeface="Cambria Math" panose="02040503050406030204" pitchFamily="18" charset="0"/>
                                  <a:ea typeface="Cambria Math" panose="02040503050406030204" pitchFamily="18" charset="0"/>
                                </a:rPr>
                              </m:ctrlPr>
                            </m:sSupPr>
                            <m:e>
                              <m:r>
                                <a:rPr lang="en-US" altLang="en-US" sz="2200" b="0" i="1" smtClean="0">
                                  <a:latin typeface="Cambria Math" panose="02040503050406030204" pitchFamily="18" charset="0"/>
                                  <a:ea typeface="Cambria Math" panose="02040503050406030204" pitchFamily="18" charset="0"/>
                                </a:rPr>
                                <m:t>𝑒</m:t>
                              </m:r>
                              <m:r>
                                <a:rPr lang="en-US" altLang="en-US" sz="2200" b="0" i="1" smtClean="0">
                                  <a:latin typeface="Cambria Math" panose="02040503050406030204" pitchFamily="18" charset="0"/>
                                  <a:ea typeface="Cambria Math" panose="02040503050406030204" pitchFamily="18" charset="0"/>
                                </a:rPr>
                                <m:t>′</m:t>
                              </m:r>
                            </m:e>
                            <m:sup>
                              <m:r>
                                <a:rPr lang="en-US" altLang="en-US" sz="2200" b="0" i="1" smtClean="0">
                                  <a:latin typeface="Cambria Math" panose="02040503050406030204" pitchFamily="18" charset="0"/>
                                  <a:ea typeface="Cambria Math" panose="02040503050406030204" pitchFamily="18" charset="0"/>
                                </a:rPr>
                                <m:t>4</m:t>
                              </m:r>
                            </m:sup>
                          </m:sSup>
                        </m:num>
                        <m:den>
                          <m:r>
                            <a:rPr lang="en-US" altLang="en-US" sz="2200" i="1">
                              <a:latin typeface="Cambria Math" panose="02040503050406030204" pitchFamily="18" charset="0"/>
                            </a:rPr>
                            <m:t>2</m:t>
                          </m:r>
                          <m:r>
                            <a:rPr lang="en-US" altLang="en-US" sz="2200" b="0" i="1" smtClean="0">
                              <a:latin typeface="Cambria Math" panose="02040503050406030204" pitchFamily="18" charset="0"/>
                            </a:rPr>
                            <m:t>𝐸</m:t>
                          </m:r>
                          <m:sSup>
                            <m:sSupPr>
                              <m:ctrlPr>
                                <a:rPr lang="en-US" altLang="en-US" sz="2200" b="0" i="1" smtClean="0">
                                  <a:latin typeface="Cambria Math" panose="02040503050406030204" pitchFamily="18" charset="0"/>
                                </a:rPr>
                              </m:ctrlPr>
                            </m:sSupPr>
                            <m:e>
                              <m:r>
                                <a:rPr lang="en-US" altLang="en-US" sz="2200" b="0" i="1" smtClean="0">
                                  <a:latin typeface="Cambria Math" panose="02040503050406030204" pitchFamily="18" charset="0"/>
                                  <a:ea typeface="Cambria Math" panose="02040503050406030204" pitchFamily="18" charset="0"/>
                                </a:rPr>
                                <m:t>ℏ</m:t>
                              </m:r>
                            </m:e>
                            <m:sup>
                              <m:r>
                                <a:rPr lang="en-US" altLang="en-US" sz="2200" b="0" i="1" smtClean="0">
                                  <a:latin typeface="Cambria Math" panose="02040503050406030204" pitchFamily="18" charset="0"/>
                                </a:rPr>
                                <m:t>2</m:t>
                              </m:r>
                            </m:sup>
                          </m:sSup>
                        </m:den>
                      </m:f>
                    </m:oMath>
                  </m:oMathPara>
                </a14:m>
                <a:endParaRPr lang="en-US" altLang="en-US" sz="2200" dirty="0"/>
              </a:p>
              <a:p>
                <a:pPr algn="just"/>
                <a:r>
                  <a:rPr lang="en-US" altLang="en-US" sz="2200" dirty="0"/>
                  <a:t>by rearranging this equation</a:t>
                </a:r>
              </a:p>
              <a:p>
                <a:pPr algn="just"/>
                <a:endParaRPr lang="en-US" altLang="en-US" sz="1000" dirty="0"/>
              </a:p>
              <a:p>
                <a:pPr algn="just"/>
                <a14:m>
                  <m:oMathPara xmlns:m="http://schemas.openxmlformats.org/officeDocument/2006/math">
                    <m:oMathParaPr>
                      <m:jc m:val="centerGroup"/>
                    </m:oMathParaPr>
                    <m:oMath xmlns:m="http://schemas.openxmlformats.org/officeDocument/2006/math">
                      <m:sSub>
                        <m:sSubPr>
                          <m:ctrlPr>
                            <a:rPr lang="en-US" altLang="en-US" sz="2200" i="1" smtClean="0">
                              <a:latin typeface="Cambria Math" panose="02040503050406030204" pitchFamily="18" charset="0"/>
                            </a:rPr>
                          </m:ctrlPr>
                        </m:sSubPr>
                        <m:e>
                          <m:r>
                            <a:rPr lang="en-US" altLang="en-US" sz="2200" b="0" i="1" smtClean="0">
                              <a:latin typeface="Cambria Math" panose="02040503050406030204" pitchFamily="18" charset="0"/>
                            </a:rPr>
                            <m:t>𝐸</m:t>
                          </m:r>
                        </m:e>
                        <m:sub>
                          <m:r>
                            <a:rPr lang="en-US" altLang="en-US" sz="2200" b="0" i="1" smtClean="0">
                              <a:latin typeface="Cambria Math" panose="02040503050406030204" pitchFamily="18" charset="0"/>
                            </a:rPr>
                            <m:t>𝑛</m:t>
                          </m:r>
                        </m:sub>
                      </m:sSub>
                      <m:r>
                        <a:rPr lang="en-US" altLang="en-US" sz="2200" i="1">
                          <a:latin typeface="Cambria Math" panose="02040503050406030204" pitchFamily="18" charset="0"/>
                        </a:rPr>
                        <m:t>=− </m:t>
                      </m:r>
                      <m:f>
                        <m:fPr>
                          <m:ctrlPr>
                            <a:rPr lang="en-US" altLang="en-US" sz="2200" i="1">
                              <a:latin typeface="Cambria Math" panose="02040503050406030204" pitchFamily="18" charset="0"/>
                            </a:rPr>
                          </m:ctrlPr>
                        </m:fPr>
                        <m:num>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𝑍</m:t>
                              </m:r>
                            </m:e>
                            <m:sup>
                              <m:r>
                                <a:rPr lang="en-US" altLang="en-US" sz="2200" i="1">
                                  <a:latin typeface="Cambria Math" panose="02040503050406030204" pitchFamily="18" charset="0"/>
                                </a:rPr>
                                <m:t>2</m:t>
                              </m:r>
                            </m:sup>
                          </m:sSup>
                          <m:r>
                            <a:rPr lang="en-US" altLang="en-US" sz="2200" i="1">
                              <a:latin typeface="Cambria Math" panose="02040503050406030204" pitchFamily="18" charset="0"/>
                              <a:ea typeface="Cambria Math" panose="02040503050406030204" pitchFamily="18" charset="0"/>
                            </a:rPr>
                            <m:t>𝜇</m:t>
                          </m:r>
                          <m:sSup>
                            <m:sSupPr>
                              <m:ctrlPr>
                                <a:rPr lang="en-US" altLang="en-US" sz="2200" i="1">
                                  <a:latin typeface="Cambria Math" panose="02040503050406030204" pitchFamily="18" charset="0"/>
                                  <a:ea typeface="Cambria Math" panose="02040503050406030204" pitchFamily="18" charset="0"/>
                                </a:rPr>
                              </m:ctrlPr>
                            </m:sSupPr>
                            <m:e>
                              <m:r>
                                <a:rPr lang="en-US" altLang="en-US" sz="2200" i="1">
                                  <a:latin typeface="Cambria Math" panose="02040503050406030204" pitchFamily="18" charset="0"/>
                                  <a:ea typeface="Cambria Math" panose="02040503050406030204" pitchFamily="18" charset="0"/>
                                </a:rPr>
                                <m:t>𝑒</m:t>
                              </m:r>
                              <m:r>
                                <a:rPr lang="en-US" altLang="en-US" sz="2200" i="1">
                                  <a:latin typeface="Cambria Math" panose="02040503050406030204" pitchFamily="18" charset="0"/>
                                  <a:ea typeface="Cambria Math" panose="02040503050406030204" pitchFamily="18" charset="0"/>
                                </a:rPr>
                                <m:t>′</m:t>
                              </m:r>
                            </m:e>
                            <m:sup>
                              <m:r>
                                <a:rPr lang="en-US" altLang="en-US" sz="2200" i="1">
                                  <a:latin typeface="Cambria Math" panose="02040503050406030204" pitchFamily="18" charset="0"/>
                                  <a:ea typeface="Cambria Math" panose="02040503050406030204" pitchFamily="18" charset="0"/>
                                </a:rPr>
                                <m:t>4</m:t>
                              </m:r>
                            </m:sup>
                          </m:sSup>
                        </m:num>
                        <m:den>
                          <m:r>
                            <a:rPr lang="en-US" altLang="en-US" sz="2200" i="1">
                              <a:latin typeface="Cambria Math" panose="02040503050406030204" pitchFamily="18" charset="0"/>
                            </a:rPr>
                            <m:t>2</m:t>
                          </m:r>
                          <m:sSup>
                            <m:sSupPr>
                              <m:ctrlPr>
                                <a:rPr lang="en-US" altLang="en-US" sz="2200" i="1">
                                  <a:latin typeface="Cambria Math" panose="02040503050406030204" pitchFamily="18" charset="0"/>
                                </a:rPr>
                              </m:ctrlPr>
                            </m:sSupPr>
                            <m:e>
                              <m:r>
                                <a:rPr lang="en-US" altLang="en-US" sz="2200" b="0" i="1" smtClean="0">
                                  <a:latin typeface="Cambria Math" panose="02040503050406030204" pitchFamily="18" charset="0"/>
                                  <a:ea typeface="Cambria Math" panose="02040503050406030204" pitchFamily="18" charset="0"/>
                                </a:rPr>
                                <m:t>𝑛</m:t>
                              </m:r>
                            </m:e>
                            <m:sup>
                              <m:r>
                                <a:rPr lang="en-US" altLang="en-US" sz="2200" i="1">
                                  <a:latin typeface="Cambria Math" panose="02040503050406030204" pitchFamily="18" charset="0"/>
                                </a:rPr>
                                <m:t>2</m:t>
                              </m:r>
                            </m:sup>
                          </m:sSup>
                          <m:sSup>
                            <m:sSupPr>
                              <m:ctrlPr>
                                <a:rPr lang="en-US" altLang="en-US" sz="2200" i="1">
                                  <a:latin typeface="Cambria Math" panose="02040503050406030204" pitchFamily="18" charset="0"/>
                                </a:rPr>
                              </m:ctrlPr>
                            </m:sSupPr>
                            <m:e>
                              <m:r>
                                <a:rPr lang="en-US" altLang="en-US" sz="2200" i="1">
                                  <a:latin typeface="Cambria Math" panose="02040503050406030204" pitchFamily="18" charset="0"/>
                                  <a:ea typeface="Cambria Math" panose="02040503050406030204" pitchFamily="18" charset="0"/>
                                </a:rPr>
                                <m:t>ℏ</m:t>
                              </m:r>
                            </m:e>
                            <m:sup>
                              <m:r>
                                <a:rPr lang="en-US" altLang="en-US" sz="2200" i="1">
                                  <a:latin typeface="Cambria Math" panose="02040503050406030204" pitchFamily="18" charset="0"/>
                                </a:rPr>
                                <m:t>2</m:t>
                              </m:r>
                            </m:sup>
                          </m:sSup>
                        </m:den>
                      </m:f>
                    </m:oMath>
                  </m:oMathPara>
                </a14:m>
                <a:endParaRPr lang="en-US" altLang="en-US" sz="2200" b="1" dirty="0"/>
              </a:p>
              <a:p>
                <a:pPr algn="just"/>
                <a:endParaRPr lang="en-US" altLang="en-US" sz="1000" b="1" dirty="0"/>
              </a:p>
              <a:p>
                <a:pPr algn="just"/>
                <a:r>
                  <a:rPr lang="en-US" altLang="en-US" sz="2200" dirty="0"/>
                  <a:t>It is clear that the energy of any orbital depends of the principle quantum number </a:t>
                </a:r>
                <a14:m>
                  <m:oMath xmlns:m="http://schemas.openxmlformats.org/officeDocument/2006/math">
                    <m:r>
                      <a:rPr lang="en-US" altLang="en-US" sz="2200" i="1" dirty="0" smtClean="0">
                        <a:latin typeface="Cambria Math" panose="02040503050406030204" pitchFamily="18" charset="0"/>
                      </a:rPr>
                      <m:t>𝑛</m:t>
                    </m:r>
                  </m:oMath>
                </a14:m>
                <a:r>
                  <a:rPr lang="en-US" altLang="en-US" sz="2200" dirty="0"/>
                  <a:t> and independent of the two quantum numbers </a:t>
                </a:r>
                <a14:m>
                  <m:oMath xmlns:m="http://schemas.openxmlformats.org/officeDocument/2006/math">
                    <m:r>
                      <a:rPr lang="en-US" altLang="en-US" sz="2200" i="1" dirty="0" smtClean="0">
                        <a:latin typeface="Cambria Math" panose="02040503050406030204" pitchFamily="18" charset="0"/>
                      </a:rPr>
                      <m:t>𝑙</m:t>
                    </m:r>
                  </m:oMath>
                </a14:m>
                <a:r>
                  <a:rPr lang="en-US" altLang="en-US" sz="2200" dirty="0"/>
                  <a:t> and </a:t>
                </a:r>
                <a14:m>
                  <m:oMath xmlns:m="http://schemas.openxmlformats.org/officeDocument/2006/math">
                    <m:r>
                      <a:rPr lang="en-US" altLang="en-US" sz="2200" i="1" dirty="0" smtClean="0">
                        <a:latin typeface="Cambria Math" panose="02040503050406030204" pitchFamily="18" charset="0"/>
                      </a:rPr>
                      <m:t>𝑚</m:t>
                    </m:r>
                  </m:oMath>
                </a14:m>
                <a:r>
                  <a:rPr lang="en-US" altLang="en-US" sz="2200" dirty="0"/>
                  <a:t>.</a:t>
                </a:r>
              </a:p>
              <a:p>
                <a:pPr algn="just"/>
                <a:endParaRPr lang="en-US" altLang="en-US" sz="1000" dirty="0"/>
              </a:p>
              <a:p>
                <a:pPr algn="just"/>
                <a:r>
                  <a:rPr lang="en-US" altLang="en-US" sz="2200" dirty="0"/>
                  <a:t>We also notice that for each value of </a:t>
                </a:r>
                <a14:m>
                  <m:oMath xmlns:m="http://schemas.openxmlformats.org/officeDocument/2006/math">
                    <m:r>
                      <a:rPr lang="en-US" altLang="en-US" sz="2200" i="1" dirty="0" smtClean="0">
                        <a:latin typeface="Cambria Math" panose="02040503050406030204" pitchFamily="18" charset="0"/>
                      </a:rPr>
                      <m:t>𝑛</m:t>
                    </m:r>
                  </m:oMath>
                </a14:m>
                <a:r>
                  <a:rPr lang="en-US" altLang="en-US" sz="2200" dirty="0"/>
                  <a:t> there are different orbitals given by </a:t>
                </a:r>
              </a:p>
              <a:p>
                <a:pPr algn="just"/>
                <a:endParaRPr lang="en-US" altLang="en-US" sz="1500" dirty="0"/>
              </a:p>
              <a:p>
                <a:pPr algn="just"/>
                <a14:m>
                  <m:oMathPara xmlns:m="http://schemas.openxmlformats.org/officeDocument/2006/math">
                    <m:oMathParaPr>
                      <m:jc m:val="centerGroup"/>
                    </m:oMathParaPr>
                    <m:oMath xmlns:m="http://schemas.openxmlformats.org/officeDocument/2006/math">
                      <m:nary>
                        <m:naryPr>
                          <m:chr m:val="∑"/>
                          <m:ctrlPr>
                            <a:rPr lang="en-US" altLang="en-US" sz="2000" i="1" smtClean="0">
                              <a:latin typeface="Cambria Math" panose="02040503050406030204" pitchFamily="18" charset="0"/>
                            </a:rPr>
                          </m:ctrlPr>
                        </m:naryPr>
                        <m:sub>
                          <m:r>
                            <m:rPr>
                              <m:brk m:alnAt="23"/>
                            </m:rPr>
                            <a:rPr lang="en-US" altLang="en-US" sz="2000" b="0" i="1" smtClean="0">
                              <a:latin typeface="Cambria Math" panose="02040503050406030204" pitchFamily="18" charset="0"/>
                            </a:rPr>
                            <m:t>𝑙</m:t>
                          </m:r>
                          <m:r>
                            <a:rPr lang="en-US" altLang="en-US" sz="2000" b="0" i="1" smtClean="0">
                              <a:latin typeface="Cambria Math" panose="02040503050406030204" pitchFamily="18" charset="0"/>
                            </a:rPr>
                            <m:t>=</m:t>
                          </m:r>
                          <m:r>
                            <m:rPr>
                              <m:brk m:alnAt="23"/>
                            </m:rPr>
                            <a:rPr lang="en-US" altLang="en-US" sz="2000" b="0" i="1" smtClean="0">
                              <a:latin typeface="Cambria Math" panose="02040503050406030204" pitchFamily="18" charset="0"/>
                            </a:rPr>
                            <m:t>0</m:t>
                          </m:r>
                        </m:sub>
                        <m:sup>
                          <m:r>
                            <a:rPr lang="en-US" altLang="en-US" sz="2000" b="0" i="1" smtClean="0">
                              <a:latin typeface="Cambria Math" panose="02040503050406030204" pitchFamily="18" charset="0"/>
                            </a:rPr>
                            <m:t>𝑛</m:t>
                          </m:r>
                          <m:r>
                            <a:rPr lang="en-US" altLang="en-US" sz="2000" b="0" i="1" smtClean="0">
                              <a:latin typeface="Cambria Math" panose="02040503050406030204" pitchFamily="18" charset="0"/>
                            </a:rPr>
                            <m:t>−1</m:t>
                          </m:r>
                        </m:sup>
                        <m:e>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2</m:t>
                              </m:r>
                              <m:r>
                                <a:rPr lang="en-US" altLang="en-US" sz="2000" b="0" i="1" smtClean="0">
                                  <a:latin typeface="Cambria Math" panose="02040503050406030204" pitchFamily="18" charset="0"/>
                                </a:rPr>
                                <m:t>𝑙</m:t>
                              </m:r>
                              <m:r>
                                <a:rPr lang="en-US" altLang="en-US" sz="2000" b="0" i="1" smtClean="0">
                                  <a:latin typeface="Cambria Math" panose="02040503050406030204" pitchFamily="18" charset="0"/>
                                </a:rPr>
                                <m:t>+1</m:t>
                              </m:r>
                            </m:e>
                          </m:d>
                          <m:r>
                            <a:rPr lang="en-US" altLang="en-US" sz="2000" b="0" i="1" smtClean="0">
                              <a:latin typeface="Cambria Math" panose="02040503050406030204" pitchFamily="18" charset="0"/>
                            </a:rPr>
                            <m:t>=1+3+5+ …+</m:t>
                          </m:r>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2</m:t>
                              </m:r>
                              <m:r>
                                <a:rPr lang="en-US" altLang="en-US" sz="2000" b="0" i="1" smtClean="0">
                                  <a:latin typeface="Cambria Math" panose="02040503050406030204" pitchFamily="18" charset="0"/>
                                </a:rPr>
                                <m:t>𝑛</m:t>
                              </m:r>
                              <m:r>
                                <a:rPr lang="en-US" altLang="en-US" sz="2000" b="0" i="1" smtClean="0">
                                  <a:latin typeface="Cambria Math" panose="02040503050406030204" pitchFamily="18" charset="0"/>
                                </a:rPr>
                                <m:t>−1</m:t>
                              </m:r>
                            </m:e>
                          </m:d>
                          <m:r>
                            <a:rPr lang="en-US" altLang="en-US" sz="2000" b="0" i="1" smtClean="0">
                              <a:latin typeface="Cambria Math" panose="02040503050406030204" pitchFamily="18" charset="0"/>
                            </a:rPr>
                            <m:t>=</m:t>
                          </m:r>
                          <m:sSup>
                            <m:sSupPr>
                              <m:ctrlPr>
                                <a:rPr lang="en-US" altLang="en-US" sz="2000" b="0" i="1" smtClean="0">
                                  <a:latin typeface="Cambria Math" panose="02040503050406030204" pitchFamily="18" charset="0"/>
                                </a:rPr>
                              </m:ctrlPr>
                            </m:sSupPr>
                            <m:e>
                              <m:r>
                                <a:rPr lang="en-US" altLang="en-US" sz="2000" b="0" i="1" smtClean="0">
                                  <a:latin typeface="Cambria Math" panose="02040503050406030204" pitchFamily="18" charset="0"/>
                                </a:rPr>
                                <m:t>𝑛</m:t>
                              </m:r>
                            </m:e>
                            <m:sup>
                              <m:r>
                                <a:rPr lang="en-US" altLang="en-US" sz="2000" b="0" i="1" smtClean="0">
                                  <a:latin typeface="Cambria Math" panose="02040503050406030204" pitchFamily="18" charset="0"/>
                                </a:rPr>
                                <m:t>2</m:t>
                              </m:r>
                            </m:sup>
                          </m:sSup>
                        </m:e>
                      </m:nary>
                    </m:oMath>
                  </m:oMathPara>
                </a14:m>
                <a:endParaRPr lang="en-US" alt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234175" y="912773"/>
                <a:ext cx="8697951" cy="5519011"/>
              </a:xfrm>
              <a:prstGeom prst="rect">
                <a:avLst/>
              </a:prstGeom>
              <a:blipFill>
                <a:blip r:embed="rId2"/>
                <a:stretch>
                  <a:fillRect l="-911" t="-773" r="-911"/>
                </a:stretch>
              </a:blipFill>
            </p:spPr>
            <p:txBody>
              <a:bodyPr/>
              <a:lstStyle/>
              <a:p>
                <a:r>
                  <a:rPr lang="en-US">
                    <a:noFill/>
                  </a:rPr>
                  <a:t> </a:t>
                </a:r>
              </a:p>
            </p:txBody>
          </p:sp>
        </mc:Fallback>
      </mc:AlternateContent>
      <p:sp>
        <p:nvSpPr>
          <p:cNvPr id="18" name="Rectangle 10"/>
          <p:cNvSpPr>
            <a:spLocks noChangeArrowheads="1"/>
          </p:cNvSpPr>
          <p:nvPr/>
        </p:nvSpPr>
        <p:spPr bwMode="auto">
          <a:xfrm>
            <a:off x="2062976" y="92940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24708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374BF2-3C04-4AB9-BE52-D173019A9162}" type="slidenum">
              <a:rPr lang="en-US" smtClean="0"/>
              <a:t>36</a:t>
            </a:fld>
            <a:endParaRPr lang="en-US" dirty="0"/>
          </a:p>
        </p:txBody>
      </p:sp>
      <p:sp>
        <p:nvSpPr>
          <p:cNvPr id="66"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18" name="Rectangle 10"/>
          <p:cNvSpPr>
            <a:spLocks noChangeArrowheads="1"/>
          </p:cNvSpPr>
          <p:nvPr/>
        </p:nvSpPr>
        <p:spPr bwMode="auto">
          <a:xfrm>
            <a:off x="2062976" y="92940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6" name="Rectangle 15"/>
              <p:cNvSpPr>
                <a:spLocks noChangeArrowheads="1"/>
              </p:cNvSpPr>
              <p:nvPr/>
            </p:nvSpPr>
            <p:spPr bwMode="auto">
              <a:xfrm>
                <a:off x="257175" y="1001881"/>
                <a:ext cx="8632825" cy="35150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rtl="0">
                  <a:spcBef>
                    <a:spcPct val="0"/>
                  </a:spcBef>
                  <a:buClrTx/>
                  <a:buSzTx/>
                  <a:buFontTx/>
                  <a:buNone/>
                </a:pPr>
                <a:r>
                  <a:rPr lang="en-US" altLang="en-US" sz="2400" dirty="0">
                    <a:latin typeface="+mn-lt"/>
                    <a:cs typeface="+mn-cs"/>
                  </a:rPr>
                  <a:t>The transition energy between different values of </a:t>
                </a:r>
                <a14:m>
                  <m:oMath xmlns:m="http://schemas.openxmlformats.org/officeDocument/2006/math">
                    <m:r>
                      <a:rPr lang="en-US" altLang="en-US" sz="2400" i="1" dirty="0" smtClean="0">
                        <a:latin typeface="Cambria Math" panose="02040503050406030204" pitchFamily="18" charset="0"/>
                        <a:cs typeface="+mn-cs"/>
                      </a:rPr>
                      <m:t>𝑛</m:t>
                    </m:r>
                  </m:oMath>
                </a14:m>
                <a:r>
                  <a:rPr lang="en-US" altLang="en-US" sz="2400" dirty="0">
                    <a:latin typeface="+mn-lt"/>
                    <a:cs typeface="+mn-cs"/>
                  </a:rPr>
                  <a:t> in cm</a:t>
                </a:r>
                <a:r>
                  <a:rPr lang="en-US" altLang="en-US" sz="2400" baseline="30000" dirty="0">
                    <a:latin typeface="+mn-lt"/>
                    <a:cs typeface="+mn-cs"/>
                  </a:rPr>
                  <a:t>-1</a:t>
                </a:r>
                <a:r>
                  <a:rPr lang="en-US" altLang="en-US" sz="2400" dirty="0">
                    <a:latin typeface="+mn-lt"/>
                    <a:cs typeface="+mn-cs"/>
                  </a:rPr>
                  <a:t> unit is given by the relation</a:t>
                </a:r>
                <a:endParaRPr lang="en-US" altLang="en-US" sz="2400" i="1" dirty="0">
                  <a:latin typeface="Times New Roman" panose="02020603050405020304" pitchFamily="18" charset="0"/>
                  <a:cs typeface="Times New Roman" panose="02020603050405020304" pitchFamily="18" charset="0"/>
                </a:endParaRPr>
              </a:p>
              <a:p>
                <a:pPr algn="just" rtl="0">
                  <a:spcBef>
                    <a:spcPct val="0"/>
                  </a:spcBef>
                  <a:buClrTx/>
                  <a:buSzTx/>
                  <a:buFontTx/>
                  <a:buNone/>
                </a:pPr>
                <a:endParaRPr lang="en-US" altLang="en-US" sz="2400" dirty="0">
                  <a:latin typeface="+mn-lt"/>
                  <a:cs typeface="+mn-cs"/>
                </a:endParaRPr>
              </a:p>
              <a:p>
                <a:pPr algn="just" rtl="0">
                  <a:spcBef>
                    <a:spcPct val="0"/>
                  </a:spcBef>
                  <a:buClrTx/>
                  <a:buSzTx/>
                  <a:buFontTx/>
                  <a:buNone/>
                </a:pPr>
                <a14:m>
                  <m:oMathPara xmlns:m="http://schemas.openxmlformats.org/officeDocument/2006/math">
                    <m:oMathParaPr>
                      <m:jc m:val="centerGroup"/>
                    </m:oMathParaPr>
                    <m:oMath xmlns:m="http://schemas.openxmlformats.org/officeDocument/2006/math">
                      <m:bar>
                        <m:barPr>
                          <m:pos m:val="top"/>
                          <m:ctrlPr>
                            <a:rPr lang="en-US" altLang="en-US" sz="2400" i="1" smtClean="0">
                              <a:latin typeface="Cambria Math" panose="02040503050406030204" pitchFamily="18" charset="0"/>
                              <a:cs typeface="+mn-cs"/>
                            </a:rPr>
                          </m:ctrlPr>
                        </m:barPr>
                        <m:e>
                          <m:r>
                            <m:rPr>
                              <m:sty m:val="p"/>
                            </m:rPr>
                            <a:rPr lang="el-GR" altLang="en-US" sz="2400" i="1" smtClean="0">
                              <a:latin typeface="Cambria Math" panose="02040503050406030204" pitchFamily="18" charset="0"/>
                              <a:cs typeface="+mn-cs"/>
                            </a:rPr>
                            <m:t>ν</m:t>
                          </m:r>
                        </m:e>
                      </m:bar>
                      <m:r>
                        <a:rPr lang="en-US" altLang="en-US" sz="2400" b="0" i="1" smtClean="0">
                          <a:latin typeface="Cambria Math" panose="02040503050406030204" pitchFamily="18" charset="0"/>
                          <a:cs typeface="+mn-cs"/>
                        </a:rPr>
                        <m:t>= </m:t>
                      </m:r>
                      <m:f>
                        <m:fPr>
                          <m:ctrlPr>
                            <a:rPr lang="en-US" altLang="en-US" sz="2400" b="0" i="1" smtClean="0">
                              <a:latin typeface="Cambria Math" panose="02040503050406030204" pitchFamily="18" charset="0"/>
                              <a:cs typeface="+mn-cs"/>
                            </a:rPr>
                          </m:ctrlPr>
                        </m:fPr>
                        <m:num>
                          <m:r>
                            <a:rPr lang="en-US" altLang="en-US" sz="2400" b="0" i="1" smtClean="0">
                              <a:latin typeface="Cambria Math" panose="02040503050406030204" pitchFamily="18" charset="0"/>
                              <a:cs typeface="+mn-cs"/>
                            </a:rPr>
                            <m:t>1</m:t>
                          </m:r>
                        </m:num>
                        <m:den>
                          <m:r>
                            <a:rPr lang="en-US" altLang="en-US" sz="2400" b="0" i="1" smtClean="0">
                              <a:latin typeface="Cambria Math" panose="02040503050406030204" pitchFamily="18" charset="0"/>
                              <a:ea typeface="Cambria Math" panose="02040503050406030204" pitchFamily="18" charset="0"/>
                              <a:cs typeface="+mn-cs"/>
                            </a:rPr>
                            <m:t>𝜆</m:t>
                          </m:r>
                        </m:den>
                      </m:f>
                      <m:r>
                        <a:rPr lang="en-US" altLang="en-US" sz="2400" b="0" i="1" smtClean="0">
                          <a:latin typeface="Cambria Math" panose="02040503050406030204" pitchFamily="18" charset="0"/>
                          <a:cs typeface="+mn-cs"/>
                        </a:rPr>
                        <m:t>=</m:t>
                      </m:r>
                      <m:f>
                        <m:fPr>
                          <m:ctrlPr>
                            <a:rPr lang="en-US" altLang="en-US" sz="2400" b="0" i="1" smtClean="0">
                              <a:latin typeface="Cambria Math" panose="02040503050406030204" pitchFamily="18" charset="0"/>
                              <a:cs typeface="+mn-cs"/>
                            </a:rPr>
                          </m:ctrlPr>
                        </m:fPr>
                        <m:num>
                          <m:sSup>
                            <m:sSupPr>
                              <m:ctrlPr>
                                <a:rPr lang="en-US" altLang="en-US" sz="2400" b="0" i="1" smtClean="0">
                                  <a:latin typeface="Cambria Math" panose="02040503050406030204" pitchFamily="18" charset="0"/>
                                  <a:cs typeface="+mn-cs"/>
                                </a:rPr>
                              </m:ctrlPr>
                            </m:sSupPr>
                            <m:e>
                              <m:r>
                                <a:rPr lang="en-US" altLang="en-US" sz="2400" b="0" i="1" smtClean="0">
                                  <a:latin typeface="Cambria Math" panose="02040503050406030204" pitchFamily="18" charset="0"/>
                                  <a:cs typeface="+mn-cs"/>
                                </a:rPr>
                                <m:t>𝑒</m:t>
                              </m:r>
                              <m:r>
                                <a:rPr lang="en-US" altLang="en-US" sz="2400" b="0" i="1" smtClean="0">
                                  <a:latin typeface="Cambria Math" panose="02040503050406030204" pitchFamily="18" charset="0"/>
                                  <a:cs typeface="+mn-cs"/>
                                </a:rPr>
                                <m:t>′</m:t>
                              </m:r>
                            </m:e>
                            <m:sup>
                              <m:r>
                                <a:rPr lang="en-US" altLang="en-US" sz="2400" b="0" i="1" smtClean="0">
                                  <a:latin typeface="Cambria Math" panose="02040503050406030204" pitchFamily="18" charset="0"/>
                                  <a:cs typeface="+mn-cs"/>
                                </a:rPr>
                                <m:t>2</m:t>
                              </m:r>
                            </m:sup>
                          </m:sSup>
                        </m:num>
                        <m:den>
                          <m:r>
                            <a:rPr lang="en-US" altLang="en-US" sz="2400" b="0" i="1" smtClean="0">
                              <a:latin typeface="Cambria Math" panose="02040503050406030204" pitchFamily="18" charset="0"/>
                              <a:cs typeface="+mn-cs"/>
                            </a:rPr>
                            <m:t>2</m:t>
                          </m:r>
                          <m:r>
                            <a:rPr lang="en-US" altLang="en-US" sz="2400" b="0" i="1" smtClean="0">
                              <a:latin typeface="Cambria Math" panose="02040503050406030204" pitchFamily="18" charset="0"/>
                              <a:cs typeface="+mn-cs"/>
                            </a:rPr>
                            <m:t>𝑎</m:t>
                          </m:r>
                          <m:r>
                            <a:rPr lang="en-US" altLang="en-US" sz="2400" b="0" i="1" smtClean="0">
                              <a:latin typeface="Cambria Math" panose="02040503050406030204" pitchFamily="18" charset="0"/>
                              <a:cs typeface="+mn-cs"/>
                            </a:rPr>
                            <m:t>h</m:t>
                          </m:r>
                          <m:r>
                            <a:rPr lang="en-US" altLang="en-US" sz="2400" b="0" i="1" smtClean="0">
                              <a:latin typeface="Cambria Math" panose="02040503050406030204" pitchFamily="18" charset="0"/>
                              <a:cs typeface="+mn-cs"/>
                            </a:rPr>
                            <m:t>𝑐</m:t>
                          </m:r>
                        </m:den>
                      </m:f>
                      <m:d>
                        <m:dPr>
                          <m:ctrlPr>
                            <a:rPr lang="en-US" altLang="en-US" sz="2400" b="0" i="1" smtClean="0">
                              <a:latin typeface="Cambria Math" panose="02040503050406030204" pitchFamily="18" charset="0"/>
                              <a:cs typeface="+mn-cs"/>
                            </a:rPr>
                          </m:ctrlPr>
                        </m:dPr>
                        <m:e>
                          <m:f>
                            <m:fPr>
                              <m:ctrlPr>
                                <a:rPr lang="en-US" altLang="en-US" sz="2400" b="0" i="1" smtClean="0">
                                  <a:latin typeface="Cambria Math" panose="02040503050406030204" pitchFamily="18" charset="0"/>
                                  <a:cs typeface="+mn-cs"/>
                                </a:rPr>
                              </m:ctrlPr>
                            </m:fPr>
                            <m:num>
                              <m:r>
                                <a:rPr lang="en-US" altLang="en-US" sz="2400" b="0" i="1" smtClean="0">
                                  <a:latin typeface="Cambria Math" panose="02040503050406030204" pitchFamily="18" charset="0"/>
                                  <a:cs typeface="+mn-cs"/>
                                </a:rPr>
                                <m:t>1</m:t>
                              </m:r>
                            </m:num>
                            <m:den>
                              <m:sSubSup>
                                <m:sSubSupPr>
                                  <m:ctrlPr>
                                    <a:rPr lang="en-US" altLang="en-US" sz="2400" b="0" i="1" smtClean="0">
                                      <a:latin typeface="Cambria Math" panose="02040503050406030204" pitchFamily="18" charset="0"/>
                                      <a:cs typeface="+mn-cs"/>
                                    </a:rPr>
                                  </m:ctrlPr>
                                </m:sSubSupPr>
                                <m:e>
                                  <m:r>
                                    <a:rPr lang="en-US" altLang="en-US" sz="2400" b="0" i="1" smtClean="0">
                                      <a:latin typeface="Cambria Math" panose="02040503050406030204" pitchFamily="18" charset="0"/>
                                      <a:cs typeface="+mn-cs"/>
                                    </a:rPr>
                                    <m:t>𝑛</m:t>
                                  </m:r>
                                </m:e>
                                <m:sub>
                                  <m:r>
                                    <a:rPr lang="en-US" altLang="en-US" sz="2400" b="0" i="1" smtClean="0">
                                      <a:latin typeface="Cambria Math" panose="02040503050406030204" pitchFamily="18" charset="0"/>
                                      <a:cs typeface="+mn-cs"/>
                                    </a:rPr>
                                    <m:t>1</m:t>
                                  </m:r>
                                </m:sub>
                                <m:sup>
                                  <m:r>
                                    <a:rPr lang="en-US" altLang="en-US" sz="2400" b="0" i="1" smtClean="0">
                                      <a:latin typeface="Cambria Math" panose="02040503050406030204" pitchFamily="18" charset="0"/>
                                      <a:cs typeface="+mn-cs"/>
                                    </a:rPr>
                                    <m:t>2</m:t>
                                  </m:r>
                                </m:sup>
                              </m:sSubSup>
                            </m:den>
                          </m:f>
                          <m:r>
                            <a:rPr lang="en-US" altLang="en-US" sz="2400" b="0" i="1" smtClean="0">
                              <a:latin typeface="Cambria Math" panose="02040503050406030204" pitchFamily="18" charset="0"/>
                              <a:cs typeface="+mn-cs"/>
                            </a:rPr>
                            <m:t>−</m:t>
                          </m:r>
                          <m:f>
                            <m:fPr>
                              <m:ctrlPr>
                                <a:rPr lang="en-US" altLang="en-US" sz="2400" b="0" i="1" smtClean="0">
                                  <a:latin typeface="Cambria Math" panose="02040503050406030204" pitchFamily="18" charset="0"/>
                                  <a:cs typeface="+mn-cs"/>
                                </a:rPr>
                              </m:ctrlPr>
                            </m:fPr>
                            <m:num>
                              <m:r>
                                <a:rPr lang="en-US" altLang="en-US" sz="2400" b="0" i="1" smtClean="0">
                                  <a:latin typeface="Cambria Math" panose="02040503050406030204" pitchFamily="18" charset="0"/>
                                  <a:cs typeface="+mn-cs"/>
                                </a:rPr>
                                <m:t>1</m:t>
                              </m:r>
                            </m:num>
                            <m:den>
                              <m:sSubSup>
                                <m:sSubSupPr>
                                  <m:ctrlPr>
                                    <a:rPr lang="en-US" altLang="en-US" sz="2400" b="0" i="1" smtClean="0">
                                      <a:latin typeface="Cambria Math" panose="02040503050406030204" pitchFamily="18" charset="0"/>
                                      <a:cs typeface="+mn-cs"/>
                                    </a:rPr>
                                  </m:ctrlPr>
                                </m:sSubSupPr>
                                <m:e>
                                  <m:r>
                                    <a:rPr lang="en-US" altLang="en-US" sz="2400" b="0" i="1" smtClean="0">
                                      <a:latin typeface="Cambria Math" panose="02040503050406030204" pitchFamily="18" charset="0"/>
                                      <a:cs typeface="+mn-cs"/>
                                    </a:rPr>
                                    <m:t>𝑛</m:t>
                                  </m:r>
                                </m:e>
                                <m:sub>
                                  <m:r>
                                    <a:rPr lang="en-US" altLang="en-US" sz="2400" b="0" i="1" smtClean="0">
                                      <a:latin typeface="Cambria Math" panose="02040503050406030204" pitchFamily="18" charset="0"/>
                                      <a:cs typeface="+mn-cs"/>
                                    </a:rPr>
                                    <m:t>2</m:t>
                                  </m:r>
                                </m:sub>
                                <m:sup>
                                  <m:r>
                                    <a:rPr lang="en-US" altLang="en-US" sz="2400" b="0" i="1" smtClean="0">
                                      <a:latin typeface="Cambria Math" panose="02040503050406030204" pitchFamily="18" charset="0"/>
                                      <a:cs typeface="+mn-cs"/>
                                    </a:rPr>
                                    <m:t>2</m:t>
                                  </m:r>
                                </m:sup>
                              </m:sSubSup>
                            </m:den>
                          </m:f>
                        </m:e>
                      </m:d>
                      <m:r>
                        <a:rPr lang="en-US" altLang="en-US" sz="2400" b="0" i="1" smtClean="0">
                          <a:latin typeface="Cambria Math" panose="02040503050406030204" pitchFamily="18" charset="0"/>
                          <a:cs typeface="+mn-cs"/>
                        </a:rPr>
                        <m:t>= </m:t>
                      </m:r>
                      <m:sSub>
                        <m:sSubPr>
                          <m:ctrlPr>
                            <a:rPr lang="en-US" altLang="en-US" sz="2400" b="0" i="1" smtClean="0">
                              <a:latin typeface="Cambria Math" panose="02040503050406030204" pitchFamily="18" charset="0"/>
                              <a:cs typeface="+mn-cs"/>
                            </a:rPr>
                          </m:ctrlPr>
                        </m:sSubPr>
                        <m:e>
                          <m:r>
                            <a:rPr lang="en-US" altLang="en-US" sz="2400" b="0" i="1" smtClean="0">
                              <a:latin typeface="Cambria Math" panose="02040503050406030204" pitchFamily="18" charset="0"/>
                              <a:cs typeface="+mn-cs"/>
                            </a:rPr>
                            <m:t>𝑅</m:t>
                          </m:r>
                        </m:e>
                        <m:sub>
                          <m:r>
                            <a:rPr lang="en-US" altLang="en-US" sz="2400" b="0" i="1" smtClean="0">
                              <a:latin typeface="Cambria Math" panose="02040503050406030204" pitchFamily="18" charset="0"/>
                              <a:cs typeface="+mn-cs"/>
                            </a:rPr>
                            <m:t>𝐻</m:t>
                          </m:r>
                        </m:sub>
                      </m:sSub>
                      <m:d>
                        <m:dPr>
                          <m:ctrlPr>
                            <a:rPr lang="en-US" altLang="en-US" sz="2400" b="0" i="1" smtClean="0">
                              <a:latin typeface="Cambria Math" panose="02040503050406030204" pitchFamily="18" charset="0"/>
                              <a:cs typeface="+mn-cs"/>
                            </a:rPr>
                          </m:ctrlPr>
                        </m:dPr>
                        <m:e>
                          <m:f>
                            <m:fPr>
                              <m:ctrlPr>
                                <a:rPr lang="en-US" altLang="en-US" sz="2400" b="0" i="1" smtClean="0">
                                  <a:latin typeface="Cambria Math" panose="02040503050406030204" pitchFamily="18" charset="0"/>
                                  <a:cs typeface="+mn-cs"/>
                                </a:rPr>
                              </m:ctrlPr>
                            </m:fPr>
                            <m:num>
                              <m:r>
                                <a:rPr lang="en-US" altLang="en-US" sz="2400" b="0" i="1" smtClean="0">
                                  <a:latin typeface="Cambria Math" panose="02040503050406030204" pitchFamily="18" charset="0"/>
                                  <a:cs typeface="+mn-cs"/>
                                </a:rPr>
                                <m:t>1</m:t>
                              </m:r>
                            </m:num>
                            <m:den>
                              <m:sSubSup>
                                <m:sSubSupPr>
                                  <m:ctrlPr>
                                    <a:rPr lang="en-US" altLang="en-US" sz="2400" b="0" i="1" smtClean="0">
                                      <a:latin typeface="Cambria Math" panose="02040503050406030204" pitchFamily="18" charset="0"/>
                                      <a:cs typeface="+mn-cs"/>
                                    </a:rPr>
                                  </m:ctrlPr>
                                </m:sSubSupPr>
                                <m:e>
                                  <m:r>
                                    <a:rPr lang="en-US" altLang="en-US" sz="2400" b="0" i="1" smtClean="0">
                                      <a:latin typeface="Cambria Math" panose="02040503050406030204" pitchFamily="18" charset="0"/>
                                      <a:cs typeface="+mn-cs"/>
                                    </a:rPr>
                                    <m:t>𝑛</m:t>
                                  </m:r>
                                </m:e>
                                <m:sub>
                                  <m:r>
                                    <a:rPr lang="en-US" altLang="en-US" sz="2400" b="0" i="1" smtClean="0">
                                      <a:latin typeface="Cambria Math" panose="02040503050406030204" pitchFamily="18" charset="0"/>
                                      <a:cs typeface="+mn-cs"/>
                                    </a:rPr>
                                    <m:t>1</m:t>
                                  </m:r>
                                </m:sub>
                                <m:sup>
                                  <m:r>
                                    <a:rPr lang="en-US" altLang="en-US" sz="2400" b="0" i="1" smtClean="0">
                                      <a:latin typeface="Cambria Math" panose="02040503050406030204" pitchFamily="18" charset="0"/>
                                      <a:cs typeface="+mn-cs"/>
                                    </a:rPr>
                                    <m:t>2</m:t>
                                  </m:r>
                                </m:sup>
                              </m:sSubSup>
                            </m:den>
                          </m:f>
                          <m:r>
                            <a:rPr lang="en-US" altLang="en-US" sz="2400" b="0" i="1" smtClean="0">
                              <a:latin typeface="Cambria Math" panose="02040503050406030204" pitchFamily="18" charset="0"/>
                              <a:cs typeface="+mn-cs"/>
                            </a:rPr>
                            <m:t>−</m:t>
                          </m:r>
                          <m:f>
                            <m:fPr>
                              <m:ctrlPr>
                                <a:rPr lang="en-US" altLang="en-US" sz="2400" b="0" i="1" smtClean="0">
                                  <a:latin typeface="Cambria Math" panose="02040503050406030204" pitchFamily="18" charset="0"/>
                                  <a:cs typeface="+mn-cs"/>
                                </a:rPr>
                              </m:ctrlPr>
                            </m:fPr>
                            <m:num>
                              <m:r>
                                <a:rPr lang="en-US" altLang="en-US" sz="2400" b="0" i="1" smtClean="0">
                                  <a:latin typeface="Cambria Math" panose="02040503050406030204" pitchFamily="18" charset="0"/>
                                  <a:cs typeface="+mn-cs"/>
                                </a:rPr>
                                <m:t>1</m:t>
                              </m:r>
                            </m:num>
                            <m:den>
                              <m:sSubSup>
                                <m:sSubSupPr>
                                  <m:ctrlPr>
                                    <a:rPr lang="en-US" altLang="en-US" sz="2400" b="0" i="1" smtClean="0">
                                      <a:latin typeface="Cambria Math" panose="02040503050406030204" pitchFamily="18" charset="0"/>
                                      <a:cs typeface="+mn-cs"/>
                                    </a:rPr>
                                  </m:ctrlPr>
                                </m:sSubSupPr>
                                <m:e>
                                  <m:r>
                                    <a:rPr lang="en-US" altLang="en-US" sz="2400" b="0" i="1" smtClean="0">
                                      <a:latin typeface="Cambria Math" panose="02040503050406030204" pitchFamily="18" charset="0"/>
                                      <a:cs typeface="+mn-cs"/>
                                    </a:rPr>
                                    <m:t>𝑛</m:t>
                                  </m:r>
                                </m:e>
                                <m:sub>
                                  <m:r>
                                    <a:rPr lang="en-US" altLang="en-US" sz="2400" b="0" i="1" smtClean="0">
                                      <a:latin typeface="Cambria Math" panose="02040503050406030204" pitchFamily="18" charset="0"/>
                                      <a:cs typeface="+mn-cs"/>
                                    </a:rPr>
                                    <m:t>2</m:t>
                                  </m:r>
                                </m:sub>
                                <m:sup>
                                  <m:r>
                                    <a:rPr lang="en-US" altLang="en-US" sz="2400" b="0" i="1" smtClean="0">
                                      <a:latin typeface="Cambria Math" panose="02040503050406030204" pitchFamily="18" charset="0"/>
                                      <a:cs typeface="+mn-cs"/>
                                    </a:rPr>
                                    <m:t>2</m:t>
                                  </m:r>
                                </m:sup>
                              </m:sSubSup>
                            </m:den>
                          </m:f>
                        </m:e>
                      </m:d>
                    </m:oMath>
                  </m:oMathPara>
                </a14:m>
                <a:endParaRPr lang="en-US" altLang="en-US" sz="2400" dirty="0">
                  <a:latin typeface="+mn-lt"/>
                  <a:cs typeface="+mn-cs"/>
                </a:endParaRPr>
              </a:p>
              <a:p>
                <a:pPr algn="just" rtl="0">
                  <a:spcBef>
                    <a:spcPct val="0"/>
                  </a:spcBef>
                  <a:buClrTx/>
                  <a:buSzTx/>
                  <a:buFontTx/>
                  <a:buNone/>
                </a:pPr>
                <a:endParaRPr lang="en-US" altLang="en-US" sz="2400" dirty="0">
                  <a:latin typeface="+mn-lt"/>
                  <a:cs typeface="+mn-cs"/>
                </a:endParaRPr>
              </a:p>
              <a:p>
                <a:pPr algn="just" rtl="0">
                  <a:spcBef>
                    <a:spcPct val="0"/>
                  </a:spcBef>
                  <a:buClrTx/>
                  <a:buSzTx/>
                  <a:buNone/>
                </a:pPr>
                <a:r>
                  <a:rPr lang="en-US" altLang="en-US" sz="2400" dirty="0">
                    <a:latin typeface="+mn-lt"/>
                    <a:cs typeface="+mn-cs"/>
                  </a:rPr>
                  <a:t>This equation is the Rydberg equation which we have seen earlier where </a:t>
                </a:r>
                <a14:m>
                  <m:oMath xmlns:m="http://schemas.openxmlformats.org/officeDocument/2006/math">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𝑅</m:t>
                        </m:r>
                      </m:e>
                      <m:sub>
                        <m:r>
                          <a:rPr lang="en-US" altLang="en-US" sz="2400" i="1">
                            <a:latin typeface="Cambria Math" panose="02040503050406030204" pitchFamily="18" charset="0"/>
                          </a:rPr>
                          <m:t>𝐻</m:t>
                        </m:r>
                      </m:sub>
                    </m:sSub>
                  </m:oMath>
                </a14:m>
                <a:r>
                  <a:rPr lang="en-US" altLang="en-US" sz="2400" dirty="0">
                    <a:latin typeface="+mn-lt"/>
                    <a:cs typeface="+mn-cs"/>
                  </a:rPr>
                  <a:t> is Rydberg constant.</a:t>
                </a:r>
              </a:p>
              <a:p>
                <a:pPr algn="just" rtl="0">
                  <a:spcBef>
                    <a:spcPct val="0"/>
                  </a:spcBef>
                  <a:buClrTx/>
                  <a:buSzTx/>
                  <a:buFontTx/>
                  <a:buNone/>
                </a:pPr>
                <a:endParaRPr lang="en-US" altLang="en-US" sz="2400" dirty="0">
                  <a:latin typeface="+mn-lt"/>
                  <a:cs typeface="+mn-cs"/>
                </a:endParaRPr>
              </a:p>
            </p:txBody>
          </p:sp>
        </mc:Choice>
        <mc:Fallback xmlns="">
          <p:sp>
            <p:nvSpPr>
              <p:cNvPr id="16" name="Rectangle 15"/>
              <p:cNvSpPr>
                <a:spLocks noRot="1" noChangeAspect="1" noMove="1" noResize="1" noEditPoints="1" noAdjustHandles="1" noChangeArrowheads="1" noChangeShapeType="1" noTextEdit="1"/>
              </p:cNvSpPr>
              <p:nvPr/>
            </p:nvSpPr>
            <p:spPr bwMode="auto">
              <a:xfrm>
                <a:off x="257175" y="1001881"/>
                <a:ext cx="8632825" cy="3515001"/>
              </a:xfrm>
              <a:prstGeom prst="rect">
                <a:avLst/>
              </a:prstGeom>
              <a:blipFill>
                <a:blip r:embed="rId2"/>
                <a:stretch>
                  <a:fillRect l="-1059" t="-1386" r="-11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675899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29718" y="928906"/>
                <a:ext cx="8741867" cy="5520166"/>
              </a:xfrm>
              <a:prstGeom prst="rect">
                <a:avLst/>
              </a:prstGeom>
            </p:spPr>
            <p:txBody>
              <a:bodyPr wrap="square">
                <a:spAutoFit/>
              </a:bodyPr>
              <a:lstStyle/>
              <a:p>
                <a:pPr algn="just"/>
                <a:r>
                  <a:rPr lang="en-US" sz="2300" dirty="0"/>
                  <a:t>From Coulomb’s Law, the attraction force between an electron and a number of protons in the nucleus is given by</a:t>
                </a:r>
              </a:p>
              <a:p>
                <a:pPr algn="just"/>
                <a:endParaRPr lang="en-US" altLang="en-US" sz="500" dirty="0"/>
              </a:p>
              <a:p>
                <a:pPr algn="just">
                  <a:spcBef>
                    <a:spcPct val="0"/>
                  </a:spcBef>
                </a:pPr>
                <a14:m>
                  <m:oMathPara xmlns:m="http://schemas.openxmlformats.org/officeDocument/2006/math">
                    <m:oMathParaPr>
                      <m:jc m:val="centerGroup"/>
                    </m:oMathParaPr>
                    <m:oMath xmlns:m="http://schemas.openxmlformats.org/officeDocument/2006/math">
                      <m:r>
                        <a:rPr lang="en-US" altLang="en-US" sz="2300" i="1" smtClean="0">
                          <a:latin typeface="Cambria Math" panose="02040503050406030204" pitchFamily="18" charset="0"/>
                        </a:rPr>
                        <m:t>𝐹</m:t>
                      </m:r>
                      <m:r>
                        <a:rPr lang="en-US" altLang="en-US" sz="2300" b="0" i="1" smtClean="0">
                          <a:latin typeface="Cambria Math" panose="02040503050406030204" pitchFamily="18" charset="0"/>
                        </a:rPr>
                        <m:t>=− </m:t>
                      </m:r>
                      <m:f>
                        <m:fPr>
                          <m:ctrlPr>
                            <a:rPr lang="en-US" altLang="en-US" sz="2300" b="0" i="1" smtClean="0">
                              <a:latin typeface="Cambria Math" panose="02040503050406030204" pitchFamily="18" charset="0"/>
                            </a:rPr>
                          </m:ctrlPr>
                        </m:fPr>
                        <m:num>
                          <m:r>
                            <a:rPr lang="en-US" altLang="en-US" sz="2300" b="0" i="1" smtClean="0">
                              <a:latin typeface="Cambria Math" panose="02040503050406030204" pitchFamily="18" charset="0"/>
                            </a:rPr>
                            <m:t>𝑍</m:t>
                          </m:r>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𝑒</m:t>
                              </m:r>
                              <m:r>
                                <a:rPr lang="en-US" altLang="en-US" sz="2300" b="0" i="1" smtClean="0">
                                  <a:latin typeface="Cambria Math" panose="02040503050406030204" pitchFamily="18" charset="0"/>
                                </a:rPr>
                                <m:t>′</m:t>
                              </m:r>
                            </m:e>
                            <m:sup>
                              <m:r>
                                <a:rPr lang="en-US" altLang="en-US" sz="2300" b="0" i="1" smtClean="0">
                                  <a:latin typeface="Cambria Math" panose="02040503050406030204" pitchFamily="18" charset="0"/>
                                </a:rPr>
                                <m:t>2</m:t>
                              </m:r>
                            </m:sup>
                          </m:sSup>
                        </m:num>
                        <m:den>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𝑟</m:t>
                              </m:r>
                            </m:e>
                            <m:sup>
                              <m:r>
                                <a:rPr lang="en-US" altLang="en-US" sz="2300" b="0" i="1" smtClean="0">
                                  <a:latin typeface="Cambria Math" panose="02040503050406030204" pitchFamily="18" charset="0"/>
                                </a:rPr>
                                <m:t>2</m:t>
                              </m:r>
                            </m:sup>
                          </m:sSup>
                        </m:den>
                      </m:f>
                    </m:oMath>
                  </m:oMathPara>
                </a14:m>
                <a:endParaRPr lang="en-US" altLang="en-US" sz="2300" dirty="0"/>
              </a:p>
              <a:p>
                <a:pPr algn="just"/>
                <a:endParaRPr lang="en-US" altLang="en-US" sz="500" dirty="0"/>
              </a:p>
              <a:p>
                <a:pPr algn="just"/>
                <a:r>
                  <a:rPr lang="en-US" altLang="en-US" sz="2300" dirty="0"/>
                  <a:t>where</a:t>
                </a:r>
              </a:p>
              <a:p>
                <a:pPr algn="just"/>
                <a14:m>
                  <m:oMathPara xmlns:m="http://schemas.openxmlformats.org/officeDocument/2006/math">
                    <m:oMathParaPr>
                      <m:jc m:val="centerGroup"/>
                    </m:oMathParaPr>
                    <m:oMath xmlns:m="http://schemas.openxmlformats.org/officeDocument/2006/math">
                      <m:r>
                        <a:rPr lang="en-US" altLang="en-US" sz="2300" i="1">
                          <a:latin typeface="Cambria Math" panose="02040503050406030204" pitchFamily="18" charset="0"/>
                        </a:rPr>
                        <m:t>𝑒</m:t>
                      </m:r>
                      <m:r>
                        <a:rPr lang="en-US" altLang="en-US" sz="2300" i="1">
                          <a:latin typeface="Cambria Math" panose="02040503050406030204" pitchFamily="18" charset="0"/>
                        </a:rPr>
                        <m:t>′</m:t>
                      </m:r>
                      <m:r>
                        <a:rPr lang="en-US" altLang="en-US" sz="2300" i="1">
                          <a:latin typeface="Cambria Math" panose="02040503050406030204" pitchFamily="18" charset="0"/>
                        </a:rPr>
                        <m:t>=</m:t>
                      </m:r>
                      <m:f>
                        <m:fPr>
                          <m:ctrlPr>
                            <a:rPr lang="en-US" altLang="en-US" sz="2300" b="0" i="1" smtClean="0">
                              <a:latin typeface="Cambria Math" panose="02040503050406030204" pitchFamily="18" charset="0"/>
                            </a:rPr>
                          </m:ctrlPr>
                        </m:fPr>
                        <m:num>
                          <m:r>
                            <a:rPr lang="en-US" altLang="en-US" sz="2300" b="0" i="1" smtClean="0">
                              <a:latin typeface="Cambria Math" panose="02040503050406030204" pitchFamily="18" charset="0"/>
                            </a:rPr>
                            <m:t>𝑒</m:t>
                          </m:r>
                        </m:num>
                        <m:den>
                          <m:rad>
                            <m:radPr>
                              <m:degHide m:val="on"/>
                              <m:ctrlPr>
                                <a:rPr lang="en-US" altLang="en-US" sz="2300" b="0" i="1" smtClean="0">
                                  <a:latin typeface="Cambria Math" panose="02040503050406030204" pitchFamily="18" charset="0"/>
                                </a:rPr>
                              </m:ctrlPr>
                            </m:radPr>
                            <m:deg/>
                            <m:e>
                              <m:r>
                                <a:rPr lang="en-US" altLang="en-US" sz="2300" b="0" i="1" smtClean="0">
                                  <a:latin typeface="Cambria Math" panose="02040503050406030204" pitchFamily="18" charset="0"/>
                                </a:rPr>
                                <m:t>4</m:t>
                              </m:r>
                              <m:r>
                                <a:rPr lang="en-US" altLang="en-US" sz="2300" b="0" i="1" smtClean="0">
                                  <a:latin typeface="Cambria Math" panose="02040503050406030204" pitchFamily="18" charset="0"/>
                                  <a:ea typeface="Cambria Math" panose="02040503050406030204" pitchFamily="18" charset="0"/>
                                </a:rPr>
                                <m:t>𝜋</m:t>
                              </m:r>
                              <m:sSub>
                                <m:sSubPr>
                                  <m:ctrlPr>
                                    <a:rPr lang="en-US" altLang="en-US" sz="2300" b="0" i="1" smtClean="0">
                                      <a:latin typeface="Cambria Math" panose="02040503050406030204" pitchFamily="18" charset="0"/>
                                      <a:ea typeface="Cambria Math" panose="02040503050406030204" pitchFamily="18" charset="0"/>
                                    </a:rPr>
                                  </m:ctrlPr>
                                </m:sSubPr>
                                <m:e>
                                  <m:r>
                                    <a:rPr lang="en-US" altLang="en-US" sz="2300" b="0" i="1" smtClean="0">
                                      <a:latin typeface="Cambria Math" panose="02040503050406030204" pitchFamily="18" charset="0"/>
                                      <a:ea typeface="Cambria Math" panose="02040503050406030204" pitchFamily="18" charset="0"/>
                                    </a:rPr>
                                    <m:t>𝜀</m:t>
                                  </m:r>
                                </m:e>
                                <m:sub>
                                  <m:r>
                                    <a:rPr lang="en-US" altLang="en-US" sz="2300" b="0" i="1" smtClean="0">
                                      <a:latin typeface="Cambria Math" panose="02040503050406030204" pitchFamily="18" charset="0"/>
                                      <a:ea typeface="Cambria Math" panose="02040503050406030204" pitchFamily="18" charset="0"/>
                                    </a:rPr>
                                    <m:t>0</m:t>
                                  </m:r>
                                </m:sub>
                              </m:sSub>
                            </m:e>
                          </m:rad>
                        </m:den>
                      </m:f>
                    </m:oMath>
                  </m:oMathPara>
                </a14:m>
                <a:endParaRPr lang="en-US" altLang="en-US" sz="2300" dirty="0"/>
              </a:p>
              <a:p>
                <a:pPr algn="just"/>
                <a:r>
                  <a:rPr lang="en-US" altLang="en-US" sz="2300" dirty="0"/>
                  <a:t>where </a:t>
                </a:r>
                <a14:m>
                  <m:oMath xmlns:m="http://schemas.openxmlformats.org/officeDocument/2006/math">
                    <m:sSub>
                      <m:sSubPr>
                        <m:ctrlPr>
                          <a:rPr lang="en-US" altLang="en-US" sz="2300" i="1" smtClean="0">
                            <a:latin typeface="Cambria Math" panose="02040503050406030204" pitchFamily="18" charset="0"/>
                          </a:rPr>
                        </m:ctrlPr>
                      </m:sSubPr>
                      <m:e>
                        <m:r>
                          <a:rPr lang="en-US" altLang="en-US" sz="2300" i="1" smtClean="0">
                            <a:latin typeface="Cambria Math" panose="02040503050406030204" pitchFamily="18" charset="0"/>
                            <a:ea typeface="Cambria Math" panose="02040503050406030204" pitchFamily="18" charset="0"/>
                          </a:rPr>
                          <m:t>𝜀</m:t>
                        </m:r>
                      </m:e>
                      <m:sub>
                        <m:r>
                          <a:rPr lang="en-US" altLang="en-US" sz="2300" b="0" i="1" smtClean="0">
                            <a:latin typeface="Cambria Math" panose="02040503050406030204" pitchFamily="18" charset="0"/>
                          </a:rPr>
                          <m:t>0</m:t>
                        </m:r>
                      </m:sub>
                    </m:sSub>
                  </m:oMath>
                </a14:m>
                <a:r>
                  <a:rPr lang="en-US" altLang="en-US" sz="2300" dirty="0"/>
                  <a:t> is the vacuum permittivity</a:t>
                </a:r>
              </a:p>
              <a:p>
                <a:pPr algn="just"/>
                <a:endParaRPr lang="en-US" altLang="en-US" sz="500" dirty="0"/>
              </a:p>
              <a:p>
                <a:pPr algn="just"/>
                <a14:m>
                  <m:oMathPara xmlns:m="http://schemas.openxmlformats.org/officeDocument/2006/math">
                    <m:oMathParaPr>
                      <m:jc m:val="centerGroup"/>
                    </m:oMathParaPr>
                    <m:oMath xmlns:m="http://schemas.openxmlformats.org/officeDocument/2006/math">
                      <m:sSub>
                        <m:sSubPr>
                          <m:ctrlPr>
                            <a:rPr lang="en-US" altLang="en-US" sz="2300" i="1">
                              <a:latin typeface="Cambria Math" panose="02040503050406030204" pitchFamily="18" charset="0"/>
                            </a:rPr>
                          </m:ctrlPr>
                        </m:sSubPr>
                        <m:e>
                          <m:r>
                            <a:rPr lang="en-US" altLang="en-US" sz="2300" i="1">
                              <a:latin typeface="Cambria Math" panose="02040503050406030204" pitchFamily="18" charset="0"/>
                              <a:ea typeface="Cambria Math" panose="02040503050406030204" pitchFamily="18" charset="0"/>
                            </a:rPr>
                            <m:t>𝜀</m:t>
                          </m:r>
                        </m:e>
                        <m:sub>
                          <m:r>
                            <a:rPr lang="en-US" altLang="en-US" sz="2300" i="1">
                              <a:latin typeface="Cambria Math" panose="02040503050406030204" pitchFamily="18" charset="0"/>
                            </a:rPr>
                            <m:t>0</m:t>
                          </m:r>
                        </m:sub>
                      </m:sSub>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8</m:t>
                      </m:r>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85419</m:t>
                      </m:r>
                      <m:r>
                        <a:rPr lang="en-US" altLang="en-US" sz="2300" b="0" i="1" smtClean="0">
                          <a:latin typeface="Cambria Math" panose="02040503050406030204" pitchFamily="18" charset="0"/>
                        </a:rPr>
                        <m:t> ×</m:t>
                      </m:r>
                      <m:sSup>
                        <m:sSupPr>
                          <m:ctrlPr>
                            <a:rPr lang="en-US" altLang="en-US" sz="2300" b="0" i="1" smtClean="0">
                              <a:latin typeface="Cambria Math" panose="02040503050406030204" pitchFamily="18" charset="0"/>
                              <a:ea typeface="Cambria Math" panose="02040503050406030204" pitchFamily="18" charset="0"/>
                            </a:rPr>
                          </m:ctrlPr>
                        </m:sSupPr>
                        <m:e>
                          <m:r>
                            <a:rPr lang="en-US" altLang="en-US" sz="2300" b="0" i="1" smtClean="0">
                              <a:latin typeface="Cambria Math" panose="02040503050406030204" pitchFamily="18" charset="0"/>
                              <a:ea typeface="Cambria Math" panose="02040503050406030204" pitchFamily="18" charset="0"/>
                            </a:rPr>
                            <m:t>10</m:t>
                          </m:r>
                        </m:e>
                        <m:sup>
                          <m:r>
                            <a:rPr lang="en-US" altLang="en-US" sz="2300" b="0" i="1" smtClean="0">
                              <a:latin typeface="Cambria Math" panose="02040503050406030204" pitchFamily="18" charset="0"/>
                              <a:ea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12</m:t>
                          </m:r>
                        </m:sup>
                      </m:sSup>
                      <m:r>
                        <a:rPr lang="en-US" altLang="en-US" sz="2300" b="0" i="1" smtClean="0">
                          <a:latin typeface="Cambria Math" panose="02040503050406030204" pitchFamily="18" charset="0"/>
                          <a:ea typeface="Cambria Math" panose="02040503050406030204" pitchFamily="18" charset="0"/>
                        </a:rPr>
                        <m:t> </m:t>
                      </m:r>
                      <m:sSup>
                        <m:sSupPr>
                          <m:ctrlPr>
                            <a:rPr lang="en-US" altLang="en-US" sz="2300" b="0" i="1" smtClean="0">
                              <a:latin typeface="Cambria Math" panose="02040503050406030204" pitchFamily="18" charset="0"/>
                              <a:ea typeface="Cambria Math" panose="02040503050406030204" pitchFamily="18" charset="0"/>
                            </a:rPr>
                          </m:ctrlPr>
                        </m:sSupPr>
                        <m:e>
                          <m:r>
                            <m:rPr>
                              <m:sty m:val="p"/>
                            </m:rPr>
                            <a:rPr lang="en-US" altLang="en-US" sz="2300" b="0" i="0" smtClean="0">
                              <a:latin typeface="Cambria Math" panose="02040503050406030204" pitchFamily="18" charset="0"/>
                              <a:ea typeface="Cambria Math" panose="02040503050406030204" pitchFamily="18" charset="0"/>
                            </a:rPr>
                            <m:t>C</m:t>
                          </m:r>
                        </m:e>
                        <m:sup>
                          <m:r>
                            <a:rPr lang="en-US" altLang="en-US" sz="2300" b="0" i="0" smtClean="0">
                              <a:latin typeface="Cambria Math" panose="02040503050406030204" pitchFamily="18" charset="0"/>
                              <a:ea typeface="Cambria Math" panose="02040503050406030204" pitchFamily="18" charset="0"/>
                            </a:rPr>
                            <m:t>2</m:t>
                          </m:r>
                        </m:sup>
                      </m:sSup>
                      <m:r>
                        <a:rPr lang="en-US" altLang="en-US" sz="2300" b="0" i="0" smtClean="0">
                          <a:latin typeface="Cambria Math" panose="02040503050406030204" pitchFamily="18" charset="0"/>
                          <a:ea typeface="Cambria Math" panose="02040503050406030204" pitchFamily="18" charset="0"/>
                        </a:rPr>
                        <m:t>/</m:t>
                      </m:r>
                      <m:r>
                        <m:rPr>
                          <m:sty m:val="p"/>
                        </m:rPr>
                        <a:rPr lang="en-US" altLang="en-US" sz="2300" b="0" i="0" smtClean="0">
                          <a:latin typeface="Cambria Math" panose="02040503050406030204" pitchFamily="18" charset="0"/>
                          <a:ea typeface="Cambria Math" panose="02040503050406030204" pitchFamily="18" charset="0"/>
                        </a:rPr>
                        <m:t>N</m:t>
                      </m:r>
                      <m:sSup>
                        <m:sSupPr>
                          <m:ctrlPr>
                            <a:rPr lang="en-US" altLang="en-US" sz="2300" b="0" i="1" smtClean="0">
                              <a:latin typeface="Cambria Math" panose="02040503050406030204" pitchFamily="18" charset="0"/>
                              <a:ea typeface="Cambria Math" panose="02040503050406030204" pitchFamily="18" charset="0"/>
                            </a:rPr>
                          </m:ctrlPr>
                        </m:sSupPr>
                        <m:e>
                          <m:r>
                            <m:rPr>
                              <m:sty m:val="p"/>
                            </m:rPr>
                            <a:rPr lang="en-US" altLang="en-US" sz="2300" b="0" i="0" smtClean="0">
                              <a:latin typeface="Cambria Math" panose="02040503050406030204" pitchFamily="18" charset="0"/>
                              <a:ea typeface="Cambria Math" panose="02040503050406030204" pitchFamily="18" charset="0"/>
                            </a:rPr>
                            <m:t>m</m:t>
                          </m:r>
                        </m:e>
                        <m:sup>
                          <m:r>
                            <a:rPr lang="en-US" altLang="en-US" sz="2300" b="0" i="0" smtClean="0">
                              <a:latin typeface="Cambria Math" panose="02040503050406030204" pitchFamily="18" charset="0"/>
                              <a:ea typeface="Cambria Math" panose="02040503050406030204" pitchFamily="18" charset="0"/>
                            </a:rPr>
                            <m:t>2</m:t>
                          </m:r>
                        </m:sup>
                      </m:sSup>
                    </m:oMath>
                  </m:oMathPara>
                </a14:m>
                <a:endParaRPr lang="en-US" altLang="en-US" sz="2300" dirty="0"/>
              </a:p>
              <a:p>
                <a:pPr algn="just"/>
                <a:endParaRPr lang="en-US" altLang="en-US" sz="1500" dirty="0"/>
              </a:p>
              <a:p>
                <a:pPr algn="just"/>
                <a14:m>
                  <m:oMath xmlns:m="http://schemas.openxmlformats.org/officeDocument/2006/math">
                    <m:r>
                      <a:rPr lang="en-US" altLang="en-US" sz="2300" i="1" dirty="0" smtClean="0">
                        <a:latin typeface="Cambria Math" panose="02040503050406030204" pitchFamily="18" charset="0"/>
                      </a:rPr>
                      <m:t>𝑟</m:t>
                    </m:r>
                  </m:oMath>
                </a14:m>
                <a:r>
                  <a:rPr lang="en-US" altLang="en-US" sz="2300" dirty="0"/>
                  <a:t> is </a:t>
                </a:r>
                <a:r>
                  <a:rPr lang="en-US" sz="2300" dirty="0"/>
                  <a:t>the distance between the electron and the proton.</a:t>
                </a:r>
                <a:endParaRPr lang="en-US" altLang="en-US" sz="2300" dirty="0"/>
              </a:p>
              <a:p>
                <a:pPr algn="just"/>
                <a:r>
                  <a:rPr lang="en-US" altLang="en-US" sz="2300" dirty="0"/>
                  <a:t>The relation between the potential energy (</a:t>
                </a:r>
                <a14:m>
                  <m:oMath xmlns:m="http://schemas.openxmlformats.org/officeDocument/2006/math">
                    <m:r>
                      <a:rPr lang="en-US" altLang="en-US" sz="2300" i="1" dirty="0" smtClean="0">
                        <a:latin typeface="Cambria Math" panose="02040503050406030204" pitchFamily="18" charset="0"/>
                      </a:rPr>
                      <m:t>𝑉</m:t>
                    </m:r>
                  </m:oMath>
                </a14:m>
                <a:r>
                  <a:rPr lang="en-US" altLang="en-US" sz="2300" dirty="0"/>
                  <a:t>) and the force (</a:t>
                </a:r>
                <a14:m>
                  <m:oMath xmlns:m="http://schemas.openxmlformats.org/officeDocument/2006/math">
                    <m:r>
                      <a:rPr lang="en-US" altLang="en-US" sz="2300" i="1" dirty="0" smtClean="0">
                        <a:latin typeface="Cambria Math" panose="02040503050406030204" pitchFamily="18" charset="0"/>
                      </a:rPr>
                      <m:t>𝐹</m:t>
                    </m:r>
                  </m:oMath>
                </a14:m>
                <a:r>
                  <a:rPr lang="en-US" altLang="en-US" sz="2300" dirty="0"/>
                  <a:t>) is given by</a:t>
                </a:r>
              </a:p>
              <a:p>
                <a:pPr algn="just"/>
                <a14:m>
                  <m:oMathPara xmlns:m="http://schemas.openxmlformats.org/officeDocument/2006/math">
                    <m:oMathParaPr>
                      <m:jc m:val="centerGroup"/>
                    </m:oMathParaPr>
                    <m:oMath xmlns:m="http://schemas.openxmlformats.org/officeDocument/2006/math">
                      <m:f>
                        <m:fPr>
                          <m:ctrlPr>
                            <a:rPr lang="en-US" altLang="en-US" sz="2300" i="1" smtClean="0">
                              <a:latin typeface="Cambria Math" panose="02040503050406030204" pitchFamily="18" charset="0"/>
                            </a:rPr>
                          </m:ctrlPr>
                        </m:fPr>
                        <m:num>
                          <m:r>
                            <a:rPr lang="en-US" altLang="en-US" sz="2300" b="0" i="1" smtClean="0">
                              <a:latin typeface="Cambria Math" panose="02040503050406030204" pitchFamily="18" charset="0"/>
                            </a:rPr>
                            <m:t>𝑑𝑉</m:t>
                          </m:r>
                        </m:num>
                        <m:den>
                          <m:r>
                            <a:rPr lang="en-US" altLang="en-US" sz="2300" b="0" i="1" smtClean="0">
                              <a:latin typeface="Cambria Math" panose="02040503050406030204" pitchFamily="18" charset="0"/>
                            </a:rPr>
                            <m:t>𝑑𝑟</m:t>
                          </m:r>
                        </m:den>
                      </m:f>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𝐹</m:t>
                      </m:r>
                    </m:oMath>
                  </m:oMathPara>
                </a14:m>
                <a:endParaRPr lang="en-US" altLang="en-US" sz="2300" dirty="0"/>
              </a:p>
            </p:txBody>
          </p:sp>
        </mc:Choice>
        <mc:Fallback xmlns="">
          <p:sp>
            <p:nvSpPr>
              <p:cNvPr id="3" name="Rectangle 2"/>
              <p:cNvSpPr>
                <a:spLocks noRot="1" noChangeAspect="1" noMove="1" noResize="1" noEditPoints="1" noAdjustHandles="1" noChangeArrowheads="1" noChangeShapeType="1" noTextEdit="1"/>
              </p:cNvSpPr>
              <p:nvPr/>
            </p:nvSpPr>
            <p:spPr>
              <a:xfrm>
                <a:off x="229718" y="928906"/>
                <a:ext cx="8741867" cy="5520166"/>
              </a:xfrm>
              <a:prstGeom prst="rect">
                <a:avLst/>
              </a:prstGeom>
              <a:blipFill>
                <a:blip r:embed="rId2"/>
                <a:stretch>
                  <a:fillRect l="-1046" t="-773" r="-9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4374BF2-3C04-4AB9-BE52-D173019A9162}" type="slidenum">
              <a:rPr lang="en-US" smtClean="0"/>
              <a:t>4</a:t>
            </a:fld>
            <a:endParaRPr lang="en-US" dirty="0"/>
          </a:p>
        </p:txBody>
      </p:sp>
    </p:spTree>
    <p:extLst>
      <p:ext uri="{BB962C8B-B14F-4D97-AF65-F5344CB8AC3E}">
        <p14:creationId xmlns:p14="http://schemas.microsoft.com/office/powerpoint/2010/main" val="2361681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928906"/>
                <a:ext cx="8741867" cy="5499134"/>
              </a:xfrm>
              <a:prstGeom prst="rect">
                <a:avLst/>
              </a:prstGeom>
            </p:spPr>
            <p:txBody>
              <a:bodyPr wrap="square">
                <a:spAutoFit/>
              </a:bodyPr>
              <a:lstStyle/>
              <a:p>
                <a:pPr algn="just"/>
                <a:r>
                  <a:rPr lang="en-US" altLang="en-US" sz="2300" dirty="0"/>
                  <a:t>By rearranging, substituting for </a:t>
                </a:r>
                <a14:m>
                  <m:oMath xmlns:m="http://schemas.openxmlformats.org/officeDocument/2006/math">
                    <m:r>
                      <a:rPr lang="en-US" altLang="en-US" sz="2300" i="1" dirty="0" smtClean="0">
                        <a:latin typeface="Cambria Math" panose="02040503050406030204" pitchFamily="18" charset="0"/>
                      </a:rPr>
                      <m:t>𝐹</m:t>
                    </m:r>
                  </m:oMath>
                </a14:m>
                <a:r>
                  <a:rPr lang="en-US" altLang="en-US" sz="2300" dirty="0"/>
                  <a:t> and integration, we get</a:t>
                </a:r>
              </a:p>
              <a:p>
                <a:pPr algn="just"/>
                <a:endParaRPr lang="en-US" altLang="en-US" sz="500" dirty="0"/>
              </a:p>
              <a:p>
                <a:pPr algn="just"/>
                <a14:m>
                  <m:oMathPara xmlns:m="http://schemas.openxmlformats.org/officeDocument/2006/math">
                    <m:oMathParaPr>
                      <m:jc m:val="centerGroup"/>
                    </m:oMathParaPr>
                    <m:oMath xmlns:m="http://schemas.openxmlformats.org/officeDocument/2006/math">
                      <m:nary>
                        <m:naryPr>
                          <m:limLoc m:val="undOvr"/>
                          <m:subHide m:val="on"/>
                          <m:supHide m:val="on"/>
                          <m:ctrlPr>
                            <a:rPr lang="en-US" sz="2300" i="1" smtClean="0">
                              <a:latin typeface="Cambria Math" panose="02040503050406030204" pitchFamily="18" charset="0"/>
                            </a:rPr>
                          </m:ctrlPr>
                        </m:naryPr>
                        <m:sub/>
                        <m:sup/>
                        <m:e>
                          <m:r>
                            <a:rPr lang="en-US" sz="2300" b="0" i="1" smtClean="0">
                              <a:latin typeface="Cambria Math" panose="02040503050406030204" pitchFamily="18" charset="0"/>
                            </a:rPr>
                            <m:t>𝑑𝑉</m:t>
                          </m:r>
                        </m:e>
                      </m:nary>
                      <m:r>
                        <a:rPr lang="en-US" sz="2300" b="0" i="1" smtClean="0">
                          <a:latin typeface="Cambria Math" panose="02040503050406030204" pitchFamily="18" charset="0"/>
                        </a:rPr>
                        <m:t>=−</m:t>
                      </m:r>
                      <m:nary>
                        <m:naryPr>
                          <m:limLoc m:val="undOvr"/>
                          <m:subHide m:val="on"/>
                          <m:supHide m:val="on"/>
                          <m:ctrlPr>
                            <a:rPr lang="en-US" sz="2300" b="0" i="1" smtClean="0">
                              <a:latin typeface="Cambria Math" panose="02040503050406030204" pitchFamily="18" charset="0"/>
                            </a:rPr>
                          </m:ctrlPr>
                        </m:naryPr>
                        <m:sub/>
                        <m:sup/>
                        <m:e>
                          <m:r>
                            <a:rPr lang="en-US" sz="2300" b="0" i="1" smtClean="0">
                              <a:latin typeface="Cambria Math" panose="02040503050406030204" pitchFamily="18" charset="0"/>
                            </a:rPr>
                            <m:t>𝐹</m:t>
                          </m:r>
                          <m:r>
                            <a:rPr lang="en-US" sz="2300" b="0" i="1" smtClean="0">
                              <a:latin typeface="Cambria Math" panose="02040503050406030204" pitchFamily="18" charset="0"/>
                            </a:rPr>
                            <m:t> </m:t>
                          </m:r>
                          <m:r>
                            <a:rPr lang="en-US" sz="2300" b="0" i="1" smtClean="0">
                              <a:latin typeface="Cambria Math" panose="02040503050406030204" pitchFamily="18" charset="0"/>
                            </a:rPr>
                            <m:t>𝑑𝑟</m:t>
                          </m:r>
                        </m:e>
                      </m:nary>
                      <m:r>
                        <a:rPr lang="en-US" sz="2300" b="0" i="1" smtClean="0">
                          <a:latin typeface="Cambria Math" panose="02040503050406030204" pitchFamily="18" charset="0"/>
                        </a:rPr>
                        <m:t>= </m:t>
                      </m:r>
                      <m:nary>
                        <m:naryPr>
                          <m:limLoc m:val="undOvr"/>
                          <m:subHide m:val="on"/>
                          <m:supHide m:val="on"/>
                          <m:ctrlPr>
                            <a:rPr lang="en-US" sz="2300" b="0" i="1" smtClean="0">
                              <a:latin typeface="Cambria Math" panose="02040503050406030204" pitchFamily="18" charset="0"/>
                            </a:rPr>
                          </m:ctrlPr>
                        </m:naryPr>
                        <m:sub/>
                        <m:sup/>
                        <m:e>
                          <m:f>
                            <m:fPr>
                              <m:ctrlPr>
                                <a:rPr lang="en-US" altLang="en-US" sz="2300" i="1">
                                  <a:latin typeface="Cambria Math" panose="02040503050406030204" pitchFamily="18" charset="0"/>
                                </a:rPr>
                              </m:ctrlPr>
                            </m:fPr>
                            <m:num>
                              <m:r>
                                <a:rPr lang="en-US" altLang="en-US" sz="2300" i="1">
                                  <a:latin typeface="Cambria Math" panose="02040503050406030204" pitchFamily="18" charset="0"/>
                                </a:rPr>
                                <m:t>𝑍</m:t>
                              </m:r>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𝑒</m:t>
                                  </m:r>
                                  <m:r>
                                    <a:rPr lang="en-US" altLang="en-US" sz="2300" i="1">
                                      <a:latin typeface="Cambria Math" panose="02040503050406030204" pitchFamily="18" charset="0"/>
                                    </a:rPr>
                                    <m:t>′</m:t>
                                  </m:r>
                                </m:e>
                                <m:sup>
                                  <m:r>
                                    <a:rPr lang="en-US" altLang="en-US" sz="2300" i="1">
                                      <a:latin typeface="Cambria Math" panose="02040503050406030204" pitchFamily="18" charset="0"/>
                                    </a:rPr>
                                    <m:t>2</m:t>
                                  </m:r>
                                </m:sup>
                              </m:sSup>
                            </m:num>
                            <m:den>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𝑟</m:t>
                                  </m:r>
                                </m:e>
                                <m:sup>
                                  <m:r>
                                    <a:rPr lang="en-US" altLang="en-US" sz="2300" i="1">
                                      <a:latin typeface="Cambria Math" panose="02040503050406030204" pitchFamily="18" charset="0"/>
                                    </a:rPr>
                                    <m:t>2</m:t>
                                  </m:r>
                                </m:sup>
                              </m:sSup>
                            </m:den>
                          </m:f>
                        </m:e>
                      </m:nary>
                      <m:r>
                        <a:rPr lang="en-US" sz="2300" b="0" i="1" smtClean="0">
                          <a:latin typeface="Cambria Math" panose="02040503050406030204" pitchFamily="18" charset="0"/>
                        </a:rPr>
                        <m:t>𝑑𝑟</m:t>
                      </m:r>
                    </m:oMath>
                  </m:oMathPara>
                </a14:m>
                <a:endParaRPr lang="en-US" sz="2300" dirty="0"/>
              </a:p>
              <a:p>
                <a:pPr algn="just"/>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𝑉</m:t>
                      </m:r>
                      <m:r>
                        <a:rPr lang="en-US" sz="2300" b="0" i="1" smtClean="0">
                          <a:latin typeface="Cambria Math" panose="02040503050406030204" pitchFamily="18" charset="0"/>
                        </a:rPr>
                        <m:t>=− </m:t>
                      </m:r>
                      <m:f>
                        <m:fPr>
                          <m:ctrlPr>
                            <a:rPr lang="en-US" altLang="en-US" sz="2300" i="1">
                              <a:latin typeface="Cambria Math" panose="02040503050406030204" pitchFamily="18" charset="0"/>
                            </a:rPr>
                          </m:ctrlPr>
                        </m:fPr>
                        <m:num>
                          <m:r>
                            <a:rPr lang="en-US" altLang="en-US" sz="2300" i="1">
                              <a:latin typeface="Cambria Math" panose="02040503050406030204" pitchFamily="18" charset="0"/>
                            </a:rPr>
                            <m:t>𝑍</m:t>
                          </m:r>
                          <m:sSup>
                            <m:sSupPr>
                              <m:ctrlPr>
                                <a:rPr lang="en-US" altLang="en-US" sz="2300" i="1">
                                  <a:latin typeface="Cambria Math" panose="02040503050406030204" pitchFamily="18" charset="0"/>
                                </a:rPr>
                              </m:ctrlPr>
                            </m:sSupPr>
                            <m:e>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𝑒</m:t>
                                  </m:r>
                                </m:e>
                                <m:sup>
                                  <m:r>
                                    <a:rPr lang="en-US" altLang="en-US" sz="2300" i="1">
                                      <a:latin typeface="Cambria Math" panose="02040503050406030204" pitchFamily="18" charset="0"/>
                                    </a:rPr>
                                    <m:t>′</m:t>
                                  </m:r>
                                </m:sup>
                              </m:sSup>
                            </m:e>
                            <m:sup>
                              <m:r>
                                <a:rPr lang="en-US" altLang="en-US" sz="2300" i="1">
                                  <a:latin typeface="Cambria Math" panose="02040503050406030204" pitchFamily="18" charset="0"/>
                                </a:rPr>
                                <m:t>2</m:t>
                              </m:r>
                            </m:sup>
                          </m:sSup>
                        </m:num>
                        <m:den>
                          <m:r>
                            <a:rPr lang="en-US" altLang="en-US" sz="2300" b="0" i="1" smtClean="0">
                              <a:latin typeface="Cambria Math" panose="02040503050406030204" pitchFamily="18" charset="0"/>
                            </a:rPr>
                            <m:t>𝑟</m:t>
                          </m:r>
                        </m:den>
                      </m:f>
                      <m:r>
                        <a:rPr lang="en-US" altLang="en-US" sz="2300" b="0" i="1" smtClean="0">
                          <a:latin typeface="Cambria Math" panose="02040503050406030204" pitchFamily="18" charset="0"/>
                        </a:rPr>
                        <m:t>+</m:t>
                      </m:r>
                      <m:r>
                        <m:rPr>
                          <m:sty m:val="p"/>
                        </m:rPr>
                        <a:rPr lang="en-US" altLang="en-US" sz="2300" b="0" i="0" smtClean="0">
                          <a:latin typeface="Cambria Math" panose="02040503050406030204" pitchFamily="18" charset="0"/>
                        </a:rPr>
                        <m:t>C</m:t>
                      </m:r>
                    </m:oMath>
                  </m:oMathPara>
                </a14:m>
                <a:endParaRPr lang="en-US" sz="2300" dirty="0"/>
              </a:p>
              <a:p>
                <a:pPr algn="just"/>
                <a:r>
                  <a:rPr lang="en-US" altLang="en-US" sz="2000" dirty="0"/>
                  <a:t>where C is the integration constant, which equal zero when</a:t>
                </a:r>
                <a:r>
                  <a:rPr lang="en-US" altLang="en-US" sz="2000" i="1" dirty="0"/>
                  <a:t> </a:t>
                </a:r>
                <a14:m>
                  <m:oMath xmlns:m="http://schemas.openxmlformats.org/officeDocument/2006/math">
                    <m:r>
                      <a:rPr lang="en-US" altLang="en-US" sz="2000" i="1" dirty="0" smtClean="0">
                        <a:latin typeface="Cambria Math" panose="02040503050406030204" pitchFamily="18" charset="0"/>
                      </a:rPr>
                      <m:t>𝑟</m:t>
                    </m:r>
                  </m:oMath>
                </a14:m>
                <a:r>
                  <a:rPr lang="en-US" altLang="en-US" sz="2000" i="1" dirty="0"/>
                  <a:t> </a:t>
                </a:r>
                <a:r>
                  <a:rPr lang="en-US" altLang="en-US" sz="2000" dirty="0"/>
                  <a:t>goes to infinity. Therefore,</a:t>
                </a:r>
              </a:p>
              <a:p>
                <a:pPr algn="just"/>
                <a:endParaRPr lang="en-US" sz="500" dirty="0"/>
              </a:p>
              <a:p>
                <a:pPr algn="just"/>
                <a14:m>
                  <m:oMathPara xmlns:m="http://schemas.openxmlformats.org/officeDocument/2006/math">
                    <m:oMathParaPr>
                      <m:jc m:val="centerGroup"/>
                    </m:oMathParaPr>
                    <m:oMath xmlns:m="http://schemas.openxmlformats.org/officeDocument/2006/math">
                      <m:r>
                        <a:rPr lang="en-US" sz="2300" i="1">
                          <a:latin typeface="Cambria Math" panose="02040503050406030204" pitchFamily="18" charset="0"/>
                        </a:rPr>
                        <m:t>𝑉</m:t>
                      </m:r>
                      <m:r>
                        <a:rPr lang="en-US" sz="2300" i="1">
                          <a:latin typeface="Cambria Math" panose="02040503050406030204" pitchFamily="18" charset="0"/>
                        </a:rPr>
                        <m:t>=− </m:t>
                      </m:r>
                      <m:f>
                        <m:fPr>
                          <m:ctrlPr>
                            <a:rPr lang="en-US" altLang="en-US" sz="2300" i="1">
                              <a:latin typeface="Cambria Math" panose="02040503050406030204" pitchFamily="18" charset="0"/>
                            </a:rPr>
                          </m:ctrlPr>
                        </m:fPr>
                        <m:num>
                          <m:r>
                            <a:rPr lang="en-US" altLang="en-US" sz="2300" i="1">
                              <a:latin typeface="Cambria Math" panose="02040503050406030204" pitchFamily="18" charset="0"/>
                            </a:rPr>
                            <m:t>𝑍</m:t>
                          </m:r>
                          <m:sSup>
                            <m:sSupPr>
                              <m:ctrlPr>
                                <a:rPr lang="en-US" altLang="en-US" sz="2300" i="1">
                                  <a:latin typeface="Cambria Math" panose="02040503050406030204" pitchFamily="18" charset="0"/>
                                </a:rPr>
                              </m:ctrlPr>
                            </m:sSupPr>
                            <m:e>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𝑒</m:t>
                                  </m:r>
                                </m:e>
                                <m:sup>
                                  <m:r>
                                    <a:rPr lang="en-US" altLang="en-US" sz="2300" i="1">
                                      <a:latin typeface="Cambria Math" panose="02040503050406030204" pitchFamily="18" charset="0"/>
                                    </a:rPr>
                                    <m:t>′</m:t>
                                  </m:r>
                                </m:sup>
                              </m:sSup>
                            </m:e>
                            <m:sup>
                              <m:r>
                                <a:rPr lang="en-US" altLang="en-US" sz="2300" i="1">
                                  <a:latin typeface="Cambria Math" panose="02040503050406030204" pitchFamily="18" charset="0"/>
                                </a:rPr>
                                <m:t>2</m:t>
                              </m:r>
                            </m:sup>
                          </m:sSup>
                        </m:num>
                        <m:den>
                          <m:r>
                            <a:rPr lang="en-US" altLang="en-US" sz="2300" b="0" i="1" smtClean="0">
                              <a:latin typeface="Cambria Math" panose="02040503050406030204" pitchFamily="18" charset="0"/>
                            </a:rPr>
                            <m:t>𝑟</m:t>
                          </m:r>
                        </m:den>
                      </m:f>
                    </m:oMath>
                  </m:oMathPara>
                </a14:m>
                <a:endParaRPr lang="en-US" altLang="en-US" sz="2300" dirty="0"/>
              </a:p>
              <a:p>
                <a:pPr algn="just"/>
                <a:endParaRPr lang="en-US" altLang="en-US" sz="1000" dirty="0"/>
              </a:p>
              <a:p>
                <a:pPr algn="just"/>
                <a:r>
                  <a:rPr lang="en-US" altLang="en-US" sz="2000" dirty="0"/>
                  <a:t>The separation of variables is possible only when we use spherical polar coordinates.</a:t>
                </a:r>
              </a:p>
              <a:p>
                <a:pPr algn="just"/>
                <a:endParaRPr lang="en-US" altLang="en-US" sz="2000" dirty="0"/>
              </a:p>
              <a:p>
                <a:pPr algn="just"/>
                <a14:m>
                  <m:oMathPara xmlns:m="http://schemas.openxmlformats.org/officeDocument/2006/math">
                    <m:oMathParaPr>
                      <m:jc m:val="centerGroup"/>
                    </m:oMathParaPr>
                    <m:oMath xmlns:m="http://schemas.openxmlformats.org/officeDocument/2006/math">
                      <m:sSup>
                        <m:sSupPr>
                          <m:ctrlPr>
                            <a:rPr lang="en-US" altLang="en-US" sz="2300" i="1" smtClean="0">
                              <a:latin typeface="Cambria Math" panose="02040503050406030204" pitchFamily="18" charset="0"/>
                            </a:rPr>
                          </m:ctrlPr>
                        </m:sSupPr>
                        <m:e>
                          <m:r>
                            <a:rPr lang="en-US" altLang="en-US" sz="2300" i="0" smtClean="0">
                              <a:latin typeface="Cambria Math" panose="02040503050406030204" pitchFamily="18" charset="0"/>
                              <a:ea typeface="Cambria Math" panose="02040503050406030204" pitchFamily="18" charset="0"/>
                            </a:rPr>
                            <m:t>𝛻</m:t>
                          </m:r>
                        </m:e>
                        <m:sup>
                          <m:r>
                            <a:rPr lang="en-US" altLang="en-US" sz="2300" b="0" i="0" smtClean="0">
                              <a:latin typeface="Cambria Math" panose="02040503050406030204" pitchFamily="18" charset="0"/>
                            </a:rPr>
                            <m:t>2</m:t>
                          </m:r>
                        </m:sup>
                      </m:sSup>
                      <m:r>
                        <a:rPr lang="en-US" altLang="en-US" sz="2300" b="0" i="1" smtClean="0">
                          <a:latin typeface="Cambria Math" panose="02040503050406030204" pitchFamily="18" charset="0"/>
                        </a:rPr>
                        <m:t>= </m:t>
                      </m:r>
                      <m:f>
                        <m:fPr>
                          <m:ctrlPr>
                            <a:rPr lang="en-US" altLang="en-US" sz="2300" b="0" i="1" smtClean="0">
                              <a:latin typeface="Cambria Math" panose="02040503050406030204" pitchFamily="18" charset="0"/>
                            </a:rPr>
                          </m:ctrlPr>
                        </m:fPr>
                        <m:num>
                          <m:r>
                            <a:rPr lang="en-US" altLang="en-US" sz="2300" b="0" i="1" smtClean="0">
                              <a:latin typeface="Cambria Math" panose="02040503050406030204" pitchFamily="18" charset="0"/>
                            </a:rPr>
                            <m:t>1</m:t>
                          </m:r>
                        </m:num>
                        <m:den>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𝑟</m:t>
                              </m:r>
                            </m:e>
                            <m:sup>
                              <m:r>
                                <a:rPr lang="en-US" altLang="en-US" sz="2300" b="0" i="1" smtClean="0">
                                  <a:latin typeface="Cambria Math" panose="02040503050406030204" pitchFamily="18" charset="0"/>
                                </a:rPr>
                                <m:t>2</m:t>
                              </m:r>
                            </m:sup>
                          </m:sSup>
                        </m:den>
                      </m:f>
                      <m:f>
                        <m:fPr>
                          <m:ctrlPr>
                            <a:rPr lang="en-US" altLang="en-US" sz="2300" b="0" i="1" smtClean="0">
                              <a:latin typeface="Cambria Math" panose="02040503050406030204" pitchFamily="18" charset="0"/>
                            </a:rPr>
                          </m:ctrlPr>
                        </m:fPr>
                        <m:num>
                          <m:r>
                            <a:rPr lang="en-US" altLang="en-US" sz="2300" b="0" i="1" smtClean="0">
                              <a:latin typeface="Cambria Math" panose="02040503050406030204" pitchFamily="18" charset="0"/>
                              <a:ea typeface="Cambria Math" panose="02040503050406030204" pitchFamily="18" charset="0"/>
                            </a:rPr>
                            <m:t>𝜕</m:t>
                          </m:r>
                        </m:num>
                        <m:den>
                          <m:r>
                            <a:rPr lang="en-US" altLang="en-US" sz="2300" b="0" i="1" smtClean="0">
                              <a:latin typeface="Cambria Math" panose="02040503050406030204" pitchFamily="18" charset="0"/>
                              <a:ea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𝑟</m:t>
                          </m:r>
                        </m:den>
                      </m:f>
                      <m:d>
                        <m:dPr>
                          <m:ctrlPr>
                            <a:rPr lang="en-US" altLang="en-US" sz="2300" b="0" i="1" smtClean="0">
                              <a:latin typeface="Cambria Math" panose="02040503050406030204" pitchFamily="18" charset="0"/>
                            </a:rPr>
                          </m:ctrlPr>
                        </m:dPr>
                        <m:e>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𝑟</m:t>
                              </m:r>
                            </m:e>
                            <m:sup>
                              <m:r>
                                <a:rPr lang="en-US" altLang="en-US" sz="2300" b="0" i="1" smtClean="0">
                                  <a:latin typeface="Cambria Math" panose="02040503050406030204" pitchFamily="18" charset="0"/>
                                </a:rPr>
                                <m:t>2</m:t>
                              </m:r>
                            </m:sup>
                          </m:sSup>
                          <m:f>
                            <m:fPr>
                              <m:ctrlPr>
                                <a:rPr lang="en-US" altLang="en-US" sz="2300" b="0" i="1" smtClean="0">
                                  <a:latin typeface="Cambria Math" panose="02040503050406030204" pitchFamily="18" charset="0"/>
                                </a:rPr>
                              </m:ctrlPr>
                            </m:fPr>
                            <m:num>
                              <m:r>
                                <a:rPr lang="en-US" altLang="en-US" sz="2300" b="0" i="1" smtClean="0">
                                  <a:latin typeface="Cambria Math" panose="02040503050406030204" pitchFamily="18" charset="0"/>
                                  <a:ea typeface="Cambria Math" panose="02040503050406030204" pitchFamily="18" charset="0"/>
                                </a:rPr>
                                <m:t>𝜕</m:t>
                              </m:r>
                            </m:num>
                            <m:den>
                              <m:r>
                                <a:rPr lang="en-US" altLang="en-US" sz="2300" b="0" i="1" smtClean="0">
                                  <a:latin typeface="Cambria Math" panose="02040503050406030204" pitchFamily="18" charset="0"/>
                                  <a:ea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𝑟</m:t>
                              </m:r>
                            </m:den>
                          </m:f>
                        </m:e>
                      </m:d>
                      <m:r>
                        <a:rPr lang="en-US" altLang="en-US" sz="2300" b="0" i="1" smtClean="0">
                          <a:latin typeface="Cambria Math" panose="02040503050406030204" pitchFamily="18" charset="0"/>
                        </a:rPr>
                        <m:t>+</m:t>
                      </m:r>
                      <m:f>
                        <m:fPr>
                          <m:ctrlPr>
                            <a:rPr lang="en-US" altLang="en-US" sz="2300" b="0" i="1" smtClean="0">
                              <a:latin typeface="Cambria Math" panose="02040503050406030204" pitchFamily="18" charset="0"/>
                            </a:rPr>
                          </m:ctrlPr>
                        </m:fPr>
                        <m:num>
                          <m:r>
                            <a:rPr lang="en-US" altLang="en-US" sz="2300" b="0" i="1" smtClean="0">
                              <a:latin typeface="Cambria Math" panose="02040503050406030204" pitchFamily="18" charset="0"/>
                            </a:rPr>
                            <m:t>1</m:t>
                          </m:r>
                        </m:num>
                        <m:den>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𝑟</m:t>
                              </m:r>
                            </m:e>
                            <m:sup>
                              <m:r>
                                <a:rPr lang="en-US" altLang="en-US" sz="2300" b="0" i="1" smtClean="0">
                                  <a:latin typeface="Cambria Math" panose="02040503050406030204" pitchFamily="18" charset="0"/>
                                </a:rPr>
                                <m:t>2</m:t>
                              </m:r>
                            </m:sup>
                          </m:sSup>
                          <m:func>
                            <m:funcPr>
                              <m:ctrlPr>
                                <a:rPr lang="en-US" altLang="en-US" sz="2300" b="0" i="1" smtClean="0">
                                  <a:latin typeface="Cambria Math" panose="02040503050406030204" pitchFamily="18" charset="0"/>
                                </a:rPr>
                              </m:ctrlPr>
                            </m:funcPr>
                            <m:fName>
                              <m:r>
                                <m:rPr>
                                  <m:sty m:val="p"/>
                                </m:rPr>
                                <a:rPr lang="en-US" altLang="en-US" sz="2300" b="0" i="0" smtClean="0">
                                  <a:latin typeface="Cambria Math" panose="02040503050406030204" pitchFamily="18" charset="0"/>
                                </a:rPr>
                                <m:t>sin</m:t>
                              </m:r>
                            </m:fName>
                            <m:e>
                              <m:r>
                                <a:rPr lang="en-US" altLang="en-US" sz="2300" b="0" i="1" smtClean="0">
                                  <a:latin typeface="Cambria Math" panose="02040503050406030204" pitchFamily="18" charset="0"/>
                                  <a:ea typeface="Cambria Math" panose="02040503050406030204" pitchFamily="18" charset="0"/>
                                </a:rPr>
                                <m:t>𝜃</m:t>
                              </m:r>
                            </m:e>
                          </m:func>
                        </m:den>
                      </m:f>
                      <m:f>
                        <m:fPr>
                          <m:ctrlPr>
                            <a:rPr lang="en-US" altLang="en-US" sz="2300" b="0" i="1" smtClean="0">
                              <a:latin typeface="Cambria Math" panose="02040503050406030204" pitchFamily="18" charset="0"/>
                            </a:rPr>
                          </m:ctrlPr>
                        </m:fPr>
                        <m:num>
                          <m:r>
                            <a:rPr lang="en-US" altLang="en-US" sz="2300" b="0" i="1" smtClean="0">
                              <a:latin typeface="Cambria Math" panose="02040503050406030204" pitchFamily="18" charset="0"/>
                              <a:ea typeface="Cambria Math" panose="02040503050406030204" pitchFamily="18" charset="0"/>
                            </a:rPr>
                            <m:t>𝜕</m:t>
                          </m:r>
                        </m:num>
                        <m:den>
                          <m:r>
                            <a:rPr lang="en-US" altLang="en-US" sz="2300" b="0" i="1" smtClean="0">
                              <a:latin typeface="Cambria Math" panose="02040503050406030204" pitchFamily="18" charset="0"/>
                              <a:ea typeface="Cambria Math" panose="02040503050406030204" pitchFamily="18" charset="0"/>
                            </a:rPr>
                            <m:t>𝜕𝜃</m:t>
                          </m:r>
                        </m:den>
                      </m:f>
                      <m:d>
                        <m:dPr>
                          <m:ctrlPr>
                            <a:rPr lang="en-US" altLang="en-US" sz="2300" b="0" i="1" smtClean="0">
                              <a:latin typeface="Cambria Math" panose="02040503050406030204" pitchFamily="18" charset="0"/>
                            </a:rPr>
                          </m:ctrlPr>
                        </m:dPr>
                        <m:e>
                          <m:func>
                            <m:funcPr>
                              <m:ctrlPr>
                                <a:rPr lang="en-US" altLang="en-US" sz="2300" b="0" i="1" smtClean="0">
                                  <a:latin typeface="Cambria Math" panose="02040503050406030204" pitchFamily="18" charset="0"/>
                                </a:rPr>
                              </m:ctrlPr>
                            </m:funcPr>
                            <m:fName>
                              <m:r>
                                <m:rPr>
                                  <m:sty m:val="p"/>
                                </m:rPr>
                                <a:rPr lang="en-US" altLang="en-US" sz="2300" b="0" i="0" smtClean="0">
                                  <a:latin typeface="Cambria Math" panose="02040503050406030204" pitchFamily="18" charset="0"/>
                                </a:rPr>
                                <m:t>sin</m:t>
                              </m:r>
                            </m:fName>
                            <m:e>
                              <m:r>
                                <a:rPr lang="en-US" altLang="en-US" sz="2300" b="0" i="1" smtClean="0">
                                  <a:latin typeface="Cambria Math" panose="02040503050406030204" pitchFamily="18" charset="0"/>
                                  <a:ea typeface="Cambria Math" panose="02040503050406030204" pitchFamily="18" charset="0"/>
                                </a:rPr>
                                <m:t>𝜃</m:t>
                              </m:r>
                            </m:e>
                          </m:func>
                          <m:f>
                            <m:fPr>
                              <m:ctrlPr>
                                <a:rPr lang="en-US" altLang="en-US" sz="2300" b="0" i="1" smtClean="0">
                                  <a:latin typeface="Cambria Math" panose="02040503050406030204" pitchFamily="18" charset="0"/>
                                </a:rPr>
                              </m:ctrlPr>
                            </m:fPr>
                            <m:num>
                              <m:r>
                                <a:rPr lang="en-US" altLang="en-US" sz="2300" b="0" i="1" smtClean="0">
                                  <a:latin typeface="Cambria Math" panose="02040503050406030204" pitchFamily="18" charset="0"/>
                                  <a:ea typeface="Cambria Math" panose="02040503050406030204" pitchFamily="18" charset="0"/>
                                </a:rPr>
                                <m:t>𝜕</m:t>
                              </m:r>
                            </m:num>
                            <m:den>
                              <m:r>
                                <a:rPr lang="en-US" altLang="en-US" sz="2300" b="0" i="1" smtClean="0">
                                  <a:latin typeface="Cambria Math" panose="02040503050406030204" pitchFamily="18" charset="0"/>
                                  <a:ea typeface="Cambria Math" panose="02040503050406030204" pitchFamily="18" charset="0"/>
                                </a:rPr>
                                <m:t>𝜕𝜃</m:t>
                              </m:r>
                            </m:den>
                          </m:f>
                        </m:e>
                      </m:d>
                      <m:r>
                        <a:rPr lang="en-US" altLang="en-US" sz="2300" b="0" i="1" smtClean="0">
                          <a:latin typeface="Cambria Math" panose="02040503050406030204" pitchFamily="18" charset="0"/>
                        </a:rPr>
                        <m:t>+</m:t>
                      </m:r>
                      <m:f>
                        <m:fPr>
                          <m:ctrlPr>
                            <a:rPr lang="en-US" altLang="en-US" sz="2300" b="0" i="1" smtClean="0">
                              <a:latin typeface="Cambria Math" panose="02040503050406030204" pitchFamily="18" charset="0"/>
                            </a:rPr>
                          </m:ctrlPr>
                        </m:fPr>
                        <m:num>
                          <m:r>
                            <a:rPr lang="en-US" altLang="en-US" sz="2300" b="0" i="1" smtClean="0">
                              <a:latin typeface="Cambria Math" panose="02040503050406030204" pitchFamily="18" charset="0"/>
                            </a:rPr>
                            <m:t>1</m:t>
                          </m:r>
                        </m:num>
                        <m:den>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𝑟</m:t>
                              </m:r>
                            </m:e>
                            <m:sup>
                              <m:r>
                                <a:rPr lang="en-US" altLang="en-US" sz="2300" b="0" i="1" smtClean="0">
                                  <a:latin typeface="Cambria Math" panose="02040503050406030204" pitchFamily="18" charset="0"/>
                                </a:rPr>
                                <m:t>2</m:t>
                              </m:r>
                            </m:sup>
                          </m:sSup>
                          <m:func>
                            <m:funcPr>
                              <m:ctrlPr>
                                <a:rPr lang="en-US" altLang="en-US" sz="2300" b="0" i="1" smtClean="0">
                                  <a:latin typeface="Cambria Math" panose="02040503050406030204" pitchFamily="18" charset="0"/>
                                </a:rPr>
                              </m:ctrlPr>
                            </m:funcPr>
                            <m:fName>
                              <m:sSup>
                                <m:sSupPr>
                                  <m:ctrlPr>
                                    <a:rPr lang="en-US" altLang="en-US" sz="2300" b="0" i="1" smtClean="0">
                                      <a:latin typeface="Cambria Math" panose="02040503050406030204" pitchFamily="18" charset="0"/>
                                    </a:rPr>
                                  </m:ctrlPr>
                                </m:sSupPr>
                                <m:e>
                                  <m:r>
                                    <m:rPr>
                                      <m:sty m:val="p"/>
                                    </m:rPr>
                                    <a:rPr lang="en-US" altLang="en-US" sz="2300" b="0" i="0" smtClean="0">
                                      <a:latin typeface="Cambria Math" panose="02040503050406030204" pitchFamily="18" charset="0"/>
                                    </a:rPr>
                                    <m:t>sin</m:t>
                                  </m:r>
                                </m:e>
                                <m:sup>
                                  <m:r>
                                    <a:rPr lang="en-US" altLang="en-US" sz="2300" b="0" i="1" smtClean="0">
                                      <a:latin typeface="Cambria Math" panose="02040503050406030204" pitchFamily="18" charset="0"/>
                                    </a:rPr>
                                    <m:t>2</m:t>
                                  </m:r>
                                </m:sup>
                              </m:sSup>
                            </m:fName>
                            <m:e>
                              <m:r>
                                <a:rPr lang="en-US" altLang="en-US" sz="2300" b="0" i="1" smtClean="0">
                                  <a:latin typeface="Cambria Math" panose="02040503050406030204" pitchFamily="18" charset="0"/>
                                  <a:ea typeface="Cambria Math" panose="02040503050406030204" pitchFamily="18" charset="0"/>
                                </a:rPr>
                                <m:t>𝜃</m:t>
                              </m:r>
                            </m:e>
                          </m:func>
                        </m:den>
                      </m:f>
                      <m:f>
                        <m:fPr>
                          <m:ctrlPr>
                            <a:rPr lang="en-US" altLang="en-US" sz="2300" b="0" i="1" smtClean="0">
                              <a:latin typeface="Cambria Math" panose="02040503050406030204" pitchFamily="18" charset="0"/>
                            </a:rPr>
                          </m:ctrlPr>
                        </m:fPr>
                        <m:num>
                          <m:sSup>
                            <m:sSupPr>
                              <m:ctrlPr>
                                <a:rPr lang="en-US" altLang="en-US" sz="2300" b="0" i="1" smtClean="0">
                                  <a:latin typeface="Cambria Math" panose="02040503050406030204" pitchFamily="18" charset="0"/>
                                  <a:ea typeface="Cambria Math" panose="02040503050406030204" pitchFamily="18" charset="0"/>
                                </a:rPr>
                              </m:ctrlPr>
                            </m:sSupPr>
                            <m:e>
                              <m:r>
                                <a:rPr lang="en-US" altLang="en-US" sz="2300" b="0" i="1" smtClean="0">
                                  <a:latin typeface="Cambria Math" panose="02040503050406030204" pitchFamily="18" charset="0"/>
                                  <a:ea typeface="Cambria Math" panose="02040503050406030204" pitchFamily="18" charset="0"/>
                                </a:rPr>
                                <m:t>𝜕</m:t>
                              </m:r>
                            </m:e>
                            <m:sup>
                              <m:r>
                                <a:rPr lang="en-US" altLang="en-US" sz="2300" b="0" i="1" smtClean="0">
                                  <a:latin typeface="Cambria Math" panose="02040503050406030204" pitchFamily="18" charset="0"/>
                                  <a:ea typeface="Cambria Math" panose="02040503050406030204" pitchFamily="18" charset="0"/>
                                </a:rPr>
                                <m:t>2</m:t>
                              </m:r>
                            </m:sup>
                          </m:sSup>
                        </m:num>
                        <m:den>
                          <m:sSup>
                            <m:sSupPr>
                              <m:ctrlPr>
                                <a:rPr lang="en-US" altLang="en-US" sz="2300" b="0" i="1" smtClean="0">
                                  <a:latin typeface="Cambria Math" panose="02040503050406030204" pitchFamily="18" charset="0"/>
                                  <a:ea typeface="Cambria Math" panose="02040503050406030204" pitchFamily="18" charset="0"/>
                                </a:rPr>
                              </m:ctrlPr>
                            </m:sSupPr>
                            <m:e>
                              <m:r>
                                <a:rPr lang="en-US" altLang="en-US" sz="2300" b="0" i="1" smtClean="0">
                                  <a:latin typeface="Cambria Math" panose="02040503050406030204" pitchFamily="18" charset="0"/>
                                  <a:ea typeface="Cambria Math" panose="02040503050406030204" pitchFamily="18" charset="0"/>
                                </a:rPr>
                                <m:t>𝜕𝜑</m:t>
                              </m:r>
                            </m:e>
                            <m:sup>
                              <m:r>
                                <a:rPr lang="en-US" altLang="en-US" sz="2300" b="0" i="1" smtClean="0">
                                  <a:latin typeface="Cambria Math" panose="02040503050406030204" pitchFamily="18" charset="0"/>
                                  <a:ea typeface="Cambria Math" panose="02040503050406030204" pitchFamily="18" charset="0"/>
                                </a:rPr>
                                <m:t>2</m:t>
                              </m:r>
                            </m:sup>
                          </m:sSup>
                        </m:den>
                      </m:f>
                    </m:oMath>
                  </m:oMathPara>
                </a14:m>
                <a:endParaRPr lang="en-US" altLang="en-US" sz="2300" dirty="0"/>
              </a:p>
            </p:txBody>
          </p:sp>
        </mc:Choice>
        <mc:Fallback xmlns="">
          <p:sp>
            <p:nvSpPr>
              <p:cNvPr id="3" name="Rectangle 2"/>
              <p:cNvSpPr>
                <a:spLocks noRot="1" noChangeAspect="1" noMove="1" noResize="1" noEditPoints="1" noAdjustHandles="1" noChangeArrowheads="1" noChangeShapeType="1" noTextEdit="1"/>
              </p:cNvSpPr>
              <p:nvPr/>
            </p:nvSpPr>
            <p:spPr>
              <a:xfrm>
                <a:off x="207416" y="928906"/>
                <a:ext cx="8741867" cy="5499134"/>
              </a:xfrm>
              <a:prstGeom prst="rect">
                <a:avLst/>
              </a:prstGeom>
              <a:blipFill>
                <a:blip r:embed="rId2"/>
                <a:stretch>
                  <a:fillRect l="-976" t="-776" r="-7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4374BF2-3C04-4AB9-BE52-D173019A9162}" type="slidenum">
              <a:rPr lang="en-US" smtClean="0"/>
              <a:t>5</a:t>
            </a:fld>
            <a:endParaRPr lang="en-US" dirty="0"/>
          </a:p>
        </p:txBody>
      </p:sp>
    </p:spTree>
    <p:extLst>
      <p:ext uri="{BB962C8B-B14F-4D97-AF65-F5344CB8AC3E}">
        <p14:creationId xmlns:p14="http://schemas.microsoft.com/office/powerpoint/2010/main" val="3891299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928906"/>
                <a:ext cx="8741867" cy="5570179"/>
              </a:xfrm>
              <a:prstGeom prst="rect">
                <a:avLst/>
              </a:prstGeom>
            </p:spPr>
            <p:txBody>
              <a:bodyPr wrap="square">
                <a:spAutoFit/>
              </a:bodyPr>
              <a:lstStyle/>
              <a:p>
                <a:pPr algn="just">
                  <a:spcBef>
                    <a:spcPct val="0"/>
                  </a:spcBef>
                </a:pPr>
                <a:r>
                  <a:rPr lang="en-US" altLang="en-US" sz="2300" dirty="0"/>
                  <a:t>Now when we substitute this equation and </a:t>
                </a:r>
                <a14:m>
                  <m:oMath xmlns:m="http://schemas.openxmlformats.org/officeDocument/2006/math">
                    <m:r>
                      <a:rPr lang="en-US" altLang="en-US" sz="2300" i="1" dirty="0" smtClean="0">
                        <a:latin typeface="Cambria Math" panose="02040503050406030204" pitchFamily="18" charset="0"/>
                      </a:rPr>
                      <m:t>𝑉</m:t>
                    </m:r>
                  </m:oMath>
                </a14:m>
                <a:r>
                  <a:rPr lang="en-US" altLang="en-US" sz="2300" dirty="0"/>
                  <a:t> in the Schrödinger equation</a:t>
                </a:r>
              </a:p>
              <a:p>
                <a:pPr algn="just"/>
                <a:endParaRPr lang="en-US" altLang="en-US" sz="300" dirty="0"/>
              </a:p>
              <a:p>
                <a:pPr algn="just"/>
                <a14:m>
                  <m:oMathPara xmlns:m="http://schemas.openxmlformats.org/officeDocument/2006/math">
                    <m:oMathParaPr>
                      <m:jc m:val="centerGroup"/>
                    </m:oMathParaPr>
                    <m:oMath xmlns:m="http://schemas.openxmlformats.org/officeDocument/2006/math">
                      <m:d>
                        <m:dPr>
                          <m:ctrlPr>
                            <a:rPr lang="en-US" altLang="en-US" sz="2300" i="1">
                              <a:latin typeface="Cambria Math" panose="02040503050406030204" pitchFamily="18" charset="0"/>
                            </a:rPr>
                          </m:ctrlPr>
                        </m:dPr>
                        <m:e>
                          <m:r>
                            <a:rPr lang="en-US" altLang="en-US" sz="2300" i="1">
                              <a:latin typeface="Cambria Math" panose="02040503050406030204" pitchFamily="18" charset="0"/>
                            </a:rPr>
                            <m:t>−</m:t>
                          </m:r>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ea typeface="Cambria Math" panose="02040503050406030204" pitchFamily="18" charset="0"/>
                                    </a:rPr>
                                    <m:t>ℏ</m:t>
                                  </m:r>
                                </m:e>
                                <m:sup>
                                  <m:r>
                                    <a:rPr lang="en-US" altLang="en-US" sz="2300" i="1">
                                      <a:latin typeface="Cambria Math" panose="02040503050406030204" pitchFamily="18" charset="0"/>
                                    </a:rPr>
                                    <m:t>2</m:t>
                                  </m:r>
                                </m:sup>
                              </m:sSup>
                            </m:num>
                            <m:den>
                              <m:r>
                                <a:rPr lang="en-US" altLang="en-US" sz="2300" i="1">
                                  <a:latin typeface="Cambria Math" panose="02040503050406030204" pitchFamily="18" charset="0"/>
                                </a:rPr>
                                <m:t>2</m:t>
                              </m:r>
                              <m:r>
                                <a:rPr lang="en-US" altLang="en-US" sz="2300" i="1">
                                  <a:latin typeface="Cambria Math" panose="02040503050406030204" pitchFamily="18" charset="0"/>
                                </a:rPr>
                                <m:t>𝑚</m:t>
                              </m:r>
                            </m:den>
                          </m:f>
                          <m:sSup>
                            <m:sSupPr>
                              <m:ctrlPr>
                                <a:rPr lang="en-US" altLang="en-US" sz="2300" i="1">
                                  <a:latin typeface="Cambria Math" panose="02040503050406030204" pitchFamily="18" charset="0"/>
                                </a:rPr>
                              </m:ctrlPr>
                            </m:sSupPr>
                            <m:e>
                              <m:r>
                                <a:rPr lang="en-US" altLang="en-US" sz="2300" i="0">
                                  <a:latin typeface="Cambria Math" panose="02040503050406030204" pitchFamily="18" charset="0"/>
                                  <a:ea typeface="Cambria Math" panose="02040503050406030204" pitchFamily="18" charset="0"/>
                                </a:rPr>
                                <m:t>𝛻</m:t>
                              </m:r>
                            </m:e>
                            <m:sup>
                              <m:r>
                                <a:rPr lang="en-US" altLang="en-US" sz="2300" i="0">
                                  <a:latin typeface="Cambria Math" panose="02040503050406030204" pitchFamily="18" charset="0"/>
                                </a:rPr>
                                <m:t>2</m:t>
                              </m:r>
                            </m:sup>
                          </m:sSup>
                          <m:r>
                            <a:rPr lang="en-US" altLang="en-US" sz="2300" i="1">
                              <a:latin typeface="Cambria Math" panose="02040503050406030204" pitchFamily="18" charset="0"/>
                            </a:rPr>
                            <m:t>+</m:t>
                          </m:r>
                          <m:r>
                            <a:rPr lang="en-US" altLang="en-US" sz="2300" i="1">
                              <a:latin typeface="Cambria Math" panose="02040503050406030204" pitchFamily="18" charset="0"/>
                            </a:rPr>
                            <m:t>𝑉</m:t>
                          </m:r>
                        </m:e>
                      </m:d>
                      <m:r>
                        <a:rPr lang="en-US" altLang="en-US" sz="2300" i="1">
                          <a:latin typeface="Cambria Math" panose="02040503050406030204" pitchFamily="18" charset="0"/>
                          <a:ea typeface="Cambria Math" panose="02040503050406030204" pitchFamily="18" charset="0"/>
                        </a:rPr>
                        <m:t>𝜓</m:t>
                      </m:r>
                      <m:r>
                        <a:rPr lang="en-US" altLang="en-US" sz="2300" i="1">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𝐸</m:t>
                      </m:r>
                      <m:r>
                        <a:rPr lang="en-US" altLang="en-US" sz="2300" i="1">
                          <a:latin typeface="Cambria Math" panose="02040503050406030204" pitchFamily="18" charset="0"/>
                          <a:ea typeface="Cambria Math" panose="02040503050406030204" pitchFamily="18" charset="0"/>
                        </a:rPr>
                        <m:t>𝜓</m:t>
                      </m:r>
                    </m:oMath>
                  </m:oMathPara>
                </a14:m>
                <a:endParaRPr lang="en-US" altLang="en-US" sz="2300" dirty="0"/>
              </a:p>
              <a:p>
                <a:pPr algn="just"/>
                <a:r>
                  <a:rPr lang="en-US" altLang="en-US" sz="2300" dirty="0"/>
                  <a:t>we get</a:t>
                </a:r>
              </a:p>
              <a:p>
                <a:pPr algn="just"/>
                <a:endParaRPr lang="en-US" altLang="en-US" sz="300" dirty="0"/>
              </a:p>
              <a:p>
                <a:pPr algn="just"/>
                <a14:m>
                  <m:oMathPara xmlns:m="http://schemas.openxmlformats.org/officeDocument/2006/math">
                    <m:oMathParaPr>
                      <m:jc m:val="centerGroup"/>
                    </m:oMathParaPr>
                    <m:oMath xmlns:m="http://schemas.openxmlformats.org/officeDocument/2006/math">
                      <m:f>
                        <m:fPr>
                          <m:ctrlPr>
                            <a:rPr lang="en-US" altLang="en-US" sz="2300" i="1">
                              <a:latin typeface="Cambria Math" panose="02040503050406030204" pitchFamily="18" charset="0"/>
                            </a:rPr>
                          </m:ctrlPr>
                        </m:fPr>
                        <m:num>
                          <m:r>
                            <a:rPr lang="en-US" altLang="en-US" sz="2300" i="1">
                              <a:latin typeface="Cambria Math" panose="02040503050406030204" pitchFamily="18" charset="0"/>
                            </a:rPr>
                            <m:t>1</m:t>
                          </m:r>
                        </m:num>
                        <m:den>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𝑟</m:t>
                              </m:r>
                            </m:e>
                            <m:sup>
                              <m:r>
                                <a:rPr lang="en-US" altLang="en-US" sz="2300" i="1">
                                  <a:latin typeface="Cambria Math" panose="02040503050406030204" pitchFamily="18" charset="0"/>
                                </a:rPr>
                                <m:t>2</m:t>
                              </m:r>
                            </m:sup>
                          </m:sSup>
                        </m:den>
                      </m:f>
                      <m:f>
                        <m:fPr>
                          <m:ctrlPr>
                            <a:rPr lang="en-US" altLang="en-US" sz="2300" i="1">
                              <a:latin typeface="Cambria Math" panose="02040503050406030204" pitchFamily="18" charset="0"/>
                            </a:rPr>
                          </m:ctrlPr>
                        </m:fPr>
                        <m:num>
                          <m:r>
                            <a:rPr lang="en-US" altLang="en-US" sz="2300" i="1">
                              <a:latin typeface="Cambria Math" panose="02040503050406030204" pitchFamily="18" charset="0"/>
                              <a:ea typeface="Cambria Math" panose="02040503050406030204" pitchFamily="18" charset="0"/>
                            </a:rPr>
                            <m:t>𝜕</m:t>
                          </m:r>
                        </m:num>
                        <m:den>
                          <m:r>
                            <a:rPr lang="en-US" altLang="en-US" sz="2300" i="1">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𝑟</m:t>
                          </m:r>
                        </m:den>
                      </m:f>
                      <m:d>
                        <m:dPr>
                          <m:ctrlPr>
                            <a:rPr lang="en-US" altLang="en-US" sz="2300" i="1">
                              <a:latin typeface="Cambria Math" panose="02040503050406030204" pitchFamily="18" charset="0"/>
                            </a:rPr>
                          </m:ctrlPr>
                        </m:dPr>
                        <m:e>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𝑟</m:t>
                              </m:r>
                            </m:e>
                            <m:sup>
                              <m:r>
                                <a:rPr lang="en-US" altLang="en-US" sz="2300" i="1">
                                  <a:latin typeface="Cambria Math" panose="02040503050406030204" pitchFamily="18" charset="0"/>
                                </a:rPr>
                                <m:t>2</m:t>
                              </m:r>
                            </m:sup>
                          </m:sSup>
                          <m:f>
                            <m:fPr>
                              <m:ctrlPr>
                                <a:rPr lang="en-US" altLang="en-US" sz="2300" i="1">
                                  <a:latin typeface="Cambria Math" panose="02040503050406030204" pitchFamily="18" charset="0"/>
                                </a:rPr>
                              </m:ctrlPr>
                            </m:fPr>
                            <m:num>
                              <m:r>
                                <a:rPr lang="en-US" altLang="en-US" sz="2300" i="1">
                                  <a:latin typeface="Cambria Math" panose="02040503050406030204" pitchFamily="18" charset="0"/>
                                  <a:ea typeface="Cambria Math" panose="02040503050406030204" pitchFamily="18" charset="0"/>
                                </a:rPr>
                                <m:t>𝜕𝜓</m:t>
                              </m:r>
                            </m:num>
                            <m:den>
                              <m:r>
                                <a:rPr lang="en-US" altLang="en-US" sz="2300" i="1">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𝑟</m:t>
                              </m:r>
                            </m:den>
                          </m:f>
                        </m:e>
                      </m:d>
                      <m:r>
                        <a:rPr lang="en-US" altLang="en-US" sz="2300" i="1">
                          <a:latin typeface="Cambria Math" panose="02040503050406030204" pitchFamily="18" charset="0"/>
                        </a:rPr>
                        <m:t>+</m:t>
                      </m:r>
                      <m:f>
                        <m:fPr>
                          <m:ctrlPr>
                            <a:rPr lang="en-US" altLang="en-US" sz="2300" i="1">
                              <a:latin typeface="Cambria Math" panose="02040503050406030204" pitchFamily="18" charset="0"/>
                            </a:rPr>
                          </m:ctrlPr>
                        </m:fPr>
                        <m:num>
                          <m:r>
                            <a:rPr lang="en-US" altLang="en-US" sz="2300" i="1">
                              <a:latin typeface="Cambria Math" panose="02040503050406030204" pitchFamily="18" charset="0"/>
                            </a:rPr>
                            <m:t>1</m:t>
                          </m:r>
                        </m:num>
                        <m:den>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𝑟</m:t>
                              </m:r>
                            </m:e>
                            <m:sup>
                              <m:r>
                                <a:rPr lang="en-US" altLang="en-US" sz="2300" i="1">
                                  <a:latin typeface="Cambria Math" panose="02040503050406030204" pitchFamily="18" charset="0"/>
                                </a:rPr>
                                <m:t>2</m:t>
                              </m:r>
                            </m:sup>
                          </m:sSup>
                          <m:func>
                            <m:funcPr>
                              <m:ctrlPr>
                                <a:rPr lang="en-US" altLang="en-US" sz="2300" i="1">
                                  <a:latin typeface="Cambria Math" panose="02040503050406030204" pitchFamily="18" charset="0"/>
                                </a:rPr>
                              </m:ctrlPr>
                            </m:funcPr>
                            <m:fName>
                              <m:r>
                                <m:rPr>
                                  <m:sty m:val="p"/>
                                </m:rPr>
                                <a:rPr lang="en-US" altLang="en-US" sz="2300">
                                  <a:latin typeface="Cambria Math" panose="02040503050406030204" pitchFamily="18" charset="0"/>
                                </a:rPr>
                                <m:t>sin</m:t>
                              </m:r>
                            </m:fName>
                            <m:e>
                              <m:r>
                                <a:rPr lang="en-US" altLang="en-US" sz="2300" i="1">
                                  <a:latin typeface="Cambria Math" panose="02040503050406030204" pitchFamily="18" charset="0"/>
                                  <a:ea typeface="Cambria Math" panose="02040503050406030204" pitchFamily="18" charset="0"/>
                                </a:rPr>
                                <m:t>𝜃</m:t>
                              </m:r>
                            </m:e>
                          </m:func>
                        </m:den>
                      </m:f>
                      <m:f>
                        <m:fPr>
                          <m:ctrlPr>
                            <a:rPr lang="en-US" altLang="en-US" sz="2300" i="1">
                              <a:latin typeface="Cambria Math" panose="02040503050406030204" pitchFamily="18" charset="0"/>
                            </a:rPr>
                          </m:ctrlPr>
                        </m:fPr>
                        <m:num>
                          <m:r>
                            <a:rPr lang="en-US" altLang="en-US" sz="2300" i="1">
                              <a:latin typeface="Cambria Math" panose="02040503050406030204" pitchFamily="18" charset="0"/>
                              <a:ea typeface="Cambria Math" panose="02040503050406030204" pitchFamily="18" charset="0"/>
                            </a:rPr>
                            <m:t>𝜕</m:t>
                          </m:r>
                        </m:num>
                        <m:den>
                          <m:r>
                            <a:rPr lang="en-US" altLang="en-US" sz="2300" i="1">
                              <a:latin typeface="Cambria Math" panose="02040503050406030204" pitchFamily="18" charset="0"/>
                              <a:ea typeface="Cambria Math" panose="02040503050406030204" pitchFamily="18" charset="0"/>
                            </a:rPr>
                            <m:t>𝜕𝜃</m:t>
                          </m:r>
                        </m:den>
                      </m:f>
                      <m:d>
                        <m:dPr>
                          <m:ctrlPr>
                            <a:rPr lang="en-US" altLang="en-US" sz="2300" i="1">
                              <a:latin typeface="Cambria Math" panose="02040503050406030204" pitchFamily="18" charset="0"/>
                            </a:rPr>
                          </m:ctrlPr>
                        </m:dPr>
                        <m:e>
                          <m:func>
                            <m:funcPr>
                              <m:ctrlPr>
                                <a:rPr lang="en-US" altLang="en-US" sz="2300" i="1">
                                  <a:latin typeface="Cambria Math" panose="02040503050406030204" pitchFamily="18" charset="0"/>
                                </a:rPr>
                              </m:ctrlPr>
                            </m:funcPr>
                            <m:fName>
                              <m:r>
                                <m:rPr>
                                  <m:sty m:val="p"/>
                                </m:rPr>
                                <a:rPr lang="en-US" altLang="en-US" sz="2300">
                                  <a:latin typeface="Cambria Math" panose="02040503050406030204" pitchFamily="18" charset="0"/>
                                </a:rPr>
                                <m:t>sin</m:t>
                              </m:r>
                            </m:fName>
                            <m:e>
                              <m:r>
                                <a:rPr lang="en-US" altLang="en-US" sz="2300" i="1">
                                  <a:latin typeface="Cambria Math" panose="02040503050406030204" pitchFamily="18" charset="0"/>
                                  <a:ea typeface="Cambria Math" panose="02040503050406030204" pitchFamily="18" charset="0"/>
                                </a:rPr>
                                <m:t>𝜃</m:t>
                              </m:r>
                            </m:e>
                          </m:func>
                          <m:f>
                            <m:fPr>
                              <m:ctrlPr>
                                <a:rPr lang="en-US" altLang="en-US" sz="2300" i="1">
                                  <a:latin typeface="Cambria Math" panose="02040503050406030204" pitchFamily="18" charset="0"/>
                                </a:rPr>
                              </m:ctrlPr>
                            </m:fPr>
                            <m:num>
                              <m:r>
                                <a:rPr lang="en-US" altLang="en-US" sz="2300" i="1">
                                  <a:latin typeface="Cambria Math" panose="02040503050406030204" pitchFamily="18" charset="0"/>
                                  <a:ea typeface="Cambria Math" panose="02040503050406030204" pitchFamily="18" charset="0"/>
                                </a:rPr>
                                <m:t>𝜕𝜓</m:t>
                              </m:r>
                            </m:num>
                            <m:den>
                              <m:r>
                                <a:rPr lang="en-US" altLang="en-US" sz="2300" i="1">
                                  <a:latin typeface="Cambria Math" panose="02040503050406030204" pitchFamily="18" charset="0"/>
                                  <a:ea typeface="Cambria Math" panose="02040503050406030204" pitchFamily="18" charset="0"/>
                                </a:rPr>
                                <m:t>𝜕𝜃</m:t>
                              </m:r>
                            </m:den>
                          </m:f>
                        </m:e>
                      </m:d>
                      <m:r>
                        <a:rPr lang="en-US" altLang="en-US" sz="2300" i="1">
                          <a:latin typeface="Cambria Math" panose="02040503050406030204" pitchFamily="18" charset="0"/>
                        </a:rPr>
                        <m:t>+</m:t>
                      </m:r>
                      <m:f>
                        <m:fPr>
                          <m:ctrlPr>
                            <a:rPr lang="en-US" altLang="en-US" sz="2300" i="1">
                              <a:latin typeface="Cambria Math" panose="02040503050406030204" pitchFamily="18" charset="0"/>
                            </a:rPr>
                          </m:ctrlPr>
                        </m:fPr>
                        <m:num>
                          <m:r>
                            <a:rPr lang="en-US" altLang="en-US" sz="2300" i="1">
                              <a:latin typeface="Cambria Math" panose="02040503050406030204" pitchFamily="18" charset="0"/>
                            </a:rPr>
                            <m:t>1</m:t>
                          </m:r>
                        </m:num>
                        <m:den>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𝑟</m:t>
                              </m:r>
                            </m:e>
                            <m:sup>
                              <m:r>
                                <a:rPr lang="en-US" altLang="en-US" sz="2300" i="1">
                                  <a:latin typeface="Cambria Math" panose="02040503050406030204" pitchFamily="18" charset="0"/>
                                </a:rPr>
                                <m:t>2</m:t>
                              </m:r>
                            </m:sup>
                          </m:sSup>
                          <m:func>
                            <m:funcPr>
                              <m:ctrlPr>
                                <a:rPr lang="en-US" altLang="en-US" sz="2300" i="1">
                                  <a:latin typeface="Cambria Math" panose="02040503050406030204" pitchFamily="18" charset="0"/>
                                </a:rPr>
                              </m:ctrlPr>
                            </m:funcPr>
                            <m:fName>
                              <m:sSup>
                                <m:sSupPr>
                                  <m:ctrlPr>
                                    <a:rPr lang="en-US" altLang="en-US" sz="2300" i="1">
                                      <a:latin typeface="Cambria Math" panose="02040503050406030204" pitchFamily="18" charset="0"/>
                                    </a:rPr>
                                  </m:ctrlPr>
                                </m:sSupPr>
                                <m:e>
                                  <m:r>
                                    <m:rPr>
                                      <m:sty m:val="p"/>
                                    </m:rPr>
                                    <a:rPr lang="en-US" altLang="en-US" sz="2300">
                                      <a:latin typeface="Cambria Math" panose="02040503050406030204" pitchFamily="18" charset="0"/>
                                    </a:rPr>
                                    <m:t>sin</m:t>
                                  </m:r>
                                </m:e>
                                <m:sup>
                                  <m:r>
                                    <a:rPr lang="en-US" altLang="en-US" sz="2300" i="1">
                                      <a:latin typeface="Cambria Math" panose="02040503050406030204" pitchFamily="18" charset="0"/>
                                    </a:rPr>
                                    <m:t>2</m:t>
                                  </m:r>
                                </m:sup>
                              </m:sSup>
                            </m:fName>
                            <m:e>
                              <m:r>
                                <a:rPr lang="en-US" altLang="en-US" sz="2300" i="1">
                                  <a:latin typeface="Cambria Math" panose="02040503050406030204" pitchFamily="18" charset="0"/>
                                  <a:ea typeface="Cambria Math" panose="02040503050406030204" pitchFamily="18" charset="0"/>
                                </a:rPr>
                                <m:t>𝜃</m:t>
                              </m:r>
                            </m:e>
                          </m:func>
                        </m:den>
                      </m:f>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ea typeface="Cambria Math" panose="02040503050406030204" pitchFamily="18" charset="0"/>
                                </a:rPr>
                              </m:ctrlPr>
                            </m:sSupPr>
                            <m:e>
                              <m:r>
                                <a:rPr lang="en-US" altLang="en-US" sz="2300" i="1">
                                  <a:latin typeface="Cambria Math" panose="02040503050406030204" pitchFamily="18" charset="0"/>
                                  <a:ea typeface="Cambria Math" panose="02040503050406030204" pitchFamily="18" charset="0"/>
                                </a:rPr>
                                <m:t>𝜕</m:t>
                              </m:r>
                            </m:e>
                            <m:sup>
                              <m:r>
                                <a:rPr lang="en-US" altLang="en-US" sz="2300" i="1">
                                  <a:latin typeface="Cambria Math" panose="02040503050406030204" pitchFamily="18" charset="0"/>
                                  <a:ea typeface="Cambria Math" panose="02040503050406030204" pitchFamily="18" charset="0"/>
                                </a:rPr>
                                <m:t>2</m:t>
                              </m:r>
                            </m:sup>
                          </m:sSup>
                          <m:r>
                            <a:rPr lang="en-US" altLang="en-US" sz="2300" i="1">
                              <a:latin typeface="Cambria Math" panose="02040503050406030204" pitchFamily="18" charset="0"/>
                              <a:ea typeface="Cambria Math" panose="02040503050406030204" pitchFamily="18" charset="0"/>
                            </a:rPr>
                            <m:t>𝜓</m:t>
                          </m:r>
                        </m:num>
                        <m:den>
                          <m:sSup>
                            <m:sSupPr>
                              <m:ctrlPr>
                                <a:rPr lang="en-US" altLang="en-US" sz="2300" i="1">
                                  <a:latin typeface="Cambria Math" panose="02040503050406030204" pitchFamily="18" charset="0"/>
                                  <a:ea typeface="Cambria Math" panose="02040503050406030204" pitchFamily="18" charset="0"/>
                                </a:rPr>
                              </m:ctrlPr>
                            </m:sSupPr>
                            <m:e>
                              <m:r>
                                <a:rPr lang="en-US" altLang="en-US" sz="2300" i="1">
                                  <a:latin typeface="Cambria Math" panose="02040503050406030204" pitchFamily="18" charset="0"/>
                                  <a:ea typeface="Cambria Math" panose="02040503050406030204" pitchFamily="18" charset="0"/>
                                </a:rPr>
                                <m:t>𝜕𝜑</m:t>
                              </m:r>
                            </m:e>
                            <m:sup>
                              <m:r>
                                <a:rPr lang="en-US" altLang="en-US" sz="2300" i="1">
                                  <a:latin typeface="Cambria Math" panose="02040503050406030204" pitchFamily="18" charset="0"/>
                                  <a:ea typeface="Cambria Math" panose="02040503050406030204" pitchFamily="18" charset="0"/>
                                </a:rPr>
                                <m:t>2</m:t>
                              </m:r>
                            </m:sup>
                          </m:sSup>
                        </m:den>
                      </m:f>
                      <m:r>
                        <a:rPr lang="en-US" altLang="en-US" sz="2300" b="0" i="1" smtClean="0">
                          <a:latin typeface="Cambria Math" panose="02040503050406030204" pitchFamily="18" charset="0"/>
                          <a:ea typeface="Cambria Math" panose="02040503050406030204" pitchFamily="18" charset="0"/>
                        </a:rPr>
                        <m:t>+ </m:t>
                      </m:r>
                      <m:f>
                        <m:fPr>
                          <m:ctrlPr>
                            <a:rPr lang="en-US" altLang="en-US" sz="2300" b="0" i="1" smtClean="0">
                              <a:latin typeface="Cambria Math" panose="02040503050406030204" pitchFamily="18" charset="0"/>
                              <a:ea typeface="Cambria Math" panose="02040503050406030204" pitchFamily="18" charset="0"/>
                            </a:rPr>
                          </m:ctrlPr>
                        </m:fPr>
                        <m:num>
                          <m:r>
                            <a:rPr lang="en-US" altLang="en-US" sz="2300" b="0" i="1" smtClean="0">
                              <a:latin typeface="Cambria Math" panose="02040503050406030204" pitchFamily="18" charset="0"/>
                              <a:ea typeface="Cambria Math" panose="02040503050406030204" pitchFamily="18" charset="0"/>
                            </a:rPr>
                            <m:t>8</m:t>
                          </m:r>
                          <m:sSup>
                            <m:sSupPr>
                              <m:ctrlPr>
                                <a:rPr lang="en-US" altLang="en-US" sz="2300" b="0" i="1" smtClean="0">
                                  <a:latin typeface="Cambria Math" panose="02040503050406030204" pitchFamily="18" charset="0"/>
                                  <a:ea typeface="Cambria Math" panose="02040503050406030204" pitchFamily="18" charset="0"/>
                                </a:rPr>
                              </m:ctrlPr>
                            </m:sSupPr>
                            <m:e>
                              <m:r>
                                <a:rPr lang="en-US" altLang="en-US" sz="2300" b="0" i="1" smtClean="0">
                                  <a:latin typeface="Cambria Math" panose="02040503050406030204" pitchFamily="18" charset="0"/>
                                  <a:ea typeface="Cambria Math" panose="02040503050406030204" pitchFamily="18" charset="0"/>
                                </a:rPr>
                                <m:t>𝜋</m:t>
                              </m:r>
                            </m:e>
                            <m:sup>
                              <m:r>
                                <a:rPr lang="en-US" altLang="en-US" sz="2300" b="0" i="1" smtClean="0">
                                  <a:latin typeface="Cambria Math" panose="02040503050406030204" pitchFamily="18" charset="0"/>
                                  <a:ea typeface="Cambria Math" panose="02040503050406030204" pitchFamily="18" charset="0"/>
                                </a:rPr>
                                <m:t>2</m:t>
                              </m:r>
                            </m:sup>
                          </m:sSup>
                          <m:r>
                            <a:rPr lang="en-US" altLang="en-US" sz="2300" b="0" i="1" smtClean="0">
                              <a:latin typeface="Cambria Math" panose="02040503050406030204" pitchFamily="18" charset="0"/>
                              <a:ea typeface="Cambria Math" panose="02040503050406030204" pitchFamily="18" charset="0"/>
                            </a:rPr>
                            <m:t>𝜇</m:t>
                          </m:r>
                        </m:num>
                        <m:den>
                          <m:sSup>
                            <m:sSupPr>
                              <m:ctrlPr>
                                <a:rPr lang="en-US" altLang="en-US" sz="2300" b="0" i="1" smtClean="0">
                                  <a:latin typeface="Cambria Math" panose="02040503050406030204" pitchFamily="18" charset="0"/>
                                  <a:ea typeface="Cambria Math" panose="02040503050406030204" pitchFamily="18" charset="0"/>
                                </a:rPr>
                              </m:ctrlPr>
                            </m:sSupPr>
                            <m:e>
                              <m:r>
                                <a:rPr lang="en-US" altLang="en-US" sz="2300" b="0" i="1" smtClean="0">
                                  <a:latin typeface="Cambria Math" panose="02040503050406030204" pitchFamily="18" charset="0"/>
                                  <a:ea typeface="Cambria Math" panose="02040503050406030204" pitchFamily="18" charset="0"/>
                                </a:rPr>
                                <m:t>h</m:t>
                              </m:r>
                            </m:e>
                            <m:sup>
                              <m:r>
                                <a:rPr lang="en-US" altLang="en-US" sz="2300" b="0" i="1" smtClean="0">
                                  <a:latin typeface="Cambria Math" panose="02040503050406030204" pitchFamily="18" charset="0"/>
                                  <a:ea typeface="Cambria Math" panose="02040503050406030204" pitchFamily="18" charset="0"/>
                                </a:rPr>
                                <m:t>2</m:t>
                              </m:r>
                            </m:sup>
                          </m:sSup>
                        </m:den>
                      </m:f>
                      <m:d>
                        <m:dPr>
                          <m:ctrlPr>
                            <a:rPr lang="en-US" altLang="en-US" sz="2300" b="0" i="1" smtClean="0">
                              <a:latin typeface="Cambria Math" panose="02040503050406030204" pitchFamily="18" charset="0"/>
                              <a:ea typeface="Cambria Math" panose="02040503050406030204" pitchFamily="18" charset="0"/>
                            </a:rPr>
                          </m:ctrlPr>
                        </m:dPr>
                        <m:e>
                          <m:r>
                            <a:rPr lang="en-US" altLang="en-US" sz="2300" b="0" i="1" smtClean="0">
                              <a:latin typeface="Cambria Math" panose="02040503050406030204" pitchFamily="18" charset="0"/>
                              <a:ea typeface="Cambria Math" panose="02040503050406030204" pitchFamily="18" charset="0"/>
                            </a:rPr>
                            <m:t>𝐸</m:t>
                          </m:r>
                          <m:r>
                            <a:rPr lang="en-US" altLang="en-US" sz="2300" b="0" i="1" smtClean="0">
                              <a:latin typeface="Cambria Math" panose="02040503050406030204" pitchFamily="18" charset="0"/>
                              <a:ea typeface="Cambria Math" panose="02040503050406030204" pitchFamily="18" charset="0"/>
                            </a:rPr>
                            <m:t>+</m:t>
                          </m:r>
                          <m:f>
                            <m:fPr>
                              <m:ctrlPr>
                                <a:rPr lang="en-US" altLang="en-US" sz="2300" i="1">
                                  <a:latin typeface="Cambria Math" panose="02040503050406030204" pitchFamily="18" charset="0"/>
                                </a:rPr>
                              </m:ctrlPr>
                            </m:fPr>
                            <m:num>
                              <m:r>
                                <a:rPr lang="en-US" altLang="en-US" sz="2300" i="1">
                                  <a:latin typeface="Cambria Math" panose="02040503050406030204" pitchFamily="18" charset="0"/>
                                </a:rPr>
                                <m:t>𝑍</m:t>
                              </m:r>
                              <m:sSup>
                                <m:sSupPr>
                                  <m:ctrlPr>
                                    <a:rPr lang="en-US" altLang="en-US" sz="2300" i="1">
                                      <a:latin typeface="Cambria Math" panose="02040503050406030204" pitchFamily="18" charset="0"/>
                                    </a:rPr>
                                  </m:ctrlPr>
                                </m:sSupPr>
                                <m:e>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𝑒</m:t>
                                      </m:r>
                                    </m:e>
                                    <m:sup>
                                      <m:r>
                                        <a:rPr lang="en-US" altLang="en-US" sz="2300" i="1">
                                          <a:latin typeface="Cambria Math" panose="02040503050406030204" pitchFamily="18" charset="0"/>
                                        </a:rPr>
                                        <m:t>′</m:t>
                                      </m:r>
                                    </m:sup>
                                  </m:sSup>
                                </m:e>
                                <m:sup>
                                  <m:r>
                                    <a:rPr lang="en-US" altLang="en-US" sz="2300" i="1">
                                      <a:latin typeface="Cambria Math" panose="02040503050406030204" pitchFamily="18" charset="0"/>
                                    </a:rPr>
                                    <m:t>2</m:t>
                                  </m:r>
                                </m:sup>
                              </m:sSup>
                            </m:num>
                            <m:den>
                              <m:r>
                                <a:rPr lang="en-US" altLang="en-US" sz="2300" i="1">
                                  <a:latin typeface="Cambria Math" panose="02040503050406030204" pitchFamily="18" charset="0"/>
                                </a:rPr>
                                <m:t>𝑟</m:t>
                              </m:r>
                            </m:den>
                          </m:f>
                        </m:e>
                      </m:d>
                      <m:r>
                        <a:rPr lang="en-US" altLang="en-US" sz="2300" i="1">
                          <a:latin typeface="Cambria Math" panose="02040503050406030204" pitchFamily="18" charset="0"/>
                          <a:ea typeface="Cambria Math" panose="02040503050406030204" pitchFamily="18" charset="0"/>
                        </a:rPr>
                        <m:t>𝜓</m:t>
                      </m:r>
                      <m:r>
                        <a:rPr lang="en-US" altLang="en-US" sz="2300" b="0" i="1" smtClean="0">
                          <a:latin typeface="Cambria Math" panose="02040503050406030204" pitchFamily="18" charset="0"/>
                          <a:ea typeface="Cambria Math" panose="02040503050406030204" pitchFamily="18" charset="0"/>
                        </a:rPr>
                        <m:t>=0</m:t>
                      </m:r>
                    </m:oMath>
                  </m:oMathPara>
                </a14:m>
                <a:endParaRPr lang="en-US" altLang="en-US" sz="2300" dirty="0"/>
              </a:p>
              <a:p>
                <a:pPr algn="just"/>
                <a:endParaRPr lang="en-US" altLang="en-US" sz="1000" dirty="0"/>
              </a:p>
              <a:p>
                <a:pPr algn="just"/>
                <a:r>
                  <a:rPr lang="en-US" altLang="en-US" sz="2300" dirty="0"/>
                  <a:t>We will solve this equation applying the </a:t>
                </a:r>
                <a:r>
                  <a:rPr lang="en-US" altLang="en-US" sz="2300" b="1" dirty="0"/>
                  <a:t>separation of variable </a:t>
                </a:r>
                <a:r>
                  <a:rPr lang="en-US" altLang="en-US" sz="2300" dirty="0"/>
                  <a:t>technique</a:t>
                </a:r>
              </a:p>
              <a:p>
                <a:pPr algn="ctr"/>
                <a14:m>
                  <m:oMath xmlns:m="http://schemas.openxmlformats.org/officeDocument/2006/math">
                    <m:r>
                      <a:rPr lang="en-US" altLang="en-US" sz="2300" i="1">
                        <a:latin typeface="Cambria Math" panose="02040503050406030204" pitchFamily="18" charset="0"/>
                        <a:ea typeface="Cambria Math" panose="02040503050406030204" pitchFamily="18" charset="0"/>
                      </a:rPr>
                      <m:t>𝜓</m:t>
                    </m:r>
                    <m:r>
                      <a:rPr lang="en-US" altLang="en-US" sz="2300" b="0" i="0" smtClean="0">
                        <a:latin typeface="Cambria Math" panose="02040503050406030204" pitchFamily="18" charset="0"/>
                        <a:ea typeface="Cambria Math" panose="02040503050406030204" pitchFamily="18" charset="0"/>
                      </a:rPr>
                      <m:t> </m:t>
                    </m:r>
                    <m:r>
                      <a:rPr lang="en-US" altLang="en-US" sz="2300" b="0" i="1" smtClean="0">
                        <a:latin typeface="Cambria Math" panose="02040503050406030204" pitchFamily="18" charset="0"/>
                        <a:ea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𝑟</m:t>
                    </m:r>
                  </m:oMath>
                </a14:m>
                <a:r>
                  <a:rPr lang="en-US" altLang="en-US" sz="2300" i="1" dirty="0"/>
                  <a:t>, </a:t>
                </a:r>
                <a14:m>
                  <m:oMath xmlns:m="http://schemas.openxmlformats.org/officeDocument/2006/math">
                    <m:r>
                      <a:rPr lang="en-US" altLang="en-US" sz="2300" i="1" smtClean="0">
                        <a:latin typeface="Cambria Math" panose="02040503050406030204" pitchFamily="18" charset="0"/>
                        <a:ea typeface="Cambria Math" panose="02040503050406030204" pitchFamily="18" charset="0"/>
                      </a:rPr>
                      <m:t>𝜃</m:t>
                    </m:r>
                    <m:r>
                      <a:rPr lang="en-US" altLang="en-US" sz="2300" b="0" i="1" smtClean="0">
                        <a:latin typeface="Cambria Math" panose="02040503050406030204" pitchFamily="18" charset="0"/>
                        <a:ea typeface="Cambria Math" panose="02040503050406030204" pitchFamily="18" charset="0"/>
                      </a:rPr>
                      <m:t>, </m:t>
                    </m:r>
                    <m:r>
                      <a:rPr lang="el-GR" altLang="en-US" sz="2300" b="0" i="1" smtClean="0">
                        <a:latin typeface="Cambria Math" panose="02040503050406030204" pitchFamily="18" charset="0"/>
                        <a:ea typeface="Cambria Math" panose="02040503050406030204" pitchFamily="18" charset="0"/>
                      </a:rPr>
                      <m:t>𝜑</m:t>
                    </m:r>
                    <m:r>
                      <a:rPr lang="en-US" altLang="en-US" sz="2300" b="0" i="1" smtClean="0">
                        <a:latin typeface="Cambria Math" panose="02040503050406030204" pitchFamily="18" charset="0"/>
                        <a:ea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𝑅</m:t>
                    </m:r>
                    <m:d>
                      <m:dPr>
                        <m:ctrlPr>
                          <a:rPr lang="en-US" altLang="en-US" sz="2300" b="0" i="1" smtClean="0">
                            <a:latin typeface="Cambria Math" panose="02040503050406030204" pitchFamily="18" charset="0"/>
                            <a:ea typeface="Cambria Math" panose="02040503050406030204" pitchFamily="18" charset="0"/>
                          </a:rPr>
                        </m:ctrlPr>
                      </m:dPr>
                      <m:e>
                        <m:r>
                          <a:rPr lang="en-US" altLang="en-US" sz="2300" b="0" i="1" smtClean="0">
                            <a:latin typeface="Cambria Math" panose="02040503050406030204" pitchFamily="18" charset="0"/>
                            <a:ea typeface="Cambria Math" panose="02040503050406030204" pitchFamily="18" charset="0"/>
                          </a:rPr>
                          <m:t>𝑟</m:t>
                        </m:r>
                      </m:e>
                    </m:d>
                    <m:r>
                      <a:rPr lang="en-US" altLang="en-US" sz="2300" b="0" i="1" smtClean="0">
                        <a:latin typeface="Cambria Math" panose="02040503050406030204" pitchFamily="18" charset="0"/>
                        <a:ea typeface="Cambria Math" panose="02040503050406030204" pitchFamily="18" charset="0"/>
                      </a:rPr>
                      <m:t>𝑇</m:t>
                    </m:r>
                    <m:d>
                      <m:dPr>
                        <m:ctrlPr>
                          <a:rPr lang="en-US" altLang="en-US" sz="2300" b="0" i="1" smtClean="0">
                            <a:latin typeface="Cambria Math" panose="02040503050406030204" pitchFamily="18" charset="0"/>
                            <a:ea typeface="Cambria Math" panose="02040503050406030204" pitchFamily="18" charset="0"/>
                          </a:rPr>
                        </m:ctrlPr>
                      </m:dPr>
                      <m:e>
                        <m:r>
                          <a:rPr lang="en-US" altLang="en-US" sz="2300" i="1">
                            <a:latin typeface="Cambria Math" panose="02040503050406030204" pitchFamily="18" charset="0"/>
                            <a:ea typeface="Cambria Math" panose="02040503050406030204" pitchFamily="18" charset="0"/>
                          </a:rPr>
                          <m:t>𝜃</m:t>
                        </m:r>
                      </m:e>
                    </m:d>
                    <m:r>
                      <a:rPr lang="en-US" altLang="en-US" sz="2300" b="0" i="1" smtClean="0">
                        <a:latin typeface="Cambria Math" panose="02040503050406030204" pitchFamily="18" charset="0"/>
                        <a:ea typeface="Cambria Math" panose="02040503050406030204" pitchFamily="18" charset="0"/>
                      </a:rPr>
                      <m:t>𝐹</m:t>
                    </m:r>
                    <m:d>
                      <m:dPr>
                        <m:ctrlPr>
                          <a:rPr lang="en-US" altLang="en-US" sz="2300" b="0" i="1" smtClean="0">
                            <a:latin typeface="Cambria Math" panose="02040503050406030204" pitchFamily="18" charset="0"/>
                            <a:ea typeface="Cambria Math" panose="02040503050406030204" pitchFamily="18" charset="0"/>
                          </a:rPr>
                        </m:ctrlPr>
                      </m:dPr>
                      <m:e>
                        <m:r>
                          <a:rPr lang="el-GR" altLang="en-US" sz="2300" i="1">
                            <a:latin typeface="Cambria Math" panose="02040503050406030204" pitchFamily="18" charset="0"/>
                            <a:ea typeface="Cambria Math" panose="02040503050406030204" pitchFamily="18" charset="0"/>
                          </a:rPr>
                          <m:t>𝜑</m:t>
                        </m:r>
                      </m:e>
                    </m:d>
                  </m:oMath>
                </a14:m>
                <a:endParaRPr lang="en-US" altLang="en-US" sz="2300" i="1" dirty="0"/>
              </a:p>
              <a:p>
                <a:pPr algn="just"/>
                <a:r>
                  <a:rPr lang="en-US" altLang="en-US" sz="2300" dirty="0"/>
                  <a:t>or simply</a:t>
                </a:r>
              </a:p>
              <a:p>
                <a:pPr algn="just"/>
                <a14:m>
                  <m:oMathPara xmlns:m="http://schemas.openxmlformats.org/officeDocument/2006/math">
                    <m:oMathParaPr>
                      <m:jc m:val="centerGroup"/>
                    </m:oMathParaPr>
                    <m:oMath xmlns:m="http://schemas.openxmlformats.org/officeDocument/2006/math">
                      <m:r>
                        <a:rPr lang="en-US" altLang="en-US" sz="2300" i="1">
                          <a:latin typeface="Cambria Math" panose="02040503050406030204" pitchFamily="18" charset="0"/>
                          <a:ea typeface="Cambria Math" panose="02040503050406030204" pitchFamily="18" charset="0"/>
                        </a:rPr>
                        <m:t>𝜓</m:t>
                      </m:r>
                      <m:r>
                        <a:rPr lang="en-US" altLang="en-US" sz="2300" b="0" i="1" smtClean="0">
                          <a:latin typeface="Cambria Math" panose="02040503050406030204" pitchFamily="18" charset="0"/>
                          <a:ea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𝑅𝑇𝐹</m:t>
                      </m:r>
                    </m:oMath>
                  </m:oMathPara>
                </a14:m>
                <a:endParaRPr lang="en-US" altLang="en-US" sz="2300" dirty="0"/>
              </a:p>
            </p:txBody>
          </p:sp>
        </mc:Choice>
        <mc:Fallback xmlns="">
          <p:sp>
            <p:nvSpPr>
              <p:cNvPr id="3" name="Rectangle 2"/>
              <p:cNvSpPr>
                <a:spLocks noRot="1" noChangeAspect="1" noMove="1" noResize="1" noEditPoints="1" noAdjustHandles="1" noChangeArrowheads="1" noChangeShapeType="1" noTextEdit="1"/>
              </p:cNvSpPr>
              <p:nvPr/>
            </p:nvSpPr>
            <p:spPr>
              <a:xfrm>
                <a:off x="207416" y="928906"/>
                <a:ext cx="8741867" cy="5570179"/>
              </a:xfrm>
              <a:prstGeom prst="rect">
                <a:avLst/>
              </a:prstGeom>
              <a:blipFill>
                <a:blip r:embed="rId2"/>
                <a:stretch>
                  <a:fillRect l="-976" t="-766" r="-1046" b="-32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4374BF2-3C04-4AB9-BE52-D173019A9162}" type="slidenum">
              <a:rPr lang="en-US" smtClean="0"/>
              <a:t>6</a:t>
            </a:fld>
            <a:endParaRPr lang="en-US" dirty="0"/>
          </a:p>
        </p:txBody>
      </p:sp>
    </p:spTree>
    <p:extLst>
      <p:ext uri="{BB962C8B-B14F-4D97-AF65-F5344CB8AC3E}">
        <p14:creationId xmlns:p14="http://schemas.microsoft.com/office/powerpoint/2010/main" val="3641259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194718" y="928906"/>
                <a:ext cx="8754566" cy="5747214"/>
              </a:xfrm>
              <a:prstGeom prst="rect">
                <a:avLst/>
              </a:prstGeom>
            </p:spPr>
            <p:txBody>
              <a:bodyPr wrap="square">
                <a:spAutoFit/>
              </a:bodyPr>
              <a:lstStyle/>
              <a:p>
                <a:pPr algn="just">
                  <a:spcBef>
                    <a:spcPct val="0"/>
                  </a:spcBef>
                </a:pPr>
                <a:r>
                  <a:rPr lang="en-US" altLang="en-US" sz="2300" dirty="0"/>
                  <a:t>Substituting with this in the Schrodinger equation and dividing by </a:t>
                </a:r>
                <a14:m>
                  <m:oMath xmlns:m="http://schemas.openxmlformats.org/officeDocument/2006/math">
                    <m:r>
                      <a:rPr lang="en-US" altLang="en-US" sz="2300" i="1" dirty="0" smtClean="0">
                        <a:latin typeface="Cambria Math" panose="02040503050406030204" pitchFamily="18" charset="0"/>
                      </a:rPr>
                      <m:t>𝑅𝑇𝐹</m:t>
                    </m:r>
                  </m:oMath>
                </a14:m>
                <a:r>
                  <a:rPr lang="en-US" altLang="en-US" sz="2300" dirty="0"/>
                  <a:t>, we get</a:t>
                </a:r>
              </a:p>
              <a:p>
                <a:pPr algn="just">
                  <a:spcBef>
                    <a:spcPct val="0"/>
                  </a:spcBef>
                </a:pPr>
                <a:endParaRPr lang="en-US" altLang="en-US" sz="2300" dirty="0"/>
              </a:p>
              <a:p>
                <a:pPr algn="just">
                  <a:spcBef>
                    <a:spcPct val="0"/>
                  </a:spcBef>
                </a:pPr>
                <a14:m>
                  <m:oMathPara xmlns:m="http://schemas.openxmlformats.org/officeDocument/2006/math">
                    <m:oMathParaPr>
                      <m:jc m:val="centerGroup"/>
                    </m:oMathParaPr>
                    <m:oMath xmlns:m="http://schemas.openxmlformats.org/officeDocument/2006/math">
                      <m:f>
                        <m:fPr>
                          <m:ctrlPr>
                            <a:rPr lang="en-US" altLang="en-US" sz="2300" i="1" smtClean="0">
                              <a:latin typeface="Cambria Math" panose="02040503050406030204" pitchFamily="18" charset="0"/>
                            </a:rPr>
                          </m:ctrlPr>
                        </m:fPr>
                        <m:num>
                          <m:r>
                            <a:rPr lang="en-US" altLang="en-US" sz="2300" b="0" i="1" smtClean="0">
                              <a:latin typeface="Cambria Math" panose="02040503050406030204" pitchFamily="18" charset="0"/>
                            </a:rPr>
                            <m:t>1</m:t>
                          </m:r>
                        </m:num>
                        <m:den>
                          <m:r>
                            <a:rPr lang="en-US" altLang="en-US" sz="2300" b="0" i="1" smtClean="0">
                              <a:latin typeface="Cambria Math" panose="02040503050406030204" pitchFamily="18" charset="0"/>
                            </a:rPr>
                            <m:t>𝑅</m:t>
                          </m:r>
                        </m:den>
                      </m:f>
                      <m:f>
                        <m:fPr>
                          <m:ctrlPr>
                            <a:rPr lang="en-US" altLang="en-US" sz="2300" i="1" smtClean="0">
                              <a:latin typeface="Cambria Math" panose="02040503050406030204" pitchFamily="18" charset="0"/>
                            </a:rPr>
                          </m:ctrlPr>
                        </m:fPr>
                        <m:num>
                          <m:r>
                            <a:rPr lang="en-US" altLang="en-US" sz="2300" b="0" i="1" smtClean="0">
                              <a:latin typeface="Cambria Math" panose="02040503050406030204" pitchFamily="18" charset="0"/>
                            </a:rPr>
                            <m:t>1</m:t>
                          </m:r>
                        </m:num>
                        <m:den>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𝑟</m:t>
                              </m:r>
                            </m:e>
                            <m:sup>
                              <m:r>
                                <a:rPr lang="en-US" altLang="en-US" sz="2300" b="0" i="1" smtClean="0">
                                  <a:latin typeface="Cambria Math" panose="02040503050406030204" pitchFamily="18" charset="0"/>
                                </a:rPr>
                                <m:t>2</m:t>
                              </m:r>
                            </m:sup>
                          </m:sSup>
                        </m:den>
                      </m:f>
                      <m:f>
                        <m:fPr>
                          <m:ctrlPr>
                            <a:rPr lang="en-US" altLang="en-US" sz="2300" i="1" smtClean="0">
                              <a:latin typeface="Cambria Math" panose="02040503050406030204" pitchFamily="18" charset="0"/>
                            </a:rPr>
                          </m:ctrlPr>
                        </m:fPr>
                        <m:num>
                          <m:r>
                            <a:rPr lang="en-US" altLang="en-US" sz="2300" b="0" i="1" smtClean="0">
                              <a:latin typeface="Cambria Math" panose="02040503050406030204" pitchFamily="18" charset="0"/>
                            </a:rPr>
                            <m:t>𝑑</m:t>
                          </m:r>
                        </m:num>
                        <m:den>
                          <m:r>
                            <a:rPr lang="en-US" altLang="en-US" sz="2300" b="0" i="1" smtClean="0">
                              <a:latin typeface="Cambria Math" panose="02040503050406030204" pitchFamily="18" charset="0"/>
                            </a:rPr>
                            <m:t>𝑑𝑟</m:t>
                          </m:r>
                        </m:den>
                      </m:f>
                      <m:d>
                        <m:dPr>
                          <m:ctrlPr>
                            <a:rPr lang="en-US" altLang="en-US" sz="2300" i="1" smtClean="0">
                              <a:latin typeface="Cambria Math" panose="02040503050406030204" pitchFamily="18" charset="0"/>
                            </a:rPr>
                          </m:ctrlPr>
                        </m:dPr>
                        <m:e>
                          <m:sSup>
                            <m:sSupPr>
                              <m:ctrlPr>
                                <a:rPr lang="en-US" altLang="en-US" sz="2300" i="1" smtClean="0">
                                  <a:latin typeface="Cambria Math" panose="02040503050406030204" pitchFamily="18" charset="0"/>
                                </a:rPr>
                              </m:ctrlPr>
                            </m:sSupPr>
                            <m:e>
                              <m:r>
                                <a:rPr lang="en-US" altLang="en-US" sz="2300" b="0" i="1" smtClean="0">
                                  <a:latin typeface="Cambria Math" panose="02040503050406030204" pitchFamily="18" charset="0"/>
                                </a:rPr>
                                <m:t>𝑟</m:t>
                              </m:r>
                            </m:e>
                            <m:sup>
                              <m:r>
                                <a:rPr lang="en-US" altLang="en-US" sz="2300" b="0" i="1" smtClean="0">
                                  <a:latin typeface="Cambria Math" panose="02040503050406030204" pitchFamily="18" charset="0"/>
                                </a:rPr>
                                <m:t>2</m:t>
                              </m:r>
                            </m:sup>
                          </m:sSup>
                          <m:f>
                            <m:fPr>
                              <m:ctrlPr>
                                <a:rPr lang="en-US" altLang="en-US" sz="2300" i="1" smtClean="0">
                                  <a:latin typeface="Cambria Math" panose="02040503050406030204" pitchFamily="18" charset="0"/>
                                </a:rPr>
                              </m:ctrlPr>
                            </m:fPr>
                            <m:num>
                              <m:r>
                                <a:rPr lang="en-US" altLang="en-US" sz="2300" b="0" i="1" smtClean="0">
                                  <a:latin typeface="Cambria Math" panose="02040503050406030204" pitchFamily="18" charset="0"/>
                                </a:rPr>
                                <m:t>𝑑𝑅</m:t>
                              </m:r>
                            </m:num>
                            <m:den>
                              <m:r>
                                <a:rPr lang="en-US" altLang="en-US" sz="2300" b="0" i="1" smtClean="0">
                                  <a:latin typeface="Cambria Math" panose="02040503050406030204" pitchFamily="18" charset="0"/>
                                </a:rPr>
                                <m:t>𝑑𝑟</m:t>
                              </m:r>
                            </m:den>
                          </m:f>
                        </m:e>
                      </m:d>
                      <m:r>
                        <a:rPr lang="en-US" altLang="en-US" sz="2300" b="0" i="1" smtClean="0">
                          <a:latin typeface="Cambria Math" panose="02040503050406030204" pitchFamily="18" charset="0"/>
                        </a:rPr>
                        <m:t>+ </m:t>
                      </m:r>
                      <m:f>
                        <m:fPr>
                          <m:ctrlPr>
                            <a:rPr lang="en-US" altLang="en-US" sz="2300" b="0" i="1" smtClean="0">
                              <a:latin typeface="Cambria Math" panose="02040503050406030204" pitchFamily="18" charset="0"/>
                            </a:rPr>
                          </m:ctrlPr>
                        </m:fPr>
                        <m:num>
                          <m:r>
                            <a:rPr lang="en-US" altLang="en-US" sz="2300" b="0" i="1" smtClean="0">
                              <a:latin typeface="Cambria Math" panose="02040503050406030204" pitchFamily="18" charset="0"/>
                            </a:rPr>
                            <m:t>1</m:t>
                          </m:r>
                        </m:num>
                        <m:den>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𝑟</m:t>
                              </m:r>
                            </m:e>
                            <m:sup>
                              <m:r>
                                <a:rPr lang="en-US" altLang="en-US" sz="2300" b="0" i="1" smtClean="0">
                                  <a:latin typeface="Cambria Math" panose="02040503050406030204" pitchFamily="18" charset="0"/>
                                </a:rPr>
                                <m:t>2</m:t>
                              </m:r>
                            </m:sup>
                          </m:sSup>
                          <m:func>
                            <m:funcPr>
                              <m:ctrlPr>
                                <a:rPr lang="en-US" altLang="en-US" sz="2300" b="0" i="1" smtClean="0">
                                  <a:latin typeface="Cambria Math" panose="02040503050406030204" pitchFamily="18" charset="0"/>
                                </a:rPr>
                              </m:ctrlPr>
                            </m:funcPr>
                            <m:fName>
                              <m:r>
                                <m:rPr>
                                  <m:sty m:val="p"/>
                                </m:rPr>
                                <a:rPr lang="en-US" altLang="en-US" sz="2300" b="0" i="0" smtClean="0">
                                  <a:latin typeface="Cambria Math" panose="02040503050406030204" pitchFamily="18" charset="0"/>
                                </a:rPr>
                                <m:t>sin</m:t>
                              </m:r>
                            </m:fName>
                            <m:e>
                              <m:r>
                                <a:rPr lang="en-US" altLang="en-US" sz="2300" b="0" i="1" smtClean="0">
                                  <a:latin typeface="Cambria Math" panose="02040503050406030204" pitchFamily="18" charset="0"/>
                                  <a:ea typeface="Cambria Math" panose="02040503050406030204" pitchFamily="18" charset="0"/>
                                </a:rPr>
                                <m:t>𝜃</m:t>
                              </m:r>
                            </m:e>
                          </m:func>
                        </m:den>
                      </m:f>
                      <m:f>
                        <m:fPr>
                          <m:ctrlPr>
                            <a:rPr lang="en-US" altLang="en-US" sz="2300" b="0" i="1" smtClean="0">
                              <a:latin typeface="Cambria Math" panose="02040503050406030204" pitchFamily="18" charset="0"/>
                            </a:rPr>
                          </m:ctrlPr>
                        </m:fPr>
                        <m:num>
                          <m:r>
                            <a:rPr lang="en-US" altLang="en-US" sz="2300" b="0" i="1" smtClean="0">
                              <a:latin typeface="Cambria Math" panose="02040503050406030204" pitchFamily="18" charset="0"/>
                            </a:rPr>
                            <m:t>1</m:t>
                          </m:r>
                        </m:num>
                        <m:den>
                          <m:r>
                            <a:rPr lang="en-US" altLang="en-US" sz="2300" b="0" i="1" smtClean="0">
                              <a:latin typeface="Cambria Math" panose="02040503050406030204" pitchFamily="18" charset="0"/>
                            </a:rPr>
                            <m:t>𝑇</m:t>
                          </m:r>
                        </m:den>
                      </m:f>
                      <m:f>
                        <m:fPr>
                          <m:ctrlPr>
                            <a:rPr lang="en-US" altLang="en-US" sz="2300" b="0" i="1" smtClean="0">
                              <a:latin typeface="Cambria Math" panose="02040503050406030204" pitchFamily="18" charset="0"/>
                            </a:rPr>
                          </m:ctrlPr>
                        </m:fPr>
                        <m:num>
                          <m:r>
                            <a:rPr lang="en-US" altLang="en-US" sz="2300" b="0" i="1" smtClean="0">
                              <a:latin typeface="Cambria Math" panose="02040503050406030204" pitchFamily="18" charset="0"/>
                            </a:rPr>
                            <m:t>𝑑</m:t>
                          </m:r>
                        </m:num>
                        <m:den>
                          <m:r>
                            <a:rPr lang="en-US" altLang="en-US" sz="2300" b="0" i="1" smtClean="0">
                              <a:latin typeface="Cambria Math" panose="02040503050406030204" pitchFamily="18" charset="0"/>
                            </a:rPr>
                            <m:t>𝑑</m:t>
                          </m:r>
                          <m:r>
                            <a:rPr lang="en-US" altLang="en-US" sz="2300" b="0" i="1" smtClean="0">
                              <a:latin typeface="Cambria Math" panose="02040503050406030204" pitchFamily="18" charset="0"/>
                              <a:ea typeface="Cambria Math" panose="02040503050406030204" pitchFamily="18" charset="0"/>
                            </a:rPr>
                            <m:t>𝜃</m:t>
                          </m:r>
                        </m:den>
                      </m:f>
                      <m:d>
                        <m:dPr>
                          <m:ctrlPr>
                            <a:rPr lang="en-US" altLang="en-US" sz="2300" b="0" i="1" smtClean="0">
                              <a:latin typeface="Cambria Math" panose="02040503050406030204" pitchFamily="18" charset="0"/>
                            </a:rPr>
                          </m:ctrlPr>
                        </m:dPr>
                        <m:e>
                          <m:func>
                            <m:funcPr>
                              <m:ctrlPr>
                                <a:rPr lang="en-US" altLang="en-US" sz="2300" b="0" i="1" smtClean="0">
                                  <a:latin typeface="Cambria Math" panose="02040503050406030204" pitchFamily="18" charset="0"/>
                                </a:rPr>
                              </m:ctrlPr>
                            </m:funcPr>
                            <m:fName>
                              <m:r>
                                <m:rPr>
                                  <m:sty m:val="p"/>
                                </m:rPr>
                                <a:rPr lang="en-US" altLang="en-US" sz="2300" b="0" i="0" smtClean="0">
                                  <a:latin typeface="Cambria Math" panose="02040503050406030204" pitchFamily="18" charset="0"/>
                                </a:rPr>
                                <m:t>sin</m:t>
                              </m:r>
                            </m:fName>
                            <m:e>
                              <m:r>
                                <a:rPr lang="en-US" altLang="en-US" sz="2300" b="0" i="1" smtClean="0">
                                  <a:latin typeface="Cambria Math" panose="02040503050406030204" pitchFamily="18" charset="0"/>
                                  <a:ea typeface="Cambria Math" panose="02040503050406030204" pitchFamily="18" charset="0"/>
                                </a:rPr>
                                <m:t>𝜃</m:t>
                              </m:r>
                            </m:e>
                          </m:func>
                          <m:f>
                            <m:fPr>
                              <m:ctrlPr>
                                <a:rPr lang="en-US" altLang="en-US" sz="2300" i="1">
                                  <a:latin typeface="Cambria Math" panose="02040503050406030204" pitchFamily="18" charset="0"/>
                                  <a:ea typeface="Cambria Math" panose="02040503050406030204" pitchFamily="18" charset="0"/>
                                </a:rPr>
                              </m:ctrlPr>
                            </m:fPr>
                            <m:num>
                              <m:r>
                                <a:rPr lang="en-US" altLang="en-US" sz="2300" i="1">
                                  <a:latin typeface="Cambria Math" panose="02040503050406030204" pitchFamily="18" charset="0"/>
                                  <a:ea typeface="Cambria Math" panose="02040503050406030204" pitchFamily="18" charset="0"/>
                                </a:rPr>
                                <m:t>𝑑𝑇</m:t>
                              </m:r>
                            </m:num>
                            <m:den>
                              <m:r>
                                <a:rPr lang="en-US" altLang="en-US" sz="2300" i="1">
                                  <a:latin typeface="Cambria Math" panose="02040503050406030204" pitchFamily="18" charset="0"/>
                                  <a:ea typeface="Cambria Math" panose="02040503050406030204" pitchFamily="18" charset="0"/>
                                </a:rPr>
                                <m:t>𝑑</m:t>
                              </m:r>
                              <m:r>
                                <a:rPr lang="en-US" altLang="en-US" sz="2300" i="1" smtClean="0">
                                  <a:latin typeface="Cambria Math" panose="02040503050406030204" pitchFamily="18" charset="0"/>
                                  <a:ea typeface="Cambria Math" panose="02040503050406030204" pitchFamily="18" charset="0"/>
                                </a:rPr>
                                <m:t>𝜃</m:t>
                              </m:r>
                            </m:den>
                          </m:f>
                        </m:e>
                      </m:d>
                      <m:r>
                        <a:rPr lang="en-US" altLang="en-US" sz="2300" b="0" i="1" smtClean="0">
                          <a:latin typeface="Cambria Math" panose="02040503050406030204" pitchFamily="18" charset="0"/>
                        </a:rPr>
                        <m:t>+</m:t>
                      </m:r>
                      <m:f>
                        <m:fPr>
                          <m:ctrlPr>
                            <a:rPr lang="en-US" altLang="en-US" sz="2300" b="0" i="1" smtClean="0">
                              <a:latin typeface="Cambria Math" panose="02040503050406030204" pitchFamily="18" charset="0"/>
                            </a:rPr>
                          </m:ctrlPr>
                        </m:fPr>
                        <m:num>
                          <m:r>
                            <a:rPr lang="en-US" altLang="en-US" sz="2300" b="0" i="1" smtClean="0">
                              <a:latin typeface="Cambria Math" panose="02040503050406030204" pitchFamily="18" charset="0"/>
                            </a:rPr>
                            <m:t>1</m:t>
                          </m:r>
                        </m:num>
                        <m:den>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𝑟</m:t>
                              </m:r>
                            </m:e>
                            <m:sup>
                              <m:r>
                                <a:rPr lang="en-US" altLang="en-US" sz="2300" b="0" i="1" smtClean="0">
                                  <a:latin typeface="Cambria Math" panose="02040503050406030204" pitchFamily="18" charset="0"/>
                                </a:rPr>
                                <m:t>2</m:t>
                              </m:r>
                            </m:sup>
                          </m:sSup>
                          <m:func>
                            <m:funcPr>
                              <m:ctrlPr>
                                <a:rPr lang="en-US" altLang="en-US" sz="2300" b="0" i="1" smtClean="0">
                                  <a:latin typeface="Cambria Math" panose="02040503050406030204" pitchFamily="18" charset="0"/>
                                </a:rPr>
                              </m:ctrlPr>
                            </m:funcPr>
                            <m:fName>
                              <m:sSup>
                                <m:sSupPr>
                                  <m:ctrlPr>
                                    <a:rPr lang="en-US" altLang="en-US" sz="2300" b="0" i="1" smtClean="0">
                                      <a:latin typeface="Cambria Math" panose="02040503050406030204" pitchFamily="18" charset="0"/>
                                    </a:rPr>
                                  </m:ctrlPr>
                                </m:sSupPr>
                                <m:e>
                                  <m:r>
                                    <m:rPr>
                                      <m:sty m:val="p"/>
                                    </m:rPr>
                                    <a:rPr lang="en-US" altLang="en-US" sz="2300" b="0" i="0" smtClean="0">
                                      <a:latin typeface="Cambria Math" panose="02040503050406030204" pitchFamily="18" charset="0"/>
                                    </a:rPr>
                                    <m:t>sin</m:t>
                                  </m:r>
                                </m:e>
                                <m:sup>
                                  <m:r>
                                    <a:rPr lang="en-US" altLang="en-US" sz="2300" b="0" i="1" smtClean="0">
                                      <a:latin typeface="Cambria Math" panose="02040503050406030204" pitchFamily="18" charset="0"/>
                                    </a:rPr>
                                    <m:t>2</m:t>
                                  </m:r>
                                </m:sup>
                              </m:sSup>
                            </m:fName>
                            <m:e>
                              <m:r>
                                <a:rPr lang="en-US" altLang="en-US" sz="2300" b="0" i="1" smtClean="0">
                                  <a:latin typeface="Cambria Math" panose="02040503050406030204" pitchFamily="18" charset="0"/>
                                  <a:ea typeface="Cambria Math" panose="02040503050406030204" pitchFamily="18" charset="0"/>
                                </a:rPr>
                                <m:t>𝜃</m:t>
                              </m:r>
                            </m:e>
                          </m:func>
                        </m:den>
                      </m:f>
                      <m:f>
                        <m:fPr>
                          <m:ctrlPr>
                            <a:rPr lang="en-US" altLang="en-US" sz="2300" b="0" i="1" smtClean="0">
                              <a:latin typeface="Cambria Math" panose="02040503050406030204" pitchFamily="18" charset="0"/>
                            </a:rPr>
                          </m:ctrlPr>
                        </m:fPr>
                        <m:num>
                          <m:r>
                            <a:rPr lang="en-US" altLang="en-US" sz="2300" b="0" i="1" smtClean="0">
                              <a:latin typeface="Cambria Math" panose="02040503050406030204" pitchFamily="18" charset="0"/>
                            </a:rPr>
                            <m:t>1</m:t>
                          </m:r>
                        </m:num>
                        <m:den>
                          <m:r>
                            <a:rPr lang="en-US" altLang="en-US" sz="2300" b="0" i="1" smtClean="0">
                              <a:latin typeface="Cambria Math" panose="02040503050406030204" pitchFamily="18" charset="0"/>
                            </a:rPr>
                            <m:t>𝐹</m:t>
                          </m:r>
                        </m:den>
                      </m:f>
                      <m:f>
                        <m:fPr>
                          <m:ctrlPr>
                            <a:rPr lang="en-US" altLang="en-US" sz="2300" b="0" i="1" smtClean="0">
                              <a:latin typeface="Cambria Math" panose="02040503050406030204" pitchFamily="18" charset="0"/>
                            </a:rPr>
                          </m:ctrlPr>
                        </m:fPr>
                        <m:num>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𝑑</m:t>
                              </m:r>
                            </m:e>
                            <m:sup>
                              <m:r>
                                <a:rPr lang="en-US" altLang="en-US" sz="2300" b="0" i="1" smtClean="0">
                                  <a:latin typeface="Cambria Math" panose="02040503050406030204" pitchFamily="18" charset="0"/>
                                </a:rPr>
                                <m:t>2</m:t>
                              </m:r>
                            </m:sup>
                          </m:sSup>
                          <m:r>
                            <a:rPr lang="en-US" altLang="en-US" sz="2300" b="0" i="1" smtClean="0">
                              <a:latin typeface="Cambria Math" panose="02040503050406030204" pitchFamily="18" charset="0"/>
                            </a:rPr>
                            <m:t>𝐹</m:t>
                          </m:r>
                        </m:num>
                        <m:den>
                          <m:r>
                            <a:rPr lang="en-US" altLang="en-US" sz="2300" b="0" i="1" smtClean="0">
                              <a:latin typeface="Cambria Math" panose="02040503050406030204" pitchFamily="18" charset="0"/>
                            </a:rPr>
                            <m:t>𝑑</m:t>
                          </m:r>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ea typeface="Cambria Math" panose="02040503050406030204" pitchFamily="18" charset="0"/>
                                </a:rPr>
                                <m:t>𝜑</m:t>
                              </m:r>
                            </m:e>
                            <m:sup>
                              <m:r>
                                <a:rPr lang="en-US" altLang="en-US" sz="2300" b="0" i="1" smtClean="0">
                                  <a:latin typeface="Cambria Math" panose="02040503050406030204" pitchFamily="18" charset="0"/>
                                </a:rPr>
                                <m:t>2</m:t>
                              </m:r>
                            </m:sup>
                          </m:sSup>
                        </m:den>
                      </m:f>
                      <m:r>
                        <a:rPr lang="en-US" altLang="en-US" sz="2300" b="0" i="1" smtClean="0">
                          <a:latin typeface="Cambria Math" panose="02040503050406030204" pitchFamily="18" charset="0"/>
                        </a:rPr>
                        <m:t>+</m:t>
                      </m:r>
                      <m:f>
                        <m:fPr>
                          <m:ctrlPr>
                            <a:rPr lang="en-US" altLang="en-US" sz="2300" b="0" i="1" smtClean="0">
                              <a:latin typeface="Cambria Math" panose="02040503050406030204" pitchFamily="18" charset="0"/>
                            </a:rPr>
                          </m:ctrlPr>
                        </m:fPr>
                        <m:num>
                          <m:r>
                            <a:rPr lang="en-US" altLang="en-US" sz="2300" b="0" i="1" smtClean="0">
                              <a:latin typeface="Cambria Math" panose="02040503050406030204" pitchFamily="18" charset="0"/>
                            </a:rPr>
                            <m:t>8</m:t>
                          </m:r>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ea typeface="Cambria Math" panose="02040503050406030204" pitchFamily="18" charset="0"/>
                                </a:rPr>
                                <m:t>𝜋</m:t>
                              </m:r>
                            </m:e>
                            <m:sup>
                              <m:r>
                                <a:rPr lang="en-US" altLang="en-US" sz="2300" b="0" i="1" smtClean="0">
                                  <a:latin typeface="Cambria Math" panose="02040503050406030204" pitchFamily="18" charset="0"/>
                                </a:rPr>
                                <m:t>2</m:t>
                              </m:r>
                            </m:sup>
                          </m:sSup>
                          <m:r>
                            <a:rPr lang="en-US" altLang="en-US" sz="2300" b="0" i="1" smtClean="0">
                              <a:latin typeface="Cambria Math" panose="02040503050406030204" pitchFamily="18" charset="0"/>
                              <a:ea typeface="Cambria Math" panose="02040503050406030204" pitchFamily="18" charset="0"/>
                            </a:rPr>
                            <m:t>𝜇</m:t>
                          </m:r>
                        </m:num>
                        <m:den>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h</m:t>
                              </m:r>
                            </m:e>
                            <m:sup>
                              <m:r>
                                <a:rPr lang="en-US" altLang="en-US" sz="2300" b="0" i="1" smtClean="0">
                                  <a:latin typeface="Cambria Math" panose="02040503050406030204" pitchFamily="18" charset="0"/>
                                </a:rPr>
                                <m:t>2</m:t>
                              </m:r>
                            </m:sup>
                          </m:sSup>
                        </m:den>
                      </m:f>
                      <m:d>
                        <m:dPr>
                          <m:ctrlPr>
                            <a:rPr lang="en-US" altLang="en-US" sz="2300" b="0" i="1" smtClean="0">
                              <a:latin typeface="Cambria Math" panose="02040503050406030204" pitchFamily="18" charset="0"/>
                            </a:rPr>
                          </m:ctrlPr>
                        </m:dPr>
                        <m:e>
                          <m:r>
                            <a:rPr lang="en-US" altLang="en-US" sz="2300" b="0" i="1" smtClean="0">
                              <a:latin typeface="Cambria Math" panose="02040503050406030204" pitchFamily="18" charset="0"/>
                            </a:rPr>
                            <m:t>𝐸</m:t>
                          </m:r>
                          <m:r>
                            <a:rPr lang="en-US" altLang="en-US" sz="2300" b="0" i="1" smtClean="0">
                              <a:latin typeface="Cambria Math" panose="02040503050406030204" pitchFamily="18" charset="0"/>
                            </a:rPr>
                            <m:t>+</m:t>
                          </m:r>
                          <m:f>
                            <m:fPr>
                              <m:ctrlPr>
                                <a:rPr lang="en-US" altLang="en-US" sz="2300" b="0" i="1" smtClean="0">
                                  <a:latin typeface="Cambria Math" panose="02040503050406030204" pitchFamily="18" charset="0"/>
                                </a:rPr>
                              </m:ctrlPr>
                            </m:fPr>
                            <m:num>
                              <m:r>
                                <a:rPr lang="en-US" altLang="en-US" sz="2300" b="0" i="1" smtClean="0">
                                  <a:latin typeface="Cambria Math" panose="02040503050406030204" pitchFamily="18" charset="0"/>
                                </a:rPr>
                                <m:t>𝑍</m:t>
                              </m:r>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𝑒</m:t>
                                  </m:r>
                                  <m:r>
                                    <a:rPr lang="en-US" altLang="en-US" sz="2300" b="0" i="1" smtClean="0">
                                      <a:latin typeface="Cambria Math" panose="02040503050406030204" pitchFamily="18" charset="0"/>
                                    </a:rPr>
                                    <m:t>′</m:t>
                                  </m:r>
                                </m:e>
                                <m:sup>
                                  <m:r>
                                    <a:rPr lang="en-US" altLang="en-US" sz="2300" b="0" i="1" smtClean="0">
                                      <a:latin typeface="Cambria Math" panose="02040503050406030204" pitchFamily="18" charset="0"/>
                                    </a:rPr>
                                    <m:t>2</m:t>
                                  </m:r>
                                </m:sup>
                              </m:sSup>
                            </m:num>
                            <m:den>
                              <m:r>
                                <a:rPr lang="en-US" altLang="en-US" sz="2300" b="0" i="1" smtClean="0">
                                  <a:latin typeface="Cambria Math" panose="02040503050406030204" pitchFamily="18" charset="0"/>
                                </a:rPr>
                                <m:t>𝑟</m:t>
                              </m:r>
                            </m:den>
                          </m:f>
                        </m:e>
                      </m:d>
                      <m:r>
                        <a:rPr lang="en-US" altLang="en-US" sz="2300" b="0" i="1" smtClean="0">
                          <a:latin typeface="Cambria Math" panose="02040503050406030204" pitchFamily="18" charset="0"/>
                        </a:rPr>
                        <m:t>=0</m:t>
                      </m:r>
                    </m:oMath>
                  </m:oMathPara>
                </a14:m>
                <a:endParaRPr lang="en-US" altLang="en-US" sz="2300" dirty="0"/>
              </a:p>
              <a:p>
                <a:pPr algn="just">
                  <a:spcBef>
                    <a:spcPct val="0"/>
                  </a:spcBef>
                </a:pPr>
                <a:endParaRPr lang="en-US" altLang="en-US" sz="2300" dirty="0"/>
              </a:p>
              <a:p>
                <a:pPr algn="just">
                  <a:spcBef>
                    <a:spcPct val="0"/>
                  </a:spcBef>
                </a:pPr>
                <a:r>
                  <a:rPr lang="en-US" altLang="en-US" sz="2300" dirty="0"/>
                  <a:t>Multiplying this equation by </a:t>
                </a:r>
                <a14:m>
                  <m:oMath xmlns:m="http://schemas.openxmlformats.org/officeDocument/2006/math">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𝑟</m:t>
                        </m:r>
                      </m:e>
                      <m:sup>
                        <m:r>
                          <a:rPr lang="en-US" altLang="en-US" sz="2300" i="1">
                            <a:latin typeface="Cambria Math" panose="02040503050406030204" pitchFamily="18" charset="0"/>
                          </a:rPr>
                          <m:t>2</m:t>
                        </m:r>
                      </m:sup>
                    </m:sSup>
                    <m:func>
                      <m:funcPr>
                        <m:ctrlPr>
                          <a:rPr lang="en-US" altLang="en-US" sz="2300" i="1">
                            <a:latin typeface="Cambria Math" panose="02040503050406030204" pitchFamily="18" charset="0"/>
                          </a:rPr>
                        </m:ctrlPr>
                      </m:funcPr>
                      <m:fName>
                        <m:sSup>
                          <m:sSupPr>
                            <m:ctrlPr>
                              <a:rPr lang="en-US" altLang="en-US" sz="2300" b="0" i="1" smtClean="0">
                                <a:latin typeface="Cambria Math" panose="02040503050406030204" pitchFamily="18" charset="0"/>
                              </a:rPr>
                            </m:ctrlPr>
                          </m:sSupPr>
                          <m:e>
                            <m:r>
                              <m:rPr>
                                <m:sty m:val="p"/>
                              </m:rPr>
                              <a:rPr lang="en-US" altLang="en-US" sz="2300">
                                <a:latin typeface="Cambria Math" panose="02040503050406030204" pitchFamily="18" charset="0"/>
                              </a:rPr>
                              <m:t>sin</m:t>
                            </m:r>
                          </m:e>
                          <m:sup>
                            <m:r>
                              <a:rPr lang="en-US" altLang="en-US" sz="2300" b="0" i="1" smtClean="0">
                                <a:latin typeface="Cambria Math" panose="02040503050406030204" pitchFamily="18" charset="0"/>
                              </a:rPr>
                              <m:t>2</m:t>
                            </m:r>
                          </m:sup>
                        </m:sSup>
                      </m:fName>
                      <m:e>
                        <m:r>
                          <a:rPr lang="en-US" altLang="en-US" sz="2300" i="1">
                            <a:latin typeface="Cambria Math" panose="02040503050406030204" pitchFamily="18" charset="0"/>
                            <a:ea typeface="Cambria Math" panose="02040503050406030204" pitchFamily="18" charset="0"/>
                          </a:rPr>
                          <m:t>𝜃</m:t>
                        </m:r>
                      </m:e>
                    </m:func>
                  </m:oMath>
                </a14:m>
                <a:r>
                  <a:rPr lang="en-US" altLang="en-US" sz="2300" dirty="0"/>
                  <a:t> and rearranging, we get</a:t>
                </a:r>
              </a:p>
              <a:p>
                <a:pPr algn="just">
                  <a:spcBef>
                    <a:spcPct val="0"/>
                  </a:spcBef>
                </a:pPr>
                <a:endParaRPr lang="en-US" altLang="en-US" sz="2300" dirty="0"/>
              </a:p>
              <a:p>
                <a:pPr algn="just">
                  <a:spcBef>
                    <a:spcPct val="0"/>
                  </a:spcBef>
                </a:pPr>
                <a14:m>
                  <m:oMathPara xmlns:m="http://schemas.openxmlformats.org/officeDocument/2006/math">
                    <m:oMathParaPr>
                      <m:jc m:val="centerGroup"/>
                    </m:oMathParaPr>
                    <m:oMath xmlns:m="http://schemas.openxmlformats.org/officeDocument/2006/math">
                      <m:f>
                        <m:fPr>
                          <m:ctrlPr>
                            <a:rPr lang="en-US" altLang="en-US" sz="2300" i="1">
                              <a:latin typeface="Cambria Math" panose="02040503050406030204" pitchFamily="18" charset="0"/>
                            </a:rPr>
                          </m:ctrlPr>
                        </m:fPr>
                        <m:num>
                          <m:func>
                            <m:funcPr>
                              <m:ctrlPr>
                                <a:rPr lang="en-US" altLang="en-US" sz="2300" i="1">
                                  <a:latin typeface="Cambria Math" panose="02040503050406030204" pitchFamily="18" charset="0"/>
                                </a:rPr>
                              </m:ctrlPr>
                            </m:funcPr>
                            <m:fName>
                              <m:sSup>
                                <m:sSupPr>
                                  <m:ctrlPr>
                                    <a:rPr lang="en-US" altLang="en-US" sz="2300" i="1">
                                      <a:latin typeface="Cambria Math" panose="02040503050406030204" pitchFamily="18" charset="0"/>
                                    </a:rPr>
                                  </m:ctrlPr>
                                </m:sSupPr>
                                <m:e>
                                  <m:r>
                                    <m:rPr>
                                      <m:sty m:val="p"/>
                                    </m:rPr>
                                    <a:rPr lang="en-US" altLang="en-US" sz="2300">
                                      <a:latin typeface="Cambria Math" panose="02040503050406030204" pitchFamily="18" charset="0"/>
                                    </a:rPr>
                                    <m:t>sin</m:t>
                                  </m:r>
                                </m:e>
                                <m:sup>
                                  <m:r>
                                    <a:rPr lang="en-US" altLang="en-US" sz="2300" i="1">
                                      <a:latin typeface="Cambria Math" panose="02040503050406030204" pitchFamily="18" charset="0"/>
                                    </a:rPr>
                                    <m:t>2</m:t>
                                  </m:r>
                                </m:sup>
                              </m:sSup>
                            </m:fName>
                            <m:e>
                              <m:r>
                                <a:rPr lang="en-US" altLang="en-US" sz="2300" i="1">
                                  <a:latin typeface="Cambria Math" panose="02040503050406030204" pitchFamily="18" charset="0"/>
                                  <a:ea typeface="Cambria Math" panose="02040503050406030204" pitchFamily="18" charset="0"/>
                                </a:rPr>
                                <m:t>𝜃</m:t>
                              </m:r>
                            </m:e>
                          </m:func>
                        </m:num>
                        <m:den>
                          <m:r>
                            <a:rPr lang="en-US" altLang="en-US" sz="2300" i="1">
                              <a:latin typeface="Cambria Math" panose="02040503050406030204" pitchFamily="18" charset="0"/>
                            </a:rPr>
                            <m:t>𝑅</m:t>
                          </m:r>
                        </m:den>
                      </m:f>
                      <m:f>
                        <m:fPr>
                          <m:ctrlPr>
                            <a:rPr lang="en-US" altLang="en-US" sz="2300" i="1">
                              <a:latin typeface="Cambria Math" panose="02040503050406030204" pitchFamily="18" charset="0"/>
                            </a:rPr>
                          </m:ctrlPr>
                        </m:fPr>
                        <m:num>
                          <m:r>
                            <a:rPr lang="en-US" altLang="en-US" sz="2300" i="1">
                              <a:latin typeface="Cambria Math" panose="02040503050406030204" pitchFamily="18" charset="0"/>
                            </a:rPr>
                            <m:t>𝑑</m:t>
                          </m:r>
                        </m:num>
                        <m:den>
                          <m:r>
                            <a:rPr lang="en-US" altLang="en-US" sz="2300" i="1">
                              <a:latin typeface="Cambria Math" panose="02040503050406030204" pitchFamily="18" charset="0"/>
                            </a:rPr>
                            <m:t>𝑑𝑟</m:t>
                          </m:r>
                        </m:den>
                      </m:f>
                      <m:d>
                        <m:dPr>
                          <m:ctrlPr>
                            <a:rPr lang="en-US" altLang="en-US" sz="2300" i="1">
                              <a:latin typeface="Cambria Math" panose="02040503050406030204" pitchFamily="18" charset="0"/>
                            </a:rPr>
                          </m:ctrlPr>
                        </m:dPr>
                        <m:e>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𝑟</m:t>
                              </m:r>
                            </m:e>
                            <m:sup>
                              <m:r>
                                <a:rPr lang="en-US" altLang="en-US" sz="2300" i="1">
                                  <a:latin typeface="Cambria Math" panose="02040503050406030204" pitchFamily="18" charset="0"/>
                                </a:rPr>
                                <m:t>2</m:t>
                              </m:r>
                            </m:sup>
                          </m:sSup>
                          <m:f>
                            <m:fPr>
                              <m:ctrlPr>
                                <a:rPr lang="en-US" altLang="en-US" sz="2300" i="1">
                                  <a:latin typeface="Cambria Math" panose="02040503050406030204" pitchFamily="18" charset="0"/>
                                </a:rPr>
                              </m:ctrlPr>
                            </m:fPr>
                            <m:num>
                              <m:r>
                                <a:rPr lang="en-US" altLang="en-US" sz="2300" i="1">
                                  <a:latin typeface="Cambria Math" panose="02040503050406030204" pitchFamily="18" charset="0"/>
                                </a:rPr>
                                <m:t>𝑑𝑅</m:t>
                              </m:r>
                            </m:num>
                            <m:den>
                              <m:r>
                                <a:rPr lang="en-US" altLang="en-US" sz="2300" i="1">
                                  <a:latin typeface="Cambria Math" panose="02040503050406030204" pitchFamily="18" charset="0"/>
                                </a:rPr>
                                <m:t>𝑑𝑟</m:t>
                              </m:r>
                            </m:den>
                          </m:f>
                        </m:e>
                      </m:d>
                      <m:r>
                        <a:rPr lang="en-US" altLang="en-US" sz="2300" i="1">
                          <a:latin typeface="Cambria Math" panose="02040503050406030204" pitchFamily="18" charset="0"/>
                        </a:rPr>
                        <m:t>+ </m:t>
                      </m:r>
                      <m:f>
                        <m:fPr>
                          <m:ctrlPr>
                            <a:rPr lang="en-US" altLang="en-US" sz="2300" i="1">
                              <a:latin typeface="Cambria Math" panose="02040503050406030204" pitchFamily="18" charset="0"/>
                            </a:rPr>
                          </m:ctrlPr>
                        </m:fPr>
                        <m:num>
                          <m:func>
                            <m:funcPr>
                              <m:ctrlPr>
                                <a:rPr lang="en-US" altLang="en-US" sz="2300" i="1">
                                  <a:latin typeface="Cambria Math" panose="02040503050406030204" pitchFamily="18" charset="0"/>
                                </a:rPr>
                              </m:ctrlPr>
                            </m:funcPr>
                            <m:fName>
                              <m:r>
                                <m:rPr>
                                  <m:sty m:val="p"/>
                                </m:rPr>
                                <a:rPr lang="en-US" altLang="en-US" sz="2300">
                                  <a:latin typeface="Cambria Math" panose="02040503050406030204" pitchFamily="18" charset="0"/>
                                </a:rPr>
                                <m:t>sin</m:t>
                              </m:r>
                            </m:fName>
                            <m:e>
                              <m:r>
                                <a:rPr lang="en-US" altLang="en-US" sz="2300" i="1">
                                  <a:latin typeface="Cambria Math" panose="02040503050406030204" pitchFamily="18" charset="0"/>
                                  <a:ea typeface="Cambria Math" panose="02040503050406030204" pitchFamily="18" charset="0"/>
                                </a:rPr>
                                <m:t>𝜃</m:t>
                              </m:r>
                            </m:e>
                          </m:func>
                        </m:num>
                        <m:den>
                          <m:r>
                            <a:rPr lang="en-US" altLang="en-US" sz="2300" i="1">
                              <a:latin typeface="Cambria Math" panose="02040503050406030204" pitchFamily="18" charset="0"/>
                            </a:rPr>
                            <m:t>𝑇</m:t>
                          </m:r>
                        </m:den>
                      </m:f>
                      <m:f>
                        <m:fPr>
                          <m:ctrlPr>
                            <a:rPr lang="en-US" altLang="en-US" sz="2300" i="1">
                              <a:latin typeface="Cambria Math" panose="02040503050406030204" pitchFamily="18" charset="0"/>
                            </a:rPr>
                          </m:ctrlPr>
                        </m:fPr>
                        <m:num>
                          <m:r>
                            <a:rPr lang="en-US" altLang="en-US" sz="2300" i="1">
                              <a:latin typeface="Cambria Math" panose="02040503050406030204" pitchFamily="18" charset="0"/>
                            </a:rPr>
                            <m:t>𝑑</m:t>
                          </m:r>
                        </m:num>
                        <m:den>
                          <m:r>
                            <a:rPr lang="en-US" altLang="en-US" sz="2300" i="1">
                              <a:latin typeface="Cambria Math" panose="02040503050406030204" pitchFamily="18" charset="0"/>
                            </a:rPr>
                            <m:t>𝑑</m:t>
                          </m:r>
                          <m:r>
                            <a:rPr lang="en-US" altLang="en-US" sz="2300" i="1">
                              <a:latin typeface="Cambria Math" panose="02040503050406030204" pitchFamily="18" charset="0"/>
                              <a:ea typeface="Cambria Math" panose="02040503050406030204" pitchFamily="18" charset="0"/>
                            </a:rPr>
                            <m:t>𝜃</m:t>
                          </m:r>
                        </m:den>
                      </m:f>
                      <m:d>
                        <m:dPr>
                          <m:ctrlPr>
                            <a:rPr lang="en-US" altLang="en-US" sz="2300" i="1">
                              <a:latin typeface="Cambria Math" panose="02040503050406030204" pitchFamily="18" charset="0"/>
                            </a:rPr>
                          </m:ctrlPr>
                        </m:dPr>
                        <m:e>
                          <m:func>
                            <m:funcPr>
                              <m:ctrlPr>
                                <a:rPr lang="en-US" altLang="en-US" sz="2300" i="1">
                                  <a:latin typeface="Cambria Math" panose="02040503050406030204" pitchFamily="18" charset="0"/>
                                </a:rPr>
                              </m:ctrlPr>
                            </m:funcPr>
                            <m:fName>
                              <m:r>
                                <m:rPr>
                                  <m:sty m:val="p"/>
                                </m:rPr>
                                <a:rPr lang="en-US" altLang="en-US" sz="2300">
                                  <a:latin typeface="Cambria Math" panose="02040503050406030204" pitchFamily="18" charset="0"/>
                                </a:rPr>
                                <m:t>sin</m:t>
                              </m:r>
                            </m:fName>
                            <m:e>
                              <m:r>
                                <a:rPr lang="en-US" altLang="en-US" sz="2300" i="1">
                                  <a:latin typeface="Cambria Math" panose="02040503050406030204" pitchFamily="18" charset="0"/>
                                  <a:ea typeface="Cambria Math" panose="02040503050406030204" pitchFamily="18" charset="0"/>
                                </a:rPr>
                                <m:t>𝜃</m:t>
                              </m:r>
                            </m:e>
                          </m:func>
                          <m:f>
                            <m:fPr>
                              <m:ctrlPr>
                                <a:rPr lang="en-US" altLang="en-US" sz="2300" i="1">
                                  <a:latin typeface="Cambria Math" panose="02040503050406030204" pitchFamily="18" charset="0"/>
                                  <a:ea typeface="Cambria Math" panose="02040503050406030204" pitchFamily="18" charset="0"/>
                                </a:rPr>
                              </m:ctrlPr>
                            </m:fPr>
                            <m:num>
                              <m:r>
                                <a:rPr lang="en-US" altLang="en-US" sz="2300" i="1">
                                  <a:latin typeface="Cambria Math" panose="02040503050406030204" pitchFamily="18" charset="0"/>
                                  <a:ea typeface="Cambria Math" panose="02040503050406030204" pitchFamily="18" charset="0"/>
                                </a:rPr>
                                <m:t>𝑑𝑇</m:t>
                              </m:r>
                            </m:num>
                            <m:den>
                              <m:r>
                                <a:rPr lang="en-US" altLang="en-US" sz="2300" i="1">
                                  <a:latin typeface="Cambria Math" panose="02040503050406030204" pitchFamily="18" charset="0"/>
                                  <a:ea typeface="Cambria Math" panose="02040503050406030204" pitchFamily="18" charset="0"/>
                                </a:rPr>
                                <m:t>𝑑</m:t>
                              </m:r>
                              <m:r>
                                <a:rPr lang="en-US" altLang="en-US" sz="2300" i="1">
                                  <a:latin typeface="Cambria Math" panose="02040503050406030204" pitchFamily="18" charset="0"/>
                                  <a:ea typeface="Cambria Math" panose="02040503050406030204" pitchFamily="18" charset="0"/>
                                </a:rPr>
                                <m:t>𝜃</m:t>
                              </m:r>
                            </m:den>
                          </m:f>
                        </m:e>
                      </m:d>
                      <m:r>
                        <a:rPr lang="en-US" altLang="en-US" sz="2300" i="1">
                          <a:latin typeface="Cambria Math" panose="02040503050406030204" pitchFamily="18" charset="0"/>
                        </a:rPr>
                        <m:t>+</m:t>
                      </m:r>
                      <m:f>
                        <m:fPr>
                          <m:ctrlPr>
                            <a:rPr lang="en-US" altLang="en-US" sz="2300" i="1">
                              <a:latin typeface="Cambria Math" panose="02040503050406030204" pitchFamily="18" charset="0"/>
                            </a:rPr>
                          </m:ctrlPr>
                        </m:fPr>
                        <m:num>
                          <m:r>
                            <a:rPr lang="en-US" altLang="en-US" sz="2300" i="1">
                              <a:latin typeface="Cambria Math" panose="02040503050406030204" pitchFamily="18" charset="0"/>
                            </a:rPr>
                            <m:t>8</m:t>
                          </m:r>
                          <m:sSup>
                            <m:sSupPr>
                              <m:ctrlPr>
                                <a:rPr lang="en-US" altLang="en-US" sz="2300" i="1">
                                  <a:latin typeface="Cambria Math" panose="02040503050406030204" pitchFamily="18" charset="0"/>
                                </a:rPr>
                              </m:ctrlPr>
                            </m:sSupPr>
                            <m:e>
                              <m:r>
                                <a:rPr lang="en-US" altLang="en-US" sz="2300" i="1">
                                  <a:latin typeface="Cambria Math" panose="02040503050406030204" pitchFamily="18" charset="0"/>
                                  <a:ea typeface="Cambria Math" panose="02040503050406030204" pitchFamily="18" charset="0"/>
                                </a:rPr>
                                <m:t>𝜋</m:t>
                              </m:r>
                            </m:e>
                            <m:sup>
                              <m:r>
                                <a:rPr lang="en-US" altLang="en-US" sz="2300" i="1">
                                  <a:latin typeface="Cambria Math" panose="02040503050406030204" pitchFamily="18" charset="0"/>
                                </a:rPr>
                                <m:t>2</m:t>
                              </m:r>
                            </m:sup>
                          </m:sSup>
                          <m:r>
                            <a:rPr lang="en-US" altLang="en-US" sz="2300" i="1">
                              <a:latin typeface="Cambria Math" panose="02040503050406030204" pitchFamily="18" charset="0"/>
                              <a:ea typeface="Cambria Math" panose="02040503050406030204" pitchFamily="18" charset="0"/>
                            </a:rPr>
                            <m:t>𝜇</m:t>
                          </m:r>
                        </m:num>
                        <m:den>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h</m:t>
                              </m:r>
                            </m:e>
                            <m:sup>
                              <m:r>
                                <a:rPr lang="en-US" altLang="en-US" sz="2300" i="1">
                                  <a:latin typeface="Cambria Math" panose="02040503050406030204" pitchFamily="18" charset="0"/>
                                </a:rPr>
                                <m:t>2</m:t>
                              </m:r>
                            </m:sup>
                          </m:sSup>
                        </m:den>
                      </m:f>
                      <m:d>
                        <m:dPr>
                          <m:ctrlPr>
                            <a:rPr lang="en-US" altLang="en-US" sz="2300" i="1">
                              <a:latin typeface="Cambria Math" panose="02040503050406030204" pitchFamily="18" charset="0"/>
                            </a:rPr>
                          </m:ctrlPr>
                        </m:dPr>
                        <m:e>
                          <m:r>
                            <a:rPr lang="en-US" altLang="en-US" sz="2300" i="1">
                              <a:latin typeface="Cambria Math" panose="02040503050406030204" pitchFamily="18" charset="0"/>
                            </a:rPr>
                            <m:t>𝐸</m:t>
                          </m:r>
                          <m:r>
                            <a:rPr lang="en-US" altLang="en-US" sz="2300" i="1">
                              <a:latin typeface="Cambria Math" panose="02040503050406030204" pitchFamily="18" charset="0"/>
                            </a:rPr>
                            <m:t>+</m:t>
                          </m:r>
                          <m:f>
                            <m:fPr>
                              <m:ctrlPr>
                                <a:rPr lang="en-US" altLang="en-US" sz="2300" i="1">
                                  <a:latin typeface="Cambria Math" panose="02040503050406030204" pitchFamily="18" charset="0"/>
                                </a:rPr>
                              </m:ctrlPr>
                            </m:fPr>
                            <m:num>
                              <m:r>
                                <a:rPr lang="en-US" altLang="en-US" sz="2300" i="1">
                                  <a:latin typeface="Cambria Math" panose="02040503050406030204" pitchFamily="18" charset="0"/>
                                </a:rPr>
                                <m:t>𝑍</m:t>
                              </m:r>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𝑒</m:t>
                                  </m:r>
                                  <m:r>
                                    <a:rPr lang="en-US" altLang="en-US" sz="2300" i="1">
                                      <a:latin typeface="Cambria Math" panose="02040503050406030204" pitchFamily="18" charset="0"/>
                                    </a:rPr>
                                    <m:t>′</m:t>
                                  </m:r>
                                </m:e>
                                <m:sup>
                                  <m:r>
                                    <a:rPr lang="en-US" altLang="en-US" sz="2300" i="1">
                                      <a:latin typeface="Cambria Math" panose="02040503050406030204" pitchFamily="18" charset="0"/>
                                    </a:rPr>
                                    <m:t>2</m:t>
                                  </m:r>
                                </m:sup>
                              </m:sSup>
                            </m:num>
                            <m:den>
                              <m:r>
                                <a:rPr lang="en-US" altLang="en-US" sz="2300" i="1">
                                  <a:latin typeface="Cambria Math" panose="02040503050406030204" pitchFamily="18" charset="0"/>
                                </a:rPr>
                                <m:t>𝑟</m:t>
                              </m:r>
                            </m:den>
                          </m:f>
                        </m:e>
                      </m:d>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𝑟</m:t>
                          </m:r>
                        </m:e>
                        <m:sup>
                          <m:r>
                            <a:rPr lang="en-US" altLang="en-US" sz="2300" i="1">
                              <a:latin typeface="Cambria Math" panose="02040503050406030204" pitchFamily="18" charset="0"/>
                            </a:rPr>
                            <m:t>2</m:t>
                          </m:r>
                        </m:sup>
                      </m:sSup>
                      <m:func>
                        <m:funcPr>
                          <m:ctrlPr>
                            <a:rPr lang="en-US" altLang="en-US" sz="2300" i="1">
                              <a:latin typeface="Cambria Math" panose="02040503050406030204" pitchFamily="18" charset="0"/>
                            </a:rPr>
                          </m:ctrlPr>
                        </m:funcPr>
                        <m:fName>
                          <m:sSup>
                            <m:sSupPr>
                              <m:ctrlPr>
                                <a:rPr lang="en-US" altLang="en-US" sz="2300" i="1">
                                  <a:latin typeface="Cambria Math" panose="02040503050406030204" pitchFamily="18" charset="0"/>
                                </a:rPr>
                              </m:ctrlPr>
                            </m:sSupPr>
                            <m:e>
                              <m:r>
                                <m:rPr>
                                  <m:sty m:val="p"/>
                                </m:rPr>
                                <a:rPr lang="en-US" altLang="en-US" sz="2300">
                                  <a:latin typeface="Cambria Math" panose="02040503050406030204" pitchFamily="18" charset="0"/>
                                </a:rPr>
                                <m:t>sin</m:t>
                              </m:r>
                            </m:e>
                            <m:sup>
                              <m:r>
                                <a:rPr lang="en-US" altLang="en-US" sz="2300" i="1">
                                  <a:latin typeface="Cambria Math" panose="02040503050406030204" pitchFamily="18" charset="0"/>
                                </a:rPr>
                                <m:t>2</m:t>
                              </m:r>
                            </m:sup>
                          </m:sSup>
                        </m:fName>
                        <m:e>
                          <m:r>
                            <a:rPr lang="en-US" altLang="en-US" sz="2300" i="1">
                              <a:latin typeface="Cambria Math" panose="02040503050406030204" pitchFamily="18" charset="0"/>
                              <a:ea typeface="Cambria Math" panose="02040503050406030204" pitchFamily="18" charset="0"/>
                            </a:rPr>
                            <m:t>𝜃</m:t>
                          </m:r>
                        </m:e>
                      </m:func>
                      <m:r>
                        <a:rPr lang="en-US" altLang="en-US" sz="2300" i="1">
                          <a:latin typeface="Cambria Math" panose="02040503050406030204" pitchFamily="18" charset="0"/>
                        </a:rPr>
                        <m:t>=</m:t>
                      </m:r>
                      <m:r>
                        <a:rPr lang="en-US" altLang="en-US" sz="2300" b="0" i="1" smtClean="0">
                          <a:latin typeface="Cambria Math" panose="02040503050406030204" pitchFamily="18" charset="0"/>
                        </a:rPr>
                        <m:t> −</m:t>
                      </m:r>
                      <m:f>
                        <m:fPr>
                          <m:ctrlPr>
                            <a:rPr lang="en-US" altLang="en-US" sz="2300" i="1">
                              <a:latin typeface="Cambria Math" panose="02040503050406030204" pitchFamily="18" charset="0"/>
                            </a:rPr>
                          </m:ctrlPr>
                        </m:fPr>
                        <m:num>
                          <m:r>
                            <a:rPr lang="en-US" altLang="en-US" sz="2300" i="1">
                              <a:latin typeface="Cambria Math" panose="02040503050406030204" pitchFamily="18" charset="0"/>
                            </a:rPr>
                            <m:t>1</m:t>
                          </m:r>
                        </m:num>
                        <m:den>
                          <m:r>
                            <a:rPr lang="en-US" altLang="en-US" sz="2300" i="1">
                              <a:latin typeface="Cambria Math" panose="02040503050406030204" pitchFamily="18" charset="0"/>
                            </a:rPr>
                            <m:t>𝐹</m:t>
                          </m:r>
                        </m:den>
                      </m:f>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𝑑</m:t>
                              </m:r>
                            </m:e>
                            <m:sup>
                              <m:r>
                                <a:rPr lang="en-US" altLang="en-US" sz="2300" i="1">
                                  <a:latin typeface="Cambria Math" panose="02040503050406030204" pitchFamily="18" charset="0"/>
                                </a:rPr>
                                <m:t>2</m:t>
                              </m:r>
                            </m:sup>
                          </m:sSup>
                          <m:r>
                            <a:rPr lang="en-US" altLang="en-US" sz="2300" i="1">
                              <a:latin typeface="Cambria Math" panose="02040503050406030204" pitchFamily="18" charset="0"/>
                            </a:rPr>
                            <m:t>𝐹</m:t>
                          </m:r>
                        </m:num>
                        <m:den>
                          <m:r>
                            <a:rPr lang="en-US" altLang="en-US" sz="2300" i="1">
                              <a:latin typeface="Cambria Math" panose="02040503050406030204" pitchFamily="18" charset="0"/>
                            </a:rPr>
                            <m:t>𝑑</m:t>
                          </m:r>
                          <m:sSup>
                            <m:sSupPr>
                              <m:ctrlPr>
                                <a:rPr lang="en-US" altLang="en-US" sz="2300" i="1">
                                  <a:latin typeface="Cambria Math" panose="02040503050406030204" pitchFamily="18" charset="0"/>
                                </a:rPr>
                              </m:ctrlPr>
                            </m:sSupPr>
                            <m:e>
                              <m:r>
                                <a:rPr lang="en-US" altLang="en-US" sz="2300" i="1">
                                  <a:latin typeface="Cambria Math" panose="02040503050406030204" pitchFamily="18" charset="0"/>
                                  <a:ea typeface="Cambria Math" panose="02040503050406030204" pitchFamily="18" charset="0"/>
                                </a:rPr>
                                <m:t>𝜑</m:t>
                              </m:r>
                            </m:e>
                            <m:sup>
                              <m:r>
                                <a:rPr lang="en-US" altLang="en-US" sz="2300" i="1">
                                  <a:latin typeface="Cambria Math" panose="02040503050406030204" pitchFamily="18" charset="0"/>
                                </a:rPr>
                                <m:t>2</m:t>
                              </m:r>
                            </m:sup>
                          </m:sSup>
                        </m:den>
                      </m:f>
                    </m:oMath>
                  </m:oMathPara>
                </a14:m>
                <a:endParaRPr lang="en-US" altLang="en-US" sz="2300" dirty="0"/>
              </a:p>
              <a:p>
                <a:pPr algn="just">
                  <a:spcBef>
                    <a:spcPct val="0"/>
                  </a:spcBef>
                </a:pPr>
                <a:endParaRPr lang="en-US" altLang="en-US" sz="2300" dirty="0"/>
              </a:p>
            </p:txBody>
          </p:sp>
        </mc:Choice>
        <mc:Fallback xmlns="">
          <p:sp>
            <p:nvSpPr>
              <p:cNvPr id="3" name="Rectangle 2"/>
              <p:cNvSpPr>
                <a:spLocks noRot="1" noChangeAspect="1" noMove="1" noResize="1" noEditPoints="1" noAdjustHandles="1" noChangeArrowheads="1" noChangeShapeType="1" noTextEdit="1"/>
              </p:cNvSpPr>
              <p:nvPr/>
            </p:nvSpPr>
            <p:spPr>
              <a:xfrm>
                <a:off x="194718" y="928906"/>
                <a:ext cx="8754566" cy="5747214"/>
              </a:xfrm>
              <a:prstGeom prst="rect">
                <a:avLst/>
              </a:prstGeom>
              <a:blipFill>
                <a:blip r:embed="rId2"/>
                <a:stretch>
                  <a:fillRect l="-1045" t="-742" r="-9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4374BF2-3C04-4AB9-BE52-D173019A9162}" type="slidenum">
              <a:rPr lang="en-US" smtClean="0"/>
              <a:t>7</a:t>
            </a:fld>
            <a:endParaRPr lang="en-US" dirty="0"/>
          </a:p>
        </p:txBody>
      </p:sp>
    </p:spTree>
    <p:extLst>
      <p:ext uri="{BB962C8B-B14F-4D97-AF65-F5344CB8AC3E}">
        <p14:creationId xmlns:p14="http://schemas.microsoft.com/office/powerpoint/2010/main" val="2223787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194718" y="928906"/>
                <a:ext cx="8754566" cy="5652701"/>
              </a:xfrm>
              <a:prstGeom prst="rect">
                <a:avLst/>
              </a:prstGeom>
            </p:spPr>
            <p:txBody>
              <a:bodyPr wrap="square">
                <a:spAutoFit/>
              </a:bodyPr>
              <a:lstStyle/>
              <a:p>
                <a:pPr algn="just">
                  <a:spcBef>
                    <a:spcPct val="0"/>
                  </a:spcBef>
                </a:pPr>
                <a:r>
                  <a:rPr lang="en-US" altLang="en-US" sz="2300" dirty="0"/>
                  <a:t>The two sides of the previous equations must equal the same constant, which we call </a:t>
                </a:r>
                <a14:m>
                  <m:oMath xmlns:m="http://schemas.openxmlformats.org/officeDocument/2006/math">
                    <m:sSup>
                      <m:sSupPr>
                        <m:ctrlPr>
                          <a:rPr lang="en-US" altLang="en-US" sz="2300" b="0" i="1" dirty="0" smtClean="0">
                            <a:latin typeface="Cambria Math" panose="02040503050406030204" pitchFamily="18" charset="0"/>
                          </a:rPr>
                        </m:ctrlPr>
                      </m:sSupPr>
                      <m:e>
                        <m:r>
                          <a:rPr lang="en-US" altLang="en-US" sz="2300" i="1" dirty="0" smtClean="0">
                            <a:latin typeface="Cambria Math" panose="02040503050406030204" pitchFamily="18" charset="0"/>
                          </a:rPr>
                          <m:t>𝑚</m:t>
                        </m:r>
                      </m:e>
                      <m:sup>
                        <m:r>
                          <a:rPr lang="en-US" altLang="en-US" sz="2300" i="1" dirty="0" smtClean="0">
                            <a:latin typeface="Cambria Math" panose="02040503050406030204" pitchFamily="18" charset="0"/>
                          </a:rPr>
                          <m:t>2</m:t>
                        </m:r>
                      </m:sup>
                    </m:sSup>
                  </m:oMath>
                </a14:m>
                <a:r>
                  <a:rPr lang="en-US" altLang="en-US" sz="2300" dirty="0"/>
                  <a:t>. therefore,</a:t>
                </a:r>
              </a:p>
              <a:p>
                <a:pPr algn="just">
                  <a:spcBef>
                    <a:spcPct val="0"/>
                  </a:spcBef>
                </a:pPr>
                <a:endParaRPr lang="en-US" altLang="en-US" sz="2300" dirty="0"/>
              </a:p>
              <a:p>
                <a:pPr algn="just">
                  <a:spcBef>
                    <a:spcPct val="0"/>
                  </a:spcBef>
                </a:pPr>
                <a14:m>
                  <m:oMathPara xmlns:m="http://schemas.openxmlformats.org/officeDocument/2006/math">
                    <m:oMathParaPr>
                      <m:jc m:val="centerGroup"/>
                    </m:oMathParaPr>
                    <m:oMath xmlns:m="http://schemas.openxmlformats.org/officeDocument/2006/math">
                      <m:f>
                        <m:fPr>
                          <m:ctrlPr>
                            <a:rPr lang="en-US" altLang="en-US" sz="2300" i="1" smtClean="0">
                              <a:ln>
                                <a:solidFill>
                                  <a:schemeClr val="tx1"/>
                                </a:solidFill>
                              </a:ln>
                              <a:latin typeface="Cambria Math" panose="02040503050406030204" pitchFamily="18" charset="0"/>
                            </a:rPr>
                          </m:ctrlPr>
                        </m:fPr>
                        <m:num>
                          <m:r>
                            <a:rPr lang="en-US" altLang="en-US" sz="2300" i="1">
                              <a:ln>
                                <a:solidFill>
                                  <a:schemeClr val="tx1"/>
                                </a:solidFill>
                              </a:ln>
                              <a:latin typeface="Cambria Math" panose="02040503050406030204" pitchFamily="18" charset="0"/>
                            </a:rPr>
                            <m:t>1</m:t>
                          </m:r>
                        </m:num>
                        <m:den>
                          <m:r>
                            <a:rPr lang="en-US" altLang="en-US" sz="2300" i="1">
                              <a:ln>
                                <a:solidFill>
                                  <a:schemeClr val="tx1"/>
                                </a:solidFill>
                              </a:ln>
                              <a:latin typeface="Cambria Math" panose="02040503050406030204" pitchFamily="18" charset="0"/>
                            </a:rPr>
                            <m:t>𝐹</m:t>
                          </m:r>
                        </m:den>
                      </m:f>
                      <m:f>
                        <m:fPr>
                          <m:ctrlPr>
                            <a:rPr lang="en-US" altLang="en-US" sz="2300" i="1">
                              <a:ln>
                                <a:solidFill>
                                  <a:schemeClr val="tx1"/>
                                </a:solidFill>
                              </a:ln>
                              <a:latin typeface="Cambria Math" panose="02040503050406030204" pitchFamily="18" charset="0"/>
                            </a:rPr>
                          </m:ctrlPr>
                        </m:fPr>
                        <m:num>
                          <m:sSup>
                            <m:sSupPr>
                              <m:ctrlPr>
                                <a:rPr lang="en-US" altLang="en-US" sz="2300" i="1">
                                  <a:ln>
                                    <a:solidFill>
                                      <a:schemeClr val="tx1"/>
                                    </a:solidFill>
                                  </a:ln>
                                  <a:latin typeface="Cambria Math" panose="02040503050406030204" pitchFamily="18" charset="0"/>
                                </a:rPr>
                              </m:ctrlPr>
                            </m:sSupPr>
                            <m:e>
                              <m:r>
                                <a:rPr lang="en-US" altLang="en-US" sz="2300" i="1">
                                  <a:ln>
                                    <a:solidFill>
                                      <a:schemeClr val="tx1"/>
                                    </a:solidFill>
                                  </a:ln>
                                  <a:latin typeface="Cambria Math" panose="02040503050406030204" pitchFamily="18" charset="0"/>
                                </a:rPr>
                                <m:t>𝑑</m:t>
                              </m:r>
                            </m:e>
                            <m:sup>
                              <m:r>
                                <a:rPr lang="en-US" altLang="en-US" sz="2300" i="1">
                                  <a:ln>
                                    <a:solidFill>
                                      <a:schemeClr val="tx1"/>
                                    </a:solidFill>
                                  </a:ln>
                                  <a:latin typeface="Cambria Math" panose="02040503050406030204" pitchFamily="18" charset="0"/>
                                </a:rPr>
                                <m:t>2</m:t>
                              </m:r>
                            </m:sup>
                          </m:sSup>
                          <m:r>
                            <a:rPr lang="en-US" altLang="en-US" sz="2300" i="1">
                              <a:ln>
                                <a:solidFill>
                                  <a:schemeClr val="tx1"/>
                                </a:solidFill>
                              </a:ln>
                              <a:latin typeface="Cambria Math" panose="02040503050406030204" pitchFamily="18" charset="0"/>
                            </a:rPr>
                            <m:t>𝐹</m:t>
                          </m:r>
                        </m:num>
                        <m:den>
                          <m:r>
                            <a:rPr lang="en-US" altLang="en-US" sz="2300" i="1">
                              <a:ln>
                                <a:solidFill>
                                  <a:schemeClr val="tx1"/>
                                </a:solidFill>
                              </a:ln>
                              <a:latin typeface="Cambria Math" panose="02040503050406030204" pitchFamily="18" charset="0"/>
                            </a:rPr>
                            <m:t>𝑑</m:t>
                          </m:r>
                          <m:sSup>
                            <m:sSupPr>
                              <m:ctrlPr>
                                <a:rPr lang="en-US" altLang="en-US" sz="2300" i="1">
                                  <a:ln>
                                    <a:solidFill>
                                      <a:schemeClr val="tx1"/>
                                    </a:solidFill>
                                  </a:ln>
                                  <a:latin typeface="Cambria Math" panose="02040503050406030204" pitchFamily="18" charset="0"/>
                                </a:rPr>
                              </m:ctrlPr>
                            </m:sSupPr>
                            <m:e>
                              <m:r>
                                <a:rPr lang="en-US" altLang="en-US" sz="2300" i="1">
                                  <a:ln>
                                    <a:solidFill>
                                      <a:schemeClr val="tx1"/>
                                    </a:solidFill>
                                  </a:ln>
                                  <a:latin typeface="Cambria Math" panose="02040503050406030204" pitchFamily="18" charset="0"/>
                                  <a:ea typeface="Cambria Math" panose="02040503050406030204" pitchFamily="18" charset="0"/>
                                </a:rPr>
                                <m:t>𝜑</m:t>
                              </m:r>
                            </m:e>
                            <m:sup>
                              <m:r>
                                <a:rPr lang="en-US" altLang="en-US" sz="2300" i="1">
                                  <a:ln>
                                    <a:solidFill>
                                      <a:schemeClr val="tx1"/>
                                    </a:solidFill>
                                  </a:ln>
                                  <a:latin typeface="Cambria Math" panose="02040503050406030204" pitchFamily="18" charset="0"/>
                                </a:rPr>
                                <m:t>2</m:t>
                              </m:r>
                            </m:sup>
                          </m:sSup>
                        </m:den>
                      </m:f>
                      <m:r>
                        <a:rPr lang="en-US" altLang="en-US" sz="2300" b="0" i="1" smtClean="0">
                          <a:ln>
                            <a:solidFill>
                              <a:schemeClr val="tx1"/>
                            </a:solidFill>
                          </a:ln>
                          <a:latin typeface="Cambria Math" panose="02040503050406030204" pitchFamily="18" charset="0"/>
                        </a:rPr>
                        <m:t>=−</m:t>
                      </m:r>
                      <m:sSup>
                        <m:sSupPr>
                          <m:ctrlPr>
                            <a:rPr lang="en-US" altLang="en-US" sz="2300" i="1" dirty="0">
                              <a:ln>
                                <a:solidFill>
                                  <a:schemeClr val="tx1"/>
                                </a:solidFill>
                              </a:ln>
                              <a:latin typeface="Cambria Math" panose="02040503050406030204" pitchFamily="18" charset="0"/>
                            </a:rPr>
                          </m:ctrlPr>
                        </m:sSupPr>
                        <m:e>
                          <m:r>
                            <a:rPr lang="en-US" altLang="en-US" sz="2300" i="1" dirty="0">
                              <a:ln>
                                <a:solidFill>
                                  <a:schemeClr val="tx1"/>
                                </a:solidFill>
                              </a:ln>
                              <a:latin typeface="Cambria Math" panose="02040503050406030204" pitchFamily="18" charset="0"/>
                            </a:rPr>
                            <m:t>𝑚</m:t>
                          </m:r>
                        </m:e>
                        <m:sup>
                          <m:r>
                            <a:rPr lang="en-US" altLang="en-US" sz="2300" i="1" dirty="0">
                              <a:ln>
                                <a:solidFill>
                                  <a:schemeClr val="tx1"/>
                                </a:solidFill>
                              </a:ln>
                              <a:latin typeface="Cambria Math" panose="02040503050406030204" pitchFamily="18" charset="0"/>
                            </a:rPr>
                            <m:t>2</m:t>
                          </m:r>
                        </m:sup>
                      </m:sSup>
                    </m:oMath>
                  </m:oMathPara>
                </a14:m>
                <a:endParaRPr lang="en-US" altLang="en-US" sz="2300" dirty="0"/>
              </a:p>
              <a:p>
                <a:pPr algn="just">
                  <a:spcBef>
                    <a:spcPct val="0"/>
                  </a:spcBef>
                </a:pPr>
                <a:endParaRPr lang="en-US" altLang="en-US" sz="2300" dirty="0"/>
              </a:p>
              <a:p>
                <a:pPr algn="just">
                  <a:spcBef>
                    <a:spcPct val="0"/>
                  </a:spcBef>
                </a:pPr>
                <a14:m>
                  <m:oMathPara xmlns:m="http://schemas.openxmlformats.org/officeDocument/2006/math">
                    <m:oMathParaPr>
                      <m:jc m:val="centerGroup"/>
                    </m:oMathParaPr>
                    <m:oMath xmlns:m="http://schemas.openxmlformats.org/officeDocument/2006/math">
                      <m:f>
                        <m:fPr>
                          <m:ctrlPr>
                            <a:rPr lang="en-US" altLang="en-US" sz="2300" i="1">
                              <a:latin typeface="Cambria Math" panose="02040503050406030204" pitchFamily="18" charset="0"/>
                            </a:rPr>
                          </m:ctrlPr>
                        </m:fPr>
                        <m:num>
                          <m:func>
                            <m:funcPr>
                              <m:ctrlPr>
                                <a:rPr lang="en-US" altLang="en-US" sz="2300" i="1">
                                  <a:latin typeface="Cambria Math" panose="02040503050406030204" pitchFamily="18" charset="0"/>
                                </a:rPr>
                              </m:ctrlPr>
                            </m:funcPr>
                            <m:fName>
                              <m:sSup>
                                <m:sSupPr>
                                  <m:ctrlPr>
                                    <a:rPr lang="en-US" altLang="en-US" sz="2300" i="1">
                                      <a:latin typeface="Cambria Math" panose="02040503050406030204" pitchFamily="18" charset="0"/>
                                    </a:rPr>
                                  </m:ctrlPr>
                                </m:sSupPr>
                                <m:e>
                                  <m:r>
                                    <m:rPr>
                                      <m:sty m:val="p"/>
                                    </m:rPr>
                                    <a:rPr lang="en-US" altLang="en-US" sz="2300">
                                      <a:latin typeface="Cambria Math" panose="02040503050406030204" pitchFamily="18" charset="0"/>
                                    </a:rPr>
                                    <m:t>sin</m:t>
                                  </m:r>
                                </m:e>
                                <m:sup>
                                  <m:r>
                                    <a:rPr lang="en-US" altLang="en-US" sz="2300" i="1">
                                      <a:latin typeface="Cambria Math" panose="02040503050406030204" pitchFamily="18" charset="0"/>
                                    </a:rPr>
                                    <m:t>2</m:t>
                                  </m:r>
                                </m:sup>
                              </m:sSup>
                            </m:fName>
                            <m:e>
                              <m:r>
                                <a:rPr lang="en-US" altLang="en-US" sz="2300" i="1">
                                  <a:latin typeface="Cambria Math" panose="02040503050406030204" pitchFamily="18" charset="0"/>
                                  <a:ea typeface="Cambria Math" panose="02040503050406030204" pitchFamily="18" charset="0"/>
                                </a:rPr>
                                <m:t>𝜃</m:t>
                              </m:r>
                            </m:e>
                          </m:func>
                        </m:num>
                        <m:den>
                          <m:r>
                            <a:rPr lang="en-US" altLang="en-US" sz="2300" i="1">
                              <a:latin typeface="Cambria Math" panose="02040503050406030204" pitchFamily="18" charset="0"/>
                            </a:rPr>
                            <m:t>𝑅</m:t>
                          </m:r>
                        </m:den>
                      </m:f>
                      <m:f>
                        <m:fPr>
                          <m:ctrlPr>
                            <a:rPr lang="en-US" altLang="en-US" sz="2300" i="1">
                              <a:latin typeface="Cambria Math" panose="02040503050406030204" pitchFamily="18" charset="0"/>
                            </a:rPr>
                          </m:ctrlPr>
                        </m:fPr>
                        <m:num>
                          <m:r>
                            <a:rPr lang="en-US" altLang="en-US" sz="2300" i="1">
                              <a:latin typeface="Cambria Math" panose="02040503050406030204" pitchFamily="18" charset="0"/>
                            </a:rPr>
                            <m:t>𝑑</m:t>
                          </m:r>
                        </m:num>
                        <m:den>
                          <m:r>
                            <a:rPr lang="en-US" altLang="en-US" sz="2300" i="1">
                              <a:latin typeface="Cambria Math" panose="02040503050406030204" pitchFamily="18" charset="0"/>
                            </a:rPr>
                            <m:t>𝑑𝑟</m:t>
                          </m:r>
                        </m:den>
                      </m:f>
                      <m:d>
                        <m:dPr>
                          <m:ctrlPr>
                            <a:rPr lang="en-US" altLang="en-US" sz="2300" i="1">
                              <a:latin typeface="Cambria Math" panose="02040503050406030204" pitchFamily="18" charset="0"/>
                            </a:rPr>
                          </m:ctrlPr>
                        </m:dPr>
                        <m:e>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𝑟</m:t>
                              </m:r>
                            </m:e>
                            <m:sup>
                              <m:r>
                                <a:rPr lang="en-US" altLang="en-US" sz="2300" i="1">
                                  <a:latin typeface="Cambria Math" panose="02040503050406030204" pitchFamily="18" charset="0"/>
                                </a:rPr>
                                <m:t>2</m:t>
                              </m:r>
                            </m:sup>
                          </m:sSup>
                          <m:f>
                            <m:fPr>
                              <m:ctrlPr>
                                <a:rPr lang="en-US" altLang="en-US" sz="2300" i="1">
                                  <a:latin typeface="Cambria Math" panose="02040503050406030204" pitchFamily="18" charset="0"/>
                                </a:rPr>
                              </m:ctrlPr>
                            </m:fPr>
                            <m:num>
                              <m:r>
                                <a:rPr lang="en-US" altLang="en-US" sz="2300" i="1">
                                  <a:latin typeface="Cambria Math" panose="02040503050406030204" pitchFamily="18" charset="0"/>
                                </a:rPr>
                                <m:t>𝑑𝑅</m:t>
                              </m:r>
                            </m:num>
                            <m:den>
                              <m:r>
                                <a:rPr lang="en-US" altLang="en-US" sz="2300" i="1">
                                  <a:latin typeface="Cambria Math" panose="02040503050406030204" pitchFamily="18" charset="0"/>
                                </a:rPr>
                                <m:t>𝑑𝑟</m:t>
                              </m:r>
                            </m:den>
                          </m:f>
                        </m:e>
                      </m:d>
                      <m:r>
                        <a:rPr lang="en-US" altLang="en-US" sz="2300" i="1">
                          <a:latin typeface="Cambria Math" panose="02040503050406030204" pitchFamily="18" charset="0"/>
                        </a:rPr>
                        <m:t>+ </m:t>
                      </m:r>
                      <m:f>
                        <m:fPr>
                          <m:ctrlPr>
                            <a:rPr lang="en-US" altLang="en-US" sz="2300" i="1">
                              <a:latin typeface="Cambria Math" panose="02040503050406030204" pitchFamily="18" charset="0"/>
                            </a:rPr>
                          </m:ctrlPr>
                        </m:fPr>
                        <m:num>
                          <m:func>
                            <m:funcPr>
                              <m:ctrlPr>
                                <a:rPr lang="en-US" altLang="en-US" sz="2300" i="1">
                                  <a:latin typeface="Cambria Math" panose="02040503050406030204" pitchFamily="18" charset="0"/>
                                </a:rPr>
                              </m:ctrlPr>
                            </m:funcPr>
                            <m:fName>
                              <m:r>
                                <m:rPr>
                                  <m:sty m:val="p"/>
                                </m:rPr>
                                <a:rPr lang="en-US" altLang="en-US" sz="2300">
                                  <a:latin typeface="Cambria Math" panose="02040503050406030204" pitchFamily="18" charset="0"/>
                                </a:rPr>
                                <m:t>sin</m:t>
                              </m:r>
                            </m:fName>
                            <m:e>
                              <m:r>
                                <a:rPr lang="en-US" altLang="en-US" sz="2300" i="1">
                                  <a:latin typeface="Cambria Math" panose="02040503050406030204" pitchFamily="18" charset="0"/>
                                  <a:ea typeface="Cambria Math" panose="02040503050406030204" pitchFamily="18" charset="0"/>
                                </a:rPr>
                                <m:t>𝜃</m:t>
                              </m:r>
                            </m:e>
                          </m:func>
                        </m:num>
                        <m:den>
                          <m:r>
                            <a:rPr lang="en-US" altLang="en-US" sz="2300" i="1">
                              <a:latin typeface="Cambria Math" panose="02040503050406030204" pitchFamily="18" charset="0"/>
                            </a:rPr>
                            <m:t>𝑇</m:t>
                          </m:r>
                        </m:den>
                      </m:f>
                      <m:f>
                        <m:fPr>
                          <m:ctrlPr>
                            <a:rPr lang="en-US" altLang="en-US" sz="2300" i="1">
                              <a:latin typeface="Cambria Math" panose="02040503050406030204" pitchFamily="18" charset="0"/>
                            </a:rPr>
                          </m:ctrlPr>
                        </m:fPr>
                        <m:num>
                          <m:r>
                            <a:rPr lang="en-US" altLang="en-US" sz="2300" i="1">
                              <a:latin typeface="Cambria Math" panose="02040503050406030204" pitchFamily="18" charset="0"/>
                            </a:rPr>
                            <m:t>𝑑</m:t>
                          </m:r>
                        </m:num>
                        <m:den>
                          <m:r>
                            <a:rPr lang="en-US" altLang="en-US" sz="2300" i="1">
                              <a:latin typeface="Cambria Math" panose="02040503050406030204" pitchFamily="18" charset="0"/>
                            </a:rPr>
                            <m:t>𝑑</m:t>
                          </m:r>
                          <m:r>
                            <a:rPr lang="en-US" altLang="en-US" sz="2300" i="1">
                              <a:latin typeface="Cambria Math" panose="02040503050406030204" pitchFamily="18" charset="0"/>
                              <a:ea typeface="Cambria Math" panose="02040503050406030204" pitchFamily="18" charset="0"/>
                            </a:rPr>
                            <m:t>𝜃</m:t>
                          </m:r>
                        </m:den>
                      </m:f>
                      <m:d>
                        <m:dPr>
                          <m:ctrlPr>
                            <a:rPr lang="en-US" altLang="en-US" sz="2300" i="1">
                              <a:latin typeface="Cambria Math" panose="02040503050406030204" pitchFamily="18" charset="0"/>
                            </a:rPr>
                          </m:ctrlPr>
                        </m:dPr>
                        <m:e>
                          <m:func>
                            <m:funcPr>
                              <m:ctrlPr>
                                <a:rPr lang="en-US" altLang="en-US" sz="2300" i="1">
                                  <a:latin typeface="Cambria Math" panose="02040503050406030204" pitchFamily="18" charset="0"/>
                                </a:rPr>
                              </m:ctrlPr>
                            </m:funcPr>
                            <m:fName>
                              <m:r>
                                <m:rPr>
                                  <m:sty m:val="p"/>
                                </m:rPr>
                                <a:rPr lang="en-US" altLang="en-US" sz="2300">
                                  <a:latin typeface="Cambria Math" panose="02040503050406030204" pitchFamily="18" charset="0"/>
                                </a:rPr>
                                <m:t>sin</m:t>
                              </m:r>
                            </m:fName>
                            <m:e>
                              <m:r>
                                <a:rPr lang="en-US" altLang="en-US" sz="2300" i="1">
                                  <a:latin typeface="Cambria Math" panose="02040503050406030204" pitchFamily="18" charset="0"/>
                                  <a:ea typeface="Cambria Math" panose="02040503050406030204" pitchFamily="18" charset="0"/>
                                </a:rPr>
                                <m:t>𝜃</m:t>
                              </m:r>
                            </m:e>
                          </m:func>
                          <m:f>
                            <m:fPr>
                              <m:ctrlPr>
                                <a:rPr lang="en-US" altLang="en-US" sz="2300" i="1">
                                  <a:latin typeface="Cambria Math" panose="02040503050406030204" pitchFamily="18" charset="0"/>
                                  <a:ea typeface="Cambria Math" panose="02040503050406030204" pitchFamily="18" charset="0"/>
                                </a:rPr>
                              </m:ctrlPr>
                            </m:fPr>
                            <m:num>
                              <m:r>
                                <a:rPr lang="en-US" altLang="en-US" sz="2300" i="1">
                                  <a:latin typeface="Cambria Math" panose="02040503050406030204" pitchFamily="18" charset="0"/>
                                  <a:ea typeface="Cambria Math" panose="02040503050406030204" pitchFamily="18" charset="0"/>
                                </a:rPr>
                                <m:t>𝑑𝑇</m:t>
                              </m:r>
                            </m:num>
                            <m:den>
                              <m:r>
                                <a:rPr lang="en-US" altLang="en-US" sz="2300" i="1">
                                  <a:latin typeface="Cambria Math" panose="02040503050406030204" pitchFamily="18" charset="0"/>
                                  <a:ea typeface="Cambria Math" panose="02040503050406030204" pitchFamily="18" charset="0"/>
                                </a:rPr>
                                <m:t>𝑑</m:t>
                              </m:r>
                              <m:r>
                                <a:rPr lang="en-US" altLang="en-US" sz="2300" i="1">
                                  <a:latin typeface="Cambria Math" panose="02040503050406030204" pitchFamily="18" charset="0"/>
                                  <a:ea typeface="Cambria Math" panose="02040503050406030204" pitchFamily="18" charset="0"/>
                                </a:rPr>
                                <m:t>𝜃</m:t>
                              </m:r>
                            </m:den>
                          </m:f>
                        </m:e>
                      </m:d>
                      <m:r>
                        <a:rPr lang="en-US" altLang="en-US" sz="2300" i="1">
                          <a:latin typeface="Cambria Math" panose="02040503050406030204" pitchFamily="18" charset="0"/>
                        </a:rPr>
                        <m:t>+</m:t>
                      </m:r>
                      <m:f>
                        <m:fPr>
                          <m:ctrlPr>
                            <a:rPr lang="en-US" altLang="en-US" sz="2300" i="1">
                              <a:latin typeface="Cambria Math" panose="02040503050406030204" pitchFamily="18" charset="0"/>
                            </a:rPr>
                          </m:ctrlPr>
                        </m:fPr>
                        <m:num>
                          <m:r>
                            <a:rPr lang="en-US" altLang="en-US" sz="2300" i="1">
                              <a:latin typeface="Cambria Math" panose="02040503050406030204" pitchFamily="18" charset="0"/>
                            </a:rPr>
                            <m:t>8</m:t>
                          </m:r>
                          <m:sSup>
                            <m:sSupPr>
                              <m:ctrlPr>
                                <a:rPr lang="en-US" altLang="en-US" sz="2300" i="1">
                                  <a:latin typeface="Cambria Math" panose="02040503050406030204" pitchFamily="18" charset="0"/>
                                </a:rPr>
                              </m:ctrlPr>
                            </m:sSupPr>
                            <m:e>
                              <m:r>
                                <a:rPr lang="en-US" altLang="en-US" sz="2300" i="1">
                                  <a:latin typeface="Cambria Math" panose="02040503050406030204" pitchFamily="18" charset="0"/>
                                  <a:ea typeface="Cambria Math" panose="02040503050406030204" pitchFamily="18" charset="0"/>
                                </a:rPr>
                                <m:t>𝜋</m:t>
                              </m:r>
                            </m:e>
                            <m:sup>
                              <m:r>
                                <a:rPr lang="en-US" altLang="en-US" sz="2300" i="1">
                                  <a:latin typeface="Cambria Math" panose="02040503050406030204" pitchFamily="18" charset="0"/>
                                </a:rPr>
                                <m:t>2</m:t>
                              </m:r>
                            </m:sup>
                          </m:sSup>
                          <m:r>
                            <a:rPr lang="en-US" altLang="en-US" sz="2300" i="1">
                              <a:latin typeface="Cambria Math" panose="02040503050406030204" pitchFamily="18" charset="0"/>
                              <a:ea typeface="Cambria Math" panose="02040503050406030204" pitchFamily="18" charset="0"/>
                            </a:rPr>
                            <m:t>𝜇</m:t>
                          </m:r>
                        </m:num>
                        <m:den>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h</m:t>
                              </m:r>
                            </m:e>
                            <m:sup>
                              <m:r>
                                <a:rPr lang="en-US" altLang="en-US" sz="2300" i="1">
                                  <a:latin typeface="Cambria Math" panose="02040503050406030204" pitchFamily="18" charset="0"/>
                                </a:rPr>
                                <m:t>2</m:t>
                              </m:r>
                            </m:sup>
                          </m:sSup>
                        </m:den>
                      </m:f>
                      <m:d>
                        <m:dPr>
                          <m:ctrlPr>
                            <a:rPr lang="en-US" altLang="en-US" sz="2300" i="1">
                              <a:latin typeface="Cambria Math" panose="02040503050406030204" pitchFamily="18" charset="0"/>
                            </a:rPr>
                          </m:ctrlPr>
                        </m:dPr>
                        <m:e>
                          <m:r>
                            <a:rPr lang="en-US" altLang="en-US" sz="2300" i="1">
                              <a:latin typeface="Cambria Math" panose="02040503050406030204" pitchFamily="18" charset="0"/>
                            </a:rPr>
                            <m:t>𝐸</m:t>
                          </m:r>
                          <m:r>
                            <a:rPr lang="en-US" altLang="en-US" sz="2300" i="1">
                              <a:latin typeface="Cambria Math" panose="02040503050406030204" pitchFamily="18" charset="0"/>
                            </a:rPr>
                            <m:t>+</m:t>
                          </m:r>
                          <m:f>
                            <m:fPr>
                              <m:ctrlPr>
                                <a:rPr lang="en-US" altLang="en-US" sz="2300" i="1">
                                  <a:latin typeface="Cambria Math" panose="02040503050406030204" pitchFamily="18" charset="0"/>
                                </a:rPr>
                              </m:ctrlPr>
                            </m:fPr>
                            <m:num>
                              <m:r>
                                <a:rPr lang="en-US" altLang="en-US" sz="2300" i="1">
                                  <a:latin typeface="Cambria Math" panose="02040503050406030204" pitchFamily="18" charset="0"/>
                                </a:rPr>
                                <m:t>𝑍</m:t>
                              </m:r>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𝑒</m:t>
                                  </m:r>
                                  <m:r>
                                    <a:rPr lang="en-US" altLang="en-US" sz="2300" i="1">
                                      <a:latin typeface="Cambria Math" panose="02040503050406030204" pitchFamily="18" charset="0"/>
                                    </a:rPr>
                                    <m:t>′</m:t>
                                  </m:r>
                                </m:e>
                                <m:sup>
                                  <m:r>
                                    <a:rPr lang="en-US" altLang="en-US" sz="2300" i="1">
                                      <a:latin typeface="Cambria Math" panose="02040503050406030204" pitchFamily="18" charset="0"/>
                                    </a:rPr>
                                    <m:t>2</m:t>
                                  </m:r>
                                </m:sup>
                              </m:sSup>
                            </m:num>
                            <m:den>
                              <m:r>
                                <a:rPr lang="en-US" altLang="en-US" sz="2300" i="1">
                                  <a:latin typeface="Cambria Math" panose="02040503050406030204" pitchFamily="18" charset="0"/>
                                </a:rPr>
                                <m:t>𝑟</m:t>
                              </m:r>
                            </m:den>
                          </m:f>
                        </m:e>
                      </m:d>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𝑟</m:t>
                          </m:r>
                        </m:e>
                        <m:sup>
                          <m:r>
                            <a:rPr lang="en-US" altLang="en-US" sz="2300" i="1">
                              <a:latin typeface="Cambria Math" panose="02040503050406030204" pitchFamily="18" charset="0"/>
                            </a:rPr>
                            <m:t>2</m:t>
                          </m:r>
                        </m:sup>
                      </m:sSup>
                      <m:func>
                        <m:funcPr>
                          <m:ctrlPr>
                            <a:rPr lang="en-US" altLang="en-US" sz="2300" i="1">
                              <a:latin typeface="Cambria Math" panose="02040503050406030204" pitchFamily="18" charset="0"/>
                            </a:rPr>
                          </m:ctrlPr>
                        </m:funcPr>
                        <m:fName>
                          <m:sSup>
                            <m:sSupPr>
                              <m:ctrlPr>
                                <a:rPr lang="en-US" altLang="en-US" sz="2300" i="1">
                                  <a:latin typeface="Cambria Math" panose="02040503050406030204" pitchFamily="18" charset="0"/>
                                </a:rPr>
                              </m:ctrlPr>
                            </m:sSupPr>
                            <m:e>
                              <m:r>
                                <m:rPr>
                                  <m:sty m:val="p"/>
                                </m:rPr>
                                <a:rPr lang="en-US" altLang="en-US" sz="2300">
                                  <a:latin typeface="Cambria Math" panose="02040503050406030204" pitchFamily="18" charset="0"/>
                                </a:rPr>
                                <m:t>sin</m:t>
                              </m:r>
                            </m:e>
                            <m:sup>
                              <m:r>
                                <a:rPr lang="en-US" altLang="en-US" sz="2300" i="1">
                                  <a:latin typeface="Cambria Math" panose="02040503050406030204" pitchFamily="18" charset="0"/>
                                </a:rPr>
                                <m:t>2</m:t>
                              </m:r>
                            </m:sup>
                          </m:sSup>
                        </m:fName>
                        <m:e>
                          <m:r>
                            <a:rPr lang="en-US" altLang="en-US" sz="2300" i="1">
                              <a:latin typeface="Cambria Math" panose="02040503050406030204" pitchFamily="18" charset="0"/>
                              <a:ea typeface="Cambria Math" panose="02040503050406030204" pitchFamily="18" charset="0"/>
                            </a:rPr>
                            <m:t>𝜃</m:t>
                          </m:r>
                        </m:e>
                      </m:func>
                      <m:r>
                        <a:rPr lang="en-US" altLang="en-US" sz="2300" b="0" i="1" smtClean="0">
                          <a:latin typeface="Cambria Math" panose="02040503050406030204" pitchFamily="18" charset="0"/>
                          <a:ea typeface="Cambria Math" panose="02040503050406030204" pitchFamily="18" charset="0"/>
                        </a:rPr>
                        <m:t>= </m:t>
                      </m:r>
                      <m:sSup>
                        <m:sSupPr>
                          <m:ctrlPr>
                            <a:rPr lang="en-US" altLang="en-US" sz="2300" i="1" dirty="0">
                              <a:latin typeface="Cambria Math" panose="02040503050406030204" pitchFamily="18" charset="0"/>
                            </a:rPr>
                          </m:ctrlPr>
                        </m:sSupPr>
                        <m:e>
                          <m:r>
                            <a:rPr lang="en-US" altLang="en-US" sz="2300" i="1" dirty="0">
                              <a:latin typeface="Cambria Math" panose="02040503050406030204" pitchFamily="18" charset="0"/>
                            </a:rPr>
                            <m:t>𝑚</m:t>
                          </m:r>
                        </m:e>
                        <m:sup>
                          <m:r>
                            <a:rPr lang="en-US" altLang="en-US" sz="2300" i="1" dirty="0">
                              <a:latin typeface="Cambria Math" panose="02040503050406030204" pitchFamily="18" charset="0"/>
                            </a:rPr>
                            <m:t>2</m:t>
                          </m:r>
                        </m:sup>
                      </m:sSup>
                    </m:oMath>
                  </m:oMathPara>
                </a14:m>
                <a:endParaRPr lang="en-US" altLang="en-US" sz="2300" dirty="0"/>
              </a:p>
              <a:p>
                <a:pPr algn="just">
                  <a:spcBef>
                    <a:spcPct val="0"/>
                  </a:spcBef>
                </a:pPr>
                <a:endParaRPr lang="en-US" altLang="en-US" sz="2300" dirty="0"/>
              </a:p>
              <a:p>
                <a:pPr algn="just">
                  <a:spcBef>
                    <a:spcPct val="0"/>
                  </a:spcBef>
                </a:pPr>
                <a:r>
                  <a:rPr lang="en-US" altLang="en-US" sz="2300" dirty="0"/>
                  <a:t>When the last equation is divided by </a:t>
                </a:r>
                <a14:m>
                  <m:oMath xmlns:m="http://schemas.openxmlformats.org/officeDocument/2006/math">
                    <m:func>
                      <m:funcPr>
                        <m:ctrlPr>
                          <a:rPr lang="en-US" altLang="en-US" sz="2300" i="1">
                            <a:latin typeface="Cambria Math" panose="02040503050406030204" pitchFamily="18" charset="0"/>
                          </a:rPr>
                        </m:ctrlPr>
                      </m:funcPr>
                      <m:fName>
                        <m:sSup>
                          <m:sSupPr>
                            <m:ctrlPr>
                              <a:rPr lang="en-US" altLang="en-US" sz="2300" i="1">
                                <a:latin typeface="Cambria Math" panose="02040503050406030204" pitchFamily="18" charset="0"/>
                              </a:rPr>
                            </m:ctrlPr>
                          </m:sSupPr>
                          <m:e>
                            <m:r>
                              <m:rPr>
                                <m:sty m:val="p"/>
                              </m:rPr>
                              <a:rPr lang="en-US" altLang="en-US" sz="2300">
                                <a:latin typeface="Cambria Math" panose="02040503050406030204" pitchFamily="18" charset="0"/>
                              </a:rPr>
                              <m:t>sin</m:t>
                            </m:r>
                          </m:e>
                          <m:sup>
                            <m:r>
                              <a:rPr lang="en-US" altLang="en-US" sz="2300" i="1">
                                <a:latin typeface="Cambria Math" panose="02040503050406030204" pitchFamily="18" charset="0"/>
                              </a:rPr>
                              <m:t>2</m:t>
                            </m:r>
                          </m:sup>
                        </m:sSup>
                      </m:fName>
                      <m:e>
                        <m:r>
                          <a:rPr lang="en-US" altLang="en-US" sz="2300" i="1">
                            <a:latin typeface="Cambria Math" panose="02040503050406030204" pitchFamily="18" charset="0"/>
                            <a:ea typeface="Cambria Math" panose="02040503050406030204" pitchFamily="18" charset="0"/>
                          </a:rPr>
                          <m:t>𝜃</m:t>
                        </m:r>
                      </m:e>
                    </m:func>
                  </m:oMath>
                </a14:m>
                <a:r>
                  <a:rPr lang="en-US" altLang="en-US" sz="2300" dirty="0"/>
                  <a:t>, we get</a:t>
                </a:r>
              </a:p>
              <a:p>
                <a:pPr algn="just">
                  <a:spcBef>
                    <a:spcPct val="0"/>
                  </a:spcBef>
                </a:pPr>
                <a:endParaRPr lang="en-US" altLang="en-US" sz="2300" dirty="0"/>
              </a:p>
              <a:p>
                <a:pPr algn="just">
                  <a:spcBef>
                    <a:spcPct val="0"/>
                  </a:spcBef>
                </a:pPr>
                <a14:m>
                  <m:oMathPara xmlns:m="http://schemas.openxmlformats.org/officeDocument/2006/math">
                    <m:oMathParaPr>
                      <m:jc m:val="centerGroup"/>
                    </m:oMathParaPr>
                    <m:oMath xmlns:m="http://schemas.openxmlformats.org/officeDocument/2006/math">
                      <m:f>
                        <m:fPr>
                          <m:ctrlPr>
                            <a:rPr lang="en-US" altLang="en-US" sz="2300" i="1">
                              <a:latin typeface="Cambria Math" panose="02040503050406030204" pitchFamily="18" charset="0"/>
                            </a:rPr>
                          </m:ctrlPr>
                        </m:fPr>
                        <m:num>
                          <m:r>
                            <a:rPr lang="en-US" altLang="en-US" sz="2300" b="0" i="1" smtClean="0">
                              <a:latin typeface="Cambria Math" panose="02040503050406030204" pitchFamily="18" charset="0"/>
                            </a:rPr>
                            <m:t>1</m:t>
                          </m:r>
                        </m:num>
                        <m:den>
                          <m:r>
                            <a:rPr lang="en-US" altLang="en-US" sz="2300" i="1">
                              <a:latin typeface="Cambria Math" panose="02040503050406030204" pitchFamily="18" charset="0"/>
                            </a:rPr>
                            <m:t>𝑅</m:t>
                          </m:r>
                        </m:den>
                      </m:f>
                      <m:f>
                        <m:fPr>
                          <m:ctrlPr>
                            <a:rPr lang="en-US" altLang="en-US" sz="2300" i="1">
                              <a:latin typeface="Cambria Math" panose="02040503050406030204" pitchFamily="18" charset="0"/>
                            </a:rPr>
                          </m:ctrlPr>
                        </m:fPr>
                        <m:num>
                          <m:r>
                            <a:rPr lang="en-US" altLang="en-US" sz="2300" i="1">
                              <a:latin typeface="Cambria Math" panose="02040503050406030204" pitchFamily="18" charset="0"/>
                            </a:rPr>
                            <m:t>𝑑</m:t>
                          </m:r>
                        </m:num>
                        <m:den>
                          <m:r>
                            <a:rPr lang="en-US" altLang="en-US" sz="2300" i="1">
                              <a:latin typeface="Cambria Math" panose="02040503050406030204" pitchFamily="18" charset="0"/>
                            </a:rPr>
                            <m:t>𝑑𝑟</m:t>
                          </m:r>
                        </m:den>
                      </m:f>
                      <m:d>
                        <m:dPr>
                          <m:ctrlPr>
                            <a:rPr lang="en-US" altLang="en-US" sz="2300" i="1">
                              <a:latin typeface="Cambria Math" panose="02040503050406030204" pitchFamily="18" charset="0"/>
                            </a:rPr>
                          </m:ctrlPr>
                        </m:dPr>
                        <m:e>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𝑟</m:t>
                              </m:r>
                            </m:e>
                            <m:sup>
                              <m:r>
                                <a:rPr lang="en-US" altLang="en-US" sz="2300" i="1">
                                  <a:latin typeface="Cambria Math" panose="02040503050406030204" pitchFamily="18" charset="0"/>
                                </a:rPr>
                                <m:t>2</m:t>
                              </m:r>
                            </m:sup>
                          </m:sSup>
                          <m:f>
                            <m:fPr>
                              <m:ctrlPr>
                                <a:rPr lang="en-US" altLang="en-US" sz="2300" i="1">
                                  <a:latin typeface="Cambria Math" panose="02040503050406030204" pitchFamily="18" charset="0"/>
                                </a:rPr>
                              </m:ctrlPr>
                            </m:fPr>
                            <m:num>
                              <m:r>
                                <a:rPr lang="en-US" altLang="en-US" sz="2300" i="1">
                                  <a:latin typeface="Cambria Math" panose="02040503050406030204" pitchFamily="18" charset="0"/>
                                </a:rPr>
                                <m:t>𝑑𝑅</m:t>
                              </m:r>
                            </m:num>
                            <m:den>
                              <m:r>
                                <a:rPr lang="en-US" altLang="en-US" sz="2300" i="1">
                                  <a:latin typeface="Cambria Math" panose="02040503050406030204" pitchFamily="18" charset="0"/>
                                </a:rPr>
                                <m:t>𝑑𝑟</m:t>
                              </m:r>
                            </m:den>
                          </m:f>
                        </m:e>
                      </m:d>
                      <m:r>
                        <a:rPr lang="en-US" altLang="en-US" sz="2300" i="1">
                          <a:latin typeface="Cambria Math" panose="02040503050406030204" pitchFamily="18" charset="0"/>
                        </a:rPr>
                        <m:t>+</m:t>
                      </m:r>
                      <m:f>
                        <m:fPr>
                          <m:ctrlPr>
                            <a:rPr lang="en-US" altLang="en-US" sz="2300" i="1">
                              <a:latin typeface="Cambria Math" panose="02040503050406030204" pitchFamily="18" charset="0"/>
                            </a:rPr>
                          </m:ctrlPr>
                        </m:fPr>
                        <m:num>
                          <m:r>
                            <a:rPr lang="en-US" altLang="en-US" sz="2300" i="1">
                              <a:latin typeface="Cambria Math" panose="02040503050406030204" pitchFamily="18" charset="0"/>
                            </a:rPr>
                            <m:t>8</m:t>
                          </m:r>
                          <m:sSup>
                            <m:sSupPr>
                              <m:ctrlPr>
                                <a:rPr lang="en-US" altLang="en-US" sz="2300" i="1">
                                  <a:latin typeface="Cambria Math" panose="02040503050406030204" pitchFamily="18" charset="0"/>
                                </a:rPr>
                              </m:ctrlPr>
                            </m:sSupPr>
                            <m:e>
                              <m:r>
                                <a:rPr lang="en-US" altLang="en-US" sz="2300" i="1">
                                  <a:latin typeface="Cambria Math" panose="02040503050406030204" pitchFamily="18" charset="0"/>
                                  <a:ea typeface="Cambria Math" panose="02040503050406030204" pitchFamily="18" charset="0"/>
                                </a:rPr>
                                <m:t>𝜋</m:t>
                              </m:r>
                            </m:e>
                            <m:sup>
                              <m:r>
                                <a:rPr lang="en-US" altLang="en-US" sz="2300" i="1">
                                  <a:latin typeface="Cambria Math" panose="02040503050406030204" pitchFamily="18" charset="0"/>
                                </a:rPr>
                                <m:t>2</m:t>
                              </m:r>
                            </m:sup>
                          </m:sSup>
                          <m:r>
                            <a:rPr lang="en-US" altLang="en-US" sz="2300" i="1">
                              <a:latin typeface="Cambria Math" panose="02040503050406030204" pitchFamily="18" charset="0"/>
                              <a:ea typeface="Cambria Math" panose="02040503050406030204" pitchFamily="18" charset="0"/>
                            </a:rPr>
                            <m:t>𝜇</m:t>
                          </m:r>
                        </m:num>
                        <m:den>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h</m:t>
                              </m:r>
                            </m:e>
                            <m:sup>
                              <m:r>
                                <a:rPr lang="en-US" altLang="en-US" sz="2300" i="1">
                                  <a:latin typeface="Cambria Math" panose="02040503050406030204" pitchFamily="18" charset="0"/>
                                </a:rPr>
                                <m:t>2</m:t>
                              </m:r>
                            </m:sup>
                          </m:sSup>
                        </m:den>
                      </m:f>
                      <m:d>
                        <m:dPr>
                          <m:ctrlPr>
                            <a:rPr lang="en-US" altLang="en-US" sz="2300" i="1">
                              <a:latin typeface="Cambria Math" panose="02040503050406030204" pitchFamily="18" charset="0"/>
                            </a:rPr>
                          </m:ctrlPr>
                        </m:dPr>
                        <m:e>
                          <m:r>
                            <a:rPr lang="en-US" altLang="en-US" sz="2300" i="1">
                              <a:latin typeface="Cambria Math" panose="02040503050406030204" pitchFamily="18" charset="0"/>
                            </a:rPr>
                            <m:t>𝐸</m:t>
                          </m:r>
                          <m:r>
                            <a:rPr lang="en-US" altLang="en-US" sz="2300" i="1">
                              <a:latin typeface="Cambria Math" panose="02040503050406030204" pitchFamily="18" charset="0"/>
                            </a:rPr>
                            <m:t>+</m:t>
                          </m:r>
                          <m:f>
                            <m:fPr>
                              <m:ctrlPr>
                                <a:rPr lang="en-US" altLang="en-US" sz="2300" i="1">
                                  <a:latin typeface="Cambria Math" panose="02040503050406030204" pitchFamily="18" charset="0"/>
                                </a:rPr>
                              </m:ctrlPr>
                            </m:fPr>
                            <m:num>
                              <m:r>
                                <a:rPr lang="en-US" altLang="en-US" sz="2300" i="1">
                                  <a:latin typeface="Cambria Math" panose="02040503050406030204" pitchFamily="18" charset="0"/>
                                </a:rPr>
                                <m:t>𝑍</m:t>
                              </m:r>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𝑒</m:t>
                                  </m:r>
                                  <m:r>
                                    <a:rPr lang="en-US" altLang="en-US" sz="2300" i="1">
                                      <a:latin typeface="Cambria Math" panose="02040503050406030204" pitchFamily="18" charset="0"/>
                                    </a:rPr>
                                    <m:t>′</m:t>
                                  </m:r>
                                </m:e>
                                <m:sup>
                                  <m:r>
                                    <a:rPr lang="en-US" altLang="en-US" sz="2300" i="1">
                                      <a:latin typeface="Cambria Math" panose="02040503050406030204" pitchFamily="18" charset="0"/>
                                    </a:rPr>
                                    <m:t>2</m:t>
                                  </m:r>
                                </m:sup>
                              </m:sSup>
                            </m:num>
                            <m:den>
                              <m:r>
                                <a:rPr lang="en-US" altLang="en-US" sz="2300" i="1">
                                  <a:latin typeface="Cambria Math" panose="02040503050406030204" pitchFamily="18" charset="0"/>
                                </a:rPr>
                                <m:t>𝑟</m:t>
                              </m:r>
                            </m:den>
                          </m:f>
                        </m:e>
                      </m:d>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𝑟</m:t>
                          </m:r>
                        </m:e>
                        <m:sup>
                          <m:r>
                            <a:rPr lang="en-US" altLang="en-US" sz="2300" i="1">
                              <a:latin typeface="Cambria Math" panose="02040503050406030204" pitchFamily="18" charset="0"/>
                            </a:rPr>
                            <m:t>2</m:t>
                          </m:r>
                        </m:sup>
                      </m:sSup>
                      <m:r>
                        <a:rPr lang="en-US" altLang="en-US" sz="2300" i="1">
                          <a:latin typeface="Cambria Math" panose="02040503050406030204" pitchFamily="18" charset="0"/>
                          <a:ea typeface="Cambria Math" panose="02040503050406030204" pitchFamily="18" charset="0"/>
                        </a:rPr>
                        <m:t>= </m:t>
                      </m:r>
                      <m:f>
                        <m:fPr>
                          <m:ctrlPr>
                            <a:rPr lang="en-US" altLang="en-US" sz="2300" b="0" i="1" dirty="0" smtClean="0">
                              <a:latin typeface="Cambria Math" panose="02040503050406030204" pitchFamily="18" charset="0"/>
                              <a:ea typeface="Cambria Math" panose="02040503050406030204" pitchFamily="18" charset="0"/>
                            </a:rPr>
                          </m:ctrlPr>
                        </m:fPr>
                        <m:num>
                          <m:sSup>
                            <m:sSupPr>
                              <m:ctrlPr>
                                <a:rPr lang="en-US" altLang="en-US" sz="2300" i="1" dirty="0">
                                  <a:latin typeface="Cambria Math" panose="02040503050406030204" pitchFamily="18" charset="0"/>
                                </a:rPr>
                              </m:ctrlPr>
                            </m:sSupPr>
                            <m:e>
                              <m:r>
                                <a:rPr lang="en-US" altLang="en-US" sz="2300" i="1" dirty="0">
                                  <a:latin typeface="Cambria Math" panose="02040503050406030204" pitchFamily="18" charset="0"/>
                                </a:rPr>
                                <m:t>𝑚</m:t>
                              </m:r>
                            </m:e>
                            <m:sup>
                              <m:r>
                                <a:rPr lang="en-US" altLang="en-US" sz="2300" i="1" dirty="0">
                                  <a:latin typeface="Cambria Math" panose="02040503050406030204" pitchFamily="18" charset="0"/>
                                </a:rPr>
                                <m:t>2</m:t>
                              </m:r>
                            </m:sup>
                          </m:sSup>
                        </m:num>
                        <m:den>
                          <m:func>
                            <m:funcPr>
                              <m:ctrlPr>
                                <a:rPr lang="en-US" altLang="en-US" sz="2300" i="1">
                                  <a:latin typeface="Cambria Math" panose="02040503050406030204" pitchFamily="18" charset="0"/>
                                </a:rPr>
                              </m:ctrlPr>
                            </m:funcPr>
                            <m:fName>
                              <m:sSup>
                                <m:sSupPr>
                                  <m:ctrlPr>
                                    <a:rPr lang="en-US" altLang="en-US" sz="2300" i="1">
                                      <a:latin typeface="Cambria Math" panose="02040503050406030204" pitchFamily="18" charset="0"/>
                                    </a:rPr>
                                  </m:ctrlPr>
                                </m:sSupPr>
                                <m:e>
                                  <m:r>
                                    <m:rPr>
                                      <m:sty m:val="p"/>
                                    </m:rPr>
                                    <a:rPr lang="en-US" altLang="en-US" sz="2300">
                                      <a:latin typeface="Cambria Math" panose="02040503050406030204" pitchFamily="18" charset="0"/>
                                    </a:rPr>
                                    <m:t>sin</m:t>
                                  </m:r>
                                </m:e>
                                <m:sup>
                                  <m:r>
                                    <a:rPr lang="en-US" altLang="en-US" sz="2300" i="1">
                                      <a:latin typeface="Cambria Math" panose="02040503050406030204" pitchFamily="18" charset="0"/>
                                    </a:rPr>
                                    <m:t>2</m:t>
                                  </m:r>
                                </m:sup>
                              </m:sSup>
                            </m:fName>
                            <m:e>
                              <m:r>
                                <a:rPr lang="en-US" altLang="en-US" sz="2300" i="1">
                                  <a:latin typeface="Cambria Math" panose="02040503050406030204" pitchFamily="18" charset="0"/>
                                  <a:ea typeface="Cambria Math" panose="02040503050406030204" pitchFamily="18" charset="0"/>
                                </a:rPr>
                                <m:t>𝜃</m:t>
                              </m:r>
                            </m:e>
                          </m:func>
                        </m:den>
                      </m:f>
                      <m:r>
                        <a:rPr lang="en-US" altLang="en-US" sz="2300" b="0" i="1" dirty="0" smtClean="0">
                          <a:latin typeface="Cambria Math" panose="02040503050406030204" pitchFamily="18" charset="0"/>
                        </a:rPr>
                        <m:t>−</m:t>
                      </m:r>
                      <m:f>
                        <m:fPr>
                          <m:ctrlPr>
                            <a:rPr lang="en-US" altLang="en-US" sz="2300" i="1">
                              <a:latin typeface="Cambria Math" panose="02040503050406030204" pitchFamily="18" charset="0"/>
                            </a:rPr>
                          </m:ctrlPr>
                        </m:fPr>
                        <m:num>
                          <m:r>
                            <a:rPr lang="en-US" altLang="en-US" sz="2300" b="0" i="1" smtClean="0">
                              <a:latin typeface="Cambria Math" panose="02040503050406030204" pitchFamily="18" charset="0"/>
                            </a:rPr>
                            <m:t>1</m:t>
                          </m:r>
                        </m:num>
                        <m:den>
                          <m:r>
                            <a:rPr lang="en-US" altLang="en-US" sz="2300" i="1">
                              <a:latin typeface="Cambria Math" panose="02040503050406030204" pitchFamily="18" charset="0"/>
                            </a:rPr>
                            <m:t>𝑇</m:t>
                          </m:r>
                          <m:func>
                            <m:funcPr>
                              <m:ctrlPr>
                                <a:rPr lang="en-US" altLang="en-US" sz="2300" i="1">
                                  <a:latin typeface="Cambria Math" panose="02040503050406030204" pitchFamily="18" charset="0"/>
                                </a:rPr>
                              </m:ctrlPr>
                            </m:funcPr>
                            <m:fName>
                              <m:r>
                                <m:rPr>
                                  <m:sty m:val="p"/>
                                </m:rPr>
                                <a:rPr lang="en-US" altLang="en-US" sz="2300">
                                  <a:latin typeface="Cambria Math" panose="02040503050406030204" pitchFamily="18" charset="0"/>
                                </a:rPr>
                                <m:t>sin</m:t>
                              </m:r>
                            </m:fName>
                            <m:e>
                              <m:r>
                                <a:rPr lang="en-US" altLang="en-US" sz="2300" i="1">
                                  <a:latin typeface="Cambria Math" panose="02040503050406030204" pitchFamily="18" charset="0"/>
                                  <a:ea typeface="Cambria Math" panose="02040503050406030204" pitchFamily="18" charset="0"/>
                                </a:rPr>
                                <m:t>𝜃</m:t>
                              </m:r>
                            </m:e>
                          </m:func>
                        </m:den>
                      </m:f>
                      <m:f>
                        <m:fPr>
                          <m:ctrlPr>
                            <a:rPr lang="en-US" altLang="en-US" sz="2300" i="1">
                              <a:latin typeface="Cambria Math" panose="02040503050406030204" pitchFamily="18" charset="0"/>
                            </a:rPr>
                          </m:ctrlPr>
                        </m:fPr>
                        <m:num>
                          <m:r>
                            <a:rPr lang="en-US" altLang="en-US" sz="2300" i="1">
                              <a:latin typeface="Cambria Math" panose="02040503050406030204" pitchFamily="18" charset="0"/>
                            </a:rPr>
                            <m:t>𝑑</m:t>
                          </m:r>
                        </m:num>
                        <m:den>
                          <m:r>
                            <a:rPr lang="en-US" altLang="en-US" sz="2300" i="1">
                              <a:latin typeface="Cambria Math" panose="02040503050406030204" pitchFamily="18" charset="0"/>
                            </a:rPr>
                            <m:t>𝑑</m:t>
                          </m:r>
                          <m:r>
                            <a:rPr lang="en-US" altLang="en-US" sz="2300" i="1">
                              <a:latin typeface="Cambria Math" panose="02040503050406030204" pitchFamily="18" charset="0"/>
                              <a:ea typeface="Cambria Math" panose="02040503050406030204" pitchFamily="18" charset="0"/>
                            </a:rPr>
                            <m:t>𝜃</m:t>
                          </m:r>
                        </m:den>
                      </m:f>
                      <m:d>
                        <m:dPr>
                          <m:ctrlPr>
                            <a:rPr lang="en-US" altLang="en-US" sz="2300" i="1">
                              <a:latin typeface="Cambria Math" panose="02040503050406030204" pitchFamily="18" charset="0"/>
                            </a:rPr>
                          </m:ctrlPr>
                        </m:dPr>
                        <m:e>
                          <m:func>
                            <m:funcPr>
                              <m:ctrlPr>
                                <a:rPr lang="en-US" altLang="en-US" sz="2300" i="1">
                                  <a:latin typeface="Cambria Math" panose="02040503050406030204" pitchFamily="18" charset="0"/>
                                </a:rPr>
                              </m:ctrlPr>
                            </m:funcPr>
                            <m:fName>
                              <m:r>
                                <m:rPr>
                                  <m:sty m:val="p"/>
                                </m:rPr>
                                <a:rPr lang="en-US" altLang="en-US" sz="2300">
                                  <a:latin typeface="Cambria Math" panose="02040503050406030204" pitchFamily="18" charset="0"/>
                                </a:rPr>
                                <m:t>sin</m:t>
                              </m:r>
                            </m:fName>
                            <m:e>
                              <m:r>
                                <a:rPr lang="en-US" altLang="en-US" sz="2300" i="1">
                                  <a:latin typeface="Cambria Math" panose="02040503050406030204" pitchFamily="18" charset="0"/>
                                  <a:ea typeface="Cambria Math" panose="02040503050406030204" pitchFamily="18" charset="0"/>
                                </a:rPr>
                                <m:t>𝜃</m:t>
                              </m:r>
                            </m:e>
                          </m:func>
                          <m:f>
                            <m:fPr>
                              <m:ctrlPr>
                                <a:rPr lang="en-US" altLang="en-US" sz="2300" i="1">
                                  <a:latin typeface="Cambria Math" panose="02040503050406030204" pitchFamily="18" charset="0"/>
                                  <a:ea typeface="Cambria Math" panose="02040503050406030204" pitchFamily="18" charset="0"/>
                                </a:rPr>
                              </m:ctrlPr>
                            </m:fPr>
                            <m:num>
                              <m:r>
                                <a:rPr lang="en-US" altLang="en-US" sz="2300" i="1">
                                  <a:latin typeface="Cambria Math" panose="02040503050406030204" pitchFamily="18" charset="0"/>
                                  <a:ea typeface="Cambria Math" panose="02040503050406030204" pitchFamily="18" charset="0"/>
                                </a:rPr>
                                <m:t>𝑑𝑇</m:t>
                              </m:r>
                            </m:num>
                            <m:den>
                              <m:r>
                                <a:rPr lang="en-US" altLang="en-US" sz="2300" i="1">
                                  <a:latin typeface="Cambria Math" panose="02040503050406030204" pitchFamily="18" charset="0"/>
                                  <a:ea typeface="Cambria Math" panose="02040503050406030204" pitchFamily="18" charset="0"/>
                                </a:rPr>
                                <m:t>𝑑</m:t>
                              </m:r>
                              <m:r>
                                <a:rPr lang="en-US" altLang="en-US" sz="2300" i="1">
                                  <a:latin typeface="Cambria Math" panose="02040503050406030204" pitchFamily="18" charset="0"/>
                                  <a:ea typeface="Cambria Math" panose="02040503050406030204" pitchFamily="18" charset="0"/>
                                </a:rPr>
                                <m:t>𝜃</m:t>
                              </m:r>
                            </m:den>
                          </m:f>
                        </m:e>
                      </m:d>
                    </m:oMath>
                  </m:oMathPara>
                </a14:m>
                <a:endParaRPr lang="en-US" altLang="en-US" sz="2300" dirty="0"/>
              </a:p>
              <a:p>
                <a:pPr algn="just">
                  <a:spcBef>
                    <a:spcPct val="0"/>
                  </a:spcBef>
                </a:pPr>
                <a:endParaRPr lang="en-US" altLang="en-US" sz="2300" dirty="0"/>
              </a:p>
            </p:txBody>
          </p:sp>
        </mc:Choice>
        <mc:Fallback xmlns="">
          <p:sp>
            <p:nvSpPr>
              <p:cNvPr id="3" name="Rectangle 2"/>
              <p:cNvSpPr>
                <a:spLocks noRot="1" noChangeAspect="1" noMove="1" noResize="1" noEditPoints="1" noAdjustHandles="1" noChangeArrowheads="1" noChangeShapeType="1" noTextEdit="1"/>
              </p:cNvSpPr>
              <p:nvPr/>
            </p:nvSpPr>
            <p:spPr>
              <a:xfrm>
                <a:off x="194718" y="928906"/>
                <a:ext cx="8754566" cy="5652701"/>
              </a:xfrm>
              <a:prstGeom prst="rect">
                <a:avLst/>
              </a:prstGeom>
              <a:blipFill>
                <a:blip r:embed="rId2"/>
                <a:stretch>
                  <a:fillRect l="-1045" t="-754" r="-9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4374BF2-3C04-4AB9-BE52-D173019A9162}" type="slidenum">
              <a:rPr lang="en-US" smtClean="0"/>
              <a:t>8</a:t>
            </a:fld>
            <a:endParaRPr lang="en-US" dirty="0"/>
          </a:p>
        </p:txBody>
      </p:sp>
    </p:spTree>
    <p:extLst>
      <p:ext uri="{BB962C8B-B14F-4D97-AF65-F5344CB8AC3E}">
        <p14:creationId xmlns:p14="http://schemas.microsoft.com/office/powerpoint/2010/main" val="119185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Hydrogen Atom</a:t>
            </a:r>
            <a:endParaRPr lang="ar-SA" altLang="en-US" sz="3000" b="1"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194718" y="865406"/>
                <a:ext cx="8754566" cy="5655394"/>
              </a:xfrm>
              <a:prstGeom prst="rect">
                <a:avLst/>
              </a:prstGeom>
            </p:spPr>
            <p:txBody>
              <a:bodyPr wrap="square">
                <a:spAutoFit/>
              </a:bodyPr>
              <a:lstStyle/>
              <a:p>
                <a:pPr algn="just">
                  <a:spcBef>
                    <a:spcPct val="0"/>
                  </a:spcBef>
                </a:pPr>
                <a:r>
                  <a:rPr lang="en-US" altLang="en-US" sz="2200" dirty="0"/>
                  <a:t>Likewise, the two sides of the previous equation must equal the same constant that we call </a:t>
                </a:r>
                <a14:m>
                  <m:oMath xmlns:m="http://schemas.openxmlformats.org/officeDocument/2006/math">
                    <m:r>
                      <a:rPr lang="el-GR" altLang="en-US" sz="2200" i="1" dirty="0" smtClean="0">
                        <a:latin typeface="Cambria Math" panose="02040503050406030204" pitchFamily="18" charset="0"/>
                      </a:rPr>
                      <m:t>𝛽</m:t>
                    </m:r>
                  </m:oMath>
                </a14:m>
                <a:r>
                  <a:rPr lang="en-US" altLang="en-US" sz="2200" dirty="0"/>
                  <a:t>, so that</a:t>
                </a:r>
              </a:p>
              <a:p>
                <a:pPr algn="just">
                  <a:spcBef>
                    <a:spcPct val="0"/>
                  </a:spcBef>
                </a:pPr>
                <a:endParaRPr lang="en-US" altLang="en-US" sz="500" dirty="0"/>
              </a:p>
              <a:p>
                <a:pPr algn="just">
                  <a:spcBef>
                    <a:spcPct val="0"/>
                  </a:spcBef>
                </a:pPr>
                <a14:m>
                  <m:oMathPara xmlns:m="http://schemas.openxmlformats.org/officeDocument/2006/math">
                    <m:oMathParaPr>
                      <m:jc m:val="centerGroup"/>
                    </m:oMathParaPr>
                    <m:oMath xmlns:m="http://schemas.openxmlformats.org/officeDocument/2006/math">
                      <m:f>
                        <m:fPr>
                          <m:ctrlPr>
                            <a:rPr lang="en-US" altLang="en-US" sz="2200" i="1">
                              <a:latin typeface="Cambria Math" panose="02040503050406030204" pitchFamily="18" charset="0"/>
                            </a:rPr>
                          </m:ctrlPr>
                        </m:fPr>
                        <m:num>
                          <m:r>
                            <a:rPr lang="en-US" altLang="en-US" sz="2200" i="1">
                              <a:latin typeface="Cambria Math" panose="02040503050406030204" pitchFamily="18" charset="0"/>
                            </a:rPr>
                            <m:t>1</m:t>
                          </m:r>
                        </m:num>
                        <m:den>
                          <m:r>
                            <a:rPr lang="en-US" altLang="en-US" sz="2200" i="1">
                              <a:latin typeface="Cambria Math" panose="02040503050406030204" pitchFamily="18" charset="0"/>
                            </a:rPr>
                            <m:t>𝑅</m:t>
                          </m:r>
                        </m:den>
                      </m:f>
                      <m:f>
                        <m:fPr>
                          <m:ctrlPr>
                            <a:rPr lang="en-US" altLang="en-US" sz="2200" i="1">
                              <a:latin typeface="Cambria Math" panose="02040503050406030204" pitchFamily="18" charset="0"/>
                            </a:rPr>
                          </m:ctrlPr>
                        </m:fPr>
                        <m:num>
                          <m:r>
                            <a:rPr lang="en-US" altLang="en-US" sz="2200" i="1">
                              <a:latin typeface="Cambria Math" panose="02040503050406030204" pitchFamily="18" charset="0"/>
                            </a:rPr>
                            <m:t>𝑑</m:t>
                          </m:r>
                        </m:num>
                        <m:den>
                          <m:r>
                            <a:rPr lang="en-US" altLang="en-US" sz="2200" i="1">
                              <a:latin typeface="Cambria Math" panose="02040503050406030204" pitchFamily="18" charset="0"/>
                            </a:rPr>
                            <m:t>𝑑𝑟</m:t>
                          </m:r>
                        </m:den>
                      </m:f>
                      <m:d>
                        <m:dPr>
                          <m:ctrlPr>
                            <a:rPr lang="en-US" altLang="en-US" sz="2200" i="1">
                              <a:latin typeface="Cambria Math" panose="02040503050406030204" pitchFamily="18" charset="0"/>
                            </a:rPr>
                          </m:ctrlPr>
                        </m:dPr>
                        <m:e>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𝑟</m:t>
                              </m:r>
                            </m:e>
                            <m:sup>
                              <m:r>
                                <a:rPr lang="en-US" altLang="en-US" sz="2200" i="1">
                                  <a:latin typeface="Cambria Math" panose="02040503050406030204" pitchFamily="18" charset="0"/>
                                </a:rPr>
                                <m:t>2</m:t>
                              </m:r>
                            </m:sup>
                          </m:sSup>
                          <m:f>
                            <m:fPr>
                              <m:ctrlPr>
                                <a:rPr lang="en-US" altLang="en-US" sz="2200" i="1">
                                  <a:latin typeface="Cambria Math" panose="02040503050406030204" pitchFamily="18" charset="0"/>
                                </a:rPr>
                              </m:ctrlPr>
                            </m:fPr>
                            <m:num>
                              <m:r>
                                <a:rPr lang="en-US" altLang="en-US" sz="2200" i="1">
                                  <a:latin typeface="Cambria Math" panose="02040503050406030204" pitchFamily="18" charset="0"/>
                                </a:rPr>
                                <m:t>𝑑𝑅</m:t>
                              </m:r>
                            </m:num>
                            <m:den>
                              <m:r>
                                <a:rPr lang="en-US" altLang="en-US" sz="2200" i="1">
                                  <a:latin typeface="Cambria Math" panose="02040503050406030204" pitchFamily="18" charset="0"/>
                                </a:rPr>
                                <m:t>𝑑𝑟</m:t>
                              </m:r>
                            </m:den>
                          </m:f>
                        </m:e>
                      </m:d>
                      <m:r>
                        <a:rPr lang="en-US" altLang="en-US" sz="2200" i="1">
                          <a:latin typeface="Cambria Math" panose="02040503050406030204" pitchFamily="18" charset="0"/>
                        </a:rPr>
                        <m:t>+</m:t>
                      </m:r>
                      <m:f>
                        <m:fPr>
                          <m:ctrlPr>
                            <a:rPr lang="en-US" altLang="en-US" sz="2200" i="1">
                              <a:latin typeface="Cambria Math" panose="02040503050406030204" pitchFamily="18" charset="0"/>
                            </a:rPr>
                          </m:ctrlPr>
                        </m:fPr>
                        <m:num>
                          <m:r>
                            <a:rPr lang="en-US" altLang="en-US" sz="2200" i="1">
                              <a:latin typeface="Cambria Math" panose="02040503050406030204" pitchFamily="18" charset="0"/>
                            </a:rPr>
                            <m:t>8</m:t>
                          </m:r>
                          <m:sSup>
                            <m:sSupPr>
                              <m:ctrlPr>
                                <a:rPr lang="en-US" altLang="en-US" sz="2200" i="1">
                                  <a:latin typeface="Cambria Math" panose="02040503050406030204" pitchFamily="18" charset="0"/>
                                </a:rPr>
                              </m:ctrlPr>
                            </m:sSupPr>
                            <m:e>
                              <m:r>
                                <a:rPr lang="en-US" altLang="en-US" sz="2200" i="1">
                                  <a:latin typeface="Cambria Math" panose="02040503050406030204" pitchFamily="18" charset="0"/>
                                  <a:ea typeface="Cambria Math" panose="02040503050406030204" pitchFamily="18" charset="0"/>
                                </a:rPr>
                                <m:t>𝜋</m:t>
                              </m:r>
                            </m:e>
                            <m:sup>
                              <m:r>
                                <a:rPr lang="en-US" altLang="en-US" sz="2200" i="1">
                                  <a:latin typeface="Cambria Math" panose="02040503050406030204" pitchFamily="18" charset="0"/>
                                </a:rPr>
                                <m:t>2</m:t>
                              </m:r>
                            </m:sup>
                          </m:sSup>
                          <m:r>
                            <a:rPr lang="en-US" altLang="en-US" sz="2200" i="1">
                              <a:latin typeface="Cambria Math" panose="02040503050406030204" pitchFamily="18" charset="0"/>
                              <a:ea typeface="Cambria Math" panose="02040503050406030204" pitchFamily="18" charset="0"/>
                            </a:rPr>
                            <m:t>𝜇</m:t>
                          </m:r>
                        </m:num>
                        <m:den>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h</m:t>
                              </m:r>
                            </m:e>
                            <m:sup>
                              <m:r>
                                <a:rPr lang="en-US" altLang="en-US" sz="2200" i="1">
                                  <a:latin typeface="Cambria Math" panose="02040503050406030204" pitchFamily="18" charset="0"/>
                                </a:rPr>
                                <m:t>2</m:t>
                              </m:r>
                            </m:sup>
                          </m:sSup>
                        </m:den>
                      </m:f>
                      <m:d>
                        <m:dPr>
                          <m:ctrlPr>
                            <a:rPr lang="en-US" altLang="en-US" sz="2200" i="1">
                              <a:latin typeface="Cambria Math" panose="02040503050406030204" pitchFamily="18" charset="0"/>
                            </a:rPr>
                          </m:ctrlPr>
                        </m:dPr>
                        <m:e>
                          <m:r>
                            <a:rPr lang="en-US" altLang="en-US" sz="2200" i="1">
                              <a:latin typeface="Cambria Math" panose="02040503050406030204" pitchFamily="18" charset="0"/>
                            </a:rPr>
                            <m:t>𝐸</m:t>
                          </m:r>
                          <m:r>
                            <a:rPr lang="en-US" altLang="en-US" sz="2200" i="1">
                              <a:latin typeface="Cambria Math" panose="02040503050406030204" pitchFamily="18" charset="0"/>
                            </a:rPr>
                            <m:t>+</m:t>
                          </m:r>
                          <m:f>
                            <m:fPr>
                              <m:ctrlPr>
                                <a:rPr lang="en-US" altLang="en-US" sz="2200" i="1">
                                  <a:latin typeface="Cambria Math" panose="02040503050406030204" pitchFamily="18" charset="0"/>
                                </a:rPr>
                              </m:ctrlPr>
                            </m:fPr>
                            <m:num>
                              <m:r>
                                <a:rPr lang="en-US" altLang="en-US" sz="2200" i="1">
                                  <a:latin typeface="Cambria Math" panose="02040503050406030204" pitchFamily="18" charset="0"/>
                                </a:rPr>
                                <m:t>𝑍</m:t>
                              </m:r>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𝑒</m:t>
                                  </m:r>
                                  <m:r>
                                    <a:rPr lang="en-US" altLang="en-US" sz="2200" i="1">
                                      <a:latin typeface="Cambria Math" panose="02040503050406030204" pitchFamily="18" charset="0"/>
                                    </a:rPr>
                                    <m:t>′</m:t>
                                  </m:r>
                                </m:e>
                                <m:sup>
                                  <m:r>
                                    <a:rPr lang="en-US" altLang="en-US" sz="2200" i="1">
                                      <a:latin typeface="Cambria Math" panose="02040503050406030204" pitchFamily="18" charset="0"/>
                                    </a:rPr>
                                    <m:t>2</m:t>
                                  </m:r>
                                </m:sup>
                              </m:sSup>
                            </m:num>
                            <m:den>
                              <m:r>
                                <a:rPr lang="en-US" altLang="en-US" sz="2200" i="1">
                                  <a:latin typeface="Cambria Math" panose="02040503050406030204" pitchFamily="18" charset="0"/>
                                </a:rPr>
                                <m:t>𝑟</m:t>
                              </m:r>
                            </m:den>
                          </m:f>
                        </m:e>
                      </m:d>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𝑟</m:t>
                          </m:r>
                        </m:e>
                        <m:sup>
                          <m:r>
                            <a:rPr lang="en-US" altLang="en-US" sz="2200" i="1">
                              <a:latin typeface="Cambria Math" panose="02040503050406030204" pitchFamily="18" charset="0"/>
                            </a:rPr>
                            <m:t>2</m:t>
                          </m:r>
                        </m:sup>
                      </m:sSup>
                      <m:r>
                        <a:rPr lang="en-US" altLang="en-US" sz="2200" i="1">
                          <a:latin typeface="Cambria Math" panose="02040503050406030204" pitchFamily="18" charset="0"/>
                          <a:ea typeface="Cambria Math" panose="02040503050406030204" pitchFamily="18" charset="0"/>
                        </a:rPr>
                        <m:t>=</m:t>
                      </m:r>
                      <m:r>
                        <a:rPr lang="el-GR" altLang="en-US" sz="2200" i="1" dirty="0">
                          <a:latin typeface="Cambria Math" panose="02040503050406030204" pitchFamily="18" charset="0"/>
                        </a:rPr>
                        <m:t>𝛽</m:t>
                      </m:r>
                    </m:oMath>
                  </m:oMathPara>
                </a14:m>
                <a:endParaRPr lang="en-US" altLang="en-US" sz="2200" dirty="0"/>
              </a:p>
              <a:p>
                <a:pPr algn="just">
                  <a:spcBef>
                    <a:spcPct val="0"/>
                  </a:spcBef>
                </a:pPr>
                <a:endParaRPr lang="en-US" altLang="en-US" sz="1000" dirty="0"/>
              </a:p>
              <a:p>
                <a:pPr algn="just">
                  <a:spcBef>
                    <a:spcPct val="0"/>
                  </a:spcBef>
                </a:pPr>
                <a14:m>
                  <m:oMathPara xmlns:m="http://schemas.openxmlformats.org/officeDocument/2006/math">
                    <m:oMathParaPr>
                      <m:jc m:val="centerGroup"/>
                    </m:oMathParaPr>
                    <m:oMath xmlns:m="http://schemas.openxmlformats.org/officeDocument/2006/math">
                      <m:f>
                        <m:fPr>
                          <m:ctrlPr>
                            <a:rPr lang="en-US" altLang="en-US" sz="2200" i="1" dirty="0">
                              <a:latin typeface="Cambria Math" panose="02040503050406030204" pitchFamily="18" charset="0"/>
                              <a:ea typeface="Cambria Math" panose="02040503050406030204" pitchFamily="18" charset="0"/>
                            </a:rPr>
                          </m:ctrlPr>
                        </m:fPr>
                        <m:num>
                          <m:sSup>
                            <m:sSupPr>
                              <m:ctrlPr>
                                <a:rPr lang="en-US" altLang="en-US" sz="2200" i="1" dirty="0">
                                  <a:latin typeface="Cambria Math" panose="02040503050406030204" pitchFamily="18" charset="0"/>
                                </a:rPr>
                              </m:ctrlPr>
                            </m:sSupPr>
                            <m:e>
                              <m:r>
                                <a:rPr lang="en-US" altLang="en-US" sz="2200" i="1" dirty="0">
                                  <a:latin typeface="Cambria Math" panose="02040503050406030204" pitchFamily="18" charset="0"/>
                                </a:rPr>
                                <m:t>𝑚</m:t>
                              </m:r>
                            </m:e>
                            <m:sup>
                              <m:r>
                                <a:rPr lang="en-US" altLang="en-US" sz="2200" i="1" dirty="0">
                                  <a:latin typeface="Cambria Math" panose="02040503050406030204" pitchFamily="18" charset="0"/>
                                </a:rPr>
                                <m:t>2</m:t>
                              </m:r>
                            </m:sup>
                          </m:sSup>
                        </m:num>
                        <m:den>
                          <m:func>
                            <m:funcPr>
                              <m:ctrlPr>
                                <a:rPr lang="en-US" altLang="en-US" sz="2200" i="1">
                                  <a:latin typeface="Cambria Math" panose="02040503050406030204" pitchFamily="18" charset="0"/>
                                </a:rPr>
                              </m:ctrlPr>
                            </m:funcPr>
                            <m:fName>
                              <m:sSup>
                                <m:sSupPr>
                                  <m:ctrlPr>
                                    <a:rPr lang="en-US" altLang="en-US" sz="2200" i="1">
                                      <a:latin typeface="Cambria Math" panose="02040503050406030204" pitchFamily="18" charset="0"/>
                                    </a:rPr>
                                  </m:ctrlPr>
                                </m:sSupPr>
                                <m:e>
                                  <m:r>
                                    <m:rPr>
                                      <m:sty m:val="p"/>
                                    </m:rPr>
                                    <a:rPr lang="en-US" altLang="en-US" sz="2200">
                                      <a:latin typeface="Cambria Math" panose="02040503050406030204" pitchFamily="18" charset="0"/>
                                    </a:rPr>
                                    <m:t>sin</m:t>
                                  </m:r>
                                </m:e>
                                <m:sup>
                                  <m:r>
                                    <a:rPr lang="en-US" altLang="en-US" sz="2200" i="1">
                                      <a:latin typeface="Cambria Math" panose="02040503050406030204" pitchFamily="18" charset="0"/>
                                    </a:rPr>
                                    <m:t>2</m:t>
                                  </m:r>
                                </m:sup>
                              </m:sSup>
                            </m:fName>
                            <m:e>
                              <m:r>
                                <a:rPr lang="en-US" altLang="en-US" sz="2200" i="1">
                                  <a:latin typeface="Cambria Math" panose="02040503050406030204" pitchFamily="18" charset="0"/>
                                  <a:ea typeface="Cambria Math" panose="02040503050406030204" pitchFamily="18" charset="0"/>
                                </a:rPr>
                                <m:t>𝜃</m:t>
                              </m:r>
                            </m:e>
                          </m:func>
                        </m:den>
                      </m:f>
                      <m:r>
                        <a:rPr lang="en-US" altLang="en-US" sz="2200" i="1" dirty="0">
                          <a:latin typeface="Cambria Math" panose="02040503050406030204" pitchFamily="18" charset="0"/>
                        </a:rPr>
                        <m:t>−</m:t>
                      </m:r>
                      <m:f>
                        <m:fPr>
                          <m:ctrlPr>
                            <a:rPr lang="en-US" altLang="en-US" sz="2200" i="1">
                              <a:latin typeface="Cambria Math" panose="02040503050406030204" pitchFamily="18" charset="0"/>
                            </a:rPr>
                          </m:ctrlPr>
                        </m:fPr>
                        <m:num>
                          <m:r>
                            <a:rPr lang="en-US" altLang="en-US" sz="2200" i="1">
                              <a:latin typeface="Cambria Math" panose="02040503050406030204" pitchFamily="18" charset="0"/>
                            </a:rPr>
                            <m:t>1</m:t>
                          </m:r>
                        </m:num>
                        <m:den>
                          <m:r>
                            <a:rPr lang="en-US" altLang="en-US" sz="2200" i="1">
                              <a:latin typeface="Cambria Math" panose="02040503050406030204" pitchFamily="18" charset="0"/>
                            </a:rPr>
                            <m:t>𝑇</m:t>
                          </m:r>
                          <m:func>
                            <m:funcPr>
                              <m:ctrlPr>
                                <a:rPr lang="en-US" altLang="en-US" sz="2200" i="1">
                                  <a:latin typeface="Cambria Math" panose="02040503050406030204" pitchFamily="18" charset="0"/>
                                </a:rPr>
                              </m:ctrlPr>
                            </m:funcPr>
                            <m:fName>
                              <m:r>
                                <m:rPr>
                                  <m:sty m:val="p"/>
                                </m:rPr>
                                <a:rPr lang="en-US" altLang="en-US" sz="2200">
                                  <a:latin typeface="Cambria Math" panose="02040503050406030204" pitchFamily="18" charset="0"/>
                                </a:rPr>
                                <m:t>sin</m:t>
                              </m:r>
                            </m:fName>
                            <m:e>
                              <m:r>
                                <a:rPr lang="en-US" altLang="en-US" sz="2200" i="1">
                                  <a:latin typeface="Cambria Math" panose="02040503050406030204" pitchFamily="18" charset="0"/>
                                  <a:ea typeface="Cambria Math" panose="02040503050406030204" pitchFamily="18" charset="0"/>
                                </a:rPr>
                                <m:t>𝜃</m:t>
                              </m:r>
                            </m:e>
                          </m:func>
                        </m:den>
                      </m:f>
                      <m:f>
                        <m:fPr>
                          <m:ctrlPr>
                            <a:rPr lang="en-US" altLang="en-US" sz="2200" i="1">
                              <a:latin typeface="Cambria Math" panose="02040503050406030204" pitchFamily="18" charset="0"/>
                            </a:rPr>
                          </m:ctrlPr>
                        </m:fPr>
                        <m:num>
                          <m:r>
                            <a:rPr lang="en-US" altLang="en-US" sz="2200" i="1">
                              <a:latin typeface="Cambria Math" panose="02040503050406030204" pitchFamily="18" charset="0"/>
                            </a:rPr>
                            <m:t>𝑑</m:t>
                          </m:r>
                        </m:num>
                        <m:den>
                          <m:r>
                            <a:rPr lang="en-US" altLang="en-US" sz="2200" i="1">
                              <a:latin typeface="Cambria Math" panose="02040503050406030204" pitchFamily="18" charset="0"/>
                            </a:rPr>
                            <m:t>𝑑</m:t>
                          </m:r>
                          <m:r>
                            <a:rPr lang="en-US" altLang="en-US" sz="2200" i="1">
                              <a:latin typeface="Cambria Math" panose="02040503050406030204" pitchFamily="18" charset="0"/>
                              <a:ea typeface="Cambria Math" panose="02040503050406030204" pitchFamily="18" charset="0"/>
                            </a:rPr>
                            <m:t>𝜃</m:t>
                          </m:r>
                        </m:den>
                      </m:f>
                      <m:d>
                        <m:dPr>
                          <m:ctrlPr>
                            <a:rPr lang="en-US" altLang="en-US" sz="2200" i="1">
                              <a:latin typeface="Cambria Math" panose="02040503050406030204" pitchFamily="18" charset="0"/>
                            </a:rPr>
                          </m:ctrlPr>
                        </m:dPr>
                        <m:e>
                          <m:func>
                            <m:funcPr>
                              <m:ctrlPr>
                                <a:rPr lang="en-US" altLang="en-US" sz="2200" i="1">
                                  <a:latin typeface="Cambria Math" panose="02040503050406030204" pitchFamily="18" charset="0"/>
                                </a:rPr>
                              </m:ctrlPr>
                            </m:funcPr>
                            <m:fName>
                              <m:r>
                                <m:rPr>
                                  <m:sty m:val="p"/>
                                </m:rPr>
                                <a:rPr lang="en-US" altLang="en-US" sz="2200">
                                  <a:latin typeface="Cambria Math" panose="02040503050406030204" pitchFamily="18" charset="0"/>
                                </a:rPr>
                                <m:t>sin</m:t>
                              </m:r>
                            </m:fName>
                            <m:e>
                              <m:r>
                                <a:rPr lang="en-US" altLang="en-US" sz="2200" i="1">
                                  <a:latin typeface="Cambria Math" panose="02040503050406030204" pitchFamily="18" charset="0"/>
                                  <a:ea typeface="Cambria Math" panose="02040503050406030204" pitchFamily="18" charset="0"/>
                                </a:rPr>
                                <m:t>𝜃</m:t>
                              </m:r>
                            </m:e>
                          </m:func>
                          <m:f>
                            <m:fPr>
                              <m:ctrlPr>
                                <a:rPr lang="en-US" altLang="en-US" sz="2200" i="1">
                                  <a:latin typeface="Cambria Math" panose="02040503050406030204" pitchFamily="18" charset="0"/>
                                  <a:ea typeface="Cambria Math" panose="02040503050406030204" pitchFamily="18" charset="0"/>
                                </a:rPr>
                              </m:ctrlPr>
                            </m:fPr>
                            <m:num>
                              <m:r>
                                <a:rPr lang="en-US" altLang="en-US" sz="2200" i="1">
                                  <a:latin typeface="Cambria Math" panose="02040503050406030204" pitchFamily="18" charset="0"/>
                                  <a:ea typeface="Cambria Math" panose="02040503050406030204" pitchFamily="18" charset="0"/>
                                </a:rPr>
                                <m:t>𝑑𝑇</m:t>
                              </m:r>
                            </m:num>
                            <m:den>
                              <m:r>
                                <a:rPr lang="en-US" altLang="en-US" sz="2200" i="1">
                                  <a:latin typeface="Cambria Math" panose="02040503050406030204" pitchFamily="18" charset="0"/>
                                  <a:ea typeface="Cambria Math" panose="02040503050406030204" pitchFamily="18" charset="0"/>
                                </a:rPr>
                                <m:t>𝑑</m:t>
                              </m:r>
                              <m:r>
                                <a:rPr lang="en-US" altLang="en-US" sz="2200" i="1">
                                  <a:latin typeface="Cambria Math" panose="02040503050406030204" pitchFamily="18" charset="0"/>
                                  <a:ea typeface="Cambria Math" panose="02040503050406030204" pitchFamily="18" charset="0"/>
                                </a:rPr>
                                <m:t>𝜃</m:t>
                              </m:r>
                            </m:den>
                          </m:f>
                        </m:e>
                      </m:d>
                      <m:r>
                        <a:rPr lang="en-US" altLang="en-US" sz="2200" b="0" i="1" smtClean="0">
                          <a:latin typeface="Cambria Math" panose="02040503050406030204" pitchFamily="18" charset="0"/>
                          <a:ea typeface="Cambria Math" panose="02040503050406030204" pitchFamily="18" charset="0"/>
                        </a:rPr>
                        <m:t>= </m:t>
                      </m:r>
                      <m:r>
                        <a:rPr lang="el-GR" altLang="en-US" sz="2200" i="1" dirty="0">
                          <a:latin typeface="Cambria Math" panose="02040503050406030204" pitchFamily="18" charset="0"/>
                        </a:rPr>
                        <m:t>𝛽</m:t>
                      </m:r>
                    </m:oMath>
                  </m:oMathPara>
                </a14:m>
                <a:endParaRPr lang="en-US" altLang="en-US" sz="2200" dirty="0"/>
              </a:p>
              <a:p>
                <a:pPr algn="just">
                  <a:spcBef>
                    <a:spcPct val="0"/>
                  </a:spcBef>
                </a:pPr>
                <a:endParaRPr lang="en-US" altLang="en-US" sz="500" dirty="0"/>
              </a:p>
              <a:p>
                <a:pPr algn="just">
                  <a:spcBef>
                    <a:spcPct val="0"/>
                  </a:spcBef>
                </a:pPr>
                <a:r>
                  <a:rPr lang="en-US" altLang="en-US" sz="2200" dirty="0"/>
                  <a:t>when we multiply the first equation by </a:t>
                </a:r>
                <a14:m>
                  <m:oMath xmlns:m="http://schemas.openxmlformats.org/officeDocument/2006/math">
                    <m:r>
                      <a:rPr lang="en-US" altLang="en-US" sz="2200" i="1" dirty="0" smtClean="0">
                        <a:latin typeface="Cambria Math" panose="02040503050406030204" pitchFamily="18" charset="0"/>
                      </a:rPr>
                      <m:t>𝑅</m:t>
                    </m:r>
                    <m:r>
                      <a:rPr lang="en-US" altLang="en-US" sz="2200" i="1" dirty="0" smtClean="0">
                        <a:latin typeface="Cambria Math" panose="02040503050406030204" pitchFamily="18" charset="0"/>
                      </a:rPr>
                      <m:t>/</m:t>
                    </m:r>
                    <m:sSup>
                      <m:sSupPr>
                        <m:ctrlPr>
                          <a:rPr lang="en-US" altLang="en-US" sz="2200" b="0" i="1" dirty="0" smtClean="0">
                            <a:latin typeface="Cambria Math" panose="02040503050406030204" pitchFamily="18" charset="0"/>
                          </a:rPr>
                        </m:ctrlPr>
                      </m:sSupPr>
                      <m:e>
                        <m:r>
                          <a:rPr lang="en-US" altLang="en-US" sz="2200" i="1" dirty="0" smtClean="0">
                            <a:latin typeface="Cambria Math" panose="02040503050406030204" pitchFamily="18" charset="0"/>
                          </a:rPr>
                          <m:t>𝑟</m:t>
                        </m:r>
                      </m:e>
                      <m:sup>
                        <m:r>
                          <a:rPr lang="en-US" altLang="en-US" sz="2200" i="1" dirty="0" smtClean="0">
                            <a:latin typeface="Cambria Math" panose="02040503050406030204" pitchFamily="18" charset="0"/>
                          </a:rPr>
                          <m:t>2</m:t>
                        </m:r>
                      </m:sup>
                    </m:sSup>
                  </m:oMath>
                </a14:m>
                <a:r>
                  <a:rPr lang="en-US" altLang="en-US" sz="2200" dirty="0"/>
                  <a:t> and the second equation by </a:t>
                </a:r>
                <a14:m>
                  <m:oMath xmlns:m="http://schemas.openxmlformats.org/officeDocument/2006/math">
                    <m:r>
                      <a:rPr lang="en-US" altLang="en-US" sz="2200" i="1" dirty="0" smtClean="0">
                        <a:latin typeface="Cambria Math" panose="02040503050406030204" pitchFamily="18" charset="0"/>
                      </a:rPr>
                      <m:t>–</m:t>
                    </m:r>
                    <m:r>
                      <a:rPr lang="en-US" altLang="en-US" sz="2200" i="1" dirty="0" smtClean="0">
                        <a:latin typeface="Cambria Math" panose="02040503050406030204" pitchFamily="18" charset="0"/>
                      </a:rPr>
                      <m:t>𝑇</m:t>
                    </m:r>
                  </m:oMath>
                </a14:m>
                <a:r>
                  <a:rPr lang="en-US" altLang="en-US" sz="2200" dirty="0"/>
                  <a:t>, we get </a:t>
                </a:r>
              </a:p>
              <a:p>
                <a:pPr algn="just">
                  <a:spcBef>
                    <a:spcPct val="0"/>
                  </a:spcBef>
                </a:pPr>
                <a14:m>
                  <m:oMathPara xmlns:m="http://schemas.openxmlformats.org/officeDocument/2006/math">
                    <m:oMathParaPr>
                      <m:jc m:val="centerGroup"/>
                    </m:oMathParaPr>
                    <m:oMath xmlns:m="http://schemas.openxmlformats.org/officeDocument/2006/math">
                      <m:f>
                        <m:fPr>
                          <m:ctrlPr>
                            <a:rPr lang="en-US" altLang="en-US" sz="2200" i="1" smtClean="0">
                              <a:ln>
                                <a:solidFill>
                                  <a:schemeClr val="tx1"/>
                                </a:solidFill>
                              </a:ln>
                              <a:latin typeface="Cambria Math" panose="02040503050406030204" pitchFamily="18" charset="0"/>
                            </a:rPr>
                          </m:ctrlPr>
                        </m:fPr>
                        <m:num>
                          <m:r>
                            <a:rPr lang="en-US" altLang="en-US" sz="2200" i="1">
                              <a:ln>
                                <a:solidFill>
                                  <a:schemeClr val="tx1"/>
                                </a:solidFill>
                              </a:ln>
                              <a:latin typeface="Cambria Math" panose="02040503050406030204" pitchFamily="18" charset="0"/>
                            </a:rPr>
                            <m:t>1</m:t>
                          </m:r>
                        </m:num>
                        <m:den>
                          <m:sSup>
                            <m:sSupPr>
                              <m:ctrlPr>
                                <a:rPr lang="en-US" altLang="en-US" sz="2200" i="1">
                                  <a:ln>
                                    <a:solidFill>
                                      <a:schemeClr val="tx1"/>
                                    </a:solidFill>
                                  </a:ln>
                                  <a:latin typeface="Cambria Math" panose="02040503050406030204" pitchFamily="18" charset="0"/>
                                </a:rPr>
                              </m:ctrlPr>
                            </m:sSupPr>
                            <m:e>
                              <m:r>
                                <a:rPr lang="en-US" altLang="en-US" sz="2200" i="1">
                                  <a:ln>
                                    <a:solidFill>
                                      <a:schemeClr val="tx1"/>
                                    </a:solidFill>
                                  </a:ln>
                                  <a:latin typeface="Cambria Math" panose="02040503050406030204" pitchFamily="18" charset="0"/>
                                </a:rPr>
                                <m:t>𝑟</m:t>
                              </m:r>
                            </m:e>
                            <m:sup>
                              <m:r>
                                <a:rPr lang="en-US" altLang="en-US" sz="2200" i="1">
                                  <a:ln>
                                    <a:solidFill>
                                      <a:schemeClr val="tx1"/>
                                    </a:solidFill>
                                  </a:ln>
                                  <a:latin typeface="Cambria Math" panose="02040503050406030204" pitchFamily="18" charset="0"/>
                                </a:rPr>
                                <m:t>2</m:t>
                              </m:r>
                            </m:sup>
                          </m:sSup>
                        </m:den>
                      </m:f>
                      <m:f>
                        <m:fPr>
                          <m:ctrlPr>
                            <a:rPr lang="en-US" altLang="en-US" sz="2200" i="1">
                              <a:ln>
                                <a:solidFill>
                                  <a:schemeClr val="tx1"/>
                                </a:solidFill>
                              </a:ln>
                              <a:latin typeface="Cambria Math" panose="02040503050406030204" pitchFamily="18" charset="0"/>
                            </a:rPr>
                          </m:ctrlPr>
                        </m:fPr>
                        <m:num>
                          <m:r>
                            <a:rPr lang="en-US" altLang="en-US" sz="2200" i="1">
                              <a:ln>
                                <a:solidFill>
                                  <a:schemeClr val="tx1"/>
                                </a:solidFill>
                              </a:ln>
                              <a:latin typeface="Cambria Math" panose="02040503050406030204" pitchFamily="18" charset="0"/>
                            </a:rPr>
                            <m:t>𝑑</m:t>
                          </m:r>
                        </m:num>
                        <m:den>
                          <m:r>
                            <a:rPr lang="en-US" altLang="en-US" sz="2200" i="1">
                              <a:ln>
                                <a:solidFill>
                                  <a:schemeClr val="tx1"/>
                                </a:solidFill>
                              </a:ln>
                              <a:latin typeface="Cambria Math" panose="02040503050406030204" pitchFamily="18" charset="0"/>
                            </a:rPr>
                            <m:t>𝑑𝑟</m:t>
                          </m:r>
                        </m:den>
                      </m:f>
                      <m:d>
                        <m:dPr>
                          <m:ctrlPr>
                            <a:rPr lang="en-US" altLang="en-US" sz="2200" i="1">
                              <a:ln>
                                <a:solidFill>
                                  <a:schemeClr val="tx1"/>
                                </a:solidFill>
                              </a:ln>
                              <a:latin typeface="Cambria Math" panose="02040503050406030204" pitchFamily="18" charset="0"/>
                            </a:rPr>
                          </m:ctrlPr>
                        </m:dPr>
                        <m:e>
                          <m:sSup>
                            <m:sSupPr>
                              <m:ctrlPr>
                                <a:rPr lang="en-US" altLang="en-US" sz="2200" i="1">
                                  <a:ln>
                                    <a:solidFill>
                                      <a:schemeClr val="tx1"/>
                                    </a:solidFill>
                                  </a:ln>
                                  <a:latin typeface="Cambria Math" panose="02040503050406030204" pitchFamily="18" charset="0"/>
                                </a:rPr>
                              </m:ctrlPr>
                            </m:sSupPr>
                            <m:e>
                              <m:r>
                                <a:rPr lang="en-US" altLang="en-US" sz="2200" i="1">
                                  <a:ln>
                                    <a:solidFill>
                                      <a:schemeClr val="tx1"/>
                                    </a:solidFill>
                                  </a:ln>
                                  <a:latin typeface="Cambria Math" panose="02040503050406030204" pitchFamily="18" charset="0"/>
                                </a:rPr>
                                <m:t>𝑟</m:t>
                              </m:r>
                            </m:e>
                            <m:sup>
                              <m:r>
                                <a:rPr lang="en-US" altLang="en-US" sz="2200" i="1">
                                  <a:ln>
                                    <a:solidFill>
                                      <a:schemeClr val="tx1"/>
                                    </a:solidFill>
                                  </a:ln>
                                  <a:latin typeface="Cambria Math" panose="02040503050406030204" pitchFamily="18" charset="0"/>
                                </a:rPr>
                                <m:t>2</m:t>
                              </m:r>
                            </m:sup>
                          </m:sSup>
                          <m:f>
                            <m:fPr>
                              <m:ctrlPr>
                                <a:rPr lang="en-US" altLang="en-US" sz="2200" i="1">
                                  <a:ln>
                                    <a:solidFill>
                                      <a:schemeClr val="tx1"/>
                                    </a:solidFill>
                                  </a:ln>
                                  <a:latin typeface="Cambria Math" panose="02040503050406030204" pitchFamily="18" charset="0"/>
                                </a:rPr>
                              </m:ctrlPr>
                            </m:fPr>
                            <m:num>
                              <m:r>
                                <a:rPr lang="en-US" altLang="en-US" sz="2200" i="1">
                                  <a:ln>
                                    <a:solidFill>
                                      <a:schemeClr val="tx1"/>
                                    </a:solidFill>
                                  </a:ln>
                                  <a:latin typeface="Cambria Math" panose="02040503050406030204" pitchFamily="18" charset="0"/>
                                </a:rPr>
                                <m:t>𝑑𝑅</m:t>
                              </m:r>
                            </m:num>
                            <m:den>
                              <m:r>
                                <a:rPr lang="en-US" altLang="en-US" sz="2200" i="1">
                                  <a:ln>
                                    <a:solidFill>
                                      <a:schemeClr val="tx1"/>
                                    </a:solidFill>
                                  </a:ln>
                                  <a:latin typeface="Cambria Math" panose="02040503050406030204" pitchFamily="18" charset="0"/>
                                </a:rPr>
                                <m:t>𝑑𝑟</m:t>
                              </m:r>
                            </m:den>
                          </m:f>
                        </m:e>
                      </m:d>
                      <m:r>
                        <a:rPr lang="en-US" altLang="en-US" sz="2200" i="1">
                          <a:ln>
                            <a:solidFill>
                              <a:schemeClr val="tx1"/>
                            </a:solidFill>
                          </a:ln>
                          <a:latin typeface="Cambria Math" panose="02040503050406030204" pitchFamily="18" charset="0"/>
                        </a:rPr>
                        <m:t>+</m:t>
                      </m:r>
                      <m:d>
                        <m:dPr>
                          <m:begChr m:val="["/>
                          <m:endChr m:val="]"/>
                          <m:ctrlPr>
                            <a:rPr lang="en-US" altLang="en-US" sz="2200" i="1">
                              <a:ln>
                                <a:solidFill>
                                  <a:schemeClr val="tx1"/>
                                </a:solidFill>
                              </a:ln>
                              <a:latin typeface="Cambria Math" panose="02040503050406030204" pitchFamily="18" charset="0"/>
                            </a:rPr>
                          </m:ctrlPr>
                        </m:dPr>
                        <m:e>
                          <m:f>
                            <m:fPr>
                              <m:ctrlPr>
                                <a:rPr lang="en-US" altLang="en-US" sz="2200" i="1">
                                  <a:ln>
                                    <a:solidFill>
                                      <a:schemeClr val="tx1"/>
                                    </a:solidFill>
                                  </a:ln>
                                  <a:latin typeface="Cambria Math" panose="02040503050406030204" pitchFamily="18" charset="0"/>
                                </a:rPr>
                              </m:ctrlPr>
                            </m:fPr>
                            <m:num>
                              <m:r>
                                <a:rPr lang="en-US" altLang="en-US" sz="2200" i="1">
                                  <a:ln>
                                    <a:solidFill>
                                      <a:schemeClr val="tx1"/>
                                    </a:solidFill>
                                  </a:ln>
                                  <a:latin typeface="Cambria Math" panose="02040503050406030204" pitchFamily="18" charset="0"/>
                                </a:rPr>
                                <m:t>8</m:t>
                              </m:r>
                              <m:sSup>
                                <m:sSupPr>
                                  <m:ctrlPr>
                                    <a:rPr lang="en-US" altLang="en-US" sz="2200" i="1">
                                      <a:ln>
                                        <a:solidFill>
                                          <a:schemeClr val="tx1"/>
                                        </a:solidFill>
                                      </a:ln>
                                      <a:latin typeface="Cambria Math" panose="02040503050406030204" pitchFamily="18" charset="0"/>
                                    </a:rPr>
                                  </m:ctrlPr>
                                </m:sSupPr>
                                <m:e>
                                  <m:r>
                                    <a:rPr lang="en-US" altLang="en-US" sz="2200" i="1">
                                      <a:ln>
                                        <a:solidFill>
                                          <a:schemeClr val="tx1"/>
                                        </a:solidFill>
                                      </a:ln>
                                      <a:latin typeface="Cambria Math" panose="02040503050406030204" pitchFamily="18" charset="0"/>
                                      <a:ea typeface="Cambria Math" panose="02040503050406030204" pitchFamily="18" charset="0"/>
                                    </a:rPr>
                                    <m:t>𝜋</m:t>
                                  </m:r>
                                </m:e>
                                <m:sup>
                                  <m:r>
                                    <a:rPr lang="en-US" altLang="en-US" sz="2200" i="1">
                                      <a:ln>
                                        <a:solidFill>
                                          <a:schemeClr val="tx1"/>
                                        </a:solidFill>
                                      </a:ln>
                                      <a:latin typeface="Cambria Math" panose="02040503050406030204" pitchFamily="18" charset="0"/>
                                    </a:rPr>
                                    <m:t>2</m:t>
                                  </m:r>
                                </m:sup>
                              </m:sSup>
                              <m:r>
                                <a:rPr lang="en-US" altLang="en-US" sz="2200" i="1">
                                  <a:ln>
                                    <a:solidFill>
                                      <a:schemeClr val="tx1"/>
                                    </a:solidFill>
                                  </a:ln>
                                  <a:latin typeface="Cambria Math" panose="02040503050406030204" pitchFamily="18" charset="0"/>
                                  <a:ea typeface="Cambria Math" panose="02040503050406030204" pitchFamily="18" charset="0"/>
                                </a:rPr>
                                <m:t>𝜇</m:t>
                              </m:r>
                            </m:num>
                            <m:den>
                              <m:sSup>
                                <m:sSupPr>
                                  <m:ctrlPr>
                                    <a:rPr lang="en-US" altLang="en-US" sz="2200" i="1">
                                      <a:ln>
                                        <a:solidFill>
                                          <a:schemeClr val="tx1"/>
                                        </a:solidFill>
                                      </a:ln>
                                      <a:latin typeface="Cambria Math" panose="02040503050406030204" pitchFamily="18" charset="0"/>
                                    </a:rPr>
                                  </m:ctrlPr>
                                </m:sSupPr>
                                <m:e>
                                  <m:r>
                                    <a:rPr lang="en-US" altLang="en-US" sz="2200" i="1">
                                      <a:ln>
                                        <a:solidFill>
                                          <a:schemeClr val="tx1"/>
                                        </a:solidFill>
                                      </a:ln>
                                      <a:latin typeface="Cambria Math" panose="02040503050406030204" pitchFamily="18" charset="0"/>
                                    </a:rPr>
                                    <m:t>h</m:t>
                                  </m:r>
                                </m:e>
                                <m:sup>
                                  <m:r>
                                    <a:rPr lang="en-US" altLang="en-US" sz="2200" i="1">
                                      <a:ln>
                                        <a:solidFill>
                                          <a:schemeClr val="tx1"/>
                                        </a:solidFill>
                                      </a:ln>
                                      <a:latin typeface="Cambria Math" panose="02040503050406030204" pitchFamily="18" charset="0"/>
                                    </a:rPr>
                                    <m:t>2</m:t>
                                  </m:r>
                                </m:sup>
                              </m:sSup>
                            </m:den>
                          </m:f>
                          <m:d>
                            <m:dPr>
                              <m:ctrlPr>
                                <a:rPr lang="en-US" altLang="en-US" sz="2200" i="1">
                                  <a:ln>
                                    <a:solidFill>
                                      <a:schemeClr val="tx1"/>
                                    </a:solidFill>
                                  </a:ln>
                                  <a:latin typeface="Cambria Math" panose="02040503050406030204" pitchFamily="18" charset="0"/>
                                </a:rPr>
                              </m:ctrlPr>
                            </m:dPr>
                            <m:e>
                              <m:r>
                                <a:rPr lang="en-US" altLang="en-US" sz="2200" i="1">
                                  <a:ln>
                                    <a:solidFill>
                                      <a:schemeClr val="tx1"/>
                                    </a:solidFill>
                                  </a:ln>
                                  <a:latin typeface="Cambria Math" panose="02040503050406030204" pitchFamily="18" charset="0"/>
                                </a:rPr>
                                <m:t>𝐸</m:t>
                              </m:r>
                              <m:r>
                                <a:rPr lang="en-US" altLang="en-US" sz="2200" i="1">
                                  <a:ln>
                                    <a:solidFill>
                                      <a:schemeClr val="tx1"/>
                                    </a:solidFill>
                                  </a:ln>
                                  <a:latin typeface="Cambria Math" panose="02040503050406030204" pitchFamily="18" charset="0"/>
                                </a:rPr>
                                <m:t>+</m:t>
                              </m:r>
                              <m:f>
                                <m:fPr>
                                  <m:ctrlPr>
                                    <a:rPr lang="en-US" altLang="en-US" sz="2200" i="1">
                                      <a:ln>
                                        <a:solidFill>
                                          <a:schemeClr val="tx1"/>
                                        </a:solidFill>
                                      </a:ln>
                                      <a:latin typeface="Cambria Math" panose="02040503050406030204" pitchFamily="18" charset="0"/>
                                    </a:rPr>
                                  </m:ctrlPr>
                                </m:fPr>
                                <m:num>
                                  <m:r>
                                    <a:rPr lang="en-US" altLang="en-US" sz="2200" i="1">
                                      <a:ln>
                                        <a:solidFill>
                                          <a:schemeClr val="tx1"/>
                                        </a:solidFill>
                                      </a:ln>
                                      <a:latin typeface="Cambria Math" panose="02040503050406030204" pitchFamily="18" charset="0"/>
                                    </a:rPr>
                                    <m:t>𝑍</m:t>
                                  </m:r>
                                  <m:sSup>
                                    <m:sSupPr>
                                      <m:ctrlPr>
                                        <a:rPr lang="en-US" altLang="en-US" sz="2200" i="1">
                                          <a:ln>
                                            <a:solidFill>
                                              <a:schemeClr val="tx1"/>
                                            </a:solidFill>
                                          </a:ln>
                                          <a:latin typeface="Cambria Math" panose="02040503050406030204" pitchFamily="18" charset="0"/>
                                        </a:rPr>
                                      </m:ctrlPr>
                                    </m:sSupPr>
                                    <m:e>
                                      <m:r>
                                        <a:rPr lang="en-US" altLang="en-US" sz="2200" i="1">
                                          <a:ln>
                                            <a:solidFill>
                                              <a:schemeClr val="tx1"/>
                                            </a:solidFill>
                                          </a:ln>
                                          <a:latin typeface="Cambria Math" panose="02040503050406030204" pitchFamily="18" charset="0"/>
                                        </a:rPr>
                                        <m:t>𝑒</m:t>
                                      </m:r>
                                      <m:r>
                                        <a:rPr lang="en-US" altLang="en-US" sz="2200" i="1">
                                          <a:ln>
                                            <a:solidFill>
                                              <a:schemeClr val="tx1"/>
                                            </a:solidFill>
                                          </a:ln>
                                          <a:latin typeface="Cambria Math" panose="02040503050406030204" pitchFamily="18" charset="0"/>
                                        </a:rPr>
                                        <m:t>′</m:t>
                                      </m:r>
                                    </m:e>
                                    <m:sup>
                                      <m:r>
                                        <a:rPr lang="en-US" altLang="en-US" sz="2200" i="1">
                                          <a:ln>
                                            <a:solidFill>
                                              <a:schemeClr val="tx1"/>
                                            </a:solidFill>
                                          </a:ln>
                                          <a:latin typeface="Cambria Math" panose="02040503050406030204" pitchFamily="18" charset="0"/>
                                        </a:rPr>
                                        <m:t>2</m:t>
                                      </m:r>
                                    </m:sup>
                                  </m:sSup>
                                </m:num>
                                <m:den>
                                  <m:r>
                                    <a:rPr lang="en-US" altLang="en-US" sz="2200" i="1">
                                      <a:ln>
                                        <a:solidFill>
                                          <a:schemeClr val="tx1"/>
                                        </a:solidFill>
                                      </a:ln>
                                      <a:latin typeface="Cambria Math" panose="02040503050406030204" pitchFamily="18" charset="0"/>
                                    </a:rPr>
                                    <m:t>𝑟</m:t>
                                  </m:r>
                                </m:den>
                              </m:f>
                            </m:e>
                          </m:d>
                          <m:r>
                            <a:rPr lang="en-US" altLang="en-US" sz="2200" i="1">
                              <a:ln>
                                <a:solidFill>
                                  <a:schemeClr val="tx1"/>
                                </a:solidFill>
                              </a:ln>
                              <a:latin typeface="Cambria Math" panose="02040503050406030204" pitchFamily="18" charset="0"/>
                            </a:rPr>
                            <m:t>−</m:t>
                          </m:r>
                          <m:r>
                            <a:rPr lang="el-GR" altLang="en-US" sz="2200" i="1" dirty="0">
                              <a:ln>
                                <a:solidFill>
                                  <a:schemeClr val="tx1"/>
                                </a:solidFill>
                              </a:ln>
                              <a:latin typeface="Cambria Math" panose="02040503050406030204" pitchFamily="18" charset="0"/>
                            </a:rPr>
                            <m:t>𝛽</m:t>
                          </m:r>
                        </m:e>
                      </m:d>
                      <m:r>
                        <a:rPr lang="en-US" altLang="en-US" sz="2200" b="0" i="1" dirty="0" smtClean="0">
                          <a:ln>
                            <a:solidFill>
                              <a:schemeClr val="tx1"/>
                            </a:solidFill>
                          </a:ln>
                          <a:latin typeface="Cambria Math" panose="02040503050406030204" pitchFamily="18" charset="0"/>
                        </a:rPr>
                        <m:t>𝑅</m:t>
                      </m:r>
                      <m:r>
                        <a:rPr lang="en-US" altLang="en-US" sz="2200" b="0" i="1" dirty="0" smtClean="0">
                          <a:ln>
                            <a:solidFill>
                              <a:schemeClr val="tx1"/>
                            </a:solidFill>
                          </a:ln>
                          <a:latin typeface="Cambria Math" panose="02040503050406030204" pitchFamily="18" charset="0"/>
                        </a:rPr>
                        <m:t>=</m:t>
                      </m:r>
                      <m:r>
                        <a:rPr lang="en-US" altLang="en-US" sz="2200" b="0" i="1" dirty="0" smtClean="0">
                          <a:ln>
                            <a:solidFill>
                              <a:schemeClr val="tx1"/>
                            </a:solidFill>
                          </a:ln>
                          <a:latin typeface="Cambria Math" panose="02040503050406030204" pitchFamily="18" charset="0"/>
                        </a:rPr>
                        <m:t>0</m:t>
                      </m:r>
                    </m:oMath>
                  </m:oMathPara>
                </a14:m>
                <a:endParaRPr lang="en-US" altLang="en-US" sz="2200" dirty="0">
                  <a:ln>
                    <a:solidFill>
                      <a:schemeClr val="tx1"/>
                    </a:solidFill>
                  </a:ln>
                </a:endParaRPr>
              </a:p>
              <a:p>
                <a:pPr algn="just">
                  <a:spcBef>
                    <a:spcPct val="0"/>
                  </a:spcBef>
                </a:pPr>
                <a:endParaRPr lang="en-US" altLang="en-US" sz="500" dirty="0"/>
              </a:p>
              <a:p>
                <a:pPr algn="just">
                  <a:spcBef>
                    <a:spcPct val="0"/>
                  </a:spcBef>
                </a:pPr>
                <a14:m>
                  <m:oMathPara xmlns:m="http://schemas.openxmlformats.org/officeDocument/2006/math">
                    <m:oMathParaPr>
                      <m:jc m:val="centerGroup"/>
                    </m:oMathParaPr>
                    <m:oMath xmlns:m="http://schemas.openxmlformats.org/officeDocument/2006/math">
                      <m:f>
                        <m:fPr>
                          <m:ctrlPr>
                            <a:rPr lang="en-US" altLang="en-US" sz="2200" i="1" smtClean="0">
                              <a:ln>
                                <a:solidFill>
                                  <a:schemeClr val="tx1"/>
                                </a:solidFill>
                              </a:ln>
                              <a:latin typeface="Cambria Math" panose="02040503050406030204" pitchFamily="18" charset="0"/>
                            </a:rPr>
                          </m:ctrlPr>
                        </m:fPr>
                        <m:num>
                          <m:r>
                            <a:rPr lang="en-US" altLang="en-US" sz="2200" i="1">
                              <a:ln>
                                <a:solidFill>
                                  <a:schemeClr val="tx1"/>
                                </a:solidFill>
                              </a:ln>
                              <a:latin typeface="Cambria Math" panose="02040503050406030204" pitchFamily="18" charset="0"/>
                            </a:rPr>
                            <m:t>1</m:t>
                          </m:r>
                        </m:num>
                        <m:den>
                          <m:func>
                            <m:funcPr>
                              <m:ctrlPr>
                                <a:rPr lang="en-US" altLang="en-US" sz="2200" i="1">
                                  <a:ln>
                                    <a:solidFill>
                                      <a:schemeClr val="tx1"/>
                                    </a:solidFill>
                                  </a:ln>
                                  <a:latin typeface="Cambria Math" panose="02040503050406030204" pitchFamily="18" charset="0"/>
                                </a:rPr>
                              </m:ctrlPr>
                            </m:funcPr>
                            <m:fName>
                              <m:r>
                                <m:rPr>
                                  <m:sty m:val="p"/>
                                </m:rPr>
                                <a:rPr lang="en-US" altLang="en-US" sz="2200">
                                  <a:ln>
                                    <a:solidFill>
                                      <a:schemeClr val="tx1"/>
                                    </a:solidFill>
                                  </a:ln>
                                  <a:latin typeface="Cambria Math" panose="02040503050406030204" pitchFamily="18" charset="0"/>
                                </a:rPr>
                                <m:t>sin</m:t>
                              </m:r>
                            </m:fName>
                            <m:e>
                              <m:r>
                                <a:rPr lang="en-US" altLang="en-US" sz="2200" i="1">
                                  <a:ln>
                                    <a:solidFill>
                                      <a:schemeClr val="tx1"/>
                                    </a:solidFill>
                                  </a:ln>
                                  <a:latin typeface="Cambria Math" panose="02040503050406030204" pitchFamily="18" charset="0"/>
                                  <a:ea typeface="Cambria Math" panose="02040503050406030204" pitchFamily="18" charset="0"/>
                                </a:rPr>
                                <m:t>𝜃</m:t>
                              </m:r>
                            </m:e>
                          </m:func>
                        </m:den>
                      </m:f>
                      <m:f>
                        <m:fPr>
                          <m:ctrlPr>
                            <a:rPr lang="en-US" altLang="en-US" sz="2200" i="1">
                              <a:ln>
                                <a:solidFill>
                                  <a:schemeClr val="tx1"/>
                                </a:solidFill>
                              </a:ln>
                              <a:latin typeface="Cambria Math" panose="02040503050406030204" pitchFamily="18" charset="0"/>
                            </a:rPr>
                          </m:ctrlPr>
                        </m:fPr>
                        <m:num>
                          <m:r>
                            <a:rPr lang="en-US" altLang="en-US" sz="2200" i="1">
                              <a:ln>
                                <a:solidFill>
                                  <a:schemeClr val="tx1"/>
                                </a:solidFill>
                              </a:ln>
                              <a:latin typeface="Cambria Math" panose="02040503050406030204" pitchFamily="18" charset="0"/>
                            </a:rPr>
                            <m:t>𝑑</m:t>
                          </m:r>
                        </m:num>
                        <m:den>
                          <m:r>
                            <a:rPr lang="en-US" altLang="en-US" sz="2200" i="1">
                              <a:ln>
                                <a:solidFill>
                                  <a:schemeClr val="tx1"/>
                                </a:solidFill>
                              </a:ln>
                              <a:latin typeface="Cambria Math" panose="02040503050406030204" pitchFamily="18" charset="0"/>
                            </a:rPr>
                            <m:t>𝑑</m:t>
                          </m:r>
                          <m:r>
                            <a:rPr lang="en-US" altLang="en-US" sz="2200" i="1">
                              <a:ln>
                                <a:solidFill>
                                  <a:schemeClr val="tx1"/>
                                </a:solidFill>
                              </a:ln>
                              <a:latin typeface="Cambria Math" panose="02040503050406030204" pitchFamily="18" charset="0"/>
                              <a:ea typeface="Cambria Math" panose="02040503050406030204" pitchFamily="18" charset="0"/>
                            </a:rPr>
                            <m:t>𝜃</m:t>
                          </m:r>
                        </m:den>
                      </m:f>
                      <m:d>
                        <m:dPr>
                          <m:ctrlPr>
                            <a:rPr lang="en-US" altLang="en-US" sz="2200" i="1">
                              <a:ln>
                                <a:solidFill>
                                  <a:schemeClr val="tx1"/>
                                </a:solidFill>
                              </a:ln>
                              <a:latin typeface="Cambria Math" panose="02040503050406030204" pitchFamily="18" charset="0"/>
                            </a:rPr>
                          </m:ctrlPr>
                        </m:dPr>
                        <m:e>
                          <m:func>
                            <m:funcPr>
                              <m:ctrlPr>
                                <a:rPr lang="en-US" altLang="en-US" sz="2200" i="1">
                                  <a:ln>
                                    <a:solidFill>
                                      <a:schemeClr val="tx1"/>
                                    </a:solidFill>
                                  </a:ln>
                                  <a:latin typeface="Cambria Math" panose="02040503050406030204" pitchFamily="18" charset="0"/>
                                </a:rPr>
                              </m:ctrlPr>
                            </m:funcPr>
                            <m:fName>
                              <m:r>
                                <m:rPr>
                                  <m:sty m:val="p"/>
                                </m:rPr>
                                <a:rPr lang="en-US" altLang="en-US" sz="2200">
                                  <a:ln>
                                    <a:solidFill>
                                      <a:schemeClr val="tx1"/>
                                    </a:solidFill>
                                  </a:ln>
                                  <a:latin typeface="Cambria Math" panose="02040503050406030204" pitchFamily="18" charset="0"/>
                                </a:rPr>
                                <m:t>sin</m:t>
                              </m:r>
                            </m:fName>
                            <m:e>
                              <m:r>
                                <a:rPr lang="en-US" altLang="en-US" sz="2200" i="1">
                                  <a:ln>
                                    <a:solidFill>
                                      <a:schemeClr val="tx1"/>
                                    </a:solidFill>
                                  </a:ln>
                                  <a:latin typeface="Cambria Math" panose="02040503050406030204" pitchFamily="18" charset="0"/>
                                  <a:ea typeface="Cambria Math" panose="02040503050406030204" pitchFamily="18" charset="0"/>
                                </a:rPr>
                                <m:t>𝜃</m:t>
                              </m:r>
                            </m:e>
                          </m:func>
                          <m:f>
                            <m:fPr>
                              <m:ctrlPr>
                                <a:rPr lang="en-US" altLang="en-US" sz="2200" i="1">
                                  <a:ln>
                                    <a:solidFill>
                                      <a:schemeClr val="tx1"/>
                                    </a:solidFill>
                                  </a:ln>
                                  <a:latin typeface="Cambria Math" panose="02040503050406030204" pitchFamily="18" charset="0"/>
                                  <a:ea typeface="Cambria Math" panose="02040503050406030204" pitchFamily="18" charset="0"/>
                                </a:rPr>
                              </m:ctrlPr>
                            </m:fPr>
                            <m:num>
                              <m:r>
                                <a:rPr lang="en-US" altLang="en-US" sz="2200" i="1">
                                  <a:ln>
                                    <a:solidFill>
                                      <a:schemeClr val="tx1"/>
                                    </a:solidFill>
                                  </a:ln>
                                  <a:latin typeface="Cambria Math" panose="02040503050406030204" pitchFamily="18" charset="0"/>
                                  <a:ea typeface="Cambria Math" panose="02040503050406030204" pitchFamily="18" charset="0"/>
                                </a:rPr>
                                <m:t>𝑑𝑇</m:t>
                              </m:r>
                            </m:num>
                            <m:den>
                              <m:r>
                                <a:rPr lang="en-US" altLang="en-US" sz="2200" i="1">
                                  <a:ln>
                                    <a:solidFill>
                                      <a:schemeClr val="tx1"/>
                                    </a:solidFill>
                                  </a:ln>
                                  <a:latin typeface="Cambria Math" panose="02040503050406030204" pitchFamily="18" charset="0"/>
                                  <a:ea typeface="Cambria Math" panose="02040503050406030204" pitchFamily="18" charset="0"/>
                                </a:rPr>
                                <m:t>𝑑</m:t>
                              </m:r>
                              <m:r>
                                <a:rPr lang="en-US" altLang="en-US" sz="2200" i="1">
                                  <a:ln>
                                    <a:solidFill>
                                      <a:schemeClr val="tx1"/>
                                    </a:solidFill>
                                  </a:ln>
                                  <a:latin typeface="Cambria Math" panose="02040503050406030204" pitchFamily="18" charset="0"/>
                                  <a:ea typeface="Cambria Math" panose="02040503050406030204" pitchFamily="18" charset="0"/>
                                </a:rPr>
                                <m:t>𝜃</m:t>
                              </m:r>
                            </m:den>
                          </m:f>
                        </m:e>
                      </m:d>
                      <m:r>
                        <a:rPr lang="en-US" altLang="en-US" sz="2200" b="0" i="1" smtClean="0">
                          <a:ln>
                            <a:solidFill>
                              <a:schemeClr val="tx1"/>
                            </a:solidFill>
                          </a:ln>
                          <a:latin typeface="Cambria Math" panose="02040503050406030204" pitchFamily="18" charset="0"/>
                          <a:ea typeface="Cambria Math" panose="02040503050406030204" pitchFamily="18" charset="0"/>
                        </a:rPr>
                        <m:t>+</m:t>
                      </m:r>
                      <m:d>
                        <m:dPr>
                          <m:ctrlPr>
                            <a:rPr lang="en-US" altLang="en-US" sz="2200" i="1">
                              <a:ln>
                                <a:solidFill>
                                  <a:schemeClr val="tx1"/>
                                </a:solidFill>
                              </a:ln>
                              <a:latin typeface="Cambria Math" panose="02040503050406030204" pitchFamily="18" charset="0"/>
                            </a:rPr>
                          </m:ctrlPr>
                        </m:dPr>
                        <m:e>
                          <m:r>
                            <a:rPr lang="el-GR" altLang="en-US" sz="2200" i="1" dirty="0">
                              <a:ln>
                                <a:solidFill>
                                  <a:schemeClr val="tx1"/>
                                </a:solidFill>
                              </a:ln>
                              <a:latin typeface="Cambria Math" panose="02040503050406030204" pitchFamily="18" charset="0"/>
                            </a:rPr>
                            <m:t>𝛽</m:t>
                          </m:r>
                          <m:r>
                            <m:rPr>
                              <m:nor/>
                            </m:rPr>
                            <a:rPr lang="en-US" altLang="en-US" sz="2200" dirty="0">
                              <a:ln>
                                <a:solidFill>
                                  <a:schemeClr val="tx1"/>
                                </a:solidFill>
                              </a:ln>
                            </a:rPr>
                            <m:t> </m:t>
                          </m:r>
                          <m:r>
                            <a:rPr lang="en-US" altLang="en-US" sz="2200" b="0" i="1" dirty="0" smtClean="0">
                              <a:ln>
                                <a:solidFill>
                                  <a:schemeClr val="tx1"/>
                                </a:solidFill>
                              </a:ln>
                              <a:latin typeface="Cambria Math" panose="02040503050406030204" pitchFamily="18" charset="0"/>
                            </a:rPr>
                            <m:t>−</m:t>
                          </m:r>
                          <m:f>
                            <m:fPr>
                              <m:ctrlPr>
                                <a:rPr lang="en-US" altLang="en-US" sz="2200" i="1" dirty="0">
                                  <a:ln>
                                    <a:solidFill>
                                      <a:schemeClr val="tx1"/>
                                    </a:solidFill>
                                  </a:ln>
                                  <a:latin typeface="Cambria Math" panose="02040503050406030204" pitchFamily="18" charset="0"/>
                                  <a:ea typeface="Cambria Math" panose="02040503050406030204" pitchFamily="18" charset="0"/>
                                </a:rPr>
                              </m:ctrlPr>
                            </m:fPr>
                            <m:num>
                              <m:sSup>
                                <m:sSupPr>
                                  <m:ctrlPr>
                                    <a:rPr lang="en-US" altLang="en-US" sz="2200" i="1" dirty="0">
                                      <a:ln>
                                        <a:solidFill>
                                          <a:schemeClr val="tx1"/>
                                        </a:solidFill>
                                      </a:ln>
                                      <a:latin typeface="Cambria Math" panose="02040503050406030204" pitchFamily="18" charset="0"/>
                                    </a:rPr>
                                  </m:ctrlPr>
                                </m:sSupPr>
                                <m:e>
                                  <m:r>
                                    <a:rPr lang="en-US" altLang="en-US" sz="2200" i="1" dirty="0">
                                      <a:ln>
                                        <a:solidFill>
                                          <a:schemeClr val="tx1"/>
                                        </a:solidFill>
                                      </a:ln>
                                      <a:latin typeface="Cambria Math" panose="02040503050406030204" pitchFamily="18" charset="0"/>
                                    </a:rPr>
                                    <m:t>𝑚</m:t>
                                  </m:r>
                                </m:e>
                                <m:sup>
                                  <m:r>
                                    <a:rPr lang="en-US" altLang="en-US" sz="2200" i="1" dirty="0">
                                      <a:ln>
                                        <a:solidFill>
                                          <a:schemeClr val="tx1"/>
                                        </a:solidFill>
                                      </a:ln>
                                      <a:latin typeface="Cambria Math" panose="02040503050406030204" pitchFamily="18" charset="0"/>
                                    </a:rPr>
                                    <m:t>2</m:t>
                                  </m:r>
                                </m:sup>
                              </m:sSup>
                            </m:num>
                            <m:den>
                              <m:func>
                                <m:funcPr>
                                  <m:ctrlPr>
                                    <a:rPr lang="en-US" altLang="en-US" sz="2200" i="1">
                                      <a:ln>
                                        <a:solidFill>
                                          <a:schemeClr val="tx1"/>
                                        </a:solidFill>
                                      </a:ln>
                                      <a:latin typeface="Cambria Math" panose="02040503050406030204" pitchFamily="18" charset="0"/>
                                    </a:rPr>
                                  </m:ctrlPr>
                                </m:funcPr>
                                <m:fName>
                                  <m:sSup>
                                    <m:sSupPr>
                                      <m:ctrlPr>
                                        <a:rPr lang="en-US" altLang="en-US" sz="2200" i="1">
                                          <a:ln>
                                            <a:solidFill>
                                              <a:schemeClr val="tx1"/>
                                            </a:solidFill>
                                          </a:ln>
                                          <a:latin typeface="Cambria Math" panose="02040503050406030204" pitchFamily="18" charset="0"/>
                                        </a:rPr>
                                      </m:ctrlPr>
                                    </m:sSupPr>
                                    <m:e>
                                      <m:r>
                                        <m:rPr>
                                          <m:sty m:val="p"/>
                                        </m:rPr>
                                        <a:rPr lang="en-US" altLang="en-US" sz="2200">
                                          <a:ln>
                                            <a:solidFill>
                                              <a:schemeClr val="tx1"/>
                                            </a:solidFill>
                                          </a:ln>
                                          <a:latin typeface="Cambria Math" panose="02040503050406030204" pitchFamily="18" charset="0"/>
                                        </a:rPr>
                                        <m:t>sin</m:t>
                                      </m:r>
                                    </m:e>
                                    <m:sup>
                                      <m:r>
                                        <a:rPr lang="en-US" altLang="en-US" sz="2200" i="1">
                                          <a:ln>
                                            <a:solidFill>
                                              <a:schemeClr val="tx1"/>
                                            </a:solidFill>
                                          </a:ln>
                                          <a:latin typeface="Cambria Math" panose="02040503050406030204" pitchFamily="18" charset="0"/>
                                        </a:rPr>
                                        <m:t>2</m:t>
                                      </m:r>
                                    </m:sup>
                                  </m:sSup>
                                </m:fName>
                                <m:e>
                                  <m:r>
                                    <a:rPr lang="en-US" altLang="en-US" sz="2200" i="1">
                                      <a:ln>
                                        <a:solidFill>
                                          <a:schemeClr val="tx1"/>
                                        </a:solidFill>
                                      </a:ln>
                                      <a:latin typeface="Cambria Math" panose="02040503050406030204" pitchFamily="18" charset="0"/>
                                      <a:ea typeface="Cambria Math" panose="02040503050406030204" pitchFamily="18" charset="0"/>
                                    </a:rPr>
                                    <m:t>𝜃</m:t>
                                  </m:r>
                                </m:e>
                              </m:func>
                            </m:den>
                          </m:f>
                        </m:e>
                      </m:d>
                      <m:r>
                        <a:rPr lang="en-US" altLang="en-US" sz="2200" b="0" i="1" smtClean="0">
                          <a:ln>
                            <a:solidFill>
                              <a:schemeClr val="tx1"/>
                            </a:solidFill>
                          </a:ln>
                          <a:latin typeface="Cambria Math" panose="02040503050406030204" pitchFamily="18" charset="0"/>
                          <a:ea typeface="Cambria Math" panose="02040503050406030204" pitchFamily="18" charset="0"/>
                        </a:rPr>
                        <m:t>𝑇</m:t>
                      </m:r>
                      <m:r>
                        <a:rPr lang="en-US" altLang="en-US" sz="2200" i="1">
                          <a:ln>
                            <a:solidFill>
                              <a:schemeClr val="tx1"/>
                            </a:solidFill>
                          </a:ln>
                          <a:latin typeface="Cambria Math" panose="02040503050406030204" pitchFamily="18" charset="0"/>
                          <a:ea typeface="Cambria Math" panose="02040503050406030204" pitchFamily="18" charset="0"/>
                        </a:rPr>
                        <m:t>=</m:t>
                      </m:r>
                      <m:r>
                        <a:rPr lang="en-US" altLang="en-US" sz="2200" b="0" i="1" smtClean="0">
                          <a:ln>
                            <a:solidFill>
                              <a:schemeClr val="tx1"/>
                            </a:solidFill>
                          </a:ln>
                          <a:latin typeface="Cambria Math" panose="02040503050406030204" pitchFamily="18" charset="0"/>
                          <a:ea typeface="Cambria Math" panose="02040503050406030204" pitchFamily="18" charset="0"/>
                        </a:rPr>
                        <m:t>0</m:t>
                      </m:r>
                    </m:oMath>
                  </m:oMathPara>
                </a14:m>
                <a:endParaRPr lang="en-US" altLang="en-US" sz="2200" dirty="0">
                  <a:ln>
                    <a:solidFill>
                      <a:schemeClr val="tx1"/>
                    </a:solidFill>
                  </a:ln>
                </a:endParaRPr>
              </a:p>
              <a:p>
                <a:pPr algn="just">
                  <a:spcBef>
                    <a:spcPct val="0"/>
                  </a:spcBef>
                </a:pPr>
                <a:endParaRPr lang="en-US" altLang="en-US" sz="500" dirty="0"/>
              </a:p>
              <a:p>
                <a:pPr algn="just">
                  <a:spcBef>
                    <a:spcPct val="0"/>
                  </a:spcBef>
                </a:pPr>
                <a:r>
                  <a:rPr lang="en-US" altLang="en-US" sz="2200" dirty="0"/>
                  <a:t>and by this we have succeeded in separating the variables in three equations. We will now discuss  the solution of each equation separately. </a:t>
                </a:r>
              </a:p>
            </p:txBody>
          </p:sp>
        </mc:Choice>
        <mc:Fallback xmlns="">
          <p:sp>
            <p:nvSpPr>
              <p:cNvPr id="3" name="Rectangle 2"/>
              <p:cNvSpPr>
                <a:spLocks noRot="1" noChangeAspect="1" noMove="1" noResize="1" noEditPoints="1" noAdjustHandles="1" noChangeArrowheads="1" noChangeShapeType="1" noTextEdit="1"/>
              </p:cNvSpPr>
              <p:nvPr/>
            </p:nvSpPr>
            <p:spPr>
              <a:xfrm>
                <a:off x="194718" y="865406"/>
                <a:ext cx="8754566" cy="5655394"/>
              </a:xfrm>
              <a:prstGeom prst="rect">
                <a:avLst/>
              </a:prstGeom>
              <a:blipFill>
                <a:blip r:embed="rId2"/>
                <a:stretch>
                  <a:fillRect l="-905" t="-754" r="-905" b="-118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4374BF2-3C04-4AB9-BE52-D173019A9162}" type="slidenum">
              <a:rPr lang="en-US" smtClean="0"/>
              <a:t>9</a:t>
            </a:fld>
            <a:endParaRPr lang="en-US" dirty="0"/>
          </a:p>
        </p:txBody>
      </p:sp>
    </p:spTree>
    <p:extLst>
      <p:ext uri="{BB962C8B-B14F-4D97-AF65-F5344CB8AC3E}">
        <p14:creationId xmlns:p14="http://schemas.microsoft.com/office/powerpoint/2010/main" val="3087149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2946</Words>
  <Application>Microsoft Office PowerPoint</Application>
  <PresentationFormat>On-screen Show (4:3)</PresentationFormat>
  <Paragraphs>534</Paragraphs>
  <Slides>36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Arial</vt:lpstr>
      <vt:lpstr>Calibri</vt:lpstr>
      <vt:lpstr>Calibri body</vt:lpstr>
      <vt:lpstr>Calibri Light</vt:lpstr>
      <vt:lpstr>Cambria Math</vt:lpstr>
      <vt:lpstr>Times New Roman</vt:lpstr>
      <vt:lpstr>Wingdings</vt:lpstr>
      <vt:lpstr>Office Theme</vt:lpstr>
      <vt:lpstr>Chart</vt:lpstr>
      <vt:lpstr>The Hydrogen Atom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Asma Alothman</cp:lastModifiedBy>
  <cp:revision>1865</cp:revision>
  <dcterms:created xsi:type="dcterms:W3CDTF">2017-09-18T11:03:17Z</dcterms:created>
  <dcterms:modified xsi:type="dcterms:W3CDTF">2019-05-19T13:56:52Z</dcterms:modified>
</cp:coreProperties>
</file>