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35"/>
  </p:notesMasterIdLst>
  <p:sldIdLst>
    <p:sldId id="286" r:id="rId2"/>
    <p:sldId id="344" r:id="rId3"/>
    <p:sldId id="345" r:id="rId4"/>
    <p:sldId id="346" r:id="rId5"/>
    <p:sldId id="347" r:id="rId6"/>
    <p:sldId id="381" r:id="rId7"/>
    <p:sldId id="382" r:id="rId8"/>
    <p:sldId id="351" r:id="rId9"/>
    <p:sldId id="336" r:id="rId10"/>
    <p:sldId id="350" r:id="rId11"/>
    <p:sldId id="338" r:id="rId12"/>
    <p:sldId id="353" r:id="rId13"/>
    <p:sldId id="354" r:id="rId14"/>
    <p:sldId id="356" r:id="rId15"/>
    <p:sldId id="357" r:id="rId16"/>
    <p:sldId id="358" r:id="rId17"/>
    <p:sldId id="360" r:id="rId18"/>
    <p:sldId id="359" r:id="rId19"/>
    <p:sldId id="340" r:id="rId20"/>
    <p:sldId id="341" r:id="rId21"/>
    <p:sldId id="375" r:id="rId22"/>
    <p:sldId id="378" r:id="rId23"/>
    <p:sldId id="379" r:id="rId24"/>
    <p:sldId id="380" r:id="rId25"/>
    <p:sldId id="384" r:id="rId26"/>
    <p:sldId id="385" r:id="rId27"/>
    <p:sldId id="386" r:id="rId28"/>
    <p:sldId id="387" r:id="rId29"/>
    <p:sldId id="388" r:id="rId30"/>
    <p:sldId id="389" r:id="rId31"/>
    <p:sldId id="390" r:id="rId32"/>
    <p:sldId id="391" r:id="rId33"/>
    <p:sldId id="39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E9E3"/>
    <a:srgbClr val="00FFFF"/>
    <a:srgbClr val="CCFFFF"/>
    <a:srgbClr val="CCECFF"/>
    <a:srgbClr val="99CCFF"/>
    <a:srgbClr val="00FFCC"/>
    <a:srgbClr val="00CC99"/>
    <a:srgbClr val="D3A1F1"/>
    <a:srgbClr val="FBF5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5209" autoAdjust="0"/>
  </p:normalViewPr>
  <p:slideViewPr>
    <p:cSldViewPr snapToGrid="0">
      <p:cViewPr varScale="1">
        <p:scale>
          <a:sx n="86" d="100"/>
          <a:sy n="86" d="100"/>
        </p:scale>
        <p:origin x="1418" y="46"/>
      </p:cViewPr>
      <p:guideLst>
        <p:guide orient="horz" pos="2160"/>
        <p:guide pos="2880"/>
      </p:guideLst>
    </p:cSldViewPr>
  </p:slideViewPr>
  <p:notesTextViewPr>
    <p:cViewPr>
      <p:scale>
        <a:sx n="1" d="1"/>
        <a:sy n="1" d="1"/>
      </p:scale>
      <p:origin x="0" y="0"/>
    </p:cViewPr>
  </p:notesTextViewPr>
  <p:sorterViewPr>
    <p:cViewPr>
      <p:scale>
        <a:sx n="100" d="100"/>
        <a:sy n="100" d="100"/>
      </p:scale>
      <p:origin x="0" y="-18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DD3728-58ED-449B-B477-2097A9C731FD}" type="datetimeFigureOut">
              <a:rPr lang="en-US" smtClean="0"/>
              <a:t>5/19/2019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4E9AE0-1E79-462C-94C4-FAF6B008A579}" type="slidenum">
              <a:rPr lang="en-US" smtClean="0"/>
              <a:t>‹#›</a:t>
            </a:fld>
            <a:endParaRPr lang="en-US"/>
          </a:p>
        </p:txBody>
      </p:sp>
    </p:spTree>
    <p:extLst>
      <p:ext uri="{BB962C8B-B14F-4D97-AF65-F5344CB8AC3E}">
        <p14:creationId xmlns:p14="http://schemas.microsoft.com/office/powerpoint/2010/main" val="2732391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4E9AE0-1E79-462C-94C4-FAF6B008A579}" type="slidenum">
              <a:rPr lang="en-US" smtClean="0"/>
              <a:t>1</a:t>
            </a:fld>
            <a:endParaRPr lang="en-US"/>
          </a:p>
        </p:txBody>
      </p:sp>
    </p:spTree>
    <p:extLst>
      <p:ext uri="{BB962C8B-B14F-4D97-AF65-F5344CB8AC3E}">
        <p14:creationId xmlns:p14="http://schemas.microsoft.com/office/powerpoint/2010/main" val="2951356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C7B36E-8421-4BA9-B640-90A75818906E}" type="datetime1">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4BF2-3C04-4AB9-BE52-D173019A9162}" type="slidenum">
              <a:rPr lang="en-US" smtClean="0"/>
              <a:t>‹#›</a:t>
            </a:fld>
            <a:endParaRPr lang="en-US"/>
          </a:p>
        </p:txBody>
      </p:sp>
    </p:spTree>
    <p:extLst>
      <p:ext uri="{BB962C8B-B14F-4D97-AF65-F5344CB8AC3E}">
        <p14:creationId xmlns:p14="http://schemas.microsoft.com/office/powerpoint/2010/main" val="2749977963"/>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C1E9D6-2329-4ED9-B2A1-13A22237BAB6}" type="datetime1">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4BF2-3C04-4AB9-BE52-D173019A9162}" type="slidenum">
              <a:rPr lang="en-US" smtClean="0"/>
              <a:t>‹#›</a:t>
            </a:fld>
            <a:endParaRPr lang="en-US"/>
          </a:p>
        </p:txBody>
      </p:sp>
    </p:spTree>
    <p:extLst>
      <p:ext uri="{BB962C8B-B14F-4D97-AF65-F5344CB8AC3E}">
        <p14:creationId xmlns:p14="http://schemas.microsoft.com/office/powerpoint/2010/main" val="1303692560"/>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CDA36A-3318-4951-8D4E-6786A810DDA0}" type="datetime1">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4BF2-3C04-4AB9-BE52-D173019A9162}" type="slidenum">
              <a:rPr lang="en-US" smtClean="0"/>
              <a:t>‹#›</a:t>
            </a:fld>
            <a:endParaRPr lang="en-US"/>
          </a:p>
        </p:txBody>
      </p:sp>
    </p:spTree>
    <p:extLst>
      <p:ext uri="{BB962C8B-B14F-4D97-AF65-F5344CB8AC3E}">
        <p14:creationId xmlns:p14="http://schemas.microsoft.com/office/powerpoint/2010/main" val="2838852669"/>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80513E-2023-4B1E-94FF-838BE93B09CB}" type="datetime1">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4BF2-3C04-4AB9-BE52-D173019A9162}" type="slidenum">
              <a:rPr lang="en-US" smtClean="0"/>
              <a:t>‹#›</a:t>
            </a:fld>
            <a:endParaRPr lang="en-US"/>
          </a:p>
        </p:txBody>
      </p:sp>
    </p:spTree>
    <p:extLst>
      <p:ext uri="{BB962C8B-B14F-4D97-AF65-F5344CB8AC3E}">
        <p14:creationId xmlns:p14="http://schemas.microsoft.com/office/powerpoint/2010/main" val="658331561"/>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57DF8A-6C1D-47DB-8168-40CE57FF8E2E}" type="datetime1">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374BF2-3C04-4AB9-BE52-D173019A9162}" type="slidenum">
              <a:rPr lang="en-US" smtClean="0"/>
              <a:t>‹#›</a:t>
            </a:fld>
            <a:endParaRPr lang="en-US"/>
          </a:p>
        </p:txBody>
      </p:sp>
    </p:spTree>
    <p:extLst>
      <p:ext uri="{BB962C8B-B14F-4D97-AF65-F5344CB8AC3E}">
        <p14:creationId xmlns:p14="http://schemas.microsoft.com/office/powerpoint/2010/main" val="1962640808"/>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65BD4E-1BA3-454B-9AF1-4CE6B62896F4}" type="datetime1">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74BF2-3C04-4AB9-BE52-D173019A9162}" type="slidenum">
              <a:rPr lang="en-US" smtClean="0"/>
              <a:t>‹#›</a:t>
            </a:fld>
            <a:endParaRPr lang="en-US"/>
          </a:p>
        </p:txBody>
      </p:sp>
    </p:spTree>
    <p:extLst>
      <p:ext uri="{BB962C8B-B14F-4D97-AF65-F5344CB8AC3E}">
        <p14:creationId xmlns:p14="http://schemas.microsoft.com/office/powerpoint/2010/main" val="2513309440"/>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552FBD-7F6A-4B8D-863D-D8D50B790770}" type="datetime1">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374BF2-3C04-4AB9-BE52-D173019A9162}" type="slidenum">
              <a:rPr lang="en-US" smtClean="0"/>
              <a:t>‹#›</a:t>
            </a:fld>
            <a:endParaRPr lang="en-US"/>
          </a:p>
        </p:txBody>
      </p:sp>
    </p:spTree>
    <p:extLst>
      <p:ext uri="{BB962C8B-B14F-4D97-AF65-F5344CB8AC3E}">
        <p14:creationId xmlns:p14="http://schemas.microsoft.com/office/powerpoint/2010/main" val="1494620337"/>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68EA68-EC22-4366-BA96-6CA8CE909936}" type="datetime1">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374BF2-3C04-4AB9-BE52-D173019A9162}" type="slidenum">
              <a:rPr lang="en-US" smtClean="0"/>
              <a:t>‹#›</a:t>
            </a:fld>
            <a:endParaRPr lang="en-US"/>
          </a:p>
        </p:txBody>
      </p:sp>
    </p:spTree>
    <p:extLst>
      <p:ext uri="{BB962C8B-B14F-4D97-AF65-F5344CB8AC3E}">
        <p14:creationId xmlns:p14="http://schemas.microsoft.com/office/powerpoint/2010/main" val="2476439324"/>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86E53-FC6D-495E-AB6A-99D884B00C92}" type="datetime1">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374BF2-3C04-4AB9-BE52-D173019A9162}" type="slidenum">
              <a:rPr lang="en-US" smtClean="0"/>
              <a:t>‹#›</a:t>
            </a:fld>
            <a:endParaRPr lang="en-US"/>
          </a:p>
        </p:txBody>
      </p:sp>
    </p:spTree>
    <p:extLst>
      <p:ext uri="{BB962C8B-B14F-4D97-AF65-F5344CB8AC3E}">
        <p14:creationId xmlns:p14="http://schemas.microsoft.com/office/powerpoint/2010/main" val="1141781511"/>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CEAB3E-AA3F-4E8A-8074-D5E8828770BF}" type="datetime1">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74BF2-3C04-4AB9-BE52-D173019A9162}" type="slidenum">
              <a:rPr lang="en-US" smtClean="0"/>
              <a:t>‹#›</a:t>
            </a:fld>
            <a:endParaRPr lang="en-US"/>
          </a:p>
        </p:txBody>
      </p:sp>
    </p:spTree>
    <p:extLst>
      <p:ext uri="{BB962C8B-B14F-4D97-AF65-F5344CB8AC3E}">
        <p14:creationId xmlns:p14="http://schemas.microsoft.com/office/powerpoint/2010/main" val="2947389982"/>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9A1F6C-AA05-4550-8CA9-966B48AFCBA0}" type="datetime1">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374BF2-3C04-4AB9-BE52-D173019A9162}" type="slidenum">
              <a:rPr lang="en-US" smtClean="0"/>
              <a:t>‹#›</a:t>
            </a:fld>
            <a:endParaRPr lang="en-US"/>
          </a:p>
        </p:txBody>
      </p:sp>
    </p:spTree>
    <p:extLst>
      <p:ext uri="{BB962C8B-B14F-4D97-AF65-F5344CB8AC3E}">
        <p14:creationId xmlns:p14="http://schemas.microsoft.com/office/powerpoint/2010/main" val="633633429"/>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8662F2-26A2-4916-96B5-43E95FF7A2EB}" type="datetime1">
              <a:rPr lang="en-US" smtClean="0"/>
              <a:t>5/19/2019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374BF2-3C04-4AB9-BE52-D173019A9162}" type="slidenum">
              <a:rPr lang="en-US" smtClean="0"/>
              <a:t>‹#›</a:t>
            </a:fld>
            <a:endParaRPr lang="en-US"/>
          </a:p>
        </p:txBody>
      </p:sp>
    </p:spTree>
    <p:extLst>
      <p:ext uri="{BB962C8B-B14F-4D97-AF65-F5344CB8AC3E}">
        <p14:creationId xmlns:p14="http://schemas.microsoft.com/office/powerpoint/2010/main" val="17992161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6.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5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220.png"/><Relationship Id="rId2" Type="http://schemas.openxmlformats.org/officeDocument/2006/relationships/image" Target="../media/image27.png"/><Relationship Id="rId16" Type="http://schemas.openxmlformats.org/officeDocument/2006/relationships/image" Target="../media/image240.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00.png"/><Relationship Id="rId5" Type="http://schemas.openxmlformats.org/officeDocument/2006/relationships/image" Target="../media/image4.png"/><Relationship Id="rId15" Type="http://schemas.openxmlformats.org/officeDocument/2006/relationships/image" Target="../media/image230.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52.png"/></Relationships>
</file>

<file path=ppt/slides/_rels/slide1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90.png"/><Relationship Id="rId5" Type="http://schemas.openxmlformats.org/officeDocument/2006/relationships/image" Target="../media/image54.png"/><Relationship Id="rId4" Type="http://schemas.openxmlformats.org/officeDocument/2006/relationships/image" Target="../media/image88.png"/></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16.png"/><Relationship Id="rId3" Type="http://schemas.openxmlformats.org/officeDocument/2006/relationships/image" Target="../media/image15.png"/><Relationship Id="rId7" Type="http://schemas.openxmlformats.org/officeDocument/2006/relationships/image" Target="NULL"/><Relationship Id="rId12"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NULL"/><Relationship Id="rId11" Type="http://schemas.openxmlformats.org/officeDocument/2006/relationships/image" Target="NULL"/><Relationship Id="rId10" Type="http://schemas.openxmlformats.org/officeDocument/2006/relationships/image" Target="../media/image21.png"/><Relationship Id="rId4" Type="http://schemas.openxmlformats.org/officeDocument/2006/relationships/image" Target="../media/image2.png"/><Relationship Id="rId9" Type="http://schemas.openxmlformats.org/officeDocument/2006/relationships/image" Target="NULL"/><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NULL"/><Relationship Id="rId4" Type="http://schemas.openxmlformats.org/officeDocument/2006/relationships/image" Target="NUL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6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3858" y="2832912"/>
            <a:ext cx="7616283" cy="1136316"/>
          </a:xfr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p:spPr>
        <p:txBody>
          <a:bodyPr anchor="ctr">
            <a:noAutofit/>
          </a:bodyPr>
          <a:lstStyle/>
          <a:p>
            <a:r>
              <a:rPr lang="en-US" sz="4500" b="1" dirty="0">
                <a:latin typeface="Calibri body"/>
              </a:rPr>
              <a:t>The Harmonic Oscillator</a:t>
            </a:r>
            <a:endParaRPr lang="en-US" altLang="en-US" sz="4500" b="1" dirty="0">
              <a:latin typeface="Calibri body"/>
            </a:endParaRPr>
          </a:p>
        </p:txBody>
      </p:sp>
      <p:sp>
        <p:nvSpPr>
          <p:cNvPr id="3075" name="Rectangle 5"/>
          <p:cNvSpPr>
            <a:spLocks noChangeArrowheads="1"/>
          </p:cNvSpPr>
          <p:nvPr/>
        </p:nvSpPr>
        <p:spPr bwMode="auto">
          <a:xfrm>
            <a:off x="0" y="3170238"/>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a:cs typeface="Arial" panose="020B0604020202020204" pitchFamily="34" charset="0"/>
            </a:endParaRPr>
          </a:p>
        </p:txBody>
      </p:sp>
    </p:spTree>
    <p:extLst>
      <p:ext uri="{BB962C8B-B14F-4D97-AF65-F5344CB8AC3E}">
        <p14:creationId xmlns:p14="http://schemas.microsoft.com/office/powerpoint/2010/main" val="2741051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Harmonic Oscillator</a:t>
            </a:r>
            <a:endParaRPr lang="ar-SA" altLang="en-US" sz="3000" b="1" dirty="0"/>
          </a:p>
        </p:txBody>
      </p:sp>
      <mc:AlternateContent xmlns:mc="http://schemas.openxmlformats.org/markup-compatibility/2006" xmlns:a14="http://schemas.microsoft.com/office/drawing/2010/main">
        <mc:Choice Requires="a14">
          <p:sp>
            <p:nvSpPr>
              <p:cNvPr id="3" name="Rectangle 2"/>
              <p:cNvSpPr/>
              <p:nvPr/>
            </p:nvSpPr>
            <p:spPr>
              <a:xfrm>
                <a:off x="244996" y="868169"/>
                <a:ext cx="8654008" cy="5840317"/>
              </a:xfrm>
              <a:prstGeom prst="rect">
                <a:avLst/>
              </a:prstGeom>
            </p:spPr>
            <p:txBody>
              <a:bodyPr wrap="square">
                <a:spAutoFit/>
              </a:bodyPr>
              <a:lstStyle/>
              <a:p>
                <a:pPr algn="just">
                  <a:spcBef>
                    <a:spcPct val="0"/>
                  </a:spcBef>
                </a:pPr>
                <a:r>
                  <a:rPr lang="en-US" altLang="en-US" sz="1950" dirty="0"/>
                  <a:t>According to </a:t>
                </a:r>
                <a:r>
                  <a:rPr lang="en-US" sz="1950" dirty="0"/>
                  <a:t>Newton’s second law of motion, the force is given by</a:t>
                </a:r>
              </a:p>
              <a:p>
                <a:pPr algn="just">
                  <a:spcBef>
                    <a:spcPct val="0"/>
                  </a:spcBef>
                </a:pPr>
                <a:endParaRPr lang="en-US" sz="200" dirty="0"/>
              </a:p>
              <a:p>
                <a:pPr algn="just">
                  <a:spcBef>
                    <a:spcPct val="0"/>
                  </a:spcBef>
                </a:pPr>
                <a14:m>
                  <m:oMathPara xmlns:m="http://schemas.openxmlformats.org/officeDocument/2006/math">
                    <m:oMathParaPr>
                      <m:jc m:val="centerGroup"/>
                    </m:oMathParaPr>
                    <m:oMath xmlns:m="http://schemas.openxmlformats.org/officeDocument/2006/math">
                      <m:r>
                        <a:rPr lang="en-US" sz="1900" dirty="0">
                          <a:latin typeface="Cambria Math" panose="02040503050406030204" pitchFamily="18" charset="0"/>
                        </a:rPr>
                        <m:t>𝐹</m:t>
                      </m:r>
                      <m:r>
                        <a:rPr lang="en-US" sz="1900" dirty="0">
                          <a:latin typeface="Cambria Math" panose="02040503050406030204" pitchFamily="18" charset="0"/>
                        </a:rPr>
                        <m:t> = </m:t>
                      </m:r>
                      <m:r>
                        <a:rPr lang="en-US" sz="1900" dirty="0">
                          <a:latin typeface="Cambria Math" panose="02040503050406030204" pitchFamily="18" charset="0"/>
                        </a:rPr>
                        <m:t>𝑚𝑎</m:t>
                      </m:r>
                    </m:oMath>
                  </m:oMathPara>
                </a14:m>
                <a:endParaRPr lang="en-US" altLang="en-US" sz="1900" dirty="0"/>
              </a:p>
              <a:p>
                <a:pPr algn="just">
                  <a:spcBef>
                    <a:spcPct val="0"/>
                  </a:spcBef>
                </a:pPr>
                <a:endParaRPr lang="en-US" altLang="en-US" sz="200" dirty="0">
                  <a:latin typeface="Calibri body"/>
                  <a:ea typeface="Times New Roman" panose="02020603050405020304" pitchFamily="18" charset="0"/>
                  <a:cs typeface="Simplified Arabic" pitchFamily="18" charset="-78"/>
                </a:endParaRPr>
              </a:p>
              <a:p>
                <a:pPr algn="just">
                  <a:spcBef>
                    <a:spcPct val="0"/>
                  </a:spcBef>
                </a:pPr>
                <a:r>
                  <a:rPr lang="en-US" altLang="en-US" sz="1950" dirty="0"/>
                  <a:t>where </a:t>
                </a:r>
                <a14:m>
                  <m:oMath xmlns:m="http://schemas.openxmlformats.org/officeDocument/2006/math">
                    <m:r>
                      <a:rPr lang="en-US" altLang="en-US" sz="1950" dirty="0">
                        <a:latin typeface="Cambria Math" panose="02040503050406030204" pitchFamily="18" charset="0"/>
                      </a:rPr>
                      <m:t>𝑚</m:t>
                    </m:r>
                  </m:oMath>
                </a14:m>
                <a:r>
                  <a:rPr lang="en-US" altLang="en-US" sz="1950" dirty="0"/>
                  <a:t> is the mass of the moving body and </a:t>
                </a:r>
                <a14:m>
                  <m:oMath xmlns:m="http://schemas.openxmlformats.org/officeDocument/2006/math">
                    <m:r>
                      <a:rPr lang="en-US" altLang="en-US" sz="1950" dirty="0">
                        <a:latin typeface="Cambria Math" panose="02040503050406030204" pitchFamily="18" charset="0"/>
                      </a:rPr>
                      <m:t>𝑎</m:t>
                    </m:r>
                  </m:oMath>
                </a14:m>
                <a:r>
                  <a:rPr lang="en-US" altLang="en-US" sz="1950" dirty="0"/>
                  <a:t> is its acceleration.</a:t>
                </a:r>
              </a:p>
              <a:p>
                <a:pPr algn="just">
                  <a:spcBef>
                    <a:spcPct val="0"/>
                  </a:spcBef>
                </a:pPr>
                <a:r>
                  <a:rPr lang="en-US" altLang="en-US" sz="1950" dirty="0"/>
                  <a:t>since the acceleration (</a:t>
                </a:r>
                <a14:m>
                  <m:oMath xmlns:m="http://schemas.openxmlformats.org/officeDocument/2006/math">
                    <m:r>
                      <a:rPr lang="en-US" altLang="en-US" sz="1950" dirty="0">
                        <a:latin typeface="Cambria Math" panose="02040503050406030204" pitchFamily="18" charset="0"/>
                      </a:rPr>
                      <m:t>𝑎</m:t>
                    </m:r>
                  </m:oMath>
                </a14:m>
                <a:r>
                  <a:rPr lang="en-US" altLang="en-US" sz="1950" dirty="0"/>
                  <a:t>) is defined as </a:t>
                </a:r>
              </a:p>
              <a:p>
                <a:pPr algn="just">
                  <a:spcBef>
                    <a:spcPct val="0"/>
                  </a:spcBef>
                </a:pPr>
                <a:endParaRPr lang="en-US" altLang="en-US" sz="100" dirty="0">
                  <a:latin typeface="Calibri body"/>
                  <a:ea typeface="Times New Roman" panose="02020603050405020304" pitchFamily="18" charset="0"/>
                  <a:cs typeface="Simplified Arabic" pitchFamily="18" charset="-78"/>
                </a:endParaRPr>
              </a:p>
              <a:p>
                <a:pPr algn="just">
                  <a:spcBef>
                    <a:spcPct val="0"/>
                  </a:spcBef>
                </a:pPr>
                <a14:m>
                  <m:oMathPara xmlns:m="http://schemas.openxmlformats.org/officeDocument/2006/math">
                    <m:oMathParaPr>
                      <m:jc m:val="centerGroup"/>
                    </m:oMathParaPr>
                    <m:oMath xmlns:m="http://schemas.openxmlformats.org/officeDocument/2006/math">
                      <m:r>
                        <a:rPr lang="en-US" altLang="en-US" sz="1900">
                          <a:latin typeface="Cambria Math" panose="02040503050406030204" pitchFamily="18" charset="0"/>
                        </a:rPr>
                        <m:t>𝑎</m:t>
                      </m:r>
                      <m:r>
                        <a:rPr lang="en-US" altLang="en-US" sz="1900">
                          <a:latin typeface="Cambria Math" panose="02040503050406030204" pitchFamily="18" charset="0"/>
                        </a:rPr>
                        <m:t>=</m:t>
                      </m:r>
                      <m:f>
                        <m:fPr>
                          <m:ctrlPr>
                            <a:rPr lang="en-US" altLang="en-US" sz="1900" i="1">
                              <a:latin typeface="Cambria Math" panose="02040503050406030204" pitchFamily="18" charset="0"/>
                            </a:rPr>
                          </m:ctrlPr>
                        </m:fPr>
                        <m:num>
                          <m:sSup>
                            <m:sSupPr>
                              <m:ctrlPr>
                                <a:rPr lang="en-US" altLang="en-US" sz="1900" i="1">
                                  <a:latin typeface="Cambria Math" panose="02040503050406030204" pitchFamily="18" charset="0"/>
                                </a:rPr>
                              </m:ctrlPr>
                            </m:sSupPr>
                            <m:e>
                              <m:r>
                                <a:rPr lang="en-US" altLang="en-US" sz="1900">
                                  <a:latin typeface="Cambria Math" panose="02040503050406030204" pitchFamily="18" charset="0"/>
                                </a:rPr>
                                <m:t>𝑑</m:t>
                              </m:r>
                            </m:e>
                            <m:sup>
                              <m:r>
                                <a:rPr lang="en-US" altLang="en-US" sz="1900">
                                  <a:latin typeface="Cambria Math" panose="02040503050406030204" pitchFamily="18" charset="0"/>
                                </a:rPr>
                                <m:t>2</m:t>
                              </m:r>
                            </m:sup>
                          </m:sSup>
                          <m:r>
                            <a:rPr lang="en-US" altLang="en-US" sz="1900">
                              <a:latin typeface="Cambria Math" panose="02040503050406030204" pitchFamily="18" charset="0"/>
                            </a:rPr>
                            <m:t>𝑥</m:t>
                          </m:r>
                        </m:num>
                        <m:den>
                          <m:sSup>
                            <m:sSupPr>
                              <m:ctrlPr>
                                <a:rPr lang="en-US" altLang="en-US" sz="1900" i="1">
                                  <a:latin typeface="Cambria Math" panose="02040503050406030204" pitchFamily="18" charset="0"/>
                                </a:rPr>
                              </m:ctrlPr>
                            </m:sSupPr>
                            <m:e>
                              <m:r>
                                <a:rPr lang="en-US" altLang="en-US" sz="1900">
                                  <a:latin typeface="Cambria Math" panose="02040503050406030204" pitchFamily="18" charset="0"/>
                                </a:rPr>
                                <m:t>𝑑𝑡</m:t>
                              </m:r>
                            </m:e>
                            <m:sup>
                              <m:r>
                                <a:rPr lang="en-US" altLang="en-US" sz="1900">
                                  <a:latin typeface="Cambria Math" panose="02040503050406030204" pitchFamily="18" charset="0"/>
                                </a:rPr>
                                <m:t>2</m:t>
                              </m:r>
                            </m:sup>
                          </m:sSup>
                        </m:den>
                      </m:f>
                    </m:oMath>
                  </m:oMathPara>
                </a14:m>
                <a:endParaRPr lang="en-US" altLang="en-US" sz="1900" dirty="0">
                  <a:latin typeface="Cambria Math" panose="02040503050406030204" pitchFamily="18" charset="0"/>
                </a:endParaRPr>
              </a:p>
              <a:p>
                <a:pPr algn="just">
                  <a:spcBef>
                    <a:spcPct val="0"/>
                  </a:spcBef>
                </a:pPr>
                <a:endParaRPr lang="en-US" altLang="en-US" sz="200" dirty="0">
                  <a:latin typeface="Calibri body"/>
                  <a:ea typeface="Times New Roman" panose="02020603050405020304" pitchFamily="18" charset="0"/>
                  <a:cs typeface="Simplified Arabic" pitchFamily="18" charset="-78"/>
                </a:endParaRPr>
              </a:p>
              <a:p>
                <a:pPr algn="just">
                  <a:spcBef>
                    <a:spcPct val="0"/>
                  </a:spcBef>
                </a:pPr>
                <a:r>
                  <a:rPr lang="en-US" altLang="en-US" sz="1950" dirty="0"/>
                  <a:t>therefore we can write</a:t>
                </a:r>
              </a:p>
              <a:p>
                <a:pPr algn="just">
                  <a:spcBef>
                    <a:spcPct val="0"/>
                  </a:spcBef>
                </a:pPr>
                <a:endParaRPr lang="en-US" altLang="en-US" sz="200" dirty="0">
                  <a:latin typeface="Calibri body"/>
                  <a:ea typeface="Times New Roman" panose="02020603050405020304" pitchFamily="18" charset="0"/>
                  <a:cs typeface="Simplified Arabic" pitchFamily="18" charset="-78"/>
                </a:endParaRPr>
              </a:p>
              <a:p>
                <a:pPr algn="just">
                  <a:spcBef>
                    <a:spcPct val="0"/>
                  </a:spcBef>
                </a:pPr>
                <a14:m>
                  <m:oMathPara xmlns:m="http://schemas.openxmlformats.org/officeDocument/2006/math">
                    <m:oMathParaPr>
                      <m:jc m:val="centerGroup"/>
                    </m:oMathParaPr>
                    <m:oMath xmlns:m="http://schemas.openxmlformats.org/officeDocument/2006/math">
                      <m:r>
                        <a:rPr lang="en-US" sz="1900" dirty="0">
                          <a:latin typeface="Cambria Math" panose="02040503050406030204" pitchFamily="18" charset="0"/>
                        </a:rPr>
                        <m:t>𝐹</m:t>
                      </m:r>
                      <m:r>
                        <a:rPr lang="en-US" sz="1900" dirty="0">
                          <a:latin typeface="Cambria Math" panose="02040503050406030204" pitchFamily="18" charset="0"/>
                        </a:rPr>
                        <m:t> =</m:t>
                      </m:r>
                      <m:r>
                        <a:rPr lang="en-US" altLang="en-US" sz="1900">
                          <a:latin typeface="Cambria Math" panose="02040503050406030204" pitchFamily="18" charset="0"/>
                        </a:rPr>
                        <m:t>𝑚</m:t>
                      </m:r>
                      <m:f>
                        <m:fPr>
                          <m:ctrlPr>
                            <a:rPr lang="en-US" altLang="en-US" sz="1900" i="1">
                              <a:latin typeface="Cambria Math" panose="02040503050406030204" pitchFamily="18" charset="0"/>
                            </a:rPr>
                          </m:ctrlPr>
                        </m:fPr>
                        <m:num>
                          <m:sSup>
                            <m:sSupPr>
                              <m:ctrlPr>
                                <a:rPr lang="en-US" altLang="en-US" sz="1900" i="1">
                                  <a:latin typeface="Cambria Math" panose="02040503050406030204" pitchFamily="18" charset="0"/>
                                </a:rPr>
                              </m:ctrlPr>
                            </m:sSupPr>
                            <m:e>
                              <m:r>
                                <a:rPr lang="en-US" altLang="en-US" sz="1900">
                                  <a:latin typeface="Cambria Math" panose="02040503050406030204" pitchFamily="18" charset="0"/>
                                </a:rPr>
                                <m:t>𝑑</m:t>
                              </m:r>
                            </m:e>
                            <m:sup>
                              <m:r>
                                <a:rPr lang="en-US" altLang="en-US" sz="1900">
                                  <a:latin typeface="Cambria Math" panose="02040503050406030204" pitchFamily="18" charset="0"/>
                                </a:rPr>
                                <m:t>2</m:t>
                              </m:r>
                            </m:sup>
                          </m:sSup>
                          <m:r>
                            <a:rPr lang="en-US" altLang="en-US" sz="1900">
                              <a:latin typeface="Cambria Math" panose="02040503050406030204" pitchFamily="18" charset="0"/>
                            </a:rPr>
                            <m:t>𝑥</m:t>
                          </m:r>
                        </m:num>
                        <m:den>
                          <m:sSup>
                            <m:sSupPr>
                              <m:ctrlPr>
                                <a:rPr lang="en-US" altLang="en-US" sz="1900" i="1">
                                  <a:latin typeface="Cambria Math" panose="02040503050406030204" pitchFamily="18" charset="0"/>
                                </a:rPr>
                              </m:ctrlPr>
                            </m:sSupPr>
                            <m:e>
                              <m:r>
                                <a:rPr lang="en-US" altLang="en-US" sz="1900">
                                  <a:latin typeface="Cambria Math" panose="02040503050406030204" pitchFamily="18" charset="0"/>
                                </a:rPr>
                                <m:t>𝑑𝑡</m:t>
                              </m:r>
                            </m:e>
                            <m:sup>
                              <m:r>
                                <a:rPr lang="en-US" altLang="en-US" sz="1900">
                                  <a:latin typeface="Cambria Math" panose="02040503050406030204" pitchFamily="18" charset="0"/>
                                </a:rPr>
                                <m:t>2</m:t>
                              </m:r>
                            </m:sup>
                          </m:sSup>
                        </m:den>
                      </m:f>
                    </m:oMath>
                  </m:oMathPara>
                </a14:m>
                <a:endParaRPr lang="en-US" altLang="en-US" sz="1900" dirty="0">
                  <a:latin typeface="Cambria Math" panose="02040503050406030204" pitchFamily="18" charset="0"/>
                </a:endParaRPr>
              </a:p>
              <a:p>
                <a:pPr algn="just">
                  <a:spcBef>
                    <a:spcPct val="0"/>
                  </a:spcBef>
                </a:pPr>
                <a:endParaRPr lang="en-US" altLang="en-US" sz="200" dirty="0"/>
              </a:p>
              <a:p>
                <a:pPr algn="just">
                  <a:spcBef>
                    <a:spcPct val="0"/>
                  </a:spcBef>
                </a:pPr>
                <a:endParaRPr lang="en-US" sz="200" dirty="0"/>
              </a:p>
              <a:p>
                <a:pPr algn="just">
                  <a:spcBef>
                    <a:spcPct val="0"/>
                  </a:spcBef>
                </a:pPr>
                <a:r>
                  <a:rPr lang="en-US" sz="1950" dirty="0"/>
                  <a:t>If we equate </a:t>
                </a:r>
                <a14:m>
                  <m:oMath xmlns:m="http://schemas.openxmlformats.org/officeDocument/2006/math">
                    <m:r>
                      <a:rPr lang="en-US" sz="1950" dirty="0">
                        <a:latin typeface="Cambria Math" panose="02040503050406030204" pitchFamily="18" charset="0"/>
                      </a:rPr>
                      <m:t>𝑁𝑒𝑤𝑡𝑜𝑛</m:t>
                    </m:r>
                    <m:r>
                      <a:rPr lang="en-US" sz="1950" dirty="0">
                        <a:latin typeface="Cambria Math" panose="02040503050406030204" pitchFamily="18" charset="0"/>
                      </a:rPr>
                      <m:t>′</m:t>
                    </m:r>
                    <m:r>
                      <a:rPr lang="en-US" sz="1950" dirty="0">
                        <a:latin typeface="Cambria Math" panose="02040503050406030204" pitchFamily="18" charset="0"/>
                      </a:rPr>
                      <m:t>𝑠</m:t>
                    </m:r>
                    <m:r>
                      <a:rPr lang="en-US" sz="1950" dirty="0">
                        <a:latin typeface="Cambria Math" panose="02040503050406030204" pitchFamily="18" charset="0"/>
                      </a:rPr>
                      <m:t> </m:t>
                    </m:r>
                    <m:r>
                      <a:rPr lang="en-US" sz="1950" dirty="0">
                        <a:latin typeface="Cambria Math" panose="02040503050406030204" pitchFamily="18" charset="0"/>
                      </a:rPr>
                      <m:t>𝑒𝑞𝑢𝑎𝑡𝑖𝑜𝑛</m:t>
                    </m:r>
                    <m:r>
                      <a:rPr lang="en-US" sz="1950" dirty="0">
                        <a:latin typeface="Cambria Math" panose="02040503050406030204" pitchFamily="18" charset="0"/>
                      </a:rPr>
                      <m:t> </m:t>
                    </m:r>
                  </m:oMath>
                </a14:m>
                <a:r>
                  <a:rPr lang="en-US" sz="1950" dirty="0"/>
                  <a:t>with </a:t>
                </a:r>
                <a14:m>
                  <m:oMath xmlns:m="http://schemas.openxmlformats.org/officeDocument/2006/math">
                    <m:r>
                      <a:rPr lang="en-US" sz="1950" dirty="0">
                        <a:latin typeface="Cambria Math" panose="02040503050406030204" pitchFamily="18" charset="0"/>
                      </a:rPr>
                      <m:t>𝐻𝑜𝑜𝑘𝑒</m:t>
                    </m:r>
                    <m:r>
                      <a:rPr lang="en-US" sz="1950" dirty="0">
                        <a:latin typeface="Cambria Math" panose="02040503050406030204" pitchFamily="18" charset="0"/>
                      </a:rPr>
                      <m:t>′</m:t>
                    </m:r>
                    <m:r>
                      <a:rPr lang="en-US" sz="1950" dirty="0">
                        <a:latin typeface="Cambria Math" panose="02040503050406030204" pitchFamily="18" charset="0"/>
                      </a:rPr>
                      <m:t>𝑠</m:t>
                    </m:r>
                    <m:r>
                      <a:rPr lang="en-US" sz="1950" dirty="0">
                        <a:latin typeface="Cambria Math" panose="02040503050406030204" pitchFamily="18" charset="0"/>
                      </a:rPr>
                      <m:t> </m:t>
                    </m:r>
                    <m:r>
                      <a:rPr lang="en-US" sz="1950" dirty="0">
                        <a:latin typeface="Cambria Math" panose="02040503050406030204" pitchFamily="18" charset="0"/>
                      </a:rPr>
                      <m:t>𝑙𝑎𝑤</m:t>
                    </m:r>
                    <m:r>
                      <a:rPr lang="en-US" sz="1950" dirty="0">
                        <a:latin typeface="Cambria Math" panose="02040503050406030204" pitchFamily="18" charset="0"/>
                      </a:rPr>
                      <m:t> </m:t>
                    </m:r>
                    <m:r>
                      <a:rPr lang="en-US" sz="1950" dirty="0">
                        <a:latin typeface="Cambria Math" panose="02040503050406030204" pitchFamily="18" charset="0"/>
                      </a:rPr>
                      <m:t>𝑓𝑜𝑟𝑐𝑒</m:t>
                    </m:r>
                    <m:r>
                      <a:rPr lang="en-US" sz="1950" dirty="0">
                        <a:latin typeface="Cambria Math" panose="02040503050406030204" pitchFamily="18" charset="0"/>
                      </a:rPr>
                      <m:t> </m:t>
                    </m:r>
                  </m:oMath>
                </a14:m>
                <a:r>
                  <a:rPr lang="en-US" sz="1950" dirty="0"/>
                  <a:t>we obtain that</a:t>
                </a:r>
              </a:p>
              <a:p>
                <a:pPr algn="just">
                  <a:spcBef>
                    <a:spcPct val="0"/>
                  </a:spcBef>
                </a:pPr>
                <a:endParaRPr lang="en-US" sz="200" dirty="0">
                  <a:latin typeface="Calibri body"/>
                  <a:ea typeface="Times New Roman" panose="02020603050405020304" pitchFamily="18" charset="0"/>
                  <a:cs typeface="Simplified Arabic" pitchFamily="18" charset="-78"/>
                </a:endParaRPr>
              </a:p>
              <a:p>
                <a:pPr algn="just">
                  <a:spcBef>
                    <a:spcPct val="0"/>
                  </a:spcBef>
                </a:pPr>
                <a14:m>
                  <m:oMathPara xmlns:m="http://schemas.openxmlformats.org/officeDocument/2006/math">
                    <m:oMathParaPr>
                      <m:jc m:val="centerGroup"/>
                    </m:oMathParaPr>
                    <m:oMath xmlns:m="http://schemas.openxmlformats.org/officeDocument/2006/math">
                      <m:r>
                        <a:rPr lang="en-US" altLang="en-US" sz="1900">
                          <a:latin typeface="Cambria Math" panose="02040503050406030204" pitchFamily="18" charset="0"/>
                        </a:rPr>
                        <m:t>𝑚</m:t>
                      </m:r>
                      <m:f>
                        <m:fPr>
                          <m:ctrlPr>
                            <a:rPr lang="en-US" altLang="en-US" sz="1900" i="1">
                              <a:latin typeface="Cambria Math" panose="02040503050406030204" pitchFamily="18" charset="0"/>
                            </a:rPr>
                          </m:ctrlPr>
                        </m:fPr>
                        <m:num>
                          <m:sSup>
                            <m:sSupPr>
                              <m:ctrlPr>
                                <a:rPr lang="en-US" altLang="en-US" sz="1900" i="1">
                                  <a:latin typeface="Cambria Math" panose="02040503050406030204" pitchFamily="18" charset="0"/>
                                </a:rPr>
                              </m:ctrlPr>
                            </m:sSupPr>
                            <m:e>
                              <m:r>
                                <a:rPr lang="en-US" altLang="en-US" sz="1900">
                                  <a:latin typeface="Cambria Math" panose="02040503050406030204" pitchFamily="18" charset="0"/>
                                </a:rPr>
                                <m:t>𝑑</m:t>
                              </m:r>
                            </m:e>
                            <m:sup>
                              <m:r>
                                <a:rPr lang="en-US" altLang="en-US" sz="1900">
                                  <a:latin typeface="Cambria Math" panose="02040503050406030204" pitchFamily="18" charset="0"/>
                                </a:rPr>
                                <m:t>2</m:t>
                              </m:r>
                            </m:sup>
                          </m:sSup>
                          <m:r>
                            <a:rPr lang="en-US" altLang="en-US" sz="1900">
                              <a:latin typeface="Cambria Math" panose="02040503050406030204" pitchFamily="18" charset="0"/>
                            </a:rPr>
                            <m:t>𝑥</m:t>
                          </m:r>
                        </m:num>
                        <m:den>
                          <m:sSup>
                            <m:sSupPr>
                              <m:ctrlPr>
                                <a:rPr lang="en-US" altLang="en-US" sz="1900" i="1">
                                  <a:latin typeface="Cambria Math" panose="02040503050406030204" pitchFamily="18" charset="0"/>
                                </a:rPr>
                              </m:ctrlPr>
                            </m:sSupPr>
                            <m:e>
                              <m:r>
                                <a:rPr lang="en-US" altLang="en-US" sz="1900">
                                  <a:latin typeface="Cambria Math" panose="02040503050406030204" pitchFamily="18" charset="0"/>
                                </a:rPr>
                                <m:t>𝑑𝑡</m:t>
                              </m:r>
                            </m:e>
                            <m:sup>
                              <m:r>
                                <a:rPr lang="en-US" altLang="en-US" sz="1900">
                                  <a:latin typeface="Cambria Math" panose="02040503050406030204" pitchFamily="18" charset="0"/>
                                </a:rPr>
                                <m:t>2</m:t>
                              </m:r>
                            </m:sup>
                          </m:sSup>
                        </m:den>
                      </m:f>
                      <m:r>
                        <a:rPr lang="en-US" sz="1900" dirty="0">
                          <a:latin typeface="Cambria Math" panose="02040503050406030204" pitchFamily="18" charset="0"/>
                        </a:rPr>
                        <m:t>=−</m:t>
                      </m:r>
                      <m:r>
                        <a:rPr lang="en-US" sz="1900" dirty="0">
                          <a:latin typeface="Cambria Math" panose="02040503050406030204" pitchFamily="18" charset="0"/>
                        </a:rPr>
                        <m:t>𝑘𝑦</m:t>
                      </m:r>
                    </m:oMath>
                  </m:oMathPara>
                </a14:m>
                <a:endParaRPr lang="en-US" altLang="en-US" sz="1900" dirty="0">
                  <a:latin typeface="Cambria Math" panose="02040503050406030204" pitchFamily="18" charset="0"/>
                </a:endParaRPr>
              </a:p>
              <a:p>
                <a:pPr algn="just">
                  <a:spcBef>
                    <a:spcPct val="0"/>
                  </a:spcBef>
                </a:pPr>
                <a:endParaRPr lang="en-US" altLang="en-US" sz="200" dirty="0">
                  <a:latin typeface="Calibri body"/>
                  <a:ea typeface="Times New Roman" panose="02020603050405020304" pitchFamily="18" charset="0"/>
                  <a:cs typeface="Simplified Arabic" pitchFamily="18" charset="-78"/>
                </a:endParaRPr>
              </a:p>
              <a:p>
                <a:pPr algn="just">
                  <a:spcBef>
                    <a:spcPct val="0"/>
                  </a:spcBef>
                </a:pPr>
                <a:endParaRPr lang="en-US" altLang="en-US" sz="200" dirty="0">
                  <a:latin typeface="Calibri body"/>
                  <a:ea typeface="Times New Roman" panose="02020603050405020304" pitchFamily="18" charset="0"/>
                  <a:cs typeface="Simplified Arabic" pitchFamily="18" charset="-78"/>
                </a:endParaRPr>
              </a:p>
              <a:p>
                <a:pPr algn="just">
                  <a:spcBef>
                    <a:spcPct val="0"/>
                  </a:spcBef>
                </a:pPr>
                <a:r>
                  <a:rPr lang="en-US" altLang="en-US" sz="1950" dirty="0"/>
                  <a:t>If we rearrange this equation, we get</a:t>
                </a:r>
              </a:p>
              <a:p>
                <a:pPr algn="just">
                  <a:spcBef>
                    <a:spcPct val="0"/>
                  </a:spcBef>
                </a:pPr>
                <a:endParaRPr lang="en-US" altLang="en-US" sz="200" dirty="0"/>
              </a:p>
              <a:p>
                <a:pPr algn="just">
                  <a:spcBef>
                    <a:spcPct val="0"/>
                  </a:spcBef>
                </a:pPr>
                <a14:m>
                  <m:oMathPara xmlns:m="http://schemas.openxmlformats.org/officeDocument/2006/math">
                    <m:oMathParaPr>
                      <m:jc m:val="centerGroup"/>
                    </m:oMathParaPr>
                    <m:oMath xmlns:m="http://schemas.openxmlformats.org/officeDocument/2006/math">
                      <m:f>
                        <m:fPr>
                          <m:ctrlPr>
                            <a:rPr lang="en-US" altLang="en-US" sz="1900" i="1">
                              <a:latin typeface="Cambria Math" panose="02040503050406030204" pitchFamily="18" charset="0"/>
                            </a:rPr>
                          </m:ctrlPr>
                        </m:fPr>
                        <m:num>
                          <m:sSup>
                            <m:sSupPr>
                              <m:ctrlPr>
                                <a:rPr lang="en-US" altLang="en-US" sz="1900" i="1">
                                  <a:latin typeface="Cambria Math" panose="02040503050406030204" pitchFamily="18" charset="0"/>
                                </a:rPr>
                              </m:ctrlPr>
                            </m:sSupPr>
                            <m:e>
                              <m:r>
                                <a:rPr lang="en-US" altLang="en-US" sz="1900">
                                  <a:latin typeface="Cambria Math" panose="02040503050406030204" pitchFamily="18" charset="0"/>
                                </a:rPr>
                                <m:t>𝑑</m:t>
                              </m:r>
                            </m:e>
                            <m:sup>
                              <m:r>
                                <a:rPr lang="en-US" altLang="en-US" sz="1900">
                                  <a:latin typeface="Cambria Math" panose="02040503050406030204" pitchFamily="18" charset="0"/>
                                </a:rPr>
                                <m:t>2</m:t>
                              </m:r>
                            </m:sup>
                          </m:sSup>
                          <m:r>
                            <a:rPr lang="en-US" altLang="en-US" sz="1900">
                              <a:latin typeface="Cambria Math" panose="02040503050406030204" pitchFamily="18" charset="0"/>
                            </a:rPr>
                            <m:t>𝑥</m:t>
                          </m:r>
                        </m:num>
                        <m:den>
                          <m:sSup>
                            <m:sSupPr>
                              <m:ctrlPr>
                                <a:rPr lang="en-US" altLang="en-US" sz="1900" i="1">
                                  <a:latin typeface="Cambria Math" panose="02040503050406030204" pitchFamily="18" charset="0"/>
                                </a:rPr>
                              </m:ctrlPr>
                            </m:sSupPr>
                            <m:e>
                              <m:r>
                                <a:rPr lang="en-US" altLang="en-US" sz="1900">
                                  <a:latin typeface="Cambria Math" panose="02040503050406030204" pitchFamily="18" charset="0"/>
                                </a:rPr>
                                <m:t>𝑑𝑡</m:t>
                              </m:r>
                            </m:e>
                            <m:sup>
                              <m:r>
                                <a:rPr lang="en-US" altLang="en-US" sz="1900">
                                  <a:latin typeface="Cambria Math" panose="02040503050406030204" pitchFamily="18" charset="0"/>
                                </a:rPr>
                                <m:t>2</m:t>
                              </m:r>
                            </m:sup>
                          </m:sSup>
                        </m:den>
                      </m:f>
                      <m:r>
                        <a:rPr lang="en-US" altLang="en-US" sz="1900">
                          <a:latin typeface="Cambria Math" panose="02040503050406030204" pitchFamily="18" charset="0"/>
                        </a:rPr>
                        <m:t>=−</m:t>
                      </m:r>
                      <m:f>
                        <m:fPr>
                          <m:ctrlPr>
                            <a:rPr lang="en-US" altLang="en-US" sz="1900" i="1">
                              <a:latin typeface="Cambria Math" panose="02040503050406030204" pitchFamily="18" charset="0"/>
                            </a:rPr>
                          </m:ctrlPr>
                        </m:fPr>
                        <m:num>
                          <m:r>
                            <a:rPr lang="en-US" altLang="en-US" sz="1900">
                              <a:latin typeface="Cambria Math" panose="02040503050406030204" pitchFamily="18" charset="0"/>
                            </a:rPr>
                            <m:t>𝑘</m:t>
                          </m:r>
                        </m:num>
                        <m:den>
                          <m:r>
                            <a:rPr lang="en-US" altLang="en-US" sz="1900">
                              <a:latin typeface="Cambria Math" panose="02040503050406030204" pitchFamily="18" charset="0"/>
                            </a:rPr>
                            <m:t>𝑚</m:t>
                          </m:r>
                        </m:den>
                      </m:f>
                      <m:r>
                        <a:rPr lang="en-US" altLang="en-US" sz="1900">
                          <a:latin typeface="Cambria Math" panose="02040503050406030204" pitchFamily="18" charset="0"/>
                        </a:rPr>
                        <m:t>𝑥</m:t>
                      </m:r>
                    </m:oMath>
                  </m:oMathPara>
                </a14:m>
                <a:endParaRPr lang="en-US" altLang="en-US" sz="1900" dirty="0">
                  <a:latin typeface="Cambria Math" panose="02040503050406030204" pitchFamily="18" charset="0"/>
                </a:endParaRPr>
              </a:p>
              <a:p>
                <a:pPr algn="just">
                  <a:spcBef>
                    <a:spcPct val="0"/>
                  </a:spcBef>
                </a:pPr>
                <a:endParaRPr lang="en-US" altLang="en-US" sz="1900" dirty="0">
                  <a:latin typeface="Cambria Math" panose="02040503050406030204" pitchFamily="18" charset="0"/>
                </a:endParaRPr>
              </a:p>
              <a:p>
                <a:pPr algn="just">
                  <a:spcBef>
                    <a:spcPct val="0"/>
                  </a:spcBef>
                </a:pPr>
                <a:r>
                  <a:rPr lang="en-US" altLang="en-US" sz="1900" dirty="0">
                    <a:latin typeface="Cambria Math" panose="02040503050406030204" pitchFamily="18" charset="0"/>
                  </a:rPr>
                  <a:t>where, </a:t>
                </a:r>
              </a:p>
              <a:p>
                <a:pPr algn="just">
                  <a:spcBef>
                    <a:spcPct val="0"/>
                  </a:spcBef>
                </a:pPr>
                <a:endParaRPr lang="en-US" altLang="en-US" sz="200" dirty="0"/>
              </a:p>
              <a:p>
                <a:pPr algn="ctr">
                  <a:spcBef>
                    <a:spcPct val="0"/>
                  </a:spcBef>
                </a:pPr>
                <a14:m>
                  <m:oMath xmlns:m="http://schemas.openxmlformats.org/officeDocument/2006/math">
                    <m:r>
                      <a:rPr lang="en-US" altLang="en-US" sz="2000">
                        <a:latin typeface="Cambria Math" panose="02040503050406030204" pitchFamily="18" charset="0"/>
                      </a:rPr>
                      <m:t>𝜔</m:t>
                    </m:r>
                  </m:oMath>
                </a14:m>
                <a:r>
                  <a:rPr lang="en-US" altLang="en-US" sz="1900" dirty="0">
                    <a:latin typeface="Cambria Math" panose="02040503050406030204" pitchFamily="18" charset="0"/>
                  </a:rPr>
                  <a:t>=</a:t>
                </a:r>
                <a14:m>
                  <m:oMath xmlns:m="http://schemas.openxmlformats.org/officeDocument/2006/math">
                    <m:rad>
                      <m:radPr>
                        <m:degHide m:val="on"/>
                        <m:ctrlPr>
                          <a:rPr lang="en-US" altLang="en-US" sz="1900" i="1" dirty="0" smtClean="0">
                            <a:latin typeface="Cambria Math" panose="02040503050406030204" pitchFamily="18" charset="0"/>
                          </a:rPr>
                        </m:ctrlPr>
                      </m:radPr>
                      <m:deg/>
                      <m:e>
                        <m:r>
                          <a:rPr lang="en-US" altLang="en-US" sz="1900" b="0" i="1" dirty="0" smtClean="0">
                            <a:latin typeface="Cambria Math" panose="02040503050406030204" pitchFamily="18" charset="0"/>
                          </a:rPr>
                          <m:t>𝑘</m:t>
                        </m:r>
                        <m:r>
                          <a:rPr lang="en-US" altLang="en-US" sz="1900" b="0" i="1" dirty="0" smtClean="0">
                            <a:latin typeface="Cambria Math" panose="02040503050406030204" pitchFamily="18" charset="0"/>
                          </a:rPr>
                          <m:t>/</m:t>
                        </m:r>
                        <m:r>
                          <a:rPr lang="en-US" altLang="en-US" sz="1900" b="0" i="1" dirty="0" smtClean="0">
                            <a:latin typeface="Cambria Math" panose="02040503050406030204" pitchFamily="18" charset="0"/>
                          </a:rPr>
                          <m:t>𝑚</m:t>
                        </m:r>
                      </m:e>
                    </m:rad>
                  </m:oMath>
                </a14:m>
                <a:endParaRPr lang="en-US" altLang="en-US" sz="1900" dirty="0">
                  <a:latin typeface="Cambria Math" panose="020405030504060302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44996" y="868169"/>
                <a:ext cx="8654008" cy="5840317"/>
              </a:xfrm>
              <a:prstGeom prst="rect">
                <a:avLst/>
              </a:prstGeom>
              <a:blipFill>
                <a:blip r:embed="rId3"/>
                <a:stretch>
                  <a:fillRect l="-704" t="-522" b="-20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4374BF2-3C04-4AB9-BE52-D173019A9162}" type="slidenum">
              <a:rPr lang="en-US" smtClean="0"/>
              <a:t>10</a:t>
            </a:fld>
            <a:endParaRPr lang="en-US"/>
          </a:p>
        </p:txBody>
      </p:sp>
    </p:spTree>
    <p:extLst>
      <p:ext uri="{BB962C8B-B14F-4D97-AF65-F5344CB8AC3E}">
        <p14:creationId xmlns:p14="http://schemas.microsoft.com/office/powerpoint/2010/main" val="1456237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4" end="14"/>
                                            </p:txEl>
                                          </p:spTgt>
                                        </p:tgtEl>
                                        <p:attrNameLst>
                                          <p:attrName>style.visibility</p:attrName>
                                        </p:attrNameLst>
                                      </p:cBhvr>
                                      <p:to>
                                        <p:strVal val="visible"/>
                                      </p:to>
                                    </p:set>
                                    <p:animEffect transition="in" filter="fade">
                                      <p:cBhvr>
                                        <p:cTn id="42" dur="500"/>
                                        <p:tgtEl>
                                          <p:spTgt spid="3">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6" end="16"/>
                                            </p:txEl>
                                          </p:spTgt>
                                        </p:tgtEl>
                                        <p:attrNameLst>
                                          <p:attrName>style.visibility</p:attrName>
                                        </p:attrNameLst>
                                      </p:cBhvr>
                                      <p:to>
                                        <p:strVal val="visible"/>
                                      </p:to>
                                    </p:set>
                                    <p:animEffect transition="in" filter="fade">
                                      <p:cBhvr>
                                        <p:cTn id="47" dur="500"/>
                                        <p:tgtEl>
                                          <p:spTgt spid="3">
                                            <p:txEl>
                                              <p:pRg st="16" end="1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9" end="19"/>
                                            </p:txEl>
                                          </p:spTgt>
                                        </p:tgtEl>
                                        <p:attrNameLst>
                                          <p:attrName>style.visibility</p:attrName>
                                        </p:attrNameLst>
                                      </p:cBhvr>
                                      <p:to>
                                        <p:strVal val="visible"/>
                                      </p:to>
                                    </p:set>
                                    <p:animEffect transition="in" filter="fade">
                                      <p:cBhvr>
                                        <p:cTn id="52" dur="500"/>
                                        <p:tgtEl>
                                          <p:spTgt spid="3">
                                            <p:txEl>
                                              <p:pRg st="19" end="1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21" end="21"/>
                                            </p:txEl>
                                          </p:spTgt>
                                        </p:tgtEl>
                                        <p:attrNameLst>
                                          <p:attrName>style.visibility</p:attrName>
                                        </p:attrNameLst>
                                      </p:cBhvr>
                                      <p:to>
                                        <p:strVal val="visible"/>
                                      </p:to>
                                    </p:set>
                                    <p:animEffect transition="in" filter="fade">
                                      <p:cBhvr>
                                        <p:cTn id="57" dur="500"/>
                                        <p:tgtEl>
                                          <p:spTgt spid="3">
                                            <p:txEl>
                                              <p:pRg st="21" end="2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23" end="23"/>
                                            </p:txEl>
                                          </p:spTgt>
                                        </p:tgtEl>
                                        <p:attrNameLst>
                                          <p:attrName>style.visibility</p:attrName>
                                        </p:attrNameLst>
                                      </p:cBhvr>
                                      <p:to>
                                        <p:strVal val="visible"/>
                                      </p:to>
                                    </p:set>
                                    <p:animEffect transition="in" filter="fade">
                                      <p:cBhvr>
                                        <p:cTn id="62" dur="500"/>
                                        <p:tgtEl>
                                          <p:spTgt spid="3">
                                            <p:txEl>
                                              <p:pRg st="23" end="2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25" end="25"/>
                                            </p:txEl>
                                          </p:spTgt>
                                        </p:tgtEl>
                                        <p:attrNameLst>
                                          <p:attrName>style.visibility</p:attrName>
                                        </p:attrNameLst>
                                      </p:cBhvr>
                                      <p:to>
                                        <p:strVal val="visible"/>
                                      </p:to>
                                    </p:set>
                                    <p:animEffect transition="in" filter="fade">
                                      <p:cBhvr>
                                        <p:cTn id="67" dur="500"/>
                                        <p:tgtEl>
                                          <p:spTgt spid="3">
                                            <p:txEl>
                                              <p:pRg st="25" end="2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Harmonic Oscillator</a:t>
            </a:r>
            <a:endParaRPr lang="ar-SA" altLang="en-US" sz="3000" b="1" dirty="0"/>
          </a:p>
        </p:txBody>
      </p:sp>
      <p:sp>
        <p:nvSpPr>
          <p:cNvPr id="3" name="Rectangle 2"/>
          <p:cNvSpPr/>
          <p:nvPr/>
        </p:nvSpPr>
        <p:spPr>
          <a:xfrm>
            <a:off x="207416" y="928906"/>
            <a:ext cx="8741867" cy="3000821"/>
          </a:xfrm>
          <a:prstGeom prst="rect">
            <a:avLst/>
          </a:prstGeom>
        </p:spPr>
        <p:txBody>
          <a:bodyPr wrap="square">
            <a:spAutoFit/>
          </a:bodyPr>
          <a:lstStyle/>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p:txBody>
      </p:sp>
      <mc:AlternateContent xmlns:mc="http://schemas.openxmlformats.org/markup-compatibility/2006" xmlns:a14="http://schemas.microsoft.com/office/drawing/2010/main">
        <mc:Choice Requires="a14">
          <p:sp>
            <p:nvSpPr>
              <p:cNvPr id="6" name="Rectangle 5"/>
              <p:cNvSpPr/>
              <p:nvPr/>
            </p:nvSpPr>
            <p:spPr>
              <a:xfrm>
                <a:off x="207415" y="911131"/>
                <a:ext cx="8741867" cy="5668027"/>
              </a:xfrm>
              <a:prstGeom prst="rect">
                <a:avLst/>
              </a:prstGeom>
            </p:spPr>
            <p:txBody>
              <a:bodyPr wrap="square">
                <a:spAutoFit/>
              </a:bodyPr>
              <a:lstStyle/>
              <a:p>
                <a:pPr algn="just">
                  <a:spcBef>
                    <a:spcPct val="0"/>
                  </a:spcBef>
                </a:pPr>
                <a:endParaRPr lang="en-US" altLang="en-US" sz="300" i="1" dirty="0">
                  <a:latin typeface="Cambria Math" panose="02040503050406030204" pitchFamily="18" charset="0"/>
                </a:endParaRPr>
              </a:p>
              <a:p>
                <a:pPr algn="just">
                  <a:spcBef>
                    <a:spcPct val="0"/>
                  </a:spcBef>
                </a:pPr>
                <a14:m>
                  <m:oMathPara xmlns:m="http://schemas.openxmlformats.org/officeDocument/2006/math">
                    <m:oMathParaPr>
                      <m:jc m:val="centerGroup"/>
                    </m:oMathParaPr>
                    <m:oMath xmlns:m="http://schemas.openxmlformats.org/officeDocument/2006/math">
                      <m:f>
                        <m:fPr>
                          <m:ctrlPr>
                            <a:rPr lang="en-US" altLang="en-US" sz="2150" i="1" smtClean="0">
                              <a:latin typeface="Cambria Math" panose="02040503050406030204" pitchFamily="18" charset="0"/>
                            </a:rPr>
                          </m:ctrlPr>
                        </m:fPr>
                        <m:num>
                          <m:sSup>
                            <m:sSupPr>
                              <m:ctrlPr>
                                <a:rPr lang="en-US" altLang="en-US" sz="2150" i="1">
                                  <a:latin typeface="Cambria Math" panose="02040503050406030204" pitchFamily="18" charset="0"/>
                                </a:rPr>
                              </m:ctrlPr>
                            </m:sSupPr>
                            <m:e>
                              <m:r>
                                <a:rPr lang="en-US" altLang="en-US" sz="2150">
                                  <a:latin typeface="Cambria Math" panose="02040503050406030204" pitchFamily="18" charset="0"/>
                                </a:rPr>
                                <m:t>𝑑</m:t>
                              </m:r>
                            </m:e>
                            <m:sup>
                              <m:r>
                                <a:rPr lang="en-US" altLang="en-US" sz="2150">
                                  <a:latin typeface="Cambria Math" panose="02040503050406030204" pitchFamily="18" charset="0"/>
                                </a:rPr>
                                <m:t>2</m:t>
                              </m:r>
                            </m:sup>
                          </m:sSup>
                          <m:r>
                            <a:rPr lang="en-US" altLang="en-US" sz="2150">
                              <a:latin typeface="Cambria Math" panose="02040503050406030204" pitchFamily="18" charset="0"/>
                            </a:rPr>
                            <m:t>𝑥</m:t>
                          </m:r>
                        </m:num>
                        <m:den>
                          <m:sSup>
                            <m:sSupPr>
                              <m:ctrlPr>
                                <a:rPr lang="en-US" altLang="en-US" sz="2150" i="1">
                                  <a:latin typeface="Cambria Math" panose="02040503050406030204" pitchFamily="18" charset="0"/>
                                </a:rPr>
                              </m:ctrlPr>
                            </m:sSupPr>
                            <m:e>
                              <m:r>
                                <a:rPr lang="en-US" altLang="en-US" sz="2150">
                                  <a:latin typeface="Cambria Math" panose="02040503050406030204" pitchFamily="18" charset="0"/>
                                </a:rPr>
                                <m:t>𝑑𝑡</m:t>
                              </m:r>
                            </m:e>
                            <m:sup>
                              <m:r>
                                <a:rPr lang="en-US" altLang="en-US" sz="2150">
                                  <a:latin typeface="Cambria Math" panose="02040503050406030204" pitchFamily="18" charset="0"/>
                                </a:rPr>
                                <m:t>2</m:t>
                              </m:r>
                            </m:sup>
                          </m:sSup>
                        </m:den>
                      </m:f>
                      <m:r>
                        <a:rPr lang="en-US" altLang="en-US" sz="2150">
                          <a:latin typeface="Cambria Math" panose="02040503050406030204" pitchFamily="18" charset="0"/>
                        </a:rPr>
                        <m:t>=−</m:t>
                      </m:r>
                      <m:r>
                        <a:rPr lang="en-US" altLang="en-US" sz="2150">
                          <a:latin typeface="Cambria Math" panose="02040503050406030204" pitchFamily="18" charset="0"/>
                        </a:rPr>
                        <m:t>𝜔</m:t>
                      </m:r>
                      <m:r>
                        <a:rPr lang="en-US" altLang="en-US" sz="2150" b="0" i="0" baseline="30000" smtClean="0">
                          <a:latin typeface="Cambria Math" panose="02040503050406030204" pitchFamily="18" charset="0"/>
                        </a:rPr>
                        <m:t>2</m:t>
                      </m:r>
                      <m:r>
                        <a:rPr lang="en-US" altLang="en-US" sz="2150">
                          <a:latin typeface="Cambria Math" panose="02040503050406030204" pitchFamily="18" charset="0"/>
                        </a:rPr>
                        <m:t>𝑥</m:t>
                      </m:r>
                    </m:oMath>
                  </m:oMathPara>
                </a14:m>
                <a:endParaRPr lang="en-US" altLang="en-US" sz="2150" dirty="0">
                  <a:latin typeface="Cambria Math" panose="02040503050406030204" pitchFamily="18" charset="0"/>
                </a:endParaRPr>
              </a:p>
              <a:p>
                <a:pPr algn="just">
                  <a:spcBef>
                    <a:spcPct val="0"/>
                  </a:spcBef>
                </a:pPr>
                <a:endParaRPr lang="en-US" altLang="en-US" sz="1500" dirty="0"/>
              </a:p>
              <a:p>
                <a:pPr algn="just">
                  <a:spcBef>
                    <a:spcPct val="0"/>
                  </a:spcBef>
                </a:pPr>
                <a:r>
                  <a:rPr lang="en-US" altLang="en-US" sz="2150" dirty="0"/>
                  <a:t>this is a linear homogenous differential equation whose solution is very well known and given by</a:t>
                </a:r>
              </a:p>
              <a:p>
                <a:pPr algn="just">
                  <a:spcBef>
                    <a:spcPct val="0"/>
                  </a:spcBef>
                </a:pPr>
                <a:endParaRPr lang="en-US" altLang="en-US" sz="1000" dirty="0">
                  <a:latin typeface="Calibri body"/>
                  <a:ea typeface="Times New Roman" panose="02020603050405020304" pitchFamily="18" charset="0"/>
                  <a:cs typeface="Simplified Arabic" pitchFamily="18" charset="-78"/>
                </a:endParaRPr>
              </a:p>
              <a:p>
                <a:pPr algn="just">
                  <a:spcBef>
                    <a:spcPct val="0"/>
                  </a:spcBef>
                </a:pPr>
                <a14:m>
                  <m:oMathPara xmlns:m="http://schemas.openxmlformats.org/officeDocument/2006/math">
                    <m:oMathParaPr>
                      <m:jc m:val="centerGroup"/>
                    </m:oMathParaPr>
                    <m:oMath xmlns:m="http://schemas.openxmlformats.org/officeDocument/2006/math">
                      <m:r>
                        <a:rPr lang="en-US" altLang="en-US" sz="2150">
                          <a:latin typeface="Cambria Math" panose="02040503050406030204" pitchFamily="18" charset="0"/>
                        </a:rPr>
                        <m:t>𝑥</m:t>
                      </m:r>
                      <m:r>
                        <a:rPr lang="en-US" altLang="en-US" sz="2150">
                          <a:latin typeface="Cambria Math" panose="02040503050406030204" pitchFamily="18" charset="0"/>
                        </a:rPr>
                        <m:t>(</m:t>
                      </m:r>
                      <m:r>
                        <a:rPr lang="en-US" altLang="en-US" sz="2150">
                          <a:latin typeface="Cambria Math" panose="02040503050406030204" pitchFamily="18" charset="0"/>
                        </a:rPr>
                        <m:t>𝑡</m:t>
                      </m:r>
                      <m:r>
                        <a:rPr lang="en-US" altLang="en-US" sz="2150">
                          <a:latin typeface="Cambria Math" panose="02040503050406030204" pitchFamily="18" charset="0"/>
                        </a:rPr>
                        <m:t>)=</m:t>
                      </m:r>
                      <m:r>
                        <a:rPr lang="en-US" altLang="en-US" sz="2150">
                          <a:latin typeface="Cambria Math" panose="02040503050406030204" pitchFamily="18" charset="0"/>
                        </a:rPr>
                        <m:t>𝐴</m:t>
                      </m:r>
                      <m:func>
                        <m:funcPr>
                          <m:ctrlPr>
                            <a:rPr lang="en-US" altLang="en-US" sz="2150" i="1">
                              <a:latin typeface="Cambria Math" panose="02040503050406030204" pitchFamily="18" charset="0"/>
                            </a:rPr>
                          </m:ctrlPr>
                        </m:funcPr>
                        <m:fName>
                          <m:r>
                            <m:rPr>
                              <m:sty m:val="p"/>
                            </m:rPr>
                            <a:rPr lang="en-US" altLang="en-US" sz="2150">
                              <a:latin typeface="Cambria Math" panose="02040503050406030204" pitchFamily="18" charset="0"/>
                            </a:rPr>
                            <m:t>cos</m:t>
                          </m:r>
                        </m:fName>
                        <m:e>
                          <m:r>
                            <a:rPr lang="en-US" altLang="en-US" sz="2150">
                              <a:latin typeface="Cambria Math" panose="02040503050406030204" pitchFamily="18" charset="0"/>
                            </a:rPr>
                            <m:t>𝜔</m:t>
                          </m:r>
                          <m:r>
                            <a:rPr lang="en-US" altLang="en-US" sz="2150">
                              <a:latin typeface="Cambria Math" panose="02040503050406030204" pitchFamily="18" charset="0"/>
                            </a:rPr>
                            <m:t>𝑡</m:t>
                          </m:r>
                        </m:e>
                      </m:func>
                      <m:r>
                        <a:rPr lang="en-US" altLang="en-US" sz="2150">
                          <a:latin typeface="Cambria Math" panose="02040503050406030204" pitchFamily="18" charset="0"/>
                        </a:rPr>
                        <m:t>+</m:t>
                      </m:r>
                      <m:r>
                        <a:rPr lang="en-US" altLang="en-US" sz="2150">
                          <a:latin typeface="Cambria Math" panose="02040503050406030204" pitchFamily="18" charset="0"/>
                        </a:rPr>
                        <m:t>𝐵</m:t>
                      </m:r>
                      <m:func>
                        <m:funcPr>
                          <m:ctrlPr>
                            <a:rPr lang="en-US" altLang="en-US" sz="2150" i="1">
                              <a:latin typeface="Cambria Math" panose="02040503050406030204" pitchFamily="18" charset="0"/>
                            </a:rPr>
                          </m:ctrlPr>
                        </m:funcPr>
                        <m:fName>
                          <m:r>
                            <m:rPr>
                              <m:sty m:val="p"/>
                            </m:rPr>
                            <a:rPr lang="en-US" altLang="en-US" sz="2150">
                              <a:latin typeface="Cambria Math" panose="02040503050406030204" pitchFamily="18" charset="0"/>
                            </a:rPr>
                            <m:t>sin</m:t>
                          </m:r>
                        </m:fName>
                        <m:e>
                          <m:r>
                            <a:rPr lang="en-US" altLang="en-US" sz="2150">
                              <a:latin typeface="Cambria Math" panose="02040503050406030204" pitchFamily="18" charset="0"/>
                            </a:rPr>
                            <m:t>𝜔</m:t>
                          </m:r>
                          <m:r>
                            <a:rPr lang="en-US" altLang="en-US" sz="2150">
                              <a:latin typeface="Cambria Math" panose="02040503050406030204" pitchFamily="18" charset="0"/>
                            </a:rPr>
                            <m:t>𝑡</m:t>
                          </m:r>
                          <m:r>
                            <a:rPr lang="en-US" altLang="en-US" sz="2150">
                              <a:latin typeface="Cambria Math" panose="02040503050406030204" pitchFamily="18" charset="0"/>
                            </a:rPr>
                            <m:t>         </m:t>
                          </m:r>
                          <m:r>
                            <a:rPr lang="en-US" altLang="en-US" sz="2150">
                              <a:latin typeface="Cambria Math" panose="02040503050406030204" pitchFamily="18" charset="0"/>
                            </a:rPr>
                            <m:t>𝑜𝑟</m:t>
                          </m:r>
                          <m:r>
                            <a:rPr lang="en-US" altLang="en-US" sz="2150">
                              <a:latin typeface="Cambria Math" panose="02040503050406030204" pitchFamily="18" charset="0"/>
                            </a:rPr>
                            <m:t>           </m:t>
                          </m:r>
                          <m:r>
                            <a:rPr lang="en-US" altLang="en-US" sz="2150">
                              <a:latin typeface="Cambria Math" panose="02040503050406030204" pitchFamily="18" charset="0"/>
                            </a:rPr>
                            <m:t>𝑥</m:t>
                          </m:r>
                          <m:r>
                            <a:rPr lang="en-US" altLang="en-US" sz="2150">
                              <a:latin typeface="Cambria Math" panose="02040503050406030204" pitchFamily="18" charset="0"/>
                            </a:rPr>
                            <m:t>(</m:t>
                          </m:r>
                          <m:r>
                            <a:rPr lang="en-US" altLang="en-US" sz="2150">
                              <a:latin typeface="Cambria Math" panose="02040503050406030204" pitchFamily="18" charset="0"/>
                            </a:rPr>
                            <m:t>𝑡</m:t>
                          </m:r>
                          <m:r>
                            <a:rPr lang="en-US" altLang="en-US" sz="2150">
                              <a:latin typeface="Cambria Math" panose="02040503050406030204" pitchFamily="18" charset="0"/>
                            </a:rPr>
                            <m:t>)=</m:t>
                          </m:r>
                          <m:r>
                            <a:rPr lang="en-US" altLang="en-US" sz="2150">
                              <a:latin typeface="Cambria Math" panose="02040503050406030204" pitchFamily="18" charset="0"/>
                            </a:rPr>
                            <m:t>𝐶</m:t>
                          </m:r>
                          <m:sSup>
                            <m:sSupPr>
                              <m:ctrlPr>
                                <a:rPr lang="en-US" altLang="en-US" sz="2150" i="1">
                                  <a:latin typeface="Cambria Math" panose="02040503050406030204" pitchFamily="18" charset="0"/>
                                </a:rPr>
                              </m:ctrlPr>
                            </m:sSupPr>
                            <m:e>
                              <m:r>
                                <a:rPr lang="en-US" altLang="en-US" sz="2150">
                                  <a:latin typeface="Cambria Math" panose="02040503050406030204" pitchFamily="18" charset="0"/>
                                </a:rPr>
                                <m:t>𝑒</m:t>
                              </m:r>
                            </m:e>
                            <m:sup>
                              <m:r>
                                <a:rPr lang="en-US" altLang="en-US" sz="2150">
                                  <a:latin typeface="Cambria Math" panose="02040503050406030204" pitchFamily="18" charset="0"/>
                                </a:rPr>
                                <m:t>𝑖</m:t>
                              </m:r>
                              <m:r>
                                <m:rPr>
                                  <m:sty m:val="p"/>
                                </m:rPr>
                                <a:rPr lang="el-GR" altLang="en-US" sz="2150">
                                  <a:latin typeface="Cambria Math" panose="02040503050406030204" pitchFamily="18" charset="0"/>
                                </a:rPr>
                                <m:t>ω</m:t>
                              </m:r>
                              <m:r>
                                <a:rPr lang="en-US" altLang="en-US" sz="2150">
                                  <a:latin typeface="Cambria Math" panose="02040503050406030204" pitchFamily="18" charset="0"/>
                                </a:rPr>
                                <m:t>𝑡</m:t>
                              </m:r>
                            </m:sup>
                          </m:sSup>
                          <m:r>
                            <a:rPr lang="en-US" altLang="en-US" sz="2150">
                              <a:latin typeface="Cambria Math" panose="02040503050406030204" pitchFamily="18" charset="0"/>
                            </a:rPr>
                            <m:t>+</m:t>
                          </m:r>
                          <m:r>
                            <a:rPr lang="en-US" altLang="en-US" sz="2150">
                              <a:latin typeface="Cambria Math" panose="02040503050406030204" pitchFamily="18" charset="0"/>
                            </a:rPr>
                            <m:t>𝐷</m:t>
                          </m:r>
                          <m:sSup>
                            <m:sSupPr>
                              <m:ctrlPr>
                                <a:rPr lang="en-US" altLang="en-US" sz="2150" i="1">
                                  <a:latin typeface="Cambria Math" panose="02040503050406030204" pitchFamily="18" charset="0"/>
                                </a:rPr>
                              </m:ctrlPr>
                            </m:sSupPr>
                            <m:e>
                              <m:r>
                                <a:rPr lang="en-US" altLang="en-US" sz="2150">
                                  <a:latin typeface="Cambria Math" panose="02040503050406030204" pitchFamily="18" charset="0"/>
                                </a:rPr>
                                <m:t>𝑒</m:t>
                              </m:r>
                            </m:e>
                            <m:sup>
                              <m:r>
                                <a:rPr lang="en-US" altLang="en-US" sz="2150">
                                  <a:latin typeface="Cambria Math" panose="02040503050406030204" pitchFamily="18" charset="0"/>
                                </a:rPr>
                                <m:t>−</m:t>
                              </m:r>
                              <m:r>
                                <a:rPr lang="en-US" altLang="en-US" sz="2150">
                                  <a:latin typeface="Cambria Math" panose="02040503050406030204" pitchFamily="18" charset="0"/>
                                </a:rPr>
                                <m:t>𝑖</m:t>
                              </m:r>
                              <m:r>
                                <m:rPr>
                                  <m:sty m:val="p"/>
                                </m:rPr>
                                <a:rPr lang="el-GR" altLang="en-US" sz="2150">
                                  <a:latin typeface="Cambria Math" panose="02040503050406030204" pitchFamily="18" charset="0"/>
                                </a:rPr>
                                <m:t>ω</m:t>
                              </m:r>
                              <m:r>
                                <a:rPr lang="en-US" altLang="en-US" sz="2150">
                                  <a:latin typeface="Cambria Math" panose="02040503050406030204" pitchFamily="18" charset="0"/>
                                </a:rPr>
                                <m:t>𝑡</m:t>
                              </m:r>
                            </m:sup>
                          </m:sSup>
                          <m:r>
                            <m:rPr>
                              <m:nor/>
                            </m:rPr>
                            <a:rPr lang="en-US" altLang="en-US" sz="2150" dirty="0">
                              <a:latin typeface="Cambria Math" panose="02040503050406030204" pitchFamily="18" charset="0"/>
                            </a:rPr>
                            <m:t>  </m:t>
                          </m:r>
                        </m:e>
                      </m:func>
                    </m:oMath>
                  </m:oMathPara>
                </a14:m>
                <a:endParaRPr lang="en-US" altLang="en-US" sz="2150" dirty="0"/>
              </a:p>
              <a:p>
                <a:pPr algn="just">
                  <a:spcBef>
                    <a:spcPct val="0"/>
                  </a:spcBef>
                </a:pPr>
                <a:endParaRPr lang="en-US" altLang="en-US" sz="1000" dirty="0"/>
              </a:p>
              <a:p>
                <a:pPr algn="just">
                  <a:spcBef>
                    <a:spcPct val="0"/>
                  </a:spcBef>
                </a:pPr>
                <a:r>
                  <a:rPr lang="en-US" altLang="en-US" sz="2150" dirty="0"/>
                  <a:t>Now, we need specify the “initial condition” of our harmonic oscillator particle. We will specify the initial position and initial velocity </a:t>
                </a:r>
                <a:r>
                  <a:rPr lang="en-US" altLang="en-US" sz="2150" b="0" i="1" dirty="0">
                    <a:latin typeface="+mj-lt"/>
                  </a:rPr>
                  <a:t>v</a:t>
                </a:r>
                <a:r>
                  <a:rPr lang="en-US" altLang="en-US" sz="2150" dirty="0"/>
                  <a:t>. Thus, let’s assume that the particle is found somewhere along the curve but it going to be still.</a:t>
                </a:r>
              </a:p>
              <a:p>
                <a:pPr algn="just">
                  <a:spcBef>
                    <a:spcPct val="0"/>
                  </a:spcBef>
                </a:pPr>
                <a14:m>
                  <m:oMathPara xmlns:m="http://schemas.openxmlformats.org/officeDocument/2006/math">
                    <m:oMathParaPr>
                      <m:jc m:val="centerGroup"/>
                    </m:oMathParaPr>
                    <m:oMath xmlns:m="http://schemas.openxmlformats.org/officeDocument/2006/math">
                      <m:r>
                        <m:rPr>
                          <m:nor/>
                        </m:rPr>
                        <a:rPr lang="en-US" altLang="en-US" sz="2000" i="1" dirty="0"/>
                        <m:t>v</m:t>
                      </m:r>
                      <m:d>
                        <m:dPr>
                          <m:ctrlPr>
                            <a:rPr lang="en-US" altLang="en-US" sz="2000" i="1" dirty="0">
                              <a:latin typeface="Cambria Math" panose="02040503050406030204" pitchFamily="18" charset="0"/>
                              <a:cs typeface="Times New Roman" panose="02020603050405020304" pitchFamily="18" charset="0"/>
                            </a:rPr>
                          </m:ctrlPr>
                        </m:dPr>
                        <m:e>
                          <m:r>
                            <a:rPr lang="en-US" altLang="en-US" sz="2000" b="0" i="1" dirty="0" smtClean="0">
                              <a:latin typeface="Cambria Math" panose="02040503050406030204" pitchFamily="18" charset="0"/>
                              <a:cs typeface="Times New Roman" panose="02020603050405020304" pitchFamily="18" charset="0"/>
                            </a:rPr>
                            <m:t>0</m:t>
                          </m:r>
                        </m:e>
                      </m:d>
                      <m:r>
                        <a:rPr lang="en-US" altLang="en-US" sz="2000" b="0" i="1" dirty="0" smtClean="0">
                          <a:latin typeface="Cambria Math" panose="02040503050406030204" pitchFamily="18" charset="0"/>
                          <a:cs typeface="Times New Roman" panose="02020603050405020304" pitchFamily="18" charset="0"/>
                        </a:rPr>
                        <m:t>=</m:t>
                      </m:r>
                      <m:sSub>
                        <m:sSubPr>
                          <m:ctrlPr>
                            <a:rPr lang="en-US" altLang="en-US" sz="2000" b="0" i="1" dirty="0" smtClean="0">
                              <a:latin typeface="Cambria Math" panose="02040503050406030204" pitchFamily="18" charset="0"/>
                              <a:cs typeface="Times New Roman" panose="02020603050405020304" pitchFamily="18" charset="0"/>
                            </a:rPr>
                          </m:ctrlPr>
                        </m:sSubPr>
                        <m:e>
                          <m:d>
                            <m:dPr>
                              <m:begChr m:val=""/>
                              <m:endChr m:val="|"/>
                              <m:ctrlPr>
                                <a:rPr lang="en-US" altLang="en-US" sz="2000" b="0" i="1" dirty="0" smtClean="0">
                                  <a:latin typeface="Cambria Math" panose="02040503050406030204" pitchFamily="18" charset="0"/>
                                  <a:cs typeface="Times New Roman" panose="02020603050405020304" pitchFamily="18" charset="0"/>
                                </a:rPr>
                              </m:ctrlPr>
                            </m:dPr>
                            <m:e>
                              <m:f>
                                <m:fPr>
                                  <m:ctrlPr>
                                    <a:rPr lang="en-US" altLang="en-US" sz="2000" b="0" i="1" dirty="0" smtClean="0">
                                      <a:latin typeface="Cambria Math" panose="02040503050406030204" pitchFamily="18" charset="0"/>
                                      <a:cs typeface="Times New Roman" panose="02020603050405020304" pitchFamily="18" charset="0"/>
                                    </a:rPr>
                                  </m:ctrlPr>
                                </m:fPr>
                                <m:num>
                                  <m:r>
                                    <a:rPr lang="en-US" altLang="en-US" sz="2000" b="0" i="1" dirty="0" smtClean="0">
                                      <a:latin typeface="Cambria Math" panose="02040503050406030204" pitchFamily="18" charset="0"/>
                                      <a:cs typeface="Times New Roman" panose="02020603050405020304" pitchFamily="18" charset="0"/>
                                    </a:rPr>
                                    <m:t>𝑑𝑥</m:t>
                                  </m:r>
                                </m:num>
                                <m:den>
                                  <m:r>
                                    <a:rPr lang="en-US" altLang="en-US" sz="2000" b="0" i="1" dirty="0" smtClean="0">
                                      <a:latin typeface="Cambria Math" panose="02040503050406030204" pitchFamily="18" charset="0"/>
                                      <a:cs typeface="Times New Roman" panose="02020603050405020304" pitchFamily="18" charset="0"/>
                                    </a:rPr>
                                    <m:t>𝑑𝑡</m:t>
                                  </m:r>
                                </m:den>
                              </m:f>
                            </m:e>
                          </m:d>
                        </m:e>
                        <m:sub>
                          <m:r>
                            <a:rPr lang="en-US" altLang="en-US" sz="2000" b="0" i="1" dirty="0" smtClean="0">
                              <a:latin typeface="Cambria Math" panose="02040503050406030204" pitchFamily="18" charset="0"/>
                              <a:cs typeface="Times New Roman" panose="02020603050405020304" pitchFamily="18" charset="0"/>
                            </a:rPr>
                            <m:t>𝑡</m:t>
                          </m:r>
                          <m:r>
                            <a:rPr lang="en-US" altLang="en-US" sz="2000" b="0" i="1" dirty="0" smtClean="0">
                              <a:latin typeface="Cambria Math" panose="02040503050406030204" pitchFamily="18" charset="0"/>
                              <a:cs typeface="Times New Roman" panose="02020603050405020304" pitchFamily="18" charset="0"/>
                            </a:rPr>
                            <m:t>=</m:t>
                          </m:r>
                          <m:r>
                            <a:rPr lang="en-US" altLang="en-US" sz="2000" b="0" i="1" dirty="0" smtClean="0">
                              <a:latin typeface="Cambria Math" panose="02040503050406030204" pitchFamily="18" charset="0"/>
                              <a:cs typeface="Times New Roman" panose="02020603050405020304" pitchFamily="18" charset="0"/>
                            </a:rPr>
                            <m:t>0</m:t>
                          </m:r>
                        </m:sub>
                      </m:sSub>
                      <m:r>
                        <a:rPr lang="en-US" altLang="en-US" sz="2150" i="1">
                          <a:latin typeface="Cambria Math" panose="02040503050406030204" pitchFamily="18" charset="0"/>
                        </a:rPr>
                        <m:t>=</m:t>
                      </m:r>
                      <m:r>
                        <a:rPr lang="en-US" altLang="en-US" sz="2150" i="1" smtClean="0">
                          <a:latin typeface="Cambria Math" panose="02040503050406030204" pitchFamily="18" charset="0"/>
                        </a:rPr>
                        <m:t>0</m:t>
                      </m:r>
                    </m:oMath>
                  </m:oMathPara>
                </a14:m>
                <a:endParaRPr lang="en-US" altLang="en-US" sz="2150" dirty="0"/>
              </a:p>
              <a:p>
                <a:pPr algn="just">
                  <a:spcBef>
                    <a:spcPct val="0"/>
                  </a:spcBef>
                </a:pPr>
                <a:endParaRPr lang="en-US" altLang="en-US" sz="1000" dirty="0"/>
              </a:p>
              <a:p>
                <a:pPr algn="just">
                  <a:spcBef>
                    <a:spcPct val="0"/>
                  </a:spcBef>
                </a:pPr>
                <a:r>
                  <a:rPr lang="en-US" altLang="en-US" sz="2150" dirty="0"/>
                  <a:t>The first derivative of the first solution with respect to </a:t>
                </a:r>
                <a14:m>
                  <m:oMath xmlns:m="http://schemas.openxmlformats.org/officeDocument/2006/math">
                    <m:r>
                      <a:rPr lang="en-US" altLang="en-US" sz="2150" b="0" i="1" smtClean="0">
                        <a:latin typeface="Cambria Math" panose="02040503050406030204" pitchFamily="18" charset="0"/>
                      </a:rPr>
                      <m:t>𝑡</m:t>
                    </m:r>
                  </m:oMath>
                </a14:m>
                <a:r>
                  <a:rPr lang="en-US" altLang="en-US" sz="2150" dirty="0"/>
                  <a:t> is  </a:t>
                </a:r>
              </a:p>
              <a:p>
                <a:pPr algn="just">
                  <a:spcBef>
                    <a:spcPct val="0"/>
                  </a:spcBef>
                </a:pPr>
                <a:endParaRPr lang="en-US" altLang="en-US" sz="1000" dirty="0">
                  <a:cs typeface="Times New Roman" panose="02020603050405020304" pitchFamily="18" charset="0"/>
                </a:endParaRPr>
              </a:p>
              <a:p>
                <a:pPr algn="just">
                  <a:spcBef>
                    <a:spcPct val="0"/>
                  </a:spcBef>
                </a:pPr>
                <a14:m>
                  <m:oMathPara xmlns:m="http://schemas.openxmlformats.org/officeDocument/2006/math">
                    <m:oMathParaPr>
                      <m:jc m:val="centerGroup"/>
                    </m:oMathParaPr>
                    <m:oMath xmlns:m="http://schemas.openxmlformats.org/officeDocument/2006/math">
                      <m:f>
                        <m:fPr>
                          <m:ctrlPr>
                            <a:rPr lang="en-US" altLang="en-US" sz="2150" i="1">
                              <a:latin typeface="Cambria Math" panose="02040503050406030204" pitchFamily="18" charset="0"/>
                              <a:cs typeface="Simplified Arabic" pitchFamily="18" charset="-78"/>
                            </a:rPr>
                          </m:ctrlPr>
                        </m:fPr>
                        <m:num>
                          <m:r>
                            <a:rPr lang="en-US" altLang="en-US" sz="2150" b="0" i="1" smtClean="0">
                              <a:latin typeface="Cambria Math" panose="02040503050406030204" pitchFamily="18" charset="0"/>
                              <a:cs typeface="Simplified Arabic" pitchFamily="18" charset="-78"/>
                            </a:rPr>
                            <m:t>𝑑𝑥</m:t>
                          </m:r>
                        </m:num>
                        <m:den>
                          <m:r>
                            <a:rPr lang="en-US" altLang="en-US" sz="2150" b="0" i="1" smtClean="0">
                              <a:latin typeface="Cambria Math" panose="02040503050406030204" pitchFamily="18" charset="0"/>
                              <a:cs typeface="Simplified Arabic" pitchFamily="18" charset="-78"/>
                            </a:rPr>
                            <m:t>𝑑𝑡</m:t>
                          </m:r>
                        </m:den>
                      </m:f>
                      <m:r>
                        <a:rPr lang="en-US" altLang="en-US" sz="2150" b="0" i="0" smtClean="0">
                          <a:latin typeface="Cambria Math" panose="02040503050406030204" pitchFamily="18" charset="0"/>
                          <a:cs typeface="Simplified Arabic" pitchFamily="18" charset="-78"/>
                        </a:rPr>
                        <m:t>=</m:t>
                      </m:r>
                      <m:r>
                        <a:rPr lang="en-US" altLang="en-US" sz="2150" b="0" i="1" smtClean="0">
                          <a:latin typeface="Cambria Math" panose="02040503050406030204" pitchFamily="18" charset="0"/>
                          <a:cs typeface="Simplified Arabic" pitchFamily="18" charset="-78"/>
                        </a:rPr>
                        <m:t>−</m:t>
                      </m:r>
                      <m:r>
                        <a:rPr lang="en-US" altLang="en-US" sz="2150" i="1">
                          <a:latin typeface="Cambria Math" panose="02040503050406030204" pitchFamily="18" charset="0"/>
                          <a:ea typeface="Times New Roman" panose="02020603050405020304" pitchFamily="18" charset="0"/>
                          <a:cs typeface="Simplified Arabic" pitchFamily="18" charset="-78"/>
                        </a:rPr>
                        <m:t>𝐴</m:t>
                      </m:r>
                      <m:r>
                        <a:rPr lang="en-US" altLang="en-US" sz="2000" i="1">
                          <a:latin typeface="Cambria Math" panose="02040503050406030204" pitchFamily="18" charset="0"/>
                          <a:ea typeface="Cambria Math" panose="02040503050406030204" pitchFamily="18" charset="0"/>
                          <a:cs typeface="Simplified Arabic" pitchFamily="18" charset="-78"/>
                        </a:rPr>
                        <m:t>𝜔</m:t>
                      </m:r>
                      <m:func>
                        <m:funcPr>
                          <m:ctrlPr>
                            <a:rPr lang="en-US" altLang="en-US" sz="2150" i="1">
                              <a:latin typeface="Cambria Math" panose="02040503050406030204" pitchFamily="18" charset="0"/>
                              <a:ea typeface="Times New Roman" panose="02020603050405020304" pitchFamily="18" charset="0"/>
                              <a:cs typeface="Simplified Arabic" pitchFamily="18" charset="-78"/>
                            </a:rPr>
                          </m:ctrlPr>
                        </m:funcPr>
                        <m:fName>
                          <m:r>
                            <m:rPr>
                              <m:sty m:val="p"/>
                            </m:rPr>
                            <a:rPr lang="en-US" altLang="en-US" sz="2150">
                              <a:latin typeface="Cambria Math" panose="02040503050406030204" pitchFamily="18" charset="0"/>
                              <a:ea typeface="Times New Roman" panose="02020603050405020304" pitchFamily="18" charset="0"/>
                              <a:cs typeface="Simplified Arabic" pitchFamily="18" charset="-78"/>
                            </a:rPr>
                            <m:t>sin</m:t>
                          </m:r>
                        </m:fName>
                        <m:e>
                          <m:r>
                            <m:rPr>
                              <m:sty m:val="p"/>
                            </m:rPr>
                            <a:rPr lang="el-GR" altLang="en-US" sz="2150" i="1">
                              <a:latin typeface="Cambria Math" panose="02040503050406030204" pitchFamily="18" charset="0"/>
                              <a:ea typeface="Cambria Math" panose="02040503050406030204" pitchFamily="18" charset="0"/>
                              <a:cs typeface="Simplified Arabic" pitchFamily="18" charset="-78"/>
                            </a:rPr>
                            <m:t>ω</m:t>
                          </m:r>
                          <m:r>
                            <a:rPr lang="en-US" altLang="en-US" sz="2150" i="1">
                              <a:latin typeface="Cambria Math" panose="02040503050406030204" pitchFamily="18" charset="0"/>
                              <a:ea typeface="Cambria Math" panose="02040503050406030204" pitchFamily="18" charset="0"/>
                              <a:cs typeface="Simplified Arabic" pitchFamily="18" charset="-78"/>
                            </a:rPr>
                            <m:t>𝑡</m:t>
                          </m:r>
                        </m:e>
                      </m:func>
                      <m:r>
                        <a:rPr lang="en-US" altLang="en-US" sz="2150" b="0" i="1" smtClean="0">
                          <a:latin typeface="Cambria Math" panose="02040503050406030204" pitchFamily="18" charset="0"/>
                          <a:ea typeface="Times New Roman" panose="02020603050405020304" pitchFamily="18" charset="0"/>
                          <a:cs typeface="Simplified Arabic" pitchFamily="18" charset="-78"/>
                        </a:rPr>
                        <m:t>+</m:t>
                      </m:r>
                      <m:r>
                        <a:rPr lang="en-US" altLang="en-US" sz="2150" i="1">
                          <a:latin typeface="Cambria Math" panose="02040503050406030204" pitchFamily="18" charset="0"/>
                          <a:ea typeface="Times New Roman" panose="02020603050405020304" pitchFamily="18" charset="0"/>
                          <a:cs typeface="Simplified Arabic" pitchFamily="18" charset="-78"/>
                        </a:rPr>
                        <m:t>𝐵</m:t>
                      </m:r>
                      <m:r>
                        <a:rPr lang="en-US" altLang="en-US" sz="2000" i="1">
                          <a:latin typeface="Cambria Math" panose="02040503050406030204" pitchFamily="18" charset="0"/>
                          <a:ea typeface="Cambria Math" panose="02040503050406030204" pitchFamily="18" charset="0"/>
                          <a:cs typeface="Simplified Arabic" pitchFamily="18" charset="-78"/>
                        </a:rPr>
                        <m:t>𝜔</m:t>
                      </m:r>
                      <m:func>
                        <m:funcPr>
                          <m:ctrlPr>
                            <a:rPr lang="en-US" altLang="en-US" sz="2150" i="1">
                              <a:latin typeface="Cambria Math" panose="02040503050406030204" pitchFamily="18" charset="0"/>
                              <a:ea typeface="Times New Roman" panose="02020603050405020304" pitchFamily="18" charset="0"/>
                              <a:cs typeface="Simplified Arabic" pitchFamily="18" charset="-78"/>
                            </a:rPr>
                          </m:ctrlPr>
                        </m:funcPr>
                        <m:fName>
                          <m:r>
                            <m:rPr>
                              <m:sty m:val="p"/>
                            </m:rPr>
                            <a:rPr lang="en-US" altLang="en-US" sz="2150">
                              <a:latin typeface="Cambria Math" panose="02040503050406030204" pitchFamily="18" charset="0"/>
                              <a:ea typeface="Times New Roman" panose="02020603050405020304" pitchFamily="18" charset="0"/>
                              <a:cs typeface="Simplified Arabic" pitchFamily="18" charset="-78"/>
                            </a:rPr>
                            <m:t>cos</m:t>
                          </m:r>
                        </m:fName>
                        <m:e>
                          <m:r>
                            <m:rPr>
                              <m:sty m:val="p"/>
                            </m:rPr>
                            <a:rPr lang="el-GR" altLang="en-US" sz="2150" i="1">
                              <a:latin typeface="Cambria Math" panose="02040503050406030204" pitchFamily="18" charset="0"/>
                              <a:ea typeface="Cambria Math" panose="02040503050406030204" pitchFamily="18" charset="0"/>
                              <a:cs typeface="Simplified Arabic" pitchFamily="18" charset="-78"/>
                            </a:rPr>
                            <m:t>ω</m:t>
                          </m:r>
                          <m:r>
                            <a:rPr lang="en-US" altLang="en-US" sz="2150" i="1" smtClean="0">
                              <a:latin typeface="Cambria Math" panose="02040503050406030204" pitchFamily="18" charset="0"/>
                              <a:ea typeface="Cambria Math" panose="02040503050406030204" pitchFamily="18" charset="0"/>
                              <a:cs typeface="Simplified Arabic" pitchFamily="18" charset="-78"/>
                            </a:rPr>
                            <m:t>𝑡</m:t>
                          </m:r>
                        </m:e>
                      </m:func>
                    </m:oMath>
                  </m:oMathPara>
                </a14:m>
                <a:endParaRPr lang="en-US" altLang="en-US" sz="2150" dirty="0">
                  <a:latin typeface="Calibri body"/>
                  <a:ea typeface="Times New Roman" panose="02020603050405020304" pitchFamily="18" charset="0"/>
                  <a:cs typeface="Simplified Arabic" pitchFamily="18" charset="-78"/>
                </a:endParaRPr>
              </a:p>
            </p:txBody>
          </p:sp>
        </mc:Choice>
        <mc:Fallback xmlns="">
          <p:sp>
            <p:nvSpPr>
              <p:cNvPr id="6" name="Rectangle 5"/>
              <p:cNvSpPr>
                <a:spLocks noRot="1" noChangeAspect="1" noMove="1" noResize="1" noEditPoints="1" noAdjustHandles="1" noChangeArrowheads="1" noChangeShapeType="1" noTextEdit="1"/>
              </p:cNvSpPr>
              <p:nvPr/>
            </p:nvSpPr>
            <p:spPr>
              <a:xfrm>
                <a:off x="207415" y="911131"/>
                <a:ext cx="8741867" cy="5668027"/>
              </a:xfrm>
              <a:prstGeom prst="rect">
                <a:avLst/>
              </a:prstGeom>
              <a:blipFill>
                <a:blip r:embed="rId2"/>
                <a:stretch>
                  <a:fillRect l="-837" r="-90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4374BF2-3C04-4AB9-BE52-D173019A9162}" type="slidenum">
              <a:rPr lang="en-US" smtClean="0"/>
              <a:t>11</a:t>
            </a:fld>
            <a:endParaRPr lang="en-US"/>
          </a:p>
        </p:txBody>
      </p:sp>
    </p:spTree>
    <p:extLst>
      <p:ext uri="{BB962C8B-B14F-4D97-AF65-F5344CB8AC3E}">
        <p14:creationId xmlns:p14="http://schemas.microsoft.com/office/powerpoint/2010/main" val="2798848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500"/>
                                        <p:tgtEl>
                                          <p:spTgt spid="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fade">
                                      <p:cBhvr>
                                        <p:cTn id="22" dur="500"/>
                                        <p:tgtEl>
                                          <p:spTgt spid="6">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500"/>
                                        <p:tgtEl>
                                          <p:spTgt spid="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10" end="10"/>
                                            </p:txEl>
                                          </p:spTgt>
                                        </p:tgtEl>
                                        <p:attrNameLst>
                                          <p:attrName>style.visibility</p:attrName>
                                        </p:attrNameLst>
                                      </p:cBhvr>
                                      <p:to>
                                        <p:strVal val="visible"/>
                                      </p:to>
                                    </p:set>
                                    <p:animEffect transition="in" filter="fade">
                                      <p:cBhvr>
                                        <p:cTn id="32" dur="500"/>
                                        <p:tgtEl>
                                          <p:spTgt spid="6">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12" end="12"/>
                                            </p:txEl>
                                          </p:spTgt>
                                        </p:tgtEl>
                                        <p:attrNameLst>
                                          <p:attrName>style.visibility</p:attrName>
                                        </p:attrNameLst>
                                      </p:cBhvr>
                                      <p:to>
                                        <p:strVal val="visible"/>
                                      </p:to>
                                    </p:set>
                                    <p:animEffect transition="in" filter="fade">
                                      <p:cBhvr>
                                        <p:cTn id="37"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Harmonic Oscillator</a:t>
            </a:r>
            <a:endParaRPr lang="ar-SA" altLang="en-US" sz="3000" b="1" dirty="0"/>
          </a:p>
        </p:txBody>
      </p:sp>
      <p:sp>
        <p:nvSpPr>
          <p:cNvPr id="3" name="Rectangle 2"/>
          <p:cNvSpPr/>
          <p:nvPr/>
        </p:nvSpPr>
        <p:spPr>
          <a:xfrm>
            <a:off x="207416" y="928906"/>
            <a:ext cx="8741867" cy="3000821"/>
          </a:xfrm>
          <a:prstGeom prst="rect">
            <a:avLst/>
          </a:prstGeom>
        </p:spPr>
        <p:txBody>
          <a:bodyPr wrap="square">
            <a:spAutoFit/>
          </a:bodyPr>
          <a:lstStyle/>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p:txBody>
      </p:sp>
      <mc:AlternateContent xmlns:mc="http://schemas.openxmlformats.org/markup-compatibility/2006" xmlns:a14="http://schemas.microsoft.com/office/drawing/2010/main">
        <mc:Choice Requires="a14">
          <p:sp>
            <p:nvSpPr>
              <p:cNvPr id="6" name="Rectangle 5"/>
              <p:cNvSpPr/>
              <p:nvPr/>
            </p:nvSpPr>
            <p:spPr>
              <a:xfrm>
                <a:off x="207415" y="911131"/>
                <a:ext cx="8741867" cy="5525423"/>
              </a:xfrm>
              <a:prstGeom prst="rect">
                <a:avLst/>
              </a:prstGeom>
            </p:spPr>
            <p:txBody>
              <a:bodyPr wrap="square">
                <a:spAutoFit/>
              </a:bodyPr>
              <a:lstStyle/>
              <a:p>
                <a:pPr algn="just">
                  <a:spcBef>
                    <a:spcPct val="0"/>
                  </a:spcBef>
                </a:pPr>
                <a:r>
                  <a:rPr lang="en-US" altLang="en-US" sz="2400" dirty="0"/>
                  <a:t>At </a:t>
                </a:r>
                <a14:m>
                  <m:oMath xmlns:m="http://schemas.openxmlformats.org/officeDocument/2006/math">
                    <m:r>
                      <a:rPr lang="en-US" altLang="en-US" sz="2400" i="1" dirty="0" smtClean="0">
                        <a:latin typeface="Cambria Math" panose="02040503050406030204" pitchFamily="18" charset="0"/>
                      </a:rPr>
                      <m:t>𝑡</m:t>
                    </m:r>
                    <m:r>
                      <a:rPr lang="en-US" altLang="en-US" sz="2400" i="1" dirty="0" smtClean="0">
                        <a:latin typeface="Cambria Math" panose="02040503050406030204" pitchFamily="18" charset="0"/>
                      </a:rPr>
                      <m:t>=</m:t>
                    </m:r>
                    <m:r>
                      <a:rPr lang="en-US" altLang="en-US" sz="2400" i="1" dirty="0" smtClean="0">
                        <a:latin typeface="Cambria Math" panose="02040503050406030204" pitchFamily="18" charset="0"/>
                      </a:rPr>
                      <m:t>0</m:t>
                    </m:r>
                  </m:oMath>
                </a14:m>
                <a:r>
                  <a:rPr lang="en-US" altLang="en-US" sz="2400" dirty="0"/>
                  <a:t> we can write</a:t>
                </a:r>
              </a:p>
              <a:p>
                <a:pPr algn="just">
                  <a:spcBef>
                    <a:spcPct val="0"/>
                  </a:spcBef>
                </a:pPr>
                <a:endParaRPr lang="en-US" altLang="en-US" sz="1000" dirty="0"/>
              </a:p>
              <a:p>
                <a:pPr algn="ctr">
                  <a:spcBef>
                    <a:spcPct val="0"/>
                  </a:spcBef>
                </a:pPr>
                <a14:m>
                  <m:oMath xmlns:m="http://schemas.openxmlformats.org/officeDocument/2006/math">
                    <m:sSub>
                      <m:sSubPr>
                        <m:ctrlPr>
                          <a:rPr lang="en-US" altLang="en-US" sz="2400" i="1" dirty="0">
                            <a:latin typeface="Cambria Math" panose="02040503050406030204" pitchFamily="18" charset="0"/>
                            <a:cs typeface="Times New Roman" panose="02020603050405020304" pitchFamily="18" charset="0"/>
                          </a:rPr>
                        </m:ctrlPr>
                      </m:sSubPr>
                      <m:e>
                        <m:d>
                          <m:dPr>
                            <m:ctrlPr>
                              <a:rPr lang="en-US" altLang="en-US" sz="2400" i="1" dirty="0">
                                <a:latin typeface="Cambria Math" panose="02040503050406030204" pitchFamily="18" charset="0"/>
                                <a:cs typeface="Times New Roman" panose="02020603050405020304" pitchFamily="18" charset="0"/>
                              </a:rPr>
                            </m:ctrlPr>
                          </m:dPr>
                          <m:e>
                            <m:f>
                              <m:fPr>
                                <m:ctrlPr>
                                  <a:rPr lang="en-US" altLang="en-US" sz="2400" i="1">
                                    <a:latin typeface="Cambria Math" panose="02040503050406030204" pitchFamily="18" charset="0"/>
                                  </a:rPr>
                                </m:ctrlPr>
                              </m:fPr>
                              <m:num>
                                <m:r>
                                  <a:rPr lang="en-US" altLang="en-US" sz="2400" i="1">
                                    <a:latin typeface="Cambria Math" panose="02040503050406030204" pitchFamily="18" charset="0"/>
                                  </a:rPr>
                                  <m:t>𝑑𝑥</m:t>
                                </m:r>
                              </m:num>
                              <m:den>
                                <m:r>
                                  <a:rPr lang="en-US" altLang="en-US" sz="2400" i="1">
                                    <a:latin typeface="Cambria Math" panose="02040503050406030204" pitchFamily="18" charset="0"/>
                                  </a:rPr>
                                  <m:t>𝑑𝑡</m:t>
                                </m:r>
                              </m:den>
                            </m:f>
                          </m:e>
                        </m:d>
                      </m:e>
                      <m:sub>
                        <m:r>
                          <a:rPr lang="en-US" altLang="en-US" sz="2400" i="1" dirty="0">
                            <a:latin typeface="Cambria Math" panose="02040503050406030204" pitchFamily="18" charset="0"/>
                            <a:cs typeface="Times New Roman" panose="02020603050405020304" pitchFamily="18" charset="0"/>
                          </a:rPr>
                          <m:t>𝑡</m:t>
                        </m:r>
                        <m:r>
                          <a:rPr lang="en-US" altLang="en-US" sz="2400" i="1" dirty="0">
                            <a:latin typeface="Cambria Math" panose="02040503050406030204" pitchFamily="18" charset="0"/>
                            <a:cs typeface="Times New Roman" panose="02020603050405020304" pitchFamily="18" charset="0"/>
                          </a:rPr>
                          <m:t>=</m:t>
                        </m:r>
                        <m:r>
                          <a:rPr lang="en-US" altLang="en-US" sz="2400" i="1" dirty="0">
                            <a:latin typeface="Cambria Math" panose="02040503050406030204" pitchFamily="18" charset="0"/>
                            <a:cs typeface="Times New Roman" panose="02020603050405020304" pitchFamily="18" charset="0"/>
                          </a:rPr>
                          <m:t>0</m:t>
                        </m:r>
                      </m:sub>
                    </m:sSub>
                    <m:r>
                      <a:rPr lang="en-US" altLang="en-US" sz="2400" b="0" i="0" smtClean="0">
                        <a:latin typeface="Cambria Math" panose="02040503050406030204" pitchFamily="18" charset="0"/>
                        <a:cs typeface="Simplified Arabic" pitchFamily="18" charset="-78"/>
                      </a:rPr>
                      <m:t>=</m:t>
                    </m:r>
                    <m:r>
                      <a:rPr lang="en-US" altLang="en-US" sz="2400" b="0" i="1" smtClean="0">
                        <a:latin typeface="Cambria Math" panose="02040503050406030204" pitchFamily="18" charset="0"/>
                        <a:cs typeface="Simplified Arabic" pitchFamily="18" charset="-78"/>
                      </a:rPr>
                      <m:t>−</m:t>
                    </m:r>
                    <m:r>
                      <a:rPr lang="en-US" altLang="en-US" sz="2400" i="1">
                        <a:latin typeface="Cambria Math" panose="02040503050406030204" pitchFamily="18" charset="0"/>
                        <a:ea typeface="Times New Roman" panose="02020603050405020304" pitchFamily="18" charset="0"/>
                        <a:cs typeface="Simplified Arabic" pitchFamily="18" charset="-78"/>
                      </a:rPr>
                      <m:t>𝐴</m:t>
                    </m:r>
                    <m:r>
                      <a:rPr lang="en-US" altLang="en-US" sz="2400" i="1">
                        <a:latin typeface="Cambria Math" panose="02040503050406030204" pitchFamily="18" charset="0"/>
                        <a:ea typeface="Cambria Math" panose="02040503050406030204" pitchFamily="18" charset="0"/>
                        <a:cs typeface="Simplified Arabic" pitchFamily="18" charset="-78"/>
                      </a:rPr>
                      <m:t>𝜔</m:t>
                    </m:r>
                    <m:func>
                      <m:funcPr>
                        <m:ctrlPr>
                          <a:rPr lang="en-US" altLang="en-US" sz="2400" i="1">
                            <a:latin typeface="Cambria Math" panose="02040503050406030204" pitchFamily="18" charset="0"/>
                            <a:ea typeface="Times New Roman" panose="02020603050405020304" pitchFamily="18" charset="0"/>
                            <a:cs typeface="Simplified Arabic" pitchFamily="18" charset="-78"/>
                          </a:rPr>
                        </m:ctrlPr>
                      </m:funcPr>
                      <m:fName>
                        <m:r>
                          <m:rPr>
                            <m:sty m:val="p"/>
                          </m:rPr>
                          <a:rPr lang="en-US" altLang="en-US" sz="2400">
                            <a:latin typeface="Cambria Math" panose="02040503050406030204" pitchFamily="18" charset="0"/>
                            <a:ea typeface="Times New Roman" panose="02020603050405020304" pitchFamily="18" charset="0"/>
                            <a:cs typeface="Simplified Arabic" pitchFamily="18" charset="-78"/>
                          </a:rPr>
                          <m:t>sin</m:t>
                        </m:r>
                      </m:fName>
                      <m:e>
                        <m:r>
                          <a:rPr lang="en-US" altLang="en-US" sz="2400" b="0" i="1" smtClean="0">
                            <a:latin typeface="Cambria Math" panose="02040503050406030204" pitchFamily="18" charset="0"/>
                            <a:ea typeface="Times New Roman" panose="02020603050405020304" pitchFamily="18" charset="0"/>
                            <a:cs typeface="Simplified Arabic" pitchFamily="18" charset="-78"/>
                          </a:rPr>
                          <m:t>0</m:t>
                        </m:r>
                      </m:e>
                    </m:func>
                    <m:r>
                      <a:rPr lang="en-US" altLang="en-US" sz="2400" b="0" i="1" smtClean="0">
                        <a:latin typeface="Cambria Math" panose="02040503050406030204" pitchFamily="18" charset="0"/>
                        <a:ea typeface="Times New Roman" panose="02020603050405020304" pitchFamily="18" charset="0"/>
                        <a:cs typeface="Simplified Arabic" pitchFamily="18" charset="-78"/>
                      </a:rPr>
                      <m:t>+</m:t>
                    </m:r>
                    <m:r>
                      <a:rPr lang="en-US" altLang="en-US" sz="2400" i="1">
                        <a:latin typeface="Cambria Math" panose="02040503050406030204" pitchFamily="18" charset="0"/>
                        <a:ea typeface="Times New Roman" panose="02020603050405020304" pitchFamily="18" charset="0"/>
                        <a:cs typeface="Simplified Arabic" pitchFamily="18" charset="-78"/>
                      </a:rPr>
                      <m:t>𝐵</m:t>
                    </m:r>
                    <m:r>
                      <a:rPr lang="en-US" altLang="en-US" sz="2400" i="1">
                        <a:latin typeface="Cambria Math" panose="02040503050406030204" pitchFamily="18" charset="0"/>
                        <a:ea typeface="Cambria Math" panose="02040503050406030204" pitchFamily="18" charset="0"/>
                        <a:cs typeface="Simplified Arabic" pitchFamily="18" charset="-78"/>
                      </a:rPr>
                      <m:t>𝜔</m:t>
                    </m:r>
                    <m:func>
                      <m:funcPr>
                        <m:ctrlPr>
                          <a:rPr lang="en-US" altLang="en-US" sz="2400" i="1">
                            <a:latin typeface="Cambria Math" panose="02040503050406030204" pitchFamily="18" charset="0"/>
                            <a:ea typeface="Times New Roman" panose="02020603050405020304" pitchFamily="18" charset="0"/>
                            <a:cs typeface="Simplified Arabic" pitchFamily="18" charset="-78"/>
                          </a:rPr>
                        </m:ctrlPr>
                      </m:funcPr>
                      <m:fName>
                        <m:r>
                          <m:rPr>
                            <m:sty m:val="p"/>
                          </m:rPr>
                          <a:rPr lang="en-US" altLang="en-US" sz="2400">
                            <a:latin typeface="Cambria Math" panose="02040503050406030204" pitchFamily="18" charset="0"/>
                            <a:ea typeface="Times New Roman" panose="02020603050405020304" pitchFamily="18" charset="0"/>
                            <a:cs typeface="Simplified Arabic" pitchFamily="18" charset="-78"/>
                          </a:rPr>
                          <m:t>cos</m:t>
                        </m:r>
                      </m:fName>
                      <m:e>
                        <m:r>
                          <a:rPr lang="en-US" altLang="en-US" sz="2400" b="0" i="1" smtClean="0">
                            <a:latin typeface="Cambria Math" panose="02040503050406030204" pitchFamily="18" charset="0"/>
                            <a:ea typeface="Cambria Math" panose="02040503050406030204" pitchFamily="18" charset="0"/>
                            <a:cs typeface="Simplified Arabic" pitchFamily="18" charset="-78"/>
                          </a:rPr>
                          <m:t>0</m:t>
                        </m:r>
                        <m:r>
                          <a:rPr lang="en-US" altLang="en-US" sz="2400" b="0" i="1" smtClean="0">
                            <a:latin typeface="Cambria Math" panose="02040503050406030204" pitchFamily="18" charset="0"/>
                            <a:ea typeface="Cambria Math" panose="02040503050406030204" pitchFamily="18" charset="0"/>
                            <a:cs typeface="Simplified Arabic" pitchFamily="18" charset="-78"/>
                          </a:rPr>
                          <m:t>=</m:t>
                        </m:r>
                      </m:e>
                    </m:func>
                  </m:oMath>
                </a14:m>
                <a:r>
                  <a:rPr lang="en-US" altLang="en-US" sz="2400" dirty="0">
                    <a:ea typeface="Times New Roman" panose="02020603050405020304" pitchFamily="18" charset="0"/>
                    <a:cs typeface="Simplified Arabic" pitchFamily="18" charset="-78"/>
                  </a:rPr>
                  <a:t> </a:t>
                </a:r>
                <a14:m>
                  <m:oMath xmlns:m="http://schemas.openxmlformats.org/officeDocument/2006/math">
                    <m:r>
                      <a:rPr lang="en-US" altLang="en-US" sz="2400" i="1">
                        <a:latin typeface="Cambria Math" panose="02040503050406030204" pitchFamily="18" charset="0"/>
                        <a:ea typeface="Times New Roman" panose="02020603050405020304" pitchFamily="18" charset="0"/>
                        <a:cs typeface="Simplified Arabic" pitchFamily="18" charset="-78"/>
                      </a:rPr>
                      <m:t>𝐵</m:t>
                    </m:r>
                    <m:r>
                      <a:rPr lang="en-US" altLang="en-US" sz="2400" i="1">
                        <a:latin typeface="Cambria Math" panose="02040503050406030204" pitchFamily="18" charset="0"/>
                        <a:ea typeface="Cambria Math" panose="02040503050406030204" pitchFamily="18" charset="0"/>
                        <a:cs typeface="Simplified Arabic" pitchFamily="18" charset="-78"/>
                      </a:rPr>
                      <m:t>𝜔</m:t>
                    </m:r>
                    <m:r>
                      <a:rPr lang="en-US" altLang="en-US" sz="2400" i="1" dirty="0" smtClean="0">
                        <a:latin typeface="Cambria Math" panose="02040503050406030204" pitchFamily="18" charset="0"/>
                        <a:ea typeface="Times New Roman" panose="02020603050405020304" pitchFamily="18" charset="0"/>
                        <a:cs typeface="Simplified Arabic" pitchFamily="18" charset="-78"/>
                      </a:rPr>
                      <m:t>=</m:t>
                    </m:r>
                    <m:r>
                      <a:rPr lang="en-US" altLang="en-US" sz="2400" i="1" dirty="0" smtClean="0">
                        <a:latin typeface="Cambria Math" panose="02040503050406030204" pitchFamily="18" charset="0"/>
                        <a:ea typeface="Times New Roman" panose="02020603050405020304" pitchFamily="18" charset="0"/>
                        <a:cs typeface="Simplified Arabic" pitchFamily="18" charset="-78"/>
                      </a:rPr>
                      <m:t>0</m:t>
                    </m:r>
                  </m:oMath>
                </a14:m>
                <a:endParaRPr lang="en-US" altLang="en-US" sz="2400" dirty="0">
                  <a:latin typeface="Calibri body"/>
                  <a:ea typeface="Times New Roman" panose="02020603050405020304" pitchFamily="18" charset="0"/>
                  <a:cs typeface="Simplified Arabic" pitchFamily="18" charset="-78"/>
                </a:endParaRPr>
              </a:p>
              <a:p>
                <a:pPr algn="just">
                  <a:spcBef>
                    <a:spcPct val="0"/>
                  </a:spcBef>
                </a:pPr>
                <a:endParaRPr lang="en-US" altLang="en-US" sz="1000" dirty="0">
                  <a:latin typeface="Calibri body"/>
                  <a:ea typeface="Times New Roman" panose="02020603050405020304" pitchFamily="18" charset="0"/>
                  <a:cs typeface="Simplified Arabic" pitchFamily="18" charset="-78"/>
                </a:endParaRPr>
              </a:p>
              <a:p>
                <a:pPr algn="just">
                  <a:spcBef>
                    <a:spcPct val="0"/>
                  </a:spcBef>
                </a:pPr>
                <a:r>
                  <a:rPr lang="en-US" altLang="en-US" sz="2400" dirty="0"/>
                  <a:t>For this equation to be true, we must have either </a:t>
                </a:r>
                <a14:m>
                  <m:oMath xmlns:m="http://schemas.openxmlformats.org/officeDocument/2006/math">
                    <m:r>
                      <a:rPr lang="en-US" altLang="en-US" sz="2400" i="1" dirty="0" smtClean="0">
                        <a:latin typeface="Cambria Math" panose="02040503050406030204" pitchFamily="18" charset="0"/>
                      </a:rPr>
                      <m:t>𝐵</m:t>
                    </m:r>
                    <m:r>
                      <a:rPr lang="en-US" altLang="en-US" sz="2400">
                        <a:latin typeface="Cambria Math" panose="02040503050406030204" pitchFamily="18" charset="0"/>
                      </a:rPr>
                      <m:t> =</m:t>
                    </m:r>
                    <m:r>
                      <a:rPr lang="en-US" altLang="en-US" sz="2400">
                        <a:latin typeface="Cambria Math" panose="02040503050406030204" pitchFamily="18" charset="0"/>
                      </a:rPr>
                      <m:t>0</m:t>
                    </m:r>
                  </m:oMath>
                </a14:m>
                <a:r>
                  <a:rPr lang="en-US" altLang="en-US" sz="2400" dirty="0"/>
                  <a:t> or </a:t>
                </a:r>
                <a14:m>
                  <m:oMath xmlns:m="http://schemas.openxmlformats.org/officeDocument/2006/math">
                    <m:r>
                      <a:rPr lang="en-US" altLang="en-US" sz="2400" dirty="0">
                        <a:latin typeface="Cambria Math" panose="02040503050406030204" pitchFamily="18" charset="0"/>
                      </a:rPr>
                      <m:t>𝜔</m:t>
                    </m:r>
                    <m:r>
                      <a:rPr lang="en-US" altLang="en-US" sz="2400">
                        <a:latin typeface="Cambria Math" panose="02040503050406030204" pitchFamily="18" charset="0"/>
                      </a:rPr>
                      <m:t>=</m:t>
                    </m:r>
                    <m:r>
                      <a:rPr lang="en-US" altLang="en-US" sz="2400">
                        <a:latin typeface="Cambria Math" panose="02040503050406030204" pitchFamily="18" charset="0"/>
                      </a:rPr>
                      <m:t>0</m:t>
                    </m:r>
                  </m:oMath>
                </a14:m>
                <a:r>
                  <a:rPr lang="en-US" altLang="en-US" sz="2400" dirty="0"/>
                  <a:t>. we will choose </a:t>
                </a:r>
                <a14:m>
                  <m:oMath xmlns:m="http://schemas.openxmlformats.org/officeDocument/2006/math">
                    <m:r>
                      <a:rPr lang="en-US" altLang="en-US" sz="2400" i="1" dirty="0" smtClean="0">
                        <a:latin typeface="Cambria Math" panose="02040503050406030204" pitchFamily="18" charset="0"/>
                      </a:rPr>
                      <m:t>𝐵</m:t>
                    </m:r>
                    <m:r>
                      <a:rPr lang="en-US" altLang="en-US" sz="2400" i="1" dirty="0" smtClean="0">
                        <a:latin typeface="Cambria Math" panose="02040503050406030204" pitchFamily="18" charset="0"/>
                      </a:rPr>
                      <m:t>=</m:t>
                    </m:r>
                    <m:r>
                      <a:rPr lang="en-US" altLang="en-US" sz="2400" i="1" dirty="0" smtClean="0">
                        <a:latin typeface="Cambria Math" panose="02040503050406030204" pitchFamily="18" charset="0"/>
                      </a:rPr>
                      <m:t>0</m:t>
                    </m:r>
                  </m:oMath>
                </a14:m>
                <a:r>
                  <a:rPr lang="en-US" altLang="en-US" sz="2400" dirty="0"/>
                  <a:t> because </a:t>
                </a:r>
                <a14:m>
                  <m:oMath xmlns:m="http://schemas.openxmlformats.org/officeDocument/2006/math">
                    <m:r>
                      <a:rPr lang="en-US" altLang="en-US" sz="2400" dirty="0">
                        <a:latin typeface="Cambria Math" panose="02040503050406030204" pitchFamily="18" charset="0"/>
                      </a:rPr>
                      <m:t>𝜔</m:t>
                    </m:r>
                  </m:oMath>
                </a14:m>
                <a:r>
                  <a:rPr lang="en-US" altLang="en-US" sz="2400" dirty="0"/>
                  <a:t> is given by</a:t>
                </a:r>
              </a:p>
              <a:p>
                <a:pPr algn="just">
                  <a:spcBef>
                    <a:spcPct val="0"/>
                  </a:spcBef>
                </a:pPr>
                <a:endParaRPr lang="en-US" altLang="en-US" sz="1000" dirty="0"/>
              </a:p>
              <a:p>
                <a:pPr algn="ctr">
                  <a:spcBef>
                    <a:spcPct val="0"/>
                  </a:spcBef>
                </a:pPr>
                <a14:m>
                  <m:oMath xmlns:m="http://schemas.openxmlformats.org/officeDocument/2006/math">
                    <m:r>
                      <a:rPr lang="en-US" altLang="en-US" sz="2400">
                        <a:latin typeface="Cambria Math" panose="02040503050406030204" pitchFamily="18" charset="0"/>
                      </a:rPr>
                      <m:t>𝜔</m:t>
                    </m:r>
                  </m:oMath>
                </a14:m>
                <a:r>
                  <a:rPr lang="en-US" altLang="en-US" sz="2400" dirty="0"/>
                  <a:t>=</a:t>
                </a:r>
                <a14:m>
                  <m:oMath xmlns:m="http://schemas.openxmlformats.org/officeDocument/2006/math">
                    <m:rad>
                      <m:radPr>
                        <m:degHide m:val="on"/>
                        <m:ctrlPr>
                          <a:rPr lang="en-US" altLang="en-US" sz="2400" i="1" dirty="0">
                            <a:latin typeface="Cambria Math" panose="02040503050406030204" pitchFamily="18" charset="0"/>
                          </a:rPr>
                        </m:ctrlPr>
                      </m:radPr>
                      <m:deg/>
                      <m:e>
                        <m:r>
                          <a:rPr lang="en-US" altLang="en-US" sz="2400" dirty="0">
                            <a:latin typeface="Cambria Math" panose="02040503050406030204" pitchFamily="18" charset="0"/>
                          </a:rPr>
                          <m:t>𝑘</m:t>
                        </m:r>
                        <m:r>
                          <a:rPr lang="en-US" altLang="en-US" sz="2400" dirty="0">
                            <a:latin typeface="Cambria Math" panose="02040503050406030204" pitchFamily="18" charset="0"/>
                          </a:rPr>
                          <m:t>/</m:t>
                        </m:r>
                        <m:r>
                          <a:rPr lang="en-US" altLang="en-US" sz="2400" dirty="0">
                            <a:latin typeface="Cambria Math" panose="02040503050406030204" pitchFamily="18" charset="0"/>
                          </a:rPr>
                          <m:t>𝑚</m:t>
                        </m:r>
                      </m:e>
                    </m:rad>
                  </m:oMath>
                </a14:m>
                <a:endParaRPr lang="en-US" altLang="en-US" sz="2400" dirty="0"/>
              </a:p>
              <a:p>
                <a:pPr algn="just">
                  <a:spcBef>
                    <a:spcPct val="0"/>
                  </a:spcBef>
                </a:pPr>
                <a:endParaRPr lang="en-US" altLang="en-US" sz="1000" dirty="0"/>
              </a:p>
              <a:p>
                <a:pPr algn="just">
                  <a:lnSpc>
                    <a:spcPct val="120000"/>
                  </a:lnSpc>
                  <a:spcBef>
                    <a:spcPct val="0"/>
                  </a:spcBef>
                </a:pPr>
                <a:r>
                  <a:rPr lang="en-US" altLang="en-US" sz="2400" dirty="0"/>
                  <a:t>where </a:t>
                </a:r>
                <a14:m>
                  <m:oMath xmlns:m="http://schemas.openxmlformats.org/officeDocument/2006/math">
                    <m:r>
                      <a:rPr lang="en-US" altLang="en-US" sz="2400" i="1" dirty="0" smtClean="0">
                        <a:latin typeface="Cambria Math" panose="02040503050406030204" pitchFamily="18" charset="0"/>
                      </a:rPr>
                      <m:t>𝑘</m:t>
                    </m:r>
                  </m:oMath>
                </a14:m>
                <a:r>
                  <a:rPr lang="en-US" altLang="en-US" sz="2400" dirty="0"/>
                  <a:t> is defined as the spring constant measured as the second derivative of the potential energy function with respect to time. It is a measure of the curvature of the parabola and we do not want this to be set to zero. Also, we could make </a:t>
                </a:r>
                <a14:m>
                  <m:oMath xmlns:m="http://schemas.openxmlformats.org/officeDocument/2006/math">
                    <m:r>
                      <a:rPr lang="en-US" altLang="en-US" sz="2400" dirty="0">
                        <a:latin typeface="Cambria Math" panose="02040503050406030204" pitchFamily="18" charset="0"/>
                      </a:rPr>
                      <m:t>𝜔</m:t>
                    </m:r>
                    <m:r>
                      <a:rPr lang="en-US" altLang="en-US" sz="2400">
                        <a:latin typeface="Cambria Math" panose="02040503050406030204" pitchFamily="18" charset="0"/>
                      </a:rPr>
                      <m:t>=</m:t>
                    </m:r>
                    <m:r>
                      <a:rPr lang="en-US" altLang="en-US" sz="2400">
                        <a:latin typeface="Cambria Math" panose="02040503050406030204" pitchFamily="18" charset="0"/>
                      </a:rPr>
                      <m:t>0</m:t>
                    </m:r>
                  </m:oMath>
                </a14:m>
                <a:r>
                  <a:rPr lang="en-US" altLang="en-US" sz="2400" dirty="0"/>
                  <a:t> by making the mass </a:t>
                </a:r>
                <a14:m>
                  <m:oMath xmlns:m="http://schemas.openxmlformats.org/officeDocument/2006/math">
                    <m:r>
                      <a:rPr lang="en-US" altLang="en-US" sz="2400" i="1" dirty="0" smtClean="0">
                        <a:latin typeface="Cambria Math" panose="02040503050406030204" pitchFamily="18" charset="0"/>
                      </a:rPr>
                      <m:t>𝑚</m:t>
                    </m:r>
                  </m:oMath>
                </a14:m>
                <a:r>
                  <a:rPr lang="en-US" altLang="en-US" sz="2400" dirty="0"/>
                  <a:t> very large, but in practice this is not useful since we are interested in in quantum mechanical behavior (very small masses).</a:t>
                </a:r>
              </a:p>
            </p:txBody>
          </p:sp>
        </mc:Choice>
        <mc:Fallback xmlns="">
          <p:sp>
            <p:nvSpPr>
              <p:cNvPr id="6" name="Rectangle 5"/>
              <p:cNvSpPr>
                <a:spLocks noRot="1" noChangeAspect="1" noMove="1" noResize="1" noEditPoints="1" noAdjustHandles="1" noChangeArrowheads="1" noChangeShapeType="1" noTextEdit="1"/>
              </p:cNvSpPr>
              <p:nvPr/>
            </p:nvSpPr>
            <p:spPr>
              <a:xfrm>
                <a:off x="207415" y="911131"/>
                <a:ext cx="8741867" cy="5525423"/>
              </a:xfrm>
              <a:prstGeom prst="rect">
                <a:avLst/>
              </a:prstGeom>
              <a:blipFill>
                <a:blip r:embed="rId2"/>
                <a:stretch>
                  <a:fillRect l="-1046" t="-882" r="-1116" b="-99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4374BF2-3C04-4AB9-BE52-D173019A9162}" type="slidenum">
              <a:rPr lang="en-US" smtClean="0"/>
              <a:t>12</a:t>
            </a:fld>
            <a:endParaRPr lang="en-US"/>
          </a:p>
        </p:txBody>
      </p:sp>
    </p:spTree>
    <p:extLst>
      <p:ext uri="{BB962C8B-B14F-4D97-AF65-F5344CB8AC3E}">
        <p14:creationId xmlns:p14="http://schemas.microsoft.com/office/powerpoint/2010/main" val="807670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Harmonic Oscillator</a:t>
            </a:r>
            <a:endParaRPr lang="ar-SA" altLang="en-US" sz="3000" b="1" dirty="0"/>
          </a:p>
        </p:txBody>
      </p:sp>
      <p:sp>
        <p:nvSpPr>
          <p:cNvPr id="3" name="Rectangle 2"/>
          <p:cNvSpPr/>
          <p:nvPr/>
        </p:nvSpPr>
        <p:spPr>
          <a:xfrm>
            <a:off x="207416" y="928906"/>
            <a:ext cx="8741867" cy="3000821"/>
          </a:xfrm>
          <a:prstGeom prst="rect">
            <a:avLst/>
          </a:prstGeom>
        </p:spPr>
        <p:txBody>
          <a:bodyPr wrap="square">
            <a:spAutoFit/>
          </a:bodyPr>
          <a:lstStyle/>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p:txBody>
      </p:sp>
      <mc:AlternateContent xmlns:mc="http://schemas.openxmlformats.org/markup-compatibility/2006" xmlns:a14="http://schemas.microsoft.com/office/drawing/2010/main">
        <mc:Choice Requires="a14">
          <p:sp>
            <p:nvSpPr>
              <p:cNvPr id="6" name="Rectangle 5"/>
              <p:cNvSpPr/>
              <p:nvPr/>
            </p:nvSpPr>
            <p:spPr>
              <a:xfrm>
                <a:off x="207415" y="911131"/>
                <a:ext cx="8741867" cy="5555367"/>
              </a:xfrm>
              <a:prstGeom prst="rect">
                <a:avLst/>
              </a:prstGeom>
            </p:spPr>
            <p:txBody>
              <a:bodyPr wrap="square">
                <a:spAutoFit/>
              </a:bodyPr>
              <a:lstStyle/>
              <a:p>
                <a:pPr algn="just">
                  <a:spcBef>
                    <a:spcPct val="0"/>
                  </a:spcBef>
                </a:pPr>
                <a:r>
                  <a:rPr lang="en-US" altLang="en-US" sz="2200" dirty="0"/>
                  <a:t>Now, by setting B=0, the equation</a:t>
                </a:r>
              </a:p>
              <a:p>
                <a:pPr algn="just">
                  <a:spcBef>
                    <a:spcPct val="0"/>
                  </a:spcBef>
                </a:pPr>
                <a:endParaRPr lang="en-US" altLang="en-US" sz="500" dirty="0"/>
              </a:p>
              <a:p>
                <a:pPr algn="ctr">
                  <a:spcBef>
                    <a:spcPct val="0"/>
                  </a:spcBef>
                </a:pPr>
                <a14:m>
                  <m:oMath xmlns:m="http://schemas.openxmlformats.org/officeDocument/2006/math">
                    <m:r>
                      <a:rPr lang="en-US" altLang="en-US" sz="2200">
                        <a:latin typeface="Cambria Math" panose="02040503050406030204" pitchFamily="18" charset="0"/>
                      </a:rPr>
                      <m:t>𝑥</m:t>
                    </m:r>
                    <m:r>
                      <a:rPr lang="en-US" altLang="en-US" sz="2200">
                        <a:latin typeface="Cambria Math" panose="02040503050406030204" pitchFamily="18" charset="0"/>
                      </a:rPr>
                      <m:t>(</m:t>
                    </m:r>
                    <m:r>
                      <a:rPr lang="en-US" altLang="en-US" sz="2200">
                        <a:latin typeface="Cambria Math" panose="02040503050406030204" pitchFamily="18" charset="0"/>
                      </a:rPr>
                      <m:t>𝑡</m:t>
                    </m:r>
                    <m:r>
                      <a:rPr lang="en-US" altLang="en-US" sz="2200">
                        <a:latin typeface="Cambria Math" panose="02040503050406030204" pitchFamily="18" charset="0"/>
                      </a:rPr>
                      <m:t>)=</m:t>
                    </m:r>
                    <m:r>
                      <a:rPr lang="en-US" altLang="en-US" sz="2200">
                        <a:latin typeface="Cambria Math" panose="02040503050406030204" pitchFamily="18" charset="0"/>
                      </a:rPr>
                      <m:t>𝐴</m:t>
                    </m:r>
                    <m:func>
                      <m:funcPr>
                        <m:ctrlPr>
                          <a:rPr lang="en-US" altLang="en-US" sz="2200" i="1">
                            <a:latin typeface="Cambria Math" panose="02040503050406030204" pitchFamily="18" charset="0"/>
                          </a:rPr>
                        </m:ctrlPr>
                      </m:funcPr>
                      <m:fName>
                        <m:r>
                          <m:rPr>
                            <m:sty m:val="p"/>
                          </m:rPr>
                          <a:rPr lang="en-US" altLang="en-US" sz="2200">
                            <a:latin typeface="Cambria Math" panose="02040503050406030204" pitchFamily="18" charset="0"/>
                          </a:rPr>
                          <m:t>cos</m:t>
                        </m:r>
                      </m:fName>
                      <m:e>
                        <m:r>
                          <a:rPr lang="en-US" altLang="en-US" sz="2200">
                            <a:latin typeface="Cambria Math" panose="02040503050406030204" pitchFamily="18" charset="0"/>
                          </a:rPr>
                          <m:t>𝜔</m:t>
                        </m:r>
                        <m:r>
                          <a:rPr lang="en-US" altLang="en-US" sz="2200">
                            <a:latin typeface="Cambria Math" panose="02040503050406030204" pitchFamily="18" charset="0"/>
                          </a:rPr>
                          <m:t>𝑡</m:t>
                        </m:r>
                      </m:e>
                    </m:func>
                    <m:r>
                      <a:rPr lang="en-US" altLang="en-US" sz="2200">
                        <a:latin typeface="Cambria Math" panose="02040503050406030204" pitchFamily="18" charset="0"/>
                      </a:rPr>
                      <m:t>+</m:t>
                    </m:r>
                    <m:r>
                      <a:rPr lang="en-US" altLang="en-US" sz="2200">
                        <a:latin typeface="Cambria Math" panose="02040503050406030204" pitchFamily="18" charset="0"/>
                      </a:rPr>
                      <m:t>𝐵</m:t>
                    </m:r>
                    <m:func>
                      <m:funcPr>
                        <m:ctrlPr>
                          <a:rPr lang="en-US" altLang="en-US" sz="2200" i="1">
                            <a:latin typeface="Cambria Math" panose="02040503050406030204" pitchFamily="18" charset="0"/>
                          </a:rPr>
                        </m:ctrlPr>
                      </m:funcPr>
                      <m:fName>
                        <m:r>
                          <m:rPr>
                            <m:sty m:val="p"/>
                          </m:rPr>
                          <a:rPr lang="en-US" altLang="en-US" sz="2200">
                            <a:latin typeface="Cambria Math" panose="02040503050406030204" pitchFamily="18" charset="0"/>
                          </a:rPr>
                          <m:t>sin</m:t>
                        </m:r>
                      </m:fName>
                      <m:e>
                        <m:r>
                          <a:rPr lang="en-US" altLang="en-US" sz="2200">
                            <a:latin typeface="Cambria Math" panose="02040503050406030204" pitchFamily="18" charset="0"/>
                          </a:rPr>
                          <m:t>𝜔</m:t>
                        </m:r>
                        <m:r>
                          <a:rPr lang="en-US" altLang="en-US" sz="2200">
                            <a:latin typeface="Cambria Math" panose="02040503050406030204" pitchFamily="18" charset="0"/>
                          </a:rPr>
                          <m:t>𝑡</m:t>
                        </m:r>
                        <m:r>
                          <a:rPr lang="en-US" altLang="en-US" sz="2200">
                            <a:latin typeface="Cambria Math" panose="02040503050406030204" pitchFamily="18" charset="0"/>
                          </a:rPr>
                          <m:t> </m:t>
                        </m:r>
                      </m:e>
                    </m:func>
                  </m:oMath>
                </a14:m>
                <a:r>
                  <a:rPr lang="en-US" altLang="en-US" sz="2200" dirty="0"/>
                  <a:t> </a:t>
                </a:r>
              </a:p>
              <a:p>
                <a:pPr algn="just">
                  <a:spcBef>
                    <a:spcPct val="0"/>
                  </a:spcBef>
                </a:pPr>
                <a:endParaRPr lang="en-US" altLang="en-US" sz="500" dirty="0"/>
              </a:p>
              <a:p>
                <a:pPr algn="just">
                  <a:spcBef>
                    <a:spcPct val="0"/>
                  </a:spcBef>
                </a:pPr>
                <a:r>
                  <a:rPr lang="en-US" altLang="en-US" sz="2200" dirty="0"/>
                  <a:t>becomes </a:t>
                </a:r>
              </a:p>
              <a:p>
                <a:pPr algn="just">
                  <a:spcBef>
                    <a:spcPct val="0"/>
                  </a:spcBef>
                </a:pPr>
                <a:endParaRPr lang="en-US" altLang="en-US" sz="500" dirty="0"/>
              </a:p>
              <a:p>
                <a:pPr algn="just">
                  <a:spcBef>
                    <a:spcPct val="0"/>
                  </a:spcBef>
                </a:pPr>
                <a14:m>
                  <m:oMathPara xmlns:m="http://schemas.openxmlformats.org/officeDocument/2006/math">
                    <m:oMathParaPr>
                      <m:jc m:val="centerGroup"/>
                    </m:oMathParaPr>
                    <m:oMath xmlns:m="http://schemas.openxmlformats.org/officeDocument/2006/math">
                      <m:r>
                        <a:rPr lang="en-US" altLang="en-US" sz="2200">
                          <a:latin typeface="Cambria Math" panose="02040503050406030204" pitchFamily="18" charset="0"/>
                        </a:rPr>
                        <m:t>𝑥</m:t>
                      </m:r>
                      <m:r>
                        <a:rPr lang="en-US" altLang="en-US" sz="2200">
                          <a:latin typeface="Cambria Math" panose="02040503050406030204" pitchFamily="18" charset="0"/>
                        </a:rPr>
                        <m:t>(</m:t>
                      </m:r>
                      <m:r>
                        <a:rPr lang="en-US" altLang="en-US" sz="2200">
                          <a:latin typeface="Cambria Math" panose="02040503050406030204" pitchFamily="18" charset="0"/>
                        </a:rPr>
                        <m:t>𝑡</m:t>
                      </m:r>
                      <m:r>
                        <a:rPr lang="en-US" altLang="en-US" sz="2200">
                          <a:latin typeface="Cambria Math" panose="02040503050406030204" pitchFamily="18" charset="0"/>
                        </a:rPr>
                        <m:t>)=</m:t>
                      </m:r>
                      <m:r>
                        <a:rPr lang="en-US" altLang="en-US" sz="2200">
                          <a:latin typeface="Cambria Math" panose="02040503050406030204" pitchFamily="18" charset="0"/>
                        </a:rPr>
                        <m:t>𝐴</m:t>
                      </m:r>
                      <m:func>
                        <m:funcPr>
                          <m:ctrlPr>
                            <a:rPr lang="en-US" altLang="en-US" sz="2200" i="1">
                              <a:latin typeface="Cambria Math" panose="02040503050406030204" pitchFamily="18" charset="0"/>
                            </a:rPr>
                          </m:ctrlPr>
                        </m:funcPr>
                        <m:fName>
                          <m:r>
                            <m:rPr>
                              <m:sty m:val="p"/>
                            </m:rPr>
                            <a:rPr lang="en-US" altLang="en-US" sz="2200">
                              <a:latin typeface="Cambria Math" panose="02040503050406030204" pitchFamily="18" charset="0"/>
                            </a:rPr>
                            <m:t>cos</m:t>
                          </m:r>
                        </m:fName>
                        <m:e>
                          <m:r>
                            <a:rPr lang="en-US" altLang="en-US" sz="2200">
                              <a:latin typeface="Cambria Math" panose="02040503050406030204" pitchFamily="18" charset="0"/>
                            </a:rPr>
                            <m:t>𝜔</m:t>
                          </m:r>
                          <m:r>
                            <a:rPr lang="en-US" altLang="en-US" sz="2200">
                              <a:latin typeface="Cambria Math" panose="02040503050406030204" pitchFamily="18" charset="0"/>
                            </a:rPr>
                            <m:t>𝑡</m:t>
                          </m:r>
                        </m:e>
                      </m:func>
                    </m:oMath>
                  </m:oMathPara>
                </a14:m>
                <a:endParaRPr lang="en-US" altLang="en-US" sz="2200" dirty="0"/>
              </a:p>
              <a:p>
                <a:pPr algn="just">
                  <a:spcBef>
                    <a:spcPct val="0"/>
                  </a:spcBef>
                </a:pPr>
                <a:endParaRPr lang="en-US" altLang="en-US" sz="500" dirty="0"/>
              </a:p>
              <a:p>
                <a:pPr algn="just">
                  <a:spcBef>
                    <a:spcPct val="0"/>
                  </a:spcBef>
                </a:pPr>
                <a:r>
                  <a:rPr lang="en-US" altLang="en-US" sz="2200" dirty="0"/>
                  <a:t>where </a:t>
                </a:r>
                <a14:m>
                  <m:oMath xmlns:m="http://schemas.openxmlformats.org/officeDocument/2006/math">
                    <m:r>
                      <a:rPr lang="en-US" altLang="en-US" sz="2200" dirty="0">
                        <a:latin typeface="Cambria Math" panose="02040503050406030204" pitchFamily="18" charset="0"/>
                      </a:rPr>
                      <m:t>𝐴</m:t>
                    </m:r>
                  </m:oMath>
                </a14:m>
                <a:r>
                  <a:rPr lang="en-US" altLang="en-US" sz="2200" dirty="0"/>
                  <a:t> is the amplitude which is the maximum displacement from the reference. The value of </a:t>
                </a:r>
                <a14:m>
                  <m:oMath xmlns:m="http://schemas.openxmlformats.org/officeDocument/2006/math">
                    <m:r>
                      <a:rPr lang="en-US" altLang="en-US" sz="2200" dirty="0">
                        <a:latin typeface="Cambria Math" panose="02040503050406030204" pitchFamily="18" charset="0"/>
                      </a:rPr>
                      <m:t>𝑥</m:t>
                    </m:r>
                  </m:oMath>
                </a14:m>
                <a:r>
                  <a:rPr lang="en-US" altLang="en-US" sz="2200" dirty="0"/>
                  <a:t> at any time will be any value between </a:t>
                </a:r>
                <a14:m>
                  <m:oMath xmlns:m="http://schemas.openxmlformats.org/officeDocument/2006/math">
                    <m:r>
                      <a:rPr lang="en-US" altLang="en-US" sz="2200" dirty="0">
                        <a:latin typeface="Cambria Math" panose="02040503050406030204" pitchFamily="18" charset="0"/>
                      </a:rPr>
                      <m:t>+</m:t>
                    </m:r>
                    <m:r>
                      <a:rPr lang="en-US" altLang="en-US" sz="2200" dirty="0">
                        <a:latin typeface="Cambria Math" panose="02040503050406030204" pitchFamily="18" charset="0"/>
                      </a:rPr>
                      <m:t>𝐴</m:t>
                    </m:r>
                  </m:oMath>
                </a14:m>
                <a:r>
                  <a:rPr lang="en-US" altLang="en-US" sz="2200" dirty="0"/>
                  <a:t> and </a:t>
                </a:r>
                <a14:m>
                  <m:oMath xmlns:m="http://schemas.openxmlformats.org/officeDocument/2006/math">
                    <m:r>
                      <a:rPr lang="en-US" altLang="en-US" sz="2200" dirty="0">
                        <a:latin typeface="Cambria Math" panose="02040503050406030204" pitchFamily="18" charset="0"/>
                      </a:rPr>
                      <m:t>–</m:t>
                    </m:r>
                    <m:r>
                      <a:rPr lang="en-US" altLang="en-US" sz="2200" dirty="0">
                        <a:latin typeface="Cambria Math" panose="02040503050406030204" pitchFamily="18" charset="0"/>
                      </a:rPr>
                      <m:t>𝐴</m:t>
                    </m:r>
                  </m:oMath>
                </a14:m>
                <a:r>
                  <a:rPr lang="en-US" altLang="en-US" sz="2200" dirty="0"/>
                  <a:t>.</a:t>
                </a:r>
              </a:p>
              <a:p>
                <a:pPr algn="ctr">
                  <a:spcBef>
                    <a:spcPct val="0"/>
                  </a:spcBef>
                </a:pPr>
                <a14:m>
                  <m:oMath xmlns:m="http://schemas.openxmlformats.org/officeDocument/2006/math">
                    <m:r>
                      <a:rPr lang="en-US" altLang="en-US" sz="2200" dirty="0">
                        <a:latin typeface="Cambria Math" panose="02040503050406030204" pitchFamily="18" charset="0"/>
                      </a:rPr>
                      <m:t>–</m:t>
                    </m:r>
                    <m:r>
                      <a:rPr lang="en-US" altLang="en-US" sz="2200" dirty="0">
                        <a:latin typeface="Cambria Math" panose="02040503050406030204" pitchFamily="18" charset="0"/>
                      </a:rPr>
                      <m:t>𝐴</m:t>
                    </m:r>
                    <m:r>
                      <a:rPr lang="en-US" altLang="en-US" sz="2200" dirty="0">
                        <a:latin typeface="Cambria Math" panose="02040503050406030204" pitchFamily="18" charset="0"/>
                      </a:rPr>
                      <m:t>≤</m:t>
                    </m:r>
                    <m:r>
                      <a:rPr lang="en-US" altLang="en-US" sz="2200" dirty="0">
                        <a:latin typeface="Cambria Math" panose="02040503050406030204" pitchFamily="18" charset="0"/>
                      </a:rPr>
                      <m:t>𝑥</m:t>
                    </m:r>
                    <m:r>
                      <a:rPr lang="en-US" altLang="en-US" sz="2200" dirty="0">
                        <a:latin typeface="Cambria Math" panose="02040503050406030204" pitchFamily="18" charset="0"/>
                      </a:rPr>
                      <m:t>≤</m:t>
                    </m:r>
                  </m:oMath>
                </a14:m>
                <a:r>
                  <a:rPr lang="en-US" altLang="en-US" sz="2200" dirty="0"/>
                  <a:t> </a:t>
                </a:r>
                <a14:m>
                  <m:oMath xmlns:m="http://schemas.openxmlformats.org/officeDocument/2006/math">
                    <m:r>
                      <a:rPr lang="en-US" altLang="en-US" sz="2200" dirty="0">
                        <a:latin typeface="Cambria Math" panose="02040503050406030204" pitchFamily="18" charset="0"/>
                      </a:rPr>
                      <m:t>+</m:t>
                    </m:r>
                    <m:r>
                      <a:rPr lang="en-US" altLang="en-US" sz="2200" dirty="0">
                        <a:latin typeface="Cambria Math" panose="02040503050406030204" pitchFamily="18" charset="0"/>
                      </a:rPr>
                      <m:t>𝐴</m:t>
                    </m:r>
                  </m:oMath>
                </a14:m>
                <a:r>
                  <a:rPr lang="en-US" altLang="en-US" sz="2200" dirty="0"/>
                  <a:t> </a:t>
                </a:r>
              </a:p>
              <a:p>
                <a:pPr algn="just">
                  <a:spcBef>
                    <a:spcPct val="0"/>
                  </a:spcBef>
                </a:pPr>
                <a:endParaRPr lang="en-US" altLang="en-US" sz="2200" dirty="0"/>
              </a:p>
              <a:p>
                <a:pPr algn="just">
                  <a:spcBef>
                    <a:spcPct val="0"/>
                  </a:spcBef>
                </a:pPr>
                <a:r>
                  <a:rPr lang="en-US" altLang="en-US" sz="2200" dirty="0"/>
                  <a:t>The frequency of the oscillation depends on the spring constant and the mass of the particle.</a:t>
                </a:r>
              </a:p>
              <a:p>
                <a:pPr algn="just">
                  <a:spcBef>
                    <a:spcPct val="0"/>
                  </a:spcBef>
                </a:pPr>
                <a:endParaRPr lang="en-US" altLang="en-US" sz="1500" dirty="0"/>
              </a:p>
              <a:p>
                <a:pPr algn="just">
                  <a:spcBef>
                    <a:spcPct val="0"/>
                  </a:spcBef>
                </a:pPr>
                <a:r>
                  <a:rPr lang="en-US" altLang="en-US" sz="2200" dirty="0"/>
                  <a:t>Now, let’s try to find the classical harmonic oscillator energy expression.</a:t>
                </a:r>
              </a:p>
              <a:p>
                <a:pPr algn="just">
                  <a:spcBef>
                    <a:spcPct val="0"/>
                  </a:spcBef>
                </a:pPr>
                <a:r>
                  <a:rPr lang="en-US" altLang="en-US" sz="2200" dirty="0"/>
                  <a:t>We know that, The total energy is give by</a:t>
                </a:r>
              </a:p>
              <a:p>
                <a:pPr algn="just">
                  <a:spcBef>
                    <a:spcPct val="0"/>
                  </a:spcBef>
                </a:pPr>
                <a:endParaRPr lang="en-US" altLang="en-US" sz="700" dirty="0"/>
              </a:p>
              <a:p>
                <a:pPr algn="just">
                  <a:spcBef>
                    <a:spcPct val="0"/>
                  </a:spcBef>
                </a:pPr>
                <a:endParaRPr lang="en-US" altLang="en-US" sz="500" dirty="0"/>
              </a:p>
              <a:p>
                <a:pPr algn="just">
                  <a:spcBef>
                    <a:spcPct val="0"/>
                  </a:spcBef>
                </a:pPr>
                <a14:m>
                  <m:oMathPara xmlns:m="http://schemas.openxmlformats.org/officeDocument/2006/math">
                    <m:oMathParaPr>
                      <m:jc m:val="centerGroup"/>
                    </m:oMathParaPr>
                    <m:oMath xmlns:m="http://schemas.openxmlformats.org/officeDocument/2006/math">
                      <m:r>
                        <a:rPr lang="en-US" altLang="en-US" sz="2200" i="1">
                          <a:latin typeface="Cambria Math" panose="02040503050406030204" pitchFamily="18" charset="0"/>
                        </a:rPr>
                        <m:t>𝐸</m:t>
                      </m:r>
                      <m:r>
                        <a:rPr lang="en-US" altLang="en-US" sz="2200" i="1">
                          <a:latin typeface="Cambria Math" panose="02040503050406030204" pitchFamily="18" charset="0"/>
                        </a:rPr>
                        <m:t>=</m:t>
                      </m:r>
                      <m:r>
                        <a:rPr lang="en-US" altLang="en-US" sz="2200" i="1">
                          <a:latin typeface="Cambria Math" panose="02040503050406030204" pitchFamily="18" charset="0"/>
                        </a:rPr>
                        <m:t>𝑇</m:t>
                      </m:r>
                      <m:r>
                        <a:rPr lang="en-US" altLang="en-US" sz="2200" i="1">
                          <a:latin typeface="Cambria Math" panose="02040503050406030204" pitchFamily="18" charset="0"/>
                        </a:rPr>
                        <m:t>+</m:t>
                      </m:r>
                      <m:r>
                        <a:rPr lang="en-US" altLang="en-US" sz="2200" i="1">
                          <a:latin typeface="Cambria Math" panose="02040503050406030204" pitchFamily="18" charset="0"/>
                        </a:rPr>
                        <m:t>𝑉</m:t>
                      </m:r>
                    </m:oMath>
                  </m:oMathPara>
                </a14:m>
                <a:endParaRPr lang="en-US" altLang="en-US" sz="2200" dirty="0"/>
              </a:p>
            </p:txBody>
          </p:sp>
        </mc:Choice>
        <mc:Fallback xmlns="">
          <p:sp>
            <p:nvSpPr>
              <p:cNvPr id="6" name="Rectangle 5"/>
              <p:cNvSpPr>
                <a:spLocks noRot="1" noChangeAspect="1" noMove="1" noResize="1" noEditPoints="1" noAdjustHandles="1" noChangeArrowheads="1" noChangeShapeType="1" noTextEdit="1"/>
              </p:cNvSpPr>
              <p:nvPr/>
            </p:nvSpPr>
            <p:spPr>
              <a:xfrm>
                <a:off x="207415" y="911131"/>
                <a:ext cx="8741867" cy="5555367"/>
              </a:xfrm>
              <a:prstGeom prst="rect">
                <a:avLst/>
              </a:prstGeom>
              <a:blipFill>
                <a:blip r:embed="rId2"/>
                <a:stretch>
                  <a:fillRect l="-907" t="-658" r="-90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4374BF2-3C04-4AB9-BE52-D173019A9162}" type="slidenum">
              <a:rPr lang="en-US" smtClean="0"/>
              <a:t>13</a:t>
            </a:fld>
            <a:endParaRPr lang="en-US"/>
          </a:p>
        </p:txBody>
      </p:sp>
    </p:spTree>
    <p:extLst>
      <p:ext uri="{BB962C8B-B14F-4D97-AF65-F5344CB8AC3E}">
        <p14:creationId xmlns:p14="http://schemas.microsoft.com/office/powerpoint/2010/main" val="2362062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500"/>
                                        <p:tgtEl>
                                          <p:spTgt spid="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9" end="9"/>
                                            </p:txEl>
                                          </p:spTgt>
                                        </p:tgtEl>
                                        <p:attrNameLst>
                                          <p:attrName>style.visibility</p:attrName>
                                        </p:attrNameLst>
                                      </p:cBhvr>
                                      <p:to>
                                        <p:strVal val="visible"/>
                                      </p:to>
                                    </p:set>
                                    <p:animEffect transition="in" filter="fade">
                                      <p:cBhvr>
                                        <p:cTn id="32" dur="500"/>
                                        <p:tgtEl>
                                          <p:spTgt spid="6">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11" end="11"/>
                                            </p:txEl>
                                          </p:spTgt>
                                        </p:tgtEl>
                                        <p:attrNameLst>
                                          <p:attrName>style.visibility</p:attrName>
                                        </p:attrNameLst>
                                      </p:cBhvr>
                                      <p:to>
                                        <p:strVal val="visible"/>
                                      </p:to>
                                    </p:set>
                                    <p:animEffect transition="in" filter="fade">
                                      <p:cBhvr>
                                        <p:cTn id="37" dur="500"/>
                                        <p:tgtEl>
                                          <p:spTgt spid="6">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13" end="13"/>
                                            </p:txEl>
                                          </p:spTgt>
                                        </p:tgtEl>
                                        <p:attrNameLst>
                                          <p:attrName>style.visibility</p:attrName>
                                        </p:attrNameLst>
                                      </p:cBhvr>
                                      <p:to>
                                        <p:strVal val="visible"/>
                                      </p:to>
                                    </p:set>
                                    <p:animEffect transition="in" filter="fade">
                                      <p:cBhvr>
                                        <p:cTn id="42" dur="500"/>
                                        <p:tgtEl>
                                          <p:spTgt spid="6">
                                            <p:txEl>
                                              <p:pRg st="13" end="13"/>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6">
                                            <p:txEl>
                                              <p:pRg st="14" end="14"/>
                                            </p:txEl>
                                          </p:spTgt>
                                        </p:tgtEl>
                                        <p:attrNameLst>
                                          <p:attrName>style.visibility</p:attrName>
                                        </p:attrNameLst>
                                      </p:cBhvr>
                                      <p:to>
                                        <p:strVal val="visible"/>
                                      </p:to>
                                    </p:set>
                                    <p:animEffect transition="in" filter="fade">
                                      <p:cBhvr>
                                        <p:cTn id="45" dur="500"/>
                                        <p:tgtEl>
                                          <p:spTgt spid="6">
                                            <p:txEl>
                                              <p:pRg st="14" end="1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
                                            <p:txEl>
                                              <p:pRg st="17" end="17"/>
                                            </p:txEl>
                                          </p:spTgt>
                                        </p:tgtEl>
                                        <p:attrNameLst>
                                          <p:attrName>style.visibility</p:attrName>
                                        </p:attrNameLst>
                                      </p:cBhvr>
                                      <p:to>
                                        <p:strVal val="visible"/>
                                      </p:to>
                                    </p:set>
                                    <p:animEffect transition="in" filter="fade">
                                      <p:cBhvr>
                                        <p:cTn id="50" dur="500"/>
                                        <p:tgtEl>
                                          <p:spTgt spid="6">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Harmonic Oscillator</a:t>
            </a:r>
            <a:endParaRPr lang="ar-SA" altLang="en-US" sz="3000" b="1" dirty="0"/>
          </a:p>
        </p:txBody>
      </p:sp>
      <p:sp>
        <p:nvSpPr>
          <p:cNvPr id="3" name="Rectangle 2"/>
          <p:cNvSpPr/>
          <p:nvPr/>
        </p:nvSpPr>
        <p:spPr>
          <a:xfrm>
            <a:off x="207416" y="928906"/>
            <a:ext cx="8741867" cy="3000821"/>
          </a:xfrm>
          <a:prstGeom prst="rect">
            <a:avLst/>
          </a:prstGeom>
        </p:spPr>
        <p:txBody>
          <a:bodyPr wrap="square">
            <a:spAutoFit/>
          </a:bodyPr>
          <a:lstStyle/>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p:txBody>
      </p:sp>
      <mc:AlternateContent xmlns:mc="http://schemas.openxmlformats.org/markup-compatibility/2006" xmlns:a14="http://schemas.microsoft.com/office/drawing/2010/main">
        <mc:Choice Requires="a14">
          <p:sp>
            <p:nvSpPr>
              <p:cNvPr id="6" name="Rectangle 5"/>
              <p:cNvSpPr/>
              <p:nvPr/>
            </p:nvSpPr>
            <p:spPr>
              <a:xfrm>
                <a:off x="207415" y="944584"/>
                <a:ext cx="8741867" cy="5533631"/>
              </a:xfrm>
              <a:prstGeom prst="rect">
                <a:avLst/>
              </a:prstGeom>
            </p:spPr>
            <p:txBody>
              <a:bodyPr wrap="square">
                <a:spAutoFit/>
              </a:bodyPr>
              <a:lstStyle/>
              <a:p>
                <a:pPr algn="just">
                  <a:spcBef>
                    <a:spcPct val="0"/>
                  </a:spcBef>
                </a:pPr>
                <a14:m>
                  <m:oMathPara xmlns:m="http://schemas.openxmlformats.org/officeDocument/2006/math">
                    <m:oMathParaPr>
                      <m:jc m:val="centerGroup"/>
                    </m:oMathParaPr>
                    <m:oMath xmlns:m="http://schemas.openxmlformats.org/officeDocument/2006/math">
                      <m:r>
                        <a:rPr lang="en-US" altLang="en-US" sz="2200" i="1" smtClean="0">
                          <a:latin typeface="Cambria Math" panose="02040503050406030204" pitchFamily="18" charset="0"/>
                        </a:rPr>
                        <m:t>𝐸</m:t>
                      </m:r>
                      <m:r>
                        <a:rPr lang="en-US" altLang="en-US" sz="2200" i="1" smtClean="0">
                          <a:latin typeface="Cambria Math" panose="02040503050406030204" pitchFamily="18" charset="0"/>
                        </a:rPr>
                        <m:t>=</m:t>
                      </m:r>
                      <m:f>
                        <m:fPr>
                          <m:ctrlPr>
                            <a:rPr lang="en-US" altLang="en-US" sz="2200" i="1" smtClean="0">
                              <a:latin typeface="Cambria Math" panose="02040503050406030204" pitchFamily="18" charset="0"/>
                            </a:rPr>
                          </m:ctrlPr>
                        </m:fPr>
                        <m:num>
                          <m:r>
                            <a:rPr lang="en-US" altLang="en-US" sz="2200" b="0" i="1" smtClean="0">
                              <a:latin typeface="Cambria Math" panose="02040503050406030204" pitchFamily="18" charset="0"/>
                            </a:rPr>
                            <m:t>1</m:t>
                          </m:r>
                        </m:num>
                        <m:den>
                          <m:r>
                            <a:rPr lang="en-US" altLang="en-US" sz="2200" b="0" i="1" smtClean="0">
                              <a:latin typeface="Cambria Math" panose="02040503050406030204" pitchFamily="18" charset="0"/>
                            </a:rPr>
                            <m:t>2</m:t>
                          </m:r>
                        </m:den>
                      </m:f>
                      <m:r>
                        <a:rPr lang="en-US" altLang="en-US" sz="2200" b="0" i="1" smtClean="0">
                          <a:latin typeface="Cambria Math" panose="02040503050406030204" pitchFamily="18" charset="0"/>
                        </a:rPr>
                        <m:t>𝑚</m:t>
                      </m:r>
                      <m:sSup>
                        <m:sSupPr>
                          <m:ctrlPr>
                            <a:rPr lang="en-US" altLang="en-US" sz="2200" b="0" i="1" smtClean="0">
                              <a:latin typeface="Cambria Math" panose="02040503050406030204" pitchFamily="18" charset="0"/>
                            </a:rPr>
                          </m:ctrlPr>
                        </m:sSupPr>
                        <m:e>
                          <m:r>
                            <m:rPr>
                              <m:nor/>
                            </m:rPr>
                            <a:rPr lang="en-US" altLang="en-US" sz="2200" i="1" dirty="0">
                              <a:latin typeface="Times New Roman" panose="02020603050405020304" pitchFamily="18" charset="0"/>
                              <a:cs typeface="Times New Roman" panose="02020603050405020304" pitchFamily="18" charset="0"/>
                            </a:rPr>
                            <m:t>v</m:t>
                          </m:r>
                        </m:e>
                        <m:sup>
                          <m:r>
                            <a:rPr lang="en-US" altLang="en-US" sz="2200" b="0" i="1" smtClean="0">
                              <a:latin typeface="Cambria Math" panose="02040503050406030204" pitchFamily="18" charset="0"/>
                            </a:rPr>
                            <m:t>2</m:t>
                          </m:r>
                        </m:sup>
                      </m:sSup>
                      <m:r>
                        <a:rPr lang="en-US" altLang="en-US" sz="2200" i="1">
                          <a:latin typeface="Cambria Math" panose="02040503050406030204" pitchFamily="18" charset="0"/>
                        </a:rPr>
                        <m:t>+</m:t>
                      </m:r>
                      <m:f>
                        <m:fPr>
                          <m:ctrlPr>
                            <a:rPr lang="en-US" altLang="en-US" sz="2200" i="1" smtClean="0">
                              <a:latin typeface="Cambria Math" panose="02040503050406030204" pitchFamily="18" charset="0"/>
                            </a:rPr>
                          </m:ctrlPr>
                        </m:fPr>
                        <m:num>
                          <m:r>
                            <a:rPr lang="en-US" altLang="en-US" sz="2200" b="0" i="1" smtClean="0">
                              <a:latin typeface="Cambria Math" panose="02040503050406030204" pitchFamily="18" charset="0"/>
                            </a:rPr>
                            <m:t>1</m:t>
                          </m:r>
                        </m:num>
                        <m:den>
                          <m:r>
                            <a:rPr lang="en-US" altLang="en-US" sz="2200" b="0" i="1" smtClean="0">
                              <a:latin typeface="Cambria Math" panose="02040503050406030204" pitchFamily="18" charset="0"/>
                            </a:rPr>
                            <m:t>2</m:t>
                          </m:r>
                        </m:den>
                      </m:f>
                      <m:r>
                        <a:rPr lang="en-US" altLang="en-US" sz="2200" b="0" i="1" smtClean="0">
                          <a:latin typeface="Cambria Math" panose="02040503050406030204" pitchFamily="18" charset="0"/>
                        </a:rPr>
                        <m:t>𝑘</m:t>
                      </m:r>
                      <m:sSup>
                        <m:sSupPr>
                          <m:ctrlPr>
                            <a:rPr lang="en-US" altLang="en-US" sz="2200" b="0" i="1" smtClean="0">
                              <a:latin typeface="Cambria Math" panose="02040503050406030204" pitchFamily="18" charset="0"/>
                            </a:rPr>
                          </m:ctrlPr>
                        </m:sSupPr>
                        <m:e>
                          <m:r>
                            <a:rPr lang="en-US" altLang="en-US" sz="2200" b="0" i="1" smtClean="0">
                              <a:latin typeface="Cambria Math" panose="02040503050406030204" pitchFamily="18" charset="0"/>
                            </a:rPr>
                            <m:t>𝑥</m:t>
                          </m:r>
                        </m:e>
                        <m:sup>
                          <m:r>
                            <a:rPr lang="en-US" altLang="en-US" sz="2200" b="0" i="1" smtClean="0">
                              <a:latin typeface="Cambria Math" panose="02040503050406030204" pitchFamily="18" charset="0"/>
                            </a:rPr>
                            <m:t>2</m:t>
                          </m:r>
                        </m:sup>
                      </m:sSup>
                    </m:oMath>
                  </m:oMathPara>
                </a14:m>
                <a:endParaRPr lang="en-US" altLang="en-US" sz="2200" dirty="0"/>
              </a:p>
              <a:p>
                <a:pPr algn="just">
                  <a:spcBef>
                    <a:spcPct val="0"/>
                  </a:spcBef>
                </a:pPr>
                <a:endParaRPr lang="en-US" altLang="en-US" sz="500" dirty="0"/>
              </a:p>
              <a:p>
                <a:pPr algn="just">
                  <a:spcBef>
                    <a:spcPct val="0"/>
                  </a:spcBef>
                </a:pPr>
                <a:r>
                  <a:rPr lang="en-US" altLang="en-US" sz="2200" dirty="0"/>
                  <a:t>The velocity, </a:t>
                </a:r>
                <a:r>
                  <a:rPr lang="en-US" altLang="en-US" sz="2400" i="1" dirty="0"/>
                  <a:t>v</a:t>
                </a:r>
                <a:r>
                  <a:rPr lang="en-US" altLang="en-US" sz="2200" dirty="0"/>
                  <a:t> at any given time is obtained as the first derivative of position with respect to time.</a:t>
                </a:r>
              </a:p>
              <a:p>
                <a:pPr algn="just">
                  <a:spcBef>
                    <a:spcPct val="0"/>
                  </a:spcBef>
                </a:pPr>
                <a:endParaRPr lang="en-US" altLang="en-US" sz="500" dirty="0"/>
              </a:p>
              <a:p>
                <a:pPr algn="just">
                  <a:spcBef>
                    <a:spcPct val="0"/>
                  </a:spcBef>
                </a:pPr>
                <a:endParaRPr lang="en-US" altLang="en-US" sz="500" dirty="0"/>
              </a:p>
              <a:p>
                <a:pPr algn="just">
                  <a:spcBef>
                    <a:spcPct val="0"/>
                  </a:spcBef>
                </a:pPr>
                <a14:m>
                  <m:oMathPara xmlns:m="http://schemas.openxmlformats.org/officeDocument/2006/math">
                    <m:oMathParaPr>
                      <m:jc m:val="centerGroup"/>
                    </m:oMathParaPr>
                    <m:oMath xmlns:m="http://schemas.openxmlformats.org/officeDocument/2006/math">
                      <m:r>
                        <m:rPr>
                          <m:nor/>
                        </m:rPr>
                        <a:rPr lang="en-US" altLang="en-US" sz="2000" i="1" dirty="0"/>
                        <m:t>v</m:t>
                      </m:r>
                      <m:d>
                        <m:dPr>
                          <m:ctrlPr>
                            <a:rPr lang="en-US" altLang="en-US" sz="2200" i="1" dirty="0">
                              <a:latin typeface="Cambria Math" panose="02040503050406030204" pitchFamily="18" charset="0"/>
                              <a:cs typeface="Times New Roman" panose="02020603050405020304" pitchFamily="18" charset="0"/>
                            </a:rPr>
                          </m:ctrlPr>
                        </m:dPr>
                        <m:e>
                          <m:r>
                            <a:rPr lang="en-US" altLang="en-US" sz="2200" i="1" dirty="0">
                              <a:latin typeface="Cambria Math" panose="02040503050406030204" pitchFamily="18" charset="0"/>
                              <a:cs typeface="Times New Roman" panose="02020603050405020304" pitchFamily="18" charset="0"/>
                            </a:rPr>
                            <m:t>𝑡</m:t>
                          </m:r>
                        </m:e>
                      </m:d>
                      <m:r>
                        <a:rPr lang="en-US" altLang="en-US" sz="2200" b="0" i="1" dirty="0" smtClean="0">
                          <a:latin typeface="Cambria Math" panose="02040503050406030204" pitchFamily="18" charset="0"/>
                          <a:cs typeface="Times New Roman" panose="02020603050405020304" pitchFamily="18" charset="0"/>
                        </a:rPr>
                        <m:t>=</m:t>
                      </m:r>
                      <m:f>
                        <m:fPr>
                          <m:ctrlPr>
                            <a:rPr lang="en-US" altLang="en-US" sz="2200" b="0" i="1" dirty="0" smtClean="0">
                              <a:latin typeface="Cambria Math" panose="02040503050406030204" pitchFamily="18" charset="0"/>
                              <a:cs typeface="Times New Roman" panose="02020603050405020304" pitchFamily="18" charset="0"/>
                            </a:rPr>
                          </m:ctrlPr>
                        </m:fPr>
                        <m:num>
                          <m:r>
                            <a:rPr lang="en-US" altLang="en-US" sz="2200" b="0" i="1" dirty="0" smtClean="0">
                              <a:latin typeface="Cambria Math" panose="02040503050406030204" pitchFamily="18" charset="0"/>
                              <a:cs typeface="Times New Roman" panose="02020603050405020304" pitchFamily="18" charset="0"/>
                            </a:rPr>
                            <m:t>𝑑𝑥</m:t>
                          </m:r>
                          <m:r>
                            <a:rPr lang="en-US" altLang="en-US" sz="2200" b="0" i="1" dirty="0" smtClean="0">
                              <a:latin typeface="Cambria Math" panose="02040503050406030204" pitchFamily="18" charset="0"/>
                              <a:cs typeface="Times New Roman" panose="02020603050405020304" pitchFamily="18" charset="0"/>
                            </a:rPr>
                            <m:t>(</m:t>
                          </m:r>
                          <m:r>
                            <a:rPr lang="en-US" altLang="en-US" sz="2200" b="0" i="1" dirty="0" smtClean="0">
                              <a:latin typeface="Cambria Math" panose="02040503050406030204" pitchFamily="18" charset="0"/>
                              <a:cs typeface="Times New Roman" panose="02020603050405020304" pitchFamily="18" charset="0"/>
                            </a:rPr>
                            <m:t>𝑡</m:t>
                          </m:r>
                          <m:r>
                            <a:rPr lang="en-US" altLang="en-US" sz="2200" b="0" i="1" dirty="0" smtClean="0">
                              <a:latin typeface="Cambria Math" panose="02040503050406030204" pitchFamily="18" charset="0"/>
                              <a:cs typeface="Times New Roman" panose="02020603050405020304" pitchFamily="18" charset="0"/>
                            </a:rPr>
                            <m:t>)</m:t>
                          </m:r>
                        </m:num>
                        <m:den>
                          <m:r>
                            <a:rPr lang="en-US" altLang="en-US" sz="2200" b="0" i="1" dirty="0" smtClean="0">
                              <a:latin typeface="Cambria Math" panose="02040503050406030204" pitchFamily="18" charset="0"/>
                              <a:cs typeface="Times New Roman" panose="02020603050405020304" pitchFamily="18" charset="0"/>
                            </a:rPr>
                            <m:t>𝑑𝑡</m:t>
                          </m:r>
                        </m:den>
                      </m:f>
                      <m:r>
                        <a:rPr lang="en-US" altLang="en-US" sz="2200" b="0" i="1" dirty="0" smtClean="0">
                          <a:latin typeface="Cambria Math" panose="02040503050406030204" pitchFamily="18" charset="0"/>
                          <a:cs typeface="Times New Roman" panose="02020603050405020304" pitchFamily="18" charset="0"/>
                        </a:rPr>
                        <m:t>=</m:t>
                      </m:r>
                      <m:f>
                        <m:fPr>
                          <m:ctrlPr>
                            <a:rPr lang="en-US" altLang="en-US" sz="2200" b="0" i="1" dirty="0" smtClean="0">
                              <a:latin typeface="Cambria Math" panose="02040503050406030204" pitchFamily="18" charset="0"/>
                              <a:cs typeface="Times New Roman" panose="02020603050405020304" pitchFamily="18" charset="0"/>
                            </a:rPr>
                          </m:ctrlPr>
                        </m:fPr>
                        <m:num>
                          <m:r>
                            <a:rPr lang="en-US" altLang="en-US" sz="2200" b="0" i="1" dirty="0" smtClean="0">
                              <a:latin typeface="Cambria Math" panose="02040503050406030204" pitchFamily="18" charset="0"/>
                              <a:cs typeface="Times New Roman" panose="02020603050405020304" pitchFamily="18" charset="0"/>
                            </a:rPr>
                            <m:t>𝑑</m:t>
                          </m:r>
                        </m:num>
                        <m:den>
                          <m:r>
                            <a:rPr lang="en-US" altLang="en-US" sz="2200" b="0" i="1" dirty="0" smtClean="0">
                              <a:latin typeface="Cambria Math" panose="02040503050406030204" pitchFamily="18" charset="0"/>
                              <a:cs typeface="Times New Roman" panose="02020603050405020304" pitchFamily="18" charset="0"/>
                            </a:rPr>
                            <m:t>𝑑𝑡</m:t>
                          </m:r>
                        </m:den>
                      </m:f>
                      <m:r>
                        <a:rPr lang="en-US" altLang="en-US" sz="2200" b="0" i="1" dirty="0" smtClean="0">
                          <a:latin typeface="Cambria Math" panose="02040503050406030204" pitchFamily="18" charset="0"/>
                          <a:cs typeface="Times New Roman" panose="02020603050405020304" pitchFamily="18" charset="0"/>
                        </a:rPr>
                        <m:t>(</m:t>
                      </m:r>
                      <m:r>
                        <a:rPr lang="en-US" altLang="en-US" sz="2200" b="0" i="1" dirty="0" smtClean="0">
                          <a:latin typeface="Cambria Math" panose="02040503050406030204" pitchFamily="18" charset="0"/>
                          <a:cs typeface="Times New Roman" panose="02020603050405020304" pitchFamily="18" charset="0"/>
                        </a:rPr>
                        <m:t>𝐴</m:t>
                      </m:r>
                      <m:func>
                        <m:funcPr>
                          <m:ctrlPr>
                            <a:rPr lang="en-US" altLang="en-US" sz="2200" b="0" i="1" dirty="0" smtClean="0">
                              <a:latin typeface="Cambria Math" panose="02040503050406030204" pitchFamily="18" charset="0"/>
                              <a:cs typeface="Times New Roman" panose="02020603050405020304" pitchFamily="18" charset="0"/>
                            </a:rPr>
                          </m:ctrlPr>
                        </m:funcPr>
                        <m:fName>
                          <m:r>
                            <m:rPr>
                              <m:sty m:val="p"/>
                            </m:rPr>
                            <a:rPr lang="en-US" altLang="en-US" sz="2200" b="0" i="0" dirty="0" smtClean="0">
                              <a:latin typeface="Cambria Math" panose="02040503050406030204" pitchFamily="18" charset="0"/>
                              <a:cs typeface="Times New Roman" panose="02020603050405020304" pitchFamily="18" charset="0"/>
                            </a:rPr>
                            <m:t>cos</m:t>
                          </m:r>
                        </m:fName>
                        <m:e>
                          <m:r>
                            <a:rPr lang="en-US" altLang="en-US" sz="2200" b="0" i="1" dirty="0" smtClean="0">
                              <a:latin typeface="Cambria Math" panose="02040503050406030204" pitchFamily="18" charset="0"/>
                              <a:ea typeface="Cambria Math" panose="02040503050406030204" pitchFamily="18" charset="0"/>
                              <a:cs typeface="Times New Roman" panose="02020603050405020304" pitchFamily="18" charset="0"/>
                            </a:rPr>
                            <m:t>𝜔</m:t>
                          </m:r>
                          <m:r>
                            <a:rPr lang="en-US" altLang="en-US" sz="2200" b="0" i="1" dirty="0" smtClean="0">
                              <a:latin typeface="Cambria Math" panose="02040503050406030204" pitchFamily="18" charset="0"/>
                              <a:ea typeface="Cambria Math" panose="02040503050406030204" pitchFamily="18" charset="0"/>
                              <a:cs typeface="Times New Roman" panose="02020603050405020304" pitchFamily="18" charset="0"/>
                            </a:rPr>
                            <m:t>𝑡</m:t>
                          </m:r>
                          <m:r>
                            <a:rPr lang="en-US" altLang="en-US" sz="2200" b="0" i="1" dirty="0" smtClean="0">
                              <a:latin typeface="Cambria Math" panose="02040503050406030204" pitchFamily="18" charset="0"/>
                              <a:ea typeface="Cambria Math" panose="02040503050406030204" pitchFamily="18" charset="0"/>
                              <a:cs typeface="Times New Roman" panose="02020603050405020304" pitchFamily="18" charset="0"/>
                            </a:rPr>
                            <m:t>)</m:t>
                          </m:r>
                        </m:e>
                      </m:func>
                      <m:r>
                        <a:rPr lang="en-US" altLang="en-US" sz="2200" b="0" i="1" dirty="0" smtClean="0">
                          <a:latin typeface="Cambria Math" panose="02040503050406030204" pitchFamily="18" charset="0"/>
                          <a:cs typeface="Times New Roman" panose="02020603050405020304" pitchFamily="18" charset="0"/>
                        </a:rPr>
                        <m:t>=−</m:t>
                      </m:r>
                      <m:r>
                        <a:rPr lang="en-US" altLang="en-US" sz="2200" b="0" i="1" dirty="0" smtClean="0">
                          <a:latin typeface="Cambria Math" panose="02040503050406030204" pitchFamily="18" charset="0"/>
                          <a:cs typeface="Times New Roman" panose="02020603050405020304" pitchFamily="18" charset="0"/>
                        </a:rPr>
                        <m:t>𝐴</m:t>
                      </m:r>
                      <m:func>
                        <m:funcPr>
                          <m:ctrlPr>
                            <a:rPr lang="en-US" altLang="en-US" sz="2200" b="0" i="1" dirty="0" smtClean="0">
                              <a:latin typeface="Cambria Math" panose="02040503050406030204" pitchFamily="18" charset="0"/>
                              <a:cs typeface="Times New Roman" panose="02020603050405020304" pitchFamily="18" charset="0"/>
                            </a:rPr>
                          </m:ctrlPr>
                        </m:funcPr>
                        <m:fName>
                          <m:r>
                            <a:rPr lang="en-US" altLang="en-US" sz="2200" i="1" dirty="0">
                              <a:latin typeface="Cambria Math" panose="02040503050406030204" pitchFamily="18" charset="0"/>
                              <a:ea typeface="Cambria Math" panose="02040503050406030204" pitchFamily="18" charset="0"/>
                              <a:cs typeface="Times New Roman" panose="02020603050405020304" pitchFamily="18" charset="0"/>
                            </a:rPr>
                            <m:t>𝜔</m:t>
                          </m:r>
                          <m:r>
                            <a:rPr lang="en-US" altLang="en-US" sz="2200" b="0" i="0" dirty="0" smtClean="0">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altLang="en-US" sz="2200" b="0" i="0" dirty="0" smtClean="0">
                              <a:latin typeface="Cambria Math" panose="02040503050406030204" pitchFamily="18" charset="0"/>
                              <a:cs typeface="Times New Roman" panose="02020603050405020304" pitchFamily="18" charset="0"/>
                            </a:rPr>
                            <m:t>sin</m:t>
                          </m:r>
                        </m:fName>
                        <m:e>
                          <m:r>
                            <a:rPr lang="en-US" altLang="en-US" sz="2200" i="1" dirty="0">
                              <a:latin typeface="Cambria Math" panose="02040503050406030204" pitchFamily="18" charset="0"/>
                              <a:ea typeface="Cambria Math" panose="02040503050406030204" pitchFamily="18" charset="0"/>
                              <a:cs typeface="Times New Roman" panose="02020603050405020304" pitchFamily="18" charset="0"/>
                            </a:rPr>
                            <m:t>𝜔</m:t>
                          </m:r>
                          <m:r>
                            <a:rPr lang="en-US" altLang="en-US" sz="2200" i="1" dirty="0">
                              <a:latin typeface="Cambria Math" panose="02040503050406030204" pitchFamily="18" charset="0"/>
                              <a:ea typeface="Cambria Math" panose="02040503050406030204" pitchFamily="18" charset="0"/>
                              <a:cs typeface="Times New Roman" panose="02020603050405020304" pitchFamily="18" charset="0"/>
                            </a:rPr>
                            <m:t>𝑡</m:t>
                          </m:r>
                        </m:e>
                      </m:func>
                    </m:oMath>
                  </m:oMathPara>
                </a14:m>
                <a:endParaRPr lang="en-US" altLang="en-US" sz="2200" dirty="0"/>
              </a:p>
              <a:p>
                <a:pPr algn="just">
                  <a:spcBef>
                    <a:spcPct val="0"/>
                  </a:spcBef>
                </a:pPr>
                <a:endParaRPr lang="en-US" altLang="en-US" sz="500" dirty="0"/>
              </a:p>
              <a:p>
                <a:pPr algn="just">
                  <a:spcBef>
                    <a:spcPct val="0"/>
                  </a:spcBef>
                </a:pPr>
                <a:r>
                  <a:rPr lang="en-US" altLang="en-US" sz="2200" dirty="0"/>
                  <a:t>Now we can write the total energy expression as</a:t>
                </a:r>
              </a:p>
              <a:p>
                <a:pPr algn="just">
                  <a:spcBef>
                    <a:spcPct val="0"/>
                  </a:spcBef>
                </a:pPr>
                <a:endParaRPr lang="en-US" altLang="en-US" sz="500" dirty="0"/>
              </a:p>
              <a:p>
                <a:pPr algn="just">
                  <a:spcBef>
                    <a:spcPct val="0"/>
                  </a:spcBef>
                </a:pPr>
                <a14:m>
                  <m:oMathPara xmlns:m="http://schemas.openxmlformats.org/officeDocument/2006/math">
                    <m:oMathParaPr>
                      <m:jc m:val="centerGroup"/>
                    </m:oMathParaPr>
                    <m:oMath xmlns:m="http://schemas.openxmlformats.org/officeDocument/2006/math">
                      <m:r>
                        <a:rPr lang="en-US" altLang="en-US" sz="2200" i="1">
                          <a:latin typeface="Cambria Math" panose="02040503050406030204" pitchFamily="18" charset="0"/>
                        </a:rPr>
                        <m:t>𝐸</m:t>
                      </m:r>
                      <m:r>
                        <a:rPr lang="en-US" altLang="en-US" sz="2200" i="1">
                          <a:latin typeface="Cambria Math" panose="02040503050406030204" pitchFamily="18" charset="0"/>
                        </a:rPr>
                        <m:t>=</m:t>
                      </m:r>
                      <m:f>
                        <m:fPr>
                          <m:ctrlPr>
                            <a:rPr lang="en-US" altLang="en-US" sz="2200" i="1">
                              <a:latin typeface="Cambria Math" panose="02040503050406030204" pitchFamily="18" charset="0"/>
                            </a:rPr>
                          </m:ctrlPr>
                        </m:fPr>
                        <m:num>
                          <m:r>
                            <a:rPr lang="en-US" altLang="en-US" sz="2200" i="1">
                              <a:latin typeface="Cambria Math" panose="02040503050406030204" pitchFamily="18" charset="0"/>
                            </a:rPr>
                            <m:t>1</m:t>
                          </m:r>
                        </m:num>
                        <m:den>
                          <m:r>
                            <a:rPr lang="en-US" altLang="en-US" sz="2200" i="1">
                              <a:latin typeface="Cambria Math" panose="02040503050406030204" pitchFamily="18" charset="0"/>
                            </a:rPr>
                            <m:t>2</m:t>
                          </m:r>
                        </m:den>
                      </m:f>
                      <m:r>
                        <a:rPr lang="en-US" altLang="en-US" sz="2200" i="1">
                          <a:latin typeface="Cambria Math" panose="02040503050406030204" pitchFamily="18" charset="0"/>
                        </a:rPr>
                        <m:t>𝑚</m:t>
                      </m:r>
                      <m:sSup>
                        <m:sSupPr>
                          <m:ctrlPr>
                            <a:rPr lang="en-US" altLang="en-US" sz="2200" i="1" smtClean="0">
                              <a:latin typeface="Cambria Math" panose="02040503050406030204" pitchFamily="18" charset="0"/>
                            </a:rPr>
                          </m:ctrlPr>
                        </m:sSupPr>
                        <m:e>
                          <m:d>
                            <m:dPr>
                              <m:ctrlPr>
                                <a:rPr lang="en-US" altLang="en-US" sz="2200" i="1" smtClean="0">
                                  <a:latin typeface="Cambria Math" panose="02040503050406030204" pitchFamily="18" charset="0"/>
                                </a:rPr>
                              </m:ctrlPr>
                            </m:dPr>
                            <m:e>
                              <m:r>
                                <a:rPr lang="en-US" altLang="en-US" sz="2200" i="1" dirty="0">
                                  <a:latin typeface="Cambria Math" panose="02040503050406030204" pitchFamily="18" charset="0"/>
                                  <a:cs typeface="Times New Roman" panose="02020603050405020304" pitchFamily="18" charset="0"/>
                                </a:rPr>
                                <m:t>−</m:t>
                              </m:r>
                              <m:r>
                                <a:rPr lang="en-US" altLang="en-US" sz="2200" i="1" dirty="0">
                                  <a:latin typeface="Cambria Math" panose="02040503050406030204" pitchFamily="18" charset="0"/>
                                  <a:cs typeface="Times New Roman" panose="02020603050405020304" pitchFamily="18" charset="0"/>
                                </a:rPr>
                                <m:t>𝐴</m:t>
                              </m:r>
                              <m:func>
                                <m:funcPr>
                                  <m:ctrlPr>
                                    <a:rPr lang="en-US" altLang="en-US" sz="2200" i="1" dirty="0">
                                      <a:latin typeface="Cambria Math" panose="02040503050406030204" pitchFamily="18" charset="0"/>
                                      <a:cs typeface="Times New Roman" panose="02020603050405020304" pitchFamily="18" charset="0"/>
                                    </a:rPr>
                                  </m:ctrlPr>
                                </m:funcPr>
                                <m:fName>
                                  <m:r>
                                    <a:rPr lang="en-US" altLang="en-US" sz="2200" i="1" dirty="0">
                                      <a:latin typeface="Cambria Math" panose="02040503050406030204" pitchFamily="18" charset="0"/>
                                      <a:ea typeface="Cambria Math" panose="02040503050406030204" pitchFamily="18" charset="0"/>
                                      <a:cs typeface="Times New Roman" panose="02020603050405020304" pitchFamily="18" charset="0"/>
                                    </a:rPr>
                                    <m:t>𝜔</m:t>
                                  </m:r>
                                  <m:r>
                                    <a:rPr lang="en-US" altLang="en-US" sz="2200" dirty="0">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altLang="en-US" sz="2200" dirty="0">
                                      <a:latin typeface="Cambria Math" panose="02040503050406030204" pitchFamily="18" charset="0"/>
                                      <a:cs typeface="Times New Roman" panose="02020603050405020304" pitchFamily="18" charset="0"/>
                                    </a:rPr>
                                    <m:t>sin</m:t>
                                  </m:r>
                                </m:fName>
                                <m:e>
                                  <m:r>
                                    <a:rPr lang="en-US" altLang="en-US" sz="2200" i="1" dirty="0">
                                      <a:latin typeface="Cambria Math" panose="02040503050406030204" pitchFamily="18" charset="0"/>
                                      <a:ea typeface="Cambria Math" panose="02040503050406030204" pitchFamily="18" charset="0"/>
                                      <a:cs typeface="Times New Roman" panose="02020603050405020304" pitchFamily="18" charset="0"/>
                                    </a:rPr>
                                    <m:t>𝜔</m:t>
                                  </m:r>
                                  <m:r>
                                    <a:rPr lang="en-US" altLang="en-US" sz="2200" i="1" dirty="0">
                                      <a:latin typeface="Cambria Math" panose="02040503050406030204" pitchFamily="18" charset="0"/>
                                      <a:ea typeface="Cambria Math" panose="02040503050406030204" pitchFamily="18" charset="0"/>
                                      <a:cs typeface="Times New Roman" panose="02020603050405020304" pitchFamily="18" charset="0"/>
                                    </a:rPr>
                                    <m:t>𝑡</m:t>
                                  </m:r>
                                </m:e>
                              </m:func>
                            </m:e>
                          </m:d>
                        </m:e>
                        <m:sup>
                          <m:r>
                            <a:rPr lang="en-US" altLang="en-US" sz="2200" b="0" i="1" smtClean="0">
                              <a:latin typeface="Cambria Math" panose="02040503050406030204" pitchFamily="18" charset="0"/>
                            </a:rPr>
                            <m:t>2</m:t>
                          </m:r>
                        </m:sup>
                      </m:sSup>
                      <m:r>
                        <a:rPr lang="en-US" altLang="en-US" sz="2200" i="1">
                          <a:latin typeface="Cambria Math" panose="02040503050406030204" pitchFamily="18" charset="0"/>
                        </a:rPr>
                        <m:t>+</m:t>
                      </m:r>
                      <m:f>
                        <m:fPr>
                          <m:ctrlPr>
                            <a:rPr lang="en-US" altLang="en-US" sz="2200" i="1">
                              <a:latin typeface="Cambria Math" panose="02040503050406030204" pitchFamily="18" charset="0"/>
                            </a:rPr>
                          </m:ctrlPr>
                        </m:fPr>
                        <m:num>
                          <m:r>
                            <a:rPr lang="en-US" altLang="en-US" sz="2200" i="1">
                              <a:latin typeface="Cambria Math" panose="02040503050406030204" pitchFamily="18" charset="0"/>
                            </a:rPr>
                            <m:t>1</m:t>
                          </m:r>
                        </m:num>
                        <m:den>
                          <m:r>
                            <a:rPr lang="en-US" altLang="en-US" sz="2200" i="1">
                              <a:latin typeface="Cambria Math" panose="02040503050406030204" pitchFamily="18" charset="0"/>
                            </a:rPr>
                            <m:t>2</m:t>
                          </m:r>
                        </m:den>
                      </m:f>
                      <m:r>
                        <a:rPr lang="en-US" altLang="en-US" sz="2200" i="1">
                          <a:latin typeface="Cambria Math" panose="02040503050406030204" pitchFamily="18" charset="0"/>
                        </a:rPr>
                        <m:t>𝑘</m:t>
                      </m:r>
                      <m:sSup>
                        <m:sSupPr>
                          <m:ctrlPr>
                            <a:rPr lang="en-US" altLang="en-US" sz="2200" i="1">
                              <a:latin typeface="Cambria Math" panose="02040503050406030204" pitchFamily="18" charset="0"/>
                            </a:rPr>
                          </m:ctrlPr>
                        </m:sSupPr>
                        <m:e>
                          <m:d>
                            <m:dPr>
                              <m:ctrlPr>
                                <a:rPr lang="en-US" altLang="en-US" sz="2200" i="1">
                                  <a:latin typeface="Cambria Math" panose="02040503050406030204" pitchFamily="18" charset="0"/>
                                </a:rPr>
                              </m:ctrlPr>
                            </m:dPr>
                            <m:e>
                              <m:r>
                                <a:rPr lang="en-US" altLang="en-US" sz="2200" i="1" dirty="0">
                                  <a:latin typeface="Cambria Math" panose="02040503050406030204" pitchFamily="18" charset="0"/>
                                  <a:cs typeface="Times New Roman" panose="02020603050405020304" pitchFamily="18" charset="0"/>
                                </a:rPr>
                                <m:t>𝐴</m:t>
                              </m:r>
                              <m:func>
                                <m:funcPr>
                                  <m:ctrlPr>
                                    <a:rPr lang="en-US" altLang="en-US" sz="2200" i="1" dirty="0">
                                      <a:latin typeface="Cambria Math" panose="02040503050406030204" pitchFamily="18" charset="0"/>
                                      <a:cs typeface="Times New Roman" panose="02020603050405020304" pitchFamily="18" charset="0"/>
                                    </a:rPr>
                                  </m:ctrlPr>
                                </m:funcPr>
                                <m:fName>
                                  <m:r>
                                    <m:rPr>
                                      <m:sty m:val="p"/>
                                    </m:rPr>
                                    <a:rPr lang="en-US" altLang="en-US" sz="2200" dirty="0">
                                      <a:latin typeface="Cambria Math" panose="02040503050406030204" pitchFamily="18" charset="0"/>
                                      <a:cs typeface="Times New Roman" panose="02020603050405020304" pitchFamily="18" charset="0"/>
                                    </a:rPr>
                                    <m:t>cos</m:t>
                                  </m:r>
                                </m:fName>
                                <m:e>
                                  <m:r>
                                    <a:rPr lang="en-US" altLang="en-US" sz="2200" i="1" dirty="0">
                                      <a:latin typeface="Cambria Math" panose="02040503050406030204" pitchFamily="18" charset="0"/>
                                      <a:ea typeface="Cambria Math" panose="02040503050406030204" pitchFamily="18" charset="0"/>
                                      <a:cs typeface="Times New Roman" panose="02020603050405020304" pitchFamily="18" charset="0"/>
                                    </a:rPr>
                                    <m:t>𝜔</m:t>
                                  </m:r>
                                  <m:r>
                                    <a:rPr lang="en-US" altLang="en-US" sz="2200" i="1" dirty="0">
                                      <a:latin typeface="Cambria Math" panose="02040503050406030204" pitchFamily="18" charset="0"/>
                                      <a:ea typeface="Cambria Math" panose="02040503050406030204" pitchFamily="18" charset="0"/>
                                      <a:cs typeface="Times New Roman" panose="02020603050405020304" pitchFamily="18" charset="0"/>
                                    </a:rPr>
                                    <m:t>𝑡</m:t>
                                  </m:r>
                                </m:e>
                              </m:func>
                            </m:e>
                          </m:d>
                        </m:e>
                        <m:sup>
                          <m:r>
                            <a:rPr lang="en-US" altLang="en-US" sz="2200" i="1">
                              <a:latin typeface="Cambria Math" panose="02040503050406030204" pitchFamily="18" charset="0"/>
                            </a:rPr>
                            <m:t>2</m:t>
                          </m:r>
                        </m:sup>
                      </m:sSup>
                    </m:oMath>
                  </m:oMathPara>
                </a14:m>
                <a:endParaRPr lang="en-US" altLang="en-US" sz="2200" dirty="0"/>
              </a:p>
              <a:p>
                <a:pPr algn="just">
                  <a:spcBef>
                    <a:spcPct val="0"/>
                  </a:spcBef>
                </a:pPr>
                <a:endParaRPr lang="en-US" altLang="en-US" sz="300" dirty="0"/>
              </a:p>
              <a:p>
                <a:pPr algn="just">
                  <a:spcBef>
                    <a:spcPct val="0"/>
                  </a:spcBef>
                </a:pPr>
                <a14:m>
                  <m:oMathPara xmlns:m="http://schemas.openxmlformats.org/officeDocument/2006/math">
                    <m:oMathParaPr>
                      <m:jc m:val="centerGroup"/>
                    </m:oMathParaPr>
                    <m:oMath xmlns:m="http://schemas.openxmlformats.org/officeDocument/2006/math">
                      <m:r>
                        <a:rPr lang="en-US" altLang="en-US" sz="2200" i="1">
                          <a:latin typeface="Cambria Math" panose="02040503050406030204" pitchFamily="18" charset="0"/>
                        </a:rPr>
                        <m:t>=</m:t>
                      </m:r>
                      <m:f>
                        <m:fPr>
                          <m:ctrlPr>
                            <a:rPr lang="en-US" altLang="en-US" sz="2200" i="1">
                              <a:latin typeface="Cambria Math" panose="02040503050406030204" pitchFamily="18" charset="0"/>
                            </a:rPr>
                          </m:ctrlPr>
                        </m:fPr>
                        <m:num>
                          <m:r>
                            <a:rPr lang="en-US" altLang="en-US" sz="2200" i="1">
                              <a:latin typeface="Cambria Math" panose="02040503050406030204" pitchFamily="18" charset="0"/>
                            </a:rPr>
                            <m:t>1</m:t>
                          </m:r>
                        </m:num>
                        <m:den>
                          <m:r>
                            <a:rPr lang="en-US" altLang="en-US" sz="2200" i="1">
                              <a:latin typeface="Cambria Math" panose="02040503050406030204" pitchFamily="18" charset="0"/>
                            </a:rPr>
                            <m:t>2</m:t>
                          </m:r>
                        </m:den>
                      </m:f>
                      <m:r>
                        <a:rPr lang="en-US" altLang="en-US" sz="2200" i="1">
                          <a:latin typeface="Cambria Math" panose="02040503050406030204" pitchFamily="18" charset="0"/>
                        </a:rPr>
                        <m:t>𝑚</m:t>
                      </m:r>
                      <m:sSup>
                        <m:sSupPr>
                          <m:ctrlPr>
                            <a:rPr lang="en-US" altLang="en-US" sz="2200" i="1" smtClean="0">
                              <a:latin typeface="Cambria Math" panose="02040503050406030204" pitchFamily="18" charset="0"/>
                            </a:rPr>
                          </m:ctrlPr>
                        </m:sSupPr>
                        <m:e>
                          <m:r>
                            <a:rPr lang="en-US" altLang="en-US" sz="2200" b="0" i="1" smtClean="0">
                              <a:latin typeface="Cambria Math" panose="02040503050406030204" pitchFamily="18" charset="0"/>
                            </a:rPr>
                            <m:t>𝐴</m:t>
                          </m:r>
                        </m:e>
                        <m:sup>
                          <m:r>
                            <a:rPr lang="en-US" altLang="en-US" sz="2200" b="0" i="1" smtClean="0">
                              <a:latin typeface="Cambria Math" panose="02040503050406030204" pitchFamily="18" charset="0"/>
                            </a:rPr>
                            <m:t>2</m:t>
                          </m:r>
                        </m:sup>
                      </m:sSup>
                      <m:sSup>
                        <m:sSupPr>
                          <m:ctrlPr>
                            <a:rPr lang="en-US" altLang="en-US" sz="2200" i="1" smtClean="0">
                              <a:latin typeface="Cambria Math" panose="02040503050406030204" pitchFamily="18" charset="0"/>
                            </a:rPr>
                          </m:ctrlPr>
                        </m:sSupPr>
                        <m:e>
                          <m:r>
                            <a:rPr lang="en-US" altLang="en-US" sz="2200" i="1" dirty="0">
                              <a:latin typeface="Cambria Math" panose="02040503050406030204" pitchFamily="18" charset="0"/>
                              <a:ea typeface="Cambria Math" panose="02040503050406030204" pitchFamily="18" charset="0"/>
                              <a:cs typeface="Times New Roman" panose="02020603050405020304" pitchFamily="18" charset="0"/>
                            </a:rPr>
                            <m:t>𝜔</m:t>
                          </m:r>
                        </m:e>
                        <m:sup>
                          <m:r>
                            <a:rPr lang="en-US" altLang="en-US" sz="2200" b="0" i="1" smtClean="0">
                              <a:latin typeface="Cambria Math" panose="02040503050406030204" pitchFamily="18" charset="0"/>
                            </a:rPr>
                            <m:t>2</m:t>
                          </m:r>
                        </m:sup>
                      </m:sSup>
                      <m:sSup>
                        <m:sSupPr>
                          <m:ctrlPr>
                            <a:rPr lang="en-US" altLang="en-US" sz="2200" i="1" smtClean="0">
                              <a:latin typeface="Cambria Math" panose="02040503050406030204" pitchFamily="18" charset="0"/>
                            </a:rPr>
                          </m:ctrlPr>
                        </m:sSupPr>
                        <m:e>
                          <m:r>
                            <m:rPr>
                              <m:sty m:val="p"/>
                            </m:rPr>
                            <a:rPr lang="en-US" altLang="en-US" sz="2200" b="0" i="0" smtClean="0">
                              <a:latin typeface="Cambria Math" panose="02040503050406030204" pitchFamily="18" charset="0"/>
                            </a:rPr>
                            <m:t>sin</m:t>
                          </m:r>
                        </m:e>
                        <m:sup>
                          <m:r>
                            <a:rPr lang="en-US" altLang="en-US" sz="2200" b="0" i="1" smtClean="0">
                              <a:latin typeface="Cambria Math" panose="02040503050406030204" pitchFamily="18" charset="0"/>
                            </a:rPr>
                            <m:t>2</m:t>
                          </m:r>
                        </m:sup>
                      </m:sSup>
                      <m:d>
                        <m:dPr>
                          <m:ctrlPr>
                            <a:rPr lang="en-US" altLang="en-US" sz="2200" i="1" smtClean="0">
                              <a:latin typeface="Cambria Math" panose="02040503050406030204" pitchFamily="18" charset="0"/>
                            </a:rPr>
                          </m:ctrlPr>
                        </m:dPr>
                        <m:e>
                          <m:r>
                            <a:rPr lang="en-US" altLang="en-US" sz="2200" i="1" dirty="0">
                              <a:latin typeface="Cambria Math" panose="02040503050406030204" pitchFamily="18" charset="0"/>
                              <a:ea typeface="Cambria Math" panose="02040503050406030204" pitchFamily="18" charset="0"/>
                              <a:cs typeface="Times New Roman" panose="02020603050405020304" pitchFamily="18" charset="0"/>
                            </a:rPr>
                            <m:t>𝜔</m:t>
                          </m:r>
                          <m:r>
                            <a:rPr lang="en-US" altLang="en-US" sz="2200" i="1" dirty="0">
                              <a:latin typeface="Cambria Math" panose="02040503050406030204" pitchFamily="18" charset="0"/>
                              <a:ea typeface="Cambria Math" panose="02040503050406030204" pitchFamily="18" charset="0"/>
                              <a:cs typeface="Times New Roman" panose="02020603050405020304" pitchFamily="18" charset="0"/>
                            </a:rPr>
                            <m:t>𝑡</m:t>
                          </m:r>
                        </m:e>
                      </m:d>
                      <m:r>
                        <a:rPr lang="en-US" altLang="en-US" sz="2200" i="1">
                          <a:latin typeface="Cambria Math" panose="02040503050406030204" pitchFamily="18" charset="0"/>
                        </a:rPr>
                        <m:t>+</m:t>
                      </m:r>
                      <m:f>
                        <m:fPr>
                          <m:ctrlPr>
                            <a:rPr lang="en-US" altLang="en-US" sz="2200" i="1">
                              <a:latin typeface="Cambria Math" panose="02040503050406030204" pitchFamily="18" charset="0"/>
                            </a:rPr>
                          </m:ctrlPr>
                        </m:fPr>
                        <m:num>
                          <m:r>
                            <a:rPr lang="en-US" altLang="en-US" sz="2200" i="1">
                              <a:latin typeface="Cambria Math" panose="02040503050406030204" pitchFamily="18" charset="0"/>
                            </a:rPr>
                            <m:t>1</m:t>
                          </m:r>
                        </m:num>
                        <m:den>
                          <m:r>
                            <a:rPr lang="en-US" altLang="en-US" sz="2200" i="1">
                              <a:latin typeface="Cambria Math" panose="02040503050406030204" pitchFamily="18" charset="0"/>
                            </a:rPr>
                            <m:t>2</m:t>
                          </m:r>
                        </m:den>
                      </m:f>
                      <m:r>
                        <a:rPr lang="en-US" altLang="en-US" sz="2200" i="1">
                          <a:latin typeface="Cambria Math" panose="02040503050406030204" pitchFamily="18" charset="0"/>
                        </a:rPr>
                        <m:t>𝑘</m:t>
                      </m:r>
                      <m:sSup>
                        <m:sSupPr>
                          <m:ctrlPr>
                            <a:rPr lang="en-US" altLang="en-US" sz="2200" i="1">
                              <a:latin typeface="Cambria Math" panose="02040503050406030204" pitchFamily="18" charset="0"/>
                            </a:rPr>
                          </m:ctrlPr>
                        </m:sSupPr>
                        <m:e>
                          <m:r>
                            <a:rPr lang="en-US" altLang="en-US" sz="2200" i="1">
                              <a:latin typeface="Cambria Math" panose="02040503050406030204" pitchFamily="18" charset="0"/>
                            </a:rPr>
                            <m:t>𝐴</m:t>
                          </m:r>
                        </m:e>
                        <m:sup>
                          <m:r>
                            <a:rPr lang="en-US" altLang="en-US" sz="2200" i="1">
                              <a:latin typeface="Cambria Math" panose="02040503050406030204" pitchFamily="18" charset="0"/>
                            </a:rPr>
                            <m:t>2</m:t>
                          </m:r>
                        </m:sup>
                      </m:sSup>
                      <m:sSup>
                        <m:sSupPr>
                          <m:ctrlPr>
                            <a:rPr lang="en-US" altLang="en-US" sz="2200" i="1">
                              <a:latin typeface="Cambria Math" panose="02040503050406030204" pitchFamily="18" charset="0"/>
                            </a:rPr>
                          </m:ctrlPr>
                        </m:sSupPr>
                        <m:e>
                          <m:r>
                            <m:rPr>
                              <m:sty m:val="p"/>
                            </m:rPr>
                            <a:rPr lang="en-US" altLang="en-US" sz="2200">
                              <a:latin typeface="Cambria Math" panose="02040503050406030204" pitchFamily="18" charset="0"/>
                            </a:rPr>
                            <m:t>cos</m:t>
                          </m:r>
                        </m:e>
                        <m:sup>
                          <m:r>
                            <a:rPr lang="en-US" altLang="en-US" sz="2200" i="1">
                              <a:latin typeface="Cambria Math" panose="02040503050406030204" pitchFamily="18" charset="0"/>
                            </a:rPr>
                            <m:t>2</m:t>
                          </m:r>
                        </m:sup>
                      </m:sSup>
                      <m:d>
                        <m:dPr>
                          <m:ctrlPr>
                            <a:rPr lang="en-US" altLang="en-US" sz="2200" i="1">
                              <a:latin typeface="Cambria Math" panose="02040503050406030204" pitchFamily="18" charset="0"/>
                            </a:rPr>
                          </m:ctrlPr>
                        </m:dPr>
                        <m:e>
                          <m:r>
                            <a:rPr lang="en-US" altLang="en-US" sz="2200" i="1" dirty="0">
                              <a:latin typeface="Cambria Math" panose="02040503050406030204" pitchFamily="18" charset="0"/>
                              <a:ea typeface="Cambria Math" panose="02040503050406030204" pitchFamily="18" charset="0"/>
                              <a:cs typeface="Times New Roman" panose="02020603050405020304" pitchFamily="18" charset="0"/>
                            </a:rPr>
                            <m:t>𝜔</m:t>
                          </m:r>
                          <m:r>
                            <a:rPr lang="en-US" altLang="en-US" sz="2200" i="1" dirty="0">
                              <a:latin typeface="Cambria Math" panose="02040503050406030204" pitchFamily="18" charset="0"/>
                              <a:ea typeface="Cambria Math" panose="02040503050406030204" pitchFamily="18" charset="0"/>
                              <a:cs typeface="Times New Roman" panose="02020603050405020304" pitchFamily="18" charset="0"/>
                            </a:rPr>
                            <m:t>𝑡</m:t>
                          </m:r>
                        </m:e>
                      </m:d>
                    </m:oMath>
                  </m:oMathPara>
                </a14:m>
                <a:endParaRPr lang="en-US" altLang="en-US" sz="2200" dirty="0"/>
              </a:p>
              <a:p>
                <a:pPr algn="just">
                  <a:spcBef>
                    <a:spcPct val="0"/>
                  </a:spcBef>
                </a:pPr>
                <a:endParaRPr lang="en-US" altLang="en-US" sz="300" dirty="0"/>
              </a:p>
              <a:p>
                <a:pPr algn="just">
                  <a:spcBef>
                    <a:spcPct val="0"/>
                  </a:spcBef>
                </a:pPr>
                <a14:m>
                  <m:oMathPara xmlns:m="http://schemas.openxmlformats.org/officeDocument/2006/math">
                    <m:oMathParaPr>
                      <m:jc m:val="centerGroup"/>
                    </m:oMathParaPr>
                    <m:oMath xmlns:m="http://schemas.openxmlformats.org/officeDocument/2006/math">
                      <m:r>
                        <a:rPr lang="en-US" altLang="en-US" sz="2200" b="0" i="1" smtClean="0">
                          <a:latin typeface="Cambria Math" panose="02040503050406030204" pitchFamily="18" charset="0"/>
                        </a:rPr>
                        <m:t>𝑚</m:t>
                      </m:r>
                      <m:sSup>
                        <m:sSupPr>
                          <m:ctrlPr>
                            <a:rPr lang="en-US" altLang="en-US" sz="2200" b="0" i="1" smtClean="0">
                              <a:latin typeface="Cambria Math" panose="02040503050406030204" pitchFamily="18" charset="0"/>
                            </a:rPr>
                          </m:ctrlPr>
                        </m:sSupPr>
                        <m:e>
                          <m:r>
                            <a:rPr lang="en-US" altLang="en-US" sz="2200" b="0" i="1" smtClean="0">
                              <a:latin typeface="Cambria Math" panose="02040503050406030204" pitchFamily="18" charset="0"/>
                            </a:rPr>
                            <m:t>𝐴</m:t>
                          </m:r>
                        </m:e>
                        <m:sup>
                          <m:r>
                            <a:rPr lang="en-US" altLang="en-US" sz="2200" b="0" i="1" smtClean="0">
                              <a:latin typeface="Cambria Math" panose="02040503050406030204" pitchFamily="18" charset="0"/>
                            </a:rPr>
                            <m:t>2</m:t>
                          </m:r>
                        </m:sup>
                      </m:sSup>
                      <m:sSup>
                        <m:sSupPr>
                          <m:ctrlPr>
                            <a:rPr lang="en-US" altLang="en-US" sz="2200" b="0" i="1" smtClean="0">
                              <a:latin typeface="Cambria Math" panose="02040503050406030204" pitchFamily="18" charset="0"/>
                            </a:rPr>
                          </m:ctrlPr>
                        </m:sSupPr>
                        <m:e>
                          <m:r>
                            <a:rPr lang="en-US" altLang="en-US" sz="2200" i="1" dirty="0">
                              <a:latin typeface="Cambria Math" panose="02040503050406030204" pitchFamily="18" charset="0"/>
                              <a:ea typeface="Cambria Math" panose="02040503050406030204" pitchFamily="18" charset="0"/>
                              <a:cs typeface="Times New Roman" panose="02020603050405020304" pitchFamily="18" charset="0"/>
                            </a:rPr>
                            <m:t>𝜔</m:t>
                          </m:r>
                        </m:e>
                        <m:sup>
                          <m:r>
                            <a:rPr lang="en-US" altLang="en-US" sz="2200" b="0" i="1" smtClean="0">
                              <a:latin typeface="Cambria Math" panose="02040503050406030204" pitchFamily="18" charset="0"/>
                            </a:rPr>
                            <m:t>2</m:t>
                          </m:r>
                        </m:sup>
                      </m:sSup>
                      <m:r>
                        <a:rPr lang="en-US" altLang="en-US" sz="2200" i="1">
                          <a:latin typeface="Cambria Math" panose="02040503050406030204" pitchFamily="18" charset="0"/>
                        </a:rPr>
                        <m:t>=</m:t>
                      </m:r>
                      <m:r>
                        <a:rPr lang="en-US" altLang="en-US" sz="2200" i="1">
                          <a:latin typeface="Cambria Math" panose="02040503050406030204" pitchFamily="18" charset="0"/>
                        </a:rPr>
                        <m:t>𝑚</m:t>
                      </m:r>
                      <m:sSup>
                        <m:sSupPr>
                          <m:ctrlPr>
                            <a:rPr lang="en-US" altLang="en-US" sz="2200" i="1">
                              <a:latin typeface="Cambria Math" panose="02040503050406030204" pitchFamily="18" charset="0"/>
                            </a:rPr>
                          </m:ctrlPr>
                        </m:sSupPr>
                        <m:e>
                          <m:r>
                            <a:rPr lang="en-US" altLang="en-US" sz="2200" i="1">
                              <a:latin typeface="Cambria Math" panose="02040503050406030204" pitchFamily="18" charset="0"/>
                            </a:rPr>
                            <m:t>𝐴</m:t>
                          </m:r>
                        </m:e>
                        <m:sup>
                          <m:r>
                            <a:rPr lang="en-US" altLang="en-US" sz="2200" i="1">
                              <a:latin typeface="Cambria Math" panose="02040503050406030204" pitchFamily="18" charset="0"/>
                            </a:rPr>
                            <m:t>2</m:t>
                          </m:r>
                        </m:sup>
                      </m:sSup>
                      <m:sSup>
                        <m:sSupPr>
                          <m:ctrlPr>
                            <a:rPr lang="en-US" altLang="en-US" sz="2200" i="1">
                              <a:latin typeface="Cambria Math" panose="02040503050406030204" pitchFamily="18" charset="0"/>
                            </a:rPr>
                          </m:ctrlPr>
                        </m:sSupPr>
                        <m:e>
                          <m:d>
                            <m:dPr>
                              <m:ctrlPr>
                                <a:rPr lang="en-US" altLang="en-US" sz="2200" i="1">
                                  <a:latin typeface="Cambria Math" panose="02040503050406030204" pitchFamily="18" charset="0"/>
                                </a:rPr>
                              </m:ctrlPr>
                            </m:dPr>
                            <m:e>
                              <m:rad>
                                <m:radPr>
                                  <m:degHide m:val="on"/>
                                  <m:ctrlPr>
                                    <a:rPr lang="en-US" altLang="en-US" sz="2200" i="1">
                                      <a:latin typeface="Cambria Math" panose="02040503050406030204" pitchFamily="18" charset="0"/>
                                    </a:rPr>
                                  </m:ctrlPr>
                                </m:radPr>
                                <m:deg/>
                                <m:e>
                                  <m:r>
                                    <a:rPr lang="en-US" altLang="en-US" sz="2200" i="1">
                                      <a:latin typeface="Cambria Math" panose="02040503050406030204" pitchFamily="18" charset="0"/>
                                    </a:rPr>
                                    <m:t>𝑘</m:t>
                                  </m:r>
                                  <m:r>
                                    <a:rPr lang="en-US" altLang="en-US" sz="2200" i="1">
                                      <a:latin typeface="Cambria Math" panose="02040503050406030204" pitchFamily="18" charset="0"/>
                                    </a:rPr>
                                    <m:t>/</m:t>
                                  </m:r>
                                  <m:r>
                                    <a:rPr lang="en-US" altLang="en-US" sz="2200" i="1">
                                      <a:latin typeface="Cambria Math" panose="02040503050406030204" pitchFamily="18" charset="0"/>
                                    </a:rPr>
                                    <m:t>𝑚</m:t>
                                  </m:r>
                                </m:e>
                              </m:rad>
                            </m:e>
                          </m:d>
                        </m:e>
                        <m:sup>
                          <m:r>
                            <a:rPr lang="en-US" altLang="en-US" sz="2200" i="1">
                              <a:latin typeface="Cambria Math" panose="02040503050406030204" pitchFamily="18" charset="0"/>
                            </a:rPr>
                            <m:t>2</m:t>
                          </m:r>
                        </m:sup>
                      </m:sSup>
                      <m:r>
                        <a:rPr lang="en-US" altLang="en-US" sz="2200" b="0" i="1" smtClean="0">
                          <a:latin typeface="Cambria Math" panose="02040503050406030204" pitchFamily="18" charset="0"/>
                        </a:rPr>
                        <m:t>=</m:t>
                      </m:r>
                      <m:r>
                        <a:rPr lang="en-US" altLang="en-US" sz="2200" i="1">
                          <a:latin typeface="Cambria Math" panose="02040503050406030204" pitchFamily="18" charset="0"/>
                        </a:rPr>
                        <m:t>𝑚</m:t>
                      </m:r>
                      <m:sSup>
                        <m:sSupPr>
                          <m:ctrlPr>
                            <a:rPr lang="en-US" altLang="en-US" sz="2200" i="1">
                              <a:latin typeface="Cambria Math" panose="02040503050406030204" pitchFamily="18" charset="0"/>
                            </a:rPr>
                          </m:ctrlPr>
                        </m:sSupPr>
                        <m:e>
                          <m:r>
                            <a:rPr lang="en-US" altLang="en-US" sz="2200" i="1">
                              <a:latin typeface="Cambria Math" panose="02040503050406030204" pitchFamily="18" charset="0"/>
                            </a:rPr>
                            <m:t>𝐴</m:t>
                          </m:r>
                        </m:e>
                        <m:sup>
                          <m:r>
                            <a:rPr lang="en-US" altLang="en-US" sz="2200" i="1">
                              <a:latin typeface="Cambria Math" panose="02040503050406030204" pitchFamily="18" charset="0"/>
                            </a:rPr>
                            <m:t>2</m:t>
                          </m:r>
                        </m:sup>
                      </m:sSup>
                      <m:d>
                        <m:dPr>
                          <m:ctrlPr>
                            <a:rPr lang="en-US" altLang="en-US" sz="2200" i="1" smtClean="0">
                              <a:latin typeface="Cambria Math" panose="02040503050406030204" pitchFamily="18" charset="0"/>
                            </a:rPr>
                          </m:ctrlPr>
                        </m:dPr>
                        <m:e>
                          <m:f>
                            <m:fPr>
                              <m:ctrlPr>
                                <a:rPr lang="en-US" altLang="en-US" sz="2200" i="1" smtClean="0">
                                  <a:latin typeface="Cambria Math" panose="02040503050406030204" pitchFamily="18" charset="0"/>
                                </a:rPr>
                              </m:ctrlPr>
                            </m:fPr>
                            <m:num>
                              <m:r>
                                <a:rPr lang="en-US" altLang="en-US" sz="2200" b="0" i="1" smtClean="0">
                                  <a:latin typeface="Cambria Math" panose="02040503050406030204" pitchFamily="18" charset="0"/>
                                </a:rPr>
                                <m:t>𝑘</m:t>
                              </m:r>
                            </m:num>
                            <m:den>
                              <m:r>
                                <a:rPr lang="en-US" altLang="en-US" sz="2200" b="0" i="1" smtClean="0">
                                  <a:latin typeface="Cambria Math" panose="02040503050406030204" pitchFamily="18" charset="0"/>
                                </a:rPr>
                                <m:t>𝑚</m:t>
                              </m:r>
                            </m:den>
                          </m:f>
                        </m:e>
                      </m:d>
                      <m:r>
                        <a:rPr lang="en-US" altLang="en-US" sz="2200" b="0" i="1" smtClean="0">
                          <a:latin typeface="Cambria Math" panose="02040503050406030204" pitchFamily="18" charset="0"/>
                        </a:rPr>
                        <m:t>=</m:t>
                      </m:r>
                      <m:r>
                        <a:rPr lang="en-US" altLang="en-US" sz="2200" b="0" i="1" smtClean="0">
                          <a:latin typeface="Cambria Math" panose="02040503050406030204" pitchFamily="18" charset="0"/>
                        </a:rPr>
                        <m:t>𝑘</m:t>
                      </m:r>
                      <m:sSup>
                        <m:sSupPr>
                          <m:ctrlPr>
                            <a:rPr lang="en-US" altLang="en-US" sz="2200" i="1">
                              <a:latin typeface="Cambria Math" panose="02040503050406030204" pitchFamily="18" charset="0"/>
                            </a:rPr>
                          </m:ctrlPr>
                        </m:sSupPr>
                        <m:e>
                          <m:r>
                            <a:rPr lang="en-US" altLang="en-US" sz="2200" i="1">
                              <a:latin typeface="Cambria Math" panose="02040503050406030204" pitchFamily="18" charset="0"/>
                            </a:rPr>
                            <m:t>𝐴</m:t>
                          </m:r>
                        </m:e>
                        <m:sup>
                          <m:r>
                            <a:rPr lang="en-US" altLang="en-US" sz="2200" i="1">
                              <a:latin typeface="Cambria Math" panose="02040503050406030204" pitchFamily="18" charset="0"/>
                            </a:rPr>
                            <m:t>2</m:t>
                          </m:r>
                        </m:sup>
                      </m:sSup>
                    </m:oMath>
                  </m:oMathPara>
                </a14:m>
                <a:endParaRPr lang="en-US" altLang="en-US" sz="2200" dirty="0"/>
              </a:p>
              <a:p>
                <a:pPr algn="just">
                  <a:spcBef>
                    <a:spcPct val="0"/>
                  </a:spcBef>
                </a:pPr>
                <a:endParaRPr lang="en-US" altLang="en-US" sz="300" dirty="0"/>
              </a:p>
              <a:p>
                <a:pPr algn="just">
                  <a:spcBef>
                    <a:spcPct val="0"/>
                  </a:spcBef>
                </a:pPr>
                <a:endParaRPr lang="en-US" altLang="en-US" sz="300" dirty="0"/>
              </a:p>
              <a:p>
                <a:pPr algn="just">
                  <a:spcBef>
                    <a:spcPct val="0"/>
                  </a:spcBef>
                </a:pPr>
                <a14:m>
                  <m:oMath xmlns:m="http://schemas.openxmlformats.org/officeDocument/2006/math">
                    <m:r>
                      <a:rPr lang="en-US" altLang="en-US" sz="2200" i="1" smtClean="0">
                        <a:latin typeface="Cambria Math" panose="02040503050406030204" pitchFamily="18" charset="0"/>
                        <a:ea typeface="Cambria Math" panose="02040503050406030204" pitchFamily="18" charset="0"/>
                      </a:rPr>
                      <m:t>⇒</m:t>
                    </m:r>
                  </m:oMath>
                </a14:m>
                <a:r>
                  <a:rPr lang="en-US" altLang="en-US" sz="2200" dirty="0"/>
                  <a:t>                                 </a:t>
                </a:r>
                <a14:m>
                  <m:oMath xmlns:m="http://schemas.openxmlformats.org/officeDocument/2006/math">
                    <m:r>
                      <a:rPr lang="en-US" altLang="en-US" sz="2200" b="0" i="1" dirty="0" smtClean="0">
                        <a:latin typeface="Cambria Math" panose="02040503050406030204" pitchFamily="18" charset="0"/>
                      </a:rPr>
                      <m:t>𝐸</m:t>
                    </m:r>
                    <m:r>
                      <a:rPr lang="en-US" altLang="en-US" sz="2200" b="0" i="1" dirty="0" smtClean="0">
                        <a:latin typeface="Cambria Math" panose="02040503050406030204" pitchFamily="18" charset="0"/>
                      </a:rPr>
                      <m:t>=</m:t>
                    </m:r>
                    <m:f>
                      <m:fPr>
                        <m:ctrlPr>
                          <a:rPr lang="en-US" altLang="en-US" sz="2200" b="0" i="1" dirty="0" smtClean="0">
                            <a:latin typeface="Cambria Math" panose="02040503050406030204" pitchFamily="18" charset="0"/>
                          </a:rPr>
                        </m:ctrlPr>
                      </m:fPr>
                      <m:num>
                        <m:r>
                          <a:rPr lang="en-US" altLang="en-US" sz="2200" b="0" i="1" dirty="0" smtClean="0">
                            <a:latin typeface="Cambria Math" panose="02040503050406030204" pitchFamily="18" charset="0"/>
                          </a:rPr>
                          <m:t>1</m:t>
                        </m:r>
                      </m:num>
                      <m:den>
                        <m:r>
                          <a:rPr lang="en-US" altLang="en-US" sz="2200" b="0" i="1" dirty="0" smtClean="0">
                            <a:latin typeface="Cambria Math" panose="02040503050406030204" pitchFamily="18" charset="0"/>
                          </a:rPr>
                          <m:t>2</m:t>
                        </m:r>
                      </m:den>
                    </m:f>
                    <m:r>
                      <a:rPr lang="en-US" altLang="en-US" sz="2200" b="0" i="1" dirty="0" smtClean="0">
                        <a:latin typeface="Cambria Math" panose="02040503050406030204" pitchFamily="18" charset="0"/>
                      </a:rPr>
                      <m:t>𝑘</m:t>
                    </m:r>
                    <m:sSup>
                      <m:sSupPr>
                        <m:ctrlPr>
                          <a:rPr lang="en-US" altLang="en-US" sz="2200" b="0" i="1" dirty="0" smtClean="0">
                            <a:latin typeface="Cambria Math" panose="02040503050406030204" pitchFamily="18" charset="0"/>
                          </a:rPr>
                        </m:ctrlPr>
                      </m:sSupPr>
                      <m:e>
                        <m:r>
                          <a:rPr lang="en-US" altLang="en-US" sz="2200" b="0" i="1" dirty="0" smtClean="0">
                            <a:latin typeface="Cambria Math" panose="02040503050406030204" pitchFamily="18" charset="0"/>
                          </a:rPr>
                          <m:t>𝐴</m:t>
                        </m:r>
                      </m:e>
                      <m:sup>
                        <m:r>
                          <a:rPr lang="en-US" altLang="en-US" sz="2200" b="0" i="1" dirty="0" smtClean="0">
                            <a:latin typeface="Cambria Math" panose="02040503050406030204" pitchFamily="18" charset="0"/>
                          </a:rPr>
                          <m:t>2</m:t>
                        </m:r>
                      </m:sup>
                    </m:sSup>
                    <m:r>
                      <a:rPr lang="en-US" altLang="en-US" sz="2200" b="0" i="1" dirty="0" smtClean="0">
                        <a:latin typeface="Cambria Math" panose="02040503050406030204" pitchFamily="18" charset="0"/>
                      </a:rPr>
                      <m:t>(</m:t>
                    </m:r>
                    <m:sSup>
                      <m:sSupPr>
                        <m:ctrlPr>
                          <a:rPr lang="en-US" altLang="en-US" sz="2200" i="1">
                            <a:latin typeface="Cambria Math" panose="02040503050406030204" pitchFamily="18" charset="0"/>
                          </a:rPr>
                        </m:ctrlPr>
                      </m:sSupPr>
                      <m:e>
                        <m:r>
                          <m:rPr>
                            <m:sty m:val="p"/>
                          </m:rPr>
                          <a:rPr lang="en-US" altLang="en-US" sz="2200">
                            <a:latin typeface="Cambria Math" panose="02040503050406030204" pitchFamily="18" charset="0"/>
                          </a:rPr>
                          <m:t>sin</m:t>
                        </m:r>
                      </m:e>
                      <m:sup>
                        <m:r>
                          <a:rPr lang="en-US" altLang="en-US" sz="2200" i="1">
                            <a:latin typeface="Cambria Math" panose="02040503050406030204" pitchFamily="18" charset="0"/>
                          </a:rPr>
                          <m:t>2</m:t>
                        </m:r>
                      </m:sup>
                    </m:sSup>
                    <m:d>
                      <m:dPr>
                        <m:ctrlPr>
                          <a:rPr lang="en-US" altLang="en-US" sz="2200" i="1">
                            <a:latin typeface="Cambria Math" panose="02040503050406030204" pitchFamily="18" charset="0"/>
                          </a:rPr>
                        </m:ctrlPr>
                      </m:dPr>
                      <m:e>
                        <m:r>
                          <a:rPr lang="en-US" altLang="en-US" sz="2200" i="1" dirty="0">
                            <a:latin typeface="Cambria Math" panose="02040503050406030204" pitchFamily="18" charset="0"/>
                            <a:ea typeface="Cambria Math" panose="02040503050406030204" pitchFamily="18" charset="0"/>
                            <a:cs typeface="Times New Roman" panose="02020603050405020304" pitchFamily="18" charset="0"/>
                          </a:rPr>
                          <m:t>𝜔</m:t>
                        </m:r>
                        <m:r>
                          <a:rPr lang="en-US" altLang="en-US" sz="2200" i="1" dirty="0">
                            <a:latin typeface="Cambria Math" panose="02040503050406030204" pitchFamily="18" charset="0"/>
                            <a:ea typeface="Cambria Math" panose="02040503050406030204" pitchFamily="18" charset="0"/>
                            <a:cs typeface="Times New Roman" panose="02020603050405020304" pitchFamily="18" charset="0"/>
                          </a:rPr>
                          <m:t>𝑡</m:t>
                        </m:r>
                      </m:e>
                    </m:d>
                    <m:r>
                      <a:rPr lang="en-US" altLang="en-US" sz="2200" b="0" i="1" dirty="0" smtClean="0">
                        <a:latin typeface="Cambria Math" panose="02040503050406030204" pitchFamily="18" charset="0"/>
                        <a:ea typeface="Cambria Math" panose="02040503050406030204" pitchFamily="18" charset="0"/>
                        <a:cs typeface="Times New Roman" panose="02020603050405020304" pitchFamily="18" charset="0"/>
                      </a:rPr>
                      <m:t> +</m:t>
                    </m:r>
                    <m:sSup>
                      <m:sSupPr>
                        <m:ctrlPr>
                          <a:rPr lang="en-US" altLang="en-US" sz="2200" i="1">
                            <a:latin typeface="Cambria Math" panose="02040503050406030204" pitchFamily="18" charset="0"/>
                          </a:rPr>
                        </m:ctrlPr>
                      </m:sSupPr>
                      <m:e>
                        <m:r>
                          <m:rPr>
                            <m:sty m:val="p"/>
                          </m:rPr>
                          <a:rPr lang="en-US" altLang="en-US" sz="2200">
                            <a:latin typeface="Cambria Math" panose="02040503050406030204" pitchFamily="18" charset="0"/>
                          </a:rPr>
                          <m:t>cos</m:t>
                        </m:r>
                      </m:e>
                      <m:sup>
                        <m:r>
                          <a:rPr lang="en-US" altLang="en-US" sz="2200" i="1">
                            <a:latin typeface="Cambria Math" panose="02040503050406030204" pitchFamily="18" charset="0"/>
                          </a:rPr>
                          <m:t>2</m:t>
                        </m:r>
                      </m:sup>
                    </m:sSup>
                    <m:d>
                      <m:dPr>
                        <m:ctrlPr>
                          <a:rPr lang="en-US" altLang="en-US" sz="2200" i="1">
                            <a:latin typeface="Cambria Math" panose="02040503050406030204" pitchFamily="18" charset="0"/>
                          </a:rPr>
                        </m:ctrlPr>
                      </m:dPr>
                      <m:e>
                        <m:r>
                          <a:rPr lang="en-US" altLang="en-US" sz="2200" i="1" dirty="0">
                            <a:latin typeface="Cambria Math" panose="02040503050406030204" pitchFamily="18" charset="0"/>
                            <a:ea typeface="Cambria Math" panose="02040503050406030204" pitchFamily="18" charset="0"/>
                            <a:cs typeface="Times New Roman" panose="02020603050405020304" pitchFamily="18" charset="0"/>
                          </a:rPr>
                          <m:t>𝜔</m:t>
                        </m:r>
                        <m:r>
                          <a:rPr lang="en-US" altLang="en-US" sz="2200" i="1" dirty="0">
                            <a:latin typeface="Cambria Math" panose="02040503050406030204" pitchFamily="18" charset="0"/>
                            <a:ea typeface="Cambria Math" panose="02040503050406030204" pitchFamily="18" charset="0"/>
                            <a:cs typeface="Times New Roman" panose="02020603050405020304" pitchFamily="18" charset="0"/>
                          </a:rPr>
                          <m:t>𝑡</m:t>
                        </m:r>
                      </m:e>
                    </m:d>
                    <m:r>
                      <a:rPr lang="en-US" altLang="en-US" sz="2200" b="0" i="1" dirty="0" smtClean="0">
                        <a:latin typeface="Cambria Math" panose="02040503050406030204" pitchFamily="18" charset="0"/>
                      </a:rPr>
                      <m:t>)</m:t>
                    </m:r>
                  </m:oMath>
                </a14:m>
                <a:endParaRPr lang="en-US" altLang="en-US" sz="2200" dirty="0"/>
              </a:p>
            </p:txBody>
          </p:sp>
        </mc:Choice>
        <mc:Fallback xmlns="">
          <p:sp>
            <p:nvSpPr>
              <p:cNvPr id="6" name="Rectangle 5"/>
              <p:cNvSpPr>
                <a:spLocks noRot="1" noChangeAspect="1" noMove="1" noResize="1" noEditPoints="1" noAdjustHandles="1" noChangeArrowheads="1" noChangeShapeType="1" noTextEdit="1"/>
              </p:cNvSpPr>
              <p:nvPr/>
            </p:nvSpPr>
            <p:spPr>
              <a:xfrm>
                <a:off x="207415" y="944584"/>
                <a:ext cx="8741867" cy="5533631"/>
              </a:xfrm>
              <a:prstGeom prst="rect">
                <a:avLst/>
              </a:prstGeom>
              <a:blipFill>
                <a:blip r:embed="rId2"/>
                <a:stretch>
                  <a:fillRect l="-907" r="-90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4374BF2-3C04-4AB9-BE52-D173019A9162}" type="slidenum">
              <a:rPr lang="en-US" smtClean="0"/>
              <a:t>14</a:t>
            </a:fld>
            <a:endParaRPr lang="en-US"/>
          </a:p>
        </p:txBody>
      </p:sp>
    </p:spTree>
    <p:extLst>
      <p:ext uri="{BB962C8B-B14F-4D97-AF65-F5344CB8AC3E}">
        <p14:creationId xmlns:p14="http://schemas.microsoft.com/office/powerpoint/2010/main" val="1198717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500"/>
                                        <p:tgtEl>
                                          <p:spTgt spid="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fade">
                                      <p:cBhvr>
                                        <p:cTn id="22" dur="500"/>
                                        <p:tgtEl>
                                          <p:spTgt spid="6">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animEffect transition="in" filter="fade">
                                      <p:cBhvr>
                                        <p:cTn id="27" dur="500"/>
                                        <p:tgtEl>
                                          <p:spTgt spid="6">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11" end="11"/>
                                            </p:txEl>
                                          </p:spTgt>
                                        </p:tgtEl>
                                        <p:attrNameLst>
                                          <p:attrName>style.visibility</p:attrName>
                                        </p:attrNameLst>
                                      </p:cBhvr>
                                      <p:to>
                                        <p:strVal val="visible"/>
                                      </p:to>
                                    </p:set>
                                    <p:animEffect transition="in" filter="fade">
                                      <p:cBhvr>
                                        <p:cTn id="32" dur="500"/>
                                        <p:tgtEl>
                                          <p:spTgt spid="6">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13" end="13"/>
                                            </p:txEl>
                                          </p:spTgt>
                                        </p:tgtEl>
                                        <p:attrNameLst>
                                          <p:attrName>style.visibility</p:attrName>
                                        </p:attrNameLst>
                                      </p:cBhvr>
                                      <p:to>
                                        <p:strVal val="visible"/>
                                      </p:to>
                                    </p:set>
                                    <p:animEffect transition="in" filter="fade">
                                      <p:cBhvr>
                                        <p:cTn id="37" dur="500"/>
                                        <p:tgtEl>
                                          <p:spTgt spid="6">
                                            <p:txEl>
                                              <p:pRg st="13" end="1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16" end="16"/>
                                            </p:txEl>
                                          </p:spTgt>
                                        </p:tgtEl>
                                        <p:attrNameLst>
                                          <p:attrName>style.visibility</p:attrName>
                                        </p:attrNameLst>
                                      </p:cBhvr>
                                      <p:to>
                                        <p:strVal val="visible"/>
                                      </p:to>
                                    </p:set>
                                    <p:animEffect transition="in" filter="fade">
                                      <p:cBhvr>
                                        <p:cTn id="42" dur="500"/>
                                        <p:tgtEl>
                                          <p:spTgt spid="6">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Harmonic Oscillator</a:t>
            </a:r>
            <a:endParaRPr lang="ar-SA" altLang="en-US" sz="3000" b="1" dirty="0"/>
          </a:p>
        </p:txBody>
      </p:sp>
      <p:sp>
        <p:nvSpPr>
          <p:cNvPr id="3" name="Rectangle 2"/>
          <p:cNvSpPr/>
          <p:nvPr/>
        </p:nvSpPr>
        <p:spPr>
          <a:xfrm>
            <a:off x="207416" y="928906"/>
            <a:ext cx="8741867" cy="3000821"/>
          </a:xfrm>
          <a:prstGeom prst="rect">
            <a:avLst/>
          </a:prstGeom>
        </p:spPr>
        <p:txBody>
          <a:bodyPr wrap="square">
            <a:spAutoFit/>
          </a:bodyPr>
          <a:lstStyle/>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p:txBody>
      </p:sp>
      <mc:AlternateContent xmlns:mc="http://schemas.openxmlformats.org/markup-compatibility/2006" xmlns:a14="http://schemas.microsoft.com/office/drawing/2010/main">
        <mc:Choice Requires="a14">
          <p:sp>
            <p:nvSpPr>
              <p:cNvPr id="6" name="Rectangle 5"/>
              <p:cNvSpPr/>
              <p:nvPr/>
            </p:nvSpPr>
            <p:spPr>
              <a:xfrm>
                <a:off x="207415" y="922282"/>
                <a:ext cx="8741867" cy="3094180"/>
              </a:xfrm>
              <a:prstGeom prst="rect">
                <a:avLst/>
              </a:prstGeom>
            </p:spPr>
            <p:txBody>
              <a:bodyPr wrap="square">
                <a:spAutoFit/>
              </a:bodyPr>
              <a:lstStyle/>
              <a:p>
                <a:pPr algn="just">
                  <a:spcBef>
                    <a:spcPct val="0"/>
                  </a:spcBef>
                </a:pPr>
                <a:endParaRPr lang="en-US" altLang="en-US" sz="1000" b="0" i="1" dirty="0">
                  <a:latin typeface="Cambria Math" panose="02040503050406030204" pitchFamily="18" charset="0"/>
                  <a:ea typeface="Cambria Math" panose="02040503050406030204" pitchFamily="18" charset="0"/>
                </a:endParaRPr>
              </a:p>
              <a:p>
                <a:pPr algn="just">
                  <a:spcBef>
                    <a:spcPct val="0"/>
                  </a:spcBef>
                </a:pPr>
                <a14:m>
                  <m:oMath xmlns:m="http://schemas.openxmlformats.org/officeDocument/2006/math">
                    <m:r>
                      <a:rPr lang="en-US" altLang="en-US" sz="2200" b="0" i="1" smtClean="0">
                        <a:latin typeface="Cambria Math" panose="02040503050406030204" pitchFamily="18" charset="0"/>
                        <a:ea typeface="Cambria Math" panose="02040503050406030204" pitchFamily="18" charset="0"/>
                      </a:rPr>
                      <m:t>⇒</m:t>
                    </m:r>
                  </m:oMath>
                </a14:m>
                <a:r>
                  <a:rPr lang="en-US" altLang="en-US" sz="2200" b="0" i="1" dirty="0">
                    <a:latin typeface="Cambria Math" panose="02040503050406030204" pitchFamily="18" charset="0"/>
                  </a:rPr>
                  <a:t>                                                      </a:t>
                </a:r>
                <a14:m>
                  <m:oMath xmlns:m="http://schemas.openxmlformats.org/officeDocument/2006/math">
                    <m:r>
                      <a:rPr lang="en-US" altLang="en-US" sz="2200" i="1" dirty="0">
                        <a:latin typeface="Cambria Math" panose="02040503050406030204" pitchFamily="18" charset="0"/>
                      </a:rPr>
                      <m:t>𝐸</m:t>
                    </m:r>
                    <m:r>
                      <a:rPr lang="en-US" altLang="en-US" sz="2200" i="1" dirty="0">
                        <a:latin typeface="Cambria Math" panose="02040503050406030204" pitchFamily="18" charset="0"/>
                      </a:rPr>
                      <m:t>=</m:t>
                    </m:r>
                    <m:f>
                      <m:fPr>
                        <m:ctrlPr>
                          <a:rPr lang="en-US" altLang="en-US" sz="2200" i="1" dirty="0">
                            <a:latin typeface="Cambria Math" panose="02040503050406030204" pitchFamily="18" charset="0"/>
                          </a:rPr>
                        </m:ctrlPr>
                      </m:fPr>
                      <m:num>
                        <m:r>
                          <a:rPr lang="en-US" altLang="en-US" sz="2200" i="1" dirty="0">
                            <a:latin typeface="Cambria Math" panose="02040503050406030204" pitchFamily="18" charset="0"/>
                          </a:rPr>
                          <m:t>1</m:t>
                        </m:r>
                      </m:num>
                      <m:den>
                        <m:r>
                          <a:rPr lang="en-US" altLang="en-US" sz="2200" i="1" dirty="0">
                            <a:latin typeface="Cambria Math" panose="02040503050406030204" pitchFamily="18" charset="0"/>
                          </a:rPr>
                          <m:t>2</m:t>
                        </m:r>
                      </m:den>
                    </m:f>
                    <m:r>
                      <a:rPr lang="en-US" altLang="en-US" sz="2200" i="1" dirty="0">
                        <a:latin typeface="Cambria Math" panose="02040503050406030204" pitchFamily="18" charset="0"/>
                      </a:rPr>
                      <m:t>𝑘</m:t>
                    </m:r>
                    <m:sSup>
                      <m:sSupPr>
                        <m:ctrlPr>
                          <a:rPr lang="en-US" altLang="en-US" sz="2200" i="1" dirty="0">
                            <a:latin typeface="Cambria Math" panose="02040503050406030204" pitchFamily="18" charset="0"/>
                          </a:rPr>
                        </m:ctrlPr>
                      </m:sSupPr>
                      <m:e>
                        <m:r>
                          <a:rPr lang="en-US" altLang="en-US" sz="2200" i="1" dirty="0">
                            <a:latin typeface="Cambria Math" panose="02040503050406030204" pitchFamily="18" charset="0"/>
                          </a:rPr>
                          <m:t>𝐴</m:t>
                        </m:r>
                      </m:e>
                      <m:sup>
                        <m:r>
                          <a:rPr lang="en-US" altLang="en-US" sz="2200" i="1" dirty="0">
                            <a:latin typeface="Cambria Math" panose="02040503050406030204" pitchFamily="18" charset="0"/>
                          </a:rPr>
                          <m:t>2</m:t>
                        </m:r>
                      </m:sup>
                    </m:sSup>
                  </m:oMath>
                </a14:m>
                <a:endParaRPr lang="en-US" altLang="en-US" sz="2200" b="0" i="1" dirty="0">
                  <a:latin typeface="Cambria Math" panose="02040503050406030204" pitchFamily="18" charset="0"/>
                </a:endParaRPr>
              </a:p>
              <a:p>
                <a:pPr algn="just"/>
                <a:r>
                  <a:rPr lang="en-US" altLang="en-US" sz="2200" dirty="0"/>
                  <a:t>The total energy is conserved so that the total energy of </a:t>
                </a:r>
                <a:r>
                  <a:rPr lang="en-US" sz="2200" dirty="0"/>
                  <a:t>a harmonic oscillator</a:t>
                </a:r>
                <a:r>
                  <a:rPr lang="en-US" altLang="en-US" sz="2200" dirty="0"/>
                  <a:t> is constant. It is converted between kinetic and potential energy. At large displacement, the kinetic energy is zero and the energy is equal to the potential energy. As can be seen from the figure below, the total energy is distributed between the kinetic energy and the potential energy </a:t>
                </a:r>
                <a:r>
                  <a:rPr lang="en-US" sz="2200" dirty="0"/>
                  <a:t>of</a:t>
                </a:r>
              </a:p>
              <a:p>
                <a:pPr algn="just"/>
                <a:r>
                  <a:rPr lang="en-US" sz="2200" dirty="0"/>
                  <a:t>during one oscillation</a:t>
                </a:r>
                <a:r>
                  <a:rPr lang="en-US" altLang="en-US" sz="2200" dirty="0"/>
                  <a:t>. Both kinetic energy and potential energy </a:t>
                </a:r>
                <a:r>
                  <a:rPr lang="en-US" sz="2200" dirty="0"/>
                  <a:t>oscillates in time between zero and its maximum value</a:t>
                </a:r>
                <a:endParaRPr lang="en-US" altLang="en-US" sz="2200" dirty="0"/>
              </a:p>
            </p:txBody>
          </p:sp>
        </mc:Choice>
        <mc:Fallback xmlns="">
          <p:sp>
            <p:nvSpPr>
              <p:cNvPr id="6" name="Rectangle 5"/>
              <p:cNvSpPr>
                <a:spLocks noRot="1" noChangeAspect="1" noMove="1" noResize="1" noEditPoints="1" noAdjustHandles="1" noChangeArrowheads="1" noChangeShapeType="1" noTextEdit="1"/>
              </p:cNvSpPr>
              <p:nvPr/>
            </p:nvSpPr>
            <p:spPr>
              <a:xfrm>
                <a:off x="207415" y="922282"/>
                <a:ext cx="8741867" cy="3094180"/>
              </a:xfrm>
              <a:prstGeom prst="rect">
                <a:avLst/>
              </a:prstGeom>
              <a:blipFill>
                <a:blip r:embed="rId2"/>
                <a:stretch>
                  <a:fillRect l="-907" r="-907" b="-3150"/>
                </a:stretch>
              </a:blipFill>
            </p:spPr>
            <p:txBody>
              <a:bodyPr/>
              <a:lstStyle/>
              <a:p>
                <a:r>
                  <a:rPr lang="en-US">
                    <a:noFill/>
                  </a:rPr>
                  <a:t> </a:t>
                </a:r>
              </a:p>
            </p:txBody>
          </p:sp>
        </mc:Fallback>
      </mc:AlternateContent>
      <p:grpSp>
        <p:nvGrpSpPr>
          <p:cNvPr id="18" name="Group 17"/>
          <p:cNvGrpSpPr/>
          <p:nvPr/>
        </p:nvGrpSpPr>
        <p:grpSpPr>
          <a:xfrm>
            <a:off x="2052008" y="4132984"/>
            <a:ext cx="5358219" cy="2472133"/>
            <a:chOff x="2052008" y="4132984"/>
            <a:chExt cx="5358219" cy="2472133"/>
          </a:xfrm>
        </p:grpSpPr>
        <p:grpSp>
          <p:nvGrpSpPr>
            <p:cNvPr id="12" name="Group 11"/>
            <p:cNvGrpSpPr/>
            <p:nvPr/>
          </p:nvGrpSpPr>
          <p:grpSpPr>
            <a:xfrm>
              <a:off x="2052008" y="4132984"/>
              <a:ext cx="5358219" cy="2472133"/>
              <a:chOff x="2052008" y="4234584"/>
              <a:chExt cx="5358219" cy="2472133"/>
            </a:xfrm>
          </p:grpSpPr>
          <p:pic>
            <p:nvPicPr>
              <p:cNvPr id="8" name="Picture 7"/>
              <p:cNvPicPr>
                <a:picLocks noChangeAspect="1"/>
              </p:cNvPicPr>
              <p:nvPr/>
            </p:nvPicPr>
            <p:blipFill rotWithShape="1">
              <a:blip r:embed="rId3"/>
              <a:srcRect l="2042" t="2641" r="1523" b="20310"/>
              <a:stretch/>
            </p:blipFill>
            <p:spPr>
              <a:xfrm>
                <a:off x="2324695" y="4234584"/>
                <a:ext cx="4824918" cy="1828800"/>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3656527" y="4234584"/>
                    <a:ext cx="209275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𝐸</m:t>
                          </m:r>
                          <m:r>
                            <a:rPr lang="en-US" sz="2000" b="0" i="1" smtClean="0">
                              <a:latin typeface="Cambria Math" panose="02040503050406030204" pitchFamily="18" charset="0"/>
                            </a:rPr>
                            <m:t>=</m:t>
                          </m:r>
                          <m:r>
                            <a:rPr lang="en-US" sz="2000" b="0" i="1" smtClean="0">
                              <a:latin typeface="Cambria Math" panose="02040503050406030204" pitchFamily="18" charset="0"/>
                            </a:rPr>
                            <m:t>𝑇</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r>
                            <a:rPr lang="en-US" sz="2000" b="0" i="1" smtClean="0">
                              <a:latin typeface="Cambria Math" panose="02040503050406030204" pitchFamily="18" charset="0"/>
                            </a:rPr>
                            <m:t>𝑉</m:t>
                          </m:r>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m:t>
                          </m:r>
                        </m:oMath>
                      </m:oMathPara>
                    </a14:m>
                    <a:endParaRPr lang="en-US" sz="2000" dirty="0"/>
                  </a:p>
                </p:txBody>
              </p:sp>
            </mc:Choice>
            <mc:Fallback xmlns="">
              <p:sp>
                <p:nvSpPr>
                  <p:cNvPr id="9" name="Rectangle 8"/>
                  <p:cNvSpPr>
                    <a:spLocks noRot="1" noChangeAspect="1" noMove="1" noResize="1" noEditPoints="1" noAdjustHandles="1" noChangeArrowheads="1" noChangeShapeType="1" noTextEdit="1"/>
                  </p:cNvSpPr>
                  <p:nvPr/>
                </p:nvSpPr>
                <p:spPr>
                  <a:xfrm>
                    <a:off x="3656527" y="4234584"/>
                    <a:ext cx="2092752" cy="400110"/>
                  </a:xfrm>
                  <a:prstGeom prst="rect">
                    <a:avLst/>
                  </a:prstGeom>
                  <a:blipFill>
                    <a:blip r:embed="rId4"/>
                    <a:stretch>
                      <a:fillRect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389032" y="4853901"/>
                    <a:ext cx="71192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2389032" y="4853901"/>
                    <a:ext cx="711925" cy="369332"/>
                  </a:xfrm>
                  <a:prstGeom prst="rect">
                    <a:avLst/>
                  </a:prstGeom>
                  <a:blipFill>
                    <a:blip r:embed="rId5"/>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389032" y="5464627"/>
                    <a:ext cx="71192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𝑇</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2389032" y="5464627"/>
                    <a:ext cx="711925" cy="369332"/>
                  </a:xfrm>
                  <a:prstGeom prst="rect">
                    <a:avLst/>
                  </a:prstGeom>
                  <a:blipFill>
                    <a:blip r:embed="rId6"/>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800125" y="6017986"/>
                    <a:ext cx="61010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𝐴</m:t>
                          </m:r>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6800125" y="6017986"/>
                    <a:ext cx="610102"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052008" y="6011853"/>
                    <a:ext cx="61010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𝐴</m:t>
                          </m:r>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2052008" y="6011853"/>
                    <a:ext cx="610102"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4478161" y="6337385"/>
                    <a:ext cx="36798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𝒙</m:t>
                          </m:r>
                        </m:oMath>
                      </m:oMathPara>
                    </a14:m>
                    <a:endParaRPr lang="en-US" b="1" dirty="0"/>
                  </a:p>
                </p:txBody>
              </p:sp>
            </mc:Choice>
            <mc:Fallback xmlns="">
              <p:sp>
                <p:nvSpPr>
                  <p:cNvPr id="16" name="Rectangle 15"/>
                  <p:cNvSpPr>
                    <a:spLocks noRot="1" noChangeAspect="1" noMove="1" noResize="1" noEditPoints="1" noAdjustHandles="1" noChangeArrowheads="1" noChangeShapeType="1" noTextEdit="1"/>
                  </p:cNvSpPr>
                  <p:nvPr/>
                </p:nvSpPr>
                <p:spPr>
                  <a:xfrm>
                    <a:off x="4478161" y="6337385"/>
                    <a:ext cx="367986" cy="369332"/>
                  </a:xfrm>
                  <a:prstGeom prst="rect">
                    <a:avLst/>
                  </a:prstGeom>
                  <a:blipFill>
                    <a:blip r:embed="rId9"/>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7" name="Rectangle 16"/>
                <p:cNvSpPr/>
                <p:nvPr/>
              </p:nvSpPr>
              <p:spPr>
                <a:xfrm>
                  <a:off x="4480341" y="6018853"/>
                  <a:ext cx="36580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4480341" y="6018853"/>
                  <a:ext cx="365806" cy="369332"/>
                </a:xfrm>
                <a:prstGeom prst="rect">
                  <a:avLst/>
                </a:prstGeom>
                <a:blipFill>
                  <a:blip r:embed="rId10"/>
                  <a:stretch>
                    <a:fillRect/>
                  </a:stretch>
                </a:blipFill>
              </p:spPr>
              <p:txBody>
                <a:bodyPr/>
                <a:lstStyle/>
                <a:p>
                  <a:r>
                    <a:rPr lang="en-US">
                      <a:noFill/>
                    </a:rPr>
                    <a:t> </a:t>
                  </a:r>
                </a:p>
              </p:txBody>
            </p:sp>
          </mc:Fallback>
        </mc:AlternateContent>
      </p:grpSp>
      <p:sp>
        <p:nvSpPr>
          <p:cNvPr id="4" name="Slide Number Placeholder 3"/>
          <p:cNvSpPr>
            <a:spLocks noGrp="1"/>
          </p:cNvSpPr>
          <p:nvPr>
            <p:ph type="sldNum" sz="quarter" idx="12"/>
          </p:nvPr>
        </p:nvSpPr>
        <p:spPr/>
        <p:txBody>
          <a:bodyPr/>
          <a:lstStyle/>
          <a:p>
            <a:fld id="{74374BF2-3C04-4AB9-BE52-D173019A9162}" type="slidenum">
              <a:rPr lang="en-US" smtClean="0"/>
              <a:t>15</a:t>
            </a:fld>
            <a:endParaRPr lang="en-US"/>
          </a:p>
        </p:txBody>
      </p:sp>
    </p:spTree>
    <p:extLst>
      <p:ext uri="{BB962C8B-B14F-4D97-AF65-F5344CB8AC3E}">
        <p14:creationId xmlns:p14="http://schemas.microsoft.com/office/powerpoint/2010/main" val="3687855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sz="3000" b="1" dirty="0"/>
              <a:t>Reduced Mass</a:t>
            </a:r>
            <a:endParaRPr lang="ar-SA" altLang="en-US" sz="3000" b="1" dirty="0"/>
          </a:p>
        </p:txBody>
      </p:sp>
      <p:sp>
        <p:nvSpPr>
          <p:cNvPr id="3" name="Rectangle 2"/>
          <p:cNvSpPr/>
          <p:nvPr/>
        </p:nvSpPr>
        <p:spPr>
          <a:xfrm>
            <a:off x="207416" y="928906"/>
            <a:ext cx="8741867" cy="3000821"/>
          </a:xfrm>
          <a:prstGeom prst="rect">
            <a:avLst/>
          </a:prstGeom>
        </p:spPr>
        <p:txBody>
          <a:bodyPr wrap="square">
            <a:spAutoFit/>
          </a:bodyPr>
          <a:lstStyle/>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p:txBody>
      </p:sp>
      <mc:AlternateContent xmlns:mc="http://schemas.openxmlformats.org/markup-compatibility/2006" xmlns:a14="http://schemas.microsoft.com/office/drawing/2010/main">
        <mc:Choice Requires="a14">
          <p:sp>
            <p:nvSpPr>
              <p:cNvPr id="6" name="Rectangle 5"/>
              <p:cNvSpPr/>
              <p:nvPr/>
            </p:nvSpPr>
            <p:spPr>
              <a:xfrm>
                <a:off x="207415" y="922282"/>
                <a:ext cx="8741867" cy="4411464"/>
              </a:xfrm>
              <a:prstGeom prst="rect">
                <a:avLst/>
              </a:prstGeom>
            </p:spPr>
            <p:txBody>
              <a:bodyPr wrap="square">
                <a:spAutoFit/>
              </a:bodyPr>
              <a:lstStyle/>
              <a:p>
                <a:pPr algn="just"/>
                <a:r>
                  <a:rPr lang="en-US" altLang="en-US" sz="2200" dirty="0"/>
                  <a:t>We have seen that, the angular velocity of a harmonic oscillator, </a:t>
                </a:r>
                <a14:m>
                  <m:oMath xmlns:m="http://schemas.openxmlformats.org/officeDocument/2006/math">
                    <m:r>
                      <a:rPr lang="en-US" altLang="en-US" sz="2400">
                        <a:latin typeface="Cambria Math" panose="02040503050406030204" pitchFamily="18" charset="0"/>
                      </a:rPr>
                      <m:t>𝜔</m:t>
                    </m:r>
                  </m:oMath>
                </a14:m>
                <a:r>
                  <a:rPr lang="en-US" altLang="en-US" sz="2200" dirty="0"/>
                  <a:t> is given by</a:t>
                </a:r>
              </a:p>
              <a:p>
                <a:pPr algn="ctr"/>
                <a:endParaRPr lang="en-US" altLang="en-US" sz="300" dirty="0">
                  <a:latin typeface="Cambria Math" panose="02040503050406030204" pitchFamily="18" charset="0"/>
                </a:endParaRPr>
              </a:p>
              <a:p>
                <a:pPr algn="ctr"/>
                <a14:m>
                  <m:oMath xmlns:m="http://schemas.openxmlformats.org/officeDocument/2006/math">
                    <m:r>
                      <a:rPr lang="en-US" altLang="en-US" sz="2000">
                        <a:latin typeface="Cambria Math" panose="02040503050406030204" pitchFamily="18" charset="0"/>
                      </a:rPr>
                      <m:t>𝜔</m:t>
                    </m:r>
                  </m:oMath>
                </a14:m>
                <a:r>
                  <a:rPr lang="en-US" altLang="en-US" sz="2000" dirty="0"/>
                  <a:t>=</a:t>
                </a:r>
                <a14:m>
                  <m:oMath xmlns:m="http://schemas.openxmlformats.org/officeDocument/2006/math">
                    <m:rad>
                      <m:radPr>
                        <m:degHide m:val="on"/>
                        <m:ctrlPr>
                          <a:rPr lang="en-US" altLang="en-US" sz="2000" i="1" dirty="0">
                            <a:latin typeface="Cambria Math" panose="02040503050406030204" pitchFamily="18" charset="0"/>
                          </a:rPr>
                        </m:ctrlPr>
                      </m:radPr>
                      <m:deg/>
                      <m:e>
                        <m:r>
                          <a:rPr lang="en-US" altLang="en-US" sz="2000" dirty="0">
                            <a:latin typeface="Cambria Math" panose="02040503050406030204" pitchFamily="18" charset="0"/>
                          </a:rPr>
                          <m:t>𝑘</m:t>
                        </m:r>
                        <m:r>
                          <a:rPr lang="en-US" altLang="en-US" sz="2000" dirty="0">
                            <a:latin typeface="Cambria Math" panose="02040503050406030204" pitchFamily="18" charset="0"/>
                          </a:rPr>
                          <m:t>/</m:t>
                        </m:r>
                        <m:r>
                          <a:rPr lang="en-US" altLang="en-US" sz="2000" dirty="0">
                            <a:latin typeface="Cambria Math" panose="02040503050406030204" pitchFamily="18" charset="0"/>
                          </a:rPr>
                          <m:t>𝑚</m:t>
                        </m:r>
                      </m:e>
                    </m:rad>
                  </m:oMath>
                </a14:m>
                <a:endParaRPr lang="en-US" altLang="en-US" sz="2200" dirty="0"/>
              </a:p>
              <a:p>
                <a:pPr algn="ctr"/>
                <a:endParaRPr lang="en-US" altLang="en-US" sz="500" dirty="0"/>
              </a:p>
              <a:p>
                <a:pPr algn="ctr"/>
                <a:endParaRPr lang="en-US" altLang="en-US" sz="500" dirty="0"/>
              </a:p>
              <a:p>
                <a:pPr algn="just"/>
                <a:r>
                  <a:rPr lang="en-US" altLang="en-US" sz="2200" dirty="0"/>
                  <a:t>The question that arises is that, </a:t>
                </a:r>
                <a:r>
                  <a:rPr lang="en-US" altLang="en-US" sz="2200" b="1" dirty="0">
                    <a:solidFill>
                      <a:srgbClr val="FF0000"/>
                    </a:solidFill>
                  </a:rPr>
                  <a:t>in a diatomic molecule case, what mass should be used in this angular velocity expression?</a:t>
                </a:r>
              </a:p>
              <a:p>
                <a:pPr algn="just"/>
                <a:r>
                  <a:rPr lang="en-US" altLang="en-US" sz="2200" dirty="0"/>
                  <a:t>To answer this questions, let’s revise few things of what we have already seen before.</a:t>
                </a:r>
              </a:p>
              <a:p>
                <a:pPr algn="just"/>
                <a:endParaRPr lang="en-US" altLang="en-US" sz="2200" dirty="0"/>
              </a:p>
              <a:p>
                <a:pPr algn="just"/>
                <a:endParaRPr lang="en-US" altLang="en-US" sz="2200" dirty="0"/>
              </a:p>
              <a:p>
                <a:pPr algn="just"/>
                <a:endParaRPr lang="en-US" altLang="en-US" sz="2200" dirty="0"/>
              </a:p>
              <a:p>
                <a:pPr algn="just"/>
                <a:endParaRPr lang="en-US" altLang="en-US" sz="2200" dirty="0"/>
              </a:p>
              <a:p>
                <a:pPr algn="just"/>
                <a:endParaRPr lang="en-US" altLang="en-US" sz="2200" dirty="0"/>
              </a:p>
            </p:txBody>
          </p:sp>
        </mc:Choice>
        <mc:Fallback xmlns="">
          <p:sp>
            <p:nvSpPr>
              <p:cNvPr id="6" name="Rectangle 5"/>
              <p:cNvSpPr>
                <a:spLocks noRot="1" noChangeAspect="1" noMove="1" noResize="1" noEditPoints="1" noAdjustHandles="1" noChangeArrowheads="1" noChangeShapeType="1" noTextEdit="1"/>
              </p:cNvSpPr>
              <p:nvPr/>
            </p:nvSpPr>
            <p:spPr>
              <a:xfrm>
                <a:off x="207415" y="922282"/>
                <a:ext cx="8741867" cy="4411464"/>
              </a:xfrm>
              <a:prstGeom prst="rect">
                <a:avLst/>
              </a:prstGeom>
              <a:blipFill>
                <a:blip r:embed="rId2"/>
                <a:stretch>
                  <a:fillRect l="-907" t="-276" r="-907"/>
                </a:stretch>
              </a:blipFill>
            </p:spPr>
            <p:txBody>
              <a:bodyPr/>
              <a:lstStyle/>
              <a:p>
                <a:r>
                  <a:rPr lang="en-US">
                    <a:noFill/>
                  </a:rPr>
                  <a:t> </a:t>
                </a:r>
              </a:p>
            </p:txBody>
          </p:sp>
        </mc:Fallback>
      </mc:AlternateContent>
      <p:grpSp>
        <p:nvGrpSpPr>
          <p:cNvPr id="26" name="Group 25"/>
          <p:cNvGrpSpPr/>
          <p:nvPr/>
        </p:nvGrpSpPr>
        <p:grpSpPr>
          <a:xfrm>
            <a:off x="519346" y="4045969"/>
            <a:ext cx="4052654" cy="2151369"/>
            <a:chOff x="2491698" y="1685339"/>
            <a:chExt cx="4052654" cy="2151369"/>
          </a:xfrm>
        </p:grpSpPr>
        <p:cxnSp>
          <p:nvCxnSpPr>
            <p:cNvPr id="27" name="Straight Connector 26"/>
            <p:cNvCxnSpPr/>
            <p:nvPr/>
          </p:nvCxnSpPr>
          <p:spPr>
            <a:xfrm>
              <a:off x="3523788" y="1892206"/>
              <a:ext cx="0" cy="2475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214127" y="1907446"/>
              <a:ext cx="0" cy="2475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2491698" y="1685339"/>
              <a:ext cx="4052654" cy="2151369"/>
              <a:chOff x="2491698" y="1685339"/>
              <a:chExt cx="4052654" cy="2151369"/>
            </a:xfrm>
          </p:grpSpPr>
          <p:grpSp>
            <p:nvGrpSpPr>
              <p:cNvPr id="30" name="Group 29"/>
              <p:cNvGrpSpPr/>
              <p:nvPr/>
            </p:nvGrpSpPr>
            <p:grpSpPr>
              <a:xfrm>
                <a:off x="2491698" y="1685339"/>
                <a:ext cx="4052654" cy="2151369"/>
                <a:chOff x="2697480" y="1941474"/>
                <a:chExt cx="4052654" cy="2151369"/>
              </a:xfrm>
            </p:grpSpPr>
            <p:grpSp>
              <p:nvGrpSpPr>
                <p:cNvPr id="33" name="Group 32"/>
                <p:cNvGrpSpPr/>
                <p:nvPr/>
              </p:nvGrpSpPr>
              <p:grpSpPr>
                <a:xfrm>
                  <a:off x="2697480" y="1941474"/>
                  <a:ext cx="3749040" cy="2151369"/>
                  <a:chOff x="2657475" y="1952625"/>
                  <a:chExt cx="3749040" cy="2151369"/>
                </a:xfrm>
              </p:grpSpPr>
              <p:cxnSp>
                <p:nvCxnSpPr>
                  <p:cNvPr id="36" name="Straight Connector 35"/>
                  <p:cNvCxnSpPr/>
                  <p:nvPr/>
                </p:nvCxnSpPr>
                <p:spPr>
                  <a:xfrm>
                    <a:off x="5394588" y="2884907"/>
                    <a:ext cx="0" cy="82296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3001828" y="2452370"/>
                    <a:ext cx="3141777" cy="457200"/>
                    <a:chOff x="3001828" y="2099945"/>
                    <a:chExt cx="3141777" cy="457200"/>
                  </a:xfrm>
                </p:grpSpPr>
                <p:grpSp>
                  <p:nvGrpSpPr>
                    <p:cNvPr id="43" name="Group 42"/>
                    <p:cNvGrpSpPr>
                      <a:grpSpLocks noChangeAspect="1"/>
                    </p:cNvGrpSpPr>
                    <p:nvPr/>
                  </p:nvGrpSpPr>
                  <p:grpSpPr>
                    <a:xfrm>
                      <a:off x="3514411" y="2099945"/>
                      <a:ext cx="2097674" cy="457200"/>
                      <a:chOff x="3922906" y="3681779"/>
                      <a:chExt cx="2664739" cy="580795"/>
                    </a:xfrm>
                  </p:grpSpPr>
                  <p:pic>
                    <p:nvPicPr>
                      <p:cNvPr id="46" name="Picture 45"/>
                      <p:cNvPicPr>
                        <a:picLocks noChangeAspect="1"/>
                      </p:cNvPicPr>
                      <p:nvPr/>
                    </p:nvPicPr>
                    <p:blipFill>
                      <a:blip r:embed="rId3"/>
                      <a:stretch>
                        <a:fillRect/>
                      </a:stretch>
                    </p:blipFill>
                    <p:spPr>
                      <a:xfrm>
                        <a:off x="4360127" y="3724507"/>
                        <a:ext cx="1688248" cy="456967"/>
                      </a:xfrm>
                      <a:prstGeom prst="rect">
                        <a:avLst/>
                      </a:prstGeom>
                    </p:spPr>
                  </p:pic>
                  <p:sp>
                    <p:nvSpPr>
                      <p:cNvPr id="47" name="Flowchart: Connector 46"/>
                      <p:cNvSpPr/>
                      <p:nvPr/>
                    </p:nvSpPr>
                    <p:spPr>
                      <a:xfrm>
                        <a:off x="6006850" y="3681779"/>
                        <a:ext cx="580795" cy="580795"/>
                      </a:xfrm>
                      <a:prstGeom prst="flowChartConnector">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F0000"/>
                          </a:solidFill>
                        </a:endParaRPr>
                      </a:p>
                    </p:txBody>
                  </p:sp>
                  <p:sp>
                    <p:nvSpPr>
                      <p:cNvPr id="48" name="Flowchart: Connector 47"/>
                      <p:cNvSpPr/>
                      <p:nvPr/>
                    </p:nvSpPr>
                    <p:spPr>
                      <a:xfrm>
                        <a:off x="3922906" y="3731710"/>
                        <a:ext cx="457200" cy="457200"/>
                      </a:xfrm>
                      <a:prstGeom prst="flowChartConnec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F0000"/>
                          </a:solidFill>
                        </a:endParaRPr>
                      </a:p>
                    </p:txBody>
                  </p:sp>
                </p:grpSp>
                <mc:AlternateContent xmlns:mc="http://schemas.openxmlformats.org/markup-compatibility/2006" xmlns:a14="http://schemas.microsoft.com/office/drawing/2010/main">
                  <mc:Choice Requires="a14">
                    <p:sp>
                      <p:nvSpPr>
                        <p:cNvPr id="44" name="Rectangle 43"/>
                        <p:cNvSpPr/>
                        <p:nvPr/>
                      </p:nvSpPr>
                      <p:spPr>
                        <a:xfrm>
                          <a:off x="3001828" y="2121894"/>
                          <a:ext cx="532517" cy="392993"/>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r>
                                  <a:rPr lang="en-US" sz="2000" i="1" dirty="0">
                                    <a:latin typeface="Cambria Math" panose="02040503050406030204" pitchFamily="18" charset="0"/>
                                  </a:rPr>
                                  <m:t>𝑚</m:t>
                                </m:r>
                                <m:r>
                                  <a:rPr lang="en-US" sz="2000" i="1" baseline="-25000" dirty="0">
                                    <a:latin typeface="Cambria Math" panose="02040503050406030204" pitchFamily="18" charset="0"/>
                                  </a:rPr>
                                  <m:t>1</m:t>
                                </m:r>
                              </m:oMath>
                            </m:oMathPara>
                          </a14:m>
                          <a:endParaRPr lang="en-US" sz="2000" baseline="-25000" dirty="0"/>
                        </a:p>
                      </p:txBody>
                    </p:sp>
                  </mc:Choice>
                  <mc:Fallback xmlns="">
                    <p:sp>
                      <p:nvSpPr>
                        <p:cNvPr id="9" name="Rectangle 8"/>
                        <p:cNvSpPr>
                          <a:spLocks noRot="1" noChangeAspect="1" noMove="1" noResize="1" noEditPoints="1" noAdjustHandles="1" noChangeArrowheads="1" noChangeShapeType="1" noTextEdit="1"/>
                        </p:cNvSpPr>
                        <p:nvPr/>
                      </p:nvSpPr>
                      <p:spPr>
                        <a:xfrm>
                          <a:off x="3001828" y="2121894"/>
                          <a:ext cx="532517" cy="392993"/>
                        </a:xfrm>
                        <a:prstGeom prst="rect">
                          <a:avLst/>
                        </a:prstGeom>
                        <a:blipFill>
                          <a:blip r:embed="rId4"/>
                          <a:stretch>
                            <a:fillRect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a:xfrm>
                          <a:off x="5611088" y="2139468"/>
                          <a:ext cx="532517" cy="392993"/>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𝑚</m:t>
                                </m:r>
                                <m:r>
                                  <a:rPr lang="en-US" sz="2000" b="0" i="1" baseline="-25000" dirty="0" smtClean="0">
                                    <a:latin typeface="Cambria Math" panose="02040503050406030204" pitchFamily="18" charset="0"/>
                                  </a:rPr>
                                  <m:t>2</m:t>
                                </m:r>
                              </m:oMath>
                            </m:oMathPara>
                          </a14:m>
                          <a:endParaRPr lang="en-US" sz="2000" baseline="-25000" dirty="0"/>
                        </a:p>
                      </p:txBody>
                    </p:sp>
                  </mc:Choice>
                  <mc:Fallback xmlns="">
                    <p:sp>
                      <p:nvSpPr>
                        <p:cNvPr id="11" name="Rectangle 10"/>
                        <p:cNvSpPr>
                          <a:spLocks noRot="1" noChangeAspect="1" noMove="1" noResize="1" noEditPoints="1" noAdjustHandles="1" noChangeArrowheads="1" noChangeShapeType="1" noTextEdit="1"/>
                        </p:cNvSpPr>
                        <p:nvPr/>
                      </p:nvSpPr>
                      <p:spPr>
                        <a:xfrm>
                          <a:off x="5611088" y="2139468"/>
                          <a:ext cx="532517" cy="392993"/>
                        </a:xfrm>
                        <a:prstGeom prst="rect">
                          <a:avLst/>
                        </a:prstGeom>
                        <a:blipFill>
                          <a:blip r:embed="rId5"/>
                          <a:stretch>
                            <a:fillRect b="-3125"/>
                          </a:stretch>
                        </a:blipFill>
                      </p:spPr>
                      <p:txBody>
                        <a:bodyPr/>
                        <a:lstStyle/>
                        <a:p>
                          <a:r>
                            <a:rPr lang="en-US">
                              <a:noFill/>
                            </a:rPr>
                            <a:t> </a:t>
                          </a:r>
                        </a:p>
                      </p:txBody>
                    </p:sp>
                  </mc:Fallback>
                </mc:AlternateContent>
              </p:grpSp>
              <p:cxnSp>
                <p:nvCxnSpPr>
                  <p:cNvPr id="38" name="Straight Connector 37"/>
                  <p:cNvCxnSpPr/>
                  <p:nvPr/>
                </p:nvCxnSpPr>
                <p:spPr>
                  <a:xfrm>
                    <a:off x="2657475" y="3709670"/>
                    <a:ext cx="3749040"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4"/>
                  </p:cNvCxnSpPr>
                  <p:nvPr/>
                </p:nvCxnSpPr>
                <p:spPr>
                  <a:xfrm>
                    <a:off x="3694364" y="2851582"/>
                    <a:ext cx="0" cy="85808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Rectangle 39"/>
                      <p:cNvSpPr/>
                      <p:nvPr/>
                    </p:nvSpPr>
                    <p:spPr>
                      <a:xfrm>
                        <a:off x="3473012" y="3711001"/>
                        <a:ext cx="453970" cy="392993"/>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𝑥</m:t>
                              </m:r>
                              <m:r>
                                <a:rPr lang="en-US" sz="2000" i="1" baseline="-25000" dirty="0">
                                  <a:latin typeface="Cambria Math" panose="02040503050406030204" pitchFamily="18" charset="0"/>
                                </a:rPr>
                                <m:t>1</m:t>
                              </m:r>
                            </m:oMath>
                          </m:oMathPara>
                        </a14:m>
                        <a:endParaRPr lang="en-US" sz="2000" baseline="-25000" dirty="0"/>
                      </a:p>
                    </p:txBody>
                  </p:sp>
                </mc:Choice>
                <mc:Fallback xmlns="">
                  <p:sp>
                    <p:nvSpPr>
                      <p:cNvPr id="17" name="Rectangle 16"/>
                      <p:cNvSpPr>
                        <a:spLocks noRot="1" noChangeAspect="1" noMove="1" noResize="1" noEditPoints="1" noAdjustHandles="1" noChangeArrowheads="1" noChangeShapeType="1" noTextEdit="1"/>
                      </p:cNvSpPr>
                      <p:nvPr/>
                    </p:nvSpPr>
                    <p:spPr>
                      <a:xfrm>
                        <a:off x="3473012" y="3711001"/>
                        <a:ext cx="453970" cy="392993"/>
                      </a:xfrm>
                      <a:prstGeom prst="rect">
                        <a:avLst/>
                      </a:prstGeom>
                      <a:blipFill>
                        <a:blip r:embed="rId6"/>
                        <a:stretch>
                          <a:fillRect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5171511" y="3701533"/>
                        <a:ext cx="453970" cy="392993"/>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𝑥</m:t>
                              </m:r>
                              <m:r>
                                <a:rPr lang="en-US" sz="2000" b="0" i="1" baseline="-25000" dirty="0" smtClean="0">
                                  <a:latin typeface="Cambria Math" panose="02040503050406030204" pitchFamily="18" charset="0"/>
                                </a:rPr>
                                <m:t>2</m:t>
                              </m:r>
                            </m:oMath>
                          </m:oMathPara>
                        </a14:m>
                        <a:endParaRPr lang="en-US" sz="2000" baseline="-25000" dirty="0"/>
                      </a:p>
                    </p:txBody>
                  </p:sp>
                </mc:Choice>
                <mc:Fallback xmlns="">
                  <p:sp>
                    <p:nvSpPr>
                      <p:cNvPr id="20" name="Rectangle 19"/>
                      <p:cNvSpPr>
                        <a:spLocks noRot="1" noChangeAspect="1" noMove="1" noResize="1" noEditPoints="1" noAdjustHandles="1" noChangeArrowheads="1" noChangeShapeType="1" noTextEdit="1"/>
                      </p:cNvSpPr>
                      <p:nvPr/>
                    </p:nvSpPr>
                    <p:spPr>
                      <a:xfrm>
                        <a:off x="5171511" y="3701533"/>
                        <a:ext cx="453970" cy="392993"/>
                      </a:xfrm>
                      <a:prstGeom prst="rect">
                        <a:avLst/>
                      </a:prstGeom>
                      <a:blipFill>
                        <a:blip r:embed="rId7"/>
                        <a:stretch>
                          <a:fillRect b="-3077"/>
                        </a:stretch>
                      </a:blipFill>
                    </p:spPr>
                    <p:txBody>
                      <a:bodyPr/>
                      <a:lstStyle/>
                      <a:p>
                        <a:r>
                          <a:rPr lang="en-US">
                            <a:noFill/>
                          </a:rPr>
                          <a:t> </a:t>
                        </a:r>
                      </a:p>
                    </p:txBody>
                  </p:sp>
                </mc:Fallback>
              </mc:AlternateContent>
              <p:cxnSp>
                <p:nvCxnSpPr>
                  <p:cNvPr id="42" name="Straight Connector 41"/>
                  <p:cNvCxnSpPr/>
                  <p:nvPr/>
                </p:nvCxnSpPr>
                <p:spPr>
                  <a:xfrm flipV="1">
                    <a:off x="2666999" y="1952625"/>
                    <a:ext cx="0" cy="1757045"/>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4" name="Rectangle 33"/>
                    <p:cNvSpPr/>
                    <p:nvPr/>
                  </p:nvSpPr>
                  <p:spPr>
                    <a:xfrm>
                      <a:off x="4377234" y="2751837"/>
                      <a:ext cx="371704" cy="392993"/>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𝑘</m:t>
                            </m:r>
                          </m:oMath>
                        </m:oMathPara>
                      </a14:m>
                      <a:endParaRPr lang="en-US" sz="2000" baseline="-25000" dirty="0"/>
                    </a:p>
                  </p:txBody>
                </p:sp>
              </mc:Choice>
              <mc:Fallback xmlns="">
                <p:sp>
                  <p:nvSpPr>
                    <p:cNvPr id="24" name="Rectangle 23"/>
                    <p:cNvSpPr>
                      <a:spLocks noRot="1" noChangeAspect="1" noMove="1" noResize="1" noEditPoints="1" noAdjustHandles="1" noChangeArrowheads="1" noChangeShapeType="1" noTextEdit="1"/>
                    </p:cNvSpPr>
                    <p:nvPr/>
                  </p:nvSpPr>
                  <p:spPr>
                    <a:xfrm>
                      <a:off x="4377234" y="2751837"/>
                      <a:ext cx="371704" cy="39299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6382982" y="3469241"/>
                      <a:ext cx="367152" cy="392993"/>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𝑥</m:t>
                            </m:r>
                          </m:oMath>
                        </m:oMathPara>
                      </a14:m>
                      <a:endParaRPr lang="en-US" sz="2000" baseline="-25000" dirty="0"/>
                    </a:p>
                  </p:txBody>
                </p:sp>
              </mc:Choice>
              <mc:Fallback xmlns="">
                <p:sp>
                  <p:nvSpPr>
                    <p:cNvPr id="25" name="Rectangle 24"/>
                    <p:cNvSpPr>
                      <a:spLocks noRot="1" noChangeAspect="1" noMove="1" noResize="1" noEditPoints="1" noAdjustHandles="1" noChangeArrowheads="1" noChangeShapeType="1" noTextEdit="1"/>
                    </p:cNvSpPr>
                    <p:nvPr/>
                  </p:nvSpPr>
                  <p:spPr>
                    <a:xfrm>
                      <a:off x="6382982" y="3469241"/>
                      <a:ext cx="367152" cy="392993"/>
                    </a:xfrm>
                    <a:prstGeom prst="rect">
                      <a:avLst/>
                    </a:prstGeom>
                    <a:blipFill>
                      <a:blip r:embed="rId9"/>
                      <a:stretch>
                        <a:fillRect/>
                      </a:stretch>
                    </a:blipFill>
                  </p:spPr>
                  <p:txBody>
                    <a:bodyPr/>
                    <a:lstStyle/>
                    <a:p>
                      <a:r>
                        <a:rPr lang="en-US">
                          <a:noFill/>
                        </a:rPr>
                        <a:t> </a:t>
                      </a:r>
                    </a:p>
                  </p:txBody>
                </p:sp>
              </mc:Fallback>
            </mc:AlternateContent>
          </p:grpSp>
          <p:cxnSp>
            <p:nvCxnSpPr>
              <p:cNvPr id="31" name="Straight Connector 30"/>
              <p:cNvCxnSpPr/>
              <p:nvPr/>
            </p:nvCxnSpPr>
            <p:spPr>
              <a:xfrm flipV="1">
                <a:off x="3523787" y="2026427"/>
                <a:ext cx="1691640" cy="0"/>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Rectangle 31"/>
                  <p:cNvSpPr/>
                  <p:nvPr/>
                </p:nvSpPr>
                <p:spPr>
                  <a:xfrm>
                    <a:off x="4165060" y="1781412"/>
                    <a:ext cx="439544" cy="392993"/>
                  </a:xfrm>
                  <a:prstGeom prst="rect">
                    <a:avLst/>
                  </a:prstGeom>
                  <a:solidFill>
                    <a:schemeClr val="bg1"/>
                  </a:solidFill>
                </p:spPr>
                <p:txBody>
                  <a:bodyPr wrap="none">
                    <a:spAutoFit/>
                  </a:bodyPr>
                  <a:lstStyle/>
                  <a:p>
                    <a:pPr algn="just"/>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𝑟</m:t>
                          </m:r>
                          <m:r>
                            <a:rPr lang="en-US" sz="2000" b="0" i="1" baseline="-25000" dirty="0" smtClean="0">
                              <a:latin typeface="Cambria Math" panose="02040503050406030204" pitchFamily="18" charset="0"/>
                            </a:rPr>
                            <m:t>𝑒</m:t>
                          </m:r>
                        </m:oMath>
                      </m:oMathPara>
                    </a14:m>
                    <a:endParaRPr lang="en-US" sz="2000" baseline="-25000" dirty="0"/>
                  </a:p>
                </p:txBody>
              </p:sp>
            </mc:Choice>
            <mc:Fallback xmlns="">
              <p:sp>
                <p:nvSpPr>
                  <p:cNvPr id="35" name="Rectangle 34"/>
                  <p:cNvSpPr>
                    <a:spLocks noRot="1" noChangeAspect="1" noMove="1" noResize="1" noEditPoints="1" noAdjustHandles="1" noChangeArrowheads="1" noChangeShapeType="1" noTextEdit="1"/>
                  </p:cNvSpPr>
                  <p:nvPr/>
                </p:nvSpPr>
                <p:spPr>
                  <a:xfrm>
                    <a:off x="4165060" y="1781412"/>
                    <a:ext cx="439544" cy="392993"/>
                  </a:xfrm>
                  <a:prstGeom prst="rect">
                    <a:avLst/>
                  </a:prstGeom>
                  <a:blipFill>
                    <a:blip r:embed="rId10"/>
                    <a:stretch>
                      <a:fillRect/>
                    </a:stretch>
                  </a:blipFill>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4" name="Rectangle 3"/>
              <p:cNvSpPr/>
              <p:nvPr/>
            </p:nvSpPr>
            <p:spPr>
              <a:xfrm>
                <a:off x="4669983" y="3564746"/>
                <a:ext cx="3274486" cy="430887"/>
              </a:xfrm>
              <a:prstGeom prst="rect">
                <a:avLst/>
              </a:prstGeom>
            </p:spPr>
            <p:txBody>
              <a:bodyPr wrap="none">
                <a:spAutoFit/>
              </a:bodyPr>
              <a:lstStyle/>
              <a:p>
                <a:pPr algn="just"/>
                <a14:m>
                  <m:oMathPara xmlns:m="http://schemas.openxmlformats.org/officeDocument/2006/math">
                    <m:oMathParaPr>
                      <m:jc m:val="center"/>
                    </m:oMathParaPr>
                    <m:oMath xmlns:m="http://schemas.openxmlformats.org/officeDocument/2006/math">
                      <m:r>
                        <a:rPr lang="en-US" sz="2200" i="1" dirty="0" smtClean="0">
                          <a:latin typeface="Cambria Math" panose="02040503050406030204" pitchFamily="18" charset="0"/>
                        </a:rPr>
                        <m:t>𝑥</m:t>
                      </m:r>
                      <m:r>
                        <a:rPr lang="en-US" sz="2200" i="1" dirty="0" smtClean="0">
                          <a:latin typeface="Cambria Math" panose="02040503050406030204" pitchFamily="18" charset="0"/>
                        </a:rPr>
                        <m:t> = </m:t>
                      </m:r>
                      <m:r>
                        <a:rPr lang="en-US" sz="2200" i="1" dirty="0">
                          <a:latin typeface="Cambria Math" panose="02040503050406030204" pitchFamily="18" charset="0"/>
                        </a:rPr>
                        <m:t>𝑟</m:t>
                      </m:r>
                      <m:r>
                        <a:rPr lang="en-US" sz="2200" i="1" dirty="0">
                          <a:latin typeface="Cambria Math" panose="02040503050406030204" pitchFamily="18" charset="0"/>
                        </a:rPr>
                        <m:t> –</m:t>
                      </m:r>
                      <m:sSub>
                        <m:sSubPr>
                          <m:ctrlPr>
                            <a:rPr lang="en-US" sz="2200" i="1" dirty="0">
                              <a:latin typeface="Cambria Math" panose="02040503050406030204" pitchFamily="18" charset="0"/>
                            </a:rPr>
                          </m:ctrlPr>
                        </m:sSubPr>
                        <m:e>
                          <m:r>
                            <a:rPr lang="en-US" sz="2200" i="1" dirty="0">
                              <a:latin typeface="Cambria Math" panose="02040503050406030204" pitchFamily="18" charset="0"/>
                            </a:rPr>
                            <m:t>𝑟</m:t>
                          </m:r>
                        </m:e>
                        <m:sub>
                          <m:r>
                            <a:rPr lang="en-US" sz="2200" i="1" dirty="0">
                              <a:latin typeface="Cambria Math" panose="02040503050406030204" pitchFamily="18" charset="0"/>
                            </a:rPr>
                            <m:t>𝑒</m:t>
                          </m:r>
                        </m:sub>
                      </m:sSub>
                      <m:r>
                        <a:rPr lang="en-US" sz="2200" b="0" i="1" dirty="0" smtClean="0">
                          <a:latin typeface="Cambria Math" panose="02040503050406030204" pitchFamily="18" charset="0"/>
                        </a:rPr>
                        <m:t>=</m:t>
                      </m:r>
                      <m:r>
                        <a:rPr lang="en-US" sz="2200" i="1" dirty="0">
                          <a:latin typeface="Cambria Math" panose="02040503050406030204" pitchFamily="18" charset="0"/>
                        </a:rPr>
                        <m:t>𝑥</m:t>
                      </m:r>
                      <m:r>
                        <a:rPr lang="en-US" sz="2200" i="1" baseline="-25000" dirty="0">
                          <a:latin typeface="Cambria Math" panose="02040503050406030204" pitchFamily="18" charset="0"/>
                        </a:rPr>
                        <m:t>2</m:t>
                      </m:r>
                      <m:r>
                        <a:rPr lang="en-US" sz="2200" i="1" dirty="0">
                          <a:latin typeface="Cambria Math" panose="02040503050406030204" pitchFamily="18" charset="0"/>
                        </a:rPr>
                        <m:t>−</m:t>
                      </m:r>
                      <m:r>
                        <a:rPr lang="en-US" sz="2200" i="1" dirty="0">
                          <a:latin typeface="Cambria Math" panose="02040503050406030204" pitchFamily="18" charset="0"/>
                        </a:rPr>
                        <m:t>𝑥</m:t>
                      </m:r>
                      <m:r>
                        <a:rPr lang="en-US" sz="2200" i="1" baseline="-25000" dirty="0">
                          <a:latin typeface="Cambria Math" panose="02040503050406030204" pitchFamily="18" charset="0"/>
                        </a:rPr>
                        <m:t>1</m:t>
                      </m:r>
                      <m:r>
                        <a:rPr lang="en-US" sz="2200" b="0" i="0" dirty="0" smtClean="0">
                          <a:latin typeface="Cambria Math" panose="02040503050406030204" pitchFamily="18" charset="0"/>
                        </a:rPr>
                        <m:t>−</m:t>
                      </m:r>
                      <m:sSub>
                        <m:sSubPr>
                          <m:ctrlPr>
                            <a:rPr lang="en-US" sz="2200" b="0" i="1" dirty="0" smtClean="0">
                              <a:latin typeface="Cambria Math" panose="02040503050406030204" pitchFamily="18" charset="0"/>
                            </a:rPr>
                          </m:ctrlPr>
                        </m:sSubPr>
                        <m:e>
                          <m:r>
                            <a:rPr lang="en-US" sz="2200" b="0" i="1" dirty="0" smtClean="0">
                              <a:latin typeface="Cambria Math" panose="02040503050406030204" pitchFamily="18" charset="0"/>
                            </a:rPr>
                            <m:t>𝑟</m:t>
                          </m:r>
                        </m:e>
                        <m:sub>
                          <m:r>
                            <a:rPr lang="en-US" sz="2200" b="0" i="1" dirty="0" smtClean="0">
                              <a:latin typeface="Cambria Math" panose="02040503050406030204" pitchFamily="18" charset="0"/>
                            </a:rPr>
                            <m:t>𝑒</m:t>
                          </m:r>
                        </m:sub>
                      </m:sSub>
                    </m:oMath>
                  </m:oMathPara>
                </a14:m>
                <a:endParaRPr lang="en-US" sz="2200" dirty="0"/>
              </a:p>
            </p:txBody>
          </p:sp>
        </mc:Choice>
        <mc:Fallback xmlns="">
          <p:sp>
            <p:nvSpPr>
              <p:cNvPr id="4" name="Rectangle 3"/>
              <p:cNvSpPr>
                <a:spLocks noRot="1" noChangeAspect="1" noMove="1" noResize="1" noEditPoints="1" noAdjustHandles="1" noChangeArrowheads="1" noChangeShapeType="1" noTextEdit="1"/>
              </p:cNvSpPr>
              <p:nvPr/>
            </p:nvSpPr>
            <p:spPr>
              <a:xfrm>
                <a:off x="4669983" y="3564746"/>
                <a:ext cx="3274486" cy="430887"/>
              </a:xfrm>
              <a:prstGeom prst="rect">
                <a:avLst/>
              </a:prstGeom>
              <a:blipFill>
                <a:blip r:embed="rId11"/>
                <a:stretch>
                  <a:fillRect b="-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669984" y="3995633"/>
                <a:ext cx="1773819" cy="6973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100" b="0" i="1" dirty="0">
                          <a:latin typeface="Cambria Math" panose="02040503050406030204" pitchFamily="18" charset="0"/>
                        </a:rPr>
                        <m:t>𝑉</m:t>
                      </m:r>
                      <m:d>
                        <m:dPr>
                          <m:ctrlPr>
                            <a:rPr lang="en-US" sz="2100" i="1" dirty="0">
                              <a:latin typeface="Cambria Math" panose="02040503050406030204" pitchFamily="18" charset="0"/>
                            </a:rPr>
                          </m:ctrlPr>
                        </m:dPr>
                        <m:e>
                          <m:r>
                            <a:rPr lang="en-US" sz="2100" b="0" i="1" dirty="0">
                              <a:latin typeface="Cambria Math" panose="02040503050406030204" pitchFamily="18" charset="0"/>
                            </a:rPr>
                            <m:t>𝑥</m:t>
                          </m:r>
                        </m:e>
                      </m:d>
                      <m:r>
                        <a:rPr lang="en-US" sz="2100" b="0" i="1" dirty="0">
                          <a:latin typeface="Cambria Math" panose="02040503050406030204" pitchFamily="18" charset="0"/>
                        </a:rPr>
                        <m:t>=</m:t>
                      </m:r>
                      <m:f>
                        <m:fPr>
                          <m:ctrlPr>
                            <a:rPr lang="en-US" sz="2100" i="1" dirty="0">
                              <a:latin typeface="Cambria Math" panose="02040503050406030204" pitchFamily="18" charset="0"/>
                            </a:rPr>
                          </m:ctrlPr>
                        </m:fPr>
                        <m:num>
                          <m:r>
                            <a:rPr lang="en-US" sz="2100" b="0" i="1" dirty="0">
                              <a:latin typeface="Cambria Math" panose="02040503050406030204" pitchFamily="18" charset="0"/>
                            </a:rPr>
                            <m:t>1</m:t>
                          </m:r>
                        </m:num>
                        <m:den>
                          <m:r>
                            <a:rPr lang="en-US" sz="2100" b="0" i="1" dirty="0">
                              <a:latin typeface="Cambria Math" panose="02040503050406030204" pitchFamily="18" charset="0"/>
                            </a:rPr>
                            <m:t>2</m:t>
                          </m:r>
                        </m:den>
                      </m:f>
                      <m:sSup>
                        <m:sSupPr>
                          <m:ctrlPr>
                            <a:rPr lang="en-US" sz="2100" i="1" dirty="0">
                              <a:latin typeface="Cambria Math" panose="02040503050406030204" pitchFamily="18" charset="0"/>
                            </a:rPr>
                          </m:ctrlPr>
                        </m:sSupPr>
                        <m:e>
                          <m:r>
                            <a:rPr lang="en-US" sz="2100" b="0" i="1" dirty="0">
                              <a:latin typeface="Cambria Math" panose="02040503050406030204" pitchFamily="18" charset="0"/>
                            </a:rPr>
                            <m:t>𝑘𝑥</m:t>
                          </m:r>
                        </m:e>
                        <m:sup>
                          <m:r>
                            <a:rPr lang="en-US" sz="2100" b="0" i="1" dirty="0">
                              <a:latin typeface="Cambria Math" panose="02040503050406030204" pitchFamily="18" charset="0"/>
                            </a:rPr>
                            <m:t>2</m:t>
                          </m:r>
                        </m:sup>
                      </m:sSup>
                    </m:oMath>
                  </m:oMathPara>
                </a14:m>
                <a:endParaRPr lang="en-US" sz="2100" dirty="0"/>
              </a:p>
            </p:txBody>
          </p:sp>
        </mc:Choice>
        <mc:Fallback xmlns="">
          <p:sp>
            <p:nvSpPr>
              <p:cNvPr id="5" name="Rectangle 4"/>
              <p:cNvSpPr>
                <a:spLocks noRot="1" noChangeAspect="1" noMove="1" noResize="1" noEditPoints="1" noAdjustHandles="1" noChangeArrowheads="1" noChangeShapeType="1" noTextEdit="1"/>
              </p:cNvSpPr>
              <p:nvPr/>
            </p:nvSpPr>
            <p:spPr>
              <a:xfrm>
                <a:off x="4669984" y="3995633"/>
                <a:ext cx="1773819" cy="697370"/>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547466" y="6199293"/>
                <a:ext cx="1824024" cy="415498"/>
              </a:xfrm>
              <a:prstGeom prst="rect">
                <a:avLst/>
              </a:prstGeom>
            </p:spPr>
            <p:txBody>
              <a:bodyPr wrap="none">
                <a:spAutoFit/>
              </a:bodyPr>
              <a:lstStyle/>
              <a:p>
                <a:pPr algn="ctr"/>
                <a14:m>
                  <m:oMath xmlns:m="http://schemas.openxmlformats.org/officeDocument/2006/math">
                    <m:r>
                      <a:rPr lang="en-US" sz="2100" i="1" dirty="0">
                        <a:latin typeface="Cambria Math" panose="02040503050406030204" pitchFamily="18" charset="0"/>
                      </a:rPr>
                      <m:t>𝑟</m:t>
                    </m:r>
                    <m:r>
                      <a:rPr lang="en-US" sz="2100" i="1" dirty="0">
                        <a:latin typeface="Cambria Math" panose="02040503050406030204" pitchFamily="18" charset="0"/>
                      </a:rPr>
                      <m:t> = |</m:t>
                    </m:r>
                    <m:r>
                      <a:rPr lang="en-US" sz="2100" i="1" dirty="0">
                        <a:latin typeface="Cambria Math" panose="02040503050406030204" pitchFamily="18" charset="0"/>
                      </a:rPr>
                      <m:t>𝑥</m:t>
                    </m:r>
                    <m:r>
                      <a:rPr lang="en-US" sz="2100" i="1" baseline="-25000" dirty="0">
                        <a:latin typeface="Cambria Math" panose="02040503050406030204" pitchFamily="18" charset="0"/>
                      </a:rPr>
                      <m:t>2</m:t>
                    </m:r>
                    <m:r>
                      <a:rPr lang="en-US" sz="2100" i="1" dirty="0">
                        <a:latin typeface="Cambria Math" panose="02040503050406030204" pitchFamily="18" charset="0"/>
                      </a:rPr>
                      <m:t>−</m:t>
                    </m:r>
                    <m:r>
                      <a:rPr lang="en-US" sz="2100" i="1" dirty="0">
                        <a:latin typeface="Cambria Math" panose="02040503050406030204" pitchFamily="18" charset="0"/>
                      </a:rPr>
                      <m:t>𝑥</m:t>
                    </m:r>
                    <m:r>
                      <a:rPr lang="en-US" sz="2100" i="1" baseline="-25000" dirty="0">
                        <a:latin typeface="Cambria Math" panose="02040503050406030204" pitchFamily="18" charset="0"/>
                      </a:rPr>
                      <m:t>1</m:t>
                    </m:r>
                    <m:r>
                      <a:rPr lang="en-US" sz="2100" i="1" dirty="0">
                        <a:latin typeface="Cambria Math" panose="02040503050406030204" pitchFamily="18" charset="0"/>
                      </a:rPr>
                      <m:t>|</m:t>
                    </m:r>
                  </m:oMath>
                </a14:m>
                <a:r>
                  <a:rPr lang="en-US" sz="2100" i="1" dirty="0">
                    <a:latin typeface="Cambria Math" panose="02040503050406030204" pitchFamily="18" charset="0"/>
                  </a:rPr>
                  <a:t> </a:t>
                </a:r>
              </a:p>
            </p:txBody>
          </p:sp>
        </mc:Choice>
        <mc:Fallback xmlns="">
          <p:sp>
            <p:nvSpPr>
              <p:cNvPr id="7" name="Rectangle 6"/>
              <p:cNvSpPr>
                <a:spLocks noRot="1" noChangeAspect="1" noMove="1" noResize="1" noEditPoints="1" noAdjustHandles="1" noChangeArrowheads="1" noChangeShapeType="1" noTextEdit="1"/>
              </p:cNvSpPr>
              <p:nvPr/>
            </p:nvSpPr>
            <p:spPr>
              <a:xfrm>
                <a:off x="1547466" y="6199293"/>
                <a:ext cx="1824024" cy="415498"/>
              </a:xfrm>
              <a:prstGeom prst="rect">
                <a:avLst/>
              </a:prstGeom>
              <a:blipFill>
                <a:blip r:embed="rId13"/>
                <a:stretch>
                  <a:fillRect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639995" y="4750908"/>
                <a:ext cx="3902607" cy="7408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100" i="1" dirty="0" smtClean="0">
                          <a:latin typeface="Cambria Math" panose="02040503050406030204" pitchFamily="18" charset="0"/>
                        </a:rPr>
                        <m:t>−</m:t>
                      </m:r>
                      <m:f>
                        <m:fPr>
                          <m:ctrlPr>
                            <a:rPr lang="en-US" sz="2100" i="1" dirty="0">
                              <a:latin typeface="Cambria Math" panose="02040503050406030204" pitchFamily="18" charset="0"/>
                            </a:rPr>
                          </m:ctrlPr>
                        </m:fPr>
                        <m:num>
                          <m:r>
                            <a:rPr lang="en-US" sz="2100" i="1" dirty="0">
                              <a:latin typeface="Cambria Math" panose="02040503050406030204" pitchFamily="18" charset="0"/>
                            </a:rPr>
                            <m:t>𝑑𝑉</m:t>
                          </m:r>
                          <m:d>
                            <m:dPr>
                              <m:ctrlPr>
                                <a:rPr lang="en-US" sz="2100" i="1" dirty="0">
                                  <a:latin typeface="Cambria Math" panose="02040503050406030204" pitchFamily="18" charset="0"/>
                                </a:rPr>
                              </m:ctrlPr>
                            </m:dPr>
                            <m:e>
                              <m:r>
                                <a:rPr lang="en-US" sz="2100" i="1" dirty="0">
                                  <a:latin typeface="Cambria Math" panose="02040503050406030204" pitchFamily="18" charset="0"/>
                                </a:rPr>
                                <m:t>𝑥</m:t>
                              </m:r>
                            </m:e>
                          </m:d>
                        </m:num>
                        <m:den>
                          <m:r>
                            <a:rPr lang="en-US" sz="2100" i="1" dirty="0">
                              <a:latin typeface="Cambria Math" panose="02040503050406030204" pitchFamily="18" charset="0"/>
                            </a:rPr>
                            <m:t>𝑑𝑥</m:t>
                          </m:r>
                        </m:den>
                      </m:f>
                      <m:r>
                        <a:rPr lang="en-US" sz="2100" b="0" i="1" dirty="0" smtClean="0">
                          <a:latin typeface="Cambria Math" panose="02040503050406030204" pitchFamily="18" charset="0"/>
                        </a:rPr>
                        <m:t>=</m:t>
                      </m:r>
                      <m:r>
                        <a:rPr lang="en-US" sz="2100" i="1" dirty="0">
                          <a:latin typeface="Cambria Math" panose="02040503050406030204" pitchFamily="18" charset="0"/>
                        </a:rPr>
                        <m:t>𝐹</m:t>
                      </m:r>
                      <m:d>
                        <m:dPr>
                          <m:ctrlPr>
                            <a:rPr lang="en-US" sz="2100" i="1" dirty="0">
                              <a:latin typeface="Cambria Math" panose="02040503050406030204" pitchFamily="18" charset="0"/>
                            </a:rPr>
                          </m:ctrlPr>
                        </m:dPr>
                        <m:e>
                          <m:r>
                            <a:rPr lang="en-US" sz="2100" i="1" dirty="0">
                              <a:latin typeface="Cambria Math" panose="02040503050406030204" pitchFamily="18" charset="0"/>
                            </a:rPr>
                            <m:t>𝑥</m:t>
                          </m:r>
                        </m:e>
                      </m:d>
                      <m:r>
                        <a:rPr lang="en-US" sz="2100" b="0" i="1" dirty="0" smtClean="0">
                          <a:latin typeface="Cambria Math" panose="02040503050406030204" pitchFamily="18" charset="0"/>
                        </a:rPr>
                        <m:t>=</m:t>
                      </m:r>
                      <m:r>
                        <a:rPr lang="en-US" sz="2100" b="0" i="1" dirty="0" smtClean="0">
                          <a:latin typeface="Cambria Math" panose="02040503050406030204" pitchFamily="18" charset="0"/>
                        </a:rPr>
                        <m:t>𝑚𝑎</m:t>
                      </m:r>
                      <m:r>
                        <a:rPr lang="en-US" sz="2100" i="1" dirty="0">
                          <a:latin typeface="Cambria Math" panose="02040503050406030204" pitchFamily="18" charset="0"/>
                        </a:rPr>
                        <m:t>=</m:t>
                      </m:r>
                      <m:r>
                        <a:rPr lang="en-US" altLang="en-US" sz="2100">
                          <a:latin typeface="Cambria Math" panose="02040503050406030204" pitchFamily="18" charset="0"/>
                        </a:rPr>
                        <m:t>𝑚</m:t>
                      </m:r>
                      <m:f>
                        <m:fPr>
                          <m:ctrlPr>
                            <a:rPr lang="en-US" altLang="en-US" sz="2100" i="1">
                              <a:latin typeface="Cambria Math" panose="02040503050406030204" pitchFamily="18" charset="0"/>
                            </a:rPr>
                          </m:ctrlPr>
                        </m:fPr>
                        <m:num>
                          <m:sSup>
                            <m:sSupPr>
                              <m:ctrlPr>
                                <a:rPr lang="en-US" altLang="en-US" sz="2100" i="1">
                                  <a:latin typeface="Cambria Math" panose="02040503050406030204" pitchFamily="18" charset="0"/>
                                </a:rPr>
                              </m:ctrlPr>
                            </m:sSupPr>
                            <m:e>
                              <m:r>
                                <a:rPr lang="en-US" altLang="en-US" sz="2100">
                                  <a:latin typeface="Cambria Math" panose="02040503050406030204" pitchFamily="18" charset="0"/>
                                </a:rPr>
                                <m:t>𝑑</m:t>
                              </m:r>
                            </m:e>
                            <m:sup>
                              <m:r>
                                <a:rPr lang="en-US" altLang="en-US" sz="2100">
                                  <a:latin typeface="Cambria Math" panose="02040503050406030204" pitchFamily="18" charset="0"/>
                                </a:rPr>
                                <m:t>2</m:t>
                              </m:r>
                            </m:sup>
                          </m:sSup>
                          <m:r>
                            <a:rPr lang="en-US" altLang="en-US" sz="2100">
                              <a:latin typeface="Cambria Math" panose="02040503050406030204" pitchFamily="18" charset="0"/>
                            </a:rPr>
                            <m:t>𝑥</m:t>
                          </m:r>
                        </m:num>
                        <m:den>
                          <m:sSup>
                            <m:sSupPr>
                              <m:ctrlPr>
                                <a:rPr lang="en-US" altLang="en-US" sz="2100" i="1">
                                  <a:latin typeface="Cambria Math" panose="02040503050406030204" pitchFamily="18" charset="0"/>
                                </a:rPr>
                              </m:ctrlPr>
                            </m:sSupPr>
                            <m:e>
                              <m:r>
                                <a:rPr lang="en-US" altLang="en-US" sz="2100">
                                  <a:latin typeface="Cambria Math" panose="02040503050406030204" pitchFamily="18" charset="0"/>
                                </a:rPr>
                                <m:t>𝑑𝑡</m:t>
                              </m:r>
                            </m:e>
                            <m:sup>
                              <m:r>
                                <a:rPr lang="en-US" altLang="en-US" sz="2100">
                                  <a:latin typeface="Cambria Math" panose="02040503050406030204" pitchFamily="18" charset="0"/>
                                </a:rPr>
                                <m:t>2</m:t>
                              </m:r>
                            </m:sup>
                          </m:sSup>
                        </m:den>
                      </m:f>
                    </m:oMath>
                  </m:oMathPara>
                </a14:m>
                <a:endParaRPr lang="en-US" sz="2100" dirty="0"/>
              </a:p>
            </p:txBody>
          </p:sp>
        </mc:Choice>
        <mc:Fallback xmlns="">
          <p:sp>
            <p:nvSpPr>
              <p:cNvPr id="11" name="Rectangle 10"/>
              <p:cNvSpPr>
                <a:spLocks noRot="1" noChangeAspect="1" noMove="1" noResize="1" noEditPoints="1" noAdjustHandles="1" noChangeArrowheads="1" noChangeShapeType="1" noTextEdit="1"/>
              </p:cNvSpPr>
              <p:nvPr/>
            </p:nvSpPr>
            <p:spPr>
              <a:xfrm>
                <a:off x="4639995" y="4750908"/>
                <a:ext cx="3902607" cy="740844"/>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p:cNvSpPr/>
              <p:nvPr/>
            </p:nvSpPr>
            <p:spPr>
              <a:xfrm>
                <a:off x="4675707" y="5526262"/>
                <a:ext cx="2031838" cy="4154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en-US" sz="2100">
                          <a:latin typeface="Cambria Math" panose="02040503050406030204" pitchFamily="18" charset="0"/>
                        </a:rPr>
                        <m:t>𝑥</m:t>
                      </m:r>
                      <m:r>
                        <a:rPr lang="en-US" altLang="en-US" sz="2100">
                          <a:latin typeface="Cambria Math" panose="02040503050406030204" pitchFamily="18" charset="0"/>
                        </a:rPr>
                        <m:t>(</m:t>
                      </m:r>
                      <m:r>
                        <a:rPr lang="en-US" altLang="en-US" sz="2100">
                          <a:latin typeface="Cambria Math" panose="02040503050406030204" pitchFamily="18" charset="0"/>
                        </a:rPr>
                        <m:t>𝑡</m:t>
                      </m:r>
                      <m:r>
                        <a:rPr lang="en-US" altLang="en-US" sz="2100">
                          <a:latin typeface="Cambria Math" panose="02040503050406030204" pitchFamily="18" charset="0"/>
                        </a:rPr>
                        <m:t>)=</m:t>
                      </m:r>
                      <m:r>
                        <a:rPr lang="en-US" altLang="en-US" sz="2100">
                          <a:latin typeface="Cambria Math" panose="02040503050406030204" pitchFamily="18" charset="0"/>
                        </a:rPr>
                        <m:t>𝐴</m:t>
                      </m:r>
                      <m:func>
                        <m:funcPr>
                          <m:ctrlPr>
                            <a:rPr lang="en-US" altLang="en-US" sz="2100" i="1">
                              <a:latin typeface="Cambria Math" panose="02040503050406030204" pitchFamily="18" charset="0"/>
                            </a:rPr>
                          </m:ctrlPr>
                        </m:funcPr>
                        <m:fName>
                          <m:r>
                            <m:rPr>
                              <m:sty m:val="p"/>
                            </m:rPr>
                            <a:rPr lang="en-US" altLang="en-US" sz="2100">
                              <a:latin typeface="Cambria Math" panose="02040503050406030204" pitchFamily="18" charset="0"/>
                            </a:rPr>
                            <m:t>cos</m:t>
                          </m:r>
                        </m:fName>
                        <m:e>
                          <m:r>
                            <a:rPr lang="en-US" altLang="en-US" sz="2100">
                              <a:latin typeface="Cambria Math" panose="02040503050406030204" pitchFamily="18" charset="0"/>
                            </a:rPr>
                            <m:t>𝜔</m:t>
                          </m:r>
                          <m:r>
                            <a:rPr lang="en-US" altLang="en-US" sz="2100">
                              <a:latin typeface="Cambria Math" panose="02040503050406030204" pitchFamily="18" charset="0"/>
                            </a:rPr>
                            <m:t>𝑡</m:t>
                          </m:r>
                        </m:e>
                      </m:func>
                    </m:oMath>
                  </m:oMathPara>
                </a14:m>
                <a:endParaRPr lang="en-US" sz="2100" dirty="0"/>
              </a:p>
            </p:txBody>
          </p:sp>
        </mc:Choice>
        <mc:Fallback xmlns="">
          <p:sp>
            <p:nvSpPr>
              <p:cNvPr id="49" name="Rectangle 48"/>
              <p:cNvSpPr>
                <a:spLocks noRot="1" noChangeAspect="1" noMove="1" noResize="1" noEditPoints="1" noAdjustHandles="1" noChangeArrowheads="1" noChangeShapeType="1" noTextEdit="1"/>
              </p:cNvSpPr>
              <p:nvPr/>
            </p:nvSpPr>
            <p:spPr>
              <a:xfrm>
                <a:off x="4675707" y="5526262"/>
                <a:ext cx="2031838" cy="415498"/>
              </a:xfrm>
              <a:prstGeom prst="rect">
                <a:avLst/>
              </a:prstGeom>
              <a:blipFill>
                <a:blip r:embed="rId15"/>
                <a:stretch>
                  <a:fillRect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p:cNvSpPr/>
              <p:nvPr/>
            </p:nvSpPr>
            <p:spPr>
              <a:xfrm>
                <a:off x="4770250" y="6071103"/>
                <a:ext cx="1239827" cy="483659"/>
              </a:xfrm>
              <a:prstGeom prst="rect">
                <a:avLst/>
              </a:prstGeom>
            </p:spPr>
            <p:txBody>
              <a:bodyPr wrap="none">
                <a:spAutoFit/>
              </a:bodyPr>
              <a:lstStyle/>
              <a:p>
                <a14:m>
                  <m:oMath xmlns:m="http://schemas.openxmlformats.org/officeDocument/2006/math">
                    <m:r>
                      <a:rPr lang="en-US" altLang="en-US" sz="2100">
                        <a:latin typeface="Cambria Math" panose="02040503050406030204" pitchFamily="18" charset="0"/>
                      </a:rPr>
                      <m:t>𝜔</m:t>
                    </m:r>
                  </m:oMath>
                </a14:m>
                <a:r>
                  <a:rPr lang="en-US" altLang="en-US" sz="2100" dirty="0"/>
                  <a:t>=</a:t>
                </a:r>
                <a14:m>
                  <m:oMath xmlns:m="http://schemas.openxmlformats.org/officeDocument/2006/math">
                    <m:rad>
                      <m:radPr>
                        <m:degHide m:val="on"/>
                        <m:ctrlPr>
                          <a:rPr lang="en-US" altLang="en-US" sz="2100" i="1" dirty="0">
                            <a:latin typeface="Cambria Math" panose="02040503050406030204" pitchFamily="18" charset="0"/>
                          </a:rPr>
                        </m:ctrlPr>
                      </m:radPr>
                      <m:deg/>
                      <m:e>
                        <m:r>
                          <a:rPr lang="en-US" altLang="en-US" sz="2100" dirty="0">
                            <a:latin typeface="Cambria Math" panose="02040503050406030204" pitchFamily="18" charset="0"/>
                          </a:rPr>
                          <m:t>𝑘</m:t>
                        </m:r>
                        <m:r>
                          <a:rPr lang="en-US" altLang="en-US" sz="2100" dirty="0">
                            <a:latin typeface="Cambria Math" panose="02040503050406030204" pitchFamily="18" charset="0"/>
                          </a:rPr>
                          <m:t>/</m:t>
                        </m:r>
                        <m:r>
                          <a:rPr lang="en-US" altLang="en-US" sz="2100" dirty="0">
                            <a:latin typeface="Cambria Math" panose="02040503050406030204" pitchFamily="18" charset="0"/>
                          </a:rPr>
                          <m:t>𝑚</m:t>
                        </m:r>
                      </m:e>
                    </m:rad>
                  </m:oMath>
                </a14:m>
                <a:endParaRPr lang="en-US" sz="2100" dirty="0"/>
              </a:p>
            </p:txBody>
          </p:sp>
        </mc:Choice>
        <mc:Fallback xmlns="">
          <p:sp>
            <p:nvSpPr>
              <p:cNvPr id="50" name="Rectangle 49"/>
              <p:cNvSpPr>
                <a:spLocks noRot="1" noChangeAspect="1" noMove="1" noResize="1" noEditPoints="1" noAdjustHandles="1" noChangeArrowheads="1" noChangeShapeType="1" noTextEdit="1"/>
              </p:cNvSpPr>
              <p:nvPr/>
            </p:nvSpPr>
            <p:spPr>
              <a:xfrm>
                <a:off x="4770250" y="6071103"/>
                <a:ext cx="1239827" cy="483659"/>
              </a:xfrm>
              <a:prstGeom prst="rect">
                <a:avLst/>
              </a:prstGeom>
              <a:blipFill>
                <a:blip r:embed="rId16"/>
                <a:stretch>
                  <a:fillRect b="-21519"/>
                </a:stretch>
              </a:blipFill>
            </p:spPr>
            <p:txBody>
              <a:bodyPr/>
              <a:lstStyle/>
              <a:p>
                <a:r>
                  <a:rPr lang="en-US">
                    <a:noFill/>
                  </a:rPr>
                  <a:t> </a:t>
                </a:r>
              </a:p>
            </p:txBody>
          </p:sp>
        </mc:Fallback>
      </mc:AlternateContent>
      <p:sp>
        <p:nvSpPr>
          <p:cNvPr id="8" name="Slide Number Placeholder 7"/>
          <p:cNvSpPr>
            <a:spLocks noGrp="1"/>
          </p:cNvSpPr>
          <p:nvPr>
            <p:ph type="sldNum" sz="quarter" idx="12"/>
          </p:nvPr>
        </p:nvSpPr>
        <p:spPr/>
        <p:txBody>
          <a:bodyPr/>
          <a:lstStyle/>
          <a:p>
            <a:fld id="{74374BF2-3C04-4AB9-BE52-D173019A9162}" type="slidenum">
              <a:rPr lang="en-US" smtClean="0"/>
              <a:t>16</a:t>
            </a:fld>
            <a:endParaRPr lang="en-US"/>
          </a:p>
        </p:txBody>
      </p:sp>
    </p:spTree>
    <p:extLst>
      <p:ext uri="{BB962C8B-B14F-4D97-AF65-F5344CB8AC3E}">
        <p14:creationId xmlns:p14="http://schemas.microsoft.com/office/powerpoint/2010/main" val="4188311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500"/>
                                        <p:tgtEl>
                                          <p:spTgt spid="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5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fade">
                                      <p:cBhvr>
                                        <p:cTn id="47" dur="500"/>
                                        <p:tgtEl>
                                          <p:spTgt spid="1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9">
                                            <p:txEl>
                                              <p:pRg st="0" end="0"/>
                                            </p:txEl>
                                          </p:spTgt>
                                        </p:tgtEl>
                                        <p:attrNameLst>
                                          <p:attrName>style.visibility</p:attrName>
                                        </p:attrNameLst>
                                      </p:cBhvr>
                                      <p:to>
                                        <p:strVal val="visible"/>
                                      </p:to>
                                    </p:set>
                                    <p:animEffect transition="in" filter="fade">
                                      <p:cBhvr>
                                        <p:cTn id="52" dur="500"/>
                                        <p:tgtEl>
                                          <p:spTgt spid="49">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0">
                                            <p:txEl>
                                              <p:pRg st="0" end="0"/>
                                            </p:txEl>
                                          </p:spTgt>
                                        </p:tgtEl>
                                        <p:attrNameLst>
                                          <p:attrName>style.visibility</p:attrName>
                                        </p:attrNameLst>
                                      </p:cBhvr>
                                      <p:to>
                                        <p:strVal val="visible"/>
                                      </p:to>
                                    </p:set>
                                    <p:animEffect transition="in" filter="fade">
                                      <p:cBhvr>
                                        <p:cTn id="57" dur="5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sz="3000" b="1" dirty="0"/>
              <a:t>Reduced Mass</a:t>
            </a:r>
            <a:endParaRPr lang="ar-SA" altLang="en-US" sz="3000" b="1" dirty="0"/>
          </a:p>
        </p:txBody>
      </p:sp>
      <p:sp>
        <p:nvSpPr>
          <p:cNvPr id="3" name="Rectangle 2"/>
          <p:cNvSpPr/>
          <p:nvPr/>
        </p:nvSpPr>
        <p:spPr>
          <a:xfrm>
            <a:off x="207416" y="928906"/>
            <a:ext cx="8741867" cy="3000821"/>
          </a:xfrm>
          <a:prstGeom prst="rect">
            <a:avLst/>
          </a:prstGeom>
        </p:spPr>
        <p:txBody>
          <a:bodyPr wrap="square">
            <a:spAutoFit/>
          </a:bodyPr>
          <a:lstStyle/>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p:txBody>
      </p:sp>
      <mc:AlternateContent xmlns:mc="http://schemas.openxmlformats.org/markup-compatibility/2006" xmlns:a14="http://schemas.microsoft.com/office/drawing/2010/main">
        <mc:Choice Requires="a14">
          <p:sp>
            <p:nvSpPr>
              <p:cNvPr id="6" name="Rectangle 5"/>
              <p:cNvSpPr/>
              <p:nvPr/>
            </p:nvSpPr>
            <p:spPr>
              <a:xfrm>
                <a:off x="207415" y="922282"/>
                <a:ext cx="8741867" cy="5853910"/>
              </a:xfrm>
              <a:prstGeom prst="rect">
                <a:avLst/>
              </a:prstGeom>
            </p:spPr>
            <p:txBody>
              <a:bodyPr wrap="square">
                <a:spAutoFit/>
              </a:bodyPr>
              <a:lstStyle/>
              <a:p>
                <a:pPr algn="just"/>
                <a:r>
                  <a:rPr lang="en-US" altLang="en-US" sz="1900" dirty="0"/>
                  <a:t>Let’s write Newton's second law for each atom</a:t>
                </a:r>
              </a:p>
              <a:p>
                <a:pPr algn="just"/>
                <a:endParaRPr lang="en-US" altLang="en-US" sz="200" dirty="0"/>
              </a:p>
              <a:p>
                <a:pPr algn="ctr"/>
                <a14:m>
                  <m:oMathPara xmlns:m="http://schemas.openxmlformats.org/officeDocument/2006/math">
                    <m:oMathParaPr>
                      <m:jc m:val="center"/>
                    </m:oMathParaPr>
                    <m:oMath xmlns:m="http://schemas.openxmlformats.org/officeDocument/2006/math">
                      <m:sSub>
                        <m:sSubPr>
                          <m:ctrlPr>
                            <a:rPr lang="en-US" altLang="en-US" sz="2000" i="1" smtClean="0">
                              <a:latin typeface="Cambria Math" panose="02040503050406030204" pitchFamily="18" charset="0"/>
                            </a:rPr>
                          </m:ctrlPr>
                        </m:sSubPr>
                        <m:e>
                          <m:r>
                            <a:rPr lang="en-US" altLang="en-US" sz="2000" b="0" i="1" smtClean="0">
                              <a:latin typeface="Cambria Math" panose="02040503050406030204" pitchFamily="18" charset="0"/>
                            </a:rPr>
                            <m:t>𝑚</m:t>
                          </m:r>
                        </m:e>
                        <m:sub>
                          <m:r>
                            <a:rPr lang="en-US" altLang="en-US" sz="2000" b="0" i="1" smtClean="0">
                              <a:latin typeface="Cambria Math" panose="02040503050406030204" pitchFamily="18" charset="0"/>
                            </a:rPr>
                            <m:t>1</m:t>
                          </m:r>
                        </m:sub>
                      </m:sSub>
                      <m:f>
                        <m:fPr>
                          <m:ctrlPr>
                            <a:rPr lang="en-US" altLang="en-US" sz="2000" i="1">
                              <a:latin typeface="Cambria Math" panose="02040503050406030204" pitchFamily="18" charset="0"/>
                            </a:rPr>
                          </m:ctrlPr>
                        </m:fPr>
                        <m:num>
                          <m:sSup>
                            <m:sSupPr>
                              <m:ctrlPr>
                                <a:rPr lang="en-US" altLang="en-US" sz="2000" i="1">
                                  <a:latin typeface="Cambria Math" panose="02040503050406030204" pitchFamily="18" charset="0"/>
                                </a:rPr>
                              </m:ctrlPr>
                            </m:sSupPr>
                            <m:e>
                              <m:r>
                                <a:rPr lang="en-US" altLang="en-US" sz="2000">
                                  <a:latin typeface="Cambria Math" panose="02040503050406030204" pitchFamily="18" charset="0"/>
                                </a:rPr>
                                <m:t>𝑑</m:t>
                              </m:r>
                            </m:e>
                            <m:sup>
                              <m:r>
                                <a:rPr lang="en-US" altLang="en-US" sz="2000">
                                  <a:latin typeface="Cambria Math" panose="02040503050406030204" pitchFamily="18" charset="0"/>
                                </a:rPr>
                                <m:t>2</m:t>
                              </m:r>
                            </m:sup>
                          </m:sSup>
                          <m:sSub>
                            <m:sSubPr>
                              <m:ctrlPr>
                                <a:rPr lang="en-US" altLang="en-US" sz="2000" i="1">
                                  <a:latin typeface="Cambria Math" panose="02040503050406030204" pitchFamily="18" charset="0"/>
                                </a:rPr>
                              </m:ctrlPr>
                            </m:sSubPr>
                            <m:e>
                              <m:r>
                                <a:rPr lang="en-US" altLang="en-US" sz="2000" b="0" i="1" smtClean="0">
                                  <a:latin typeface="Cambria Math" panose="02040503050406030204" pitchFamily="18" charset="0"/>
                                </a:rPr>
                                <m:t>𝑥</m:t>
                              </m:r>
                            </m:e>
                            <m:sub>
                              <m:r>
                                <a:rPr lang="en-US" altLang="en-US" sz="2000" i="1">
                                  <a:latin typeface="Cambria Math" panose="02040503050406030204" pitchFamily="18" charset="0"/>
                                </a:rPr>
                                <m:t>1</m:t>
                              </m:r>
                            </m:sub>
                          </m:sSub>
                        </m:num>
                        <m:den>
                          <m:sSup>
                            <m:sSupPr>
                              <m:ctrlPr>
                                <a:rPr lang="en-US" altLang="en-US" sz="2000" i="1">
                                  <a:latin typeface="Cambria Math" panose="02040503050406030204" pitchFamily="18" charset="0"/>
                                </a:rPr>
                              </m:ctrlPr>
                            </m:sSupPr>
                            <m:e>
                              <m:r>
                                <a:rPr lang="en-US" altLang="en-US" sz="2000">
                                  <a:latin typeface="Cambria Math" panose="02040503050406030204" pitchFamily="18" charset="0"/>
                                </a:rPr>
                                <m:t>𝑑𝑡</m:t>
                              </m:r>
                            </m:e>
                            <m:sup>
                              <m:r>
                                <a:rPr lang="en-US" altLang="en-US" sz="2000">
                                  <a:latin typeface="Cambria Math" panose="02040503050406030204" pitchFamily="18" charset="0"/>
                                </a:rPr>
                                <m:t>2</m:t>
                              </m:r>
                            </m:sup>
                          </m:sSup>
                        </m:den>
                      </m:f>
                      <m:r>
                        <a:rPr lang="en-US" altLang="en-US" sz="2000" b="0" i="1" smtClean="0">
                          <a:latin typeface="Cambria Math" panose="02040503050406030204" pitchFamily="18" charset="0"/>
                        </a:rPr>
                        <m:t>=</m:t>
                      </m:r>
                      <m:r>
                        <a:rPr lang="en-US" altLang="en-US" sz="2000" b="0" i="1" smtClean="0">
                          <a:latin typeface="Cambria Math" panose="02040503050406030204" pitchFamily="18" charset="0"/>
                        </a:rPr>
                        <m:t>𝑘</m:t>
                      </m:r>
                      <m:d>
                        <m:dPr>
                          <m:ctrlPr>
                            <a:rPr lang="en-US" altLang="en-US" sz="2000" b="0" i="1" smtClean="0">
                              <a:latin typeface="Cambria Math" panose="02040503050406030204" pitchFamily="18" charset="0"/>
                            </a:rPr>
                          </m:ctrlPr>
                        </m:dPr>
                        <m:e>
                          <m:r>
                            <a:rPr lang="en-US" sz="2000" i="1" dirty="0">
                              <a:latin typeface="Cambria Math" panose="02040503050406030204" pitchFamily="18" charset="0"/>
                            </a:rPr>
                            <m:t>𝑥</m:t>
                          </m:r>
                          <m:r>
                            <a:rPr lang="en-US" sz="2000" i="1" baseline="-25000" dirty="0">
                              <a:latin typeface="Cambria Math" panose="02040503050406030204" pitchFamily="18" charset="0"/>
                            </a:rPr>
                            <m:t>2</m:t>
                          </m:r>
                          <m:r>
                            <a:rPr lang="en-US" sz="2000" i="1" dirty="0">
                              <a:latin typeface="Cambria Math" panose="02040503050406030204" pitchFamily="18" charset="0"/>
                            </a:rPr>
                            <m:t>−</m:t>
                          </m:r>
                          <m:r>
                            <a:rPr lang="en-US" sz="2000" i="1" dirty="0">
                              <a:latin typeface="Cambria Math" panose="02040503050406030204" pitchFamily="18" charset="0"/>
                            </a:rPr>
                            <m:t>𝑥</m:t>
                          </m:r>
                          <m:r>
                            <a:rPr lang="en-US" sz="2000" i="1" baseline="-25000" dirty="0">
                              <a:latin typeface="Cambria Math" panose="02040503050406030204" pitchFamily="18" charset="0"/>
                            </a:rPr>
                            <m:t>1</m:t>
                          </m:r>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𝑟</m:t>
                              </m:r>
                            </m:e>
                            <m:sub>
                              <m:r>
                                <a:rPr lang="en-US" sz="2000" i="1" dirty="0">
                                  <a:latin typeface="Cambria Math" panose="02040503050406030204" pitchFamily="18" charset="0"/>
                                </a:rPr>
                                <m:t>𝑒</m:t>
                              </m:r>
                            </m:sub>
                          </m:sSub>
                        </m:e>
                      </m:d>
                      <m:r>
                        <a:rPr lang="en-US" sz="2000" b="0" i="1" dirty="0" smtClean="0">
                          <a:latin typeface="Cambria Math" panose="02040503050406030204" pitchFamily="18" charset="0"/>
                        </a:rPr>
                        <m:t>=</m:t>
                      </m:r>
                      <m:r>
                        <a:rPr lang="en-US" sz="2000" b="0" i="1" dirty="0" smtClean="0">
                          <a:latin typeface="Cambria Math" panose="02040503050406030204" pitchFamily="18" charset="0"/>
                        </a:rPr>
                        <m:t>𝑘𝑥</m:t>
                      </m:r>
                      <m:r>
                        <a:rPr lang="en-US" sz="2000" b="0" i="1" dirty="0" smtClean="0">
                          <a:latin typeface="Cambria Math" panose="02040503050406030204" pitchFamily="18" charset="0"/>
                        </a:rPr>
                        <m:t>        </m:t>
                      </m:r>
                      <m:r>
                        <a:rPr lang="en-US" sz="2000" b="0" i="1" dirty="0" smtClean="0">
                          <a:latin typeface="Cambria Math" panose="02040503050406030204" pitchFamily="18" charset="0"/>
                        </a:rPr>
                        <m:t>𝑎𝑛𝑑</m:t>
                      </m:r>
                      <m:r>
                        <a:rPr lang="en-US" sz="2000" b="0" i="1" dirty="0" smtClean="0">
                          <a:latin typeface="Cambria Math" panose="02040503050406030204" pitchFamily="18" charset="0"/>
                        </a:rPr>
                        <m:t>       </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𝑚</m:t>
                          </m:r>
                        </m:e>
                        <m:sub>
                          <m:r>
                            <a:rPr lang="en-US" altLang="en-US" sz="2000" i="1">
                              <a:latin typeface="Cambria Math" panose="02040503050406030204" pitchFamily="18" charset="0"/>
                            </a:rPr>
                            <m:t>2</m:t>
                          </m:r>
                        </m:sub>
                      </m:sSub>
                      <m:f>
                        <m:fPr>
                          <m:ctrlPr>
                            <a:rPr lang="en-US" altLang="en-US" sz="2000" i="1">
                              <a:latin typeface="Cambria Math" panose="02040503050406030204" pitchFamily="18" charset="0"/>
                            </a:rPr>
                          </m:ctrlPr>
                        </m:fPr>
                        <m:num>
                          <m:sSup>
                            <m:sSupPr>
                              <m:ctrlPr>
                                <a:rPr lang="en-US" altLang="en-US" sz="2000" i="1">
                                  <a:latin typeface="Cambria Math" panose="02040503050406030204" pitchFamily="18" charset="0"/>
                                </a:rPr>
                              </m:ctrlPr>
                            </m:sSupPr>
                            <m:e>
                              <m:r>
                                <a:rPr lang="en-US" altLang="en-US" sz="2000">
                                  <a:latin typeface="Cambria Math" panose="02040503050406030204" pitchFamily="18" charset="0"/>
                                </a:rPr>
                                <m:t>𝑑</m:t>
                              </m:r>
                            </m:e>
                            <m:sup>
                              <m:r>
                                <a:rPr lang="en-US" altLang="en-US" sz="2000">
                                  <a:latin typeface="Cambria Math" panose="02040503050406030204" pitchFamily="18" charset="0"/>
                                </a:rPr>
                                <m:t>2</m:t>
                              </m:r>
                            </m:sup>
                          </m:sSup>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𝑥</m:t>
                              </m:r>
                            </m:e>
                            <m:sub>
                              <m:r>
                                <a:rPr lang="en-US" altLang="en-US" sz="2000" i="1">
                                  <a:latin typeface="Cambria Math" panose="02040503050406030204" pitchFamily="18" charset="0"/>
                                </a:rPr>
                                <m:t>2</m:t>
                              </m:r>
                            </m:sub>
                          </m:sSub>
                        </m:num>
                        <m:den>
                          <m:sSup>
                            <m:sSupPr>
                              <m:ctrlPr>
                                <a:rPr lang="en-US" altLang="en-US" sz="2000" i="1">
                                  <a:latin typeface="Cambria Math" panose="02040503050406030204" pitchFamily="18" charset="0"/>
                                </a:rPr>
                              </m:ctrlPr>
                            </m:sSupPr>
                            <m:e>
                              <m:r>
                                <a:rPr lang="en-US" altLang="en-US" sz="2000">
                                  <a:latin typeface="Cambria Math" panose="02040503050406030204" pitchFamily="18" charset="0"/>
                                </a:rPr>
                                <m:t>𝑑𝑡</m:t>
                              </m:r>
                            </m:e>
                            <m:sup>
                              <m:r>
                                <a:rPr lang="en-US" altLang="en-US" sz="2000">
                                  <a:latin typeface="Cambria Math" panose="02040503050406030204" pitchFamily="18" charset="0"/>
                                </a:rPr>
                                <m:t>2</m:t>
                              </m:r>
                            </m:sup>
                          </m:sSup>
                        </m:den>
                      </m:f>
                      <m:r>
                        <a:rPr lang="en-US" altLang="en-US" sz="2000" i="1">
                          <a:latin typeface="Cambria Math" panose="02040503050406030204" pitchFamily="18" charset="0"/>
                        </a:rPr>
                        <m:t>=</m:t>
                      </m:r>
                      <m:r>
                        <a:rPr lang="en-US" altLang="en-US" sz="2000" i="1">
                          <a:latin typeface="Cambria Math" panose="02040503050406030204" pitchFamily="18" charset="0"/>
                        </a:rPr>
                        <m:t>𝑘</m:t>
                      </m:r>
                      <m:d>
                        <m:dPr>
                          <m:ctrlPr>
                            <a:rPr lang="en-US" altLang="en-US" sz="2000" i="1">
                              <a:latin typeface="Cambria Math" panose="02040503050406030204" pitchFamily="18" charset="0"/>
                            </a:rPr>
                          </m:ctrlPr>
                        </m:dPr>
                        <m:e>
                          <m:r>
                            <a:rPr lang="en-US" sz="2000" i="1" dirty="0">
                              <a:latin typeface="Cambria Math" panose="02040503050406030204" pitchFamily="18" charset="0"/>
                            </a:rPr>
                            <m:t>𝑥</m:t>
                          </m:r>
                          <m:r>
                            <a:rPr lang="en-US" sz="2000" i="1" baseline="-25000" dirty="0">
                              <a:latin typeface="Cambria Math" panose="02040503050406030204" pitchFamily="18" charset="0"/>
                            </a:rPr>
                            <m:t>2</m:t>
                          </m:r>
                          <m:r>
                            <a:rPr lang="en-US" sz="2000" i="1" dirty="0">
                              <a:latin typeface="Cambria Math" panose="02040503050406030204" pitchFamily="18" charset="0"/>
                            </a:rPr>
                            <m:t>−</m:t>
                          </m:r>
                          <m:r>
                            <a:rPr lang="en-US" sz="2000" i="1" dirty="0">
                              <a:latin typeface="Cambria Math" panose="02040503050406030204" pitchFamily="18" charset="0"/>
                            </a:rPr>
                            <m:t>𝑥</m:t>
                          </m:r>
                          <m:r>
                            <a:rPr lang="en-US" sz="2000" i="1" baseline="-25000" dirty="0">
                              <a:latin typeface="Cambria Math" panose="02040503050406030204" pitchFamily="18" charset="0"/>
                            </a:rPr>
                            <m:t>1</m:t>
                          </m:r>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𝑟</m:t>
                              </m:r>
                            </m:e>
                            <m:sub>
                              <m:r>
                                <a:rPr lang="en-US" sz="2000" i="1" dirty="0">
                                  <a:latin typeface="Cambria Math" panose="02040503050406030204" pitchFamily="18" charset="0"/>
                                </a:rPr>
                                <m:t>𝑒</m:t>
                              </m:r>
                            </m:sub>
                          </m:sSub>
                        </m:e>
                      </m:d>
                      <m:r>
                        <a:rPr lang="en-US" sz="2000" i="1" dirty="0">
                          <a:latin typeface="Cambria Math" panose="02040503050406030204" pitchFamily="18" charset="0"/>
                        </a:rPr>
                        <m:t>=−</m:t>
                      </m:r>
                      <m:r>
                        <a:rPr lang="en-US" sz="2000" i="1" dirty="0">
                          <a:latin typeface="Cambria Math" panose="02040503050406030204" pitchFamily="18" charset="0"/>
                        </a:rPr>
                        <m:t>𝑘𝑥</m:t>
                      </m:r>
                    </m:oMath>
                  </m:oMathPara>
                </a14:m>
                <a:endParaRPr lang="en-US" altLang="en-US" sz="2000" dirty="0"/>
              </a:p>
              <a:p>
                <a:pPr algn="just"/>
                <a:endParaRPr lang="en-US" altLang="en-US" sz="200" dirty="0"/>
              </a:p>
              <a:p>
                <a:pPr algn="just"/>
                <a:r>
                  <a:rPr lang="en-US" altLang="en-US" sz="1900" dirty="0"/>
                  <a:t>If we add these two equation together, we obtain</a:t>
                </a:r>
              </a:p>
              <a:p>
                <a:pPr algn="just"/>
                <a:endParaRPr lang="en-US" altLang="en-US" sz="200" dirty="0"/>
              </a:p>
              <a:p>
                <a:pPr algn="just"/>
                <a14:m>
                  <m:oMathPara xmlns:m="http://schemas.openxmlformats.org/officeDocument/2006/math">
                    <m:oMathParaPr>
                      <m:jc m:val="centerGroup"/>
                    </m:oMathParaPr>
                    <m:oMath xmlns:m="http://schemas.openxmlformats.org/officeDocument/2006/math">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𝑚</m:t>
                          </m:r>
                        </m:e>
                        <m:sub>
                          <m:r>
                            <a:rPr lang="en-US" altLang="en-US" sz="2000" i="1">
                              <a:latin typeface="Cambria Math" panose="02040503050406030204" pitchFamily="18" charset="0"/>
                            </a:rPr>
                            <m:t>1</m:t>
                          </m:r>
                        </m:sub>
                      </m:sSub>
                      <m:f>
                        <m:fPr>
                          <m:ctrlPr>
                            <a:rPr lang="en-US" altLang="en-US" sz="2000" i="1">
                              <a:latin typeface="Cambria Math" panose="02040503050406030204" pitchFamily="18" charset="0"/>
                            </a:rPr>
                          </m:ctrlPr>
                        </m:fPr>
                        <m:num>
                          <m:sSup>
                            <m:sSupPr>
                              <m:ctrlPr>
                                <a:rPr lang="en-US" altLang="en-US" sz="2000" i="1">
                                  <a:latin typeface="Cambria Math" panose="02040503050406030204" pitchFamily="18" charset="0"/>
                                </a:rPr>
                              </m:ctrlPr>
                            </m:sSupPr>
                            <m:e>
                              <m:r>
                                <a:rPr lang="en-US" altLang="en-US" sz="2000">
                                  <a:latin typeface="Cambria Math" panose="02040503050406030204" pitchFamily="18" charset="0"/>
                                </a:rPr>
                                <m:t>𝑑</m:t>
                              </m:r>
                            </m:e>
                            <m:sup>
                              <m:r>
                                <a:rPr lang="en-US" altLang="en-US" sz="2000">
                                  <a:latin typeface="Cambria Math" panose="02040503050406030204" pitchFamily="18" charset="0"/>
                                </a:rPr>
                                <m:t>2</m:t>
                              </m:r>
                            </m:sup>
                          </m:sSup>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𝑥</m:t>
                              </m:r>
                            </m:e>
                            <m:sub>
                              <m:r>
                                <a:rPr lang="en-US" altLang="en-US" sz="2000" i="1">
                                  <a:latin typeface="Cambria Math" panose="02040503050406030204" pitchFamily="18" charset="0"/>
                                </a:rPr>
                                <m:t>1</m:t>
                              </m:r>
                            </m:sub>
                          </m:sSub>
                        </m:num>
                        <m:den>
                          <m:sSup>
                            <m:sSupPr>
                              <m:ctrlPr>
                                <a:rPr lang="en-US" altLang="en-US" sz="2000" i="1">
                                  <a:latin typeface="Cambria Math" panose="02040503050406030204" pitchFamily="18" charset="0"/>
                                </a:rPr>
                              </m:ctrlPr>
                            </m:sSupPr>
                            <m:e>
                              <m:r>
                                <a:rPr lang="en-US" altLang="en-US" sz="2000">
                                  <a:latin typeface="Cambria Math" panose="02040503050406030204" pitchFamily="18" charset="0"/>
                                </a:rPr>
                                <m:t>𝑑𝑡</m:t>
                              </m:r>
                            </m:e>
                            <m:sup>
                              <m:r>
                                <a:rPr lang="en-US" altLang="en-US" sz="2000">
                                  <a:latin typeface="Cambria Math" panose="02040503050406030204" pitchFamily="18" charset="0"/>
                                </a:rPr>
                                <m:t>2</m:t>
                              </m:r>
                            </m:sup>
                          </m:sSup>
                        </m:den>
                      </m:f>
                      <m:r>
                        <a:rPr lang="en-US" altLang="en-US" sz="2000" b="0" i="1" smtClean="0">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𝑚</m:t>
                          </m:r>
                        </m:e>
                        <m:sub>
                          <m:r>
                            <a:rPr lang="en-US" altLang="en-US" sz="2000" i="1">
                              <a:latin typeface="Cambria Math" panose="02040503050406030204" pitchFamily="18" charset="0"/>
                            </a:rPr>
                            <m:t>2</m:t>
                          </m:r>
                        </m:sub>
                      </m:sSub>
                      <m:f>
                        <m:fPr>
                          <m:ctrlPr>
                            <a:rPr lang="en-US" altLang="en-US" sz="2000" i="1">
                              <a:latin typeface="Cambria Math" panose="02040503050406030204" pitchFamily="18" charset="0"/>
                            </a:rPr>
                          </m:ctrlPr>
                        </m:fPr>
                        <m:num>
                          <m:sSup>
                            <m:sSupPr>
                              <m:ctrlPr>
                                <a:rPr lang="en-US" altLang="en-US" sz="2000" i="1">
                                  <a:latin typeface="Cambria Math" panose="02040503050406030204" pitchFamily="18" charset="0"/>
                                </a:rPr>
                              </m:ctrlPr>
                            </m:sSupPr>
                            <m:e>
                              <m:r>
                                <a:rPr lang="en-US" altLang="en-US" sz="2000">
                                  <a:latin typeface="Cambria Math" panose="02040503050406030204" pitchFamily="18" charset="0"/>
                                </a:rPr>
                                <m:t>𝑑</m:t>
                              </m:r>
                            </m:e>
                            <m:sup>
                              <m:r>
                                <a:rPr lang="en-US" altLang="en-US" sz="2000">
                                  <a:latin typeface="Cambria Math" panose="02040503050406030204" pitchFamily="18" charset="0"/>
                                </a:rPr>
                                <m:t>2</m:t>
                              </m:r>
                            </m:sup>
                          </m:sSup>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𝑥</m:t>
                              </m:r>
                            </m:e>
                            <m:sub>
                              <m:r>
                                <a:rPr lang="en-US" altLang="en-US" sz="2000" i="1">
                                  <a:latin typeface="Cambria Math" panose="02040503050406030204" pitchFamily="18" charset="0"/>
                                </a:rPr>
                                <m:t>2</m:t>
                              </m:r>
                            </m:sub>
                          </m:sSub>
                        </m:num>
                        <m:den>
                          <m:sSup>
                            <m:sSupPr>
                              <m:ctrlPr>
                                <a:rPr lang="en-US" altLang="en-US" sz="2000" i="1">
                                  <a:latin typeface="Cambria Math" panose="02040503050406030204" pitchFamily="18" charset="0"/>
                                </a:rPr>
                              </m:ctrlPr>
                            </m:sSupPr>
                            <m:e>
                              <m:r>
                                <a:rPr lang="en-US" altLang="en-US" sz="2000">
                                  <a:latin typeface="Cambria Math" panose="02040503050406030204" pitchFamily="18" charset="0"/>
                                </a:rPr>
                                <m:t>𝑑𝑡</m:t>
                              </m:r>
                            </m:e>
                            <m:sup>
                              <m:r>
                                <a:rPr lang="en-US" altLang="en-US" sz="2000">
                                  <a:latin typeface="Cambria Math" panose="02040503050406030204" pitchFamily="18" charset="0"/>
                                </a:rPr>
                                <m:t>2</m:t>
                              </m:r>
                            </m:sup>
                          </m:sSup>
                        </m:den>
                      </m:f>
                      <m:r>
                        <a:rPr lang="en-US" altLang="en-US" sz="2000" b="0" i="1" smtClean="0">
                          <a:latin typeface="Cambria Math" panose="02040503050406030204" pitchFamily="18" charset="0"/>
                        </a:rPr>
                        <m:t>=</m:t>
                      </m:r>
                      <m:r>
                        <a:rPr lang="en-US" altLang="en-US" sz="2000" b="0" i="1" smtClean="0">
                          <a:latin typeface="Cambria Math" panose="02040503050406030204" pitchFamily="18" charset="0"/>
                        </a:rPr>
                        <m:t>0</m:t>
                      </m:r>
                    </m:oMath>
                  </m:oMathPara>
                </a14:m>
                <a:endParaRPr lang="en-US" altLang="en-US" sz="2000" dirty="0"/>
              </a:p>
              <a:p>
                <a:pPr algn="just"/>
                <a:r>
                  <a:rPr lang="en-US" altLang="en-US" sz="1900" dirty="0"/>
                  <a:t>thus, we can write</a:t>
                </a:r>
              </a:p>
              <a:p>
                <a:pPr algn="just"/>
                <a:endParaRPr lang="en-US" altLang="en-US" sz="200" dirty="0"/>
              </a:p>
              <a:p>
                <a:pPr algn="just"/>
                <a14:m>
                  <m:oMathPara xmlns:m="http://schemas.openxmlformats.org/officeDocument/2006/math">
                    <m:oMathParaPr>
                      <m:jc m:val="center"/>
                    </m:oMathParaPr>
                    <m:oMath xmlns:m="http://schemas.openxmlformats.org/officeDocument/2006/math">
                      <m:d>
                        <m:dPr>
                          <m:ctrlPr>
                            <a:rPr lang="en-US" altLang="en-US" sz="2000" i="1" dirty="0" smtClean="0">
                              <a:latin typeface="Cambria Math" panose="02040503050406030204" pitchFamily="18" charset="0"/>
                            </a:rPr>
                          </m:ctrlPr>
                        </m:dPr>
                        <m:e>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𝑚</m:t>
                              </m:r>
                            </m:e>
                            <m:sub>
                              <m:r>
                                <a:rPr lang="en-US" altLang="en-US" sz="2000" i="1">
                                  <a:latin typeface="Cambria Math" panose="02040503050406030204" pitchFamily="18" charset="0"/>
                                </a:rPr>
                                <m:t>1</m:t>
                              </m:r>
                            </m:sub>
                          </m:sSub>
                          <m:r>
                            <a:rPr lang="en-US" altLang="en-US" sz="2000" b="0" i="1" smtClean="0">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b="0" i="1" smtClean="0">
                                  <a:latin typeface="Cambria Math" panose="02040503050406030204" pitchFamily="18" charset="0"/>
                                </a:rPr>
                                <m:t>  </m:t>
                              </m:r>
                              <m:r>
                                <a:rPr lang="en-US" altLang="en-US" sz="2000" i="1">
                                  <a:latin typeface="Cambria Math" panose="02040503050406030204" pitchFamily="18" charset="0"/>
                                </a:rPr>
                                <m:t>𝑚</m:t>
                              </m:r>
                            </m:e>
                            <m:sub>
                              <m:r>
                                <a:rPr lang="en-US" altLang="en-US" sz="2000" b="0" i="1" smtClean="0">
                                  <a:latin typeface="Cambria Math" panose="02040503050406030204" pitchFamily="18" charset="0"/>
                                </a:rPr>
                                <m:t>2</m:t>
                              </m:r>
                            </m:sub>
                          </m:sSub>
                        </m:e>
                      </m:d>
                      <m:f>
                        <m:fPr>
                          <m:ctrlPr>
                            <a:rPr lang="en-US" altLang="en-US" sz="2000" i="1" dirty="0" smtClean="0">
                              <a:latin typeface="Cambria Math" panose="02040503050406030204" pitchFamily="18" charset="0"/>
                            </a:rPr>
                          </m:ctrlPr>
                        </m:fPr>
                        <m:num>
                          <m:sSup>
                            <m:sSupPr>
                              <m:ctrlPr>
                                <a:rPr lang="en-US" altLang="en-US" sz="2000" i="1">
                                  <a:latin typeface="Cambria Math" panose="02040503050406030204" pitchFamily="18" charset="0"/>
                                </a:rPr>
                              </m:ctrlPr>
                            </m:sSupPr>
                            <m:e>
                              <m:r>
                                <a:rPr lang="en-US" altLang="en-US" sz="2000">
                                  <a:latin typeface="Cambria Math" panose="02040503050406030204" pitchFamily="18" charset="0"/>
                                </a:rPr>
                                <m:t>𝑑</m:t>
                              </m:r>
                            </m:e>
                            <m:sup>
                              <m:r>
                                <a:rPr lang="en-US" altLang="en-US" sz="2000">
                                  <a:latin typeface="Cambria Math" panose="02040503050406030204" pitchFamily="18" charset="0"/>
                                </a:rPr>
                                <m:t>2</m:t>
                              </m:r>
                            </m:sup>
                          </m:sSup>
                        </m:num>
                        <m:den>
                          <m:sSup>
                            <m:sSupPr>
                              <m:ctrlPr>
                                <a:rPr lang="en-US" altLang="en-US" sz="2000" i="1">
                                  <a:latin typeface="Cambria Math" panose="02040503050406030204" pitchFamily="18" charset="0"/>
                                </a:rPr>
                              </m:ctrlPr>
                            </m:sSupPr>
                            <m:e>
                              <m:r>
                                <a:rPr lang="en-US" altLang="en-US" sz="2000">
                                  <a:latin typeface="Cambria Math" panose="02040503050406030204" pitchFamily="18" charset="0"/>
                                </a:rPr>
                                <m:t>𝑑𝑡</m:t>
                              </m:r>
                            </m:e>
                            <m:sup>
                              <m:r>
                                <a:rPr lang="en-US" altLang="en-US" sz="2000">
                                  <a:latin typeface="Cambria Math" panose="02040503050406030204" pitchFamily="18" charset="0"/>
                                </a:rPr>
                                <m:t>2</m:t>
                              </m:r>
                            </m:sup>
                          </m:sSup>
                        </m:den>
                      </m:f>
                      <m:d>
                        <m:dPr>
                          <m:ctrlPr>
                            <a:rPr lang="en-US" altLang="en-US" sz="2000" i="1" dirty="0" smtClean="0">
                              <a:latin typeface="Cambria Math" panose="02040503050406030204" pitchFamily="18" charset="0"/>
                            </a:rPr>
                          </m:ctrlPr>
                        </m:dPr>
                        <m:e>
                          <m:f>
                            <m:fPr>
                              <m:ctrlPr>
                                <a:rPr lang="en-US" altLang="en-US" sz="2000" i="1" dirty="0" smtClean="0">
                                  <a:latin typeface="Cambria Math" panose="02040503050406030204" pitchFamily="18" charset="0"/>
                                </a:rPr>
                              </m:ctrlPr>
                            </m:fPr>
                            <m:num>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𝑚</m:t>
                                  </m:r>
                                </m:e>
                                <m:sub>
                                  <m:r>
                                    <a:rPr lang="en-US" altLang="en-US" sz="2000" i="1">
                                      <a:latin typeface="Cambria Math" panose="02040503050406030204" pitchFamily="18" charset="0"/>
                                    </a:rPr>
                                    <m:t>1</m:t>
                                  </m:r>
                                </m:sub>
                              </m:sSub>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𝑥</m:t>
                                  </m:r>
                                </m:e>
                                <m:sub>
                                  <m:r>
                                    <a:rPr lang="en-US" altLang="en-US" sz="2000" i="1">
                                      <a:latin typeface="Cambria Math" panose="02040503050406030204" pitchFamily="18" charset="0"/>
                                    </a:rPr>
                                    <m:t>1</m:t>
                                  </m:r>
                                </m:sub>
                              </m:sSub>
                              <m:r>
                                <a:rPr lang="en-US" altLang="en-US" sz="2000" i="1">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  </m:t>
                                  </m:r>
                                  <m:r>
                                    <a:rPr lang="en-US" altLang="en-US" sz="2000" i="1">
                                      <a:latin typeface="Cambria Math" panose="02040503050406030204" pitchFamily="18" charset="0"/>
                                    </a:rPr>
                                    <m:t>𝑚</m:t>
                                  </m:r>
                                </m:e>
                                <m:sub>
                                  <m:r>
                                    <a:rPr lang="en-US" altLang="en-US" sz="2000" i="1">
                                      <a:latin typeface="Cambria Math" panose="02040503050406030204" pitchFamily="18" charset="0"/>
                                    </a:rPr>
                                    <m:t>2</m:t>
                                  </m:r>
                                </m:sub>
                              </m:sSub>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𝑥</m:t>
                                  </m:r>
                                </m:e>
                                <m:sub>
                                  <m:r>
                                    <a:rPr lang="en-US" altLang="en-US" sz="2000" b="0" i="1" smtClean="0">
                                      <a:latin typeface="Cambria Math" panose="02040503050406030204" pitchFamily="18" charset="0"/>
                                    </a:rPr>
                                    <m:t>2</m:t>
                                  </m:r>
                                </m:sub>
                              </m:sSub>
                            </m:num>
                            <m:den>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𝑚</m:t>
                                  </m:r>
                                </m:e>
                                <m:sub>
                                  <m:r>
                                    <a:rPr lang="en-US" altLang="en-US" sz="2000" i="1">
                                      <a:latin typeface="Cambria Math" panose="02040503050406030204" pitchFamily="18" charset="0"/>
                                    </a:rPr>
                                    <m:t>1</m:t>
                                  </m:r>
                                </m:sub>
                              </m:sSub>
                              <m:r>
                                <a:rPr lang="en-US" altLang="en-US" sz="2000" i="1">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  </m:t>
                                  </m:r>
                                  <m:r>
                                    <a:rPr lang="en-US" altLang="en-US" sz="2000" i="1">
                                      <a:latin typeface="Cambria Math" panose="02040503050406030204" pitchFamily="18" charset="0"/>
                                    </a:rPr>
                                    <m:t>𝑚</m:t>
                                  </m:r>
                                </m:e>
                                <m:sub>
                                  <m:r>
                                    <a:rPr lang="en-US" altLang="en-US" sz="2000" i="1">
                                      <a:latin typeface="Cambria Math" panose="02040503050406030204" pitchFamily="18" charset="0"/>
                                    </a:rPr>
                                    <m:t>2</m:t>
                                  </m:r>
                                </m:sub>
                              </m:sSub>
                            </m:den>
                          </m:f>
                        </m:e>
                      </m:d>
                      <m:r>
                        <a:rPr lang="en-US" altLang="en-US" sz="2000" b="0" i="1" dirty="0" smtClean="0">
                          <a:latin typeface="Cambria Math" panose="02040503050406030204" pitchFamily="18" charset="0"/>
                        </a:rPr>
                        <m:t>=</m:t>
                      </m:r>
                      <m:r>
                        <a:rPr lang="en-US" altLang="en-US" sz="2000" b="0" i="1" dirty="0" smtClean="0">
                          <a:latin typeface="Cambria Math" panose="02040503050406030204" pitchFamily="18" charset="0"/>
                        </a:rPr>
                        <m:t>0</m:t>
                      </m:r>
                    </m:oMath>
                  </m:oMathPara>
                </a14:m>
                <a:endParaRPr lang="en-US" altLang="en-US" sz="2000" dirty="0"/>
              </a:p>
              <a:p>
                <a:pPr algn="just"/>
                <a:endParaRPr lang="en-US" altLang="en-US" sz="200" dirty="0"/>
              </a:p>
              <a:p>
                <a:pPr algn="just"/>
                <a:r>
                  <a:rPr lang="en-US" altLang="en-US" sz="2000" dirty="0"/>
                  <a:t>Where</a:t>
                </a:r>
              </a:p>
              <a:p>
                <a:pPr algn="just"/>
                <a14:m>
                  <m:oMath xmlns:m="http://schemas.openxmlformats.org/officeDocument/2006/math">
                    <m:r>
                      <a:rPr lang="en-US" altLang="en-US" sz="2000" i="1">
                        <a:latin typeface="Cambria Math" panose="02040503050406030204" pitchFamily="18" charset="0"/>
                      </a:rPr>
                      <m:t>𝑀</m:t>
                    </m:r>
                    <m:r>
                      <a:rPr lang="en-US" altLang="en-US" sz="2000" i="1">
                        <a:latin typeface="Cambria Math" panose="02040503050406030204" pitchFamily="18" charset="0"/>
                      </a:rPr>
                      <m:t>= </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𝑚</m:t>
                        </m:r>
                      </m:e>
                      <m:sub>
                        <m:r>
                          <a:rPr lang="en-US" altLang="en-US" sz="2000" i="1">
                            <a:latin typeface="Cambria Math" panose="02040503050406030204" pitchFamily="18" charset="0"/>
                          </a:rPr>
                          <m:t>1</m:t>
                        </m:r>
                      </m:sub>
                    </m:sSub>
                    <m:r>
                      <a:rPr lang="en-US" altLang="en-US" sz="2000" i="1">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  </m:t>
                        </m:r>
                        <m:r>
                          <a:rPr lang="en-US" altLang="en-US" sz="2000" i="1">
                            <a:latin typeface="Cambria Math" panose="02040503050406030204" pitchFamily="18" charset="0"/>
                          </a:rPr>
                          <m:t>𝑚</m:t>
                        </m:r>
                      </m:e>
                      <m:sub>
                        <m:r>
                          <a:rPr lang="en-US" altLang="en-US" sz="2000" i="1">
                            <a:latin typeface="Cambria Math" panose="02040503050406030204" pitchFamily="18" charset="0"/>
                          </a:rPr>
                          <m:t>2</m:t>
                        </m:r>
                      </m:sub>
                    </m:sSub>
                  </m:oMath>
                </a14:m>
                <a:r>
                  <a:rPr lang="en-US" altLang="en-US" sz="2000" dirty="0"/>
                  <a:t> ,     </a:t>
                </a:r>
                <a14:m>
                  <m:oMath xmlns:m="http://schemas.openxmlformats.org/officeDocument/2006/math">
                    <m:r>
                      <a:rPr lang="en-US" altLang="en-US" sz="2000" i="1">
                        <a:latin typeface="Cambria Math" panose="02040503050406030204" pitchFamily="18" charset="0"/>
                      </a:rPr>
                      <m:t>𝑀</m:t>
                    </m:r>
                  </m:oMath>
                </a14:m>
                <a:r>
                  <a:rPr lang="en-US" altLang="en-US" sz="2000" dirty="0"/>
                  <a:t> </a:t>
                </a:r>
                <a:r>
                  <a:rPr lang="en-US" altLang="en-US" sz="1900" dirty="0"/>
                  <a:t>is the total mass</a:t>
                </a:r>
              </a:p>
              <a:p>
                <a:pPr algn="just"/>
                <a:endParaRPr lang="en-US" altLang="en-US" sz="200" dirty="0"/>
              </a:p>
              <a:p>
                <a:pPr algn="just"/>
                <a:r>
                  <a:rPr lang="en-US" altLang="en-US" sz="2000" dirty="0"/>
                  <a:t>and</a:t>
                </a:r>
              </a:p>
              <a:p>
                <a:pPr algn="just"/>
                <a14:m>
                  <m:oMath xmlns:m="http://schemas.openxmlformats.org/officeDocument/2006/math">
                    <m:f>
                      <m:fPr>
                        <m:ctrlPr>
                          <a:rPr lang="en-US" altLang="en-US" sz="2700" i="1" dirty="0">
                            <a:latin typeface="Cambria Math" panose="02040503050406030204" pitchFamily="18" charset="0"/>
                          </a:rPr>
                        </m:ctrlPr>
                      </m:fPr>
                      <m:num>
                        <m:sSub>
                          <m:sSubPr>
                            <m:ctrlPr>
                              <a:rPr lang="en-US" altLang="en-US" sz="2700" i="1">
                                <a:latin typeface="Cambria Math" panose="02040503050406030204" pitchFamily="18" charset="0"/>
                              </a:rPr>
                            </m:ctrlPr>
                          </m:sSubPr>
                          <m:e>
                            <m:r>
                              <a:rPr lang="en-US" altLang="en-US" sz="2700" i="1">
                                <a:latin typeface="Cambria Math" panose="02040503050406030204" pitchFamily="18" charset="0"/>
                              </a:rPr>
                              <m:t>𝑚</m:t>
                            </m:r>
                          </m:e>
                          <m:sub>
                            <m:r>
                              <a:rPr lang="en-US" altLang="en-US" sz="2700" i="1">
                                <a:latin typeface="Cambria Math" panose="02040503050406030204" pitchFamily="18" charset="0"/>
                              </a:rPr>
                              <m:t>1</m:t>
                            </m:r>
                          </m:sub>
                        </m:sSub>
                        <m:sSub>
                          <m:sSubPr>
                            <m:ctrlPr>
                              <a:rPr lang="en-US" altLang="en-US" sz="2700" i="1">
                                <a:latin typeface="Cambria Math" panose="02040503050406030204" pitchFamily="18" charset="0"/>
                              </a:rPr>
                            </m:ctrlPr>
                          </m:sSubPr>
                          <m:e>
                            <m:r>
                              <a:rPr lang="en-US" altLang="en-US" sz="2700" i="1">
                                <a:latin typeface="Cambria Math" panose="02040503050406030204" pitchFamily="18" charset="0"/>
                              </a:rPr>
                              <m:t>𝑥</m:t>
                            </m:r>
                          </m:e>
                          <m:sub>
                            <m:r>
                              <a:rPr lang="en-US" altLang="en-US" sz="2700" i="1">
                                <a:latin typeface="Cambria Math" panose="02040503050406030204" pitchFamily="18" charset="0"/>
                              </a:rPr>
                              <m:t>1</m:t>
                            </m:r>
                          </m:sub>
                        </m:sSub>
                        <m:r>
                          <a:rPr lang="en-US" altLang="en-US" sz="2700" i="1">
                            <a:latin typeface="Cambria Math" panose="02040503050406030204" pitchFamily="18" charset="0"/>
                          </a:rPr>
                          <m:t>+</m:t>
                        </m:r>
                        <m:sSub>
                          <m:sSubPr>
                            <m:ctrlPr>
                              <a:rPr lang="en-US" altLang="en-US" sz="2700" i="1">
                                <a:latin typeface="Cambria Math" panose="02040503050406030204" pitchFamily="18" charset="0"/>
                              </a:rPr>
                            </m:ctrlPr>
                          </m:sSubPr>
                          <m:e>
                            <m:r>
                              <a:rPr lang="en-US" altLang="en-US" sz="2700" i="1">
                                <a:latin typeface="Cambria Math" panose="02040503050406030204" pitchFamily="18" charset="0"/>
                              </a:rPr>
                              <m:t>  </m:t>
                            </m:r>
                            <m:r>
                              <a:rPr lang="en-US" altLang="en-US" sz="2700" i="1">
                                <a:latin typeface="Cambria Math" panose="02040503050406030204" pitchFamily="18" charset="0"/>
                              </a:rPr>
                              <m:t>𝑚</m:t>
                            </m:r>
                          </m:e>
                          <m:sub>
                            <m:r>
                              <a:rPr lang="en-US" altLang="en-US" sz="2700" i="1">
                                <a:latin typeface="Cambria Math" panose="02040503050406030204" pitchFamily="18" charset="0"/>
                              </a:rPr>
                              <m:t>2</m:t>
                            </m:r>
                          </m:sub>
                        </m:sSub>
                        <m:sSub>
                          <m:sSubPr>
                            <m:ctrlPr>
                              <a:rPr lang="en-US" altLang="en-US" sz="2700" i="1">
                                <a:latin typeface="Cambria Math" panose="02040503050406030204" pitchFamily="18" charset="0"/>
                              </a:rPr>
                            </m:ctrlPr>
                          </m:sSubPr>
                          <m:e>
                            <m:r>
                              <a:rPr lang="en-US" altLang="en-US" sz="2700" i="1">
                                <a:latin typeface="Cambria Math" panose="02040503050406030204" pitchFamily="18" charset="0"/>
                              </a:rPr>
                              <m:t>𝑥</m:t>
                            </m:r>
                          </m:e>
                          <m:sub>
                            <m:r>
                              <a:rPr lang="en-US" altLang="en-US" sz="2700" i="1">
                                <a:latin typeface="Cambria Math" panose="02040503050406030204" pitchFamily="18" charset="0"/>
                              </a:rPr>
                              <m:t>2</m:t>
                            </m:r>
                          </m:sub>
                        </m:sSub>
                      </m:num>
                      <m:den>
                        <m:sSub>
                          <m:sSubPr>
                            <m:ctrlPr>
                              <a:rPr lang="en-US" altLang="en-US" sz="2700" i="1">
                                <a:latin typeface="Cambria Math" panose="02040503050406030204" pitchFamily="18" charset="0"/>
                              </a:rPr>
                            </m:ctrlPr>
                          </m:sSubPr>
                          <m:e>
                            <m:r>
                              <a:rPr lang="en-US" altLang="en-US" sz="2700" i="1">
                                <a:latin typeface="Cambria Math" panose="02040503050406030204" pitchFamily="18" charset="0"/>
                              </a:rPr>
                              <m:t>𝑚</m:t>
                            </m:r>
                          </m:e>
                          <m:sub>
                            <m:r>
                              <a:rPr lang="en-US" altLang="en-US" sz="2700" i="1">
                                <a:latin typeface="Cambria Math" panose="02040503050406030204" pitchFamily="18" charset="0"/>
                              </a:rPr>
                              <m:t>1</m:t>
                            </m:r>
                          </m:sub>
                        </m:sSub>
                        <m:r>
                          <a:rPr lang="en-US" altLang="en-US" sz="2700" i="1">
                            <a:latin typeface="Cambria Math" panose="02040503050406030204" pitchFamily="18" charset="0"/>
                          </a:rPr>
                          <m:t>+</m:t>
                        </m:r>
                        <m:sSub>
                          <m:sSubPr>
                            <m:ctrlPr>
                              <a:rPr lang="en-US" altLang="en-US" sz="2700" i="1">
                                <a:latin typeface="Cambria Math" panose="02040503050406030204" pitchFamily="18" charset="0"/>
                              </a:rPr>
                            </m:ctrlPr>
                          </m:sSubPr>
                          <m:e>
                            <m:r>
                              <a:rPr lang="en-US" altLang="en-US" sz="2700" i="1">
                                <a:latin typeface="Cambria Math" panose="02040503050406030204" pitchFamily="18" charset="0"/>
                              </a:rPr>
                              <m:t>  </m:t>
                            </m:r>
                            <m:r>
                              <a:rPr lang="en-US" altLang="en-US" sz="2700" i="1">
                                <a:latin typeface="Cambria Math" panose="02040503050406030204" pitchFamily="18" charset="0"/>
                              </a:rPr>
                              <m:t>𝑚</m:t>
                            </m:r>
                          </m:e>
                          <m:sub>
                            <m:r>
                              <a:rPr lang="en-US" altLang="en-US" sz="2700" i="1">
                                <a:latin typeface="Cambria Math" panose="02040503050406030204" pitchFamily="18" charset="0"/>
                              </a:rPr>
                              <m:t>2</m:t>
                            </m:r>
                          </m:sub>
                        </m:sSub>
                      </m:den>
                    </m:f>
                  </m:oMath>
                </a14:m>
                <a:r>
                  <a:rPr lang="en-US" altLang="en-US" sz="2000" dirty="0"/>
                  <a:t>    </a:t>
                </a:r>
                <a:r>
                  <a:rPr lang="en-US" altLang="en-US" sz="1900" dirty="0"/>
                  <a:t>is the center of the mass (</a:t>
                </a:r>
                <a14:m>
                  <m:oMath xmlns:m="http://schemas.openxmlformats.org/officeDocument/2006/math">
                    <m:r>
                      <a:rPr lang="en-US" altLang="en-US" sz="1900" i="1" dirty="0" smtClean="0">
                        <a:latin typeface="Cambria Math" panose="02040503050406030204" pitchFamily="18" charset="0"/>
                      </a:rPr>
                      <m:t>𝐶</m:t>
                    </m:r>
                    <m:r>
                      <a:rPr lang="en-US" altLang="en-US" sz="1900" i="1" dirty="0" smtClean="0">
                        <a:latin typeface="Cambria Math" panose="02040503050406030204" pitchFamily="18" charset="0"/>
                      </a:rPr>
                      <m:t>.</m:t>
                    </m:r>
                    <m:r>
                      <a:rPr lang="en-US" altLang="en-US" sz="1900" i="1" dirty="0" smtClean="0">
                        <a:latin typeface="Cambria Math" panose="02040503050406030204" pitchFamily="18" charset="0"/>
                      </a:rPr>
                      <m:t>𝑀</m:t>
                    </m:r>
                  </m:oMath>
                </a14:m>
                <a:r>
                  <a:rPr lang="en-US" altLang="en-US" sz="1900" dirty="0"/>
                  <a:t>).</a:t>
                </a:r>
              </a:p>
              <a:p>
                <a:pPr algn="just"/>
                <a:endParaRPr lang="en-US" altLang="en-US" sz="300" dirty="0"/>
              </a:p>
              <a:p>
                <a:pPr algn="just"/>
                <a:r>
                  <a:rPr lang="en-US" altLang="en-US" sz="1900" dirty="0"/>
                  <a:t>Now, we can write</a:t>
                </a:r>
              </a:p>
              <a:p>
                <a:pPr algn="just"/>
                <a14:m>
                  <m:oMathPara xmlns:m="http://schemas.openxmlformats.org/officeDocument/2006/math">
                    <m:oMathParaPr>
                      <m:jc m:val="center"/>
                    </m:oMathParaPr>
                    <m:oMath xmlns:m="http://schemas.openxmlformats.org/officeDocument/2006/math">
                      <m:r>
                        <a:rPr lang="en-US" altLang="en-US" sz="1900">
                          <a:latin typeface="Cambria Math" panose="02040503050406030204" pitchFamily="18" charset="0"/>
                        </a:rPr>
                        <m:t>𝑀</m:t>
                      </m:r>
                      <m:f>
                        <m:fPr>
                          <m:ctrlPr>
                            <a:rPr lang="en-US" altLang="en-US" sz="1900" i="1" dirty="0">
                              <a:latin typeface="Cambria Math" panose="02040503050406030204" pitchFamily="18" charset="0"/>
                            </a:rPr>
                          </m:ctrlPr>
                        </m:fPr>
                        <m:num>
                          <m:sSup>
                            <m:sSupPr>
                              <m:ctrlPr>
                                <a:rPr lang="en-US" altLang="en-US" sz="1900" i="1">
                                  <a:latin typeface="Cambria Math" panose="02040503050406030204" pitchFamily="18" charset="0"/>
                                </a:rPr>
                              </m:ctrlPr>
                            </m:sSupPr>
                            <m:e>
                              <m:r>
                                <a:rPr lang="en-US" altLang="en-US" sz="1900">
                                  <a:latin typeface="Cambria Math" panose="02040503050406030204" pitchFamily="18" charset="0"/>
                                </a:rPr>
                                <m:t>𝑑</m:t>
                              </m:r>
                            </m:e>
                            <m:sup>
                              <m:r>
                                <a:rPr lang="en-US" altLang="en-US" sz="1900">
                                  <a:latin typeface="Cambria Math" panose="02040503050406030204" pitchFamily="18" charset="0"/>
                                </a:rPr>
                                <m:t>2</m:t>
                              </m:r>
                            </m:sup>
                          </m:sSup>
                          <m:r>
                            <a:rPr lang="en-US" altLang="en-US" sz="1900">
                              <a:latin typeface="Cambria Math" panose="02040503050406030204" pitchFamily="18" charset="0"/>
                            </a:rPr>
                            <m:t>𝐶</m:t>
                          </m:r>
                          <m:r>
                            <a:rPr lang="en-US" altLang="en-US" sz="1900">
                              <a:latin typeface="Cambria Math" panose="02040503050406030204" pitchFamily="18" charset="0"/>
                            </a:rPr>
                            <m:t>.</m:t>
                          </m:r>
                          <m:r>
                            <a:rPr lang="en-US" altLang="en-US" sz="1900">
                              <a:latin typeface="Cambria Math" panose="02040503050406030204" pitchFamily="18" charset="0"/>
                            </a:rPr>
                            <m:t>𝑀</m:t>
                          </m:r>
                        </m:num>
                        <m:den>
                          <m:sSup>
                            <m:sSupPr>
                              <m:ctrlPr>
                                <a:rPr lang="en-US" altLang="en-US" sz="1900" i="1">
                                  <a:latin typeface="Cambria Math" panose="02040503050406030204" pitchFamily="18" charset="0"/>
                                </a:rPr>
                              </m:ctrlPr>
                            </m:sSupPr>
                            <m:e>
                              <m:r>
                                <a:rPr lang="en-US" altLang="en-US" sz="1900">
                                  <a:latin typeface="Cambria Math" panose="02040503050406030204" pitchFamily="18" charset="0"/>
                                </a:rPr>
                                <m:t>𝑑𝑡</m:t>
                              </m:r>
                            </m:e>
                            <m:sup>
                              <m:r>
                                <a:rPr lang="en-US" altLang="en-US" sz="1900">
                                  <a:latin typeface="Cambria Math" panose="02040503050406030204" pitchFamily="18" charset="0"/>
                                </a:rPr>
                                <m:t>2</m:t>
                              </m:r>
                            </m:sup>
                          </m:sSup>
                        </m:den>
                      </m:f>
                      <m:r>
                        <a:rPr lang="en-US" altLang="en-US" sz="1900" dirty="0">
                          <a:latin typeface="Cambria Math" panose="02040503050406030204" pitchFamily="18" charset="0"/>
                        </a:rPr>
                        <m:t>=</m:t>
                      </m:r>
                      <m:r>
                        <a:rPr lang="en-US" altLang="en-US" sz="1900" dirty="0">
                          <a:latin typeface="Cambria Math" panose="02040503050406030204" pitchFamily="18" charset="0"/>
                        </a:rPr>
                        <m:t>0</m:t>
                      </m:r>
                    </m:oMath>
                  </m:oMathPara>
                </a14:m>
                <a:endParaRPr lang="en-US" altLang="en-US" sz="1900" dirty="0"/>
              </a:p>
              <a:p>
                <a:pPr algn="just"/>
                <a:r>
                  <a:rPr lang="en-US" altLang="en-US" sz="1900" dirty="0"/>
                  <a:t>This means that, the center of the mass doesn’t move.</a:t>
                </a:r>
              </a:p>
            </p:txBody>
          </p:sp>
        </mc:Choice>
        <mc:Fallback xmlns="">
          <p:sp>
            <p:nvSpPr>
              <p:cNvPr id="6" name="Rectangle 5"/>
              <p:cNvSpPr>
                <a:spLocks noRot="1" noChangeAspect="1" noMove="1" noResize="1" noEditPoints="1" noAdjustHandles="1" noChangeArrowheads="1" noChangeShapeType="1" noTextEdit="1"/>
              </p:cNvSpPr>
              <p:nvPr/>
            </p:nvSpPr>
            <p:spPr>
              <a:xfrm>
                <a:off x="207415" y="922282"/>
                <a:ext cx="8741867" cy="5853910"/>
              </a:xfrm>
              <a:prstGeom prst="rect">
                <a:avLst/>
              </a:prstGeom>
              <a:blipFill>
                <a:blip r:embed="rId2"/>
                <a:stretch>
                  <a:fillRect l="-697" t="-520" b="-83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4374BF2-3C04-4AB9-BE52-D173019A9162}" type="slidenum">
              <a:rPr lang="en-US" smtClean="0"/>
              <a:t>17</a:t>
            </a:fld>
            <a:endParaRPr lang="en-US"/>
          </a:p>
        </p:txBody>
      </p:sp>
    </p:spTree>
    <p:extLst>
      <p:ext uri="{BB962C8B-B14F-4D97-AF65-F5344CB8AC3E}">
        <p14:creationId xmlns:p14="http://schemas.microsoft.com/office/powerpoint/2010/main" val="3846358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fade">
                                      <p:cBhvr>
                                        <p:cTn id="27" dur="500"/>
                                        <p:tgtEl>
                                          <p:spTgt spid="6">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9" end="9"/>
                                            </p:txEl>
                                          </p:spTgt>
                                        </p:tgtEl>
                                        <p:attrNameLst>
                                          <p:attrName>style.visibility</p:attrName>
                                        </p:attrNameLst>
                                      </p:cBhvr>
                                      <p:to>
                                        <p:strVal val="visible"/>
                                      </p:to>
                                    </p:set>
                                    <p:animEffect transition="in" filter="fade">
                                      <p:cBhvr>
                                        <p:cTn id="32" dur="500"/>
                                        <p:tgtEl>
                                          <p:spTgt spid="6">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11" end="11"/>
                                            </p:txEl>
                                          </p:spTgt>
                                        </p:tgtEl>
                                        <p:attrNameLst>
                                          <p:attrName>style.visibility</p:attrName>
                                        </p:attrNameLst>
                                      </p:cBhvr>
                                      <p:to>
                                        <p:strVal val="visible"/>
                                      </p:to>
                                    </p:set>
                                    <p:animEffect transition="in" filter="fade">
                                      <p:cBhvr>
                                        <p:cTn id="37" dur="500"/>
                                        <p:tgtEl>
                                          <p:spTgt spid="6">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12" end="12"/>
                                            </p:txEl>
                                          </p:spTgt>
                                        </p:tgtEl>
                                        <p:attrNameLst>
                                          <p:attrName>style.visibility</p:attrName>
                                        </p:attrNameLst>
                                      </p:cBhvr>
                                      <p:to>
                                        <p:strVal val="visible"/>
                                      </p:to>
                                    </p:set>
                                    <p:animEffect transition="in" filter="fade">
                                      <p:cBhvr>
                                        <p:cTn id="42" dur="500"/>
                                        <p:tgtEl>
                                          <p:spTgt spid="6">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14" end="14"/>
                                            </p:txEl>
                                          </p:spTgt>
                                        </p:tgtEl>
                                        <p:attrNameLst>
                                          <p:attrName>style.visibility</p:attrName>
                                        </p:attrNameLst>
                                      </p:cBhvr>
                                      <p:to>
                                        <p:strVal val="visible"/>
                                      </p:to>
                                    </p:set>
                                    <p:animEffect transition="in" filter="fade">
                                      <p:cBhvr>
                                        <p:cTn id="47" dur="500"/>
                                        <p:tgtEl>
                                          <p:spTgt spid="6">
                                            <p:txEl>
                                              <p:pRg st="14" end="1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15" end="15"/>
                                            </p:txEl>
                                          </p:spTgt>
                                        </p:tgtEl>
                                        <p:attrNameLst>
                                          <p:attrName>style.visibility</p:attrName>
                                        </p:attrNameLst>
                                      </p:cBhvr>
                                      <p:to>
                                        <p:strVal val="visible"/>
                                      </p:to>
                                    </p:set>
                                    <p:animEffect transition="in" filter="fade">
                                      <p:cBhvr>
                                        <p:cTn id="52" dur="500"/>
                                        <p:tgtEl>
                                          <p:spTgt spid="6">
                                            <p:txEl>
                                              <p:pRg st="15" end="1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17" end="17"/>
                                            </p:txEl>
                                          </p:spTgt>
                                        </p:tgtEl>
                                        <p:attrNameLst>
                                          <p:attrName>style.visibility</p:attrName>
                                        </p:attrNameLst>
                                      </p:cBhvr>
                                      <p:to>
                                        <p:strVal val="visible"/>
                                      </p:to>
                                    </p:set>
                                    <p:animEffect transition="in" filter="fade">
                                      <p:cBhvr>
                                        <p:cTn id="57" dur="500"/>
                                        <p:tgtEl>
                                          <p:spTgt spid="6">
                                            <p:txEl>
                                              <p:pRg st="17" end="1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18" end="18"/>
                                            </p:txEl>
                                          </p:spTgt>
                                        </p:tgtEl>
                                        <p:attrNameLst>
                                          <p:attrName>style.visibility</p:attrName>
                                        </p:attrNameLst>
                                      </p:cBhvr>
                                      <p:to>
                                        <p:strVal val="visible"/>
                                      </p:to>
                                    </p:set>
                                    <p:animEffect transition="in" filter="fade">
                                      <p:cBhvr>
                                        <p:cTn id="62" dur="500"/>
                                        <p:tgtEl>
                                          <p:spTgt spid="6">
                                            <p:txEl>
                                              <p:pRg st="18" end="1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xEl>
                                              <p:pRg st="19" end="19"/>
                                            </p:txEl>
                                          </p:spTgt>
                                        </p:tgtEl>
                                        <p:attrNameLst>
                                          <p:attrName>style.visibility</p:attrName>
                                        </p:attrNameLst>
                                      </p:cBhvr>
                                      <p:to>
                                        <p:strVal val="visible"/>
                                      </p:to>
                                    </p:set>
                                    <p:animEffect transition="in" filter="fade">
                                      <p:cBhvr>
                                        <p:cTn id="67" dur="500"/>
                                        <p:tgtEl>
                                          <p:spTgt spid="6">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sz="3000" b="1" dirty="0"/>
              <a:t>Reduced Mass</a:t>
            </a:r>
            <a:endParaRPr lang="ar-SA" altLang="en-US" sz="3000" b="1" dirty="0"/>
          </a:p>
        </p:txBody>
      </p:sp>
      <p:sp>
        <p:nvSpPr>
          <p:cNvPr id="3" name="Rectangle 2"/>
          <p:cNvSpPr/>
          <p:nvPr/>
        </p:nvSpPr>
        <p:spPr>
          <a:xfrm>
            <a:off x="207416" y="928906"/>
            <a:ext cx="8741867" cy="3000821"/>
          </a:xfrm>
          <a:prstGeom prst="rect">
            <a:avLst/>
          </a:prstGeom>
        </p:spPr>
        <p:txBody>
          <a:bodyPr wrap="square">
            <a:spAutoFit/>
          </a:bodyPr>
          <a:lstStyle/>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a:p>
            <a:pPr algn="just">
              <a:spcBef>
                <a:spcPct val="0"/>
              </a:spcBef>
            </a:pPr>
            <a:endParaRPr lang="en-US" sz="2100" dirty="0">
              <a:latin typeface="Calibri body"/>
              <a:ea typeface="Times New Roman" panose="02020603050405020304" pitchFamily="18" charset="0"/>
              <a:cs typeface="Simplified Arabic" pitchFamily="18" charset="-78"/>
            </a:endParaRPr>
          </a:p>
        </p:txBody>
      </p:sp>
      <mc:AlternateContent xmlns:mc="http://schemas.openxmlformats.org/markup-compatibility/2006" xmlns:a14="http://schemas.microsoft.com/office/drawing/2010/main">
        <mc:Choice Requires="a14">
          <p:sp>
            <p:nvSpPr>
              <p:cNvPr id="6" name="Rectangle 5"/>
              <p:cNvSpPr/>
              <p:nvPr/>
            </p:nvSpPr>
            <p:spPr>
              <a:xfrm>
                <a:off x="207415" y="922282"/>
                <a:ext cx="8741867" cy="5923225"/>
              </a:xfrm>
              <a:prstGeom prst="rect">
                <a:avLst/>
              </a:prstGeom>
            </p:spPr>
            <p:txBody>
              <a:bodyPr wrap="square">
                <a:spAutoFit/>
              </a:bodyPr>
              <a:lstStyle/>
              <a:p>
                <a:pPr algn="just"/>
                <a:r>
                  <a:rPr lang="en-US" altLang="en-US" sz="2000" dirty="0"/>
                  <a:t>Now, if we subtract these two equation from each other</a:t>
                </a:r>
              </a:p>
              <a:p>
                <a:pPr algn="ctr"/>
                <a14:m>
                  <m:oMathPara xmlns:m="http://schemas.openxmlformats.org/officeDocument/2006/math">
                    <m:oMathParaPr>
                      <m:jc m:val="center"/>
                    </m:oMathParaPr>
                    <m:oMath xmlns:m="http://schemas.openxmlformats.org/officeDocument/2006/math">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𝑚</m:t>
                          </m:r>
                        </m:e>
                        <m:sub>
                          <m:r>
                            <a:rPr lang="en-US" altLang="en-US" sz="2000" i="1">
                              <a:latin typeface="Cambria Math" panose="02040503050406030204" pitchFamily="18" charset="0"/>
                            </a:rPr>
                            <m:t>1</m:t>
                          </m:r>
                        </m:sub>
                      </m:sSub>
                      <m:f>
                        <m:fPr>
                          <m:ctrlPr>
                            <a:rPr lang="en-US" altLang="en-US" sz="2000" i="1">
                              <a:latin typeface="Cambria Math" panose="02040503050406030204" pitchFamily="18" charset="0"/>
                            </a:rPr>
                          </m:ctrlPr>
                        </m:fPr>
                        <m:num>
                          <m:sSup>
                            <m:sSupPr>
                              <m:ctrlPr>
                                <a:rPr lang="en-US" altLang="en-US" sz="2000" i="1">
                                  <a:latin typeface="Cambria Math" panose="02040503050406030204" pitchFamily="18" charset="0"/>
                                </a:rPr>
                              </m:ctrlPr>
                            </m:sSupPr>
                            <m:e>
                              <m:r>
                                <a:rPr lang="en-US" altLang="en-US" sz="2000">
                                  <a:latin typeface="Cambria Math" panose="02040503050406030204" pitchFamily="18" charset="0"/>
                                </a:rPr>
                                <m:t>𝑑</m:t>
                              </m:r>
                            </m:e>
                            <m:sup>
                              <m:r>
                                <a:rPr lang="en-US" altLang="en-US" sz="2000">
                                  <a:latin typeface="Cambria Math" panose="02040503050406030204" pitchFamily="18" charset="0"/>
                                </a:rPr>
                                <m:t>2</m:t>
                              </m:r>
                            </m:sup>
                          </m:sSup>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𝑥</m:t>
                              </m:r>
                            </m:e>
                            <m:sub>
                              <m:r>
                                <a:rPr lang="en-US" altLang="en-US" sz="2000" i="1">
                                  <a:latin typeface="Cambria Math" panose="02040503050406030204" pitchFamily="18" charset="0"/>
                                </a:rPr>
                                <m:t>1</m:t>
                              </m:r>
                            </m:sub>
                          </m:sSub>
                        </m:num>
                        <m:den>
                          <m:sSup>
                            <m:sSupPr>
                              <m:ctrlPr>
                                <a:rPr lang="en-US" altLang="en-US" sz="2000" i="1">
                                  <a:latin typeface="Cambria Math" panose="02040503050406030204" pitchFamily="18" charset="0"/>
                                </a:rPr>
                              </m:ctrlPr>
                            </m:sSupPr>
                            <m:e>
                              <m:r>
                                <a:rPr lang="en-US" altLang="en-US" sz="2000">
                                  <a:latin typeface="Cambria Math" panose="02040503050406030204" pitchFamily="18" charset="0"/>
                                </a:rPr>
                                <m:t>𝑑𝑡</m:t>
                              </m:r>
                            </m:e>
                            <m:sup>
                              <m:r>
                                <a:rPr lang="en-US" altLang="en-US" sz="2000">
                                  <a:latin typeface="Cambria Math" panose="02040503050406030204" pitchFamily="18" charset="0"/>
                                </a:rPr>
                                <m:t>2</m:t>
                              </m:r>
                            </m:sup>
                          </m:sSup>
                        </m:den>
                      </m:f>
                      <m:r>
                        <a:rPr lang="en-US" altLang="en-US" sz="2000" i="1">
                          <a:latin typeface="Cambria Math" panose="02040503050406030204" pitchFamily="18" charset="0"/>
                        </a:rPr>
                        <m:t>=</m:t>
                      </m:r>
                      <m:r>
                        <a:rPr lang="en-US" altLang="en-US" sz="2000" i="1">
                          <a:latin typeface="Cambria Math" panose="02040503050406030204" pitchFamily="18" charset="0"/>
                        </a:rPr>
                        <m:t>𝑘</m:t>
                      </m:r>
                      <m:d>
                        <m:dPr>
                          <m:ctrlPr>
                            <a:rPr lang="en-US" altLang="en-US" sz="2000" i="1">
                              <a:latin typeface="Cambria Math" panose="02040503050406030204" pitchFamily="18" charset="0"/>
                            </a:rPr>
                          </m:ctrlPr>
                        </m:dPr>
                        <m:e>
                          <m:r>
                            <a:rPr lang="en-US" sz="2000" i="1" dirty="0">
                              <a:latin typeface="Cambria Math" panose="02040503050406030204" pitchFamily="18" charset="0"/>
                            </a:rPr>
                            <m:t>𝑥</m:t>
                          </m:r>
                          <m:r>
                            <a:rPr lang="en-US" sz="2000" i="1" baseline="-25000" dirty="0">
                              <a:latin typeface="Cambria Math" panose="02040503050406030204" pitchFamily="18" charset="0"/>
                            </a:rPr>
                            <m:t>2</m:t>
                          </m:r>
                          <m:r>
                            <a:rPr lang="en-US" sz="2000" i="1" dirty="0">
                              <a:latin typeface="Cambria Math" panose="02040503050406030204" pitchFamily="18" charset="0"/>
                            </a:rPr>
                            <m:t>−</m:t>
                          </m:r>
                          <m:r>
                            <a:rPr lang="en-US" sz="2000" i="1" dirty="0">
                              <a:latin typeface="Cambria Math" panose="02040503050406030204" pitchFamily="18" charset="0"/>
                            </a:rPr>
                            <m:t>𝑥</m:t>
                          </m:r>
                          <m:r>
                            <a:rPr lang="en-US" sz="2000" i="1" baseline="-25000" dirty="0">
                              <a:latin typeface="Cambria Math" panose="02040503050406030204" pitchFamily="18" charset="0"/>
                            </a:rPr>
                            <m:t>1</m:t>
                          </m:r>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𝑟</m:t>
                              </m:r>
                            </m:e>
                            <m:sub>
                              <m:r>
                                <a:rPr lang="en-US" sz="2000" i="1" dirty="0">
                                  <a:latin typeface="Cambria Math" panose="02040503050406030204" pitchFamily="18" charset="0"/>
                                </a:rPr>
                                <m:t>𝑒</m:t>
                              </m:r>
                            </m:sub>
                          </m:sSub>
                        </m:e>
                      </m:d>
                      <m:r>
                        <a:rPr lang="en-US" sz="2000" i="1" dirty="0">
                          <a:latin typeface="Cambria Math" panose="02040503050406030204" pitchFamily="18" charset="0"/>
                        </a:rPr>
                        <m:t>=</m:t>
                      </m:r>
                      <m:r>
                        <a:rPr lang="en-US" sz="2000" i="1" dirty="0">
                          <a:latin typeface="Cambria Math" panose="02040503050406030204" pitchFamily="18" charset="0"/>
                        </a:rPr>
                        <m:t>𝑘𝑥</m:t>
                      </m:r>
                      <m:r>
                        <a:rPr lang="en-US" sz="2000" i="1" dirty="0">
                          <a:latin typeface="Cambria Math" panose="02040503050406030204" pitchFamily="18" charset="0"/>
                        </a:rPr>
                        <m:t>        </m:t>
                      </m:r>
                      <m:r>
                        <a:rPr lang="en-US" sz="2000" i="1" dirty="0">
                          <a:latin typeface="Cambria Math" panose="02040503050406030204" pitchFamily="18" charset="0"/>
                        </a:rPr>
                        <m:t>𝑎𝑛𝑑</m:t>
                      </m:r>
                      <m:r>
                        <a:rPr lang="en-US" sz="2000" i="1" dirty="0">
                          <a:latin typeface="Cambria Math" panose="02040503050406030204" pitchFamily="18" charset="0"/>
                        </a:rPr>
                        <m:t>       </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𝑚</m:t>
                          </m:r>
                        </m:e>
                        <m:sub>
                          <m:r>
                            <a:rPr lang="en-US" altLang="en-US" sz="2000" i="1">
                              <a:latin typeface="Cambria Math" panose="02040503050406030204" pitchFamily="18" charset="0"/>
                            </a:rPr>
                            <m:t>2</m:t>
                          </m:r>
                        </m:sub>
                      </m:sSub>
                      <m:f>
                        <m:fPr>
                          <m:ctrlPr>
                            <a:rPr lang="en-US" altLang="en-US" sz="2000" i="1">
                              <a:latin typeface="Cambria Math" panose="02040503050406030204" pitchFamily="18" charset="0"/>
                            </a:rPr>
                          </m:ctrlPr>
                        </m:fPr>
                        <m:num>
                          <m:sSup>
                            <m:sSupPr>
                              <m:ctrlPr>
                                <a:rPr lang="en-US" altLang="en-US" sz="2000" i="1">
                                  <a:latin typeface="Cambria Math" panose="02040503050406030204" pitchFamily="18" charset="0"/>
                                </a:rPr>
                              </m:ctrlPr>
                            </m:sSupPr>
                            <m:e>
                              <m:r>
                                <a:rPr lang="en-US" altLang="en-US" sz="2000">
                                  <a:latin typeface="Cambria Math" panose="02040503050406030204" pitchFamily="18" charset="0"/>
                                </a:rPr>
                                <m:t>𝑑</m:t>
                              </m:r>
                            </m:e>
                            <m:sup>
                              <m:r>
                                <a:rPr lang="en-US" altLang="en-US" sz="2000">
                                  <a:latin typeface="Cambria Math" panose="02040503050406030204" pitchFamily="18" charset="0"/>
                                </a:rPr>
                                <m:t>2</m:t>
                              </m:r>
                            </m:sup>
                          </m:sSup>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𝑥</m:t>
                              </m:r>
                            </m:e>
                            <m:sub>
                              <m:r>
                                <a:rPr lang="en-US" altLang="en-US" sz="2000" i="1">
                                  <a:latin typeface="Cambria Math" panose="02040503050406030204" pitchFamily="18" charset="0"/>
                                </a:rPr>
                                <m:t>2</m:t>
                              </m:r>
                            </m:sub>
                          </m:sSub>
                        </m:num>
                        <m:den>
                          <m:sSup>
                            <m:sSupPr>
                              <m:ctrlPr>
                                <a:rPr lang="en-US" altLang="en-US" sz="2000" i="1">
                                  <a:latin typeface="Cambria Math" panose="02040503050406030204" pitchFamily="18" charset="0"/>
                                </a:rPr>
                              </m:ctrlPr>
                            </m:sSupPr>
                            <m:e>
                              <m:r>
                                <a:rPr lang="en-US" altLang="en-US" sz="2000">
                                  <a:latin typeface="Cambria Math" panose="02040503050406030204" pitchFamily="18" charset="0"/>
                                </a:rPr>
                                <m:t>𝑑𝑡</m:t>
                              </m:r>
                            </m:e>
                            <m:sup>
                              <m:r>
                                <a:rPr lang="en-US" altLang="en-US" sz="2000">
                                  <a:latin typeface="Cambria Math" panose="02040503050406030204" pitchFamily="18" charset="0"/>
                                </a:rPr>
                                <m:t>2</m:t>
                              </m:r>
                            </m:sup>
                          </m:sSup>
                        </m:den>
                      </m:f>
                      <m:r>
                        <a:rPr lang="en-US" altLang="en-US" sz="2000" i="1">
                          <a:latin typeface="Cambria Math" panose="02040503050406030204" pitchFamily="18" charset="0"/>
                        </a:rPr>
                        <m:t>=</m:t>
                      </m:r>
                      <m:r>
                        <a:rPr lang="en-US" altLang="en-US" sz="2000" i="1">
                          <a:latin typeface="Cambria Math" panose="02040503050406030204" pitchFamily="18" charset="0"/>
                        </a:rPr>
                        <m:t>𝑘</m:t>
                      </m:r>
                      <m:d>
                        <m:dPr>
                          <m:ctrlPr>
                            <a:rPr lang="en-US" altLang="en-US" sz="2000" i="1">
                              <a:latin typeface="Cambria Math" panose="02040503050406030204" pitchFamily="18" charset="0"/>
                            </a:rPr>
                          </m:ctrlPr>
                        </m:dPr>
                        <m:e>
                          <m:r>
                            <a:rPr lang="en-US" sz="2000" i="1" dirty="0">
                              <a:latin typeface="Cambria Math" panose="02040503050406030204" pitchFamily="18" charset="0"/>
                            </a:rPr>
                            <m:t>𝑥</m:t>
                          </m:r>
                          <m:r>
                            <a:rPr lang="en-US" sz="2000" i="1" baseline="-25000" dirty="0">
                              <a:latin typeface="Cambria Math" panose="02040503050406030204" pitchFamily="18" charset="0"/>
                            </a:rPr>
                            <m:t>2</m:t>
                          </m:r>
                          <m:r>
                            <a:rPr lang="en-US" sz="2000" i="1" dirty="0">
                              <a:latin typeface="Cambria Math" panose="02040503050406030204" pitchFamily="18" charset="0"/>
                            </a:rPr>
                            <m:t>−</m:t>
                          </m:r>
                          <m:r>
                            <a:rPr lang="en-US" sz="2000" i="1" dirty="0">
                              <a:latin typeface="Cambria Math" panose="02040503050406030204" pitchFamily="18" charset="0"/>
                            </a:rPr>
                            <m:t>𝑥</m:t>
                          </m:r>
                          <m:r>
                            <a:rPr lang="en-US" sz="2000" i="1" baseline="-25000" dirty="0">
                              <a:latin typeface="Cambria Math" panose="02040503050406030204" pitchFamily="18" charset="0"/>
                            </a:rPr>
                            <m:t>1</m:t>
                          </m:r>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𝑟</m:t>
                              </m:r>
                            </m:e>
                            <m:sub>
                              <m:r>
                                <a:rPr lang="en-US" sz="2000" i="1" dirty="0">
                                  <a:latin typeface="Cambria Math" panose="02040503050406030204" pitchFamily="18" charset="0"/>
                                </a:rPr>
                                <m:t>𝑒</m:t>
                              </m:r>
                            </m:sub>
                          </m:sSub>
                        </m:e>
                      </m:d>
                      <m:r>
                        <a:rPr lang="en-US" sz="2000" i="1" dirty="0">
                          <a:latin typeface="Cambria Math" panose="02040503050406030204" pitchFamily="18" charset="0"/>
                        </a:rPr>
                        <m:t>=−</m:t>
                      </m:r>
                      <m:r>
                        <a:rPr lang="en-US" sz="2000" i="1" dirty="0">
                          <a:latin typeface="Cambria Math" panose="02040503050406030204" pitchFamily="18" charset="0"/>
                        </a:rPr>
                        <m:t>𝑘𝑥</m:t>
                      </m:r>
                    </m:oMath>
                  </m:oMathPara>
                </a14:m>
                <a:endParaRPr lang="en-US" altLang="en-US" sz="2000" dirty="0"/>
              </a:p>
              <a:p>
                <a:pPr algn="ctr"/>
                <a:endParaRPr lang="en-US" altLang="en-US" sz="200" dirty="0"/>
              </a:p>
              <a:p>
                <a:pPr algn="just"/>
                <a:endParaRPr lang="en-US" altLang="en-US" sz="300" dirty="0"/>
              </a:p>
              <a:p>
                <a:pPr algn="just"/>
                <a:r>
                  <a:rPr lang="en-US" altLang="en-US" sz="2000" dirty="0"/>
                  <a:t>we get</a:t>
                </a:r>
              </a:p>
              <a:p>
                <a:pPr algn="just"/>
                <a14:m>
                  <m:oMathPara xmlns:m="http://schemas.openxmlformats.org/officeDocument/2006/math">
                    <m:oMathParaPr>
                      <m:jc m:val="center"/>
                    </m:oMathParaPr>
                    <m:oMath xmlns:m="http://schemas.openxmlformats.org/officeDocument/2006/math">
                      <m:f>
                        <m:fPr>
                          <m:ctrlPr>
                            <a:rPr lang="en-US" altLang="en-US" sz="2000" i="1">
                              <a:latin typeface="Cambria Math" panose="02040503050406030204" pitchFamily="18" charset="0"/>
                            </a:rPr>
                          </m:ctrlPr>
                        </m:fPr>
                        <m:num>
                          <m:sSup>
                            <m:sSupPr>
                              <m:ctrlPr>
                                <a:rPr lang="en-US" altLang="en-US" sz="2000" i="1">
                                  <a:latin typeface="Cambria Math" panose="02040503050406030204" pitchFamily="18" charset="0"/>
                                </a:rPr>
                              </m:ctrlPr>
                            </m:sSupPr>
                            <m:e>
                              <m:r>
                                <a:rPr lang="en-US" altLang="en-US" sz="2000">
                                  <a:latin typeface="Cambria Math" panose="02040503050406030204" pitchFamily="18" charset="0"/>
                                </a:rPr>
                                <m:t>𝑑</m:t>
                              </m:r>
                            </m:e>
                            <m:sup>
                              <m:r>
                                <a:rPr lang="en-US" altLang="en-US" sz="2000">
                                  <a:latin typeface="Cambria Math" panose="02040503050406030204" pitchFamily="18" charset="0"/>
                                </a:rPr>
                                <m:t>2</m:t>
                              </m:r>
                            </m:sup>
                          </m:sSup>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𝑥</m:t>
                              </m:r>
                            </m:e>
                            <m:sub>
                              <m:r>
                                <a:rPr lang="en-US" altLang="en-US" sz="2000" i="1">
                                  <a:latin typeface="Cambria Math" panose="02040503050406030204" pitchFamily="18" charset="0"/>
                                </a:rPr>
                                <m:t>2</m:t>
                              </m:r>
                            </m:sub>
                          </m:sSub>
                        </m:num>
                        <m:den>
                          <m:sSup>
                            <m:sSupPr>
                              <m:ctrlPr>
                                <a:rPr lang="en-US" altLang="en-US" sz="2000" i="1">
                                  <a:latin typeface="Cambria Math" panose="02040503050406030204" pitchFamily="18" charset="0"/>
                                </a:rPr>
                              </m:ctrlPr>
                            </m:sSupPr>
                            <m:e>
                              <m:r>
                                <a:rPr lang="en-US" altLang="en-US" sz="2000">
                                  <a:latin typeface="Cambria Math" panose="02040503050406030204" pitchFamily="18" charset="0"/>
                                </a:rPr>
                                <m:t>𝑑𝑡</m:t>
                              </m:r>
                            </m:e>
                            <m:sup>
                              <m:r>
                                <a:rPr lang="en-US" altLang="en-US" sz="2000">
                                  <a:latin typeface="Cambria Math" panose="02040503050406030204" pitchFamily="18" charset="0"/>
                                </a:rPr>
                                <m:t>2</m:t>
                              </m:r>
                            </m:sup>
                          </m:sSup>
                        </m:den>
                      </m:f>
                      <m:r>
                        <a:rPr lang="en-US" altLang="en-US" sz="2000" b="0" i="1" smtClean="0">
                          <a:latin typeface="Cambria Math" panose="02040503050406030204" pitchFamily="18" charset="0"/>
                        </a:rPr>
                        <m:t>−</m:t>
                      </m:r>
                      <m:f>
                        <m:fPr>
                          <m:ctrlPr>
                            <a:rPr lang="en-US" altLang="en-US" sz="2000" i="1">
                              <a:latin typeface="Cambria Math" panose="02040503050406030204" pitchFamily="18" charset="0"/>
                            </a:rPr>
                          </m:ctrlPr>
                        </m:fPr>
                        <m:num>
                          <m:sSup>
                            <m:sSupPr>
                              <m:ctrlPr>
                                <a:rPr lang="en-US" altLang="en-US" sz="2000" i="1">
                                  <a:latin typeface="Cambria Math" panose="02040503050406030204" pitchFamily="18" charset="0"/>
                                </a:rPr>
                              </m:ctrlPr>
                            </m:sSupPr>
                            <m:e>
                              <m:r>
                                <a:rPr lang="en-US" altLang="en-US" sz="2000">
                                  <a:latin typeface="Cambria Math" panose="02040503050406030204" pitchFamily="18" charset="0"/>
                                </a:rPr>
                                <m:t>𝑑</m:t>
                              </m:r>
                            </m:e>
                            <m:sup>
                              <m:r>
                                <a:rPr lang="en-US" altLang="en-US" sz="2000">
                                  <a:latin typeface="Cambria Math" panose="02040503050406030204" pitchFamily="18" charset="0"/>
                                </a:rPr>
                                <m:t>2</m:t>
                              </m:r>
                            </m:sup>
                          </m:sSup>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𝑥</m:t>
                              </m:r>
                            </m:e>
                            <m:sub>
                              <m:r>
                                <a:rPr lang="en-US" altLang="en-US" sz="2000" i="1">
                                  <a:latin typeface="Cambria Math" panose="02040503050406030204" pitchFamily="18" charset="0"/>
                                </a:rPr>
                                <m:t>1</m:t>
                              </m:r>
                            </m:sub>
                          </m:sSub>
                        </m:num>
                        <m:den>
                          <m:sSup>
                            <m:sSupPr>
                              <m:ctrlPr>
                                <a:rPr lang="en-US" altLang="en-US" sz="2000" i="1">
                                  <a:latin typeface="Cambria Math" panose="02040503050406030204" pitchFamily="18" charset="0"/>
                                </a:rPr>
                              </m:ctrlPr>
                            </m:sSupPr>
                            <m:e>
                              <m:r>
                                <a:rPr lang="en-US" altLang="en-US" sz="2000">
                                  <a:latin typeface="Cambria Math" panose="02040503050406030204" pitchFamily="18" charset="0"/>
                                </a:rPr>
                                <m:t>𝑑𝑡</m:t>
                              </m:r>
                            </m:e>
                            <m:sup>
                              <m:r>
                                <a:rPr lang="en-US" altLang="en-US" sz="2000">
                                  <a:latin typeface="Cambria Math" panose="02040503050406030204" pitchFamily="18" charset="0"/>
                                </a:rPr>
                                <m:t>2</m:t>
                              </m:r>
                            </m:sup>
                          </m:sSup>
                        </m:den>
                      </m:f>
                      <m:r>
                        <a:rPr lang="en-US" sz="2000" i="1" dirty="0">
                          <a:latin typeface="Cambria Math" panose="02040503050406030204" pitchFamily="18" charset="0"/>
                        </a:rPr>
                        <m:t>=−</m:t>
                      </m:r>
                      <m:f>
                        <m:fPr>
                          <m:ctrlPr>
                            <a:rPr lang="en-US" sz="2000" i="1" dirty="0" smtClean="0">
                              <a:latin typeface="Cambria Math" panose="02040503050406030204" pitchFamily="18" charset="0"/>
                            </a:rPr>
                          </m:ctrlPr>
                        </m:fPr>
                        <m:num>
                          <m:r>
                            <a:rPr lang="en-US" sz="2000" i="1" dirty="0">
                              <a:latin typeface="Cambria Math" panose="02040503050406030204" pitchFamily="18" charset="0"/>
                            </a:rPr>
                            <m:t>𝑘</m:t>
                          </m:r>
                        </m:num>
                        <m:den>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𝑚</m:t>
                              </m:r>
                            </m:e>
                            <m:sub>
                              <m:r>
                                <a:rPr lang="en-US" altLang="en-US" sz="2000" i="1">
                                  <a:latin typeface="Cambria Math" panose="02040503050406030204" pitchFamily="18" charset="0"/>
                                </a:rPr>
                                <m:t>2</m:t>
                              </m:r>
                            </m:sub>
                          </m:sSub>
                        </m:den>
                      </m:f>
                      <m:r>
                        <a:rPr lang="en-US" sz="2000" b="0" i="1" dirty="0" smtClean="0">
                          <a:latin typeface="Cambria Math" panose="02040503050406030204" pitchFamily="18" charset="0"/>
                        </a:rPr>
                        <m:t>𝑥</m:t>
                      </m:r>
                      <m:r>
                        <a:rPr lang="en-US" sz="2000" b="0" i="1" dirty="0" smtClean="0">
                          <a:latin typeface="Cambria Math" panose="02040503050406030204" pitchFamily="18" charset="0"/>
                        </a:rPr>
                        <m:t>−</m:t>
                      </m:r>
                      <m:f>
                        <m:fPr>
                          <m:ctrlPr>
                            <a:rPr lang="en-US" sz="2000" b="0" i="1" dirty="0" smtClean="0">
                              <a:latin typeface="Cambria Math" panose="02040503050406030204" pitchFamily="18" charset="0"/>
                            </a:rPr>
                          </m:ctrlPr>
                        </m:fPr>
                        <m:num>
                          <m:r>
                            <a:rPr lang="en-US" sz="2000" i="1" dirty="0">
                              <a:latin typeface="Cambria Math" panose="02040503050406030204" pitchFamily="18" charset="0"/>
                            </a:rPr>
                            <m:t>𝑘</m:t>
                          </m:r>
                        </m:num>
                        <m:den>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𝑚</m:t>
                              </m:r>
                            </m:e>
                            <m:sub>
                              <m:r>
                                <a:rPr lang="en-US" altLang="en-US" sz="2000" i="1">
                                  <a:latin typeface="Cambria Math" panose="02040503050406030204" pitchFamily="18" charset="0"/>
                                </a:rPr>
                                <m:t>1</m:t>
                              </m:r>
                            </m:sub>
                          </m:sSub>
                        </m:den>
                      </m:f>
                      <m:r>
                        <a:rPr lang="en-US" sz="2000" b="0" i="1" dirty="0" smtClean="0">
                          <a:latin typeface="Cambria Math" panose="02040503050406030204" pitchFamily="18" charset="0"/>
                        </a:rPr>
                        <m:t>𝑥</m:t>
                      </m:r>
                    </m:oMath>
                  </m:oMathPara>
                </a14:m>
                <a:endParaRPr lang="en-US" altLang="en-US" sz="2000" dirty="0"/>
              </a:p>
              <a:p>
                <a:pPr algn="just"/>
                <a:endParaRPr lang="en-US" altLang="en-US" sz="300" dirty="0"/>
              </a:p>
              <a:p>
                <a:pPr algn="just"/>
                <a:endParaRPr lang="en-US" altLang="en-US" sz="300" dirty="0"/>
              </a:p>
              <a:p>
                <a:pPr algn="just"/>
                <a14:m>
                  <m:oMathPara xmlns:m="http://schemas.openxmlformats.org/officeDocument/2006/math">
                    <m:oMathParaPr>
                      <m:jc m:val="center"/>
                    </m:oMathParaPr>
                    <m:oMath xmlns:m="http://schemas.openxmlformats.org/officeDocument/2006/math">
                      <m:f>
                        <m:fPr>
                          <m:ctrlPr>
                            <a:rPr lang="en-US" altLang="en-US" sz="2000" i="1">
                              <a:latin typeface="Cambria Math" panose="02040503050406030204" pitchFamily="18" charset="0"/>
                            </a:rPr>
                          </m:ctrlPr>
                        </m:fPr>
                        <m:num>
                          <m:sSup>
                            <m:sSupPr>
                              <m:ctrlPr>
                                <a:rPr lang="en-US" altLang="en-US" sz="2000" i="1">
                                  <a:latin typeface="Cambria Math" panose="02040503050406030204" pitchFamily="18" charset="0"/>
                                </a:rPr>
                              </m:ctrlPr>
                            </m:sSupPr>
                            <m:e>
                              <m:r>
                                <a:rPr lang="en-US" altLang="en-US" sz="2000">
                                  <a:latin typeface="Cambria Math" panose="02040503050406030204" pitchFamily="18" charset="0"/>
                                </a:rPr>
                                <m:t>𝑑</m:t>
                              </m:r>
                            </m:e>
                            <m:sup>
                              <m:r>
                                <a:rPr lang="en-US" altLang="en-US" sz="2000">
                                  <a:latin typeface="Cambria Math" panose="02040503050406030204" pitchFamily="18" charset="0"/>
                                </a:rPr>
                                <m:t>2</m:t>
                              </m:r>
                            </m:sup>
                          </m:sSup>
                        </m:num>
                        <m:den>
                          <m:sSup>
                            <m:sSupPr>
                              <m:ctrlPr>
                                <a:rPr lang="en-US" altLang="en-US" sz="2000" i="1">
                                  <a:latin typeface="Cambria Math" panose="02040503050406030204" pitchFamily="18" charset="0"/>
                                </a:rPr>
                              </m:ctrlPr>
                            </m:sSupPr>
                            <m:e>
                              <m:r>
                                <a:rPr lang="en-US" altLang="en-US" sz="2000">
                                  <a:latin typeface="Cambria Math" panose="02040503050406030204" pitchFamily="18" charset="0"/>
                                </a:rPr>
                                <m:t>𝑑𝑡</m:t>
                              </m:r>
                            </m:e>
                            <m:sup>
                              <m:r>
                                <a:rPr lang="en-US" altLang="en-US" sz="2000">
                                  <a:latin typeface="Cambria Math" panose="02040503050406030204" pitchFamily="18" charset="0"/>
                                </a:rPr>
                                <m:t>2</m:t>
                              </m:r>
                            </m:sup>
                          </m:sSup>
                        </m:den>
                      </m:f>
                      <m:d>
                        <m:dPr>
                          <m:ctrlPr>
                            <a:rPr lang="en-US" altLang="en-US" sz="2000" b="0" i="1" smtClean="0">
                              <a:latin typeface="Cambria Math" panose="02040503050406030204" pitchFamily="18" charset="0"/>
                            </a:rPr>
                          </m:ctrlPr>
                        </m:dPr>
                        <m:e>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𝑥</m:t>
                              </m:r>
                            </m:e>
                            <m:sub>
                              <m:r>
                                <a:rPr lang="en-US" altLang="en-US" sz="2000" i="1">
                                  <a:latin typeface="Cambria Math" panose="02040503050406030204" pitchFamily="18" charset="0"/>
                                </a:rPr>
                                <m:t>2</m:t>
                              </m:r>
                            </m:sub>
                          </m:sSub>
                          <m:r>
                            <a:rPr lang="en-US" altLang="en-US" sz="2000" i="1">
                              <a:latin typeface="Cambria Math" panose="02040503050406030204" pitchFamily="18" charset="0"/>
                            </a:rPr>
                            <m:t>−</m:t>
                          </m:r>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𝑥</m:t>
                              </m:r>
                            </m:e>
                            <m:sub>
                              <m:r>
                                <a:rPr lang="en-US" altLang="en-US" sz="2000" i="1">
                                  <a:latin typeface="Cambria Math" panose="02040503050406030204" pitchFamily="18" charset="0"/>
                                </a:rPr>
                                <m:t>1</m:t>
                              </m:r>
                            </m:sub>
                          </m:sSub>
                        </m:e>
                      </m:d>
                      <m:r>
                        <a:rPr lang="en-US" sz="2000" i="1" dirty="0">
                          <a:latin typeface="Cambria Math" panose="02040503050406030204" pitchFamily="18" charset="0"/>
                        </a:rPr>
                        <m:t>=−</m:t>
                      </m:r>
                      <m:r>
                        <a:rPr lang="en-US" sz="2000" b="0" i="1" dirty="0" smtClean="0">
                          <a:latin typeface="Cambria Math" panose="02040503050406030204" pitchFamily="18" charset="0"/>
                        </a:rPr>
                        <m:t>𝑘</m:t>
                      </m:r>
                      <m:d>
                        <m:dPr>
                          <m:ctrlPr>
                            <a:rPr lang="en-US" altLang="en-US" sz="2000" b="0" i="1" smtClean="0">
                              <a:latin typeface="Cambria Math" panose="02040503050406030204" pitchFamily="18" charset="0"/>
                            </a:rPr>
                          </m:ctrlPr>
                        </m:dPr>
                        <m:e>
                          <m:f>
                            <m:fPr>
                              <m:ctrlPr>
                                <a:rPr lang="en-US" sz="2000" i="1" dirty="0">
                                  <a:latin typeface="Cambria Math" panose="02040503050406030204" pitchFamily="18" charset="0"/>
                                </a:rPr>
                              </m:ctrlPr>
                            </m:fPr>
                            <m:num>
                              <m:r>
                                <a:rPr lang="en-US" sz="2000" b="0" i="1" dirty="0" smtClean="0">
                                  <a:latin typeface="Cambria Math" panose="02040503050406030204" pitchFamily="18" charset="0"/>
                                </a:rPr>
                                <m:t>1</m:t>
                              </m:r>
                            </m:num>
                            <m:den>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𝑚</m:t>
                                  </m:r>
                                </m:e>
                                <m:sub>
                                  <m:r>
                                    <a:rPr lang="en-US" altLang="en-US" sz="2000" i="1">
                                      <a:latin typeface="Cambria Math" panose="02040503050406030204" pitchFamily="18" charset="0"/>
                                    </a:rPr>
                                    <m:t>2</m:t>
                                  </m:r>
                                </m:sub>
                              </m:sSub>
                            </m:den>
                          </m:f>
                          <m:r>
                            <a:rPr lang="en-US" altLang="en-US" sz="2000" b="0" i="1" smtClean="0">
                              <a:latin typeface="Cambria Math" panose="02040503050406030204" pitchFamily="18" charset="0"/>
                            </a:rPr>
                            <m:t>+</m:t>
                          </m:r>
                          <m:f>
                            <m:fPr>
                              <m:ctrlPr>
                                <a:rPr lang="en-US" sz="2000" i="1" dirty="0">
                                  <a:latin typeface="Cambria Math" panose="02040503050406030204" pitchFamily="18" charset="0"/>
                                </a:rPr>
                              </m:ctrlPr>
                            </m:fPr>
                            <m:num>
                              <m:r>
                                <a:rPr lang="en-US" sz="2000" b="0" i="1" dirty="0" smtClean="0">
                                  <a:latin typeface="Cambria Math" panose="02040503050406030204" pitchFamily="18" charset="0"/>
                                </a:rPr>
                                <m:t>1</m:t>
                              </m:r>
                            </m:num>
                            <m:den>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𝑚</m:t>
                                  </m:r>
                                </m:e>
                                <m:sub>
                                  <m:r>
                                    <a:rPr lang="en-US" altLang="en-US" sz="2000" i="1">
                                      <a:latin typeface="Cambria Math" panose="02040503050406030204" pitchFamily="18" charset="0"/>
                                    </a:rPr>
                                    <m:t>1</m:t>
                                  </m:r>
                                </m:sub>
                              </m:sSub>
                            </m:den>
                          </m:f>
                        </m:e>
                      </m:d>
                      <m:r>
                        <a:rPr lang="en-US" sz="2000" i="1" dirty="0">
                          <a:latin typeface="Cambria Math" panose="02040503050406030204" pitchFamily="18" charset="0"/>
                        </a:rPr>
                        <m:t>𝑥</m:t>
                      </m:r>
                    </m:oMath>
                  </m:oMathPara>
                </a14:m>
                <a:endParaRPr lang="en-US" sz="2000" i="1" dirty="0">
                  <a:latin typeface="Cambria Math" panose="02040503050406030204" pitchFamily="18" charset="0"/>
                </a:endParaRPr>
              </a:p>
              <a:p>
                <a:pPr algn="just"/>
                <a:endParaRPr lang="en-US" sz="300" i="1" dirty="0">
                  <a:latin typeface="Cambria Math" panose="02040503050406030204" pitchFamily="18" charset="0"/>
                </a:endParaRPr>
              </a:p>
              <a:p>
                <a:pPr algn="just"/>
                <a:endParaRPr lang="en-US" sz="1000" i="1" dirty="0">
                  <a:latin typeface="Cambria Math" panose="02040503050406030204" pitchFamily="18" charset="0"/>
                </a:endParaRPr>
              </a:p>
              <a:p>
                <a:pPr algn="just"/>
                <a14:m>
                  <m:oMathPara xmlns:m="http://schemas.openxmlformats.org/officeDocument/2006/math">
                    <m:oMathParaPr>
                      <m:jc m:val="center"/>
                    </m:oMathParaPr>
                    <m:oMath xmlns:m="http://schemas.openxmlformats.org/officeDocument/2006/math">
                      <m:f>
                        <m:fPr>
                          <m:ctrlPr>
                            <a:rPr lang="en-US" sz="2000" i="1" dirty="0">
                              <a:latin typeface="Cambria Math" panose="02040503050406030204" pitchFamily="18" charset="0"/>
                            </a:rPr>
                          </m:ctrlPr>
                        </m:fPr>
                        <m:num>
                          <m:r>
                            <a:rPr lang="en-US" sz="2000" i="1" dirty="0">
                              <a:latin typeface="Cambria Math" panose="02040503050406030204" pitchFamily="18" charset="0"/>
                            </a:rPr>
                            <m:t>1</m:t>
                          </m:r>
                        </m:num>
                        <m:den>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𝑚</m:t>
                              </m:r>
                            </m:e>
                            <m:sub>
                              <m:r>
                                <a:rPr lang="en-US" altLang="en-US" sz="2000" i="1">
                                  <a:latin typeface="Cambria Math" panose="02040503050406030204" pitchFamily="18" charset="0"/>
                                </a:rPr>
                                <m:t>2</m:t>
                              </m:r>
                            </m:sub>
                          </m:sSub>
                        </m:den>
                      </m:f>
                      <m:r>
                        <a:rPr lang="en-US" altLang="en-US" sz="2000" i="1">
                          <a:latin typeface="Cambria Math" panose="02040503050406030204" pitchFamily="18" charset="0"/>
                        </a:rPr>
                        <m:t>+</m:t>
                      </m:r>
                      <m:f>
                        <m:fPr>
                          <m:ctrlPr>
                            <a:rPr lang="en-US" sz="2000" i="1" dirty="0">
                              <a:latin typeface="Cambria Math" panose="02040503050406030204" pitchFamily="18" charset="0"/>
                            </a:rPr>
                          </m:ctrlPr>
                        </m:fPr>
                        <m:num>
                          <m:r>
                            <a:rPr lang="en-US" sz="2000" i="1" dirty="0">
                              <a:latin typeface="Cambria Math" panose="02040503050406030204" pitchFamily="18" charset="0"/>
                            </a:rPr>
                            <m:t>1</m:t>
                          </m:r>
                        </m:num>
                        <m:den>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𝑚</m:t>
                              </m:r>
                            </m:e>
                            <m:sub>
                              <m:r>
                                <a:rPr lang="en-US" altLang="en-US" sz="2000" i="1">
                                  <a:latin typeface="Cambria Math" panose="02040503050406030204" pitchFamily="18" charset="0"/>
                                </a:rPr>
                                <m:t>1</m:t>
                              </m:r>
                            </m:sub>
                          </m:sSub>
                        </m:den>
                      </m:f>
                      <m:r>
                        <a:rPr lang="en-US" altLang="en-US" sz="2000" b="0" i="1" smtClean="0">
                          <a:latin typeface="Cambria Math" panose="02040503050406030204" pitchFamily="18" charset="0"/>
                        </a:rPr>
                        <m:t>= </m:t>
                      </m:r>
                      <m:f>
                        <m:fPr>
                          <m:ctrlPr>
                            <a:rPr lang="en-US" altLang="en-US" sz="2000" b="0" i="1" smtClean="0">
                              <a:latin typeface="Cambria Math" panose="02040503050406030204" pitchFamily="18" charset="0"/>
                            </a:rPr>
                          </m:ctrlPr>
                        </m:fPr>
                        <m:num>
                          <m:r>
                            <a:rPr lang="en-US" altLang="en-US" sz="2000" b="0" i="1" smtClean="0">
                              <a:latin typeface="Cambria Math" panose="02040503050406030204" pitchFamily="18" charset="0"/>
                            </a:rPr>
                            <m:t>1</m:t>
                          </m:r>
                        </m:num>
                        <m:den>
                          <m:r>
                            <a:rPr lang="en-US" altLang="en-US" sz="2000" b="0" i="1" smtClean="0">
                              <a:latin typeface="Cambria Math" panose="02040503050406030204" pitchFamily="18" charset="0"/>
                              <a:ea typeface="Cambria Math" panose="02040503050406030204" pitchFamily="18" charset="0"/>
                            </a:rPr>
                            <m:t>𝜇</m:t>
                          </m:r>
                        </m:den>
                      </m:f>
                      <m:r>
                        <a:rPr lang="en-US" altLang="en-US" sz="2000" b="0" i="1" smtClean="0">
                          <a:latin typeface="Cambria Math" panose="02040503050406030204" pitchFamily="18" charset="0"/>
                        </a:rPr>
                        <m:t>   </m:t>
                      </m:r>
                    </m:oMath>
                  </m:oMathPara>
                </a14:m>
                <a:endParaRPr lang="en-US" altLang="en-US" sz="2000" b="0" i="1" dirty="0">
                  <a:latin typeface="Cambria Math" panose="02040503050406030204" pitchFamily="18" charset="0"/>
                </a:endParaRPr>
              </a:p>
              <a:p>
                <a:pPr algn="just"/>
                <a:endParaRPr lang="en-US" altLang="en-US" sz="1000" b="0" i="1" dirty="0">
                  <a:latin typeface="Cambria Math" panose="02040503050406030204" pitchFamily="18" charset="0"/>
                </a:endParaRPr>
              </a:p>
              <a:p>
                <a:pPr algn="just"/>
                <a14:m>
                  <m:oMathPara xmlns:m="http://schemas.openxmlformats.org/officeDocument/2006/math">
                    <m:oMathParaPr>
                      <m:jc m:val="center"/>
                    </m:oMathParaPr>
                    <m:oMath xmlns:m="http://schemas.openxmlformats.org/officeDocument/2006/math">
                      <m:r>
                        <a:rPr lang="en-US" altLang="en-US" sz="2000" i="1">
                          <a:latin typeface="Cambria Math" panose="02040503050406030204" pitchFamily="18" charset="0"/>
                          <a:ea typeface="Cambria Math" panose="02040503050406030204" pitchFamily="18" charset="0"/>
                        </a:rPr>
                        <m:t>𝜇</m:t>
                      </m:r>
                      <m:r>
                        <a:rPr lang="en-US" altLang="en-US" sz="2000" b="0" i="1" smtClean="0">
                          <a:latin typeface="Cambria Math" panose="02040503050406030204" pitchFamily="18" charset="0"/>
                          <a:ea typeface="Cambria Math" panose="02040503050406030204" pitchFamily="18" charset="0"/>
                        </a:rPr>
                        <m:t>=</m:t>
                      </m:r>
                      <m:sSup>
                        <m:sSupPr>
                          <m:ctrlPr>
                            <a:rPr lang="en-US" altLang="en-US" sz="2000" b="0" i="1" smtClean="0">
                              <a:latin typeface="Cambria Math" panose="02040503050406030204" pitchFamily="18" charset="0"/>
                              <a:ea typeface="Cambria Math" panose="02040503050406030204" pitchFamily="18" charset="0"/>
                            </a:rPr>
                          </m:ctrlPr>
                        </m:sSupPr>
                        <m:e>
                          <m:d>
                            <m:dPr>
                              <m:ctrlPr>
                                <a:rPr lang="en-US" altLang="en-US" sz="2000" b="0" i="1" smtClean="0">
                                  <a:latin typeface="Cambria Math" panose="02040503050406030204" pitchFamily="18" charset="0"/>
                                  <a:ea typeface="Cambria Math" panose="02040503050406030204" pitchFamily="18" charset="0"/>
                                </a:rPr>
                              </m:ctrlPr>
                            </m:dPr>
                            <m:e>
                              <m:f>
                                <m:fPr>
                                  <m:ctrlPr>
                                    <a:rPr lang="en-US" sz="2000" i="1" dirty="0">
                                      <a:latin typeface="Cambria Math" panose="02040503050406030204" pitchFamily="18" charset="0"/>
                                    </a:rPr>
                                  </m:ctrlPr>
                                </m:fPr>
                                <m:num>
                                  <m:r>
                                    <a:rPr lang="en-US" sz="2000" i="1" dirty="0">
                                      <a:latin typeface="Cambria Math" panose="02040503050406030204" pitchFamily="18" charset="0"/>
                                    </a:rPr>
                                    <m:t>1</m:t>
                                  </m:r>
                                </m:num>
                                <m:den>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𝑚</m:t>
                                      </m:r>
                                    </m:e>
                                    <m:sub>
                                      <m:r>
                                        <a:rPr lang="en-US" altLang="en-US" sz="2000" i="1">
                                          <a:latin typeface="Cambria Math" panose="02040503050406030204" pitchFamily="18" charset="0"/>
                                        </a:rPr>
                                        <m:t>2</m:t>
                                      </m:r>
                                    </m:sub>
                                  </m:sSub>
                                </m:den>
                              </m:f>
                              <m:r>
                                <a:rPr lang="en-US" altLang="en-US" sz="2000" i="1">
                                  <a:latin typeface="Cambria Math" panose="02040503050406030204" pitchFamily="18" charset="0"/>
                                </a:rPr>
                                <m:t>+</m:t>
                              </m:r>
                              <m:f>
                                <m:fPr>
                                  <m:ctrlPr>
                                    <a:rPr lang="en-US" sz="2000" i="1" dirty="0">
                                      <a:latin typeface="Cambria Math" panose="02040503050406030204" pitchFamily="18" charset="0"/>
                                    </a:rPr>
                                  </m:ctrlPr>
                                </m:fPr>
                                <m:num>
                                  <m:r>
                                    <a:rPr lang="en-US" sz="2000" i="1" dirty="0">
                                      <a:latin typeface="Cambria Math" panose="02040503050406030204" pitchFamily="18" charset="0"/>
                                    </a:rPr>
                                    <m:t>1</m:t>
                                  </m:r>
                                </m:num>
                                <m:den>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𝑚</m:t>
                                      </m:r>
                                    </m:e>
                                    <m:sub>
                                      <m:r>
                                        <a:rPr lang="en-US" altLang="en-US" sz="2000" i="1">
                                          <a:latin typeface="Cambria Math" panose="02040503050406030204" pitchFamily="18" charset="0"/>
                                        </a:rPr>
                                        <m:t>1</m:t>
                                      </m:r>
                                    </m:sub>
                                  </m:sSub>
                                </m:den>
                              </m:f>
                            </m:e>
                          </m:d>
                        </m:e>
                        <m:sup>
                          <m:r>
                            <a:rPr lang="en-US" altLang="en-US" sz="2000" b="0" i="1" smtClean="0">
                              <a:latin typeface="Cambria Math" panose="02040503050406030204" pitchFamily="18" charset="0"/>
                              <a:ea typeface="Cambria Math" panose="02040503050406030204" pitchFamily="18" charset="0"/>
                            </a:rPr>
                            <m:t>−</m:t>
                          </m:r>
                          <m:r>
                            <a:rPr lang="en-US" altLang="en-US" sz="2000" b="0" i="1" smtClean="0">
                              <a:latin typeface="Cambria Math" panose="02040503050406030204" pitchFamily="18" charset="0"/>
                              <a:ea typeface="Cambria Math" panose="02040503050406030204" pitchFamily="18" charset="0"/>
                            </a:rPr>
                            <m:t>1</m:t>
                          </m:r>
                        </m:sup>
                      </m:sSup>
                      <m:r>
                        <a:rPr lang="en-US" altLang="en-US" sz="2000" i="1">
                          <a:latin typeface="Cambria Math" panose="02040503050406030204" pitchFamily="18" charset="0"/>
                        </a:rPr>
                        <m:t>=</m:t>
                      </m:r>
                      <m:f>
                        <m:fPr>
                          <m:ctrlPr>
                            <a:rPr lang="en-US" sz="2000" i="1" dirty="0">
                              <a:latin typeface="Cambria Math" panose="02040503050406030204" pitchFamily="18" charset="0"/>
                            </a:rPr>
                          </m:ctrlPr>
                        </m:fPr>
                        <m:num>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𝑚</m:t>
                              </m:r>
                            </m:e>
                            <m:sub>
                              <m:r>
                                <a:rPr lang="en-US" altLang="en-US" sz="2000" i="1">
                                  <a:latin typeface="Cambria Math" panose="02040503050406030204" pitchFamily="18" charset="0"/>
                                </a:rPr>
                                <m:t>1</m:t>
                              </m:r>
                            </m:sub>
                          </m:sSub>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𝑚</m:t>
                              </m:r>
                            </m:e>
                            <m:sub>
                              <m:r>
                                <a:rPr lang="en-US" altLang="en-US" sz="2000" b="0" i="1" smtClean="0">
                                  <a:latin typeface="Cambria Math" panose="02040503050406030204" pitchFamily="18" charset="0"/>
                                </a:rPr>
                                <m:t>2</m:t>
                              </m:r>
                            </m:sub>
                          </m:sSub>
                        </m:num>
                        <m:den>
                          <m:sSub>
                            <m:sSubPr>
                              <m:ctrlPr>
                                <a:rPr lang="en-US" altLang="en-US" sz="2000" i="1">
                                  <a:latin typeface="Cambria Math" panose="02040503050406030204" pitchFamily="18" charset="0"/>
                                </a:rPr>
                              </m:ctrlPr>
                            </m:sSubPr>
                            <m:e>
                              <m:sSub>
                                <m:sSubPr>
                                  <m:ctrlPr>
                                    <a:rPr lang="en-US" altLang="en-US" sz="2000" i="1">
                                      <a:latin typeface="Cambria Math" panose="02040503050406030204" pitchFamily="18" charset="0"/>
                                    </a:rPr>
                                  </m:ctrlPr>
                                </m:sSubPr>
                                <m:e>
                                  <m:r>
                                    <a:rPr lang="en-US" altLang="en-US" sz="2000" i="1">
                                      <a:latin typeface="Cambria Math" panose="02040503050406030204" pitchFamily="18" charset="0"/>
                                    </a:rPr>
                                    <m:t>𝑚</m:t>
                                  </m:r>
                                </m:e>
                                <m:sub>
                                  <m:r>
                                    <a:rPr lang="en-US" altLang="en-US" sz="2000" i="1">
                                      <a:latin typeface="Cambria Math" panose="02040503050406030204" pitchFamily="18" charset="0"/>
                                    </a:rPr>
                                    <m:t>1</m:t>
                                  </m:r>
                                </m:sub>
                              </m:sSub>
                              <m:r>
                                <a:rPr lang="en-US" altLang="en-US" sz="2000" b="0" i="1" smtClean="0">
                                  <a:latin typeface="Cambria Math" panose="02040503050406030204" pitchFamily="18" charset="0"/>
                                </a:rPr>
                                <m:t>+</m:t>
                              </m:r>
                              <m:r>
                                <a:rPr lang="en-US" altLang="en-US" sz="2000" i="1">
                                  <a:latin typeface="Cambria Math" panose="02040503050406030204" pitchFamily="18" charset="0"/>
                                </a:rPr>
                                <m:t>𝑚</m:t>
                              </m:r>
                            </m:e>
                            <m:sub>
                              <m:r>
                                <a:rPr lang="en-US" altLang="en-US" sz="2000" i="1">
                                  <a:latin typeface="Cambria Math" panose="02040503050406030204" pitchFamily="18" charset="0"/>
                                </a:rPr>
                                <m:t>2</m:t>
                              </m:r>
                            </m:sub>
                          </m:sSub>
                        </m:den>
                      </m:f>
                    </m:oMath>
                  </m:oMathPara>
                </a14:m>
                <a:endParaRPr lang="en-US" altLang="en-US" sz="2000" i="1" dirty="0">
                  <a:latin typeface="Cambria Math" panose="02040503050406030204" pitchFamily="18" charset="0"/>
                </a:endParaRPr>
              </a:p>
              <a:p>
                <a:pPr algn="just"/>
                <a:endParaRPr lang="en-US" altLang="en-US" sz="1000" i="1" dirty="0">
                  <a:latin typeface="Cambria Math" panose="02040503050406030204" pitchFamily="18" charset="0"/>
                </a:endParaRPr>
              </a:p>
              <a:p>
                <a:pPr algn="just"/>
                <a14:m>
                  <m:oMathPara xmlns:m="http://schemas.openxmlformats.org/officeDocument/2006/math">
                    <m:oMathParaPr>
                      <m:jc m:val="center"/>
                    </m:oMathParaPr>
                    <m:oMath xmlns:m="http://schemas.openxmlformats.org/officeDocument/2006/math">
                      <m:r>
                        <a:rPr lang="en-US" altLang="en-US" sz="2000" i="1">
                          <a:latin typeface="Cambria Math" panose="02040503050406030204" pitchFamily="18" charset="0"/>
                          <a:ea typeface="Cambria Math" panose="02040503050406030204" pitchFamily="18" charset="0"/>
                        </a:rPr>
                        <m:t>𝜇</m:t>
                      </m:r>
                      <m:r>
                        <a:rPr lang="en-US" altLang="en-US" sz="2000" i="1">
                          <a:latin typeface="Cambria Math" panose="02040503050406030204" pitchFamily="18" charset="0"/>
                          <a:ea typeface="Cambria Math" panose="02040503050406030204" pitchFamily="18" charset="0"/>
                        </a:rPr>
                        <m:t> </m:t>
                      </m:r>
                      <m:f>
                        <m:fPr>
                          <m:ctrlPr>
                            <a:rPr lang="en-US" altLang="en-US" sz="2000" i="1">
                              <a:latin typeface="Cambria Math" panose="02040503050406030204" pitchFamily="18" charset="0"/>
                            </a:rPr>
                          </m:ctrlPr>
                        </m:fPr>
                        <m:num>
                          <m:sSup>
                            <m:sSupPr>
                              <m:ctrlPr>
                                <a:rPr lang="en-US" altLang="en-US" sz="2000" i="1">
                                  <a:latin typeface="Cambria Math" panose="02040503050406030204" pitchFamily="18" charset="0"/>
                                </a:rPr>
                              </m:ctrlPr>
                            </m:sSupPr>
                            <m:e>
                              <m:r>
                                <a:rPr lang="en-US" altLang="en-US" sz="2000">
                                  <a:latin typeface="Cambria Math" panose="02040503050406030204" pitchFamily="18" charset="0"/>
                                </a:rPr>
                                <m:t>𝑑</m:t>
                              </m:r>
                            </m:e>
                            <m:sup>
                              <m:r>
                                <a:rPr lang="en-US" altLang="en-US" sz="2000">
                                  <a:latin typeface="Cambria Math" panose="02040503050406030204" pitchFamily="18" charset="0"/>
                                </a:rPr>
                                <m:t>2</m:t>
                              </m:r>
                            </m:sup>
                          </m:sSup>
                          <m:r>
                            <a:rPr lang="en-US" altLang="en-US" sz="2000" i="1">
                              <a:latin typeface="Cambria Math" panose="02040503050406030204" pitchFamily="18" charset="0"/>
                            </a:rPr>
                            <m:t>𝑥</m:t>
                          </m:r>
                        </m:num>
                        <m:den>
                          <m:sSup>
                            <m:sSupPr>
                              <m:ctrlPr>
                                <a:rPr lang="en-US" altLang="en-US" sz="2000" i="1">
                                  <a:latin typeface="Cambria Math" panose="02040503050406030204" pitchFamily="18" charset="0"/>
                                </a:rPr>
                              </m:ctrlPr>
                            </m:sSupPr>
                            <m:e>
                              <m:r>
                                <a:rPr lang="en-US" altLang="en-US" sz="2000">
                                  <a:latin typeface="Cambria Math" panose="02040503050406030204" pitchFamily="18" charset="0"/>
                                </a:rPr>
                                <m:t>𝑑𝑡</m:t>
                              </m:r>
                            </m:e>
                            <m:sup>
                              <m:r>
                                <a:rPr lang="en-US" altLang="en-US" sz="2000">
                                  <a:latin typeface="Cambria Math" panose="02040503050406030204" pitchFamily="18" charset="0"/>
                                </a:rPr>
                                <m:t>2</m:t>
                              </m:r>
                            </m:sup>
                          </m:sSup>
                        </m:den>
                      </m:f>
                      <m:r>
                        <a:rPr lang="en-US" sz="2000" i="1" dirty="0">
                          <a:latin typeface="Cambria Math" panose="02040503050406030204" pitchFamily="18" charset="0"/>
                        </a:rPr>
                        <m:t>=−</m:t>
                      </m:r>
                      <m:r>
                        <a:rPr lang="en-US" sz="2000" i="1" dirty="0">
                          <a:latin typeface="Cambria Math" panose="02040503050406030204" pitchFamily="18" charset="0"/>
                        </a:rPr>
                        <m:t>𝑘𝑥</m:t>
                      </m:r>
                      <m:r>
                        <a:rPr lang="en-US" sz="2000" b="0" i="1" dirty="0" smtClean="0">
                          <a:latin typeface="Cambria Math" panose="02040503050406030204" pitchFamily="18" charset="0"/>
                        </a:rPr>
                        <m:t>        </m:t>
                      </m:r>
                      <m:r>
                        <a:rPr lang="en-US" sz="2000" b="0" i="1" dirty="0" smtClean="0">
                          <a:latin typeface="Cambria Math" panose="02040503050406030204" pitchFamily="18" charset="0"/>
                          <a:ea typeface="Cambria Math" panose="02040503050406030204" pitchFamily="18" charset="0"/>
                        </a:rPr>
                        <m:t>⇒        </m:t>
                      </m:r>
                      <m:r>
                        <a:rPr lang="en-US" altLang="en-US" sz="2000" i="1">
                          <a:latin typeface="Cambria Math" panose="02040503050406030204" pitchFamily="18" charset="0"/>
                          <a:ea typeface="Cambria Math" panose="02040503050406030204" pitchFamily="18" charset="0"/>
                        </a:rPr>
                        <m:t>𝜇</m:t>
                      </m:r>
                      <m:r>
                        <a:rPr lang="en-US" altLang="en-US" sz="2000" i="1">
                          <a:latin typeface="Cambria Math" panose="02040503050406030204" pitchFamily="18" charset="0"/>
                          <a:ea typeface="Cambria Math" panose="02040503050406030204" pitchFamily="18" charset="0"/>
                        </a:rPr>
                        <m:t> </m:t>
                      </m:r>
                      <m:r>
                        <a:rPr lang="en-US" altLang="en-US" sz="2000" i="1">
                          <a:latin typeface="Cambria Math" panose="02040503050406030204" pitchFamily="18" charset="0"/>
                        </a:rPr>
                        <m:t>𝑎</m:t>
                      </m:r>
                      <m:r>
                        <a:rPr lang="en-US" sz="2000" i="1" dirty="0">
                          <a:latin typeface="Cambria Math" panose="02040503050406030204" pitchFamily="18" charset="0"/>
                        </a:rPr>
                        <m:t>=</m:t>
                      </m:r>
                      <m:r>
                        <a:rPr lang="en-US" sz="2000" i="1" dirty="0">
                          <a:latin typeface="Cambria Math" panose="02040503050406030204" pitchFamily="18" charset="0"/>
                        </a:rPr>
                        <m:t>𝐹</m:t>
                      </m:r>
                      <m:r>
                        <a:rPr lang="en-US" sz="2000" i="1" dirty="0">
                          <a:latin typeface="Cambria Math" panose="02040503050406030204" pitchFamily="18" charset="0"/>
                        </a:rPr>
                        <m:t>(</m:t>
                      </m:r>
                      <m:r>
                        <a:rPr lang="en-US" sz="2000" i="1" dirty="0">
                          <a:latin typeface="Cambria Math" panose="02040503050406030204" pitchFamily="18" charset="0"/>
                        </a:rPr>
                        <m:t>𝑥</m:t>
                      </m:r>
                      <m:r>
                        <a:rPr lang="en-US" sz="2000" i="1" dirty="0">
                          <a:latin typeface="Cambria Math" panose="02040503050406030204" pitchFamily="18" charset="0"/>
                        </a:rPr>
                        <m:t>)</m:t>
                      </m:r>
                    </m:oMath>
                  </m:oMathPara>
                </a14:m>
                <a:endParaRPr lang="en-US" altLang="en-US" sz="2000" dirty="0"/>
              </a:p>
              <a:p>
                <a:pPr algn="just"/>
                <a:endParaRPr lang="en-US" altLang="en-US" sz="500" dirty="0"/>
              </a:p>
              <a:p>
                <a:pPr algn="just"/>
                <a:r>
                  <a:rPr lang="en-US" altLang="en-US" sz="2000" dirty="0"/>
                  <a:t>Thus, </a:t>
                </a:r>
                <a14:m>
                  <m:oMath xmlns:m="http://schemas.openxmlformats.org/officeDocument/2006/math">
                    <m:r>
                      <a:rPr lang="en-US" altLang="en-US" sz="2000">
                        <a:latin typeface="Cambria Math" panose="02040503050406030204" pitchFamily="18" charset="0"/>
                      </a:rPr>
                      <m:t>𝜔</m:t>
                    </m:r>
                  </m:oMath>
                </a14:m>
                <a:r>
                  <a:rPr lang="en-US" altLang="en-US" sz="2000" dirty="0"/>
                  <a:t>=</a:t>
                </a:r>
                <a14:m>
                  <m:oMath xmlns:m="http://schemas.openxmlformats.org/officeDocument/2006/math">
                    <m:rad>
                      <m:radPr>
                        <m:degHide m:val="on"/>
                        <m:ctrlPr>
                          <a:rPr lang="en-US" altLang="en-US" sz="2000" i="1" dirty="0">
                            <a:latin typeface="Cambria Math" panose="02040503050406030204" pitchFamily="18" charset="0"/>
                          </a:rPr>
                        </m:ctrlPr>
                      </m:radPr>
                      <m:deg/>
                      <m:e>
                        <m:r>
                          <a:rPr lang="en-US" altLang="en-US" sz="2000" dirty="0">
                            <a:latin typeface="Cambria Math" panose="02040503050406030204" pitchFamily="18" charset="0"/>
                          </a:rPr>
                          <m:t>𝑘</m:t>
                        </m:r>
                        <m:r>
                          <a:rPr lang="en-US" altLang="en-US" sz="2000" dirty="0">
                            <a:latin typeface="Cambria Math" panose="02040503050406030204" pitchFamily="18" charset="0"/>
                          </a:rPr>
                          <m:t>/</m:t>
                        </m:r>
                        <m:r>
                          <a:rPr lang="en-US" altLang="en-US" sz="2000" i="1">
                            <a:latin typeface="Cambria Math" panose="02040503050406030204" pitchFamily="18" charset="0"/>
                            <a:ea typeface="Cambria Math" panose="02040503050406030204" pitchFamily="18" charset="0"/>
                          </a:rPr>
                          <m:t>𝜇</m:t>
                        </m:r>
                      </m:e>
                    </m:rad>
                  </m:oMath>
                </a14:m>
                <a:endParaRPr lang="en-US" altLang="en-US" sz="2000" dirty="0"/>
              </a:p>
            </p:txBody>
          </p:sp>
        </mc:Choice>
        <mc:Fallback xmlns="">
          <p:sp>
            <p:nvSpPr>
              <p:cNvPr id="6" name="Rectangle 5"/>
              <p:cNvSpPr>
                <a:spLocks noRot="1" noChangeAspect="1" noMove="1" noResize="1" noEditPoints="1" noAdjustHandles="1" noChangeArrowheads="1" noChangeShapeType="1" noTextEdit="1"/>
              </p:cNvSpPr>
              <p:nvPr/>
            </p:nvSpPr>
            <p:spPr>
              <a:xfrm>
                <a:off x="207415" y="922282"/>
                <a:ext cx="8741867" cy="5923225"/>
              </a:xfrm>
              <a:prstGeom prst="rect">
                <a:avLst/>
              </a:prstGeom>
              <a:blipFill>
                <a:blip r:embed="rId2"/>
                <a:stretch>
                  <a:fillRect l="-697" t="-51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4374BF2-3C04-4AB9-BE52-D173019A9162}" type="slidenum">
              <a:rPr lang="en-US" smtClean="0"/>
              <a:t>18</a:t>
            </a:fld>
            <a:endParaRPr lang="en-US"/>
          </a:p>
        </p:txBody>
      </p:sp>
    </p:spTree>
    <p:extLst>
      <p:ext uri="{BB962C8B-B14F-4D97-AF65-F5344CB8AC3E}">
        <p14:creationId xmlns:p14="http://schemas.microsoft.com/office/powerpoint/2010/main" val="518739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500"/>
                                        <p:tgtEl>
                                          <p:spTgt spid="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11" end="11"/>
                                            </p:txEl>
                                          </p:spTgt>
                                        </p:tgtEl>
                                        <p:attrNameLst>
                                          <p:attrName>style.visibility</p:attrName>
                                        </p:attrNameLst>
                                      </p:cBhvr>
                                      <p:to>
                                        <p:strVal val="visible"/>
                                      </p:to>
                                    </p:set>
                                    <p:animEffect transition="in" filter="fade">
                                      <p:cBhvr>
                                        <p:cTn id="32" dur="500"/>
                                        <p:tgtEl>
                                          <p:spTgt spid="6">
                                            <p:txEl>
                                              <p:pRg st="11" end="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13" end="13"/>
                                            </p:txEl>
                                          </p:spTgt>
                                        </p:tgtEl>
                                        <p:attrNameLst>
                                          <p:attrName>style.visibility</p:attrName>
                                        </p:attrNameLst>
                                      </p:cBhvr>
                                      <p:to>
                                        <p:strVal val="visible"/>
                                      </p:to>
                                    </p:set>
                                    <p:animEffect transition="in" filter="fade">
                                      <p:cBhvr>
                                        <p:cTn id="37" dur="500"/>
                                        <p:tgtEl>
                                          <p:spTgt spid="6">
                                            <p:txEl>
                                              <p:pRg st="13" end="1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15" end="15"/>
                                            </p:txEl>
                                          </p:spTgt>
                                        </p:tgtEl>
                                        <p:attrNameLst>
                                          <p:attrName>style.visibility</p:attrName>
                                        </p:attrNameLst>
                                      </p:cBhvr>
                                      <p:to>
                                        <p:strVal val="visible"/>
                                      </p:to>
                                    </p:set>
                                    <p:animEffect transition="in" filter="fade">
                                      <p:cBhvr>
                                        <p:cTn id="42" dur="500"/>
                                        <p:tgtEl>
                                          <p:spTgt spid="6">
                                            <p:txEl>
                                              <p:pRg st="15" end="1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17" end="17"/>
                                            </p:txEl>
                                          </p:spTgt>
                                        </p:tgtEl>
                                        <p:attrNameLst>
                                          <p:attrName>style.visibility</p:attrName>
                                        </p:attrNameLst>
                                      </p:cBhvr>
                                      <p:to>
                                        <p:strVal val="visible"/>
                                      </p:to>
                                    </p:set>
                                    <p:animEffect transition="in" filter="fade">
                                      <p:cBhvr>
                                        <p:cTn id="47" dur="500"/>
                                        <p:tgtEl>
                                          <p:spTgt spid="6">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Harmonic Oscillator</a:t>
            </a:r>
            <a:endParaRPr lang="ar-SA" altLang="en-US" sz="3000" b="1" dirty="0"/>
          </a:p>
        </p:txBody>
      </p:sp>
      <p:sp>
        <p:nvSpPr>
          <p:cNvPr id="5" name="Rectangle 4"/>
          <p:cNvSpPr/>
          <p:nvPr/>
        </p:nvSpPr>
        <p:spPr>
          <a:xfrm>
            <a:off x="194717" y="912773"/>
            <a:ext cx="8754566" cy="861774"/>
          </a:xfrm>
          <a:prstGeom prst="rect">
            <a:avLst/>
          </a:prstGeom>
        </p:spPr>
        <p:txBody>
          <a:bodyPr wrap="square">
            <a:spAutoFit/>
          </a:bodyPr>
          <a:lstStyle/>
          <a:p>
            <a:pPr algn="just"/>
            <a:endParaRPr lang="en-US" sz="2400" dirty="0"/>
          </a:p>
          <a:p>
            <a:pPr algn="just"/>
            <a:endParaRPr lang="en-US" sz="2100" dirty="0"/>
          </a:p>
          <a:p>
            <a:pPr algn="just"/>
            <a:endParaRPr lang="en-US" sz="500" dirty="0"/>
          </a:p>
        </p:txBody>
      </p:sp>
      <mc:AlternateContent xmlns:mc="http://schemas.openxmlformats.org/markup-compatibility/2006" xmlns:a14="http://schemas.microsoft.com/office/drawing/2010/main">
        <mc:Choice Requires="a14">
          <p:sp>
            <p:nvSpPr>
              <p:cNvPr id="3" name="Rectangle 2"/>
              <p:cNvSpPr/>
              <p:nvPr/>
            </p:nvSpPr>
            <p:spPr>
              <a:xfrm>
                <a:off x="207416" y="928906"/>
                <a:ext cx="8741867" cy="5681555"/>
              </a:xfrm>
              <a:prstGeom prst="rect">
                <a:avLst/>
              </a:prstGeom>
            </p:spPr>
            <p:txBody>
              <a:bodyPr wrap="square">
                <a:spAutoFit/>
              </a:bodyPr>
              <a:lstStyle/>
              <a:p>
                <a:pPr algn="just">
                  <a:spcBef>
                    <a:spcPct val="0"/>
                  </a:spcBef>
                </a:pPr>
                <a:r>
                  <a:rPr lang="en-US" altLang="en-US" sz="2200" b="1" dirty="0"/>
                  <a:t>2. Simple Harmonic Motion from the View of Quantum Mechanics</a:t>
                </a:r>
              </a:p>
              <a:p>
                <a:pPr algn="just">
                  <a:spcBef>
                    <a:spcPct val="0"/>
                  </a:spcBef>
                  <a:defRPr/>
                </a:pPr>
                <a:r>
                  <a:rPr lang="en-US" sz="2100" dirty="0"/>
                  <a:t>In order to k</a:t>
                </a:r>
                <a:r>
                  <a:rPr lang="en-US" altLang="en-US" sz="2100" dirty="0"/>
                  <a:t>now the wave function that describe the harmonic vibrational motion for the simple harmonic oscillator and the allowed energy levels, we have to solve the Schrödinger equation</a:t>
                </a:r>
              </a:p>
              <a:p>
                <a:pPr algn="just">
                  <a:spcBef>
                    <a:spcPct val="0"/>
                  </a:spcBef>
                  <a:defRPr/>
                </a:pPr>
                <a:endParaRPr lang="en-US" altLang="en-US" sz="300" dirty="0">
                  <a:latin typeface="Calibri body"/>
                </a:endParaRPr>
              </a:p>
              <a:p>
                <a:pPr algn="just">
                  <a:spcBef>
                    <a:spcPct val="0"/>
                  </a:spcBef>
                  <a:defRPr/>
                </a:pPr>
                <a14:m>
                  <m:oMathPara xmlns:m="http://schemas.openxmlformats.org/officeDocument/2006/math">
                    <m:oMathParaPr>
                      <m:jc m:val="centerGroup"/>
                    </m:oMathParaPr>
                    <m:oMath xmlns:m="http://schemas.openxmlformats.org/officeDocument/2006/math">
                      <m:acc>
                        <m:accPr>
                          <m:chr m:val="̂"/>
                          <m:ctrlPr>
                            <a:rPr lang="en-US" altLang="en-US" sz="2100" i="1">
                              <a:latin typeface="Cambria Math" panose="02040503050406030204" pitchFamily="18" charset="0"/>
                              <a:cs typeface="Simplified Arabic" pitchFamily="18" charset="-78"/>
                            </a:rPr>
                          </m:ctrlPr>
                        </m:accPr>
                        <m:e>
                          <m:r>
                            <a:rPr lang="en-US" altLang="en-US" sz="2100" i="1">
                              <a:latin typeface="Cambria Math" panose="02040503050406030204" pitchFamily="18" charset="0"/>
                              <a:cs typeface="Simplified Arabic" pitchFamily="18" charset="-78"/>
                            </a:rPr>
                            <m:t>𝐻</m:t>
                          </m:r>
                        </m:e>
                      </m:acc>
                      <m:r>
                        <a:rPr lang="en-US" altLang="en-US" sz="2100" i="1">
                          <a:latin typeface="Cambria Math" panose="02040503050406030204" pitchFamily="18" charset="0"/>
                          <a:ea typeface="Cambria Math" panose="02040503050406030204" pitchFamily="18" charset="0"/>
                          <a:cs typeface="Simplified Arabic" pitchFamily="18" charset="-78"/>
                        </a:rPr>
                        <m:t>𝜓</m:t>
                      </m:r>
                      <m:r>
                        <a:rPr lang="en-US" altLang="en-US" sz="2100" i="1">
                          <a:latin typeface="Cambria Math" panose="02040503050406030204" pitchFamily="18" charset="0"/>
                          <a:ea typeface="Cambria Math" panose="02040503050406030204" pitchFamily="18" charset="0"/>
                          <a:cs typeface="Simplified Arabic" pitchFamily="18" charset="-78"/>
                        </a:rPr>
                        <m:t>=</m:t>
                      </m:r>
                      <m:r>
                        <a:rPr lang="en-US" altLang="en-US" sz="2100" i="1">
                          <a:latin typeface="Cambria Math" panose="02040503050406030204" pitchFamily="18" charset="0"/>
                          <a:ea typeface="Cambria Math" panose="02040503050406030204" pitchFamily="18" charset="0"/>
                          <a:cs typeface="Simplified Arabic" pitchFamily="18" charset="-78"/>
                        </a:rPr>
                        <m:t>𝐸</m:t>
                      </m:r>
                      <m:r>
                        <a:rPr lang="en-US" altLang="en-US" sz="2100" i="1">
                          <a:latin typeface="Cambria Math" panose="02040503050406030204" pitchFamily="18" charset="0"/>
                          <a:ea typeface="Cambria Math" panose="02040503050406030204" pitchFamily="18" charset="0"/>
                          <a:cs typeface="Simplified Arabic" pitchFamily="18" charset="-78"/>
                        </a:rPr>
                        <m:t>𝜓</m:t>
                      </m:r>
                    </m:oMath>
                  </m:oMathPara>
                </a14:m>
                <a:endParaRPr lang="en-US" altLang="en-US" sz="2100" dirty="0">
                  <a:ea typeface="Cambria Math" panose="02040503050406030204" pitchFamily="18" charset="0"/>
                  <a:cs typeface="Simplified Arabic" pitchFamily="18" charset="-78"/>
                </a:endParaRPr>
              </a:p>
              <a:p>
                <a:pPr algn="just">
                  <a:spcBef>
                    <a:spcPct val="0"/>
                  </a:spcBef>
                  <a:defRPr/>
                </a:pPr>
                <a:endParaRPr lang="en-US" sz="300" dirty="0"/>
              </a:p>
              <a:p>
                <a:pPr algn="just">
                  <a:spcBef>
                    <a:spcPct val="0"/>
                  </a:spcBef>
                  <a:defRPr/>
                </a:pPr>
                <a:r>
                  <a:rPr lang="en-US" sz="2100" dirty="0"/>
                  <a:t>the Hamiltonian operator is given by</a:t>
                </a:r>
              </a:p>
              <a:p>
                <a:pPr algn="just">
                  <a:spcBef>
                    <a:spcPct val="0"/>
                  </a:spcBef>
                  <a:defRPr/>
                </a:pPr>
                <a:endParaRPr lang="en-US" sz="300" dirty="0"/>
              </a:p>
              <a:p>
                <a:pPr algn="just">
                  <a:spcBef>
                    <a:spcPct val="0"/>
                  </a:spcBef>
                  <a:defRPr/>
                </a:pPr>
                <a14:m>
                  <m:oMathPara xmlns:m="http://schemas.openxmlformats.org/officeDocument/2006/math">
                    <m:oMathParaPr>
                      <m:jc m:val="centerGroup"/>
                    </m:oMathParaPr>
                    <m:oMath xmlns:m="http://schemas.openxmlformats.org/officeDocument/2006/math">
                      <m:acc>
                        <m:accPr>
                          <m:chr m:val="̂"/>
                          <m:ctrlPr>
                            <a:rPr lang="en-US" altLang="en-US" sz="2100" i="1">
                              <a:latin typeface="Cambria Math" panose="02040503050406030204" pitchFamily="18" charset="0"/>
                              <a:cs typeface="Simplified Arabic" pitchFamily="18" charset="-78"/>
                            </a:rPr>
                          </m:ctrlPr>
                        </m:accPr>
                        <m:e>
                          <m:r>
                            <a:rPr lang="en-US" altLang="en-US" sz="2100" i="1">
                              <a:latin typeface="Cambria Math" panose="02040503050406030204" pitchFamily="18" charset="0"/>
                              <a:cs typeface="Simplified Arabic" pitchFamily="18" charset="-78"/>
                            </a:rPr>
                            <m:t>𝐻</m:t>
                          </m:r>
                        </m:e>
                      </m:acc>
                      <m:r>
                        <a:rPr lang="en-US" altLang="en-US" sz="2100" b="0" i="1" smtClean="0">
                          <a:latin typeface="Cambria Math" panose="02040503050406030204" pitchFamily="18" charset="0"/>
                          <a:ea typeface="Cambria Math" panose="02040503050406030204" pitchFamily="18" charset="0"/>
                          <a:cs typeface="Simplified Arabic" pitchFamily="18" charset="-78"/>
                        </a:rPr>
                        <m:t>=</m:t>
                      </m:r>
                      <m:acc>
                        <m:accPr>
                          <m:chr m:val="̂"/>
                          <m:ctrlPr>
                            <a:rPr lang="en-US" altLang="en-US" sz="2100" i="1">
                              <a:latin typeface="Cambria Math" panose="02040503050406030204" pitchFamily="18" charset="0"/>
                              <a:cs typeface="Simplified Arabic" pitchFamily="18" charset="-78"/>
                            </a:rPr>
                          </m:ctrlPr>
                        </m:accPr>
                        <m:e>
                          <m:r>
                            <a:rPr lang="en-US" altLang="en-US" sz="2100" b="0" i="1" smtClean="0">
                              <a:latin typeface="Cambria Math" panose="02040503050406030204" pitchFamily="18" charset="0"/>
                              <a:cs typeface="Simplified Arabic" pitchFamily="18" charset="-78"/>
                            </a:rPr>
                            <m:t>𝑇</m:t>
                          </m:r>
                        </m:e>
                      </m:acc>
                      <m:r>
                        <a:rPr lang="en-US" altLang="en-US" sz="2100" b="0" i="1" smtClean="0">
                          <a:latin typeface="Cambria Math" panose="02040503050406030204" pitchFamily="18" charset="0"/>
                          <a:cs typeface="Simplified Arabic" pitchFamily="18" charset="-78"/>
                        </a:rPr>
                        <m:t>+</m:t>
                      </m:r>
                      <m:acc>
                        <m:accPr>
                          <m:chr m:val="̂"/>
                          <m:ctrlPr>
                            <a:rPr lang="en-US" altLang="en-US" sz="2100" i="1">
                              <a:latin typeface="Cambria Math" panose="02040503050406030204" pitchFamily="18" charset="0"/>
                              <a:cs typeface="Simplified Arabic" pitchFamily="18" charset="-78"/>
                            </a:rPr>
                          </m:ctrlPr>
                        </m:accPr>
                        <m:e>
                          <m:r>
                            <a:rPr lang="en-US" altLang="en-US" sz="2100" b="0" i="1" smtClean="0">
                              <a:latin typeface="Cambria Math" panose="02040503050406030204" pitchFamily="18" charset="0"/>
                              <a:cs typeface="Simplified Arabic" pitchFamily="18" charset="-78"/>
                            </a:rPr>
                            <m:t>𝑉</m:t>
                          </m:r>
                        </m:e>
                      </m:acc>
                    </m:oMath>
                  </m:oMathPara>
                </a14:m>
                <a:endParaRPr lang="en-US" altLang="en-US" sz="2100" dirty="0">
                  <a:latin typeface="Calibri body"/>
                  <a:ea typeface="Times New Roman" panose="02020603050405020304" pitchFamily="18" charset="0"/>
                  <a:cs typeface="Simplified Arabic" pitchFamily="18" charset="-78"/>
                </a:endParaRPr>
              </a:p>
              <a:p>
                <a:pPr algn="just">
                  <a:spcBef>
                    <a:spcPct val="0"/>
                  </a:spcBef>
                  <a:defRPr/>
                </a:pPr>
                <a:endParaRPr lang="en-US" altLang="en-US" sz="300" dirty="0">
                  <a:latin typeface="Calibri body"/>
                  <a:ea typeface="Times New Roman" panose="02020603050405020304" pitchFamily="18" charset="0"/>
                  <a:cs typeface="Simplified Arabic" pitchFamily="18" charset="-78"/>
                </a:endParaRPr>
              </a:p>
              <a:p>
                <a:pPr algn="just">
                  <a:spcBef>
                    <a:spcPct val="0"/>
                  </a:spcBef>
                  <a:defRPr/>
                </a:pPr>
                <a:r>
                  <a:rPr lang="en-US" altLang="en-US" sz="2100" dirty="0"/>
                  <a:t>the kinetic energy operator is given by</a:t>
                </a:r>
              </a:p>
              <a:p>
                <a:pPr algn="just">
                  <a:spcBef>
                    <a:spcPct val="0"/>
                  </a:spcBef>
                  <a:defRPr/>
                </a:pPr>
                <a:endParaRPr lang="en-US" altLang="en-US" sz="300" dirty="0">
                  <a:latin typeface="Calibri body"/>
                  <a:ea typeface="Times New Roman" panose="02020603050405020304" pitchFamily="18" charset="0"/>
                  <a:cs typeface="Simplified Arabic" pitchFamily="18" charset="-78"/>
                </a:endParaRPr>
              </a:p>
              <a:p>
                <a:pPr algn="just">
                  <a:spcBef>
                    <a:spcPct val="0"/>
                  </a:spcBef>
                  <a:defRPr/>
                </a:pPr>
                <a14:m>
                  <m:oMathPara xmlns:m="http://schemas.openxmlformats.org/officeDocument/2006/math">
                    <m:oMathParaPr>
                      <m:jc m:val="centerGroup"/>
                    </m:oMathParaPr>
                    <m:oMath xmlns:m="http://schemas.openxmlformats.org/officeDocument/2006/math">
                      <m:acc>
                        <m:accPr>
                          <m:chr m:val="̂"/>
                          <m:ctrlPr>
                            <a:rPr lang="en-US" altLang="en-US" sz="2100" i="1">
                              <a:latin typeface="Cambria Math" panose="02040503050406030204" pitchFamily="18" charset="0"/>
                              <a:cs typeface="Simplified Arabic" pitchFamily="18" charset="-78"/>
                            </a:rPr>
                          </m:ctrlPr>
                        </m:accPr>
                        <m:e>
                          <m:r>
                            <a:rPr lang="en-US" altLang="en-US" sz="2100" i="1">
                              <a:latin typeface="Cambria Math" panose="02040503050406030204" pitchFamily="18" charset="0"/>
                              <a:cs typeface="Simplified Arabic" pitchFamily="18" charset="-78"/>
                            </a:rPr>
                            <m:t>𝑇</m:t>
                          </m:r>
                        </m:e>
                      </m:acc>
                      <m:r>
                        <a:rPr lang="en-US" altLang="en-US" sz="2100" b="0" i="1" smtClean="0">
                          <a:latin typeface="Cambria Math" panose="02040503050406030204" pitchFamily="18" charset="0"/>
                          <a:cs typeface="Simplified Arabic" pitchFamily="18" charset="-78"/>
                        </a:rPr>
                        <m:t>=−</m:t>
                      </m:r>
                      <m:f>
                        <m:fPr>
                          <m:ctrlPr>
                            <a:rPr lang="en-US" altLang="en-US" sz="2100" b="0" i="1" smtClean="0">
                              <a:latin typeface="Cambria Math" panose="02040503050406030204" pitchFamily="18" charset="0"/>
                              <a:cs typeface="Simplified Arabic" pitchFamily="18" charset="-78"/>
                            </a:rPr>
                          </m:ctrlPr>
                        </m:fPr>
                        <m:num>
                          <m:sSup>
                            <m:sSupPr>
                              <m:ctrlPr>
                                <a:rPr lang="en-US" altLang="en-US" sz="2100" b="0" i="1" smtClean="0">
                                  <a:latin typeface="Cambria Math" panose="02040503050406030204" pitchFamily="18" charset="0"/>
                                  <a:cs typeface="Simplified Arabic" pitchFamily="18" charset="-78"/>
                                </a:rPr>
                              </m:ctrlPr>
                            </m:sSupPr>
                            <m:e>
                              <m:r>
                                <a:rPr lang="en-US" altLang="en-US" sz="2100" b="0" i="1" smtClean="0">
                                  <a:latin typeface="Cambria Math" panose="02040503050406030204" pitchFamily="18" charset="0"/>
                                  <a:ea typeface="Cambria Math" panose="02040503050406030204" pitchFamily="18" charset="0"/>
                                  <a:cs typeface="Simplified Arabic" pitchFamily="18" charset="-78"/>
                                </a:rPr>
                                <m:t>ℏ</m:t>
                              </m:r>
                            </m:e>
                            <m:sup>
                              <m:r>
                                <a:rPr lang="en-US" altLang="en-US" sz="2100" b="0" i="1" smtClean="0">
                                  <a:latin typeface="Cambria Math" panose="02040503050406030204" pitchFamily="18" charset="0"/>
                                  <a:cs typeface="Simplified Arabic" pitchFamily="18" charset="-78"/>
                                </a:rPr>
                                <m:t>2</m:t>
                              </m:r>
                            </m:sup>
                          </m:sSup>
                        </m:num>
                        <m:den>
                          <m:r>
                            <a:rPr lang="en-US" altLang="en-US" sz="2100" b="0" i="1" smtClean="0">
                              <a:latin typeface="Cambria Math" panose="02040503050406030204" pitchFamily="18" charset="0"/>
                              <a:cs typeface="Simplified Arabic" pitchFamily="18" charset="-78"/>
                            </a:rPr>
                            <m:t>2</m:t>
                          </m:r>
                          <m:r>
                            <a:rPr lang="en-US" altLang="en-US" sz="2000" i="1">
                              <a:latin typeface="Cambria Math" panose="02040503050406030204" pitchFamily="18" charset="0"/>
                              <a:ea typeface="Cambria Math" panose="02040503050406030204" pitchFamily="18" charset="0"/>
                            </a:rPr>
                            <m:t>𝜇</m:t>
                          </m:r>
                        </m:den>
                      </m:f>
                      <m:f>
                        <m:fPr>
                          <m:ctrlPr>
                            <a:rPr lang="en-US" altLang="en-US" sz="2100" b="0" i="1" smtClean="0">
                              <a:latin typeface="Cambria Math" panose="02040503050406030204" pitchFamily="18" charset="0"/>
                              <a:cs typeface="Simplified Arabic" pitchFamily="18" charset="-78"/>
                            </a:rPr>
                          </m:ctrlPr>
                        </m:fPr>
                        <m:num>
                          <m:sSup>
                            <m:sSupPr>
                              <m:ctrlPr>
                                <a:rPr lang="en-US" altLang="en-US" sz="2100" b="0" i="1" smtClean="0">
                                  <a:latin typeface="Cambria Math" panose="02040503050406030204" pitchFamily="18" charset="0"/>
                                  <a:cs typeface="Simplified Arabic" pitchFamily="18" charset="-78"/>
                                </a:rPr>
                              </m:ctrlPr>
                            </m:sSupPr>
                            <m:e>
                              <m:r>
                                <a:rPr lang="en-US" altLang="en-US" sz="2100" b="0" i="1" smtClean="0">
                                  <a:latin typeface="Cambria Math" panose="02040503050406030204" pitchFamily="18" charset="0"/>
                                  <a:cs typeface="Simplified Arabic" pitchFamily="18" charset="-78"/>
                                </a:rPr>
                                <m:t>𝑑</m:t>
                              </m:r>
                            </m:e>
                            <m:sup>
                              <m:r>
                                <a:rPr lang="en-US" altLang="en-US" sz="2100" b="0" i="1" smtClean="0">
                                  <a:latin typeface="Cambria Math" panose="02040503050406030204" pitchFamily="18" charset="0"/>
                                  <a:cs typeface="Simplified Arabic" pitchFamily="18" charset="-78"/>
                                </a:rPr>
                                <m:t>2</m:t>
                              </m:r>
                            </m:sup>
                          </m:sSup>
                        </m:num>
                        <m:den>
                          <m:sSup>
                            <m:sSupPr>
                              <m:ctrlPr>
                                <a:rPr lang="en-US" altLang="en-US" sz="2100" b="0" i="1" smtClean="0">
                                  <a:latin typeface="Cambria Math" panose="02040503050406030204" pitchFamily="18" charset="0"/>
                                  <a:cs typeface="Simplified Arabic" pitchFamily="18" charset="-78"/>
                                </a:rPr>
                              </m:ctrlPr>
                            </m:sSupPr>
                            <m:e>
                              <m:r>
                                <a:rPr lang="en-US" altLang="en-US" sz="2100" b="0" i="1" smtClean="0">
                                  <a:latin typeface="Cambria Math" panose="02040503050406030204" pitchFamily="18" charset="0"/>
                                  <a:cs typeface="Simplified Arabic" pitchFamily="18" charset="-78"/>
                                </a:rPr>
                                <m:t>𝑑𝑥</m:t>
                              </m:r>
                            </m:e>
                            <m:sup>
                              <m:r>
                                <a:rPr lang="en-US" altLang="en-US" sz="2100" b="0" i="1" smtClean="0">
                                  <a:latin typeface="Cambria Math" panose="02040503050406030204" pitchFamily="18" charset="0"/>
                                  <a:cs typeface="Simplified Arabic" pitchFamily="18" charset="-78"/>
                                </a:rPr>
                                <m:t>2</m:t>
                              </m:r>
                            </m:sup>
                          </m:sSup>
                        </m:den>
                      </m:f>
                    </m:oMath>
                  </m:oMathPara>
                </a14:m>
                <a:endParaRPr lang="en-US" altLang="en-US" sz="2100" b="0" dirty="0">
                  <a:cs typeface="Simplified Arabic" pitchFamily="18" charset="-78"/>
                </a:endParaRPr>
              </a:p>
              <a:p>
                <a:pPr algn="just">
                  <a:spcBef>
                    <a:spcPct val="0"/>
                  </a:spcBef>
                  <a:defRPr/>
                </a:pPr>
                <a:endParaRPr lang="en-US" altLang="en-US" sz="300" dirty="0"/>
              </a:p>
              <a:p>
                <a:pPr algn="just">
                  <a:spcBef>
                    <a:spcPct val="0"/>
                  </a:spcBef>
                  <a:defRPr/>
                </a:pPr>
                <a:r>
                  <a:rPr lang="en-US" altLang="en-US" sz="2100" dirty="0"/>
                  <a:t>notice that, we are assuming that the motion of the simple harmonic oscillator (e.g. the vibration of a diatomic molecule) is in one direction and we assumed that the motion is along the </a:t>
                </a:r>
                <a14:m>
                  <m:oMath xmlns:m="http://schemas.openxmlformats.org/officeDocument/2006/math">
                    <m:r>
                      <a:rPr lang="en-US" altLang="en-US" sz="2100" i="1" dirty="0" smtClean="0">
                        <a:latin typeface="Cambria Math" panose="02040503050406030204" pitchFamily="18" charset="0"/>
                      </a:rPr>
                      <m:t>𝑥</m:t>
                    </m:r>
                    <m:r>
                      <a:rPr lang="en-US" altLang="en-US" sz="2100" b="0" i="1" dirty="0" smtClean="0">
                        <a:latin typeface="Cambria Math" panose="02040503050406030204" pitchFamily="18" charset="0"/>
                      </a:rPr>
                      <m:t>−</m:t>
                    </m:r>
                    <m:r>
                      <a:rPr lang="en-US" altLang="en-US" sz="2100" i="1" dirty="0" smtClean="0">
                        <a:latin typeface="Cambria Math" panose="02040503050406030204" pitchFamily="18" charset="0"/>
                      </a:rPr>
                      <m:t>𝑎𝑥𝑖𝑠</m:t>
                    </m:r>
                  </m:oMath>
                </a14:m>
                <a:r>
                  <a:rPr lang="en-US" altLang="en-US" sz="2100" dirty="0"/>
                  <a:t>.</a:t>
                </a:r>
              </a:p>
              <a:p>
                <a:pPr algn="just">
                  <a:spcBef>
                    <a:spcPct val="0"/>
                  </a:spcBef>
                  <a:defRPr/>
                </a:pPr>
                <a:endParaRPr lang="en-US" altLang="en-US" sz="300" dirty="0"/>
              </a:p>
              <a:p>
                <a:pPr algn="just">
                  <a:spcBef>
                    <a:spcPct val="0"/>
                  </a:spcBef>
                  <a:defRPr/>
                </a:pPr>
                <a:r>
                  <a:rPr lang="en-US" altLang="en-US" sz="2100" dirty="0"/>
                  <a:t>The potential energy operator</a:t>
                </a:r>
              </a:p>
              <a:p>
                <a:pPr algn="just">
                  <a:spcBef>
                    <a:spcPct val="0"/>
                  </a:spcBef>
                  <a:defRPr/>
                </a:pPr>
                <a:endParaRPr lang="en-US" altLang="en-US" sz="300" dirty="0"/>
              </a:p>
              <a:p>
                <a:pPr algn="just">
                  <a:spcBef>
                    <a:spcPct val="0"/>
                  </a:spcBef>
                  <a:defRPr/>
                </a:pPr>
                <a14:m>
                  <m:oMathPara xmlns:m="http://schemas.openxmlformats.org/officeDocument/2006/math">
                    <m:oMathParaPr>
                      <m:jc m:val="centerGroup"/>
                    </m:oMathParaPr>
                    <m:oMath xmlns:m="http://schemas.openxmlformats.org/officeDocument/2006/math">
                      <m:acc>
                        <m:accPr>
                          <m:chr m:val="̂"/>
                          <m:ctrlPr>
                            <a:rPr lang="en-US" altLang="en-US" sz="2100" i="1">
                              <a:latin typeface="Cambria Math" panose="02040503050406030204" pitchFamily="18" charset="0"/>
                              <a:cs typeface="Simplified Arabic" pitchFamily="18" charset="-78"/>
                            </a:rPr>
                          </m:ctrlPr>
                        </m:accPr>
                        <m:e>
                          <m:r>
                            <a:rPr lang="en-US" altLang="en-US" sz="2100" i="1">
                              <a:latin typeface="Cambria Math" panose="02040503050406030204" pitchFamily="18" charset="0"/>
                              <a:cs typeface="Simplified Arabic" pitchFamily="18" charset="-78"/>
                            </a:rPr>
                            <m:t>𝑉</m:t>
                          </m:r>
                        </m:e>
                      </m:acc>
                      <m:r>
                        <a:rPr lang="en-US" sz="2100" i="1">
                          <a:latin typeface="Cambria Math" panose="02040503050406030204" pitchFamily="18" charset="0"/>
                        </a:rPr>
                        <m:t>=</m:t>
                      </m:r>
                      <m:f>
                        <m:fPr>
                          <m:ctrlPr>
                            <a:rPr lang="en-US" sz="2100" i="1">
                              <a:latin typeface="Cambria Math" panose="02040503050406030204" pitchFamily="18" charset="0"/>
                            </a:rPr>
                          </m:ctrlPr>
                        </m:fPr>
                        <m:num>
                          <m:r>
                            <a:rPr lang="en-US" sz="2100" i="1">
                              <a:latin typeface="Cambria Math" panose="02040503050406030204" pitchFamily="18" charset="0"/>
                            </a:rPr>
                            <m:t>1</m:t>
                          </m:r>
                        </m:num>
                        <m:den>
                          <m:r>
                            <a:rPr lang="en-US" sz="2100" i="1">
                              <a:latin typeface="Cambria Math" panose="02040503050406030204" pitchFamily="18" charset="0"/>
                            </a:rPr>
                            <m:t>2</m:t>
                          </m:r>
                        </m:den>
                      </m:f>
                      <m:r>
                        <a:rPr lang="en-US" sz="2100" i="1">
                          <a:latin typeface="Cambria Math" panose="02040503050406030204" pitchFamily="18" charset="0"/>
                        </a:rPr>
                        <m:t>𝑘</m:t>
                      </m:r>
                      <m:sSup>
                        <m:sSupPr>
                          <m:ctrlPr>
                            <a:rPr lang="en-US" sz="2100" i="1">
                              <a:latin typeface="Cambria Math" panose="02040503050406030204" pitchFamily="18" charset="0"/>
                            </a:rPr>
                          </m:ctrlPr>
                        </m:sSupPr>
                        <m:e>
                          <m:r>
                            <a:rPr lang="en-US" sz="2100" i="1">
                              <a:latin typeface="Cambria Math" panose="02040503050406030204" pitchFamily="18" charset="0"/>
                            </a:rPr>
                            <m:t>𝑥</m:t>
                          </m:r>
                        </m:e>
                        <m:sup>
                          <m:r>
                            <a:rPr lang="en-US" sz="2100" i="1">
                              <a:latin typeface="Cambria Math" panose="02040503050406030204" pitchFamily="18" charset="0"/>
                            </a:rPr>
                            <m:t>2</m:t>
                          </m:r>
                        </m:sup>
                      </m:sSup>
                    </m:oMath>
                  </m:oMathPara>
                </a14:m>
                <a:endParaRPr lang="en-US" sz="2100" dirty="0"/>
              </a:p>
            </p:txBody>
          </p:sp>
        </mc:Choice>
        <mc:Fallback xmlns="">
          <p:sp>
            <p:nvSpPr>
              <p:cNvPr id="3" name="Rectangle 2"/>
              <p:cNvSpPr>
                <a:spLocks noRot="1" noChangeAspect="1" noMove="1" noResize="1" noEditPoints="1" noAdjustHandles="1" noChangeArrowheads="1" noChangeShapeType="1" noTextEdit="1"/>
              </p:cNvSpPr>
              <p:nvPr/>
            </p:nvSpPr>
            <p:spPr>
              <a:xfrm>
                <a:off x="207416" y="928906"/>
                <a:ext cx="8741867" cy="5681555"/>
              </a:xfrm>
              <a:prstGeom prst="rect">
                <a:avLst/>
              </a:prstGeom>
              <a:blipFill>
                <a:blip r:embed="rId2"/>
                <a:stretch>
                  <a:fillRect l="-907" t="-644" r="-83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4374BF2-3C04-4AB9-BE52-D173019A9162}" type="slidenum">
              <a:rPr lang="en-US" smtClean="0"/>
              <a:t>19</a:t>
            </a:fld>
            <a:endParaRPr lang="en-US"/>
          </a:p>
        </p:txBody>
      </p:sp>
    </p:spTree>
    <p:extLst>
      <p:ext uri="{BB962C8B-B14F-4D97-AF65-F5344CB8AC3E}">
        <p14:creationId xmlns:p14="http://schemas.microsoft.com/office/powerpoint/2010/main" val="48557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fade">
                                      <p:cBhvr>
                                        <p:cTn id="42" dur="500"/>
                                        <p:tgtEl>
                                          <p:spTgt spid="3">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5" end="15"/>
                                            </p:txEl>
                                          </p:spTgt>
                                        </p:tgtEl>
                                        <p:attrNameLst>
                                          <p:attrName>style.visibility</p:attrName>
                                        </p:attrNameLst>
                                      </p:cBhvr>
                                      <p:to>
                                        <p:strVal val="visible"/>
                                      </p:to>
                                    </p:set>
                                    <p:animEffect transition="in" filter="fade">
                                      <p:cBhvr>
                                        <p:cTn id="47" dur="500"/>
                                        <p:tgtEl>
                                          <p:spTgt spid="3">
                                            <p:txEl>
                                              <p:pRg st="15" end="1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7" end="17"/>
                                            </p:txEl>
                                          </p:spTgt>
                                        </p:tgtEl>
                                        <p:attrNameLst>
                                          <p:attrName>style.visibility</p:attrName>
                                        </p:attrNameLst>
                                      </p:cBhvr>
                                      <p:to>
                                        <p:strVal val="visible"/>
                                      </p:to>
                                    </p:set>
                                    <p:animEffect transition="in" filter="fade">
                                      <p:cBhvr>
                                        <p:cTn id="52"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Harmonic Oscillator</a:t>
            </a:r>
            <a:endParaRPr lang="ar-SA" altLang="en-US" sz="3000" b="1" dirty="0"/>
          </a:p>
        </p:txBody>
      </p:sp>
      <p:sp>
        <p:nvSpPr>
          <p:cNvPr id="5" name="Rectangle 4"/>
          <p:cNvSpPr/>
          <p:nvPr/>
        </p:nvSpPr>
        <p:spPr>
          <a:xfrm>
            <a:off x="194717" y="912773"/>
            <a:ext cx="8754566" cy="861774"/>
          </a:xfrm>
          <a:prstGeom prst="rect">
            <a:avLst/>
          </a:prstGeom>
        </p:spPr>
        <p:txBody>
          <a:bodyPr wrap="square">
            <a:spAutoFit/>
          </a:bodyPr>
          <a:lstStyle/>
          <a:p>
            <a:pPr algn="just"/>
            <a:endParaRPr lang="en-US" sz="2400" dirty="0"/>
          </a:p>
          <a:p>
            <a:pPr algn="just"/>
            <a:endParaRPr lang="en-US" sz="2100" dirty="0"/>
          </a:p>
          <a:p>
            <a:pPr algn="just"/>
            <a:endParaRPr lang="en-US" sz="500" dirty="0"/>
          </a:p>
        </p:txBody>
      </p:sp>
      <p:sp>
        <p:nvSpPr>
          <p:cNvPr id="3" name="Rectangle 2"/>
          <p:cNvSpPr/>
          <p:nvPr/>
        </p:nvSpPr>
        <p:spPr>
          <a:xfrm>
            <a:off x="207416" y="928906"/>
            <a:ext cx="8741867" cy="5678478"/>
          </a:xfrm>
          <a:prstGeom prst="rect">
            <a:avLst/>
          </a:prstGeom>
        </p:spPr>
        <p:txBody>
          <a:bodyPr wrap="square">
            <a:spAutoFit/>
          </a:bodyPr>
          <a:lstStyle/>
          <a:p>
            <a:pPr algn="just"/>
            <a:r>
              <a:rPr lang="en-US" sz="2200" b="1" dirty="0"/>
              <a:t>Introduction</a:t>
            </a:r>
          </a:p>
          <a:p>
            <a:pPr algn="just"/>
            <a:r>
              <a:rPr lang="en-US" sz="2050" b="1" dirty="0">
                <a:solidFill>
                  <a:srgbClr val="FF0000"/>
                </a:solidFill>
              </a:rPr>
              <a:t>Why do we need to study harmonic oscillator model?</a:t>
            </a:r>
          </a:p>
          <a:p>
            <a:pPr algn="just"/>
            <a:r>
              <a:rPr lang="en-US" sz="2050" dirty="0"/>
              <a:t>The harmonic oscillator system is important as a model for molecular vibrations. The vibrational energy levels of a diatomic molecule can be approximated by the levels of a harmonic oscillator</a:t>
            </a:r>
          </a:p>
          <a:p>
            <a:pPr algn="just">
              <a:spcBef>
                <a:spcPct val="0"/>
              </a:spcBef>
            </a:pPr>
            <a:endParaRPr lang="en-US" dirty="0"/>
          </a:p>
          <a:p>
            <a:pPr algn="just">
              <a:spcBef>
                <a:spcPct val="0"/>
              </a:spcBef>
            </a:pPr>
            <a:r>
              <a:rPr lang="en-US" sz="2050" dirty="0"/>
              <a:t>At first, we are going to</a:t>
            </a:r>
            <a:r>
              <a:rPr lang="en-US" altLang="en-US" sz="2050" dirty="0"/>
              <a:t> study harmonic oscillator from a classical mechanical perspective and then will discuss the allowed energy levels and the corresponding wave function of the harmonic oscillator from a quantum mechanical point of view.</a:t>
            </a:r>
          </a:p>
          <a:p>
            <a:pPr algn="just">
              <a:spcBef>
                <a:spcPct val="0"/>
              </a:spcBef>
            </a:pPr>
            <a:endParaRPr lang="en-US" altLang="en-US" dirty="0"/>
          </a:p>
          <a:p>
            <a:pPr algn="just">
              <a:spcBef>
                <a:spcPct val="0"/>
              </a:spcBef>
            </a:pPr>
            <a:r>
              <a:rPr lang="en-US" altLang="en-US" sz="2050" dirty="0"/>
              <a:t>Later on  we are going to describe the infrared spectrum of a diatomic molecules using the quantum mechanical energies. Also we are going to figure out how to determine molecular force constant. </a:t>
            </a:r>
          </a:p>
          <a:p>
            <a:pPr algn="just">
              <a:spcBef>
                <a:spcPct val="0"/>
              </a:spcBef>
            </a:pPr>
            <a:endParaRPr lang="en-US" altLang="en-US" dirty="0"/>
          </a:p>
          <a:p>
            <a:pPr algn="just">
              <a:spcBef>
                <a:spcPct val="0"/>
              </a:spcBef>
            </a:pPr>
            <a:r>
              <a:rPr lang="en-US" altLang="en-US" sz="2050" dirty="0"/>
              <a:t>Finally, we are going to learn selection rules for a harmonic oscillator and the normal coordinates which describe the vibrational motion of polyatomic molecules. </a:t>
            </a:r>
          </a:p>
        </p:txBody>
      </p:sp>
      <p:sp>
        <p:nvSpPr>
          <p:cNvPr id="4" name="Slide Number Placeholder 3"/>
          <p:cNvSpPr>
            <a:spLocks noGrp="1"/>
          </p:cNvSpPr>
          <p:nvPr>
            <p:ph type="sldNum" sz="quarter" idx="12"/>
          </p:nvPr>
        </p:nvSpPr>
        <p:spPr/>
        <p:txBody>
          <a:bodyPr/>
          <a:lstStyle/>
          <a:p>
            <a:fld id="{74374BF2-3C04-4AB9-BE52-D173019A9162}" type="slidenum">
              <a:rPr lang="en-US" smtClean="0"/>
              <a:t>2</a:t>
            </a:fld>
            <a:endParaRPr lang="en-US"/>
          </a:p>
        </p:txBody>
      </p:sp>
    </p:spTree>
    <p:extLst>
      <p:ext uri="{BB962C8B-B14F-4D97-AF65-F5344CB8AC3E}">
        <p14:creationId xmlns:p14="http://schemas.microsoft.com/office/powerpoint/2010/main" val="2091126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Harmonic Oscillator</a:t>
            </a:r>
            <a:endParaRPr lang="ar-SA" altLang="en-US" sz="3000" b="1" dirty="0"/>
          </a:p>
        </p:txBody>
      </p:sp>
      <p:sp>
        <p:nvSpPr>
          <p:cNvPr id="5" name="Rectangle 4"/>
          <p:cNvSpPr/>
          <p:nvPr/>
        </p:nvSpPr>
        <p:spPr>
          <a:xfrm>
            <a:off x="194717" y="912773"/>
            <a:ext cx="8754566" cy="861774"/>
          </a:xfrm>
          <a:prstGeom prst="rect">
            <a:avLst/>
          </a:prstGeom>
        </p:spPr>
        <p:txBody>
          <a:bodyPr wrap="square">
            <a:spAutoFit/>
          </a:bodyPr>
          <a:lstStyle/>
          <a:p>
            <a:pPr algn="just"/>
            <a:endParaRPr lang="en-US" sz="2400" dirty="0"/>
          </a:p>
          <a:p>
            <a:pPr algn="just"/>
            <a:endParaRPr lang="en-US" sz="2100" dirty="0"/>
          </a:p>
          <a:p>
            <a:pPr algn="just"/>
            <a:endParaRPr lang="en-US" sz="500" dirty="0"/>
          </a:p>
        </p:txBody>
      </p:sp>
      <mc:AlternateContent xmlns:mc="http://schemas.openxmlformats.org/markup-compatibility/2006" xmlns:a14="http://schemas.microsoft.com/office/drawing/2010/main">
        <mc:Choice Requires="a14">
          <p:sp>
            <p:nvSpPr>
              <p:cNvPr id="3" name="Rectangle 2"/>
              <p:cNvSpPr/>
              <p:nvPr/>
            </p:nvSpPr>
            <p:spPr>
              <a:xfrm>
                <a:off x="207416" y="928906"/>
                <a:ext cx="8741867" cy="5805757"/>
              </a:xfrm>
              <a:prstGeom prst="rect">
                <a:avLst/>
              </a:prstGeom>
            </p:spPr>
            <p:txBody>
              <a:bodyPr wrap="square">
                <a:spAutoFit/>
              </a:bodyPr>
              <a:lstStyle/>
              <a:p>
                <a:pPr algn="just">
                  <a:spcBef>
                    <a:spcPct val="0"/>
                  </a:spcBef>
                  <a:defRPr/>
                </a:pPr>
                <a:r>
                  <a:rPr lang="en-US" altLang="en-US" sz="2100" dirty="0"/>
                  <a:t>Now substituting  </a:t>
                </a:r>
                <a14:m>
                  <m:oMath xmlns:m="http://schemas.openxmlformats.org/officeDocument/2006/math">
                    <m:acc>
                      <m:accPr>
                        <m:chr m:val="̂"/>
                        <m:ctrlPr>
                          <a:rPr lang="en-US" altLang="en-US" sz="2100" i="1">
                            <a:latin typeface="Cambria Math" panose="02040503050406030204" pitchFamily="18" charset="0"/>
                            <a:cs typeface="Simplified Arabic" pitchFamily="18" charset="-78"/>
                          </a:rPr>
                        </m:ctrlPr>
                      </m:accPr>
                      <m:e>
                        <m:r>
                          <a:rPr lang="en-US" altLang="en-US" sz="2100" i="1">
                            <a:latin typeface="Cambria Math" panose="02040503050406030204" pitchFamily="18" charset="0"/>
                            <a:cs typeface="Simplified Arabic" pitchFamily="18" charset="-78"/>
                          </a:rPr>
                          <m:t>𝑇</m:t>
                        </m:r>
                      </m:e>
                    </m:acc>
                  </m:oMath>
                </a14:m>
                <a:r>
                  <a:rPr lang="en-US" altLang="en-US" sz="2100" dirty="0"/>
                  <a:t> and </a:t>
                </a:r>
                <a14:m>
                  <m:oMath xmlns:m="http://schemas.openxmlformats.org/officeDocument/2006/math">
                    <m:acc>
                      <m:accPr>
                        <m:chr m:val="̂"/>
                        <m:ctrlPr>
                          <a:rPr lang="en-US" altLang="en-US" sz="2100" i="1">
                            <a:latin typeface="Cambria Math" panose="02040503050406030204" pitchFamily="18" charset="0"/>
                            <a:cs typeface="Simplified Arabic" pitchFamily="18" charset="-78"/>
                          </a:rPr>
                        </m:ctrlPr>
                      </m:accPr>
                      <m:e>
                        <m:r>
                          <a:rPr lang="en-US" altLang="en-US" sz="2100" i="1">
                            <a:latin typeface="Cambria Math" panose="02040503050406030204" pitchFamily="18" charset="0"/>
                            <a:cs typeface="Simplified Arabic" pitchFamily="18" charset="-78"/>
                          </a:rPr>
                          <m:t>𝑉</m:t>
                        </m:r>
                      </m:e>
                    </m:acc>
                  </m:oMath>
                </a14:m>
                <a:r>
                  <a:rPr lang="en-US" altLang="en-US" sz="2100" dirty="0"/>
                  <a:t>  into the </a:t>
                </a:r>
                <a:r>
                  <a:rPr lang="en-US" sz="2100" dirty="0"/>
                  <a:t>one-dimensional</a:t>
                </a:r>
                <a:r>
                  <a:rPr lang="en-US" altLang="en-US" sz="2100" dirty="0"/>
                  <a:t> Schrödinger equation gives</a:t>
                </a:r>
              </a:p>
              <a:p>
                <a:pPr algn="just">
                  <a:spcBef>
                    <a:spcPct val="0"/>
                  </a:spcBef>
                  <a:defRPr/>
                </a:pPr>
                <a:endParaRPr lang="en-US" altLang="en-US" sz="800" dirty="0"/>
              </a:p>
              <a:p>
                <a:pPr algn="just">
                  <a:spcBef>
                    <a:spcPct val="0"/>
                  </a:spcBef>
                  <a:defRPr/>
                </a:pPr>
                <a14:m>
                  <m:oMathPara xmlns:m="http://schemas.openxmlformats.org/officeDocument/2006/math">
                    <m:oMathParaPr>
                      <m:jc m:val="centerGroup"/>
                    </m:oMathParaPr>
                    <m:oMath xmlns:m="http://schemas.openxmlformats.org/officeDocument/2006/math">
                      <m:r>
                        <a:rPr lang="en-US" altLang="en-US" sz="2100" i="1">
                          <a:latin typeface="Cambria Math" panose="02040503050406030204" pitchFamily="18" charset="0"/>
                        </a:rPr>
                        <m:t>−</m:t>
                      </m:r>
                      <m:f>
                        <m:fPr>
                          <m:ctrlPr>
                            <a:rPr lang="en-US" altLang="en-US" sz="2100" i="1">
                              <a:latin typeface="Cambria Math" panose="02040503050406030204" pitchFamily="18" charset="0"/>
                            </a:rPr>
                          </m:ctrlPr>
                        </m:fPr>
                        <m:num>
                          <m:sSup>
                            <m:sSupPr>
                              <m:ctrlPr>
                                <a:rPr lang="en-US" altLang="en-US" sz="2100" i="1">
                                  <a:latin typeface="Cambria Math" panose="02040503050406030204" pitchFamily="18" charset="0"/>
                                </a:rPr>
                              </m:ctrlPr>
                            </m:sSupPr>
                            <m:e>
                              <m:r>
                                <a:rPr lang="en-US" altLang="en-US" sz="2100" i="1">
                                  <a:latin typeface="Cambria Math" panose="02040503050406030204" pitchFamily="18" charset="0"/>
                                  <a:ea typeface="Cambria Math" panose="02040503050406030204" pitchFamily="18" charset="0"/>
                                </a:rPr>
                                <m:t>ℏ</m:t>
                              </m:r>
                            </m:e>
                            <m:sup>
                              <m:r>
                                <a:rPr lang="en-US" altLang="en-US" sz="2100" i="1">
                                  <a:latin typeface="Cambria Math" panose="02040503050406030204" pitchFamily="18" charset="0"/>
                                </a:rPr>
                                <m:t>2</m:t>
                              </m:r>
                            </m:sup>
                          </m:sSup>
                        </m:num>
                        <m:den>
                          <m:sSup>
                            <m:sSupPr>
                              <m:ctrlPr>
                                <a:rPr lang="en-US" altLang="en-US" sz="2100" i="1">
                                  <a:latin typeface="Cambria Math" panose="02040503050406030204" pitchFamily="18" charset="0"/>
                                </a:rPr>
                              </m:ctrlPr>
                            </m:sSupPr>
                            <m:e>
                              <m:r>
                                <a:rPr lang="en-US" altLang="en-US" sz="2100" i="1">
                                  <a:latin typeface="Cambria Math" panose="02040503050406030204" pitchFamily="18" charset="0"/>
                                </a:rPr>
                                <m:t>2</m:t>
                              </m:r>
                              <m:r>
                                <a:rPr lang="en-US" altLang="en-US" sz="2100" i="1">
                                  <a:latin typeface="Cambria Math" panose="02040503050406030204" pitchFamily="18" charset="0"/>
                                  <a:ea typeface="Cambria Math" panose="02040503050406030204" pitchFamily="18" charset="0"/>
                                </a:rPr>
                                <m:t>𝜇</m:t>
                              </m:r>
                            </m:e>
                            <m:sup>
                              <m:r>
                                <a:rPr lang="en-US" altLang="en-US" sz="2100" i="1">
                                  <a:latin typeface="Cambria Math" panose="02040503050406030204" pitchFamily="18" charset="0"/>
                                </a:rPr>
                                <m:t>2</m:t>
                              </m:r>
                            </m:sup>
                          </m:sSup>
                        </m:den>
                      </m:f>
                      <m:f>
                        <m:fPr>
                          <m:ctrlPr>
                            <a:rPr lang="en-US" altLang="en-US" sz="2100" i="1">
                              <a:latin typeface="Cambria Math" panose="02040503050406030204" pitchFamily="18" charset="0"/>
                            </a:rPr>
                          </m:ctrlPr>
                        </m:fPr>
                        <m:num>
                          <m:sSup>
                            <m:sSupPr>
                              <m:ctrlPr>
                                <a:rPr lang="en-US" altLang="en-US" sz="2100" i="1">
                                  <a:latin typeface="Cambria Math" panose="02040503050406030204" pitchFamily="18" charset="0"/>
                                </a:rPr>
                              </m:ctrlPr>
                            </m:sSupPr>
                            <m:e>
                              <m:r>
                                <a:rPr lang="en-US" altLang="en-US" sz="2100" i="1">
                                  <a:latin typeface="Cambria Math" panose="02040503050406030204" pitchFamily="18" charset="0"/>
                                </a:rPr>
                                <m:t>𝑑</m:t>
                              </m:r>
                            </m:e>
                            <m:sup>
                              <m:r>
                                <a:rPr lang="en-US" altLang="en-US" sz="2100" i="1">
                                  <a:latin typeface="Cambria Math" panose="02040503050406030204" pitchFamily="18" charset="0"/>
                                </a:rPr>
                                <m:t>2</m:t>
                              </m:r>
                            </m:sup>
                          </m:sSup>
                          <m:r>
                            <a:rPr lang="en-US" altLang="en-US" sz="2100" i="1">
                              <a:latin typeface="Cambria Math" panose="02040503050406030204" pitchFamily="18" charset="0"/>
                              <a:ea typeface="Cambria Math" panose="02040503050406030204" pitchFamily="18" charset="0"/>
                            </a:rPr>
                            <m:t>𝜓</m:t>
                          </m:r>
                          <m:d>
                            <m:dPr>
                              <m:ctrlPr>
                                <a:rPr lang="en-US" altLang="en-US" sz="2100" b="0" i="1" smtClean="0">
                                  <a:latin typeface="Cambria Math" panose="02040503050406030204" pitchFamily="18" charset="0"/>
                                  <a:ea typeface="Cambria Math" panose="02040503050406030204" pitchFamily="18" charset="0"/>
                                </a:rPr>
                              </m:ctrlPr>
                            </m:dPr>
                            <m:e>
                              <m:r>
                                <a:rPr lang="en-US" altLang="en-US" sz="2100" b="0" i="1" smtClean="0">
                                  <a:latin typeface="Cambria Math" panose="02040503050406030204" pitchFamily="18" charset="0"/>
                                  <a:ea typeface="Cambria Math" panose="02040503050406030204" pitchFamily="18" charset="0"/>
                                </a:rPr>
                                <m:t>𝑥</m:t>
                              </m:r>
                            </m:e>
                          </m:d>
                        </m:num>
                        <m:den>
                          <m:sSup>
                            <m:sSupPr>
                              <m:ctrlPr>
                                <a:rPr lang="en-US" altLang="en-US" sz="2100" i="1">
                                  <a:latin typeface="Cambria Math" panose="02040503050406030204" pitchFamily="18" charset="0"/>
                                </a:rPr>
                              </m:ctrlPr>
                            </m:sSupPr>
                            <m:e>
                              <m:r>
                                <a:rPr lang="en-US" altLang="en-US" sz="2100" i="1">
                                  <a:latin typeface="Cambria Math" panose="02040503050406030204" pitchFamily="18" charset="0"/>
                                </a:rPr>
                                <m:t>𝑑𝑥</m:t>
                              </m:r>
                            </m:e>
                            <m:sup>
                              <m:r>
                                <a:rPr lang="en-US" altLang="en-US" sz="2100" i="1">
                                  <a:latin typeface="Cambria Math" panose="02040503050406030204" pitchFamily="18" charset="0"/>
                                </a:rPr>
                                <m:t>2</m:t>
                              </m:r>
                            </m:sup>
                          </m:sSup>
                        </m:den>
                      </m:f>
                      <m:r>
                        <a:rPr lang="en-US" altLang="en-US" sz="2100" i="1">
                          <a:latin typeface="Cambria Math" panose="02040503050406030204" pitchFamily="18" charset="0"/>
                        </a:rPr>
                        <m:t>+</m:t>
                      </m:r>
                      <m:f>
                        <m:fPr>
                          <m:ctrlPr>
                            <a:rPr lang="en-US" altLang="en-US" sz="2100" i="1">
                              <a:latin typeface="Cambria Math" panose="02040503050406030204" pitchFamily="18" charset="0"/>
                            </a:rPr>
                          </m:ctrlPr>
                        </m:fPr>
                        <m:num>
                          <m:r>
                            <a:rPr lang="en-US" altLang="en-US" sz="2100" i="1">
                              <a:latin typeface="Cambria Math" panose="02040503050406030204" pitchFamily="18" charset="0"/>
                            </a:rPr>
                            <m:t>1</m:t>
                          </m:r>
                        </m:num>
                        <m:den>
                          <m:r>
                            <a:rPr lang="en-US" altLang="en-US" sz="2100" i="1">
                              <a:latin typeface="Cambria Math" panose="02040503050406030204" pitchFamily="18" charset="0"/>
                            </a:rPr>
                            <m:t>2</m:t>
                          </m:r>
                        </m:den>
                      </m:f>
                      <m:r>
                        <a:rPr lang="en-US" altLang="en-US" sz="2100" i="1">
                          <a:latin typeface="Cambria Math" panose="02040503050406030204" pitchFamily="18" charset="0"/>
                        </a:rPr>
                        <m:t>𝑘</m:t>
                      </m:r>
                      <m:sSup>
                        <m:sSupPr>
                          <m:ctrlPr>
                            <a:rPr lang="en-US" altLang="en-US" sz="2100" i="1">
                              <a:latin typeface="Cambria Math" panose="02040503050406030204" pitchFamily="18" charset="0"/>
                            </a:rPr>
                          </m:ctrlPr>
                        </m:sSupPr>
                        <m:e>
                          <m:r>
                            <a:rPr lang="en-US" altLang="en-US" sz="2100" i="1">
                              <a:latin typeface="Cambria Math" panose="02040503050406030204" pitchFamily="18" charset="0"/>
                            </a:rPr>
                            <m:t>𝑥</m:t>
                          </m:r>
                        </m:e>
                        <m:sup>
                          <m:r>
                            <a:rPr lang="en-US" altLang="en-US" sz="2100" i="1">
                              <a:latin typeface="Cambria Math" panose="02040503050406030204" pitchFamily="18" charset="0"/>
                            </a:rPr>
                            <m:t>2</m:t>
                          </m:r>
                        </m:sup>
                      </m:sSup>
                      <m:r>
                        <a:rPr lang="en-US" altLang="en-US" sz="2100" i="1">
                          <a:latin typeface="Cambria Math" panose="02040503050406030204" pitchFamily="18" charset="0"/>
                          <a:ea typeface="Cambria Math" panose="02040503050406030204" pitchFamily="18" charset="0"/>
                        </a:rPr>
                        <m:t>𝜓</m:t>
                      </m:r>
                      <m:d>
                        <m:dPr>
                          <m:ctrlPr>
                            <a:rPr lang="en-US" altLang="en-US" sz="2100" i="1">
                              <a:latin typeface="Cambria Math" panose="02040503050406030204" pitchFamily="18" charset="0"/>
                              <a:ea typeface="Cambria Math" panose="02040503050406030204" pitchFamily="18" charset="0"/>
                            </a:rPr>
                          </m:ctrlPr>
                        </m:dPr>
                        <m:e>
                          <m:r>
                            <a:rPr lang="en-US" altLang="en-US" sz="2100" i="1">
                              <a:latin typeface="Cambria Math" panose="02040503050406030204" pitchFamily="18" charset="0"/>
                              <a:ea typeface="Cambria Math" panose="02040503050406030204" pitchFamily="18" charset="0"/>
                            </a:rPr>
                            <m:t>𝑥</m:t>
                          </m:r>
                        </m:e>
                      </m:d>
                      <m:r>
                        <a:rPr lang="en-US" altLang="en-US" sz="2100" b="0" i="1" smtClean="0">
                          <a:latin typeface="Cambria Math" panose="02040503050406030204" pitchFamily="18" charset="0"/>
                          <a:ea typeface="Cambria Math" panose="02040503050406030204" pitchFamily="18" charset="0"/>
                        </a:rPr>
                        <m:t>=</m:t>
                      </m:r>
                      <m:r>
                        <a:rPr lang="en-US" altLang="en-US" sz="2100" b="0" i="1" smtClean="0">
                          <a:latin typeface="Cambria Math" panose="02040503050406030204" pitchFamily="18" charset="0"/>
                          <a:ea typeface="Cambria Math" panose="02040503050406030204" pitchFamily="18" charset="0"/>
                        </a:rPr>
                        <m:t>𝐸</m:t>
                      </m:r>
                      <m:r>
                        <a:rPr lang="en-US" altLang="en-US" sz="2100" b="0" i="1" smtClean="0">
                          <a:latin typeface="Cambria Math" panose="02040503050406030204" pitchFamily="18" charset="0"/>
                          <a:ea typeface="Cambria Math" panose="02040503050406030204" pitchFamily="18" charset="0"/>
                        </a:rPr>
                        <m:t> </m:t>
                      </m:r>
                      <m:r>
                        <a:rPr lang="en-US" altLang="en-US" sz="2100" i="1">
                          <a:latin typeface="Cambria Math" panose="02040503050406030204" pitchFamily="18" charset="0"/>
                          <a:ea typeface="Cambria Math" panose="02040503050406030204" pitchFamily="18" charset="0"/>
                        </a:rPr>
                        <m:t>𝜓</m:t>
                      </m:r>
                      <m:d>
                        <m:dPr>
                          <m:ctrlPr>
                            <a:rPr lang="en-US" altLang="en-US" sz="2100" i="1">
                              <a:latin typeface="Cambria Math" panose="02040503050406030204" pitchFamily="18" charset="0"/>
                              <a:ea typeface="Cambria Math" panose="02040503050406030204" pitchFamily="18" charset="0"/>
                            </a:rPr>
                          </m:ctrlPr>
                        </m:dPr>
                        <m:e>
                          <m:r>
                            <a:rPr lang="en-US" altLang="en-US" sz="2100" i="1">
                              <a:latin typeface="Cambria Math" panose="02040503050406030204" pitchFamily="18" charset="0"/>
                              <a:ea typeface="Cambria Math" panose="02040503050406030204" pitchFamily="18" charset="0"/>
                            </a:rPr>
                            <m:t>𝑥</m:t>
                          </m:r>
                        </m:e>
                      </m:d>
                    </m:oMath>
                  </m:oMathPara>
                </a14:m>
                <a:endParaRPr lang="en-US" altLang="en-US" sz="2100" i="1" dirty="0">
                  <a:latin typeface="Cambria Math" panose="02040503050406030204" pitchFamily="18" charset="0"/>
                  <a:ea typeface="Cambria Math" panose="02040503050406030204" pitchFamily="18" charset="0"/>
                </a:endParaRPr>
              </a:p>
              <a:p>
                <a:pPr algn="just">
                  <a:spcBef>
                    <a:spcPct val="0"/>
                  </a:spcBef>
                  <a:defRPr/>
                </a:pPr>
                <a:endParaRPr lang="en-US" altLang="en-US" sz="800" i="1" dirty="0">
                  <a:latin typeface="Cambria Math" panose="02040503050406030204" pitchFamily="18" charset="0"/>
                  <a:ea typeface="Cambria Math" panose="02040503050406030204" pitchFamily="18" charset="0"/>
                </a:endParaRPr>
              </a:p>
              <a:p>
                <a:r>
                  <a:rPr lang="en-US" sz="2100" dirty="0"/>
                  <a:t>After some effort, the eigenfunctions are </a:t>
                </a:r>
              </a:p>
              <a:p>
                <a:pPr algn="ctr"/>
                <a:br>
                  <a:rPr lang="en-US" sz="2100" dirty="0"/>
                </a:br>
                <a14:m>
                  <m:oMath xmlns:m="http://schemas.openxmlformats.org/officeDocument/2006/math">
                    <m:sSub>
                      <m:sSubPr>
                        <m:ctrlPr>
                          <a:rPr lang="en-US" altLang="en-US" sz="2100" i="1">
                            <a:latin typeface="Cambria Math" panose="02040503050406030204" pitchFamily="18" charset="0"/>
                          </a:rPr>
                        </m:ctrlPr>
                      </m:sSubPr>
                      <m:e>
                        <m:r>
                          <a:rPr lang="en-US" altLang="en-US" sz="2100" i="1">
                            <a:latin typeface="Cambria Math" panose="02040503050406030204" pitchFamily="18" charset="0"/>
                          </a:rPr>
                          <m:t>𝝍</m:t>
                        </m:r>
                      </m:e>
                      <m:sub>
                        <m:r>
                          <a:rPr lang="en-US" altLang="en-US" sz="2100" i="1">
                            <a:latin typeface="Cambria Math" panose="02040503050406030204" pitchFamily="18" charset="0"/>
                          </a:rPr>
                          <m:t>𝝊</m:t>
                        </m:r>
                      </m:sub>
                    </m:sSub>
                    <m:d>
                      <m:dPr>
                        <m:ctrlPr>
                          <a:rPr lang="en-US" altLang="en-US" sz="2100" i="1">
                            <a:latin typeface="Cambria Math" panose="02040503050406030204" pitchFamily="18" charset="0"/>
                          </a:rPr>
                        </m:ctrlPr>
                      </m:dPr>
                      <m:e>
                        <m:r>
                          <a:rPr lang="en-US" altLang="en-US" sz="2100" i="1">
                            <a:latin typeface="Cambria Math" panose="02040503050406030204" pitchFamily="18" charset="0"/>
                          </a:rPr>
                          <m:t>𝑥</m:t>
                        </m:r>
                      </m:e>
                    </m:d>
                    <m:r>
                      <a:rPr lang="en-US" altLang="en-US" sz="2100" i="1">
                        <a:latin typeface="Cambria Math" panose="02040503050406030204" pitchFamily="18" charset="0"/>
                      </a:rPr>
                      <m:t>=</m:t>
                    </m:r>
                    <m:sSub>
                      <m:sSubPr>
                        <m:ctrlPr>
                          <a:rPr lang="en-US" altLang="en-US" sz="2100" i="1">
                            <a:latin typeface="Cambria Math" panose="02040503050406030204" pitchFamily="18" charset="0"/>
                          </a:rPr>
                        </m:ctrlPr>
                      </m:sSubPr>
                      <m:e>
                        <m:r>
                          <a:rPr lang="en-US" altLang="en-US" sz="2100" i="1">
                            <a:latin typeface="Cambria Math" panose="02040503050406030204" pitchFamily="18" charset="0"/>
                          </a:rPr>
                          <m:t>𝑵</m:t>
                        </m:r>
                      </m:e>
                      <m:sub>
                        <m:r>
                          <a:rPr lang="en-US" altLang="en-US" sz="2100" i="1">
                            <a:latin typeface="Cambria Math" panose="02040503050406030204" pitchFamily="18" charset="0"/>
                          </a:rPr>
                          <m:t>𝝊</m:t>
                        </m:r>
                      </m:sub>
                    </m:sSub>
                    <m:sSub>
                      <m:sSubPr>
                        <m:ctrlPr>
                          <a:rPr lang="en-US" altLang="en-US" sz="2100" i="1">
                            <a:latin typeface="Cambria Math" panose="02040503050406030204" pitchFamily="18" charset="0"/>
                          </a:rPr>
                        </m:ctrlPr>
                      </m:sSubPr>
                      <m:e>
                        <m:r>
                          <a:rPr lang="en-US" altLang="en-US" sz="2100" i="1">
                            <a:latin typeface="Cambria Math" panose="02040503050406030204" pitchFamily="18" charset="0"/>
                          </a:rPr>
                          <m:t>𝑯</m:t>
                        </m:r>
                      </m:e>
                      <m:sub>
                        <m:r>
                          <a:rPr lang="en-US" altLang="en-US" sz="2100" i="1">
                            <a:latin typeface="Cambria Math" panose="02040503050406030204" pitchFamily="18" charset="0"/>
                          </a:rPr>
                          <m:t>𝝊</m:t>
                        </m:r>
                      </m:sub>
                    </m:sSub>
                    <m:sSup>
                      <m:sSupPr>
                        <m:ctrlPr>
                          <a:rPr lang="en-US" altLang="en-US" sz="2100" i="1">
                            <a:latin typeface="Cambria Math" panose="02040503050406030204" pitchFamily="18" charset="0"/>
                          </a:rPr>
                        </m:ctrlPr>
                      </m:sSupPr>
                      <m:e>
                        <m:d>
                          <m:dPr>
                            <m:ctrlPr>
                              <a:rPr lang="en-US" altLang="en-US" sz="2100" i="1">
                                <a:latin typeface="Cambria Math" panose="02040503050406030204" pitchFamily="18" charset="0"/>
                              </a:rPr>
                            </m:ctrlPr>
                          </m:dPr>
                          <m:e>
                            <m:sSup>
                              <m:sSupPr>
                                <m:ctrlPr>
                                  <a:rPr lang="en-US" altLang="en-US" sz="2100" i="1">
                                    <a:latin typeface="Cambria Math" panose="02040503050406030204" pitchFamily="18" charset="0"/>
                                  </a:rPr>
                                </m:ctrlPr>
                              </m:sSupPr>
                              <m:e>
                                <m:r>
                                  <a:rPr lang="en-US" altLang="en-US" sz="2100" i="1">
                                    <a:latin typeface="Cambria Math" panose="02040503050406030204" pitchFamily="18" charset="0"/>
                                  </a:rPr>
                                  <m:t>𝜶</m:t>
                                </m:r>
                              </m:e>
                              <m:sup>
                                <m:f>
                                  <m:fPr>
                                    <m:ctrlPr>
                                      <a:rPr lang="en-US" altLang="en-US" sz="2100" i="1">
                                        <a:latin typeface="Cambria Math" panose="02040503050406030204" pitchFamily="18" charset="0"/>
                                      </a:rPr>
                                    </m:ctrlPr>
                                  </m:fPr>
                                  <m:num>
                                    <m:r>
                                      <a:rPr lang="en-US" altLang="en-US" sz="2100" i="1">
                                        <a:latin typeface="Cambria Math" panose="02040503050406030204" pitchFamily="18" charset="0"/>
                                      </a:rPr>
                                      <m:t>𝟏</m:t>
                                    </m:r>
                                  </m:num>
                                  <m:den>
                                    <m:r>
                                      <a:rPr lang="en-US" altLang="en-US" sz="2100" i="1">
                                        <a:latin typeface="Cambria Math" panose="02040503050406030204" pitchFamily="18" charset="0"/>
                                      </a:rPr>
                                      <m:t>𝟐</m:t>
                                    </m:r>
                                  </m:den>
                                </m:f>
                              </m:sup>
                            </m:sSup>
                            <m:r>
                              <a:rPr lang="en-US" altLang="en-US" sz="2100" i="1">
                                <a:latin typeface="Cambria Math" panose="02040503050406030204" pitchFamily="18" charset="0"/>
                              </a:rPr>
                              <m:t> </m:t>
                            </m:r>
                            <m:r>
                              <a:rPr lang="en-US" altLang="en-US" sz="2100" i="1">
                                <a:latin typeface="Cambria Math" panose="02040503050406030204" pitchFamily="18" charset="0"/>
                              </a:rPr>
                              <m:t>𝒙</m:t>
                            </m:r>
                          </m:e>
                        </m:d>
                        <m:r>
                          <a:rPr lang="en-US" altLang="en-US" sz="2100" i="1">
                            <a:latin typeface="Cambria Math" panose="02040503050406030204" pitchFamily="18" charset="0"/>
                          </a:rPr>
                          <m:t>𝒆</m:t>
                        </m:r>
                      </m:e>
                      <m:sup>
                        <m:r>
                          <a:rPr lang="en-US" altLang="en-US" sz="2100" i="1">
                            <a:latin typeface="Cambria Math" panose="02040503050406030204" pitchFamily="18" charset="0"/>
                          </a:rPr>
                          <m:t>−</m:t>
                        </m:r>
                        <m:f>
                          <m:fPr>
                            <m:ctrlPr>
                              <a:rPr lang="en-US" altLang="en-US" sz="2100" i="1">
                                <a:latin typeface="Cambria Math" panose="02040503050406030204" pitchFamily="18" charset="0"/>
                              </a:rPr>
                            </m:ctrlPr>
                          </m:fPr>
                          <m:num>
                            <m:r>
                              <a:rPr lang="en-US" altLang="en-US" sz="2100" i="1">
                                <a:latin typeface="Cambria Math" panose="02040503050406030204" pitchFamily="18" charset="0"/>
                              </a:rPr>
                              <m:t>𝜶</m:t>
                            </m:r>
                            <m:sSup>
                              <m:sSupPr>
                                <m:ctrlPr>
                                  <a:rPr lang="en-US" altLang="en-US" sz="2100" i="1">
                                    <a:latin typeface="Cambria Math" panose="02040503050406030204" pitchFamily="18" charset="0"/>
                                  </a:rPr>
                                </m:ctrlPr>
                              </m:sSupPr>
                              <m:e>
                                <m:r>
                                  <a:rPr lang="en-US" altLang="en-US" sz="2100" i="1">
                                    <a:latin typeface="Cambria Math" panose="02040503050406030204" pitchFamily="18" charset="0"/>
                                  </a:rPr>
                                  <m:t>𝒙</m:t>
                                </m:r>
                              </m:e>
                              <m:sup>
                                <m:r>
                                  <a:rPr lang="en-US" altLang="en-US" sz="2100" i="1">
                                    <a:latin typeface="Cambria Math" panose="02040503050406030204" pitchFamily="18" charset="0"/>
                                  </a:rPr>
                                  <m:t>𝟐</m:t>
                                </m:r>
                              </m:sup>
                            </m:sSup>
                          </m:num>
                          <m:den>
                            <m:r>
                              <a:rPr lang="en-US" altLang="en-US" sz="2100" i="1">
                                <a:latin typeface="Cambria Math" panose="02040503050406030204" pitchFamily="18" charset="0"/>
                              </a:rPr>
                              <m:t>𝟐</m:t>
                            </m:r>
                          </m:den>
                        </m:f>
                      </m:sup>
                    </m:sSup>
                  </m:oMath>
                </a14:m>
                <a:r>
                  <a:rPr lang="en-US" sz="2100" i="1" dirty="0">
                    <a:latin typeface="Cambria Math" panose="02040503050406030204" pitchFamily="18" charset="0"/>
                  </a:rPr>
                  <a:t>               </a:t>
                </a:r>
                <a14:m>
                  <m:oMath xmlns:m="http://schemas.openxmlformats.org/officeDocument/2006/math">
                    <m:r>
                      <a:rPr lang="en-US" altLang="en-US" sz="2100" b="0" i="1">
                        <a:latin typeface="Cambria Math" panose="02040503050406030204" pitchFamily="18" charset="0"/>
                      </a:rPr>
                      <m:t>𝜐</m:t>
                    </m:r>
                  </m:oMath>
                </a14:m>
                <a:r>
                  <a:rPr lang="en-US" sz="2100" i="1" dirty="0">
                    <a:latin typeface="Cambria Math" panose="02040503050406030204" pitchFamily="18" charset="0"/>
                  </a:rPr>
                  <a:t> </a:t>
                </a:r>
                <a:r>
                  <a:rPr lang="en-US" sz="2100" dirty="0">
                    <a:latin typeface="Cambria Math" panose="02040503050406030204" pitchFamily="18" charset="0"/>
                  </a:rPr>
                  <a:t>= 0, 1, 2, …</a:t>
                </a:r>
              </a:p>
              <a:p>
                <a:br>
                  <a:rPr lang="en-US" sz="2100" dirty="0"/>
                </a:br>
                <a:r>
                  <a:rPr lang="en-US" sz="2100" dirty="0"/>
                  <a:t>where </a:t>
                </a:r>
              </a:p>
              <a:p>
                <a14:m>
                  <m:oMath xmlns:m="http://schemas.openxmlformats.org/officeDocument/2006/math">
                    <m:sSub>
                      <m:sSubPr>
                        <m:ctrlPr>
                          <a:rPr lang="en-US" altLang="en-US" sz="2100" b="1" i="1">
                            <a:latin typeface="Cambria Math" panose="02040503050406030204" pitchFamily="18" charset="0"/>
                            <a:ea typeface="Cambria Math" panose="02040503050406030204" pitchFamily="18" charset="0"/>
                          </a:rPr>
                        </m:ctrlPr>
                      </m:sSubPr>
                      <m:e>
                        <m:r>
                          <a:rPr lang="en-US" altLang="en-US" sz="2100" b="1" i="1">
                            <a:latin typeface="Cambria Math" panose="02040503050406030204" pitchFamily="18" charset="0"/>
                          </a:rPr>
                          <m:t>𝑯</m:t>
                        </m:r>
                      </m:e>
                      <m:sub>
                        <m:r>
                          <a:rPr lang="en-US" altLang="en-US" sz="2100" b="1" i="1">
                            <a:latin typeface="Cambria Math" panose="02040503050406030204" pitchFamily="18" charset="0"/>
                            <a:ea typeface="Cambria Math" panose="02040503050406030204" pitchFamily="18" charset="0"/>
                          </a:rPr>
                          <m:t>𝝊</m:t>
                        </m:r>
                      </m:sub>
                    </m:sSub>
                  </m:oMath>
                </a14:m>
                <a:r>
                  <a:rPr lang="en-US" altLang="en-US" sz="2100" dirty="0"/>
                  <a:t> is the Hermite polynomial of degree </a:t>
                </a:r>
                <a14:m>
                  <m:oMath xmlns:m="http://schemas.openxmlformats.org/officeDocument/2006/math">
                    <m:r>
                      <a:rPr lang="en-US" altLang="en-US" sz="2100" i="1">
                        <a:latin typeface="Cambria Math" panose="02040503050406030204" pitchFamily="18" charset="0"/>
                      </a:rPr>
                      <m:t>𝜐</m:t>
                    </m:r>
                  </m:oMath>
                </a14:m>
                <a:r>
                  <a:rPr lang="en-US" altLang="en-US" sz="2100" dirty="0"/>
                  <a:t>.</a:t>
                </a:r>
              </a:p>
              <a:p>
                <a14:m>
                  <m:oMath xmlns:m="http://schemas.openxmlformats.org/officeDocument/2006/math">
                    <m:r>
                      <a:rPr lang="en-US" altLang="en-US" sz="2100" b="1" i="1">
                        <a:latin typeface="Cambria Math" panose="02040503050406030204" pitchFamily="18" charset="0"/>
                        <a:ea typeface="Cambria Math" panose="02040503050406030204" pitchFamily="18" charset="0"/>
                      </a:rPr>
                      <m:t>𝜶</m:t>
                    </m:r>
                  </m:oMath>
                </a14:m>
                <a:r>
                  <a:rPr lang="en-US" altLang="en-US" sz="2100" dirty="0"/>
                  <a:t> is defined as:</a:t>
                </a:r>
              </a:p>
              <a:p>
                <a:pPr algn="just">
                  <a:spcBef>
                    <a:spcPct val="0"/>
                  </a:spcBef>
                </a:pPr>
                <a14:m>
                  <m:oMathPara xmlns:m="http://schemas.openxmlformats.org/officeDocument/2006/math">
                    <m:oMathParaPr>
                      <m:jc m:val="centerGroup"/>
                    </m:oMathParaPr>
                    <m:oMath xmlns:m="http://schemas.openxmlformats.org/officeDocument/2006/math">
                      <m:r>
                        <a:rPr lang="en-US" altLang="en-US" sz="2100" i="1">
                          <a:latin typeface="Cambria Math" panose="02040503050406030204" pitchFamily="18" charset="0"/>
                          <a:ea typeface="Cambria Math" panose="02040503050406030204" pitchFamily="18" charset="0"/>
                        </a:rPr>
                        <m:t>𝛼</m:t>
                      </m:r>
                      <m:r>
                        <a:rPr lang="en-US" altLang="en-US" sz="2100" i="1">
                          <a:latin typeface="Cambria Math" panose="02040503050406030204" pitchFamily="18" charset="0"/>
                          <a:ea typeface="Cambria Math" panose="02040503050406030204" pitchFamily="18" charset="0"/>
                        </a:rPr>
                        <m:t>=</m:t>
                      </m:r>
                      <m:f>
                        <m:fPr>
                          <m:ctrlPr>
                            <a:rPr lang="en-US" altLang="en-US" sz="2100" i="1">
                              <a:latin typeface="Cambria Math" panose="02040503050406030204" pitchFamily="18" charset="0"/>
                              <a:ea typeface="Cambria Math" panose="02040503050406030204" pitchFamily="18" charset="0"/>
                            </a:rPr>
                          </m:ctrlPr>
                        </m:fPr>
                        <m:num>
                          <m:r>
                            <a:rPr lang="en-US" altLang="en-US" sz="2100" i="1">
                              <a:latin typeface="Cambria Math" panose="02040503050406030204" pitchFamily="18" charset="0"/>
                              <a:ea typeface="Cambria Math" panose="02040503050406030204" pitchFamily="18" charset="0"/>
                            </a:rPr>
                            <m:t>2</m:t>
                          </m:r>
                          <m:r>
                            <a:rPr lang="en-US" altLang="en-US" sz="2100" i="1">
                              <a:latin typeface="Cambria Math" panose="02040503050406030204" pitchFamily="18" charset="0"/>
                              <a:ea typeface="Cambria Math" panose="02040503050406030204" pitchFamily="18" charset="0"/>
                            </a:rPr>
                            <m:t>𝜋𝜇</m:t>
                          </m:r>
                          <m:r>
                            <a:rPr lang="en-US" altLang="en-US" sz="2100">
                              <a:latin typeface="Cambria Math" panose="02040503050406030204" pitchFamily="18" charset="0"/>
                            </a:rPr>
                            <m:t>𝜈</m:t>
                          </m:r>
                        </m:num>
                        <m:den>
                          <m:r>
                            <a:rPr lang="en-US" altLang="en-US" sz="2100" i="1">
                              <a:latin typeface="Cambria Math" panose="02040503050406030204" pitchFamily="18" charset="0"/>
                              <a:ea typeface="Cambria Math" panose="02040503050406030204" pitchFamily="18" charset="0"/>
                            </a:rPr>
                            <m:t>ℏ</m:t>
                          </m:r>
                        </m:den>
                      </m:f>
                    </m:oMath>
                  </m:oMathPara>
                </a14:m>
                <a:endParaRPr lang="en-US" altLang="en-US" sz="2100" dirty="0"/>
              </a:p>
              <a:p>
                <a:pPr algn="just">
                  <a:spcBef>
                    <a:spcPct val="0"/>
                  </a:spcBef>
                </a:pPr>
                <a14:m>
                  <m:oMath xmlns:m="http://schemas.openxmlformats.org/officeDocument/2006/math">
                    <m:sSub>
                      <m:sSubPr>
                        <m:ctrlPr>
                          <a:rPr lang="en-US" altLang="en-US" sz="2100" b="1" i="1">
                            <a:latin typeface="Cambria Math" panose="02040503050406030204" pitchFamily="18" charset="0"/>
                            <a:ea typeface="Cambria Math" panose="02040503050406030204" pitchFamily="18" charset="0"/>
                          </a:rPr>
                        </m:ctrlPr>
                      </m:sSubPr>
                      <m:e>
                        <m:r>
                          <a:rPr lang="en-US" altLang="en-US" sz="2100" b="1" i="1">
                            <a:latin typeface="Cambria Math" panose="02040503050406030204" pitchFamily="18" charset="0"/>
                          </a:rPr>
                          <m:t>𝑵</m:t>
                        </m:r>
                      </m:e>
                      <m:sub>
                        <m:r>
                          <a:rPr lang="en-US" altLang="en-US" sz="2100" b="1" i="1">
                            <a:latin typeface="Cambria Math" panose="02040503050406030204" pitchFamily="18" charset="0"/>
                            <a:ea typeface="Cambria Math" panose="02040503050406030204" pitchFamily="18" charset="0"/>
                          </a:rPr>
                          <m:t>𝝊</m:t>
                        </m:r>
                      </m:sub>
                    </m:sSub>
                  </m:oMath>
                </a14:m>
                <a:r>
                  <a:rPr lang="en-US" sz="2100" dirty="0"/>
                  <a:t> is the normalization constant which is defined as:</a:t>
                </a:r>
                <a:endParaRPr lang="en-US" altLang="en-US" sz="2100" dirty="0"/>
              </a:p>
              <a:p>
                <a:pPr algn="just">
                  <a:spcBef>
                    <a:spcPct val="0"/>
                  </a:spcBef>
                </a:pPr>
                <a14:m>
                  <m:oMathPara xmlns:m="http://schemas.openxmlformats.org/officeDocument/2006/math">
                    <m:oMathParaPr>
                      <m:jc m:val="centerGroup"/>
                    </m:oMathParaPr>
                    <m:oMath xmlns:m="http://schemas.openxmlformats.org/officeDocument/2006/math">
                      <m:sSub>
                        <m:sSubPr>
                          <m:ctrlPr>
                            <a:rPr lang="en-US" altLang="en-US" sz="2100" i="1">
                              <a:latin typeface="Cambria Math" panose="02040503050406030204" pitchFamily="18" charset="0"/>
                            </a:rPr>
                          </m:ctrlPr>
                        </m:sSubPr>
                        <m:e>
                          <m:r>
                            <a:rPr lang="en-US" altLang="en-US" sz="2100" i="1">
                              <a:latin typeface="Cambria Math" panose="02040503050406030204" pitchFamily="18" charset="0"/>
                              <a:ea typeface="Cambria Math" panose="02040503050406030204" pitchFamily="18" charset="0"/>
                            </a:rPr>
                            <m:t>𝑁</m:t>
                          </m:r>
                        </m:e>
                        <m:sub>
                          <m:r>
                            <a:rPr lang="en-US" altLang="en-US" sz="2100" i="1">
                              <a:latin typeface="Cambria Math" panose="02040503050406030204" pitchFamily="18" charset="0"/>
                              <a:ea typeface="Cambria Math" panose="02040503050406030204" pitchFamily="18" charset="0"/>
                            </a:rPr>
                            <m:t>𝜐</m:t>
                          </m:r>
                        </m:sub>
                      </m:sSub>
                      <m:r>
                        <a:rPr lang="en-US" altLang="en-US" sz="2100" i="1">
                          <a:latin typeface="Cambria Math" panose="02040503050406030204" pitchFamily="18" charset="0"/>
                        </a:rPr>
                        <m:t>=</m:t>
                      </m:r>
                      <m:sSup>
                        <m:sSupPr>
                          <m:ctrlPr>
                            <a:rPr lang="en-US" altLang="en-US" sz="2100" i="1">
                              <a:latin typeface="Cambria Math" panose="02040503050406030204" pitchFamily="18" charset="0"/>
                            </a:rPr>
                          </m:ctrlPr>
                        </m:sSupPr>
                        <m:e>
                          <m:d>
                            <m:dPr>
                              <m:ctrlPr>
                                <a:rPr lang="en-US" altLang="en-US" sz="2100" i="1">
                                  <a:latin typeface="Cambria Math" panose="02040503050406030204" pitchFamily="18" charset="0"/>
                                </a:rPr>
                              </m:ctrlPr>
                            </m:dPr>
                            <m:e>
                              <m:sSup>
                                <m:sSupPr>
                                  <m:ctrlPr>
                                    <a:rPr lang="en-US" altLang="en-US" sz="2100" i="1">
                                      <a:latin typeface="Cambria Math" panose="02040503050406030204" pitchFamily="18" charset="0"/>
                                    </a:rPr>
                                  </m:ctrlPr>
                                </m:sSupPr>
                                <m:e>
                                  <m:r>
                                    <a:rPr lang="en-US" altLang="en-US" sz="2100" i="1">
                                      <a:latin typeface="Cambria Math" panose="02040503050406030204" pitchFamily="18" charset="0"/>
                                    </a:rPr>
                                    <m:t>2</m:t>
                                  </m:r>
                                </m:e>
                                <m:sup>
                                  <m:r>
                                    <a:rPr lang="en-US" altLang="en-US" sz="2100" i="1">
                                      <a:latin typeface="Cambria Math" panose="02040503050406030204" pitchFamily="18" charset="0"/>
                                      <a:ea typeface="Cambria Math" panose="02040503050406030204" pitchFamily="18" charset="0"/>
                                    </a:rPr>
                                    <m:t>𝜐</m:t>
                                  </m:r>
                                </m:sup>
                              </m:sSup>
                              <m:r>
                                <a:rPr lang="en-US" altLang="en-US" sz="2100" i="1">
                                  <a:latin typeface="Cambria Math" panose="02040503050406030204" pitchFamily="18" charset="0"/>
                                  <a:ea typeface="Cambria Math" panose="02040503050406030204" pitchFamily="18" charset="0"/>
                                </a:rPr>
                                <m:t>𝜐</m:t>
                              </m:r>
                              <m:r>
                                <a:rPr lang="en-US" altLang="en-US" sz="2100" i="1">
                                  <a:latin typeface="Cambria Math" panose="02040503050406030204" pitchFamily="18" charset="0"/>
                                </a:rPr>
                                <m:t>!</m:t>
                              </m:r>
                            </m:e>
                          </m:d>
                        </m:e>
                        <m:sup>
                          <m:r>
                            <a:rPr lang="en-US" altLang="en-US" sz="2100" i="1">
                              <a:latin typeface="Cambria Math" panose="02040503050406030204" pitchFamily="18" charset="0"/>
                            </a:rPr>
                            <m:t>−</m:t>
                          </m:r>
                          <m:f>
                            <m:fPr>
                              <m:ctrlPr>
                                <a:rPr lang="en-US" altLang="en-US" sz="2100" i="1">
                                  <a:latin typeface="Cambria Math" panose="02040503050406030204" pitchFamily="18" charset="0"/>
                                </a:rPr>
                              </m:ctrlPr>
                            </m:fPr>
                            <m:num>
                              <m:r>
                                <a:rPr lang="en-US" altLang="en-US" sz="2100" i="1">
                                  <a:latin typeface="Cambria Math" panose="02040503050406030204" pitchFamily="18" charset="0"/>
                                </a:rPr>
                                <m:t>1</m:t>
                              </m:r>
                            </m:num>
                            <m:den>
                              <m:r>
                                <a:rPr lang="en-US" altLang="en-US" sz="2100" i="1">
                                  <a:latin typeface="Cambria Math" panose="02040503050406030204" pitchFamily="18" charset="0"/>
                                </a:rPr>
                                <m:t>2</m:t>
                              </m:r>
                            </m:den>
                          </m:f>
                        </m:sup>
                      </m:sSup>
                      <m:sSup>
                        <m:sSupPr>
                          <m:ctrlPr>
                            <a:rPr lang="en-US" altLang="en-US" sz="2100" i="1">
                              <a:latin typeface="Cambria Math" panose="02040503050406030204" pitchFamily="18" charset="0"/>
                            </a:rPr>
                          </m:ctrlPr>
                        </m:sSupPr>
                        <m:e>
                          <m:d>
                            <m:dPr>
                              <m:ctrlPr>
                                <a:rPr lang="en-US" altLang="en-US" sz="2100" i="1">
                                  <a:latin typeface="Cambria Math" panose="02040503050406030204" pitchFamily="18" charset="0"/>
                                </a:rPr>
                              </m:ctrlPr>
                            </m:dPr>
                            <m:e>
                              <m:f>
                                <m:fPr>
                                  <m:ctrlPr>
                                    <a:rPr lang="en-US" altLang="en-US" sz="2100" i="1">
                                      <a:latin typeface="Cambria Math" panose="02040503050406030204" pitchFamily="18" charset="0"/>
                                    </a:rPr>
                                  </m:ctrlPr>
                                </m:fPr>
                                <m:num>
                                  <m:r>
                                    <a:rPr lang="en-US" altLang="en-US" sz="2100" i="1">
                                      <a:latin typeface="Cambria Math" panose="02040503050406030204" pitchFamily="18" charset="0"/>
                                      <a:ea typeface="Cambria Math" panose="02040503050406030204" pitchFamily="18" charset="0"/>
                                    </a:rPr>
                                    <m:t>𝛼</m:t>
                                  </m:r>
                                </m:num>
                                <m:den>
                                  <m:r>
                                    <a:rPr lang="en-US" altLang="en-US" sz="2100" i="1">
                                      <a:latin typeface="Cambria Math" panose="02040503050406030204" pitchFamily="18" charset="0"/>
                                      <a:ea typeface="Cambria Math" panose="02040503050406030204" pitchFamily="18" charset="0"/>
                                    </a:rPr>
                                    <m:t>𝜋</m:t>
                                  </m:r>
                                </m:den>
                              </m:f>
                            </m:e>
                          </m:d>
                        </m:e>
                        <m:sup>
                          <m:f>
                            <m:fPr>
                              <m:ctrlPr>
                                <a:rPr lang="en-US" altLang="en-US" sz="2100" i="1">
                                  <a:latin typeface="Cambria Math" panose="02040503050406030204" pitchFamily="18" charset="0"/>
                                </a:rPr>
                              </m:ctrlPr>
                            </m:fPr>
                            <m:num>
                              <m:r>
                                <a:rPr lang="en-US" altLang="en-US" sz="2100" i="1">
                                  <a:latin typeface="Cambria Math" panose="02040503050406030204" pitchFamily="18" charset="0"/>
                                </a:rPr>
                                <m:t>1</m:t>
                              </m:r>
                            </m:num>
                            <m:den>
                              <m:r>
                                <a:rPr lang="en-US" altLang="en-US" sz="2100" i="1">
                                  <a:latin typeface="Cambria Math" panose="02040503050406030204" pitchFamily="18" charset="0"/>
                                </a:rPr>
                                <m:t>4</m:t>
                              </m:r>
                            </m:den>
                          </m:f>
                        </m:sup>
                      </m:sSup>
                    </m:oMath>
                  </m:oMathPara>
                </a14:m>
                <a:endParaRPr lang="en-US" altLang="en-US" sz="2100" dirty="0"/>
              </a:p>
            </p:txBody>
          </p:sp>
        </mc:Choice>
        <mc:Fallback xmlns="">
          <p:sp>
            <p:nvSpPr>
              <p:cNvPr id="3" name="Rectangle 2"/>
              <p:cNvSpPr>
                <a:spLocks noRot="1" noChangeAspect="1" noMove="1" noResize="1" noEditPoints="1" noAdjustHandles="1" noChangeArrowheads="1" noChangeShapeType="1" noTextEdit="1"/>
              </p:cNvSpPr>
              <p:nvPr/>
            </p:nvSpPr>
            <p:spPr>
              <a:xfrm>
                <a:off x="207416" y="928906"/>
                <a:ext cx="8741867" cy="5805757"/>
              </a:xfrm>
              <a:prstGeom prst="rect">
                <a:avLst/>
              </a:prstGeom>
              <a:blipFill>
                <a:blip r:embed="rId2"/>
                <a:stretch>
                  <a:fillRect l="-837" t="-630" r="-83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4374BF2-3C04-4AB9-BE52-D173019A9162}" type="slidenum">
              <a:rPr lang="en-US" smtClean="0"/>
              <a:t>20</a:t>
            </a:fld>
            <a:endParaRPr lang="en-US"/>
          </a:p>
        </p:txBody>
      </p:sp>
    </p:spTree>
    <p:extLst>
      <p:ext uri="{BB962C8B-B14F-4D97-AF65-F5344CB8AC3E}">
        <p14:creationId xmlns:p14="http://schemas.microsoft.com/office/powerpoint/2010/main" val="1791976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Harmonic Oscillator</a:t>
            </a:r>
            <a:endParaRPr lang="ar-SA" altLang="en-US" sz="3000" b="1" dirty="0"/>
          </a:p>
        </p:txBody>
      </p:sp>
      <mc:AlternateContent xmlns:mc="http://schemas.openxmlformats.org/markup-compatibility/2006" xmlns:a14="http://schemas.microsoft.com/office/drawing/2010/main">
        <mc:Choice Requires="a14">
          <p:sp>
            <p:nvSpPr>
              <p:cNvPr id="18" name="Rectangle 17"/>
              <p:cNvSpPr/>
              <p:nvPr/>
            </p:nvSpPr>
            <p:spPr>
              <a:xfrm>
                <a:off x="245328" y="938173"/>
                <a:ext cx="8608740" cy="5625451"/>
              </a:xfrm>
              <a:prstGeom prst="rect">
                <a:avLst/>
              </a:prstGeom>
            </p:spPr>
            <p:txBody>
              <a:bodyPr wrap="square">
                <a:spAutoFit/>
              </a:bodyPr>
              <a:lstStyle/>
              <a:p>
                <a:pPr algn="just">
                  <a:spcBef>
                    <a:spcPct val="0"/>
                  </a:spcBef>
                </a:pPr>
                <a:r>
                  <a:rPr lang="en-US" sz="2100" dirty="0"/>
                  <a:t>The eigenvalues are</a:t>
                </a:r>
                <a:endParaRPr lang="en-US" altLang="en-US" sz="2100" dirty="0"/>
              </a:p>
              <a:p>
                <a:pPr algn="just">
                  <a:spcBef>
                    <a:spcPct val="0"/>
                  </a:spcBef>
                </a:pPr>
                <a:endParaRPr lang="en-US" altLang="en-US" sz="1000" i="1" dirty="0">
                  <a:latin typeface="Cambria Math" panose="02040503050406030204" pitchFamily="18" charset="0"/>
                  <a:ea typeface="Cambria Math" panose="02040503050406030204" pitchFamily="18" charset="0"/>
                </a:endParaRPr>
              </a:p>
              <a:p>
                <a:pPr algn="ctr">
                  <a:spcBef>
                    <a:spcPct val="0"/>
                  </a:spcBef>
                </a:pPr>
                <a14:m>
                  <m:oMath xmlns:m="http://schemas.openxmlformats.org/officeDocument/2006/math">
                    <m:sSub>
                      <m:sSubPr>
                        <m:ctrlPr>
                          <a:rPr lang="en-US" altLang="en-US" sz="2100" b="1" i="1">
                            <a:latin typeface="Cambria Math" panose="02040503050406030204" pitchFamily="18" charset="0"/>
                            <a:ea typeface="Cambria Math" panose="02040503050406030204" pitchFamily="18" charset="0"/>
                          </a:rPr>
                        </m:ctrlPr>
                      </m:sSubPr>
                      <m:e>
                        <m:r>
                          <a:rPr lang="en-US" altLang="en-US" sz="2100" b="1" i="1" smtClean="0">
                            <a:latin typeface="Cambria Math" panose="02040503050406030204" pitchFamily="18" charset="0"/>
                            <a:ea typeface="Cambria Math" panose="02040503050406030204" pitchFamily="18" charset="0"/>
                          </a:rPr>
                          <m:t>𝑬</m:t>
                        </m:r>
                      </m:e>
                      <m:sub>
                        <m:r>
                          <a:rPr lang="en-US" altLang="en-US" sz="2100" b="1" i="1">
                            <a:latin typeface="Cambria Math" panose="02040503050406030204" pitchFamily="18" charset="0"/>
                            <a:ea typeface="Cambria Math" panose="02040503050406030204" pitchFamily="18" charset="0"/>
                          </a:rPr>
                          <m:t>𝝊</m:t>
                        </m:r>
                        <m:r>
                          <m:rPr>
                            <m:nor/>
                          </m:rPr>
                          <a:rPr lang="en-US" altLang="en-US" sz="2100" b="1" dirty="0"/>
                          <m:t> </m:t>
                        </m:r>
                      </m:sub>
                    </m:sSub>
                    <m:r>
                      <a:rPr lang="en-US" altLang="en-US" sz="2100" b="1" i="1" smtClean="0">
                        <a:latin typeface="Cambria Math" panose="02040503050406030204" pitchFamily="18" charset="0"/>
                      </a:rPr>
                      <m:t>= </m:t>
                    </m:r>
                    <m:d>
                      <m:dPr>
                        <m:ctrlPr>
                          <a:rPr lang="en-US" altLang="en-US" sz="2100" b="1" i="1" smtClean="0">
                            <a:latin typeface="Cambria Math" panose="02040503050406030204" pitchFamily="18" charset="0"/>
                          </a:rPr>
                        </m:ctrlPr>
                      </m:dPr>
                      <m:e>
                        <m:r>
                          <a:rPr lang="en-US" altLang="en-US" sz="2100" b="1" i="1">
                            <a:latin typeface="Cambria Math" panose="02040503050406030204" pitchFamily="18" charset="0"/>
                            <a:ea typeface="Cambria Math" panose="02040503050406030204" pitchFamily="18" charset="0"/>
                          </a:rPr>
                          <m:t>𝝊</m:t>
                        </m:r>
                        <m:r>
                          <m:rPr>
                            <m:nor/>
                          </m:rPr>
                          <a:rPr lang="en-US" altLang="en-US" sz="2100" b="1" dirty="0"/>
                          <m:t> </m:t>
                        </m:r>
                        <m:r>
                          <a:rPr lang="en-US" altLang="en-US" sz="2100" b="1" i="1" smtClean="0">
                            <a:latin typeface="Cambria Math" panose="02040503050406030204" pitchFamily="18" charset="0"/>
                          </a:rPr>
                          <m:t>+ </m:t>
                        </m:r>
                        <m:f>
                          <m:fPr>
                            <m:ctrlPr>
                              <a:rPr lang="en-US" altLang="en-US" sz="2100" b="1" i="1" smtClean="0">
                                <a:latin typeface="Cambria Math" panose="02040503050406030204" pitchFamily="18" charset="0"/>
                              </a:rPr>
                            </m:ctrlPr>
                          </m:fPr>
                          <m:num>
                            <m:r>
                              <a:rPr lang="en-US" altLang="en-US" sz="2100" b="1" i="1" smtClean="0">
                                <a:latin typeface="Cambria Math" panose="02040503050406030204" pitchFamily="18" charset="0"/>
                              </a:rPr>
                              <m:t>𝟏</m:t>
                            </m:r>
                          </m:num>
                          <m:den>
                            <m:r>
                              <a:rPr lang="en-US" altLang="en-US" sz="2100" b="1" i="1" smtClean="0">
                                <a:latin typeface="Cambria Math" panose="02040503050406030204" pitchFamily="18" charset="0"/>
                              </a:rPr>
                              <m:t>𝟐</m:t>
                            </m:r>
                          </m:den>
                        </m:f>
                      </m:e>
                    </m:d>
                  </m:oMath>
                </a14:m>
                <a:r>
                  <a:rPr lang="en-US" altLang="en-US" sz="2100" b="1" dirty="0">
                    <a:ea typeface="Cambria Math" panose="02040503050406030204" pitchFamily="18" charset="0"/>
                  </a:rPr>
                  <a:t> </a:t>
                </a:r>
                <a14:m>
                  <m:oMath xmlns:m="http://schemas.openxmlformats.org/officeDocument/2006/math">
                    <m:r>
                      <a:rPr lang="en-US" altLang="en-US" sz="2100" b="1" i="1">
                        <a:latin typeface="Cambria Math" panose="02040503050406030204" pitchFamily="18" charset="0"/>
                        <a:ea typeface="Cambria Math" panose="02040503050406030204" pitchFamily="18" charset="0"/>
                      </a:rPr>
                      <m:t>𝒉</m:t>
                    </m:r>
                    <m:r>
                      <a:rPr lang="en-US" altLang="en-US" sz="2100" b="1" i="1">
                        <a:latin typeface="Cambria Math" panose="02040503050406030204" pitchFamily="18" charset="0"/>
                      </a:rPr>
                      <m:t>𝛎</m:t>
                    </m:r>
                  </m:oMath>
                </a14:m>
                <a:r>
                  <a:rPr lang="en-US" altLang="en-US" sz="2100" b="1" dirty="0"/>
                  <a:t>           </a:t>
                </a:r>
                <a14:m>
                  <m:oMath xmlns:m="http://schemas.openxmlformats.org/officeDocument/2006/math">
                    <m:r>
                      <a:rPr lang="en-US" altLang="en-US" sz="2100" i="1">
                        <a:latin typeface="Cambria Math" panose="02040503050406030204" pitchFamily="18" charset="0"/>
                        <a:ea typeface="Cambria Math" panose="02040503050406030204" pitchFamily="18" charset="0"/>
                      </a:rPr>
                      <m:t>𝜐</m:t>
                    </m:r>
                    <m:r>
                      <a:rPr lang="en-US" altLang="en-US" sz="2100">
                        <a:latin typeface="Cambria Math" panose="02040503050406030204" pitchFamily="18" charset="0"/>
                        <a:ea typeface="Cambria Math" panose="02040503050406030204" pitchFamily="18" charset="0"/>
                      </a:rPr>
                      <m:t>=</m:t>
                    </m:r>
                    <m:r>
                      <a:rPr lang="en-US" altLang="en-US" sz="2100" i="1">
                        <a:latin typeface="Cambria Math" panose="02040503050406030204" pitchFamily="18" charset="0"/>
                        <a:ea typeface="Cambria Math" panose="02040503050406030204" pitchFamily="18" charset="0"/>
                      </a:rPr>
                      <m:t>0</m:t>
                    </m:r>
                    <m:r>
                      <a:rPr lang="en-US" altLang="en-US" sz="2100">
                        <a:latin typeface="Cambria Math" panose="02040503050406030204" pitchFamily="18" charset="0"/>
                        <a:ea typeface="Cambria Math" panose="02040503050406030204" pitchFamily="18" charset="0"/>
                      </a:rPr>
                      <m:t>, </m:t>
                    </m:r>
                    <m:r>
                      <a:rPr lang="en-US" altLang="en-US" sz="2100" i="1">
                        <a:latin typeface="Cambria Math" panose="02040503050406030204" pitchFamily="18" charset="0"/>
                        <a:ea typeface="Cambria Math" panose="02040503050406030204" pitchFamily="18" charset="0"/>
                      </a:rPr>
                      <m:t>1</m:t>
                    </m:r>
                    <m:r>
                      <a:rPr lang="en-US" altLang="en-US" sz="2100">
                        <a:latin typeface="Cambria Math" panose="02040503050406030204" pitchFamily="18" charset="0"/>
                        <a:ea typeface="Cambria Math" panose="02040503050406030204" pitchFamily="18" charset="0"/>
                      </a:rPr>
                      <m:t>, </m:t>
                    </m:r>
                    <m:r>
                      <a:rPr lang="en-US" altLang="en-US" sz="2100" i="1">
                        <a:latin typeface="Cambria Math" panose="02040503050406030204" pitchFamily="18" charset="0"/>
                        <a:ea typeface="Cambria Math" panose="02040503050406030204" pitchFamily="18" charset="0"/>
                      </a:rPr>
                      <m:t>2</m:t>
                    </m:r>
                    <m:r>
                      <a:rPr lang="en-US" altLang="en-US" sz="2100">
                        <a:latin typeface="Cambria Math" panose="02040503050406030204" pitchFamily="18" charset="0"/>
                        <a:ea typeface="Cambria Math" panose="02040503050406030204" pitchFamily="18" charset="0"/>
                      </a:rPr>
                      <m:t>, </m:t>
                    </m:r>
                    <m:r>
                      <a:rPr lang="en-US" altLang="en-US" sz="2100" i="1">
                        <a:latin typeface="Cambria Math" panose="02040503050406030204" pitchFamily="18" charset="0"/>
                        <a:ea typeface="Cambria Math" panose="02040503050406030204" pitchFamily="18" charset="0"/>
                      </a:rPr>
                      <m:t>3</m:t>
                    </m:r>
                    <m:r>
                      <a:rPr lang="en-US" altLang="en-US" sz="2100">
                        <a:latin typeface="Cambria Math" panose="02040503050406030204" pitchFamily="18" charset="0"/>
                        <a:ea typeface="Cambria Math" panose="02040503050406030204" pitchFamily="18" charset="0"/>
                      </a:rPr>
                      <m:t>, …</m:t>
                    </m:r>
                  </m:oMath>
                </a14:m>
                <a:endParaRPr lang="en-US" altLang="en-US" sz="2100" b="1" dirty="0"/>
              </a:p>
              <a:p>
                <a:pPr>
                  <a:spcBef>
                    <a:spcPct val="0"/>
                  </a:spcBef>
                </a:pPr>
                <a:endParaRPr lang="en-US" altLang="en-US" sz="1000" dirty="0"/>
              </a:p>
              <a:p>
                <a:pPr>
                  <a:spcBef>
                    <a:spcPct val="0"/>
                  </a:spcBef>
                </a:pPr>
                <a:r>
                  <a:rPr lang="en-US" altLang="en-US" sz="2100" dirty="0"/>
                  <a:t>where</a:t>
                </a:r>
                <a:r>
                  <a:rPr lang="en-US" altLang="en-US" sz="2100" b="1" dirty="0"/>
                  <a:t> </a:t>
                </a:r>
                <a14:m>
                  <m:oMath xmlns:m="http://schemas.openxmlformats.org/officeDocument/2006/math">
                    <m:r>
                      <a:rPr lang="en-US" altLang="en-US" sz="2100" i="1">
                        <a:latin typeface="Cambria Math" panose="02040503050406030204" pitchFamily="18" charset="0"/>
                        <a:ea typeface="Cambria Math" panose="02040503050406030204" pitchFamily="18" charset="0"/>
                      </a:rPr>
                      <m:t>𝜐</m:t>
                    </m:r>
                    <m:r>
                      <a:rPr lang="en-US" altLang="en-US" sz="2100" i="1">
                        <a:latin typeface="Cambria Math" panose="02040503050406030204" pitchFamily="18" charset="0"/>
                        <a:ea typeface="Cambria Math" panose="02040503050406030204" pitchFamily="18" charset="0"/>
                      </a:rPr>
                      <m:t> </m:t>
                    </m:r>
                  </m:oMath>
                </a14:m>
                <a:r>
                  <a:rPr lang="en-US" altLang="en-US" sz="2100" dirty="0"/>
                  <a:t>the quantum number </a:t>
                </a:r>
                <a14:m>
                  <m:oMath xmlns:m="http://schemas.openxmlformats.org/officeDocument/2006/math">
                    <m:r>
                      <a:rPr lang="en-US" altLang="en-US" sz="2100" i="1">
                        <a:latin typeface="Cambria Math" panose="02040503050406030204" pitchFamily="18" charset="0"/>
                        <a:ea typeface="Cambria Math" panose="02040503050406030204" pitchFamily="18" charset="0"/>
                      </a:rPr>
                      <m:t>𝜐</m:t>
                    </m:r>
                  </m:oMath>
                </a14:m>
                <a:r>
                  <a:rPr lang="en-US" altLang="en-US" sz="2100" dirty="0"/>
                  <a:t>.</a:t>
                </a:r>
              </a:p>
              <a:p>
                <a:pPr>
                  <a:spcBef>
                    <a:spcPct val="0"/>
                  </a:spcBef>
                </a:pPr>
                <a:r>
                  <a:rPr lang="en-US" sz="2100" dirty="0"/>
                  <a:t>Notice that, the energy is restricted to the quantized values</a:t>
                </a:r>
              </a:p>
              <a:p>
                <a:pPr>
                  <a:spcBef>
                    <a:spcPct val="0"/>
                  </a:spcBef>
                </a:pPr>
                <a:endParaRPr lang="en-US" altLang="en-US" sz="2100" dirty="0"/>
              </a:p>
              <a:p>
                <a:pPr>
                  <a:spcBef>
                    <a:spcPct val="0"/>
                  </a:spcBef>
                </a:pPr>
                <a:r>
                  <a:rPr lang="en-US" altLang="en-US" sz="2100" dirty="0"/>
                  <a:t>Recall that, </a:t>
                </a:r>
              </a:p>
              <a:p>
                <a:pPr>
                  <a:spcBef>
                    <a:spcPct val="0"/>
                  </a:spcBef>
                </a:pPr>
                <a:endParaRPr lang="en-US" altLang="en-US" sz="1000" dirty="0"/>
              </a:p>
              <a:p>
                <a:pPr>
                  <a:spcBef>
                    <a:spcPct val="0"/>
                  </a:spcBef>
                </a:pPr>
                <a:r>
                  <a:rPr lang="en-US" altLang="en-US" sz="2100" dirty="0"/>
                  <a:t>                       </a:t>
                </a:r>
                <a14:m>
                  <m:oMath xmlns:m="http://schemas.openxmlformats.org/officeDocument/2006/math">
                    <m:r>
                      <a:rPr lang="en-US" altLang="en-US" sz="2400">
                        <a:latin typeface="Cambria Math" panose="02040503050406030204" pitchFamily="18" charset="0"/>
                      </a:rPr>
                      <m:t>𝜈</m:t>
                    </m:r>
                    <m:r>
                      <a:rPr lang="en-US" altLang="en-US" sz="2400">
                        <a:latin typeface="Cambria Math" panose="02040503050406030204" pitchFamily="18" charset="0"/>
                      </a:rPr>
                      <m:t>=</m:t>
                    </m:r>
                    <m:f>
                      <m:fPr>
                        <m:ctrlPr>
                          <a:rPr lang="en-US" altLang="en-US" sz="2400" i="1">
                            <a:latin typeface="Cambria Math" panose="02040503050406030204" pitchFamily="18" charset="0"/>
                          </a:rPr>
                        </m:ctrlPr>
                      </m:fPr>
                      <m:num>
                        <m:r>
                          <a:rPr lang="en-US" altLang="en-US" sz="2400">
                            <a:latin typeface="Cambria Math" panose="02040503050406030204" pitchFamily="18" charset="0"/>
                          </a:rPr>
                          <m:t>𝜔</m:t>
                        </m:r>
                      </m:num>
                      <m:den>
                        <m:r>
                          <a:rPr lang="en-US" altLang="en-US" sz="2400">
                            <a:latin typeface="Cambria Math" panose="02040503050406030204" pitchFamily="18" charset="0"/>
                          </a:rPr>
                          <m:t>2</m:t>
                        </m:r>
                        <m:r>
                          <a:rPr lang="en-US" altLang="en-US" sz="2400">
                            <a:latin typeface="Cambria Math" panose="02040503050406030204" pitchFamily="18" charset="0"/>
                          </a:rPr>
                          <m:t>𝜋</m:t>
                        </m:r>
                      </m:den>
                    </m:f>
                    <m:r>
                      <a:rPr lang="en-US" altLang="en-US" sz="2400">
                        <a:latin typeface="Cambria Math" panose="02040503050406030204" pitchFamily="18" charset="0"/>
                      </a:rPr>
                      <m:t>      </m:t>
                    </m:r>
                    <m:r>
                      <m:rPr>
                        <m:sty m:val="p"/>
                      </m:rPr>
                      <a:rPr lang="en-US" altLang="en-US" sz="2400">
                        <a:latin typeface="Cambria Math" panose="02040503050406030204" pitchFamily="18" charset="0"/>
                      </a:rPr>
                      <m:t>and</m:t>
                    </m:r>
                    <m:r>
                      <a:rPr lang="en-US" altLang="en-US" sz="2400">
                        <a:latin typeface="Cambria Math" panose="02040503050406030204" pitchFamily="18" charset="0"/>
                      </a:rPr>
                      <m:t>       </m:t>
                    </m:r>
                    <m:r>
                      <a:rPr lang="en-US" altLang="en-US" sz="2400">
                        <a:latin typeface="Cambria Math" panose="02040503050406030204" pitchFamily="18" charset="0"/>
                      </a:rPr>
                      <m:t>𝜔</m:t>
                    </m:r>
                    <m:r>
                      <m:rPr>
                        <m:nor/>
                      </m:rPr>
                      <a:rPr lang="en-US" altLang="en-US" sz="2400" dirty="0"/>
                      <m:t>=</m:t>
                    </m:r>
                    <m:rad>
                      <m:radPr>
                        <m:degHide m:val="on"/>
                        <m:ctrlPr>
                          <a:rPr lang="en-US" altLang="en-US" sz="2400" i="1" dirty="0">
                            <a:latin typeface="Cambria Math" panose="02040503050406030204" pitchFamily="18" charset="0"/>
                          </a:rPr>
                        </m:ctrlPr>
                      </m:radPr>
                      <m:deg/>
                      <m:e>
                        <m:r>
                          <a:rPr lang="en-US" altLang="en-US" sz="2400" dirty="0">
                            <a:latin typeface="Cambria Math" panose="02040503050406030204" pitchFamily="18" charset="0"/>
                          </a:rPr>
                          <m:t>𝑘</m:t>
                        </m:r>
                        <m:r>
                          <a:rPr lang="en-US" altLang="en-US" sz="2400" dirty="0">
                            <a:latin typeface="Cambria Math" panose="02040503050406030204" pitchFamily="18" charset="0"/>
                          </a:rPr>
                          <m:t>/</m:t>
                        </m:r>
                        <m:r>
                          <a:rPr lang="en-US" altLang="en-US" sz="2400">
                            <a:latin typeface="Cambria Math" panose="02040503050406030204" pitchFamily="18" charset="0"/>
                          </a:rPr>
                          <m:t>𝜇</m:t>
                        </m:r>
                      </m:e>
                    </m:rad>
                  </m:oMath>
                </a14:m>
                <a:r>
                  <a:rPr lang="en-US" altLang="en-US" sz="2100" dirty="0"/>
                  <a:t>    </a:t>
                </a:r>
                <a14:m>
                  <m:oMath xmlns:m="http://schemas.openxmlformats.org/officeDocument/2006/math">
                    <m:r>
                      <a:rPr lang="en-US" altLang="en-US" sz="2100" i="1" dirty="0">
                        <a:latin typeface="Cambria Math" panose="02040503050406030204" pitchFamily="18" charset="0"/>
                        <a:ea typeface="Cambria Math" panose="02040503050406030204" pitchFamily="18" charset="0"/>
                      </a:rPr>
                      <m:t>⇒ </m:t>
                    </m:r>
                    <m:r>
                      <a:rPr lang="en-US" altLang="en-US" sz="2100">
                        <a:latin typeface="Cambria Math" panose="02040503050406030204" pitchFamily="18" charset="0"/>
                      </a:rPr>
                      <m:t>𝜈</m:t>
                    </m:r>
                    <m:r>
                      <a:rPr lang="en-US" altLang="en-US" sz="2100" i="1">
                        <a:latin typeface="Cambria Math" panose="02040503050406030204" pitchFamily="18" charset="0"/>
                      </a:rPr>
                      <m:t>=</m:t>
                    </m:r>
                    <m:f>
                      <m:fPr>
                        <m:ctrlPr>
                          <a:rPr lang="en-US" altLang="en-US" sz="2100" i="1">
                            <a:latin typeface="Cambria Math" panose="02040503050406030204" pitchFamily="18" charset="0"/>
                          </a:rPr>
                        </m:ctrlPr>
                      </m:fPr>
                      <m:num>
                        <m:r>
                          <a:rPr lang="en-US" altLang="en-US" sz="2100" i="1">
                            <a:latin typeface="Cambria Math" panose="02040503050406030204" pitchFamily="18" charset="0"/>
                          </a:rPr>
                          <m:t>1</m:t>
                        </m:r>
                      </m:num>
                      <m:den>
                        <m:r>
                          <a:rPr lang="en-US" altLang="en-US" sz="2100">
                            <a:latin typeface="Cambria Math" panose="02040503050406030204" pitchFamily="18" charset="0"/>
                          </a:rPr>
                          <m:t>2</m:t>
                        </m:r>
                        <m:r>
                          <a:rPr lang="en-US" altLang="en-US" sz="2100">
                            <a:latin typeface="Cambria Math" panose="02040503050406030204" pitchFamily="18" charset="0"/>
                          </a:rPr>
                          <m:t>𝜋</m:t>
                        </m:r>
                      </m:den>
                    </m:f>
                    <m:rad>
                      <m:radPr>
                        <m:degHide m:val="on"/>
                        <m:ctrlPr>
                          <a:rPr lang="en-US" altLang="en-US" sz="2100" i="1" dirty="0">
                            <a:latin typeface="Cambria Math" panose="02040503050406030204" pitchFamily="18" charset="0"/>
                          </a:rPr>
                        </m:ctrlPr>
                      </m:radPr>
                      <m:deg/>
                      <m:e>
                        <m:r>
                          <a:rPr lang="en-US" altLang="en-US" sz="2100" dirty="0">
                            <a:latin typeface="Cambria Math" panose="02040503050406030204" pitchFamily="18" charset="0"/>
                          </a:rPr>
                          <m:t>𝑘</m:t>
                        </m:r>
                        <m:r>
                          <a:rPr lang="en-US" altLang="en-US" sz="2100" dirty="0">
                            <a:latin typeface="Cambria Math" panose="02040503050406030204" pitchFamily="18" charset="0"/>
                          </a:rPr>
                          <m:t>/</m:t>
                        </m:r>
                        <m:r>
                          <a:rPr lang="en-US" altLang="en-US" sz="2100" i="1">
                            <a:latin typeface="Cambria Math" panose="02040503050406030204" pitchFamily="18" charset="0"/>
                            <a:ea typeface="Cambria Math" panose="02040503050406030204" pitchFamily="18" charset="0"/>
                          </a:rPr>
                          <m:t>𝜇</m:t>
                        </m:r>
                      </m:e>
                    </m:rad>
                  </m:oMath>
                </a14:m>
                <a:endParaRPr lang="en-US" altLang="en-US" sz="2100" dirty="0"/>
              </a:p>
              <a:p>
                <a:pPr>
                  <a:spcBef>
                    <a:spcPct val="0"/>
                  </a:spcBef>
                </a:pPr>
                <a:r>
                  <a:rPr lang="en-US" altLang="en-US" sz="2100" b="0" dirty="0">
                    <a:ea typeface="Cambria Math" panose="02040503050406030204" pitchFamily="18" charset="0"/>
                  </a:rPr>
                  <a:t>And</a:t>
                </a:r>
              </a:p>
              <a:p>
                <a:pPr algn="ctr">
                  <a:spcBef>
                    <a:spcPct val="0"/>
                  </a:spcBef>
                </a:pPr>
                <a14:m>
                  <m:oMath xmlns:m="http://schemas.openxmlformats.org/officeDocument/2006/math">
                    <m:r>
                      <a:rPr lang="en-US" altLang="en-US" sz="2100" b="0" i="1" smtClean="0">
                        <a:latin typeface="Cambria Math" panose="02040503050406030204" pitchFamily="18" charset="0"/>
                        <a:ea typeface="Cambria Math" panose="02040503050406030204" pitchFamily="18" charset="0"/>
                      </a:rPr>
                      <m:t>ℏ</m:t>
                    </m:r>
                    <m:r>
                      <a:rPr lang="en-US" altLang="en-US" sz="2100" b="0" i="1" smtClean="0">
                        <a:latin typeface="Cambria Math" panose="02040503050406030204" pitchFamily="18" charset="0"/>
                      </a:rPr>
                      <m:t>=</m:t>
                    </m:r>
                    <m:f>
                      <m:fPr>
                        <m:ctrlPr>
                          <a:rPr lang="en-US" altLang="en-US" sz="2100" b="0" i="1" smtClean="0">
                            <a:latin typeface="Cambria Math" panose="02040503050406030204" pitchFamily="18" charset="0"/>
                          </a:rPr>
                        </m:ctrlPr>
                      </m:fPr>
                      <m:num>
                        <m:r>
                          <a:rPr lang="en-US" altLang="en-US" sz="2100" b="0" i="1" smtClean="0">
                            <a:latin typeface="Cambria Math" panose="02040503050406030204" pitchFamily="18" charset="0"/>
                          </a:rPr>
                          <m:t>h</m:t>
                        </m:r>
                      </m:num>
                      <m:den>
                        <m:r>
                          <a:rPr lang="en-US" altLang="en-US" sz="2100">
                            <a:latin typeface="Cambria Math" panose="02040503050406030204" pitchFamily="18" charset="0"/>
                          </a:rPr>
                          <m:t>2</m:t>
                        </m:r>
                        <m:r>
                          <a:rPr lang="en-US" altLang="en-US" sz="2100">
                            <a:latin typeface="Cambria Math" panose="02040503050406030204" pitchFamily="18" charset="0"/>
                          </a:rPr>
                          <m:t>𝜋</m:t>
                        </m:r>
                      </m:den>
                    </m:f>
                  </m:oMath>
                </a14:m>
                <a:r>
                  <a:rPr lang="en-US" altLang="en-US" sz="2100" dirty="0">
                    <a:ea typeface="Cambria Math" panose="02040503050406030204" pitchFamily="18" charset="0"/>
                  </a:rPr>
                  <a:t> </a:t>
                </a:r>
                <a14:m>
                  <m:oMath xmlns:m="http://schemas.openxmlformats.org/officeDocument/2006/math">
                    <m:r>
                      <a:rPr lang="en-US" altLang="en-US" sz="2100" i="1" dirty="0">
                        <a:latin typeface="Cambria Math" panose="02040503050406030204" pitchFamily="18" charset="0"/>
                        <a:ea typeface="Cambria Math" panose="02040503050406030204" pitchFamily="18" charset="0"/>
                      </a:rPr>
                      <m:t>⇒</m:t>
                    </m:r>
                    <m:r>
                      <a:rPr lang="en-US" altLang="en-US" sz="2100" b="0" i="1" dirty="0" smtClean="0">
                        <a:latin typeface="Cambria Math" panose="02040503050406030204" pitchFamily="18" charset="0"/>
                        <a:ea typeface="Cambria Math" panose="02040503050406030204" pitchFamily="18" charset="0"/>
                      </a:rPr>
                      <m:t>h</m:t>
                    </m:r>
                    <m:r>
                      <a:rPr lang="en-US" altLang="en-US" sz="2100" b="0" i="1" dirty="0" smtClean="0">
                        <a:latin typeface="Cambria Math" panose="02040503050406030204" pitchFamily="18" charset="0"/>
                        <a:ea typeface="Cambria Math" panose="02040503050406030204" pitchFamily="18" charset="0"/>
                      </a:rPr>
                      <m:t>=</m:t>
                    </m:r>
                    <m:r>
                      <a:rPr lang="en-US" altLang="en-US" sz="2100" b="0" i="1" dirty="0" smtClean="0">
                        <a:latin typeface="Cambria Math" panose="02040503050406030204" pitchFamily="18" charset="0"/>
                        <a:ea typeface="Cambria Math" panose="02040503050406030204" pitchFamily="18" charset="0"/>
                      </a:rPr>
                      <m:t>ℏ</m:t>
                    </m:r>
                  </m:oMath>
                </a14:m>
                <a:r>
                  <a:rPr lang="en-US" altLang="en-US" sz="2100" dirty="0"/>
                  <a:t> </a:t>
                </a:r>
                <a14:m>
                  <m:oMath xmlns:m="http://schemas.openxmlformats.org/officeDocument/2006/math">
                    <m:r>
                      <a:rPr lang="en-US" altLang="en-US" sz="2100">
                        <a:latin typeface="Cambria Math" panose="02040503050406030204" pitchFamily="18" charset="0"/>
                      </a:rPr>
                      <m:t>2</m:t>
                    </m:r>
                    <m:r>
                      <a:rPr lang="en-US" altLang="en-US" sz="2100">
                        <a:latin typeface="Cambria Math" panose="02040503050406030204" pitchFamily="18" charset="0"/>
                      </a:rPr>
                      <m:t>𝜋</m:t>
                    </m:r>
                  </m:oMath>
                </a14:m>
                <a:endParaRPr lang="en-US" altLang="en-US" sz="2100" dirty="0"/>
              </a:p>
              <a:p>
                <a:pPr>
                  <a:spcBef>
                    <a:spcPct val="0"/>
                  </a:spcBef>
                </a:pPr>
                <a:endParaRPr lang="en-US" altLang="en-US" sz="1000" dirty="0"/>
              </a:p>
              <a:p>
                <a:pPr>
                  <a:spcBef>
                    <a:spcPct val="0"/>
                  </a:spcBef>
                </a:pPr>
                <a:r>
                  <a:rPr lang="en-US" altLang="en-US" sz="2100" dirty="0"/>
                  <a:t>Therefore,</a:t>
                </a:r>
              </a:p>
              <a:p>
                <a:pPr algn="ctr">
                  <a:spcBef>
                    <a:spcPct val="0"/>
                  </a:spcBef>
                </a:pPr>
                <a14:m>
                  <m:oMath xmlns:m="http://schemas.openxmlformats.org/officeDocument/2006/math">
                    <m:sSub>
                      <m:sSubPr>
                        <m:ctrlPr>
                          <a:rPr lang="en-US" altLang="en-US" sz="2100" i="1">
                            <a:latin typeface="Cambria Math" panose="02040503050406030204" pitchFamily="18" charset="0"/>
                          </a:rPr>
                        </m:ctrlPr>
                      </m:sSubPr>
                      <m:e>
                        <m:r>
                          <a:rPr lang="en-US" altLang="en-US" sz="2100" b="0" i="1">
                            <a:latin typeface="Cambria Math" panose="02040503050406030204" pitchFamily="18" charset="0"/>
                          </a:rPr>
                          <m:t>𝐸</m:t>
                        </m:r>
                      </m:e>
                      <m:sub>
                        <m:r>
                          <a:rPr lang="en-US" altLang="en-US" sz="2100" b="0" i="1">
                            <a:latin typeface="Cambria Math" panose="02040503050406030204" pitchFamily="18" charset="0"/>
                          </a:rPr>
                          <m:t>𝜐</m:t>
                        </m:r>
                        <m:r>
                          <m:rPr>
                            <m:nor/>
                          </m:rPr>
                          <a:rPr lang="en-US" altLang="en-US" sz="2100" dirty="0">
                            <a:latin typeface="Cambria Math" panose="02040503050406030204" pitchFamily="18" charset="0"/>
                          </a:rPr>
                          <m:t> </m:t>
                        </m:r>
                      </m:sub>
                    </m:sSub>
                    <m:r>
                      <a:rPr lang="en-US" altLang="en-US" sz="2100" b="0">
                        <a:latin typeface="Cambria Math" panose="02040503050406030204" pitchFamily="18" charset="0"/>
                      </a:rPr>
                      <m:t>=</m:t>
                    </m:r>
                    <m:r>
                      <a:rPr lang="en-US" altLang="en-US" sz="2100" b="0">
                        <a:latin typeface="Cambria Math" panose="02040503050406030204" pitchFamily="18" charset="0"/>
                      </a:rPr>
                      <m:t>ℏ</m:t>
                    </m:r>
                    <m:sSup>
                      <m:sSupPr>
                        <m:ctrlPr>
                          <a:rPr lang="en-US" altLang="en-US" sz="2100" b="0" i="1" smtClean="0">
                            <a:latin typeface="Cambria Math" panose="02040503050406030204" pitchFamily="18" charset="0"/>
                          </a:rPr>
                        </m:ctrlPr>
                      </m:sSupPr>
                      <m:e>
                        <m:d>
                          <m:dPr>
                            <m:ctrlPr>
                              <a:rPr lang="en-US" altLang="en-US" sz="2100" b="0" i="1" smtClean="0">
                                <a:latin typeface="Cambria Math" panose="02040503050406030204" pitchFamily="18" charset="0"/>
                              </a:rPr>
                            </m:ctrlPr>
                          </m:dPr>
                          <m:e>
                            <m:r>
                              <a:rPr lang="en-US" altLang="en-US" sz="2100" b="0" i="1" smtClean="0">
                                <a:latin typeface="Cambria Math" panose="02040503050406030204" pitchFamily="18" charset="0"/>
                              </a:rPr>
                              <m:t>𝑘</m:t>
                            </m:r>
                            <m:r>
                              <a:rPr lang="en-US" altLang="en-US" sz="2100" b="0" i="1" smtClean="0">
                                <a:latin typeface="Cambria Math" panose="02040503050406030204" pitchFamily="18" charset="0"/>
                              </a:rPr>
                              <m:t>/</m:t>
                            </m:r>
                            <m:r>
                              <a:rPr lang="en-US" altLang="en-US" sz="2100" i="1">
                                <a:latin typeface="Cambria Math" panose="02040503050406030204" pitchFamily="18" charset="0"/>
                                <a:ea typeface="Cambria Math" panose="02040503050406030204" pitchFamily="18" charset="0"/>
                              </a:rPr>
                              <m:t>𝜇</m:t>
                            </m:r>
                          </m:e>
                        </m:d>
                      </m:e>
                      <m:sup>
                        <m:f>
                          <m:fPr>
                            <m:ctrlPr>
                              <a:rPr lang="en-US" altLang="en-US" sz="2100" b="0" i="1" smtClean="0">
                                <a:latin typeface="Cambria Math" panose="02040503050406030204" pitchFamily="18" charset="0"/>
                              </a:rPr>
                            </m:ctrlPr>
                          </m:fPr>
                          <m:num>
                            <m:r>
                              <a:rPr lang="en-US" altLang="en-US" sz="2100" b="0" i="1" smtClean="0">
                                <a:latin typeface="Cambria Math" panose="02040503050406030204" pitchFamily="18" charset="0"/>
                              </a:rPr>
                              <m:t>1</m:t>
                            </m:r>
                          </m:num>
                          <m:den>
                            <m:r>
                              <a:rPr lang="en-US" altLang="en-US" sz="2100" b="0" i="1" smtClean="0">
                                <a:latin typeface="Cambria Math" panose="02040503050406030204" pitchFamily="18" charset="0"/>
                              </a:rPr>
                              <m:t>2</m:t>
                            </m:r>
                          </m:den>
                        </m:f>
                      </m:sup>
                    </m:sSup>
                  </m:oMath>
                </a14:m>
                <a:r>
                  <a:rPr lang="en-US" altLang="en-US" sz="2100" dirty="0">
                    <a:latin typeface="Cambria Math" panose="02040503050406030204" pitchFamily="18" charset="0"/>
                  </a:rPr>
                  <a:t> </a:t>
                </a:r>
                <a14:m>
                  <m:oMath xmlns:m="http://schemas.openxmlformats.org/officeDocument/2006/math">
                    <m:d>
                      <m:dPr>
                        <m:ctrlPr>
                          <a:rPr lang="en-US" altLang="en-US" sz="2100" i="1">
                            <a:latin typeface="Cambria Math" panose="02040503050406030204" pitchFamily="18" charset="0"/>
                          </a:rPr>
                        </m:ctrlPr>
                      </m:dPr>
                      <m:e>
                        <m:r>
                          <a:rPr lang="en-US" altLang="en-US" sz="2100" i="1">
                            <a:latin typeface="Cambria Math" panose="02040503050406030204" pitchFamily="18" charset="0"/>
                          </a:rPr>
                          <m:t>𝜐</m:t>
                        </m:r>
                        <m:r>
                          <m:rPr>
                            <m:nor/>
                          </m:rPr>
                          <a:rPr lang="en-US" altLang="en-US" sz="2100" dirty="0">
                            <a:latin typeface="Cambria Math" panose="02040503050406030204" pitchFamily="18" charset="0"/>
                          </a:rPr>
                          <m:t> </m:t>
                        </m:r>
                        <m:r>
                          <a:rPr lang="en-US" altLang="en-US" sz="2100">
                            <a:latin typeface="Cambria Math" panose="02040503050406030204" pitchFamily="18" charset="0"/>
                          </a:rPr>
                          <m:t>+ </m:t>
                        </m:r>
                        <m:f>
                          <m:fPr>
                            <m:ctrlPr>
                              <a:rPr lang="en-US" altLang="en-US" sz="2100" i="1">
                                <a:latin typeface="Cambria Math" panose="02040503050406030204" pitchFamily="18" charset="0"/>
                              </a:rPr>
                            </m:ctrlPr>
                          </m:fPr>
                          <m:num>
                            <m:r>
                              <a:rPr lang="en-US" altLang="en-US" sz="2100" i="1">
                                <a:latin typeface="Cambria Math" panose="02040503050406030204" pitchFamily="18" charset="0"/>
                              </a:rPr>
                              <m:t>1</m:t>
                            </m:r>
                          </m:num>
                          <m:den>
                            <m:r>
                              <a:rPr lang="en-US" altLang="en-US" sz="2100" i="1">
                                <a:latin typeface="Cambria Math" panose="02040503050406030204" pitchFamily="18" charset="0"/>
                              </a:rPr>
                              <m:t>2</m:t>
                            </m:r>
                          </m:den>
                        </m:f>
                      </m:e>
                    </m:d>
                  </m:oMath>
                </a14:m>
                <a:endParaRPr lang="en-US" altLang="en-US" sz="2100" dirty="0">
                  <a:latin typeface="Cambria Math" panose="02040503050406030204" pitchFamily="18" charset="0"/>
                </a:endParaRPr>
              </a:p>
              <a:p>
                <a:pPr algn="ctr">
                  <a:spcBef>
                    <a:spcPct val="0"/>
                  </a:spcBef>
                </a:pPr>
                <a:endParaRPr lang="en-US" altLang="en-US" sz="1500" b="1" i="1" dirty="0">
                  <a:latin typeface="Cambria Math" panose="02040503050406030204" pitchFamily="18" charset="0"/>
                </a:endParaRPr>
              </a:p>
              <a:p>
                <a:pPr algn="ctr">
                  <a:spcBef>
                    <a:spcPct val="0"/>
                  </a:spcBef>
                </a:pPr>
                <a14:m>
                  <m:oMath xmlns:m="http://schemas.openxmlformats.org/officeDocument/2006/math">
                    <m:sSub>
                      <m:sSubPr>
                        <m:ctrlPr>
                          <a:rPr lang="en-US" altLang="en-US" sz="2100" b="1" i="1">
                            <a:latin typeface="Cambria Math" panose="02040503050406030204" pitchFamily="18" charset="0"/>
                          </a:rPr>
                        </m:ctrlPr>
                      </m:sSubPr>
                      <m:e>
                        <m:r>
                          <a:rPr lang="en-US" altLang="en-US" sz="2100" b="1" i="1" smtClean="0">
                            <a:latin typeface="Cambria Math" panose="02040503050406030204" pitchFamily="18" charset="0"/>
                          </a:rPr>
                          <m:t>  </m:t>
                        </m:r>
                        <m:r>
                          <a:rPr lang="en-US" altLang="en-US" sz="2100" b="1" i="1">
                            <a:latin typeface="Cambria Math" panose="02040503050406030204" pitchFamily="18" charset="0"/>
                          </a:rPr>
                          <m:t>𝑬</m:t>
                        </m:r>
                      </m:e>
                      <m:sub>
                        <m:r>
                          <a:rPr lang="en-US" altLang="en-US" sz="2100" b="1" i="1">
                            <a:latin typeface="Cambria Math" panose="02040503050406030204" pitchFamily="18" charset="0"/>
                          </a:rPr>
                          <m:t>𝝊</m:t>
                        </m:r>
                        <m:r>
                          <m:rPr>
                            <m:nor/>
                          </m:rPr>
                          <a:rPr lang="en-US" altLang="en-US" sz="2100" b="1" dirty="0">
                            <a:latin typeface="Cambria Math" panose="02040503050406030204" pitchFamily="18" charset="0"/>
                          </a:rPr>
                          <m:t> </m:t>
                        </m:r>
                      </m:sub>
                    </m:sSub>
                  </m:oMath>
                </a14:m>
                <a:r>
                  <a:rPr lang="en-US" altLang="en-US" sz="2100" b="1" dirty="0"/>
                  <a:t> </a:t>
                </a:r>
                <a14:m>
                  <m:oMath xmlns:m="http://schemas.openxmlformats.org/officeDocument/2006/math">
                    <m:r>
                      <a:rPr lang="en-US" altLang="en-US" sz="2100" b="1">
                        <a:latin typeface="Cambria Math" panose="02040503050406030204" pitchFamily="18" charset="0"/>
                      </a:rPr>
                      <m:t>=</m:t>
                    </m:r>
                    <m:r>
                      <a:rPr lang="en-US" altLang="en-US" sz="2100" b="1">
                        <a:latin typeface="Cambria Math" panose="02040503050406030204" pitchFamily="18" charset="0"/>
                      </a:rPr>
                      <m:t>ℏ</m:t>
                    </m:r>
                    <m:r>
                      <a:rPr lang="en-US" altLang="en-US" sz="2100" b="1" i="1">
                        <a:latin typeface="Cambria Math" panose="02040503050406030204" pitchFamily="18" charset="0"/>
                      </a:rPr>
                      <m:t>𝝎</m:t>
                    </m:r>
                    <m:d>
                      <m:dPr>
                        <m:ctrlPr>
                          <a:rPr lang="en-US" altLang="en-US" sz="2100" b="1" i="1">
                            <a:latin typeface="Cambria Math" panose="02040503050406030204" pitchFamily="18" charset="0"/>
                          </a:rPr>
                        </m:ctrlPr>
                      </m:dPr>
                      <m:e>
                        <m:r>
                          <a:rPr lang="en-US" altLang="en-US" sz="2100" b="1" i="1">
                            <a:latin typeface="Cambria Math" panose="02040503050406030204" pitchFamily="18" charset="0"/>
                          </a:rPr>
                          <m:t>𝝊</m:t>
                        </m:r>
                        <m:r>
                          <m:rPr>
                            <m:nor/>
                          </m:rPr>
                          <a:rPr lang="en-US" altLang="en-US" sz="2100" b="1" dirty="0">
                            <a:latin typeface="Cambria Math" panose="02040503050406030204" pitchFamily="18" charset="0"/>
                          </a:rPr>
                          <m:t> </m:t>
                        </m:r>
                        <m:r>
                          <a:rPr lang="en-US" altLang="en-US" sz="2100" b="1">
                            <a:latin typeface="Cambria Math" panose="02040503050406030204" pitchFamily="18" charset="0"/>
                          </a:rPr>
                          <m:t>+ </m:t>
                        </m:r>
                        <m:f>
                          <m:fPr>
                            <m:ctrlPr>
                              <a:rPr lang="en-US" altLang="en-US" sz="2100" b="1" i="1">
                                <a:latin typeface="Cambria Math" panose="02040503050406030204" pitchFamily="18" charset="0"/>
                              </a:rPr>
                            </m:ctrlPr>
                          </m:fPr>
                          <m:num>
                            <m:r>
                              <a:rPr lang="en-US" altLang="en-US" sz="2100" b="1" i="1">
                                <a:latin typeface="Cambria Math" panose="02040503050406030204" pitchFamily="18" charset="0"/>
                              </a:rPr>
                              <m:t>𝟏</m:t>
                            </m:r>
                          </m:num>
                          <m:den>
                            <m:r>
                              <a:rPr lang="en-US" altLang="en-US" sz="2100" b="1" i="1">
                                <a:latin typeface="Cambria Math" panose="02040503050406030204" pitchFamily="18" charset="0"/>
                              </a:rPr>
                              <m:t>𝟐</m:t>
                            </m:r>
                          </m:den>
                        </m:f>
                      </m:e>
                    </m:d>
                  </m:oMath>
                </a14:m>
                <a:endParaRPr lang="en-US" altLang="en-US" sz="2100" b="1" dirty="0">
                  <a:latin typeface="Cambria Math" panose="020405030504060302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245328" y="938173"/>
                <a:ext cx="8608740" cy="5625451"/>
              </a:xfrm>
              <a:prstGeom prst="rect">
                <a:avLst/>
              </a:prstGeom>
              <a:blipFill>
                <a:blip r:embed="rId2"/>
                <a:stretch>
                  <a:fillRect l="-850" t="-650"/>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74374BF2-3C04-4AB9-BE52-D173019A9162}" type="slidenum">
              <a:rPr lang="en-US" smtClean="0"/>
              <a:t>21</a:t>
            </a:fld>
            <a:endParaRPr lang="en-US" dirty="0"/>
          </a:p>
        </p:txBody>
      </p:sp>
    </p:spTree>
    <p:extLst>
      <p:ext uri="{BB962C8B-B14F-4D97-AF65-F5344CB8AC3E}">
        <p14:creationId xmlns:p14="http://schemas.microsoft.com/office/powerpoint/2010/main" val="3435476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2" end="2"/>
                                            </p:txEl>
                                          </p:spTgt>
                                        </p:tgtEl>
                                        <p:attrNameLst>
                                          <p:attrName>style.visibility</p:attrName>
                                        </p:attrNameLst>
                                      </p:cBhvr>
                                      <p:to>
                                        <p:strVal val="visible"/>
                                      </p:to>
                                    </p:set>
                                    <p:animEffect transition="in" filter="fade">
                                      <p:cBhvr>
                                        <p:cTn id="12" dur="500"/>
                                        <p:tgtEl>
                                          <p:spTgt spid="1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4" end="4"/>
                                            </p:txEl>
                                          </p:spTgt>
                                        </p:tgtEl>
                                        <p:attrNameLst>
                                          <p:attrName>style.visibility</p:attrName>
                                        </p:attrNameLst>
                                      </p:cBhvr>
                                      <p:to>
                                        <p:strVal val="visible"/>
                                      </p:to>
                                    </p:set>
                                    <p:animEffect transition="in" filter="fade">
                                      <p:cBhvr>
                                        <p:cTn id="17" dur="500"/>
                                        <p:tgtEl>
                                          <p:spTgt spid="1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xEl>
                                              <p:pRg st="5" end="5"/>
                                            </p:txEl>
                                          </p:spTgt>
                                        </p:tgtEl>
                                        <p:attrNameLst>
                                          <p:attrName>style.visibility</p:attrName>
                                        </p:attrNameLst>
                                      </p:cBhvr>
                                      <p:to>
                                        <p:strVal val="visible"/>
                                      </p:to>
                                    </p:set>
                                    <p:animEffect transition="in" filter="fade">
                                      <p:cBhvr>
                                        <p:cTn id="22" dur="500"/>
                                        <p:tgtEl>
                                          <p:spTgt spid="1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xEl>
                                              <p:pRg st="7" end="7"/>
                                            </p:txEl>
                                          </p:spTgt>
                                        </p:tgtEl>
                                        <p:attrNameLst>
                                          <p:attrName>style.visibility</p:attrName>
                                        </p:attrNameLst>
                                      </p:cBhvr>
                                      <p:to>
                                        <p:strVal val="visible"/>
                                      </p:to>
                                    </p:set>
                                    <p:animEffect transition="in" filter="fade">
                                      <p:cBhvr>
                                        <p:cTn id="27" dur="500"/>
                                        <p:tgtEl>
                                          <p:spTgt spid="18">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xEl>
                                              <p:pRg st="9" end="9"/>
                                            </p:txEl>
                                          </p:spTgt>
                                        </p:tgtEl>
                                        <p:attrNameLst>
                                          <p:attrName>style.visibility</p:attrName>
                                        </p:attrNameLst>
                                      </p:cBhvr>
                                      <p:to>
                                        <p:strVal val="visible"/>
                                      </p:to>
                                    </p:set>
                                    <p:animEffect transition="in" filter="fade">
                                      <p:cBhvr>
                                        <p:cTn id="32" dur="500"/>
                                        <p:tgtEl>
                                          <p:spTgt spid="18">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xEl>
                                              <p:pRg st="10" end="10"/>
                                            </p:txEl>
                                          </p:spTgt>
                                        </p:tgtEl>
                                        <p:attrNameLst>
                                          <p:attrName>style.visibility</p:attrName>
                                        </p:attrNameLst>
                                      </p:cBhvr>
                                      <p:to>
                                        <p:strVal val="visible"/>
                                      </p:to>
                                    </p:set>
                                    <p:animEffect transition="in" filter="fade">
                                      <p:cBhvr>
                                        <p:cTn id="37" dur="500"/>
                                        <p:tgtEl>
                                          <p:spTgt spid="18">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xEl>
                                              <p:pRg st="11" end="11"/>
                                            </p:txEl>
                                          </p:spTgt>
                                        </p:tgtEl>
                                        <p:attrNameLst>
                                          <p:attrName>style.visibility</p:attrName>
                                        </p:attrNameLst>
                                      </p:cBhvr>
                                      <p:to>
                                        <p:strVal val="visible"/>
                                      </p:to>
                                    </p:set>
                                    <p:animEffect transition="in" filter="fade">
                                      <p:cBhvr>
                                        <p:cTn id="42" dur="500"/>
                                        <p:tgtEl>
                                          <p:spTgt spid="18">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
                                            <p:txEl>
                                              <p:pRg st="13" end="13"/>
                                            </p:txEl>
                                          </p:spTgt>
                                        </p:tgtEl>
                                        <p:attrNameLst>
                                          <p:attrName>style.visibility</p:attrName>
                                        </p:attrNameLst>
                                      </p:cBhvr>
                                      <p:to>
                                        <p:strVal val="visible"/>
                                      </p:to>
                                    </p:set>
                                    <p:animEffect transition="in" filter="fade">
                                      <p:cBhvr>
                                        <p:cTn id="47" dur="500"/>
                                        <p:tgtEl>
                                          <p:spTgt spid="18">
                                            <p:txEl>
                                              <p:pRg st="13" end="1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
                                            <p:txEl>
                                              <p:pRg st="14" end="14"/>
                                            </p:txEl>
                                          </p:spTgt>
                                        </p:tgtEl>
                                        <p:attrNameLst>
                                          <p:attrName>style.visibility</p:attrName>
                                        </p:attrNameLst>
                                      </p:cBhvr>
                                      <p:to>
                                        <p:strVal val="visible"/>
                                      </p:to>
                                    </p:set>
                                    <p:animEffect transition="in" filter="fade">
                                      <p:cBhvr>
                                        <p:cTn id="52" dur="500"/>
                                        <p:tgtEl>
                                          <p:spTgt spid="18">
                                            <p:txEl>
                                              <p:pRg st="14" end="1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xEl>
                                              <p:pRg st="16" end="16"/>
                                            </p:txEl>
                                          </p:spTgt>
                                        </p:tgtEl>
                                        <p:attrNameLst>
                                          <p:attrName>style.visibility</p:attrName>
                                        </p:attrNameLst>
                                      </p:cBhvr>
                                      <p:to>
                                        <p:strVal val="visible"/>
                                      </p:to>
                                    </p:set>
                                    <p:animEffect transition="in" filter="fade">
                                      <p:cBhvr>
                                        <p:cTn id="57" dur="500"/>
                                        <p:tgtEl>
                                          <p:spTgt spid="18">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Harmonic Oscillator</a:t>
            </a:r>
            <a:endParaRPr lang="ar-SA" altLang="en-US" sz="3000" b="1" dirty="0"/>
          </a:p>
        </p:txBody>
      </p:sp>
      <mc:AlternateContent xmlns:mc="http://schemas.openxmlformats.org/markup-compatibility/2006" xmlns:a14="http://schemas.microsoft.com/office/drawing/2010/main">
        <mc:Choice Requires="a14">
          <p:sp>
            <p:nvSpPr>
              <p:cNvPr id="5" name="Rectangle 4"/>
              <p:cNvSpPr/>
              <p:nvPr/>
            </p:nvSpPr>
            <p:spPr>
              <a:xfrm>
                <a:off x="317500" y="912773"/>
                <a:ext cx="8547100" cy="5748946"/>
              </a:xfrm>
              <a:prstGeom prst="rect">
                <a:avLst/>
              </a:prstGeom>
            </p:spPr>
            <p:txBody>
              <a:bodyPr wrap="square">
                <a:spAutoFit/>
              </a:bodyPr>
              <a:lstStyle/>
              <a:p>
                <a:pPr algn="just">
                  <a:spcBef>
                    <a:spcPct val="0"/>
                  </a:spcBef>
                </a:pPr>
                <a:r>
                  <a:rPr lang="en-US" altLang="en-US" sz="2300" dirty="0"/>
                  <a:t>The first few harmonic-oscillator wave functions.</a:t>
                </a:r>
              </a:p>
              <a:p>
                <a:pPr algn="just">
                  <a:spcBef>
                    <a:spcPct val="0"/>
                  </a:spcBef>
                </a:pPr>
                <a14:m>
                  <m:oMathPara xmlns:m="http://schemas.openxmlformats.org/officeDocument/2006/math">
                    <m:oMathParaPr>
                      <m:jc m:val="centerGroup"/>
                    </m:oMathParaPr>
                    <m:oMath xmlns:m="http://schemas.openxmlformats.org/officeDocument/2006/math">
                      <m:sSub>
                        <m:sSubPr>
                          <m:ctrlPr>
                            <a:rPr lang="en-US" altLang="en-US" sz="2300" i="1" smtClean="0">
                              <a:latin typeface="Cambria Math" panose="02040503050406030204" pitchFamily="18" charset="0"/>
                            </a:rPr>
                          </m:ctrlPr>
                        </m:sSubPr>
                        <m:e>
                          <m:r>
                            <a:rPr lang="en-US" altLang="en-US" sz="2300" i="1" smtClean="0">
                              <a:latin typeface="Cambria Math" panose="02040503050406030204" pitchFamily="18" charset="0"/>
                              <a:ea typeface="Cambria Math" panose="02040503050406030204" pitchFamily="18" charset="0"/>
                            </a:rPr>
                            <m:t>𝜓</m:t>
                          </m:r>
                        </m:e>
                        <m:sub>
                          <m:r>
                            <a:rPr lang="en-US" altLang="en-US" sz="2300" b="0" i="1" smtClean="0">
                              <a:latin typeface="Cambria Math" panose="02040503050406030204" pitchFamily="18" charset="0"/>
                            </a:rPr>
                            <m:t>0</m:t>
                          </m:r>
                        </m:sub>
                      </m:sSub>
                      <m:d>
                        <m:dPr>
                          <m:ctrlPr>
                            <a:rPr lang="en-US" altLang="en-US" sz="2300" b="0" i="1" smtClean="0">
                              <a:latin typeface="Cambria Math" panose="02040503050406030204" pitchFamily="18" charset="0"/>
                            </a:rPr>
                          </m:ctrlPr>
                        </m:dPr>
                        <m:e>
                          <m:r>
                            <a:rPr lang="en-US" altLang="en-US" sz="2300" b="0" i="1" smtClean="0">
                              <a:latin typeface="Cambria Math" panose="02040503050406030204" pitchFamily="18" charset="0"/>
                            </a:rPr>
                            <m:t>𝑥</m:t>
                          </m:r>
                        </m:e>
                      </m:d>
                      <m:r>
                        <a:rPr lang="en-US" altLang="en-US" sz="2300" b="0" i="1" smtClean="0">
                          <a:latin typeface="Cambria Math" panose="02040503050406030204" pitchFamily="18" charset="0"/>
                        </a:rPr>
                        <m:t>=</m:t>
                      </m:r>
                      <m:sSup>
                        <m:sSupPr>
                          <m:ctrlPr>
                            <a:rPr lang="en-US" altLang="en-US" sz="2300" b="0" i="1" smtClean="0">
                              <a:latin typeface="Cambria Math" panose="02040503050406030204" pitchFamily="18" charset="0"/>
                            </a:rPr>
                          </m:ctrlPr>
                        </m:sSupPr>
                        <m:e>
                          <m:d>
                            <m:dPr>
                              <m:ctrlPr>
                                <a:rPr lang="en-US" altLang="en-US" sz="2300" b="0" i="1" smtClean="0">
                                  <a:latin typeface="Cambria Math" panose="02040503050406030204" pitchFamily="18" charset="0"/>
                                </a:rPr>
                              </m:ctrlPr>
                            </m:dPr>
                            <m:e>
                              <m:f>
                                <m:fPr>
                                  <m:ctrlPr>
                                    <a:rPr lang="en-US" altLang="en-US" sz="2300" b="0" i="1" smtClean="0">
                                      <a:latin typeface="Cambria Math" panose="02040503050406030204" pitchFamily="18" charset="0"/>
                                    </a:rPr>
                                  </m:ctrlPr>
                                </m:fPr>
                                <m:num>
                                  <m:r>
                                    <a:rPr lang="en-US" altLang="en-US" sz="2300" b="0" i="1" smtClean="0">
                                      <a:latin typeface="Cambria Math" panose="02040503050406030204" pitchFamily="18" charset="0"/>
                                      <a:ea typeface="Cambria Math" panose="02040503050406030204" pitchFamily="18" charset="0"/>
                                    </a:rPr>
                                    <m:t>𝛼</m:t>
                                  </m:r>
                                </m:num>
                                <m:den>
                                  <m:r>
                                    <a:rPr lang="en-US" altLang="en-US" sz="2300" b="0" i="1" smtClean="0">
                                      <a:latin typeface="Cambria Math" panose="02040503050406030204" pitchFamily="18" charset="0"/>
                                      <a:ea typeface="Cambria Math" panose="02040503050406030204" pitchFamily="18" charset="0"/>
                                    </a:rPr>
                                    <m:t>𝜋</m:t>
                                  </m:r>
                                </m:den>
                              </m:f>
                            </m:e>
                          </m:d>
                        </m:e>
                        <m:sup>
                          <m:f>
                            <m:fPr>
                              <m:ctrlPr>
                                <a:rPr lang="en-US" altLang="en-US" sz="2300" b="0" i="1" smtClean="0">
                                  <a:latin typeface="Cambria Math" panose="02040503050406030204" pitchFamily="18" charset="0"/>
                                </a:rPr>
                              </m:ctrlPr>
                            </m:fPr>
                            <m:num>
                              <m:r>
                                <a:rPr lang="en-US" altLang="en-US" sz="2300" b="0" i="1" smtClean="0">
                                  <a:latin typeface="Cambria Math" panose="02040503050406030204" pitchFamily="18" charset="0"/>
                                </a:rPr>
                                <m:t>1</m:t>
                              </m:r>
                            </m:num>
                            <m:den>
                              <m:r>
                                <a:rPr lang="en-US" altLang="en-US" sz="2300" b="0" i="1" smtClean="0">
                                  <a:latin typeface="Cambria Math" panose="02040503050406030204" pitchFamily="18" charset="0"/>
                                </a:rPr>
                                <m:t>4</m:t>
                              </m:r>
                            </m:den>
                          </m:f>
                        </m:sup>
                      </m:sSup>
                      <m:sSup>
                        <m:sSupPr>
                          <m:ctrlPr>
                            <a:rPr lang="en-US" altLang="en-US" sz="2300" b="0" i="1" smtClean="0">
                              <a:latin typeface="Cambria Math" panose="02040503050406030204" pitchFamily="18" charset="0"/>
                            </a:rPr>
                          </m:ctrlPr>
                        </m:sSupPr>
                        <m:e>
                          <m:r>
                            <a:rPr lang="en-US" altLang="en-US" sz="2300" b="0" i="1" smtClean="0">
                              <a:latin typeface="Cambria Math" panose="02040503050406030204" pitchFamily="18" charset="0"/>
                            </a:rPr>
                            <m:t>𝑒</m:t>
                          </m:r>
                        </m:e>
                        <m:sup>
                          <m:f>
                            <m:fPr>
                              <m:ctrlPr>
                                <a:rPr lang="en-US" altLang="en-US" sz="2300" b="0" i="1" smtClean="0">
                                  <a:latin typeface="Cambria Math" panose="02040503050406030204" pitchFamily="18" charset="0"/>
                                </a:rPr>
                              </m:ctrlPr>
                            </m:fPr>
                            <m:num>
                              <m:sSup>
                                <m:sSupPr>
                                  <m:ctrlPr>
                                    <a:rPr lang="en-US" altLang="en-US" sz="2300" b="0" i="1" smtClean="0">
                                      <a:latin typeface="Cambria Math" panose="02040503050406030204" pitchFamily="18" charset="0"/>
                                    </a:rPr>
                                  </m:ctrlPr>
                                </m:sSupPr>
                                <m:e>
                                  <m:r>
                                    <a:rPr lang="en-US" altLang="en-US" sz="2300" b="0" i="1" smtClean="0">
                                      <a:latin typeface="Cambria Math" panose="02040503050406030204" pitchFamily="18" charset="0"/>
                                    </a:rPr>
                                    <m:t>−</m:t>
                                  </m:r>
                                  <m:r>
                                    <a:rPr lang="en-US" altLang="en-US" sz="2300" b="0" i="1" smtClean="0">
                                      <a:latin typeface="Cambria Math" panose="02040503050406030204" pitchFamily="18" charset="0"/>
                                      <a:ea typeface="Cambria Math" panose="02040503050406030204" pitchFamily="18" charset="0"/>
                                    </a:rPr>
                                    <m:t>𝛼</m:t>
                                  </m:r>
                                  <m:r>
                                    <a:rPr lang="en-US" altLang="en-US" sz="2300" b="0" i="1" smtClean="0">
                                      <a:latin typeface="Cambria Math" panose="02040503050406030204" pitchFamily="18" charset="0"/>
                                      <a:ea typeface="Cambria Math" panose="02040503050406030204" pitchFamily="18" charset="0"/>
                                    </a:rPr>
                                    <m:t>𝑥</m:t>
                                  </m:r>
                                </m:e>
                                <m:sup>
                                  <m:r>
                                    <a:rPr lang="en-US" altLang="en-US" sz="2300" b="0" i="1" smtClean="0">
                                      <a:latin typeface="Cambria Math" panose="02040503050406030204" pitchFamily="18" charset="0"/>
                                    </a:rPr>
                                    <m:t>2</m:t>
                                  </m:r>
                                </m:sup>
                              </m:sSup>
                            </m:num>
                            <m:den>
                              <m:r>
                                <a:rPr lang="en-US" altLang="en-US" sz="2300" b="0" i="1" smtClean="0">
                                  <a:latin typeface="Cambria Math" panose="02040503050406030204" pitchFamily="18" charset="0"/>
                                </a:rPr>
                                <m:t>2</m:t>
                              </m:r>
                            </m:den>
                          </m:f>
                        </m:sup>
                      </m:sSup>
                    </m:oMath>
                  </m:oMathPara>
                </a14:m>
                <a:endParaRPr lang="en-US" altLang="en-US" sz="2300" dirty="0"/>
              </a:p>
              <a:p>
                <a:pPr algn="just">
                  <a:spcBef>
                    <a:spcPct val="0"/>
                  </a:spcBef>
                </a:pPr>
                <a:endParaRPr lang="en-US" altLang="en-US" sz="1000" dirty="0"/>
              </a:p>
              <a:p>
                <a:pPr algn="just">
                  <a:spcBef>
                    <a:spcPct val="0"/>
                  </a:spcBef>
                </a:pPr>
                <a14:m>
                  <m:oMathPara xmlns:m="http://schemas.openxmlformats.org/officeDocument/2006/math">
                    <m:oMathParaPr>
                      <m:jc m:val="centerGroup"/>
                    </m:oMathParaPr>
                    <m:oMath xmlns:m="http://schemas.openxmlformats.org/officeDocument/2006/math">
                      <m:sSub>
                        <m:sSubPr>
                          <m:ctrlPr>
                            <a:rPr lang="en-US" altLang="en-US" sz="2300" i="1">
                              <a:latin typeface="Cambria Math" panose="02040503050406030204" pitchFamily="18" charset="0"/>
                            </a:rPr>
                          </m:ctrlPr>
                        </m:sSubPr>
                        <m:e>
                          <m:r>
                            <a:rPr lang="en-US" altLang="en-US" sz="2300" i="1">
                              <a:latin typeface="Cambria Math" panose="02040503050406030204" pitchFamily="18" charset="0"/>
                              <a:ea typeface="Cambria Math" panose="02040503050406030204" pitchFamily="18" charset="0"/>
                            </a:rPr>
                            <m:t>𝜓</m:t>
                          </m:r>
                        </m:e>
                        <m:sub>
                          <m:r>
                            <a:rPr lang="en-US" altLang="en-US" sz="2300" b="0" i="1" smtClean="0">
                              <a:latin typeface="Cambria Math" panose="02040503050406030204" pitchFamily="18" charset="0"/>
                            </a:rPr>
                            <m:t>1</m:t>
                          </m:r>
                        </m:sub>
                      </m:sSub>
                      <m:d>
                        <m:dPr>
                          <m:ctrlPr>
                            <a:rPr lang="en-US" altLang="en-US" sz="2300" i="1">
                              <a:latin typeface="Cambria Math" panose="02040503050406030204" pitchFamily="18" charset="0"/>
                            </a:rPr>
                          </m:ctrlPr>
                        </m:dPr>
                        <m:e>
                          <m:r>
                            <a:rPr lang="en-US" altLang="en-US" sz="2300" i="1">
                              <a:latin typeface="Cambria Math" panose="02040503050406030204" pitchFamily="18" charset="0"/>
                            </a:rPr>
                            <m:t>𝑥</m:t>
                          </m:r>
                        </m:e>
                      </m:d>
                      <m:r>
                        <a:rPr lang="en-US" altLang="en-US" sz="2300" i="1">
                          <a:latin typeface="Cambria Math" panose="02040503050406030204" pitchFamily="18" charset="0"/>
                        </a:rPr>
                        <m:t>=</m:t>
                      </m:r>
                      <m:sSup>
                        <m:sSupPr>
                          <m:ctrlPr>
                            <a:rPr lang="en-US" altLang="en-US" sz="2300" i="1">
                              <a:latin typeface="Cambria Math" panose="02040503050406030204" pitchFamily="18" charset="0"/>
                            </a:rPr>
                          </m:ctrlPr>
                        </m:sSupPr>
                        <m:e>
                          <m:d>
                            <m:dPr>
                              <m:ctrlPr>
                                <a:rPr lang="en-US" altLang="en-US" sz="2300" i="1">
                                  <a:latin typeface="Cambria Math" panose="02040503050406030204" pitchFamily="18" charset="0"/>
                                </a:rPr>
                              </m:ctrlPr>
                            </m:dPr>
                            <m:e>
                              <m:f>
                                <m:fPr>
                                  <m:ctrlPr>
                                    <a:rPr lang="en-US" altLang="en-US" sz="2300" i="1">
                                      <a:latin typeface="Cambria Math" panose="02040503050406030204" pitchFamily="18" charset="0"/>
                                    </a:rPr>
                                  </m:ctrlPr>
                                </m:fPr>
                                <m:num>
                                  <m:sSup>
                                    <m:sSupPr>
                                      <m:ctrlPr>
                                        <a:rPr lang="en-US" altLang="en-US" sz="2300" i="1" smtClean="0">
                                          <a:latin typeface="Cambria Math" panose="02040503050406030204" pitchFamily="18" charset="0"/>
                                        </a:rPr>
                                      </m:ctrlPr>
                                    </m:sSupPr>
                                    <m:e>
                                      <m:r>
                                        <a:rPr lang="en-US" altLang="en-US" sz="2300" b="0" i="1" smtClean="0">
                                          <a:latin typeface="Cambria Math" panose="02040503050406030204" pitchFamily="18" charset="0"/>
                                        </a:rPr>
                                        <m:t>4</m:t>
                                      </m:r>
                                      <m:r>
                                        <a:rPr lang="en-US" altLang="en-US" sz="2300" i="1">
                                          <a:latin typeface="Cambria Math" panose="02040503050406030204" pitchFamily="18" charset="0"/>
                                          <a:ea typeface="Cambria Math" panose="02040503050406030204" pitchFamily="18" charset="0"/>
                                        </a:rPr>
                                        <m:t>𝛼</m:t>
                                      </m:r>
                                    </m:e>
                                    <m:sup>
                                      <m:r>
                                        <a:rPr lang="en-US" altLang="en-US" sz="2300" b="0" i="1" smtClean="0">
                                          <a:latin typeface="Cambria Math" panose="02040503050406030204" pitchFamily="18" charset="0"/>
                                        </a:rPr>
                                        <m:t>3</m:t>
                                      </m:r>
                                    </m:sup>
                                  </m:sSup>
                                </m:num>
                                <m:den>
                                  <m:r>
                                    <a:rPr lang="en-US" altLang="en-US" sz="2300" i="1">
                                      <a:latin typeface="Cambria Math" panose="02040503050406030204" pitchFamily="18" charset="0"/>
                                      <a:ea typeface="Cambria Math" panose="02040503050406030204" pitchFamily="18" charset="0"/>
                                    </a:rPr>
                                    <m:t>𝜋</m:t>
                                  </m:r>
                                </m:den>
                              </m:f>
                            </m:e>
                          </m:d>
                        </m:e>
                        <m:sup>
                          <m:f>
                            <m:fPr>
                              <m:ctrlPr>
                                <a:rPr lang="en-US" altLang="en-US" sz="2300" i="1">
                                  <a:latin typeface="Cambria Math" panose="02040503050406030204" pitchFamily="18" charset="0"/>
                                </a:rPr>
                              </m:ctrlPr>
                            </m:fPr>
                            <m:num>
                              <m:r>
                                <a:rPr lang="en-US" altLang="en-US" sz="2300" i="1">
                                  <a:latin typeface="Cambria Math" panose="02040503050406030204" pitchFamily="18" charset="0"/>
                                </a:rPr>
                                <m:t>1</m:t>
                              </m:r>
                            </m:num>
                            <m:den>
                              <m:r>
                                <a:rPr lang="en-US" altLang="en-US" sz="2300" i="1">
                                  <a:latin typeface="Cambria Math" panose="02040503050406030204" pitchFamily="18" charset="0"/>
                                </a:rPr>
                                <m:t>4</m:t>
                              </m:r>
                            </m:den>
                          </m:f>
                        </m:sup>
                      </m:sSup>
                      <m:sSup>
                        <m:sSupPr>
                          <m:ctrlPr>
                            <a:rPr lang="en-US" altLang="en-US" sz="2300" i="1">
                              <a:latin typeface="Cambria Math" panose="02040503050406030204" pitchFamily="18" charset="0"/>
                            </a:rPr>
                          </m:ctrlPr>
                        </m:sSupPr>
                        <m:e>
                          <m:r>
                            <a:rPr lang="en-US" altLang="en-US" sz="2300" b="0" i="1" smtClean="0">
                              <a:latin typeface="Cambria Math" panose="02040503050406030204" pitchFamily="18" charset="0"/>
                            </a:rPr>
                            <m:t>𝑥</m:t>
                          </m:r>
                          <m:r>
                            <a:rPr lang="en-US" altLang="en-US" sz="2300" i="1">
                              <a:latin typeface="Cambria Math" panose="02040503050406030204" pitchFamily="18" charset="0"/>
                            </a:rPr>
                            <m:t>𝑒</m:t>
                          </m:r>
                        </m:e>
                        <m:sup>
                          <m:f>
                            <m:fPr>
                              <m:ctrlPr>
                                <a:rPr lang="en-US" altLang="en-US" sz="2300" i="1">
                                  <a:latin typeface="Cambria Math" panose="02040503050406030204" pitchFamily="18" charset="0"/>
                                </a:rPr>
                              </m:ctrlPr>
                            </m:fPr>
                            <m:num>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m:t>
                                  </m:r>
                                  <m:r>
                                    <a:rPr lang="en-US" altLang="en-US" sz="2300" i="1">
                                      <a:latin typeface="Cambria Math" panose="02040503050406030204" pitchFamily="18" charset="0"/>
                                      <a:ea typeface="Cambria Math" panose="02040503050406030204" pitchFamily="18" charset="0"/>
                                    </a:rPr>
                                    <m:t>𝛼</m:t>
                                  </m:r>
                                  <m:r>
                                    <a:rPr lang="en-US" altLang="en-US" sz="2300" i="1">
                                      <a:latin typeface="Cambria Math" panose="02040503050406030204" pitchFamily="18" charset="0"/>
                                      <a:ea typeface="Cambria Math" panose="02040503050406030204" pitchFamily="18" charset="0"/>
                                    </a:rPr>
                                    <m:t>𝑥</m:t>
                                  </m:r>
                                </m:e>
                                <m:sup>
                                  <m:r>
                                    <a:rPr lang="en-US" altLang="en-US" sz="2300" i="1">
                                      <a:latin typeface="Cambria Math" panose="02040503050406030204" pitchFamily="18" charset="0"/>
                                    </a:rPr>
                                    <m:t>2</m:t>
                                  </m:r>
                                </m:sup>
                              </m:sSup>
                            </m:num>
                            <m:den>
                              <m:r>
                                <a:rPr lang="en-US" altLang="en-US" sz="2300" i="1">
                                  <a:latin typeface="Cambria Math" panose="02040503050406030204" pitchFamily="18" charset="0"/>
                                </a:rPr>
                                <m:t>2</m:t>
                              </m:r>
                            </m:den>
                          </m:f>
                        </m:sup>
                      </m:sSup>
                    </m:oMath>
                  </m:oMathPara>
                </a14:m>
                <a:endParaRPr lang="en-US" altLang="en-US" sz="2300" dirty="0"/>
              </a:p>
              <a:p>
                <a:pPr algn="just">
                  <a:spcBef>
                    <a:spcPct val="0"/>
                  </a:spcBef>
                </a:pPr>
                <a:endParaRPr lang="en-US" altLang="en-US" sz="1000" i="1" dirty="0">
                  <a:latin typeface="Cambria Math" panose="02040503050406030204" pitchFamily="18" charset="0"/>
                </a:endParaRPr>
              </a:p>
              <a:p>
                <a:pPr algn="just">
                  <a:spcBef>
                    <a:spcPct val="0"/>
                  </a:spcBef>
                </a:pPr>
                <a14:m>
                  <m:oMathPara xmlns:m="http://schemas.openxmlformats.org/officeDocument/2006/math">
                    <m:oMathParaPr>
                      <m:jc m:val="centerGroup"/>
                    </m:oMathParaPr>
                    <m:oMath xmlns:m="http://schemas.openxmlformats.org/officeDocument/2006/math">
                      <m:sSub>
                        <m:sSubPr>
                          <m:ctrlPr>
                            <a:rPr lang="en-US" altLang="en-US" sz="2300" i="1">
                              <a:latin typeface="Cambria Math" panose="02040503050406030204" pitchFamily="18" charset="0"/>
                            </a:rPr>
                          </m:ctrlPr>
                        </m:sSubPr>
                        <m:e>
                          <m:r>
                            <a:rPr lang="en-US" altLang="en-US" sz="2300" i="1">
                              <a:latin typeface="Cambria Math" panose="02040503050406030204" pitchFamily="18" charset="0"/>
                              <a:ea typeface="Cambria Math" panose="02040503050406030204" pitchFamily="18" charset="0"/>
                            </a:rPr>
                            <m:t>𝜓</m:t>
                          </m:r>
                        </m:e>
                        <m:sub>
                          <m:r>
                            <a:rPr lang="en-US" altLang="en-US" sz="2300" b="0" i="1" smtClean="0">
                              <a:latin typeface="Cambria Math" panose="02040503050406030204" pitchFamily="18" charset="0"/>
                            </a:rPr>
                            <m:t>2</m:t>
                          </m:r>
                        </m:sub>
                      </m:sSub>
                      <m:d>
                        <m:dPr>
                          <m:ctrlPr>
                            <a:rPr lang="en-US" altLang="en-US" sz="2300" i="1">
                              <a:latin typeface="Cambria Math" panose="02040503050406030204" pitchFamily="18" charset="0"/>
                            </a:rPr>
                          </m:ctrlPr>
                        </m:dPr>
                        <m:e>
                          <m:r>
                            <a:rPr lang="en-US" altLang="en-US" sz="2300" i="1">
                              <a:latin typeface="Cambria Math" panose="02040503050406030204" pitchFamily="18" charset="0"/>
                            </a:rPr>
                            <m:t>𝑥</m:t>
                          </m:r>
                        </m:e>
                      </m:d>
                      <m:r>
                        <a:rPr lang="en-US" altLang="en-US" sz="2300" i="1">
                          <a:latin typeface="Cambria Math" panose="02040503050406030204" pitchFamily="18" charset="0"/>
                        </a:rPr>
                        <m:t>=</m:t>
                      </m:r>
                      <m:sSup>
                        <m:sSupPr>
                          <m:ctrlPr>
                            <a:rPr lang="en-US" altLang="en-US" sz="2300" i="1">
                              <a:latin typeface="Cambria Math" panose="02040503050406030204" pitchFamily="18" charset="0"/>
                            </a:rPr>
                          </m:ctrlPr>
                        </m:sSupPr>
                        <m:e>
                          <m:d>
                            <m:dPr>
                              <m:ctrlPr>
                                <a:rPr lang="en-US" altLang="en-US" sz="2300" i="1">
                                  <a:latin typeface="Cambria Math" panose="02040503050406030204" pitchFamily="18" charset="0"/>
                                </a:rPr>
                              </m:ctrlPr>
                            </m:dPr>
                            <m:e>
                              <m:f>
                                <m:fPr>
                                  <m:ctrlPr>
                                    <a:rPr lang="en-US" altLang="en-US" sz="2300" i="1">
                                      <a:latin typeface="Cambria Math" panose="02040503050406030204" pitchFamily="18" charset="0"/>
                                    </a:rPr>
                                  </m:ctrlPr>
                                </m:fPr>
                                <m:num>
                                  <m:r>
                                    <a:rPr lang="en-US" altLang="en-US" sz="2300" i="1">
                                      <a:latin typeface="Cambria Math" panose="02040503050406030204" pitchFamily="18" charset="0"/>
                                      <a:ea typeface="Cambria Math" panose="02040503050406030204" pitchFamily="18" charset="0"/>
                                    </a:rPr>
                                    <m:t>𝛼</m:t>
                                  </m:r>
                                </m:num>
                                <m:den>
                                  <m:r>
                                    <a:rPr lang="en-US" altLang="en-US" sz="2300" b="0" i="1" smtClean="0">
                                      <a:latin typeface="Cambria Math" panose="02040503050406030204" pitchFamily="18" charset="0"/>
                                      <a:ea typeface="Cambria Math" panose="02040503050406030204" pitchFamily="18" charset="0"/>
                                    </a:rPr>
                                    <m:t>4</m:t>
                                  </m:r>
                                  <m:r>
                                    <a:rPr lang="en-US" altLang="en-US" sz="2300" i="1">
                                      <a:latin typeface="Cambria Math" panose="02040503050406030204" pitchFamily="18" charset="0"/>
                                      <a:ea typeface="Cambria Math" panose="02040503050406030204" pitchFamily="18" charset="0"/>
                                    </a:rPr>
                                    <m:t>𝜋</m:t>
                                  </m:r>
                                </m:den>
                              </m:f>
                            </m:e>
                          </m:d>
                        </m:e>
                        <m:sup>
                          <m:f>
                            <m:fPr>
                              <m:ctrlPr>
                                <a:rPr lang="en-US" altLang="en-US" sz="2300" i="1">
                                  <a:latin typeface="Cambria Math" panose="02040503050406030204" pitchFamily="18" charset="0"/>
                                </a:rPr>
                              </m:ctrlPr>
                            </m:fPr>
                            <m:num>
                              <m:r>
                                <a:rPr lang="en-US" altLang="en-US" sz="2300" i="1">
                                  <a:latin typeface="Cambria Math" panose="02040503050406030204" pitchFamily="18" charset="0"/>
                                </a:rPr>
                                <m:t>1</m:t>
                              </m:r>
                            </m:num>
                            <m:den>
                              <m:r>
                                <a:rPr lang="en-US" altLang="en-US" sz="2300" i="1">
                                  <a:latin typeface="Cambria Math" panose="02040503050406030204" pitchFamily="18" charset="0"/>
                                </a:rPr>
                                <m:t>4</m:t>
                              </m:r>
                            </m:den>
                          </m:f>
                        </m:sup>
                      </m:sSup>
                      <m:sSup>
                        <m:sSupPr>
                          <m:ctrlPr>
                            <a:rPr lang="en-US" altLang="en-US" sz="2300" i="1">
                              <a:latin typeface="Cambria Math" panose="02040503050406030204" pitchFamily="18" charset="0"/>
                            </a:rPr>
                          </m:ctrlPr>
                        </m:sSupPr>
                        <m:e>
                          <m:r>
                            <a:rPr lang="en-US" altLang="en-US" sz="2300" b="0" i="1" smtClean="0">
                              <a:latin typeface="Cambria Math" panose="02040503050406030204" pitchFamily="18" charset="0"/>
                            </a:rPr>
                            <m:t>(</m:t>
                          </m:r>
                          <m:r>
                            <a:rPr lang="en-US" altLang="en-US" sz="2300" b="0" i="1" smtClean="0">
                              <a:latin typeface="Cambria Math" panose="02040503050406030204" pitchFamily="18" charset="0"/>
                            </a:rPr>
                            <m:t>2</m:t>
                          </m:r>
                          <m:r>
                            <a:rPr lang="en-US" altLang="en-US" sz="2300" b="0" i="1" smtClean="0">
                              <a:latin typeface="Cambria Math" panose="02040503050406030204" pitchFamily="18" charset="0"/>
                              <a:ea typeface="Cambria Math" panose="02040503050406030204" pitchFamily="18" charset="0"/>
                            </a:rPr>
                            <m:t>𝛼</m:t>
                          </m:r>
                          <m:sSup>
                            <m:sSupPr>
                              <m:ctrlPr>
                                <a:rPr lang="en-US" altLang="en-US" sz="2300" b="0" i="1" smtClean="0">
                                  <a:latin typeface="Cambria Math" panose="02040503050406030204" pitchFamily="18" charset="0"/>
                                  <a:ea typeface="Cambria Math" panose="02040503050406030204" pitchFamily="18" charset="0"/>
                                </a:rPr>
                              </m:ctrlPr>
                            </m:sSupPr>
                            <m:e>
                              <m:r>
                                <a:rPr lang="en-US" altLang="en-US" sz="2300" b="0" i="1" smtClean="0">
                                  <a:latin typeface="Cambria Math" panose="02040503050406030204" pitchFamily="18" charset="0"/>
                                  <a:ea typeface="Cambria Math" panose="02040503050406030204" pitchFamily="18" charset="0"/>
                                </a:rPr>
                                <m:t>𝑥</m:t>
                              </m:r>
                            </m:e>
                            <m:sup>
                              <m:r>
                                <a:rPr lang="en-US" altLang="en-US" sz="2300" b="0" i="1" smtClean="0">
                                  <a:latin typeface="Cambria Math" panose="02040503050406030204" pitchFamily="18" charset="0"/>
                                  <a:ea typeface="Cambria Math" panose="02040503050406030204" pitchFamily="18" charset="0"/>
                                </a:rPr>
                                <m:t>2</m:t>
                              </m:r>
                            </m:sup>
                          </m:sSup>
                          <m:r>
                            <a:rPr lang="en-US" altLang="en-US" sz="2300" b="0" i="1" smtClean="0">
                              <a:latin typeface="Cambria Math" panose="02040503050406030204" pitchFamily="18" charset="0"/>
                              <a:ea typeface="Cambria Math" panose="02040503050406030204" pitchFamily="18" charset="0"/>
                            </a:rPr>
                            <m:t>−</m:t>
                          </m:r>
                          <m:r>
                            <a:rPr lang="en-US" altLang="en-US" sz="2300" b="0" i="1" smtClean="0">
                              <a:latin typeface="Cambria Math" panose="02040503050406030204" pitchFamily="18" charset="0"/>
                              <a:ea typeface="Cambria Math" panose="02040503050406030204" pitchFamily="18" charset="0"/>
                            </a:rPr>
                            <m:t>1</m:t>
                          </m:r>
                          <m:r>
                            <a:rPr lang="en-US" altLang="en-US" sz="2300" b="0" i="1" smtClean="0">
                              <a:latin typeface="Cambria Math" panose="02040503050406030204" pitchFamily="18" charset="0"/>
                            </a:rPr>
                            <m:t>)</m:t>
                          </m:r>
                          <m:r>
                            <a:rPr lang="en-US" altLang="en-US" sz="2300" i="1">
                              <a:latin typeface="Cambria Math" panose="02040503050406030204" pitchFamily="18" charset="0"/>
                            </a:rPr>
                            <m:t>𝑒</m:t>
                          </m:r>
                        </m:e>
                        <m:sup>
                          <m:f>
                            <m:fPr>
                              <m:ctrlPr>
                                <a:rPr lang="en-US" altLang="en-US" sz="2300" i="1">
                                  <a:latin typeface="Cambria Math" panose="02040503050406030204" pitchFamily="18" charset="0"/>
                                </a:rPr>
                              </m:ctrlPr>
                            </m:fPr>
                            <m:num>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m:t>
                                  </m:r>
                                  <m:r>
                                    <a:rPr lang="en-US" altLang="en-US" sz="2300" i="1">
                                      <a:latin typeface="Cambria Math" panose="02040503050406030204" pitchFamily="18" charset="0"/>
                                      <a:ea typeface="Cambria Math" panose="02040503050406030204" pitchFamily="18" charset="0"/>
                                    </a:rPr>
                                    <m:t>𝛼</m:t>
                                  </m:r>
                                  <m:r>
                                    <a:rPr lang="en-US" altLang="en-US" sz="2300" i="1">
                                      <a:latin typeface="Cambria Math" panose="02040503050406030204" pitchFamily="18" charset="0"/>
                                      <a:ea typeface="Cambria Math" panose="02040503050406030204" pitchFamily="18" charset="0"/>
                                    </a:rPr>
                                    <m:t>𝑥</m:t>
                                  </m:r>
                                </m:e>
                                <m:sup>
                                  <m:r>
                                    <a:rPr lang="en-US" altLang="en-US" sz="2300" i="1">
                                      <a:latin typeface="Cambria Math" panose="02040503050406030204" pitchFamily="18" charset="0"/>
                                    </a:rPr>
                                    <m:t>2</m:t>
                                  </m:r>
                                </m:sup>
                              </m:sSup>
                            </m:num>
                            <m:den>
                              <m:r>
                                <a:rPr lang="en-US" altLang="en-US" sz="2300" i="1">
                                  <a:latin typeface="Cambria Math" panose="02040503050406030204" pitchFamily="18" charset="0"/>
                                </a:rPr>
                                <m:t>2</m:t>
                              </m:r>
                            </m:den>
                          </m:f>
                        </m:sup>
                      </m:sSup>
                    </m:oMath>
                  </m:oMathPara>
                </a14:m>
                <a:endParaRPr lang="en-US" altLang="en-US" sz="2300" dirty="0"/>
              </a:p>
              <a:p>
                <a:pPr algn="just">
                  <a:spcBef>
                    <a:spcPct val="0"/>
                  </a:spcBef>
                </a:pPr>
                <a:endParaRPr lang="en-US" altLang="en-US" sz="2300" dirty="0"/>
              </a:p>
              <a:p>
                <a:pPr algn="just">
                  <a:spcBef>
                    <a:spcPct val="0"/>
                  </a:spcBef>
                </a:pPr>
                <a14:m>
                  <m:oMathPara xmlns:m="http://schemas.openxmlformats.org/officeDocument/2006/math">
                    <m:oMathParaPr>
                      <m:jc m:val="centerGroup"/>
                    </m:oMathParaPr>
                    <m:oMath xmlns:m="http://schemas.openxmlformats.org/officeDocument/2006/math">
                      <m:sSub>
                        <m:sSubPr>
                          <m:ctrlPr>
                            <a:rPr lang="en-US" altLang="en-US" sz="2300" i="1">
                              <a:latin typeface="Cambria Math" panose="02040503050406030204" pitchFamily="18" charset="0"/>
                            </a:rPr>
                          </m:ctrlPr>
                        </m:sSubPr>
                        <m:e>
                          <m:r>
                            <a:rPr lang="en-US" altLang="en-US" sz="2300" i="1">
                              <a:latin typeface="Cambria Math" panose="02040503050406030204" pitchFamily="18" charset="0"/>
                              <a:ea typeface="Cambria Math" panose="02040503050406030204" pitchFamily="18" charset="0"/>
                            </a:rPr>
                            <m:t>𝜓</m:t>
                          </m:r>
                        </m:e>
                        <m:sub>
                          <m:r>
                            <a:rPr lang="en-US" altLang="en-US" sz="2300" b="0" i="1" smtClean="0">
                              <a:latin typeface="Cambria Math" panose="02040503050406030204" pitchFamily="18" charset="0"/>
                            </a:rPr>
                            <m:t>3</m:t>
                          </m:r>
                        </m:sub>
                      </m:sSub>
                      <m:d>
                        <m:dPr>
                          <m:ctrlPr>
                            <a:rPr lang="en-US" altLang="en-US" sz="2300" i="1">
                              <a:latin typeface="Cambria Math" panose="02040503050406030204" pitchFamily="18" charset="0"/>
                            </a:rPr>
                          </m:ctrlPr>
                        </m:dPr>
                        <m:e>
                          <m:r>
                            <a:rPr lang="en-US" altLang="en-US" sz="2300" i="1">
                              <a:latin typeface="Cambria Math" panose="02040503050406030204" pitchFamily="18" charset="0"/>
                            </a:rPr>
                            <m:t>𝑥</m:t>
                          </m:r>
                        </m:e>
                      </m:d>
                      <m:r>
                        <a:rPr lang="en-US" altLang="en-US" sz="2300" i="1">
                          <a:latin typeface="Cambria Math" panose="02040503050406030204" pitchFamily="18" charset="0"/>
                        </a:rPr>
                        <m:t>=</m:t>
                      </m:r>
                      <m:sSup>
                        <m:sSupPr>
                          <m:ctrlPr>
                            <a:rPr lang="en-US" altLang="en-US" sz="2300" i="1">
                              <a:latin typeface="Cambria Math" panose="02040503050406030204" pitchFamily="18" charset="0"/>
                            </a:rPr>
                          </m:ctrlPr>
                        </m:sSupPr>
                        <m:e>
                          <m:d>
                            <m:dPr>
                              <m:ctrlPr>
                                <a:rPr lang="en-US" altLang="en-US" sz="2300" i="1">
                                  <a:latin typeface="Cambria Math" panose="02040503050406030204" pitchFamily="18" charset="0"/>
                                </a:rPr>
                              </m:ctrlPr>
                            </m:dPr>
                            <m:e>
                              <m:f>
                                <m:fPr>
                                  <m:ctrlPr>
                                    <a:rPr lang="en-US" altLang="en-US" sz="2300" i="1">
                                      <a:latin typeface="Cambria Math" panose="02040503050406030204" pitchFamily="18" charset="0"/>
                                    </a:rPr>
                                  </m:ctrlPr>
                                </m:fPr>
                                <m:num>
                                  <m:sSup>
                                    <m:sSupPr>
                                      <m:ctrlPr>
                                        <a:rPr lang="en-US" altLang="en-US" sz="2300" i="1">
                                          <a:latin typeface="Cambria Math" panose="02040503050406030204" pitchFamily="18" charset="0"/>
                                        </a:rPr>
                                      </m:ctrlPr>
                                    </m:sSupPr>
                                    <m:e>
                                      <m:r>
                                        <a:rPr lang="en-US" altLang="en-US" sz="2300" i="1">
                                          <a:latin typeface="Cambria Math" panose="02040503050406030204" pitchFamily="18" charset="0"/>
                                          <a:ea typeface="Cambria Math" panose="02040503050406030204" pitchFamily="18" charset="0"/>
                                        </a:rPr>
                                        <m:t>𝛼</m:t>
                                      </m:r>
                                    </m:e>
                                    <m:sup>
                                      <m:r>
                                        <a:rPr lang="en-US" altLang="en-US" sz="2300" i="1">
                                          <a:latin typeface="Cambria Math" panose="02040503050406030204" pitchFamily="18" charset="0"/>
                                        </a:rPr>
                                        <m:t>3</m:t>
                                      </m:r>
                                    </m:sup>
                                  </m:sSup>
                                </m:num>
                                <m:den>
                                  <m:r>
                                    <a:rPr lang="en-US" altLang="en-US" sz="2300" b="0" i="1" smtClean="0">
                                      <a:latin typeface="Cambria Math" panose="02040503050406030204" pitchFamily="18" charset="0"/>
                                      <a:ea typeface="Cambria Math" panose="02040503050406030204" pitchFamily="18" charset="0"/>
                                    </a:rPr>
                                    <m:t>9</m:t>
                                  </m:r>
                                  <m:r>
                                    <a:rPr lang="en-US" altLang="en-US" sz="2300" i="1">
                                      <a:latin typeface="Cambria Math" panose="02040503050406030204" pitchFamily="18" charset="0"/>
                                      <a:ea typeface="Cambria Math" panose="02040503050406030204" pitchFamily="18" charset="0"/>
                                    </a:rPr>
                                    <m:t>𝜋</m:t>
                                  </m:r>
                                </m:den>
                              </m:f>
                            </m:e>
                          </m:d>
                        </m:e>
                        <m:sup>
                          <m:f>
                            <m:fPr>
                              <m:ctrlPr>
                                <a:rPr lang="en-US" altLang="en-US" sz="2300" i="1">
                                  <a:latin typeface="Cambria Math" panose="02040503050406030204" pitchFamily="18" charset="0"/>
                                </a:rPr>
                              </m:ctrlPr>
                            </m:fPr>
                            <m:num>
                              <m:r>
                                <a:rPr lang="en-US" altLang="en-US" sz="2300" i="1">
                                  <a:latin typeface="Cambria Math" panose="02040503050406030204" pitchFamily="18" charset="0"/>
                                </a:rPr>
                                <m:t>1</m:t>
                              </m:r>
                            </m:num>
                            <m:den>
                              <m:r>
                                <a:rPr lang="en-US" altLang="en-US" sz="2300" i="1">
                                  <a:latin typeface="Cambria Math" panose="02040503050406030204" pitchFamily="18" charset="0"/>
                                </a:rPr>
                                <m:t>4</m:t>
                              </m:r>
                            </m:den>
                          </m:f>
                        </m:sup>
                      </m:sSup>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m:t>
                          </m:r>
                          <m:r>
                            <a:rPr lang="en-US" altLang="en-US" sz="2300" i="1">
                              <a:latin typeface="Cambria Math" panose="02040503050406030204" pitchFamily="18" charset="0"/>
                            </a:rPr>
                            <m:t>2</m:t>
                          </m:r>
                          <m:r>
                            <a:rPr lang="en-US" altLang="en-US" sz="2300" i="1">
                              <a:latin typeface="Cambria Math" panose="02040503050406030204" pitchFamily="18" charset="0"/>
                              <a:ea typeface="Cambria Math" panose="02040503050406030204" pitchFamily="18" charset="0"/>
                            </a:rPr>
                            <m:t>𝛼</m:t>
                          </m:r>
                          <m:sSup>
                            <m:sSupPr>
                              <m:ctrlPr>
                                <a:rPr lang="en-US" altLang="en-US" sz="2300" i="1">
                                  <a:latin typeface="Cambria Math" panose="02040503050406030204" pitchFamily="18" charset="0"/>
                                  <a:ea typeface="Cambria Math" panose="02040503050406030204" pitchFamily="18" charset="0"/>
                                </a:rPr>
                              </m:ctrlPr>
                            </m:sSupPr>
                            <m:e>
                              <m:r>
                                <a:rPr lang="en-US" altLang="en-US" sz="2300" i="1">
                                  <a:latin typeface="Cambria Math" panose="02040503050406030204" pitchFamily="18" charset="0"/>
                                  <a:ea typeface="Cambria Math" panose="02040503050406030204" pitchFamily="18" charset="0"/>
                                </a:rPr>
                                <m:t>𝑥</m:t>
                              </m:r>
                            </m:e>
                            <m:sup>
                              <m:r>
                                <a:rPr lang="en-US" altLang="en-US" sz="2300" b="0" i="1" smtClean="0">
                                  <a:latin typeface="Cambria Math" panose="02040503050406030204" pitchFamily="18" charset="0"/>
                                  <a:ea typeface="Cambria Math" panose="02040503050406030204" pitchFamily="18" charset="0"/>
                                </a:rPr>
                                <m:t>3</m:t>
                              </m:r>
                            </m:sup>
                          </m:sSup>
                          <m:r>
                            <a:rPr lang="en-US" altLang="en-US" sz="2300" i="1">
                              <a:latin typeface="Cambria Math" panose="02040503050406030204" pitchFamily="18" charset="0"/>
                              <a:ea typeface="Cambria Math" panose="02040503050406030204" pitchFamily="18" charset="0"/>
                            </a:rPr>
                            <m:t>−</m:t>
                          </m:r>
                          <m:r>
                            <a:rPr lang="en-US" altLang="en-US" sz="2300" b="0" i="1" smtClean="0">
                              <a:latin typeface="Cambria Math" panose="02040503050406030204" pitchFamily="18" charset="0"/>
                              <a:ea typeface="Cambria Math" panose="02040503050406030204" pitchFamily="18" charset="0"/>
                            </a:rPr>
                            <m:t>3</m:t>
                          </m:r>
                          <m:r>
                            <a:rPr lang="en-US" altLang="en-US" sz="2300" b="0" i="1" smtClean="0">
                              <a:latin typeface="Cambria Math" panose="02040503050406030204" pitchFamily="18" charset="0"/>
                              <a:ea typeface="Cambria Math" panose="02040503050406030204" pitchFamily="18" charset="0"/>
                            </a:rPr>
                            <m:t>𝑥</m:t>
                          </m:r>
                          <m:r>
                            <a:rPr lang="en-US" altLang="en-US" sz="2300" i="1">
                              <a:latin typeface="Cambria Math" panose="02040503050406030204" pitchFamily="18" charset="0"/>
                            </a:rPr>
                            <m:t>)</m:t>
                          </m:r>
                          <m:r>
                            <a:rPr lang="en-US" altLang="en-US" sz="2300" i="1">
                              <a:latin typeface="Cambria Math" panose="02040503050406030204" pitchFamily="18" charset="0"/>
                            </a:rPr>
                            <m:t>𝑒</m:t>
                          </m:r>
                        </m:e>
                        <m:sup>
                          <m:f>
                            <m:fPr>
                              <m:ctrlPr>
                                <a:rPr lang="en-US" altLang="en-US" sz="2300" i="1">
                                  <a:latin typeface="Cambria Math" panose="02040503050406030204" pitchFamily="18" charset="0"/>
                                </a:rPr>
                              </m:ctrlPr>
                            </m:fPr>
                            <m:num>
                              <m:sSup>
                                <m:sSupPr>
                                  <m:ctrlPr>
                                    <a:rPr lang="en-US" altLang="en-US" sz="2300" i="1">
                                      <a:latin typeface="Cambria Math" panose="02040503050406030204" pitchFamily="18" charset="0"/>
                                    </a:rPr>
                                  </m:ctrlPr>
                                </m:sSupPr>
                                <m:e>
                                  <m:r>
                                    <a:rPr lang="en-US" altLang="en-US" sz="2300" i="1">
                                      <a:latin typeface="Cambria Math" panose="02040503050406030204" pitchFamily="18" charset="0"/>
                                    </a:rPr>
                                    <m:t>−</m:t>
                                  </m:r>
                                  <m:r>
                                    <a:rPr lang="en-US" altLang="en-US" sz="2300" i="1">
                                      <a:latin typeface="Cambria Math" panose="02040503050406030204" pitchFamily="18" charset="0"/>
                                      <a:ea typeface="Cambria Math" panose="02040503050406030204" pitchFamily="18" charset="0"/>
                                    </a:rPr>
                                    <m:t>𝛼</m:t>
                                  </m:r>
                                  <m:r>
                                    <a:rPr lang="en-US" altLang="en-US" sz="2300" i="1">
                                      <a:latin typeface="Cambria Math" panose="02040503050406030204" pitchFamily="18" charset="0"/>
                                      <a:ea typeface="Cambria Math" panose="02040503050406030204" pitchFamily="18" charset="0"/>
                                    </a:rPr>
                                    <m:t>𝑥</m:t>
                                  </m:r>
                                </m:e>
                                <m:sup>
                                  <m:r>
                                    <a:rPr lang="en-US" altLang="en-US" sz="2300" i="1">
                                      <a:latin typeface="Cambria Math" panose="02040503050406030204" pitchFamily="18" charset="0"/>
                                    </a:rPr>
                                    <m:t>2</m:t>
                                  </m:r>
                                </m:sup>
                              </m:sSup>
                            </m:num>
                            <m:den>
                              <m:r>
                                <a:rPr lang="en-US" altLang="en-US" sz="2300" i="1">
                                  <a:latin typeface="Cambria Math" panose="02040503050406030204" pitchFamily="18" charset="0"/>
                                </a:rPr>
                                <m:t>2</m:t>
                              </m:r>
                            </m:den>
                          </m:f>
                        </m:sup>
                      </m:sSup>
                    </m:oMath>
                  </m:oMathPara>
                </a14:m>
                <a:endParaRPr lang="en-US" altLang="en-US" sz="2300" dirty="0"/>
              </a:p>
              <a:p>
                <a:pPr algn="just">
                  <a:spcBef>
                    <a:spcPct val="0"/>
                  </a:spcBef>
                </a:pPr>
                <a:endParaRPr lang="en-US" altLang="en-US" sz="1000" dirty="0"/>
              </a:p>
              <a:p>
                <a:pPr algn="just">
                  <a:spcBef>
                    <a:spcPct val="0"/>
                  </a:spcBef>
                </a:pPr>
                <a:endParaRPr lang="en-US" altLang="en-US" sz="1000" dirty="0"/>
              </a:p>
              <a:p>
                <a:pPr algn="just">
                  <a:spcBef>
                    <a:spcPct val="0"/>
                  </a:spcBef>
                </a:pPr>
                <a:r>
                  <a:rPr lang="en-US" altLang="en-US" sz="2300" dirty="0"/>
                  <a:t>The parameter </a:t>
                </a:r>
                <a14:m>
                  <m:oMath xmlns:m="http://schemas.openxmlformats.org/officeDocument/2006/math">
                    <m:r>
                      <a:rPr lang="en-US" altLang="en-US" sz="2300" i="1" smtClean="0">
                        <a:latin typeface="Cambria Math" panose="02040503050406030204" pitchFamily="18" charset="0"/>
                        <a:ea typeface="Cambria Math" panose="02040503050406030204" pitchFamily="18" charset="0"/>
                      </a:rPr>
                      <m:t>𝛼</m:t>
                    </m:r>
                    <m:r>
                      <a:rPr lang="en-US" altLang="en-US" sz="2300" b="0" i="1" smtClean="0">
                        <a:latin typeface="Cambria Math" panose="02040503050406030204" pitchFamily="18" charset="0"/>
                        <a:ea typeface="Cambria Math" panose="02040503050406030204" pitchFamily="18" charset="0"/>
                      </a:rPr>
                      <m:t>=</m:t>
                    </m:r>
                    <m:f>
                      <m:fPr>
                        <m:ctrlPr>
                          <a:rPr lang="en-US" altLang="en-US" sz="2400" i="1">
                            <a:latin typeface="Cambria Math" panose="02040503050406030204" pitchFamily="18" charset="0"/>
                            <a:ea typeface="Cambria Math" panose="02040503050406030204" pitchFamily="18" charset="0"/>
                          </a:rPr>
                        </m:ctrlPr>
                      </m:fPr>
                      <m:num>
                        <m:r>
                          <a:rPr lang="en-US" altLang="en-US" sz="2400" i="1">
                            <a:latin typeface="Cambria Math" panose="02040503050406030204" pitchFamily="18" charset="0"/>
                            <a:ea typeface="Cambria Math" panose="02040503050406030204" pitchFamily="18" charset="0"/>
                          </a:rPr>
                          <m:t>2</m:t>
                        </m:r>
                        <m:r>
                          <a:rPr lang="en-US" altLang="en-US" sz="2400" i="1">
                            <a:latin typeface="Cambria Math" panose="02040503050406030204" pitchFamily="18" charset="0"/>
                            <a:ea typeface="Cambria Math" panose="02040503050406030204" pitchFamily="18" charset="0"/>
                          </a:rPr>
                          <m:t>𝜋𝜇</m:t>
                        </m:r>
                        <m:r>
                          <a:rPr lang="en-US" altLang="en-US" sz="2400">
                            <a:latin typeface="Cambria Math" panose="02040503050406030204" pitchFamily="18" charset="0"/>
                          </a:rPr>
                          <m:t>𝜈</m:t>
                        </m:r>
                      </m:num>
                      <m:den>
                        <m:r>
                          <a:rPr lang="en-US" altLang="en-US" sz="2400" i="1">
                            <a:latin typeface="Cambria Math" panose="02040503050406030204" pitchFamily="18" charset="0"/>
                            <a:ea typeface="Cambria Math" panose="02040503050406030204" pitchFamily="18" charset="0"/>
                          </a:rPr>
                          <m:t>ℏ</m:t>
                        </m:r>
                      </m:den>
                    </m:f>
                    <m:r>
                      <a:rPr lang="en-US" altLang="en-US" sz="2400" b="0" i="1" smtClean="0">
                        <a:latin typeface="Cambria Math" panose="02040503050406030204" pitchFamily="18" charset="0"/>
                        <a:ea typeface="Cambria Math" panose="02040503050406030204" pitchFamily="18" charset="0"/>
                      </a:rPr>
                      <m:t>=</m:t>
                    </m:r>
                    <m:f>
                      <m:fPr>
                        <m:ctrlPr>
                          <a:rPr lang="en-US" altLang="en-US" sz="2300" b="0" i="1" smtClean="0">
                            <a:latin typeface="Cambria Math" panose="02040503050406030204" pitchFamily="18" charset="0"/>
                            <a:ea typeface="Cambria Math" panose="02040503050406030204" pitchFamily="18" charset="0"/>
                          </a:rPr>
                        </m:ctrlPr>
                      </m:fPr>
                      <m:num>
                        <m:sSup>
                          <m:sSupPr>
                            <m:ctrlPr>
                              <a:rPr lang="en-US" altLang="en-US" sz="2300" i="1">
                                <a:latin typeface="Cambria Math" panose="02040503050406030204" pitchFamily="18" charset="0"/>
                                <a:ea typeface="Cambria Math" panose="02040503050406030204" pitchFamily="18" charset="0"/>
                              </a:rPr>
                            </m:ctrlPr>
                          </m:sSupPr>
                          <m:e>
                            <m:d>
                              <m:dPr>
                                <m:ctrlPr>
                                  <a:rPr lang="en-US" altLang="en-US" sz="2300" i="1">
                                    <a:latin typeface="Cambria Math" panose="02040503050406030204" pitchFamily="18" charset="0"/>
                                    <a:ea typeface="Cambria Math" panose="02040503050406030204" pitchFamily="18" charset="0"/>
                                  </a:rPr>
                                </m:ctrlPr>
                              </m:dPr>
                              <m:e>
                                <m:r>
                                  <a:rPr lang="en-US" altLang="en-US" sz="2300" i="1">
                                    <a:latin typeface="Cambria Math" panose="02040503050406030204" pitchFamily="18" charset="0"/>
                                    <a:ea typeface="Cambria Math" panose="02040503050406030204" pitchFamily="18" charset="0"/>
                                  </a:rPr>
                                  <m:t>𝑘</m:t>
                                </m:r>
                                <m:r>
                                  <a:rPr lang="en-US" altLang="en-US" sz="2300" i="1">
                                    <a:latin typeface="Cambria Math" panose="02040503050406030204" pitchFamily="18" charset="0"/>
                                    <a:ea typeface="Cambria Math" panose="02040503050406030204" pitchFamily="18" charset="0"/>
                                  </a:rPr>
                                  <m:t>𝜇</m:t>
                                </m:r>
                              </m:e>
                            </m:d>
                          </m:e>
                          <m:sup>
                            <m:f>
                              <m:fPr>
                                <m:ctrlPr>
                                  <a:rPr lang="en-US" altLang="en-US" sz="2300" i="1">
                                    <a:latin typeface="Cambria Math" panose="02040503050406030204" pitchFamily="18" charset="0"/>
                                    <a:ea typeface="Cambria Math" panose="02040503050406030204" pitchFamily="18" charset="0"/>
                                  </a:rPr>
                                </m:ctrlPr>
                              </m:fPr>
                              <m:num>
                                <m:r>
                                  <a:rPr lang="en-US" altLang="en-US" sz="2300" i="1">
                                    <a:latin typeface="Cambria Math" panose="02040503050406030204" pitchFamily="18" charset="0"/>
                                    <a:ea typeface="Cambria Math" panose="02040503050406030204" pitchFamily="18" charset="0"/>
                                  </a:rPr>
                                  <m:t>1</m:t>
                                </m:r>
                              </m:num>
                              <m:den>
                                <m:r>
                                  <a:rPr lang="en-US" altLang="en-US" sz="2300" i="1">
                                    <a:latin typeface="Cambria Math" panose="02040503050406030204" pitchFamily="18" charset="0"/>
                                    <a:ea typeface="Cambria Math" panose="02040503050406030204" pitchFamily="18" charset="0"/>
                                  </a:rPr>
                                  <m:t>2</m:t>
                                </m:r>
                              </m:den>
                            </m:f>
                          </m:sup>
                        </m:sSup>
                      </m:num>
                      <m:den>
                        <m:r>
                          <a:rPr lang="en-US" altLang="en-US" sz="2300" b="0" i="1" smtClean="0">
                            <a:latin typeface="Cambria Math" panose="02040503050406030204" pitchFamily="18" charset="0"/>
                            <a:ea typeface="Cambria Math" panose="02040503050406030204" pitchFamily="18" charset="0"/>
                          </a:rPr>
                          <m:t>ℏ</m:t>
                        </m:r>
                      </m:den>
                    </m:f>
                  </m:oMath>
                </a14:m>
                <a:endParaRPr lang="en-US" altLang="en-US" sz="2300" dirty="0"/>
              </a:p>
            </p:txBody>
          </p:sp>
        </mc:Choice>
        <mc:Fallback xmlns="">
          <p:sp>
            <p:nvSpPr>
              <p:cNvPr id="5" name="Rectangle 4"/>
              <p:cNvSpPr>
                <a:spLocks noRot="1" noChangeAspect="1" noMove="1" noResize="1" noEditPoints="1" noAdjustHandles="1" noChangeArrowheads="1" noChangeShapeType="1" noTextEdit="1"/>
              </p:cNvSpPr>
              <p:nvPr/>
            </p:nvSpPr>
            <p:spPr>
              <a:xfrm>
                <a:off x="317500" y="912773"/>
                <a:ext cx="8547100" cy="5748946"/>
              </a:xfrm>
              <a:prstGeom prst="rect">
                <a:avLst/>
              </a:prstGeom>
              <a:blipFill>
                <a:blip r:embed="rId2"/>
                <a:stretch>
                  <a:fillRect l="-999" t="-84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4374BF2-3C04-4AB9-BE52-D173019A9162}" type="slidenum">
              <a:rPr lang="en-US" smtClean="0"/>
              <a:t>22</a:t>
            </a:fld>
            <a:endParaRPr lang="en-US"/>
          </a:p>
        </p:txBody>
      </p:sp>
    </p:spTree>
    <p:extLst>
      <p:ext uri="{BB962C8B-B14F-4D97-AF65-F5344CB8AC3E}">
        <p14:creationId xmlns:p14="http://schemas.microsoft.com/office/powerpoint/2010/main" val="2308206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500"/>
                                        <p:tgtEl>
                                          <p:spTgt spid="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fade">
                                      <p:cBhvr>
                                        <p:cTn id="32"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Harmonic Oscillator</a:t>
            </a:r>
            <a:endParaRPr lang="ar-SA" altLang="en-US" sz="3000" b="1" dirty="0"/>
          </a:p>
        </p:txBody>
      </p:sp>
      <p:pic>
        <p:nvPicPr>
          <p:cNvPr id="4" name="Picture 3"/>
          <p:cNvPicPr>
            <a:picLocks noChangeAspect="1"/>
          </p:cNvPicPr>
          <p:nvPr/>
        </p:nvPicPr>
        <p:blipFill>
          <a:blip r:embed="rId2"/>
          <a:stretch>
            <a:fillRect/>
          </a:stretch>
        </p:blipFill>
        <p:spPr>
          <a:xfrm>
            <a:off x="1970322" y="950479"/>
            <a:ext cx="5203355" cy="4846320"/>
          </a:xfrm>
          <a:prstGeom prst="rect">
            <a:avLst/>
          </a:prstGeom>
        </p:spPr>
      </p:pic>
      <p:sp>
        <p:nvSpPr>
          <p:cNvPr id="6" name="Rectangle 5"/>
          <p:cNvSpPr/>
          <p:nvPr/>
        </p:nvSpPr>
        <p:spPr>
          <a:xfrm>
            <a:off x="1816769" y="5834505"/>
            <a:ext cx="6003757" cy="707886"/>
          </a:xfrm>
          <a:prstGeom prst="rect">
            <a:avLst/>
          </a:prstGeom>
        </p:spPr>
        <p:txBody>
          <a:bodyPr wrap="square">
            <a:spAutoFit/>
          </a:bodyPr>
          <a:lstStyle/>
          <a:p>
            <a:pPr algn="just">
              <a:spcBef>
                <a:spcPct val="0"/>
              </a:spcBef>
            </a:pPr>
            <a:r>
              <a:rPr lang="en-US" altLang="en-US" sz="2000" dirty="0"/>
              <a:t>(a) The normalized harmonic-oscillator wave functions. </a:t>
            </a:r>
          </a:p>
          <a:p>
            <a:pPr algn="just">
              <a:spcBef>
                <a:spcPct val="0"/>
              </a:spcBef>
            </a:pPr>
            <a:r>
              <a:rPr lang="en-US" altLang="en-US" sz="2000" dirty="0"/>
              <a:t>(b) The probability densities for a harmonic oscillator. </a:t>
            </a:r>
          </a:p>
        </p:txBody>
      </p:sp>
      <p:sp>
        <p:nvSpPr>
          <p:cNvPr id="5" name="Slide Number Placeholder 4"/>
          <p:cNvSpPr>
            <a:spLocks noGrp="1"/>
          </p:cNvSpPr>
          <p:nvPr>
            <p:ph type="sldNum" sz="quarter" idx="12"/>
          </p:nvPr>
        </p:nvSpPr>
        <p:spPr/>
        <p:txBody>
          <a:bodyPr/>
          <a:lstStyle/>
          <a:p>
            <a:fld id="{74374BF2-3C04-4AB9-BE52-D173019A9162}" type="slidenum">
              <a:rPr lang="en-US" smtClean="0"/>
              <a:t>23</a:t>
            </a:fld>
            <a:endParaRPr lang="en-US"/>
          </a:p>
        </p:txBody>
      </p:sp>
    </p:spTree>
    <p:extLst>
      <p:ext uri="{BB962C8B-B14F-4D97-AF65-F5344CB8AC3E}">
        <p14:creationId xmlns:p14="http://schemas.microsoft.com/office/powerpoint/2010/main" val="3928123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Harmonic Oscillator</a:t>
            </a:r>
            <a:endParaRPr lang="ar-SA" altLang="en-US" sz="3000" b="1" dirty="0"/>
          </a:p>
        </p:txBody>
      </p:sp>
      <p:sp>
        <p:nvSpPr>
          <p:cNvPr id="4" name="Slide Number Placeholder 3"/>
          <p:cNvSpPr>
            <a:spLocks noGrp="1"/>
          </p:cNvSpPr>
          <p:nvPr>
            <p:ph type="sldNum" sz="quarter" idx="12"/>
          </p:nvPr>
        </p:nvSpPr>
        <p:spPr/>
        <p:txBody>
          <a:bodyPr/>
          <a:lstStyle/>
          <a:p>
            <a:fld id="{74374BF2-3C04-4AB9-BE52-D173019A9162}" type="slidenum">
              <a:rPr lang="en-US" smtClean="0"/>
              <a:t>24</a:t>
            </a:fld>
            <a:endParaRPr lang="en-US"/>
          </a:p>
        </p:txBody>
      </p:sp>
      <mc:AlternateContent xmlns:mc="http://schemas.openxmlformats.org/markup-compatibility/2006" xmlns:a14="http://schemas.microsoft.com/office/drawing/2010/main">
        <mc:Choice Requires="a14">
          <p:sp>
            <p:nvSpPr>
              <p:cNvPr id="5" name="Rectangle 4"/>
              <p:cNvSpPr/>
              <p:nvPr/>
            </p:nvSpPr>
            <p:spPr>
              <a:xfrm>
                <a:off x="292100" y="908735"/>
                <a:ext cx="8559800" cy="5584734"/>
              </a:xfrm>
              <a:prstGeom prst="rect">
                <a:avLst/>
              </a:prstGeom>
            </p:spPr>
            <p:txBody>
              <a:bodyPr wrap="square">
                <a:spAutoFit/>
              </a:bodyPr>
              <a:lstStyle/>
              <a:p>
                <a:pPr algn="just">
                  <a:spcBef>
                    <a:spcPct val="0"/>
                  </a:spcBef>
                </a:pPr>
                <a:r>
                  <a:rPr lang="en-US" altLang="en-US" sz="2200" b="1" dirty="0">
                    <a:ea typeface="Times New Roman" panose="02020603050405020304" pitchFamily="18" charset="0"/>
                    <a:cs typeface="Simplified Arabic" pitchFamily="18" charset="-78"/>
                  </a:rPr>
                  <a:t>Vibrational Energy </a:t>
                </a:r>
              </a:p>
              <a:p>
                <a:pPr algn="just"/>
                <a:r>
                  <a:rPr lang="en-US" sz="2200" dirty="0"/>
                  <a:t>If we model the potential energy function of a diatomic molecule as a harmonic oscillator, then the vibrational energy levels of the diatomic molecule are given by</a:t>
                </a:r>
              </a:p>
              <a:p>
                <a:pPr algn="just">
                  <a:spcBef>
                    <a:spcPct val="0"/>
                  </a:spcBef>
                </a:pPr>
                <a:endParaRPr lang="en-US" altLang="en-US" sz="500" dirty="0"/>
              </a:p>
              <a:p>
                <a:pPr algn="ctr">
                  <a:spcBef>
                    <a:spcPct val="0"/>
                  </a:spcBef>
                </a:pPr>
                <a14:m>
                  <m:oMath xmlns:m="http://schemas.openxmlformats.org/officeDocument/2006/math">
                    <m:sSub>
                      <m:sSubPr>
                        <m:ctrlPr>
                          <a:rPr lang="en-US" altLang="en-US" sz="2200" i="1">
                            <a:latin typeface="Cambria Math" panose="02040503050406030204" pitchFamily="18" charset="0"/>
                          </a:rPr>
                        </m:ctrlPr>
                      </m:sSubPr>
                      <m:e>
                        <m:r>
                          <a:rPr lang="en-US" altLang="en-US" sz="2200" b="0" i="1">
                            <a:latin typeface="Cambria Math" panose="02040503050406030204" pitchFamily="18" charset="0"/>
                          </a:rPr>
                          <m:t>𝐸</m:t>
                        </m:r>
                      </m:e>
                      <m:sub>
                        <m:r>
                          <a:rPr lang="en-US" altLang="en-US" sz="2200" b="0" i="1">
                            <a:latin typeface="Cambria Math" panose="02040503050406030204" pitchFamily="18" charset="0"/>
                          </a:rPr>
                          <m:t>𝜐</m:t>
                        </m:r>
                        <m:r>
                          <m:rPr>
                            <m:nor/>
                          </m:rPr>
                          <a:rPr lang="en-US" altLang="en-US" sz="2200" dirty="0">
                            <a:latin typeface="Cambria Math" panose="02040503050406030204" pitchFamily="18" charset="0"/>
                          </a:rPr>
                          <m:t> </m:t>
                        </m:r>
                      </m:sub>
                    </m:sSub>
                    <m:r>
                      <a:rPr lang="en-US" altLang="en-US" sz="2200" b="0">
                        <a:latin typeface="Cambria Math" panose="02040503050406030204" pitchFamily="18" charset="0"/>
                      </a:rPr>
                      <m:t>=</m:t>
                    </m:r>
                    <m:r>
                      <a:rPr lang="en-US" altLang="en-US" sz="2200" b="0">
                        <a:latin typeface="Cambria Math" panose="02040503050406030204" pitchFamily="18" charset="0"/>
                      </a:rPr>
                      <m:t>ℏ</m:t>
                    </m:r>
                    <m:sSup>
                      <m:sSupPr>
                        <m:ctrlPr>
                          <a:rPr lang="en-US" altLang="en-US" sz="2200" i="1">
                            <a:latin typeface="Cambria Math" panose="02040503050406030204" pitchFamily="18" charset="0"/>
                          </a:rPr>
                        </m:ctrlPr>
                      </m:sSupPr>
                      <m:e>
                        <m:d>
                          <m:dPr>
                            <m:ctrlPr>
                              <a:rPr lang="en-US" altLang="en-US" sz="2200" i="1">
                                <a:latin typeface="Cambria Math" panose="02040503050406030204" pitchFamily="18" charset="0"/>
                              </a:rPr>
                            </m:ctrlPr>
                          </m:dPr>
                          <m:e>
                            <m:r>
                              <a:rPr lang="en-US" altLang="en-US" sz="2200" b="0" i="1">
                                <a:latin typeface="Cambria Math" panose="02040503050406030204" pitchFamily="18" charset="0"/>
                              </a:rPr>
                              <m:t>𝑘</m:t>
                            </m:r>
                            <m:r>
                              <a:rPr lang="en-US" altLang="en-US" sz="2200" b="0" i="1">
                                <a:latin typeface="Cambria Math" panose="02040503050406030204" pitchFamily="18" charset="0"/>
                              </a:rPr>
                              <m:t>/</m:t>
                            </m:r>
                            <m:r>
                              <a:rPr lang="en-US" altLang="en-US" sz="2200" b="0" i="1">
                                <a:latin typeface="Cambria Math" panose="02040503050406030204" pitchFamily="18" charset="0"/>
                                <a:ea typeface="Cambria Math" panose="02040503050406030204" pitchFamily="18" charset="0"/>
                              </a:rPr>
                              <m:t>𝜇</m:t>
                            </m:r>
                          </m:e>
                        </m:d>
                      </m:e>
                      <m:sup>
                        <m:f>
                          <m:fPr>
                            <m:ctrlPr>
                              <a:rPr lang="en-US" altLang="en-US" sz="2200" i="1">
                                <a:latin typeface="Cambria Math" panose="02040503050406030204" pitchFamily="18" charset="0"/>
                              </a:rPr>
                            </m:ctrlPr>
                          </m:fPr>
                          <m:num>
                            <m:r>
                              <a:rPr lang="en-US" altLang="en-US" sz="2200" b="0" i="1">
                                <a:latin typeface="Cambria Math" panose="02040503050406030204" pitchFamily="18" charset="0"/>
                              </a:rPr>
                              <m:t>1</m:t>
                            </m:r>
                          </m:num>
                          <m:den>
                            <m:r>
                              <a:rPr lang="en-US" altLang="en-US" sz="2200" b="0" i="1">
                                <a:latin typeface="Cambria Math" panose="02040503050406030204" pitchFamily="18" charset="0"/>
                              </a:rPr>
                              <m:t>2</m:t>
                            </m:r>
                          </m:den>
                        </m:f>
                      </m:sup>
                    </m:sSup>
                  </m:oMath>
                </a14:m>
                <a:r>
                  <a:rPr lang="en-US" altLang="en-US" sz="2200" dirty="0">
                    <a:latin typeface="Cambria Math" panose="02040503050406030204" pitchFamily="18" charset="0"/>
                  </a:rPr>
                  <a:t> </a:t>
                </a:r>
                <a14:m>
                  <m:oMath xmlns:m="http://schemas.openxmlformats.org/officeDocument/2006/math">
                    <m:d>
                      <m:dPr>
                        <m:ctrlPr>
                          <a:rPr lang="en-US" altLang="en-US" sz="2200" i="1">
                            <a:latin typeface="Cambria Math" panose="02040503050406030204" pitchFamily="18" charset="0"/>
                          </a:rPr>
                        </m:ctrlPr>
                      </m:dPr>
                      <m:e>
                        <m:r>
                          <a:rPr lang="en-US" altLang="en-US" sz="2200" b="0" i="1">
                            <a:latin typeface="Cambria Math" panose="02040503050406030204" pitchFamily="18" charset="0"/>
                          </a:rPr>
                          <m:t>𝜐</m:t>
                        </m:r>
                        <m:r>
                          <m:rPr>
                            <m:nor/>
                          </m:rPr>
                          <a:rPr lang="en-US" altLang="en-US" sz="2200" dirty="0">
                            <a:latin typeface="Cambria Math" panose="02040503050406030204" pitchFamily="18" charset="0"/>
                          </a:rPr>
                          <m:t> </m:t>
                        </m:r>
                        <m:r>
                          <a:rPr lang="en-US" altLang="en-US" sz="2200" b="0">
                            <a:latin typeface="Cambria Math" panose="02040503050406030204" pitchFamily="18" charset="0"/>
                          </a:rPr>
                          <m:t>+ </m:t>
                        </m:r>
                        <m:f>
                          <m:fPr>
                            <m:ctrlPr>
                              <a:rPr lang="en-US" altLang="en-US" sz="2200" i="1">
                                <a:latin typeface="Cambria Math" panose="02040503050406030204" pitchFamily="18" charset="0"/>
                              </a:rPr>
                            </m:ctrlPr>
                          </m:fPr>
                          <m:num>
                            <m:r>
                              <a:rPr lang="en-US" altLang="en-US" sz="2200" b="0" i="1">
                                <a:latin typeface="Cambria Math" panose="02040503050406030204" pitchFamily="18" charset="0"/>
                              </a:rPr>
                              <m:t>1</m:t>
                            </m:r>
                          </m:num>
                          <m:den>
                            <m:r>
                              <a:rPr lang="en-US" altLang="en-US" sz="2200" b="0" i="1">
                                <a:latin typeface="Cambria Math" panose="02040503050406030204" pitchFamily="18" charset="0"/>
                              </a:rPr>
                              <m:t>2</m:t>
                            </m:r>
                          </m:den>
                        </m:f>
                      </m:e>
                    </m:d>
                    <m:r>
                      <a:rPr lang="en-US" altLang="en-US" sz="2200" b="0" i="1" smtClean="0">
                        <a:latin typeface="Cambria Math" panose="02040503050406030204" pitchFamily="18" charset="0"/>
                      </a:rPr>
                      <m:t>      </m:t>
                    </m:r>
                    <m:r>
                      <a:rPr lang="en-US" altLang="en-US" sz="2200" b="0" i="1">
                        <a:latin typeface="Cambria Math" panose="02040503050406030204" pitchFamily="18" charset="0"/>
                        <a:ea typeface="Cambria Math" panose="02040503050406030204" pitchFamily="18" charset="0"/>
                      </a:rPr>
                      <m:t>𝜐</m:t>
                    </m:r>
                    <m:r>
                      <a:rPr lang="en-US" altLang="en-US" sz="2200" b="0">
                        <a:latin typeface="Cambria Math" panose="02040503050406030204" pitchFamily="18" charset="0"/>
                        <a:ea typeface="Cambria Math" panose="02040503050406030204" pitchFamily="18" charset="0"/>
                      </a:rPr>
                      <m:t>=</m:t>
                    </m:r>
                    <m:r>
                      <a:rPr lang="en-US" altLang="en-US" sz="2200" b="0" i="1">
                        <a:latin typeface="Cambria Math" panose="02040503050406030204" pitchFamily="18" charset="0"/>
                        <a:ea typeface="Cambria Math" panose="02040503050406030204" pitchFamily="18" charset="0"/>
                      </a:rPr>
                      <m:t>0</m:t>
                    </m:r>
                    <m:r>
                      <a:rPr lang="en-US" altLang="en-US" sz="2200" b="0">
                        <a:latin typeface="Cambria Math" panose="02040503050406030204" pitchFamily="18" charset="0"/>
                        <a:ea typeface="Cambria Math" panose="02040503050406030204" pitchFamily="18" charset="0"/>
                      </a:rPr>
                      <m:t>, </m:t>
                    </m:r>
                    <m:r>
                      <a:rPr lang="en-US" altLang="en-US" sz="2200" b="0" i="1">
                        <a:latin typeface="Cambria Math" panose="02040503050406030204" pitchFamily="18" charset="0"/>
                        <a:ea typeface="Cambria Math" panose="02040503050406030204" pitchFamily="18" charset="0"/>
                      </a:rPr>
                      <m:t>1</m:t>
                    </m:r>
                    <m:r>
                      <a:rPr lang="en-US" altLang="en-US" sz="2200" b="0">
                        <a:latin typeface="Cambria Math" panose="02040503050406030204" pitchFamily="18" charset="0"/>
                        <a:ea typeface="Cambria Math" panose="02040503050406030204" pitchFamily="18" charset="0"/>
                      </a:rPr>
                      <m:t>, </m:t>
                    </m:r>
                    <m:r>
                      <a:rPr lang="en-US" altLang="en-US" sz="2200" b="0" i="1">
                        <a:latin typeface="Cambria Math" panose="02040503050406030204" pitchFamily="18" charset="0"/>
                        <a:ea typeface="Cambria Math" panose="02040503050406030204" pitchFamily="18" charset="0"/>
                      </a:rPr>
                      <m:t>2</m:t>
                    </m:r>
                    <m:r>
                      <a:rPr lang="en-US" altLang="en-US" sz="2200" b="0">
                        <a:latin typeface="Cambria Math" panose="02040503050406030204" pitchFamily="18" charset="0"/>
                        <a:ea typeface="Cambria Math" panose="02040503050406030204" pitchFamily="18" charset="0"/>
                      </a:rPr>
                      <m:t>, </m:t>
                    </m:r>
                    <m:r>
                      <a:rPr lang="en-US" altLang="en-US" sz="2200" b="0" i="1">
                        <a:latin typeface="Cambria Math" panose="02040503050406030204" pitchFamily="18" charset="0"/>
                        <a:ea typeface="Cambria Math" panose="02040503050406030204" pitchFamily="18" charset="0"/>
                      </a:rPr>
                      <m:t>3</m:t>
                    </m:r>
                    <m:r>
                      <a:rPr lang="en-US" altLang="en-US" sz="2200" b="0">
                        <a:latin typeface="Cambria Math" panose="02040503050406030204" pitchFamily="18" charset="0"/>
                        <a:ea typeface="Cambria Math" panose="02040503050406030204" pitchFamily="18" charset="0"/>
                      </a:rPr>
                      <m:t>, …</m:t>
                    </m:r>
                  </m:oMath>
                </a14:m>
                <a:endParaRPr lang="en-US" sz="2200" dirty="0"/>
              </a:p>
              <a:p>
                <a:pPr algn="just">
                  <a:spcBef>
                    <a:spcPct val="0"/>
                  </a:spcBef>
                </a:pPr>
                <a:endParaRPr lang="en-US" sz="500" dirty="0"/>
              </a:p>
              <a:p>
                <a:pPr algn="just">
                  <a:spcBef>
                    <a:spcPct val="0"/>
                  </a:spcBef>
                </a:pPr>
                <a:r>
                  <a:rPr lang="en-US" altLang="en-US" sz="2200" dirty="0"/>
                  <a:t>where the force constant </a:t>
                </a:r>
                <a14:m>
                  <m:oMath xmlns:m="http://schemas.openxmlformats.org/officeDocument/2006/math">
                    <m:r>
                      <a:rPr lang="en-US" altLang="en-US" sz="2200" i="1" dirty="0">
                        <a:latin typeface="Cambria Math" panose="02040503050406030204" pitchFamily="18" charset="0"/>
                      </a:rPr>
                      <m:t>𝑘</m:t>
                    </m:r>
                  </m:oMath>
                </a14:m>
                <a:r>
                  <a:rPr lang="en-US" altLang="en-US" sz="2200" dirty="0"/>
                  <a:t> is given by </a:t>
                </a:r>
              </a:p>
              <a:p>
                <a:pPr algn="just">
                  <a:spcBef>
                    <a:spcPct val="0"/>
                  </a:spcBef>
                </a:pPr>
                <a:endParaRPr lang="en-US" altLang="en-US" sz="500" dirty="0"/>
              </a:p>
              <a:p>
                <a:pPr algn="just">
                  <a:spcBef>
                    <a:spcPct val="0"/>
                  </a:spcBef>
                </a:pPr>
                <a14:m>
                  <m:oMathPara xmlns:m="http://schemas.openxmlformats.org/officeDocument/2006/math">
                    <m:oMathParaPr>
                      <m:jc m:val="centerGroup"/>
                    </m:oMathParaPr>
                    <m:oMath xmlns:m="http://schemas.openxmlformats.org/officeDocument/2006/math">
                      <m:r>
                        <a:rPr lang="en-US" altLang="en-US" sz="2200" b="0" i="1">
                          <a:latin typeface="Cambria Math" panose="02040503050406030204" pitchFamily="18" charset="0"/>
                        </a:rPr>
                        <m:t>𝑘</m:t>
                      </m:r>
                      <m:r>
                        <a:rPr lang="en-US" altLang="en-US" sz="2200" b="0" i="1">
                          <a:latin typeface="Cambria Math" panose="02040503050406030204" pitchFamily="18" charset="0"/>
                        </a:rPr>
                        <m:t>=</m:t>
                      </m:r>
                      <m:sSup>
                        <m:sSupPr>
                          <m:ctrlPr>
                            <a:rPr lang="en-US" altLang="en-US" sz="2400" i="1">
                              <a:latin typeface="Cambria Math" panose="02040503050406030204" pitchFamily="18" charset="0"/>
                            </a:rPr>
                          </m:ctrlPr>
                        </m:sSupPr>
                        <m:e>
                          <m:d>
                            <m:dPr>
                              <m:ctrlPr>
                                <a:rPr lang="en-US" altLang="en-US" sz="2400" i="1">
                                  <a:latin typeface="Cambria Math" panose="02040503050406030204" pitchFamily="18" charset="0"/>
                                </a:rPr>
                              </m:ctrlPr>
                            </m:dPr>
                            <m:e>
                              <m:r>
                                <a:rPr lang="en-US" altLang="en-US" sz="2400" b="0" i="1">
                                  <a:latin typeface="Cambria Math" panose="02040503050406030204" pitchFamily="18" charset="0"/>
                                </a:rPr>
                                <m:t>2</m:t>
                              </m:r>
                              <m:r>
                                <a:rPr lang="en-US" altLang="en-US" sz="2400" b="0" i="1">
                                  <a:latin typeface="Cambria Math" panose="02040503050406030204" pitchFamily="18" charset="0"/>
                                  <a:ea typeface="Cambria Math" panose="02040503050406030204" pitchFamily="18" charset="0"/>
                                </a:rPr>
                                <m:t>𝜋</m:t>
                              </m:r>
                              <m:r>
                                <a:rPr lang="en-US" altLang="en-US" sz="2400" b="0" i="1">
                                  <a:latin typeface="Cambria Math" panose="02040503050406030204" pitchFamily="18" charset="0"/>
                                </a:rPr>
                                <m:t>𝜈</m:t>
                              </m:r>
                            </m:e>
                          </m:d>
                        </m:e>
                        <m:sup>
                          <m:r>
                            <a:rPr lang="en-US" altLang="en-US" sz="2400" b="0" i="1">
                              <a:latin typeface="Cambria Math" panose="02040503050406030204" pitchFamily="18" charset="0"/>
                            </a:rPr>
                            <m:t>2</m:t>
                          </m:r>
                        </m:sup>
                      </m:sSup>
                      <m:r>
                        <a:rPr lang="en-US" altLang="en-US" sz="2400" b="0" i="1">
                          <a:latin typeface="Cambria Math" panose="02040503050406030204" pitchFamily="18" charset="0"/>
                          <a:ea typeface="Cambria Math" panose="02040503050406030204" pitchFamily="18" charset="0"/>
                        </a:rPr>
                        <m:t>𝜇</m:t>
                      </m:r>
                      <m:r>
                        <a:rPr lang="en-US" altLang="en-US" sz="2200" b="0" i="1" smtClean="0">
                          <a:latin typeface="Cambria Math" panose="02040503050406030204" pitchFamily="18" charset="0"/>
                        </a:rPr>
                        <m:t>=</m:t>
                      </m:r>
                      <m:sSup>
                        <m:sSupPr>
                          <m:ctrlPr>
                            <a:rPr lang="en-US" altLang="en-US" sz="2000" i="1">
                              <a:latin typeface="Cambria Math" panose="02040503050406030204" pitchFamily="18" charset="0"/>
                            </a:rPr>
                          </m:ctrlPr>
                        </m:sSupPr>
                        <m:e>
                          <m:d>
                            <m:dPr>
                              <m:ctrlPr>
                                <a:rPr lang="en-US" altLang="en-US" sz="2000" i="1">
                                  <a:latin typeface="Cambria Math" panose="02040503050406030204" pitchFamily="18" charset="0"/>
                                </a:rPr>
                              </m:ctrlPr>
                            </m:dPr>
                            <m:e>
                              <m:r>
                                <a:rPr lang="en-US" altLang="en-US" sz="2000" b="0" i="1">
                                  <a:latin typeface="Cambria Math" panose="02040503050406030204" pitchFamily="18" charset="0"/>
                                </a:rPr>
                                <m:t>2</m:t>
                              </m:r>
                              <m:r>
                                <a:rPr lang="en-US" altLang="en-US" sz="2000" b="0" i="1">
                                  <a:latin typeface="Cambria Math" panose="02040503050406030204" pitchFamily="18" charset="0"/>
                                  <a:ea typeface="Cambria Math" panose="02040503050406030204" pitchFamily="18" charset="0"/>
                                </a:rPr>
                                <m:t>𝜋</m:t>
                              </m:r>
                              <m:r>
                                <m:rPr>
                                  <m:sty m:val="p"/>
                                </m:rPr>
                                <a:rPr lang="en-US" altLang="en-US" sz="2000" b="0" i="0" smtClean="0">
                                  <a:latin typeface="Cambria Math" panose="02040503050406030204" pitchFamily="18" charset="0"/>
                                </a:rPr>
                                <m:t>c</m:t>
                              </m:r>
                              <m:bar>
                                <m:barPr>
                                  <m:pos m:val="top"/>
                                  <m:ctrlPr>
                                    <a:rPr lang="en-US" sz="2000" i="1" dirty="0">
                                      <a:latin typeface="Cambria Math" panose="02040503050406030204" pitchFamily="18" charset="0"/>
                                      <a:cs typeface="Times New Roman" panose="02020603050405020304" pitchFamily="18" charset="0"/>
                                    </a:rPr>
                                  </m:ctrlPr>
                                </m:barPr>
                                <m:e>
                                  <m:r>
                                    <a:rPr lang="el-GR" sz="2000" b="0" i="1" dirty="0">
                                      <a:latin typeface="Cambria Math" panose="02040503050406030204" pitchFamily="18" charset="0"/>
                                      <a:cs typeface="Times New Roman" panose="02020603050405020304" pitchFamily="18" charset="0"/>
                                    </a:rPr>
                                    <m:t>𝜈</m:t>
                                  </m:r>
                                </m:e>
                              </m:bar>
                            </m:e>
                          </m:d>
                        </m:e>
                        <m:sup>
                          <m:r>
                            <a:rPr lang="en-US" altLang="en-US" sz="2000" b="0" i="1">
                              <a:latin typeface="Cambria Math" panose="02040503050406030204" pitchFamily="18" charset="0"/>
                            </a:rPr>
                            <m:t>2</m:t>
                          </m:r>
                        </m:sup>
                      </m:sSup>
                      <m:r>
                        <a:rPr lang="en-US" altLang="en-US" sz="2000" b="0" i="1">
                          <a:latin typeface="Cambria Math" panose="02040503050406030204" pitchFamily="18" charset="0"/>
                          <a:ea typeface="Cambria Math" panose="02040503050406030204" pitchFamily="18" charset="0"/>
                        </a:rPr>
                        <m:t>𝜇</m:t>
                      </m:r>
                    </m:oMath>
                  </m:oMathPara>
                </a14:m>
                <a:endParaRPr lang="en-US" altLang="en-US" sz="2000" dirty="0"/>
              </a:p>
              <a:p>
                <a:pPr algn="just">
                  <a:spcBef>
                    <a:spcPct val="0"/>
                  </a:spcBef>
                </a:pPr>
                <a:endParaRPr lang="en-US" altLang="en-US" sz="500" b="1" dirty="0"/>
              </a:p>
              <a:p>
                <a:pPr algn="just">
                  <a:spcBef>
                    <a:spcPct val="0"/>
                  </a:spcBef>
                </a:pPr>
                <a:endParaRPr lang="en-US" altLang="en-US" sz="500" dirty="0"/>
              </a:p>
              <a:p>
                <a:pPr algn="just">
                  <a:spcBef>
                    <a:spcPct val="0"/>
                  </a:spcBef>
                </a:pPr>
                <a:r>
                  <a:rPr lang="en-US" altLang="en-US" sz="2200" dirty="0"/>
                  <a:t>and the reduced mass </a:t>
                </a:r>
                <a:r>
                  <a:rPr lang="el-GR" altLang="en-US" sz="2200" i="1" dirty="0"/>
                  <a:t>μ</a:t>
                </a:r>
                <a:r>
                  <a:rPr lang="en-US" altLang="en-US" sz="2200" dirty="0"/>
                  <a:t> is given by </a:t>
                </a:r>
              </a:p>
              <a:p>
                <a:pPr algn="just">
                  <a:spcBef>
                    <a:spcPct val="0"/>
                  </a:spcBef>
                </a:pPr>
                <a:endParaRPr lang="en-US" altLang="en-US" sz="500" dirty="0"/>
              </a:p>
              <a:p>
                <a:pPr algn="just">
                  <a:spcBef>
                    <a:spcPct val="0"/>
                  </a:spcBef>
                </a:pPr>
                <a14:m>
                  <m:oMathPara xmlns:m="http://schemas.openxmlformats.org/officeDocument/2006/math">
                    <m:oMathParaPr>
                      <m:jc m:val="centerGroup"/>
                    </m:oMathParaPr>
                    <m:oMath xmlns:m="http://schemas.openxmlformats.org/officeDocument/2006/math">
                      <m:r>
                        <a:rPr lang="en-US" altLang="en-US" sz="2200" b="0" i="1">
                          <a:latin typeface="Cambria Math" panose="02040503050406030204" pitchFamily="18" charset="0"/>
                          <a:ea typeface="Cambria Math" panose="02040503050406030204" pitchFamily="18" charset="0"/>
                        </a:rPr>
                        <m:t>𝜇</m:t>
                      </m:r>
                      <m:r>
                        <a:rPr lang="en-US" altLang="en-US" sz="2200" b="0" i="1">
                          <a:latin typeface="Cambria Math" panose="02040503050406030204" pitchFamily="18" charset="0"/>
                          <a:ea typeface="Cambria Math" panose="02040503050406030204" pitchFamily="18" charset="0"/>
                        </a:rPr>
                        <m:t>=</m:t>
                      </m:r>
                      <m:f>
                        <m:fPr>
                          <m:ctrlPr>
                            <a:rPr lang="en-US" sz="2200" i="1" dirty="0">
                              <a:latin typeface="Cambria Math" panose="02040503050406030204" pitchFamily="18" charset="0"/>
                            </a:rPr>
                          </m:ctrlPr>
                        </m:fPr>
                        <m:num>
                          <m:sSub>
                            <m:sSubPr>
                              <m:ctrlPr>
                                <a:rPr lang="en-US" altLang="en-US" sz="2200" i="1">
                                  <a:latin typeface="Cambria Math" panose="02040503050406030204" pitchFamily="18" charset="0"/>
                                </a:rPr>
                              </m:ctrlPr>
                            </m:sSubPr>
                            <m:e>
                              <m:r>
                                <a:rPr lang="en-US" altLang="en-US" sz="2200" b="0" i="1">
                                  <a:latin typeface="Cambria Math" panose="02040503050406030204" pitchFamily="18" charset="0"/>
                                </a:rPr>
                                <m:t>𝑚</m:t>
                              </m:r>
                            </m:e>
                            <m:sub>
                              <m:r>
                                <a:rPr lang="en-US" altLang="en-US" sz="2200" b="0" i="1">
                                  <a:latin typeface="Cambria Math" panose="02040503050406030204" pitchFamily="18" charset="0"/>
                                </a:rPr>
                                <m:t>1</m:t>
                              </m:r>
                            </m:sub>
                          </m:sSub>
                          <m:sSub>
                            <m:sSubPr>
                              <m:ctrlPr>
                                <a:rPr lang="en-US" altLang="en-US" sz="2200" i="1">
                                  <a:latin typeface="Cambria Math" panose="02040503050406030204" pitchFamily="18" charset="0"/>
                                </a:rPr>
                              </m:ctrlPr>
                            </m:sSubPr>
                            <m:e>
                              <m:r>
                                <a:rPr lang="en-US" altLang="en-US" sz="2200" b="0" i="1">
                                  <a:latin typeface="Cambria Math" panose="02040503050406030204" pitchFamily="18" charset="0"/>
                                </a:rPr>
                                <m:t>𝑚</m:t>
                              </m:r>
                            </m:e>
                            <m:sub>
                              <m:r>
                                <a:rPr lang="en-US" altLang="en-US" sz="2200" b="0" i="1">
                                  <a:latin typeface="Cambria Math" panose="02040503050406030204" pitchFamily="18" charset="0"/>
                                </a:rPr>
                                <m:t>2</m:t>
                              </m:r>
                            </m:sub>
                          </m:sSub>
                        </m:num>
                        <m:den>
                          <m:sSub>
                            <m:sSubPr>
                              <m:ctrlPr>
                                <a:rPr lang="en-US" altLang="en-US" sz="2200" i="1">
                                  <a:latin typeface="Cambria Math" panose="02040503050406030204" pitchFamily="18" charset="0"/>
                                </a:rPr>
                              </m:ctrlPr>
                            </m:sSubPr>
                            <m:e>
                              <m:sSub>
                                <m:sSubPr>
                                  <m:ctrlPr>
                                    <a:rPr lang="en-US" altLang="en-US" sz="2200" i="1">
                                      <a:latin typeface="Cambria Math" panose="02040503050406030204" pitchFamily="18" charset="0"/>
                                    </a:rPr>
                                  </m:ctrlPr>
                                </m:sSubPr>
                                <m:e>
                                  <m:r>
                                    <a:rPr lang="en-US" altLang="en-US" sz="2200" b="0" i="1">
                                      <a:latin typeface="Cambria Math" panose="02040503050406030204" pitchFamily="18" charset="0"/>
                                    </a:rPr>
                                    <m:t>𝑚</m:t>
                                  </m:r>
                                </m:e>
                                <m:sub>
                                  <m:r>
                                    <a:rPr lang="en-US" altLang="en-US" sz="2200" b="0" i="1">
                                      <a:latin typeface="Cambria Math" panose="02040503050406030204" pitchFamily="18" charset="0"/>
                                    </a:rPr>
                                    <m:t>1</m:t>
                                  </m:r>
                                </m:sub>
                              </m:sSub>
                              <m:r>
                                <a:rPr lang="en-US" altLang="en-US" sz="2200" b="0" i="1">
                                  <a:latin typeface="Cambria Math" panose="02040503050406030204" pitchFamily="18" charset="0"/>
                                </a:rPr>
                                <m:t>+</m:t>
                              </m:r>
                              <m:r>
                                <a:rPr lang="en-US" altLang="en-US" sz="2200" b="0" i="1">
                                  <a:latin typeface="Cambria Math" panose="02040503050406030204" pitchFamily="18" charset="0"/>
                                </a:rPr>
                                <m:t>𝑚</m:t>
                              </m:r>
                            </m:e>
                            <m:sub>
                              <m:r>
                                <a:rPr lang="en-US" altLang="en-US" sz="2200" b="0" i="1">
                                  <a:latin typeface="Cambria Math" panose="02040503050406030204" pitchFamily="18" charset="0"/>
                                </a:rPr>
                                <m:t>2</m:t>
                              </m:r>
                            </m:sub>
                          </m:sSub>
                        </m:den>
                      </m:f>
                    </m:oMath>
                  </m:oMathPara>
                </a14:m>
                <a:endParaRPr lang="en-US" altLang="en-US" sz="2200" dirty="0"/>
              </a:p>
              <a:p>
                <a:pPr algn="just"/>
                <a:endParaRPr lang="en-US" sz="500" dirty="0"/>
              </a:p>
              <a:p>
                <a:pPr algn="just"/>
                <a:r>
                  <a:rPr lang="en-US" sz="2200" dirty="0"/>
                  <a:t>A diatomic molecule can make a transition from one vibrational energy state to another by absorbing or emitting electromagnetic radiation whose observed frequency satisfies the Bohr frequency condition</a:t>
                </a:r>
              </a:p>
              <a:p>
                <a:pPr algn="just"/>
                <a:endParaRPr lang="en-US" altLang="en-US" sz="500" dirty="0"/>
              </a:p>
              <a:p>
                <a:pPr algn="just">
                  <a:spcBef>
                    <a:spcPct val="0"/>
                  </a:spcBef>
                </a:pPr>
                <a14:m>
                  <m:oMathPara xmlns:m="http://schemas.openxmlformats.org/officeDocument/2006/math">
                    <m:oMathParaPr>
                      <m:jc m:val="centerGroup"/>
                    </m:oMathParaPr>
                    <m:oMath xmlns:m="http://schemas.openxmlformats.org/officeDocument/2006/math">
                      <m:r>
                        <a:rPr lang="en-US" altLang="en-US" sz="2200" b="0" i="1" smtClean="0">
                          <a:latin typeface="Cambria Math" panose="02040503050406030204" pitchFamily="18" charset="0"/>
                          <a:ea typeface="Cambria Math" panose="02040503050406030204" pitchFamily="18" charset="0"/>
                        </a:rPr>
                        <m:t>∆</m:t>
                      </m:r>
                      <m:r>
                        <a:rPr lang="en-US" altLang="en-US" sz="2200" b="0" i="1" smtClean="0">
                          <a:latin typeface="Cambria Math" panose="02040503050406030204" pitchFamily="18" charset="0"/>
                          <a:ea typeface="Cambria Math" panose="02040503050406030204" pitchFamily="18" charset="0"/>
                        </a:rPr>
                        <m:t>𝐸</m:t>
                      </m:r>
                      <m:r>
                        <a:rPr lang="en-US" altLang="en-US" sz="2200" b="0" i="1" smtClean="0">
                          <a:latin typeface="Cambria Math" panose="02040503050406030204" pitchFamily="18" charset="0"/>
                          <a:ea typeface="Cambria Math" panose="02040503050406030204" pitchFamily="18" charset="0"/>
                        </a:rPr>
                        <m:t>=</m:t>
                      </m:r>
                      <m:r>
                        <a:rPr lang="en-US" altLang="en-US" sz="2200" b="0" i="1" smtClean="0">
                          <a:latin typeface="Cambria Math" panose="02040503050406030204" pitchFamily="18" charset="0"/>
                          <a:ea typeface="Cambria Math" panose="02040503050406030204" pitchFamily="18" charset="0"/>
                        </a:rPr>
                        <m:t>h</m:t>
                      </m:r>
                      <m:sSub>
                        <m:sSubPr>
                          <m:ctrlPr>
                            <a:rPr lang="en-US" altLang="en-US" sz="2200" i="1" smtClean="0">
                              <a:latin typeface="Cambria Math" panose="02040503050406030204" pitchFamily="18" charset="0"/>
                              <a:ea typeface="Cambria Math" panose="02040503050406030204" pitchFamily="18" charset="0"/>
                            </a:rPr>
                          </m:ctrlPr>
                        </m:sSubPr>
                        <m:e>
                          <m:r>
                            <a:rPr lang="en-US" altLang="en-US" sz="2000" b="0" i="1">
                              <a:latin typeface="Cambria Math" panose="02040503050406030204" pitchFamily="18" charset="0"/>
                            </a:rPr>
                            <m:t>𝜈</m:t>
                          </m:r>
                        </m:e>
                        <m:sub>
                          <m:r>
                            <m:rPr>
                              <m:sty m:val="p"/>
                            </m:rPr>
                            <a:rPr lang="en-US" altLang="en-US" sz="2200" b="0" i="0" smtClean="0">
                              <a:latin typeface="Cambria Math" panose="02040503050406030204" pitchFamily="18" charset="0"/>
                              <a:ea typeface="Cambria Math" panose="02040503050406030204" pitchFamily="18" charset="0"/>
                            </a:rPr>
                            <m:t>obs</m:t>
                          </m:r>
                        </m:sub>
                      </m:sSub>
                    </m:oMath>
                  </m:oMathPara>
                </a14:m>
                <a:endParaRPr lang="en-US" altLang="en-US" sz="2200" dirty="0"/>
              </a:p>
            </p:txBody>
          </p:sp>
        </mc:Choice>
        <mc:Fallback xmlns="">
          <p:sp>
            <p:nvSpPr>
              <p:cNvPr id="5" name="Rectangle 4"/>
              <p:cNvSpPr>
                <a:spLocks noRot="1" noChangeAspect="1" noMove="1" noResize="1" noEditPoints="1" noAdjustHandles="1" noChangeArrowheads="1" noChangeShapeType="1" noTextEdit="1"/>
              </p:cNvSpPr>
              <p:nvPr/>
            </p:nvSpPr>
            <p:spPr>
              <a:xfrm>
                <a:off x="292100" y="908735"/>
                <a:ext cx="8559800" cy="5584734"/>
              </a:xfrm>
              <a:prstGeom prst="rect">
                <a:avLst/>
              </a:prstGeom>
              <a:blipFill>
                <a:blip r:embed="rId2"/>
                <a:stretch>
                  <a:fillRect l="-926" t="-764" r="-926"/>
                </a:stretch>
              </a:blipFill>
            </p:spPr>
            <p:txBody>
              <a:bodyPr/>
              <a:lstStyle/>
              <a:p>
                <a:r>
                  <a:rPr lang="en-US">
                    <a:noFill/>
                  </a:rPr>
                  <a:t> </a:t>
                </a:r>
              </a:p>
            </p:txBody>
          </p:sp>
        </mc:Fallback>
      </mc:AlternateContent>
    </p:spTree>
    <p:extLst>
      <p:ext uri="{BB962C8B-B14F-4D97-AF65-F5344CB8AC3E}">
        <p14:creationId xmlns:p14="http://schemas.microsoft.com/office/powerpoint/2010/main" val="2693950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500"/>
                                        <p:tgtEl>
                                          <p:spTgt spid="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fade">
                                      <p:cBhvr>
                                        <p:cTn id="32" dur="500"/>
                                        <p:tgtEl>
                                          <p:spTgt spid="5">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animEffect transition="in" filter="fade">
                                      <p:cBhvr>
                                        <p:cTn id="37" dur="500"/>
                                        <p:tgtEl>
                                          <p:spTgt spid="5">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14" end="14"/>
                                            </p:txEl>
                                          </p:spTgt>
                                        </p:tgtEl>
                                        <p:attrNameLst>
                                          <p:attrName>style.visibility</p:attrName>
                                        </p:attrNameLst>
                                      </p:cBhvr>
                                      <p:to>
                                        <p:strVal val="visible"/>
                                      </p:to>
                                    </p:set>
                                    <p:animEffect transition="in" filter="fade">
                                      <p:cBhvr>
                                        <p:cTn id="42" dur="500"/>
                                        <p:tgtEl>
                                          <p:spTgt spid="5">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16" end="16"/>
                                            </p:txEl>
                                          </p:spTgt>
                                        </p:tgtEl>
                                        <p:attrNameLst>
                                          <p:attrName>style.visibility</p:attrName>
                                        </p:attrNameLst>
                                      </p:cBhvr>
                                      <p:to>
                                        <p:strVal val="visible"/>
                                      </p:to>
                                    </p:set>
                                    <p:animEffect transition="in" filter="fade">
                                      <p:cBhvr>
                                        <p:cTn id="47" dur="500"/>
                                        <p:tgtEl>
                                          <p:spTgt spid="5">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Harmonic Oscillator</a:t>
            </a:r>
            <a:endParaRPr lang="ar-SA" altLang="en-US" sz="3000" b="1" dirty="0"/>
          </a:p>
        </p:txBody>
      </p:sp>
      <p:sp>
        <p:nvSpPr>
          <p:cNvPr id="4" name="Slide Number Placeholder 3"/>
          <p:cNvSpPr>
            <a:spLocks noGrp="1"/>
          </p:cNvSpPr>
          <p:nvPr>
            <p:ph type="sldNum" sz="quarter" idx="12"/>
          </p:nvPr>
        </p:nvSpPr>
        <p:spPr/>
        <p:txBody>
          <a:bodyPr/>
          <a:lstStyle/>
          <a:p>
            <a:fld id="{74374BF2-3C04-4AB9-BE52-D173019A9162}" type="slidenum">
              <a:rPr lang="en-US" smtClean="0"/>
              <a:t>25</a:t>
            </a:fld>
            <a:endParaRPr lang="en-US"/>
          </a:p>
        </p:txBody>
      </p:sp>
      <mc:AlternateContent xmlns:mc="http://schemas.openxmlformats.org/markup-compatibility/2006" xmlns:a14="http://schemas.microsoft.com/office/drawing/2010/main">
        <mc:Choice Requires="a14">
          <p:sp>
            <p:nvSpPr>
              <p:cNvPr id="5" name="Rectangle 4"/>
              <p:cNvSpPr/>
              <p:nvPr/>
            </p:nvSpPr>
            <p:spPr>
              <a:xfrm>
                <a:off x="258647" y="919886"/>
                <a:ext cx="8559800" cy="5485733"/>
              </a:xfrm>
              <a:prstGeom prst="rect">
                <a:avLst/>
              </a:prstGeom>
            </p:spPr>
            <p:txBody>
              <a:bodyPr wrap="square">
                <a:spAutoFit/>
              </a:bodyPr>
              <a:lstStyle/>
              <a:p>
                <a:pPr algn="just">
                  <a:spcBef>
                    <a:spcPct val="0"/>
                  </a:spcBef>
                </a:pPr>
                <a:r>
                  <a:rPr lang="en-US" altLang="en-US" sz="2300" dirty="0"/>
                  <a:t>The lowest vibrational energy is at </a:t>
                </a:r>
                <a14:m>
                  <m:oMath xmlns:m="http://schemas.openxmlformats.org/officeDocument/2006/math">
                    <m:r>
                      <a:rPr lang="en-US" sz="2300" b="0" i="1">
                        <a:latin typeface="Cambria Math" panose="02040503050406030204" pitchFamily="18" charset="0"/>
                      </a:rPr>
                      <m:t>𝜐</m:t>
                    </m:r>
                    <m:r>
                      <a:rPr lang="en-US" sz="2300" b="0">
                        <a:latin typeface="Cambria Math" panose="02040503050406030204" pitchFamily="18" charset="0"/>
                      </a:rPr>
                      <m:t>=</m:t>
                    </m:r>
                    <m:r>
                      <a:rPr lang="en-US" sz="2300" b="0" i="1">
                        <a:latin typeface="Cambria Math" panose="02040503050406030204" pitchFamily="18" charset="0"/>
                      </a:rPr>
                      <m:t>0</m:t>
                    </m:r>
                  </m:oMath>
                </a14:m>
                <a:r>
                  <a:rPr lang="en-US" altLang="en-US" sz="2300" dirty="0"/>
                  <a:t> given by</a:t>
                </a:r>
              </a:p>
              <a:p>
                <a:pPr algn="just">
                  <a:spcBef>
                    <a:spcPct val="0"/>
                  </a:spcBef>
                </a:pPr>
                <a:endParaRPr lang="en-US" altLang="en-US" sz="1000" dirty="0"/>
              </a:p>
              <a:p>
                <a:pPr algn="ctr">
                  <a:spcBef>
                    <a:spcPct val="0"/>
                  </a:spcBef>
                </a:pPr>
                <a14:m>
                  <m:oMath xmlns:m="http://schemas.openxmlformats.org/officeDocument/2006/math">
                    <m:sSub>
                      <m:sSubPr>
                        <m:ctrlPr>
                          <a:rPr lang="en-US" altLang="en-US" sz="2300" i="1">
                            <a:latin typeface="Cambria Math" panose="02040503050406030204" pitchFamily="18" charset="0"/>
                            <a:ea typeface="Cambria Math" panose="02040503050406030204" pitchFamily="18" charset="0"/>
                          </a:rPr>
                        </m:ctrlPr>
                      </m:sSubPr>
                      <m:e>
                        <m:r>
                          <a:rPr lang="en-US" altLang="en-US" sz="2300" i="1">
                            <a:latin typeface="Cambria Math" panose="02040503050406030204" pitchFamily="18" charset="0"/>
                            <a:ea typeface="Cambria Math" panose="02040503050406030204" pitchFamily="18" charset="0"/>
                          </a:rPr>
                          <m:t>𝐸</m:t>
                        </m:r>
                      </m:e>
                      <m:sub>
                        <m:r>
                          <a:rPr lang="en-US" altLang="en-US" sz="2300" b="0" i="1" smtClean="0">
                            <a:latin typeface="Cambria Math" panose="02040503050406030204" pitchFamily="18" charset="0"/>
                            <a:ea typeface="Cambria Math" panose="02040503050406030204" pitchFamily="18" charset="0"/>
                          </a:rPr>
                          <m:t>0</m:t>
                        </m:r>
                        <m:r>
                          <m:rPr>
                            <m:nor/>
                          </m:rPr>
                          <a:rPr lang="en-US" altLang="en-US" sz="2300" dirty="0"/>
                          <m:t> </m:t>
                        </m:r>
                      </m:sub>
                    </m:sSub>
                    <m:r>
                      <a:rPr lang="en-US" altLang="en-US" sz="2300" i="1">
                        <a:latin typeface="Cambria Math" panose="02040503050406030204" pitchFamily="18" charset="0"/>
                      </a:rPr>
                      <m:t>=</m:t>
                    </m:r>
                    <m:f>
                      <m:fPr>
                        <m:ctrlPr>
                          <a:rPr lang="en-US" altLang="en-US" sz="2300" i="1">
                            <a:latin typeface="Cambria Math" panose="02040503050406030204" pitchFamily="18" charset="0"/>
                          </a:rPr>
                        </m:ctrlPr>
                      </m:fPr>
                      <m:num>
                        <m:r>
                          <a:rPr lang="en-US" altLang="en-US" sz="2300" i="1">
                            <a:latin typeface="Cambria Math" panose="02040503050406030204" pitchFamily="18" charset="0"/>
                          </a:rPr>
                          <m:t>1</m:t>
                        </m:r>
                      </m:num>
                      <m:den>
                        <m:r>
                          <a:rPr lang="en-US" altLang="en-US" sz="2300" i="1">
                            <a:latin typeface="Cambria Math" panose="02040503050406030204" pitchFamily="18" charset="0"/>
                          </a:rPr>
                          <m:t>2</m:t>
                        </m:r>
                      </m:den>
                    </m:f>
                    <m:r>
                      <a:rPr lang="en-US" altLang="en-US" sz="2300" i="1">
                        <a:latin typeface="Cambria Math" panose="02040503050406030204" pitchFamily="18" charset="0"/>
                        <a:ea typeface="Cambria Math" panose="02040503050406030204" pitchFamily="18" charset="0"/>
                      </a:rPr>
                      <m:t>h</m:t>
                    </m:r>
                    <m:r>
                      <a:rPr lang="en-US" altLang="en-US" sz="2300" i="1">
                        <a:latin typeface="Cambria Math" panose="02040503050406030204" pitchFamily="18" charset="0"/>
                      </a:rPr>
                      <m:t>𝜈</m:t>
                    </m:r>
                  </m:oMath>
                </a14:m>
                <a:r>
                  <a:rPr lang="en-US" altLang="en-US" sz="2300" dirty="0"/>
                  <a:t> </a:t>
                </a:r>
              </a:p>
              <a:p>
                <a:pPr algn="just">
                  <a:spcBef>
                    <a:spcPct val="0"/>
                  </a:spcBef>
                </a:pPr>
                <a:endParaRPr lang="en-US" altLang="en-US" sz="1000" dirty="0"/>
              </a:p>
              <a:p>
                <a:pPr algn="just">
                  <a:spcBef>
                    <a:spcPct val="0"/>
                  </a:spcBef>
                </a:pPr>
                <a:r>
                  <a:rPr lang="en-US" altLang="en-US" sz="2300" dirty="0"/>
                  <a:t>This is the </a:t>
                </a:r>
                <a:r>
                  <a:rPr lang="en-US" altLang="en-US" sz="2300" b="1" dirty="0"/>
                  <a:t>zero point energy </a:t>
                </a:r>
                <a:r>
                  <a:rPr lang="en-US" altLang="en-US" sz="2300" dirty="0"/>
                  <a:t>for the simple harmonic motion. Note that even at zero Kelvin the vibrational energy does not equal zero but still have value given by the above equation.</a:t>
                </a:r>
              </a:p>
              <a:p>
                <a:pPr algn="just">
                  <a:spcBef>
                    <a:spcPct val="0"/>
                  </a:spcBef>
                </a:pPr>
                <a:endParaRPr lang="en-US" altLang="en-US" sz="1500" dirty="0"/>
              </a:p>
              <a:p>
                <a:pPr algn="just">
                  <a:spcBef>
                    <a:spcPct val="0"/>
                  </a:spcBef>
                </a:pPr>
                <a:r>
                  <a:rPr lang="en-US" altLang="en-US" sz="2300" dirty="0"/>
                  <a:t>Vibrational spectroscopy is very important in all aspects of chemistry. It appears in the </a:t>
                </a:r>
                <a14:m>
                  <m:oMath xmlns:m="http://schemas.openxmlformats.org/officeDocument/2006/math">
                    <m:r>
                      <a:rPr lang="en-US" altLang="en-US" sz="2300" b="0" i="1" dirty="0" smtClean="0">
                        <a:latin typeface="Cambria Math" panose="02040503050406030204" pitchFamily="18" charset="0"/>
                      </a:rPr>
                      <m:t>𝐼𝑅</m:t>
                    </m:r>
                  </m:oMath>
                </a14:m>
                <a:r>
                  <a:rPr lang="en-US" altLang="en-US" sz="2300" dirty="0"/>
                  <a:t> region of the electromagnetic radiation.</a:t>
                </a:r>
              </a:p>
              <a:p>
                <a:pPr algn="just">
                  <a:spcBef>
                    <a:spcPct val="0"/>
                  </a:spcBef>
                </a:pPr>
                <a:endParaRPr lang="en-US" altLang="en-US" sz="1500" dirty="0"/>
              </a:p>
              <a:p>
                <a:pPr algn="just">
                  <a:spcBef>
                    <a:spcPct val="0"/>
                  </a:spcBef>
                </a:pPr>
                <a:r>
                  <a:rPr lang="en-US" altLang="en-US" sz="2300" dirty="0"/>
                  <a:t>The spectrum usually appears when a transition between two energy levels takes place.</a:t>
                </a:r>
              </a:p>
              <a:p>
                <a:pPr algn="just">
                  <a:spcBef>
                    <a:spcPct val="0"/>
                  </a:spcBef>
                </a:pPr>
                <a:endParaRPr lang="en-US" altLang="en-US" sz="1500" dirty="0"/>
              </a:p>
              <a:p>
                <a:pPr algn="just"/>
                <a:r>
                  <a:rPr lang="en-US" sz="2300" dirty="0"/>
                  <a:t>The harmonic-oscillator model allows transitions only between adjacent energy states, so that we have the condition that </a:t>
                </a:r>
                <a14:m>
                  <m:oMath xmlns:m="http://schemas.openxmlformats.org/officeDocument/2006/math">
                    <m:r>
                      <a:rPr lang="en-US" altLang="en-US" sz="2300" i="1">
                        <a:latin typeface="Cambria Math" panose="02040503050406030204" pitchFamily="18" charset="0"/>
                        <a:ea typeface="Cambria Math" panose="02040503050406030204" pitchFamily="18" charset="0"/>
                      </a:rPr>
                      <m:t>∆</m:t>
                    </m:r>
                    <m:r>
                      <a:rPr lang="en-US" altLang="en-US" sz="2300" i="1">
                        <a:latin typeface="Cambria Math" panose="02040503050406030204" pitchFamily="18" charset="0"/>
                        <a:ea typeface="Cambria Math" panose="02040503050406030204" pitchFamily="18" charset="0"/>
                      </a:rPr>
                      <m:t>𝜐</m:t>
                    </m:r>
                    <m:r>
                      <a:rPr lang="en-US" altLang="en-US" sz="2300" i="1">
                        <a:latin typeface="Cambria Math" panose="02040503050406030204" pitchFamily="18" charset="0"/>
                        <a:ea typeface="Cambria Math" panose="02040503050406030204" pitchFamily="18" charset="0"/>
                      </a:rPr>
                      <m:t>=±</m:t>
                    </m:r>
                    <m:r>
                      <a:rPr lang="en-US" altLang="en-US" sz="2300" i="1">
                        <a:latin typeface="Cambria Math" panose="02040503050406030204" pitchFamily="18" charset="0"/>
                        <a:ea typeface="Cambria Math" panose="02040503050406030204" pitchFamily="18" charset="0"/>
                      </a:rPr>
                      <m:t>1</m:t>
                    </m:r>
                  </m:oMath>
                </a14:m>
                <a:r>
                  <a:rPr lang="en-US" sz="2300" dirty="0"/>
                  <a:t>. Such a condition is called a selection rule.</a:t>
                </a:r>
                <a:endParaRPr lang="en-US" altLang="en-US" sz="2300" dirty="0"/>
              </a:p>
            </p:txBody>
          </p:sp>
        </mc:Choice>
        <mc:Fallback xmlns="">
          <p:sp>
            <p:nvSpPr>
              <p:cNvPr id="5" name="Rectangle 4"/>
              <p:cNvSpPr>
                <a:spLocks noRot="1" noChangeAspect="1" noMove="1" noResize="1" noEditPoints="1" noAdjustHandles="1" noChangeArrowheads="1" noChangeShapeType="1" noTextEdit="1"/>
              </p:cNvSpPr>
              <p:nvPr/>
            </p:nvSpPr>
            <p:spPr>
              <a:xfrm>
                <a:off x="258647" y="919886"/>
                <a:ext cx="8559800" cy="5485733"/>
              </a:xfrm>
              <a:prstGeom prst="rect">
                <a:avLst/>
              </a:prstGeom>
              <a:blipFill>
                <a:blip r:embed="rId2"/>
                <a:stretch>
                  <a:fillRect l="-996" t="-889" r="-996" b="-1556"/>
                </a:stretch>
              </a:blipFill>
            </p:spPr>
            <p:txBody>
              <a:bodyPr/>
              <a:lstStyle/>
              <a:p>
                <a:r>
                  <a:rPr lang="en-US">
                    <a:noFill/>
                  </a:rPr>
                  <a:t> </a:t>
                </a:r>
              </a:p>
            </p:txBody>
          </p:sp>
        </mc:Fallback>
      </mc:AlternateContent>
    </p:spTree>
    <p:extLst>
      <p:ext uri="{BB962C8B-B14F-4D97-AF65-F5344CB8AC3E}">
        <p14:creationId xmlns:p14="http://schemas.microsoft.com/office/powerpoint/2010/main" val="319617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5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fade">
                                      <p:cBhvr>
                                        <p:cTn id="32"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Harmonic Oscillator</a:t>
            </a:r>
            <a:endParaRPr lang="ar-SA" altLang="en-US" sz="3000" b="1" dirty="0"/>
          </a:p>
        </p:txBody>
      </p:sp>
      <p:sp>
        <p:nvSpPr>
          <p:cNvPr id="4" name="Slide Number Placeholder 3"/>
          <p:cNvSpPr>
            <a:spLocks noGrp="1"/>
          </p:cNvSpPr>
          <p:nvPr>
            <p:ph type="sldNum" sz="quarter" idx="12"/>
          </p:nvPr>
        </p:nvSpPr>
        <p:spPr/>
        <p:txBody>
          <a:bodyPr/>
          <a:lstStyle/>
          <a:p>
            <a:fld id="{74374BF2-3C04-4AB9-BE52-D173019A9162}" type="slidenum">
              <a:rPr lang="en-US" smtClean="0"/>
              <a:t>26</a:t>
            </a:fld>
            <a:endParaRPr lang="en-US"/>
          </a:p>
        </p:txBody>
      </p:sp>
      <mc:AlternateContent xmlns:mc="http://schemas.openxmlformats.org/markup-compatibility/2006" xmlns:a14="http://schemas.microsoft.com/office/drawing/2010/main">
        <mc:Choice Requires="a14">
          <p:sp>
            <p:nvSpPr>
              <p:cNvPr id="5" name="Rectangle 4"/>
              <p:cNvSpPr/>
              <p:nvPr/>
            </p:nvSpPr>
            <p:spPr>
              <a:xfrm>
                <a:off x="258647" y="919886"/>
                <a:ext cx="8559800" cy="5774914"/>
              </a:xfrm>
              <a:prstGeom prst="rect">
                <a:avLst/>
              </a:prstGeom>
            </p:spPr>
            <p:txBody>
              <a:bodyPr wrap="square">
                <a:spAutoFit/>
              </a:bodyPr>
              <a:lstStyle/>
              <a:p>
                <a:pPr algn="just">
                  <a:spcBef>
                    <a:spcPct val="0"/>
                  </a:spcBef>
                </a:pPr>
                <a:r>
                  <a:rPr lang="en-US" altLang="en-US" sz="2200" dirty="0"/>
                  <a:t>According to selection rules, the vibrational energy (the energy difference between to adjacent vibrational levels) is given by</a:t>
                </a:r>
              </a:p>
              <a:p>
                <a:pPr algn="just">
                  <a:spcBef>
                    <a:spcPct val="0"/>
                  </a:spcBef>
                </a:pPr>
                <a:endParaRPr lang="en-US" altLang="en-US" sz="500" dirty="0"/>
              </a:p>
              <a:p>
                <a:pPr algn="ctr">
                  <a:spcBef>
                    <a:spcPct val="0"/>
                  </a:spcBef>
                </a:pPr>
                <a14:m>
                  <m:oMath xmlns:m="http://schemas.openxmlformats.org/officeDocument/2006/math">
                    <m:sSub>
                      <m:sSubPr>
                        <m:ctrlPr>
                          <a:rPr lang="en-US" altLang="en-US" sz="2200" i="1">
                            <a:latin typeface="Cambria Math" panose="02040503050406030204" pitchFamily="18" charset="0"/>
                          </a:rPr>
                        </m:ctrlPr>
                      </m:sSubPr>
                      <m:e>
                        <m:r>
                          <a:rPr lang="en-US" altLang="en-US" sz="2200">
                            <a:latin typeface="Cambria Math" panose="02040503050406030204" pitchFamily="18" charset="0"/>
                          </a:rPr>
                          <m:t>∆</m:t>
                        </m:r>
                        <m:r>
                          <a:rPr lang="en-US" altLang="en-US" sz="2200">
                            <a:latin typeface="Cambria Math" panose="02040503050406030204" pitchFamily="18" charset="0"/>
                          </a:rPr>
                          <m:t>𝐸</m:t>
                        </m:r>
                        <m:r>
                          <a:rPr lang="en-US" altLang="en-US" sz="2200">
                            <a:latin typeface="Cambria Math" panose="02040503050406030204" pitchFamily="18" charset="0"/>
                          </a:rPr>
                          <m:t>=</m:t>
                        </m:r>
                        <m:r>
                          <a:rPr lang="en-US" altLang="en-US" sz="2200">
                            <a:latin typeface="Cambria Math" panose="02040503050406030204" pitchFamily="18" charset="0"/>
                          </a:rPr>
                          <m:t>𝐸</m:t>
                        </m:r>
                      </m:e>
                      <m:sub>
                        <m:r>
                          <a:rPr lang="en-US" altLang="en-US" sz="2200">
                            <a:latin typeface="Cambria Math" panose="02040503050406030204" pitchFamily="18" charset="0"/>
                          </a:rPr>
                          <m:t>𝜐</m:t>
                        </m:r>
                        <m:r>
                          <a:rPr lang="en-US" altLang="en-US" sz="2200">
                            <a:latin typeface="Cambria Math" panose="02040503050406030204" pitchFamily="18" charset="0"/>
                          </a:rPr>
                          <m:t>+</m:t>
                        </m:r>
                        <m:r>
                          <a:rPr lang="en-US" altLang="en-US" sz="2200">
                            <a:latin typeface="Cambria Math" panose="02040503050406030204" pitchFamily="18" charset="0"/>
                          </a:rPr>
                          <m:t>1</m:t>
                        </m:r>
                      </m:sub>
                    </m:sSub>
                    <m:r>
                      <a:rPr lang="en-US" altLang="en-US" sz="2200" dirty="0">
                        <a:latin typeface="Cambria Math" panose="02040503050406030204" pitchFamily="18" charset="0"/>
                      </a:rPr>
                      <m:t>−</m:t>
                    </m:r>
                    <m:sSub>
                      <m:sSubPr>
                        <m:ctrlPr>
                          <a:rPr lang="en-US" altLang="en-US" sz="2200" i="1">
                            <a:latin typeface="Cambria Math" panose="02040503050406030204" pitchFamily="18" charset="0"/>
                          </a:rPr>
                        </m:ctrlPr>
                      </m:sSubPr>
                      <m:e>
                        <m:r>
                          <a:rPr lang="en-US" altLang="en-US" sz="2200">
                            <a:latin typeface="Cambria Math" panose="02040503050406030204" pitchFamily="18" charset="0"/>
                          </a:rPr>
                          <m:t>𝐸</m:t>
                        </m:r>
                      </m:e>
                      <m:sub>
                        <m:r>
                          <a:rPr lang="en-US" altLang="en-US" sz="2200">
                            <a:latin typeface="Cambria Math" panose="02040503050406030204" pitchFamily="18" charset="0"/>
                          </a:rPr>
                          <m:t>𝜐</m:t>
                        </m:r>
                        <m:r>
                          <m:rPr>
                            <m:nor/>
                          </m:rPr>
                          <a:rPr lang="en-US" altLang="en-US" sz="2200" dirty="0"/>
                          <m:t> </m:t>
                        </m:r>
                      </m:sub>
                    </m:sSub>
                    <m:r>
                      <a:rPr lang="en-US" altLang="en-US" sz="2200">
                        <a:latin typeface="Cambria Math" panose="02040503050406030204" pitchFamily="18" charset="0"/>
                      </a:rPr>
                      <m:t>= </m:t>
                    </m:r>
                    <m:d>
                      <m:dPr>
                        <m:ctrlPr>
                          <a:rPr lang="en-US" altLang="en-US" sz="2200" i="1">
                            <a:latin typeface="Cambria Math" panose="02040503050406030204" pitchFamily="18" charset="0"/>
                          </a:rPr>
                        </m:ctrlPr>
                      </m:dPr>
                      <m:e>
                        <m:r>
                          <a:rPr lang="en-US" altLang="en-US" sz="2200">
                            <a:latin typeface="Cambria Math" panose="02040503050406030204" pitchFamily="18" charset="0"/>
                          </a:rPr>
                          <m:t>𝜐</m:t>
                        </m:r>
                        <m:r>
                          <m:rPr>
                            <m:nor/>
                          </m:rPr>
                          <a:rPr lang="en-US" altLang="en-US" sz="2200"/>
                          <m:t> +</m:t>
                        </m:r>
                        <m:r>
                          <a:rPr lang="en-US" altLang="en-US" sz="2200">
                            <a:latin typeface="Cambria Math" panose="02040503050406030204" pitchFamily="18" charset="0"/>
                          </a:rPr>
                          <m:t> </m:t>
                        </m:r>
                        <m:r>
                          <a:rPr lang="en-US" altLang="en-US" sz="2200">
                            <a:latin typeface="Cambria Math" panose="02040503050406030204" pitchFamily="18" charset="0"/>
                          </a:rPr>
                          <m:t>1</m:t>
                        </m:r>
                        <m:r>
                          <a:rPr lang="en-US" altLang="en-US" sz="2200">
                            <a:latin typeface="Cambria Math" panose="02040503050406030204" pitchFamily="18" charset="0"/>
                          </a:rPr>
                          <m:t>+ </m:t>
                        </m:r>
                        <m:f>
                          <m:fPr>
                            <m:ctrlPr>
                              <a:rPr lang="en-US" altLang="en-US" sz="2200" i="1">
                                <a:latin typeface="Cambria Math" panose="02040503050406030204" pitchFamily="18" charset="0"/>
                              </a:rPr>
                            </m:ctrlPr>
                          </m:fPr>
                          <m:num>
                            <m:r>
                              <a:rPr lang="en-US" altLang="en-US" sz="2200">
                                <a:latin typeface="Cambria Math" panose="02040503050406030204" pitchFamily="18" charset="0"/>
                              </a:rPr>
                              <m:t>1</m:t>
                            </m:r>
                          </m:num>
                          <m:den>
                            <m:r>
                              <a:rPr lang="en-US" altLang="en-US" sz="2200">
                                <a:latin typeface="Cambria Math" panose="02040503050406030204" pitchFamily="18" charset="0"/>
                              </a:rPr>
                              <m:t>2</m:t>
                            </m:r>
                          </m:den>
                        </m:f>
                      </m:e>
                    </m:d>
                  </m:oMath>
                </a14:m>
                <a:r>
                  <a:rPr lang="en-US" altLang="en-US" sz="2200" dirty="0"/>
                  <a:t> </a:t>
                </a:r>
                <a14:m>
                  <m:oMath xmlns:m="http://schemas.openxmlformats.org/officeDocument/2006/math">
                    <m:r>
                      <a:rPr lang="en-US" altLang="en-US" sz="2200">
                        <a:latin typeface="Cambria Math" panose="02040503050406030204" pitchFamily="18" charset="0"/>
                      </a:rPr>
                      <m:t>h</m:t>
                    </m:r>
                    <m:r>
                      <a:rPr lang="en-US" altLang="en-US" sz="2200">
                        <a:latin typeface="Cambria Math" panose="02040503050406030204" pitchFamily="18" charset="0"/>
                      </a:rPr>
                      <m:t>𝜈</m:t>
                    </m:r>
                    <m:r>
                      <a:rPr lang="en-US" altLang="en-US" sz="2200">
                        <a:latin typeface="Cambria Math" panose="02040503050406030204" pitchFamily="18" charset="0"/>
                      </a:rPr>
                      <m:t> − </m:t>
                    </m:r>
                    <m:d>
                      <m:dPr>
                        <m:ctrlPr>
                          <a:rPr lang="en-US" altLang="en-US" sz="2200" i="1">
                            <a:latin typeface="Cambria Math" panose="02040503050406030204" pitchFamily="18" charset="0"/>
                          </a:rPr>
                        </m:ctrlPr>
                      </m:dPr>
                      <m:e>
                        <m:r>
                          <a:rPr lang="en-US" altLang="en-US" sz="2200">
                            <a:latin typeface="Cambria Math" panose="02040503050406030204" pitchFamily="18" charset="0"/>
                          </a:rPr>
                          <m:t>𝜐</m:t>
                        </m:r>
                        <m:r>
                          <a:rPr lang="en-US" altLang="en-US" sz="2200">
                            <a:latin typeface="Cambria Math" panose="02040503050406030204" pitchFamily="18" charset="0"/>
                          </a:rPr>
                          <m:t>+ </m:t>
                        </m:r>
                        <m:f>
                          <m:fPr>
                            <m:ctrlPr>
                              <a:rPr lang="en-US" altLang="en-US" sz="2200" i="1">
                                <a:latin typeface="Cambria Math" panose="02040503050406030204" pitchFamily="18" charset="0"/>
                              </a:rPr>
                            </m:ctrlPr>
                          </m:fPr>
                          <m:num>
                            <m:r>
                              <a:rPr lang="en-US" altLang="en-US" sz="2200">
                                <a:latin typeface="Cambria Math" panose="02040503050406030204" pitchFamily="18" charset="0"/>
                              </a:rPr>
                              <m:t>1</m:t>
                            </m:r>
                          </m:num>
                          <m:den>
                            <m:r>
                              <a:rPr lang="en-US" altLang="en-US" sz="2200">
                                <a:latin typeface="Cambria Math" panose="02040503050406030204" pitchFamily="18" charset="0"/>
                              </a:rPr>
                              <m:t>2</m:t>
                            </m:r>
                          </m:den>
                        </m:f>
                      </m:e>
                    </m:d>
                  </m:oMath>
                </a14:m>
                <a:r>
                  <a:rPr lang="en-US" altLang="en-US" sz="2200" dirty="0"/>
                  <a:t> </a:t>
                </a:r>
                <a14:m>
                  <m:oMath xmlns:m="http://schemas.openxmlformats.org/officeDocument/2006/math">
                    <m:r>
                      <a:rPr lang="en-US" altLang="en-US" sz="2200">
                        <a:latin typeface="Cambria Math" panose="02040503050406030204" pitchFamily="18" charset="0"/>
                      </a:rPr>
                      <m:t>h</m:t>
                    </m:r>
                    <m:r>
                      <a:rPr lang="en-US" altLang="en-US" sz="2200">
                        <a:latin typeface="Cambria Math" panose="02040503050406030204" pitchFamily="18" charset="0"/>
                      </a:rPr>
                      <m:t>𝜈</m:t>
                    </m:r>
                    <m:r>
                      <a:rPr lang="en-US" altLang="en-US" sz="2200">
                        <a:latin typeface="Cambria Math" panose="02040503050406030204" pitchFamily="18" charset="0"/>
                      </a:rPr>
                      <m:t> </m:t>
                    </m:r>
                  </m:oMath>
                </a14:m>
                <a:endParaRPr lang="en-US" altLang="en-US" sz="2200" dirty="0"/>
              </a:p>
              <a:p>
                <a:pPr algn="ctr">
                  <a:spcBef>
                    <a:spcPct val="0"/>
                  </a:spcBef>
                </a:pPr>
                <a:endParaRPr lang="en-US" altLang="en-US" sz="1000" dirty="0"/>
              </a:p>
              <a:p>
                <a:pPr algn="ctr">
                  <a:spcBef>
                    <a:spcPct val="0"/>
                  </a:spcBef>
                </a:pPr>
                <a14:m>
                  <m:oMathPara xmlns:m="http://schemas.openxmlformats.org/officeDocument/2006/math">
                    <m:oMathParaPr>
                      <m:jc m:val="centerGroup"/>
                    </m:oMathParaPr>
                    <m:oMath xmlns:m="http://schemas.openxmlformats.org/officeDocument/2006/math">
                      <m:r>
                        <a:rPr lang="en-US" altLang="en-US" sz="2200">
                          <a:latin typeface="Cambria Math" panose="02040503050406030204" pitchFamily="18" charset="0"/>
                        </a:rPr>
                        <m:t>∆</m:t>
                      </m:r>
                      <m:r>
                        <a:rPr lang="en-US" altLang="en-US" sz="2200">
                          <a:latin typeface="Cambria Math" panose="02040503050406030204" pitchFamily="18" charset="0"/>
                        </a:rPr>
                        <m:t>𝐸</m:t>
                      </m:r>
                      <m:r>
                        <a:rPr lang="en-US" altLang="en-US" sz="2200">
                          <a:latin typeface="Cambria Math" panose="02040503050406030204" pitchFamily="18" charset="0"/>
                        </a:rPr>
                        <m:t>=</m:t>
                      </m:r>
                      <m:r>
                        <a:rPr lang="en-US" altLang="en-US" sz="2200">
                          <a:latin typeface="Cambria Math" panose="02040503050406030204" pitchFamily="18" charset="0"/>
                        </a:rPr>
                        <m:t>h</m:t>
                      </m:r>
                      <m:sSub>
                        <m:sSubPr>
                          <m:ctrlPr>
                            <a:rPr lang="en-US" altLang="en-US" sz="2200" i="1">
                              <a:latin typeface="Cambria Math" panose="02040503050406030204" pitchFamily="18" charset="0"/>
                            </a:rPr>
                          </m:ctrlPr>
                        </m:sSubPr>
                        <m:e>
                          <m:r>
                            <a:rPr lang="en-US" altLang="en-US" sz="2200">
                              <a:latin typeface="Cambria Math" panose="02040503050406030204" pitchFamily="18" charset="0"/>
                            </a:rPr>
                            <m:t>𝜈</m:t>
                          </m:r>
                        </m:e>
                        <m:sub>
                          <m:r>
                            <m:rPr>
                              <m:sty m:val="p"/>
                            </m:rPr>
                            <a:rPr lang="en-US" altLang="en-US" sz="2200">
                              <a:latin typeface="Cambria Math" panose="02040503050406030204" pitchFamily="18" charset="0"/>
                            </a:rPr>
                            <m:t>obs</m:t>
                          </m:r>
                        </m:sub>
                      </m:sSub>
                      <m:r>
                        <a:rPr lang="en-US" altLang="en-US" sz="2200" b="0" i="0" smtClean="0">
                          <a:latin typeface="Cambria Math" panose="02040503050406030204" pitchFamily="18" charset="0"/>
                        </a:rPr>
                        <m:t>        </m:t>
                      </m:r>
                      <m:r>
                        <m:rPr>
                          <m:sty m:val="p"/>
                        </m:rPr>
                        <a:rPr lang="en-US" altLang="en-US" sz="2200" dirty="0">
                          <a:latin typeface="Cambria Math" panose="02040503050406030204" pitchFamily="18" charset="0"/>
                        </a:rPr>
                        <m:t>joules</m:t>
                      </m:r>
                    </m:oMath>
                  </m:oMathPara>
                </a14:m>
                <a:endParaRPr lang="en-US" altLang="en-US" sz="2200" dirty="0"/>
              </a:p>
              <a:p>
                <a:pPr>
                  <a:spcBef>
                    <a:spcPct val="0"/>
                  </a:spcBef>
                </a:pPr>
                <a:endParaRPr lang="en-US" sz="500" dirty="0"/>
              </a:p>
              <a:p>
                <a:pPr>
                  <a:spcBef>
                    <a:spcPct val="0"/>
                  </a:spcBef>
                </a:pPr>
                <a:r>
                  <a:rPr lang="en-US" sz="2200" dirty="0"/>
                  <a:t>The observed frequency of the radiation absorbed is</a:t>
                </a:r>
              </a:p>
              <a:p>
                <a:pPr>
                  <a:spcBef>
                    <a:spcPct val="0"/>
                  </a:spcBef>
                </a:pPr>
                <a:endParaRPr lang="en-US" altLang="en-US" sz="500" dirty="0"/>
              </a:p>
              <a:p>
                <a:pPr algn="ctr">
                  <a:spcBef>
                    <a:spcPct val="0"/>
                  </a:spcBef>
                </a:pPr>
                <a14:m>
                  <m:oMathPara xmlns:m="http://schemas.openxmlformats.org/officeDocument/2006/math">
                    <m:oMathParaPr>
                      <m:jc m:val="centerGroup"/>
                    </m:oMathParaPr>
                    <m:oMath xmlns:m="http://schemas.openxmlformats.org/officeDocument/2006/math">
                      <m:sSub>
                        <m:sSubPr>
                          <m:ctrlPr>
                            <a:rPr lang="en-US" altLang="en-US" sz="2200" i="1">
                              <a:latin typeface="Cambria Math" panose="02040503050406030204" pitchFamily="18" charset="0"/>
                            </a:rPr>
                          </m:ctrlPr>
                        </m:sSubPr>
                        <m:e>
                          <m:r>
                            <a:rPr lang="en-US" altLang="en-US" sz="2200">
                              <a:latin typeface="Cambria Math" panose="02040503050406030204" pitchFamily="18" charset="0"/>
                            </a:rPr>
                            <m:t>𝜈</m:t>
                          </m:r>
                        </m:e>
                        <m:sub>
                          <m:r>
                            <m:rPr>
                              <m:sty m:val="p"/>
                            </m:rPr>
                            <a:rPr lang="en-US" altLang="en-US" sz="2200">
                              <a:latin typeface="Cambria Math" panose="02040503050406030204" pitchFamily="18" charset="0"/>
                            </a:rPr>
                            <m:t>obs</m:t>
                          </m:r>
                        </m:sub>
                      </m:sSub>
                      <m:r>
                        <a:rPr lang="en-US" altLang="en-US" sz="2200">
                          <a:latin typeface="Cambria Math" panose="02040503050406030204" pitchFamily="18" charset="0"/>
                        </a:rPr>
                        <m:t>=</m:t>
                      </m:r>
                      <m:f>
                        <m:fPr>
                          <m:ctrlPr>
                            <a:rPr lang="en-US" altLang="en-US" sz="2200" i="1">
                              <a:latin typeface="Cambria Math" panose="02040503050406030204" pitchFamily="18" charset="0"/>
                            </a:rPr>
                          </m:ctrlPr>
                        </m:fPr>
                        <m:num>
                          <m:r>
                            <a:rPr lang="en-US" altLang="en-US" sz="2200">
                              <a:latin typeface="Cambria Math" panose="02040503050406030204" pitchFamily="18" charset="0"/>
                            </a:rPr>
                            <m:t>1</m:t>
                          </m:r>
                        </m:num>
                        <m:den>
                          <m:r>
                            <a:rPr lang="en-US" altLang="en-US" sz="2200">
                              <a:latin typeface="Cambria Math" panose="02040503050406030204" pitchFamily="18" charset="0"/>
                            </a:rPr>
                            <m:t>2</m:t>
                          </m:r>
                          <m:r>
                            <a:rPr lang="en-US" altLang="en-US" sz="2200">
                              <a:latin typeface="Cambria Math" panose="02040503050406030204" pitchFamily="18" charset="0"/>
                            </a:rPr>
                            <m:t>𝜋</m:t>
                          </m:r>
                        </m:den>
                      </m:f>
                      <m:rad>
                        <m:radPr>
                          <m:degHide m:val="on"/>
                          <m:ctrlPr>
                            <a:rPr lang="en-US" altLang="en-US" sz="2200" i="1" dirty="0">
                              <a:latin typeface="Cambria Math" panose="02040503050406030204" pitchFamily="18" charset="0"/>
                            </a:rPr>
                          </m:ctrlPr>
                        </m:radPr>
                        <m:deg/>
                        <m:e>
                          <m:r>
                            <a:rPr lang="en-US" altLang="en-US" sz="2200" dirty="0">
                              <a:latin typeface="Cambria Math" panose="02040503050406030204" pitchFamily="18" charset="0"/>
                            </a:rPr>
                            <m:t>𝑘</m:t>
                          </m:r>
                          <m:r>
                            <a:rPr lang="en-US" altLang="en-US" sz="2200" dirty="0">
                              <a:latin typeface="Cambria Math" panose="02040503050406030204" pitchFamily="18" charset="0"/>
                            </a:rPr>
                            <m:t>/</m:t>
                          </m:r>
                          <m:r>
                            <a:rPr lang="en-US" altLang="en-US" sz="2200">
                              <a:latin typeface="Cambria Math" panose="02040503050406030204" pitchFamily="18" charset="0"/>
                            </a:rPr>
                            <m:t>𝜇</m:t>
                          </m:r>
                        </m:e>
                      </m:rad>
                    </m:oMath>
                  </m:oMathPara>
                </a14:m>
                <a:endParaRPr lang="en-US" altLang="en-US" sz="2200" dirty="0"/>
              </a:p>
              <a:p>
                <a:pPr algn="just">
                  <a:spcBef>
                    <a:spcPct val="0"/>
                  </a:spcBef>
                </a:pPr>
                <a:endParaRPr lang="en-US" altLang="en-US" sz="1000" dirty="0"/>
              </a:p>
              <a:p>
                <a:pPr algn="just">
                  <a:spcBef>
                    <a:spcPct val="0"/>
                  </a:spcBef>
                </a:pPr>
                <a:r>
                  <a:rPr lang="en-US" altLang="en-US" sz="2200" dirty="0"/>
                  <a:t>The vibrational energy is usually measured in </a:t>
                </a:r>
                <a14:m>
                  <m:oMath xmlns:m="http://schemas.openxmlformats.org/officeDocument/2006/math">
                    <m:sSup>
                      <m:sSupPr>
                        <m:ctrlPr>
                          <a:rPr lang="en-US" altLang="en-US" sz="2200" i="1">
                            <a:latin typeface="Cambria Math" panose="02040503050406030204" pitchFamily="18" charset="0"/>
                          </a:rPr>
                        </m:ctrlPr>
                      </m:sSupPr>
                      <m:e>
                        <m:r>
                          <a:rPr lang="en-US" altLang="en-US" sz="2200">
                            <a:latin typeface="Cambria Math" panose="02040503050406030204" pitchFamily="18" charset="0"/>
                          </a:rPr>
                          <m:t>𝑐𝑚</m:t>
                        </m:r>
                      </m:e>
                      <m:sup>
                        <m:r>
                          <a:rPr lang="en-US" altLang="en-US" sz="2200">
                            <a:latin typeface="Cambria Math" panose="02040503050406030204" pitchFamily="18" charset="0"/>
                          </a:rPr>
                          <m:t>−</m:t>
                        </m:r>
                        <m:r>
                          <a:rPr lang="en-US" altLang="en-US" sz="2200">
                            <a:latin typeface="Cambria Math" panose="02040503050406030204" pitchFamily="18" charset="0"/>
                          </a:rPr>
                          <m:t>1</m:t>
                        </m:r>
                      </m:sup>
                    </m:sSup>
                  </m:oMath>
                </a14:m>
                <a:r>
                  <a:rPr lang="en-US" altLang="en-US" sz="2200" dirty="0"/>
                  <a:t>. Thus, we need to use </a:t>
                </a:r>
                <a14:m>
                  <m:oMath xmlns:m="http://schemas.openxmlformats.org/officeDocument/2006/math">
                    <m:sSub>
                      <m:sSubPr>
                        <m:ctrlPr>
                          <a:rPr lang="en-US" altLang="en-US" sz="2200" i="1">
                            <a:latin typeface="Cambria Math" panose="02040503050406030204" pitchFamily="18" charset="0"/>
                          </a:rPr>
                        </m:ctrlPr>
                      </m:sSubPr>
                      <m:e>
                        <m:bar>
                          <m:barPr>
                            <m:pos m:val="top"/>
                            <m:ctrlPr>
                              <a:rPr lang="en-US" altLang="en-US" sz="2200" i="1">
                                <a:latin typeface="Cambria Math" panose="02040503050406030204" pitchFamily="18" charset="0"/>
                              </a:rPr>
                            </m:ctrlPr>
                          </m:barPr>
                          <m:e>
                            <m:r>
                              <a:rPr lang="en-US" altLang="en-US" sz="2200">
                                <a:latin typeface="Cambria Math" panose="02040503050406030204" pitchFamily="18" charset="0"/>
                              </a:rPr>
                              <m:t>𝜈</m:t>
                            </m:r>
                          </m:e>
                        </m:bar>
                      </m:e>
                      <m:sub>
                        <m:r>
                          <m:rPr>
                            <m:sty m:val="p"/>
                          </m:rPr>
                          <a:rPr lang="en-US" altLang="en-US" sz="2200">
                            <a:latin typeface="Cambria Math" panose="02040503050406030204" pitchFamily="18" charset="0"/>
                          </a:rPr>
                          <m:t>obs</m:t>
                        </m:r>
                      </m:sub>
                    </m:sSub>
                  </m:oMath>
                </a14:m>
                <a:r>
                  <a:rPr lang="en-US" altLang="en-US" sz="2200" dirty="0"/>
                  <a:t> instead of  </a:t>
                </a:r>
                <a14:m>
                  <m:oMath xmlns:m="http://schemas.openxmlformats.org/officeDocument/2006/math">
                    <m:sSub>
                      <m:sSubPr>
                        <m:ctrlPr>
                          <a:rPr lang="en-US" altLang="en-US" sz="2200" i="1">
                            <a:latin typeface="Cambria Math" panose="02040503050406030204" pitchFamily="18" charset="0"/>
                          </a:rPr>
                        </m:ctrlPr>
                      </m:sSubPr>
                      <m:e>
                        <m:r>
                          <a:rPr lang="en-US" altLang="en-US" sz="2200">
                            <a:latin typeface="Cambria Math" panose="02040503050406030204" pitchFamily="18" charset="0"/>
                          </a:rPr>
                          <m:t>𝜈</m:t>
                        </m:r>
                      </m:e>
                      <m:sub>
                        <m:r>
                          <m:rPr>
                            <m:sty m:val="p"/>
                          </m:rPr>
                          <a:rPr lang="en-US" altLang="en-US" sz="2200">
                            <a:latin typeface="Cambria Math" panose="02040503050406030204" pitchFamily="18" charset="0"/>
                          </a:rPr>
                          <m:t>obs</m:t>
                        </m:r>
                      </m:sub>
                    </m:sSub>
                  </m:oMath>
                </a14:m>
                <a:r>
                  <a:rPr lang="en-US" altLang="en-US" sz="2200" dirty="0"/>
                  <a:t>.</a:t>
                </a:r>
              </a:p>
              <a:p>
                <a:pPr algn="just">
                  <a:spcBef>
                    <a:spcPct val="0"/>
                  </a:spcBef>
                </a:pPr>
                <a:r>
                  <a:rPr lang="en-US" altLang="en-US" sz="2200" dirty="0"/>
                  <a:t>Recall that,</a:t>
                </a:r>
              </a:p>
              <a:p>
                <a:pPr algn="just">
                  <a:spcBef>
                    <a:spcPct val="0"/>
                  </a:spcBef>
                </a:pPr>
                <a14:m>
                  <m:oMathPara xmlns:m="http://schemas.openxmlformats.org/officeDocument/2006/math">
                    <m:oMathParaPr>
                      <m:jc m:val="centerGroup"/>
                    </m:oMathParaPr>
                    <m:oMath xmlns:m="http://schemas.openxmlformats.org/officeDocument/2006/math">
                      <m:r>
                        <a:rPr lang="en-US" altLang="en-US" sz="2200" b="0" i="1" smtClean="0">
                          <a:latin typeface="Cambria Math" panose="02040503050406030204" pitchFamily="18" charset="0"/>
                        </a:rPr>
                        <m:t>𝑐</m:t>
                      </m:r>
                      <m:r>
                        <a:rPr lang="en-US" altLang="en-US" sz="2200" b="0" i="1" smtClean="0">
                          <a:latin typeface="Cambria Math" panose="02040503050406030204" pitchFamily="18" charset="0"/>
                        </a:rPr>
                        <m:t>=</m:t>
                      </m:r>
                      <m:r>
                        <a:rPr lang="en-US" altLang="en-US" sz="2200" i="1">
                          <a:latin typeface="Cambria Math" panose="02040503050406030204" pitchFamily="18" charset="0"/>
                        </a:rPr>
                        <m:t>𝜈</m:t>
                      </m:r>
                      <m:r>
                        <a:rPr lang="en-US" altLang="en-US" sz="2200" b="0" i="1" smtClean="0">
                          <a:latin typeface="Cambria Math" panose="02040503050406030204" pitchFamily="18" charset="0"/>
                        </a:rPr>
                        <m:t> </m:t>
                      </m:r>
                      <m:r>
                        <a:rPr lang="el-GR" altLang="en-US" sz="2200" i="1" smtClean="0">
                          <a:latin typeface="Cambria Math" panose="02040503050406030204" pitchFamily="18" charset="0"/>
                          <a:ea typeface="Cambria Math" panose="02040503050406030204" pitchFamily="18" charset="0"/>
                        </a:rPr>
                        <m:t>𝜆</m:t>
                      </m:r>
                      <m:r>
                        <a:rPr lang="en-US" altLang="en-US" sz="2200" b="0" i="1" smtClean="0">
                          <a:latin typeface="Cambria Math" panose="02040503050406030204" pitchFamily="18" charset="0"/>
                          <a:ea typeface="Cambria Math" panose="02040503050406030204" pitchFamily="18" charset="0"/>
                        </a:rPr>
                        <m:t>     ⇒          </m:t>
                      </m:r>
                      <m:r>
                        <a:rPr lang="en-US" altLang="en-US" sz="2200" i="1">
                          <a:latin typeface="Cambria Math" panose="02040503050406030204" pitchFamily="18" charset="0"/>
                        </a:rPr>
                        <m:t>𝜈</m:t>
                      </m:r>
                      <m:r>
                        <a:rPr lang="en-US" altLang="en-US" sz="2200" b="0" i="1" smtClean="0">
                          <a:latin typeface="Cambria Math" panose="02040503050406030204" pitchFamily="18" charset="0"/>
                        </a:rPr>
                        <m:t>=</m:t>
                      </m:r>
                      <m:f>
                        <m:fPr>
                          <m:ctrlPr>
                            <a:rPr lang="en-US" altLang="en-US" sz="2200" i="1">
                              <a:latin typeface="Cambria Math" panose="02040503050406030204" pitchFamily="18" charset="0"/>
                            </a:rPr>
                          </m:ctrlPr>
                        </m:fPr>
                        <m:num>
                          <m:r>
                            <a:rPr lang="en-US" altLang="en-US" sz="2200" i="1">
                              <a:latin typeface="Cambria Math" panose="02040503050406030204" pitchFamily="18" charset="0"/>
                            </a:rPr>
                            <m:t>𝑐</m:t>
                          </m:r>
                        </m:num>
                        <m:den>
                          <m:r>
                            <a:rPr lang="el-GR" altLang="en-US" sz="2200" i="1">
                              <a:latin typeface="Cambria Math" panose="02040503050406030204" pitchFamily="18" charset="0"/>
                              <a:ea typeface="Cambria Math" panose="02040503050406030204" pitchFamily="18" charset="0"/>
                            </a:rPr>
                            <m:t>𝜆</m:t>
                          </m:r>
                        </m:den>
                      </m:f>
                      <m:r>
                        <a:rPr lang="en-US" altLang="en-US" sz="2200" b="0" i="1" smtClean="0">
                          <a:latin typeface="Cambria Math" panose="02040503050406030204" pitchFamily="18" charset="0"/>
                        </a:rPr>
                        <m:t>=</m:t>
                      </m:r>
                      <m:r>
                        <a:rPr lang="en-US" altLang="en-US" sz="2200" b="0" i="1" smtClean="0">
                          <a:latin typeface="Cambria Math" panose="02040503050406030204" pitchFamily="18" charset="0"/>
                        </a:rPr>
                        <m:t>𝑐</m:t>
                      </m:r>
                      <m:r>
                        <a:rPr lang="en-US" altLang="en-US" sz="2200" b="0" i="1" smtClean="0">
                          <a:latin typeface="Cambria Math" panose="02040503050406030204" pitchFamily="18" charset="0"/>
                        </a:rPr>
                        <m:t> </m:t>
                      </m:r>
                      <m:bar>
                        <m:barPr>
                          <m:pos m:val="top"/>
                          <m:ctrlPr>
                            <a:rPr lang="en-US" altLang="en-US" sz="2200" i="1">
                              <a:latin typeface="Cambria Math" panose="02040503050406030204" pitchFamily="18" charset="0"/>
                              <a:ea typeface="Cambria Math" panose="02040503050406030204" pitchFamily="18" charset="0"/>
                            </a:rPr>
                          </m:ctrlPr>
                        </m:barPr>
                        <m:e>
                          <m:r>
                            <a:rPr lang="en-US" altLang="en-US" sz="2200" i="1">
                              <a:latin typeface="Cambria Math" panose="02040503050406030204" pitchFamily="18" charset="0"/>
                            </a:rPr>
                            <m:t>𝜈</m:t>
                          </m:r>
                        </m:e>
                      </m:bar>
                    </m:oMath>
                  </m:oMathPara>
                </a14:m>
                <a:endParaRPr lang="en-US" altLang="en-US" sz="2200" i="1" dirty="0">
                  <a:latin typeface="Cambria Math" panose="02040503050406030204" pitchFamily="18" charset="0"/>
                  <a:ea typeface="Cambria Math" panose="02040503050406030204" pitchFamily="18" charset="0"/>
                </a:endParaRPr>
              </a:p>
              <a:p>
                <a:pPr algn="just">
                  <a:spcBef>
                    <a:spcPct val="0"/>
                  </a:spcBef>
                </a:pPr>
                <a:r>
                  <a:rPr lang="en-US" altLang="en-US" sz="2200" dirty="0"/>
                  <a:t>thus we can write</a:t>
                </a:r>
              </a:p>
              <a:p>
                <a:pPr algn="just">
                  <a:spcBef>
                    <a:spcPct val="0"/>
                  </a:spcBef>
                </a:pPr>
                <a14:m>
                  <m:oMathPara xmlns:m="http://schemas.openxmlformats.org/officeDocument/2006/math">
                    <m:oMathParaPr>
                      <m:jc m:val="centerGroup"/>
                    </m:oMathParaPr>
                    <m:oMath xmlns:m="http://schemas.openxmlformats.org/officeDocument/2006/math">
                      <m:sSub>
                        <m:sSubPr>
                          <m:ctrlPr>
                            <a:rPr lang="en-US" altLang="en-US" sz="2200" b="1" i="1">
                              <a:latin typeface="Cambria Math" panose="02040503050406030204" pitchFamily="18" charset="0"/>
                            </a:rPr>
                          </m:ctrlPr>
                        </m:sSubPr>
                        <m:e>
                          <m:bar>
                            <m:barPr>
                              <m:pos m:val="top"/>
                              <m:ctrlPr>
                                <a:rPr lang="en-US" altLang="en-US" sz="2200" b="1" i="1">
                                  <a:latin typeface="Cambria Math" panose="02040503050406030204" pitchFamily="18" charset="0"/>
                                  <a:ea typeface="Cambria Math" panose="02040503050406030204" pitchFamily="18" charset="0"/>
                                </a:rPr>
                              </m:ctrlPr>
                            </m:barPr>
                            <m:e>
                              <m:r>
                                <a:rPr lang="en-US" altLang="en-US" sz="2200" b="1" i="1">
                                  <a:latin typeface="Cambria Math" panose="02040503050406030204" pitchFamily="18" charset="0"/>
                                </a:rPr>
                                <m:t>𝝂</m:t>
                              </m:r>
                            </m:e>
                          </m:bar>
                        </m:e>
                        <m:sub>
                          <m:r>
                            <a:rPr lang="en-US" altLang="en-US" sz="2200" b="1" i="1">
                              <a:latin typeface="Cambria Math" panose="02040503050406030204" pitchFamily="18" charset="0"/>
                            </a:rPr>
                            <m:t>𝒐𝒃𝒔</m:t>
                          </m:r>
                        </m:sub>
                      </m:sSub>
                      <m:r>
                        <a:rPr lang="en-US" altLang="en-US" sz="2200" b="1">
                          <a:latin typeface="Cambria Math" panose="02040503050406030204" pitchFamily="18" charset="0"/>
                        </a:rPr>
                        <m:t>=</m:t>
                      </m:r>
                      <m:f>
                        <m:fPr>
                          <m:ctrlPr>
                            <a:rPr lang="en-US" altLang="en-US" sz="2200" b="1" i="1">
                              <a:latin typeface="Cambria Math" panose="02040503050406030204" pitchFamily="18" charset="0"/>
                            </a:rPr>
                          </m:ctrlPr>
                        </m:fPr>
                        <m:num>
                          <m:r>
                            <a:rPr lang="en-US" altLang="en-US" sz="2200" b="1" i="1">
                              <a:latin typeface="Cambria Math" panose="02040503050406030204" pitchFamily="18" charset="0"/>
                            </a:rPr>
                            <m:t>𝟏</m:t>
                          </m:r>
                        </m:num>
                        <m:den>
                          <m:r>
                            <a:rPr lang="en-US" altLang="en-US" sz="2200" b="1" i="1">
                              <a:latin typeface="Cambria Math" panose="02040503050406030204" pitchFamily="18" charset="0"/>
                            </a:rPr>
                            <m:t>𝟐</m:t>
                          </m:r>
                          <m:r>
                            <a:rPr lang="en-US" altLang="en-US" sz="2200" b="1" i="1">
                              <a:latin typeface="Cambria Math" panose="02040503050406030204" pitchFamily="18" charset="0"/>
                            </a:rPr>
                            <m:t>𝝅</m:t>
                          </m:r>
                          <m:r>
                            <a:rPr lang="en-US" altLang="en-US" sz="2200" b="1" i="1" smtClean="0">
                              <a:latin typeface="Cambria Math" panose="02040503050406030204" pitchFamily="18" charset="0"/>
                            </a:rPr>
                            <m:t>𝒄</m:t>
                          </m:r>
                        </m:den>
                      </m:f>
                      <m:rad>
                        <m:radPr>
                          <m:degHide m:val="on"/>
                          <m:ctrlPr>
                            <a:rPr lang="en-US" altLang="en-US" sz="2200" b="1" i="1" dirty="0">
                              <a:latin typeface="Cambria Math" panose="02040503050406030204" pitchFamily="18" charset="0"/>
                            </a:rPr>
                          </m:ctrlPr>
                        </m:radPr>
                        <m:deg/>
                        <m:e>
                          <m:r>
                            <a:rPr lang="en-US" altLang="en-US" sz="2200" b="1" i="1" dirty="0">
                              <a:latin typeface="Cambria Math" panose="02040503050406030204" pitchFamily="18" charset="0"/>
                            </a:rPr>
                            <m:t>𝒌</m:t>
                          </m:r>
                          <m:r>
                            <a:rPr lang="en-US" altLang="en-US" sz="2200" b="1" i="1" dirty="0">
                              <a:latin typeface="Cambria Math" panose="02040503050406030204" pitchFamily="18" charset="0"/>
                            </a:rPr>
                            <m:t>/</m:t>
                          </m:r>
                          <m:r>
                            <a:rPr lang="en-US" altLang="en-US" sz="2200" b="1" i="1">
                              <a:latin typeface="Cambria Math" panose="02040503050406030204" pitchFamily="18" charset="0"/>
                            </a:rPr>
                            <m:t>𝝁</m:t>
                          </m:r>
                        </m:e>
                      </m:rad>
                    </m:oMath>
                  </m:oMathPara>
                </a14:m>
                <a:endParaRPr lang="en-US" altLang="en-US" sz="2200" b="1" i="1" dirty="0">
                  <a:latin typeface="Cambria Math" panose="02040503050406030204" pitchFamily="18" charset="0"/>
                  <a:ea typeface="Cambria Math" panose="020405030504060302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58647" y="919886"/>
                <a:ext cx="8559800" cy="5774914"/>
              </a:xfrm>
              <a:prstGeom prst="rect">
                <a:avLst/>
              </a:prstGeom>
              <a:blipFill>
                <a:blip r:embed="rId2"/>
                <a:stretch>
                  <a:fillRect l="-925" t="-739" r="-854"/>
                </a:stretch>
              </a:blipFill>
            </p:spPr>
            <p:txBody>
              <a:bodyPr/>
              <a:lstStyle/>
              <a:p>
                <a:r>
                  <a:rPr lang="en-US">
                    <a:noFill/>
                  </a:rPr>
                  <a:t> </a:t>
                </a:r>
              </a:p>
            </p:txBody>
          </p:sp>
        </mc:Fallback>
      </mc:AlternateContent>
    </p:spTree>
    <p:extLst>
      <p:ext uri="{BB962C8B-B14F-4D97-AF65-F5344CB8AC3E}">
        <p14:creationId xmlns:p14="http://schemas.microsoft.com/office/powerpoint/2010/main" val="2766287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5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fade">
                                      <p:cBhvr>
                                        <p:cTn id="32" dur="500"/>
                                        <p:tgtEl>
                                          <p:spTgt spid="5">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11" end="11"/>
                                            </p:txEl>
                                          </p:spTgt>
                                        </p:tgtEl>
                                        <p:attrNameLst>
                                          <p:attrName>style.visibility</p:attrName>
                                        </p:attrNameLst>
                                      </p:cBhvr>
                                      <p:to>
                                        <p:strVal val="visible"/>
                                      </p:to>
                                    </p:set>
                                    <p:animEffect transition="in" filter="fade">
                                      <p:cBhvr>
                                        <p:cTn id="37" dur="500"/>
                                        <p:tgtEl>
                                          <p:spTgt spid="5">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12" end="12"/>
                                            </p:txEl>
                                          </p:spTgt>
                                        </p:tgtEl>
                                        <p:attrNameLst>
                                          <p:attrName>style.visibility</p:attrName>
                                        </p:attrNameLst>
                                      </p:cBhvr>
                                      <p:to>
                                        <p:strVal val="visible"/>
                                      </p:to>
                                    </p:set>
                                    <p:animEffect transition="in" filter="fade">
                                      <p:cBhvr>
                                        <p:cTn id="42" dur="500"/>
                                        <p:tgtEl>
                                          <p:spTgt spid="5">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13" end="13"/>
                                            </p:txEl>
                                          </p:spTgt>
                                        </p:tgtEl>
                                        <p:attrNameLst>
                                          <p:attrName>style.visibility</p:attrName>
                                        </p:attrNameLst>
                                      </p:cBhvr>
                                      <p:to>
                                        <p:strVal val="visible"/>
                                      </p:to>
                                    </p:set>
                                    <p:animEffect transition="in" filter="fade">
                                      <p:cBhvr>
                                        <p:cTn id="47" dur="500"/>
                                        <p:tgtEl>
                                          <p:spTgt spid="5">
                                            <p:txEl>
                                              <p:pRg st="13" end="1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14" end="14"/>
                                            </p:txEl>
                                          </p:spTgt>
                                        </p:tgtEl>
                                        <p:attrNameLst>
                                          <p:attrName>style.visibility</p:attrName>
                                        </p:attrNameLst>
                                      </p:cBhvr>
                                      <p:to>
                                        <p:strVal val="visible"/>
                                      </p:to>
                                    </p:set>
                                    <p:animEffect transition="in" filter="fade">
                                      <p:cBhvr>
                                        <p:cTn id="52" dur="5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Harmonic Oscillator</a:t>
            </a:r>
            <a:endParaRPr lang="ar-SA" altLang="en-US" sz="3000" b="1" dirty="0"/>
          </a:p>
        </p:txBody>
      </p:sp>
      <p:sp>
        <p:nvSpPr>
          <p:cNvPr id="4" name="Slide Number Placeholder 3"/>
          <p:cNvSpPr>
            <a:spLocks noGrp="1"/>
          </p:cNvSpPr>
          <p:nvPr>
            <p:ph type="sldNum" sz="quarter" idx="12"/>
          </p:nvPr>
        </p:nvSpPr>
        <p:spPr/>
        <p:txBody>
          <a:bodyPr/>
          <a:lstStyle/>
          <a:p>
            <a:fld id="{74374BF2-3C04-4AB9-BE52-D173019A9162}" type="slidenum">
              <a:rPr lang="en-US" smtClean="0"/>
              <a:t>27</a:t>
            </a:fld>
            <a:endParaRPr lang="en-US"/>
          </a:p>
        </p:txBody>
      </p:sp>
      <p:sp>
        <p:nvSpPr>
          <p:cNvPr id="5" name="Rectangle 4"/>
          <p:cNvSpPr/>
          <p:nvPr/>
        </p:nvSpPr>
        <p:spPr>
          <a:xfrm>
            <a:off x="258647" y="922417"/>
            <a:ext cx="8559800" cy="369332"/>
          </a:xfrm>
          <a:prstGeom prst="rect">
            <a:avLst/>
          </a:prstGeom>
        </p:spPr>
        <p:txBody>
          <a:bodyPr wrap="square">
            <a:spAutoFit/>
          </a:bodyPr>
          <a:lstStyle/>
          <a:p>
            <a:pPr algn="just">
              <a:spcBef>
                <a:spcPct val="0"/>
              </a:spcBef>
            </a:pPr>
            <a:r>
              <a:rPr lang="en-US" dirty="0"/>
              <a:t>The energy levels of a quantum-mechanical harmonic oscillator.</a:t>
            </a:r>
            <a:endParaRPr lang="en-US" altLang="en-US" dirty="0"/>
          </a:p>
        </p:txBody>
      </p:sp>
      <p:grpSp>
        <p:nvGrpSpPr>
          <p:cNvPr id="27" name="Group 26"/>
          <p:cNvGrpSpPr>
            <a:grpSpLocks noChangeAspect="1"/>
          </p:cNvGrpSpPr>
          <p:nvPr/>
        </p:nvGrpSpPr>
        <p:grpSpPr>
          <a:xfrm>
            <a:off x="2479767" y="1433166"/>
            <a:ext cx="3690648" cy="2651760"/>
            <a:chOff x="2146558" y="1875148"/>
            <a:chExt cx="5437470" cy="3474720"/>
          </a:xfrm>
        </p:grpSpPr>
        <p:pic>
          <p:nvPicPr>
            <p:cNvPr id="2" name="Picture 1"/>
            <p:cNvPicPr>
              <a:picLocks noChangeAspect="1"/>
            </p:cNvPicPr>
            <p:nvPr/>
          </p:nvPicPr>
          <p:blipFill rotWithShape="1">
            <a:blip r:embed="rId2"/>
            <a:srcRect l="3698" t="5156"/>
            <a:stretch/>
          </p:blipFill>
          <p:spPr>
            <a:xfrm>
              <a:off x="2146558" y="1875148"/>
              <a:ext cx="4573472" cy="3474720"/>
            </a:xfrm>
            <a:prstGeom prst="rect">
              <a:avLst/>
            </a:prstGeom>
          </p:spPr>
        </p:pic>
        <mc:AlternateContent xmlns:mc="http://schemas.openxmlformats.org/markup-compatibility/2006" xmlns:a14="http://schemas.microsoft.com/office/drawing/2010/main">
          <mc:Choice Requires="a14">
            <p:sp>
              <p:nvSpPr>
                <p:cNvPr id="22" name="Rectangle 21"/>
                <p:cNvSpPr/>
                <p:nvPr/>
              </p:nvSpPr>
              <p:spPr>
                <a:xfrm>
                  <a:off x="6514000" y="2597345"/>
                  <a:ext cx="910964" cy="6853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en-US" sz="1500" i="1" smtClean="0">
                                <a:latin typeface="Cambria Math" panose="02040503050406030204" pitchFamily="18" charset="0"/>
                              </a:rPr>
                            </m:ctrlPr>
                          </m:fPr>
                          <m:num>
                            <m:r>
                              <a:rPr lang="en-US" altLang="en-US" sz="1500" b="0" i="1" smtClean="0">
                                <a:latin typeface="Cambria Math" panose="02040503050406030204" pitchFamily="18" charset="0"/>
                              </a:rPr>
                              <m:t>7</m:t>
                            </m:r>
                          </m:num>
                          <m:den>
                            <m:r>
                              <a:rPr lang="en-US" altLang="en-US" sz="1500" b="0" i="1" smtClean="0">
                                <a:latin typeface="Cambria Math" panose="02040503050406030204" pitchFamily="18" charset="0"/>
                              </a:rPr>
                              <m:t>2</m:t>
                            </m:r>
                          </m:den>
                        </m:f>
                        <m:r>
                          <a:rPr lang="en-US" altLang="en-US" sz="1500">
                            <a:latin typeface="Cambria Math" panose="02040503050406030204" pitchFamily="18" charset="0"/>
                          </a:rPr>
                          <m:t>h</m:t>
                        </m:r>
                        <m:r>
                          <a:rPr lang="en-US" altLang="en-US" sz="1500">
                            <a:latin typeface="Cambria Math" panose="02040503050406030204" pitchFamily="18" charset="0"/>
                          </a:rPr>
                          <m:t>𝜈</m:t>
                        </m:r>
                        <m:r>
                          <a:rPr lang="en-US" altLang="en-US" sz="1500">
                            <a:latin typeface="Cambria Math" panose="02040503050406030204" pitchFamily="18" charset="0"/>
                          </a:rPr>
                          <m:t> </m:t>
                        </m:r>
                      </m:oMath>
                    </m:oMathPara>
                  </a14:m>
                  <a:endParaRPr lang="en-US" sz="1500" dirty="0"/>
                </a:p>
              </p:txBody>
            </p:sp>
          </mc:Choice>
          <mc:Fallback xmlns="">
            <p:sp>
              <p:nvSpPr>
                <p:cNvPr id="22" name="Rectangle 21"/>
                <p:cNvSpPr>
                  <a:spLocks noRot="1" noChangeAspect="1" noMove="1" noResize="1" noEditPoints="1" noAdjustHandles="1" noChangeArrowheads="1" noChangeShapeType="1" noTextEdit="1"/>
                </p:cNvSpPr>
                <p:nvPr/>
              </p:nvSpPr>
              <p:spPr>
                <a:xfrm>
                  <a:off x="6514000" y="2597345"/>
                  <a:ext cx="910964" cy="685347"/>
                </a:xfrm>
                <a:prstGeom prst="rect">
                  <a:avLst/>
                </a:prstGeom>
                <a:blipFill>
                  <a:blip r:embed="rId3"/>
                  <a:stretch>
                    <a:fillRect b="-35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5703285" y="4452658"/>
                  <a:ext cx="910964" cy="6872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en-US" sz="1500" i="1" smtClean="0">
                                <a:latin typeface="Cambria Math" panose="02040503050406030204" pitchFamily="18" charset="0"/>
                              </a:rPr>
                            </m:ctrlPr>
                          </m:fPr>
                          <m:num>
                            <m:r>
                              <a:rPr lang="en-US" altLang="en-US" sz="1500" b="0" i="1" smtClean="0">
                                <a:latin typeface="Cambria Math" panose="02040503050406030204" pitchFamily="18" charset="0"/>
                              </a:rPr>
                              <m:t>1</m:t>
                            </m:r>
                          </m:num>
                          <m:den>
                            <m:r>
                              <a:rPr lang="en-US" altLang="en-US" sz="1500" b="0" i="1" smtClean="0">
                                <a:latin typeface="Cambria Math" panose="02040503050406030204" pitchFamily="18" charset="0"/>
                              </a:rPr>
                              <m:t>2</m:t>
                            </m:r>
                          </m:den>
                        </m:f>
                        <m:r>
                          <a:rPr lang="en-US" altLang="en-US" sz="1500">
                            <a:latin typeface="Cambria Math" panose="02040503050406030204" pitchFamily="18" charset="0"/>
                          </a:rPr>
                          <m:t>h</m:t>
                        </m:r>
                        <m:r>
                          <a:rPr lang="en-US" altLang="en-US" sz="1500">
                            <a:latin typeface="Cambria Math" panose="02040503050406030204" pitchFamily="18" charset="0"/>
                          </a:rPr>
                          <m:t>𝜈</m:t>
                        </m:r>
                        <m:r>
                          <a:rPr lang="en-US" altLang="en-US" sz="1500">
                            <a:latin typeface="Cambria Math" panose="02040503050406030204" pitchFamily="18" charset="0"/>
                          </a:rPr>
                          <m:t> </m:t>
                        </m:r>
                      </m:oMath>
                    </m:oMathPara>
                  </a14:m>
                  <a:endParaRPr lang="en-US" sz="1500" dirty="0"/>
                </a:p>
              </p:txBody>
            </p:sp>
          </mc:Choice>
          <mc:Fallback xmlns="">
            <p:sp>
              <p:nvSpPr>
                <p:cNvPr id="23" name="Rectangle 22"/>
                <p:cNvSpPr>
                  <a:spLocks noRot="1" noChangeAspect="1" noMove="1" noResize="1" noEditPoints="1" noAdjustHandles="1" noChangeArrowheads="1" noChangeShapeType="1" noTextEdit="1"/>
                </p:cNvSpPr>
                <p:nvPr/>
              </p:nvSpPr>
              <p:spPr>
                <a:xfrm>
                  <a:off x="5703285" y="4452658"/>
                  <a:ext cx="910964" cy="687280"/>
                </a:xfrm>
                <a:prstGeom prst="rect">
                  <a:avLst/>
                </a:prstGeom>
                <a:blipFill>
                  <a:blip r:embed="rId4"/>
                  <a:stretch>
                    <a:fillRect b="-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6067181" y="3816761"/>
                  <a:ext cx="910964" cy="6872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en-US" sz="1500" i="1" smtClean="0">
                                <a:latin typeface="Cambria Math" panose="02040503050406030204" pitchFamily="18" charset="0"/>
                              </a:rPr>
                            </m:ctrlPr>
                          </m:fPr>
                          <m:num>
                            <m:r>
                              <a:rPr lang="en-US" altLang="en-US" sz="1500" b="0" i="1" smtClean="0">
                                <a:latin typeface="Cambria Math" panose="02040503050406030204" pitchFamily="18" charset="0"/>
                              </a:rPr>
                              <m:t>3</m:t>
                            </m:r>
                          </m:num>
                          <m:den>
                            <m:r>
                              <a:rPr lang="en-US" altLang="en-US" sz="1500" b="0" i="1" smtClean="0">
                                <a:latin typeface="Cambria Math" panose="02040503050406030204" pitchFamily="18" charset="0"/>
                              </a:rPr>
                              <m:t>2</m:t>
                            </m:r>
                          </m:den>
                        </m:f>
                        <m:r>
                          <a:rPr lang="en-US" altLang="en-US" sz="1500">
                            <a:latin typeface="Cambria Math" panose="02040503050406030204" pitchFamily="18" charset="0"/>
                          </a:rPr>
                          <m:t>h</m:t>
                        </m:r>
                        <m:r>
                          <a:rPr lang="en-US" altLang="en-US" sz="1500">
                            <a:latin typeface="Cambria Math" panose="02040503050406030204" pitchFamily="18" charset="0"/>
                          </a:rPr>
                          <m:t>𝜈</m:t>
                        </m:r>
                        <m:r>
                          <a:rPr lang="en-US" altLang="en-US" sz="1500">
                            <a:latin typeface="Cambria Math" panose="02040503050406030204" pitchFamily="18" charset="0"/>
                          </a:rPr>
                          <m:t> </m:t>
                        </m:r>
                      </m:oMath>
                    </m:oMathPara>
                  </a14:m>
                  <a:endParaRPr lang="en-US" sz="1500" dirty="0"/>
                </a:p>
              </p:txBody>
            </p:sp>
          </mc:Choice>
          <mc:Fallback xmlns="">
            <p:sp>
              <p:nvSpPr>
                <p:cNvPr id="24" name="Rectangle 23"/>
                <p:cNvSpPr>
                  <a:spLocks noRot="1" noChangeAspect="1" noMove="1" noResize="1" noEditPoints="1" noAdjustHandles="1" noChangeArrowheads="1" noChangeShapeType="1" noTextEdit="1"/>
                </p:cNvSpPr>
                <p:nvPr/>
              </p:nvSpPr>
              <p:spPr>
                <a:xfrm>
                  <a:off x="6067181" y="3816761"/>
                  <a:ext cx="910964" cy="687280"/>
                </a:xfrm>
                <a:prstGeom prst="rect">
                  <a:avLst/>
                </a:prstGeom>
                <a:blipFill>
                  <a:blip r:embed="rId5"/>
                  <a:stretch>
                    <a:fillRect b="-34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6322295" y="3190050"/>
                  <a:ext cx="910964" cy="6934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en-US" sz="1500" i="1" smtClean="0">
                                <a:latin typeface="Cambria Math" panose="02040503050406030204" pitchFamily="18" charset="0"/>
                              </a:rPr>
                            </m:ctrlPr>
                          </m:fPr>
                          <m:num>
                            <m:r>
                              <a:rPr lang="en-US" altLang="en-US" sz="1500" b="0" i="1" smtClean="0">
                                <a:latin typeface="Cambria Math" panose="02040503050406030204" pitchFamily="18" charset="0"/>
                              </a:rPr>
                              <m:t>5</m:t>
                            </m:r>
                          </m:num>
                          <m:den>
                            <m:r>
                              <a:rPr lang="en-US" altLang="en-US" sz="1500" b="0" i="1" smtClean="0">
                                <a:latin typeface="Cambria Math" panose="02040503050406030204" pitchFamily="18" charset="0"/>
                              </a:rPr>
                              <m:t>2</m:t>
                            </m:r>
                          </m:den>
                        </m:f>
                        <m:r>
                          <a:rPr lang="en-US" altLang="en-US" sz="1500">
                            <a:latin typeface="Cambria Math" panose="02040503050406030204" pitchFamily="18" charset="0"/>
                          </a:rPr>
                          <m:t>h</m:t>
                        </m:r>
                        <m:r>
                          <a:rPr lang="en-US" altLang="en-US" sz="1500">
                            <a:latin typeface="Cambria Math" panose="02040503050406030204" pitchFamily="18" charset="0"/>
                          </a:rPr>
                          <m:t>𝜈</m:t>
                        </m:r>
                        <m:r>
                          <a:rPr lang="en-US" altLang="en-US" sz="1500">
                            <a:latin typeface="Cambria Math" panose="02040503050406030204" pitchFamily="18" charset="0"/>
                          </a:rPr>
                          <m:t> </m:t>
                        </m:r>
                      </m:oMath>
                    </m:oMathPara>
                  </a14:m>
                  <a:endParaRPr lang="en-US" sz="1500" dirty="0"/>
                </a:p>
              </p:txBody>
            </p:sp>
          </mc:Choice>
          <mc:Fallback xmlns="">
            <p:sp>
              <p:nvSpPr>
                <p:cNvPr id="25" name="Rectangle 24"/>
                <p:cNvSpPr>
                  <a:spLocks noRot="1" noChangeAspect="1" noMove="1" noResize="1" noEditPoints="1" noAdjustHandles="1" noChangeArrowheads="1" noChangeShapeType="1" noTextEdit="1"/>
                </p:cNvSpPr>
                <p:nvPr/>
              </p:nvSpPr>
              <p:spPr>
                <a:xfrm>
                  <a:off x="6322295" y="3190050"/>
                  <a:ext cx="910964" cy="693414"/>
                </a:xfrm>
                <a:prstGeom prst="rect">
                  <a:avLst/>
                </a:prstGeom>
                <a:blipFill>
                  <a:blip r:embed="rId6"/>
                  <a:stretch>
                    <a:fillRect b="-22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6673064" y="1950743"/>
                  <a:ext cx="910964" cy="6872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en-US" sz="1500" i="1" smtClean="0">
                                <a:latin typeface="Cambria Math" panose="02040503050406030204" pitchFamily="18" charset="0"/>
                              </a:rPr>
                            </m:ctrlPr>
                          </m:fPr>
                          <m:num>
                            <m:r>
                              <a:rPr lang="en-US" altLang="en-US" sz="1500" b="0" i="1" smtClean="0">
                                <a:latin typeface="Cambria Math" panose="02040503050406030204" pitchFamily="18" charset="0"/>
                              </a:rPr>
                              <m:t>9</m:t>
                            </m:r>
                          </m:num>
                          <m:den>
                            <m:r>
                              <a:rPr lang="en-US" altLang="en-US" sz="1500" b="0" i="1" smtClean="0">
                                <a:latin typeface="Cambria Math" panose="02040503050406030204" pitchFamily="18" charset="0"/>
                              </a:rPr>
                              <m:t>2</m:t>
                            </m:r>
                          </m:den>
                        </m:f>
                        <m:r>
                          <a:rPr lang="en-US" altLang="en-US" sz="1500">
                            <a:latin typeface="Cambria Math" panose="02040503050406030204" pitchFamily="18" charset="0"/>
                          </a:rPr>
                          <m:t>h</m:t>
                        </m:r>
                        <m:r>
                          <a:rPr lang="en-US" altLang="en-US" sz="1500">
                            <a:latin typeface="Cambria Math" panose="02040503050406030204" pitchFamily="18" charset="0"/>
                          </a:rPr>
                          <m:t>𝜈</m:t>
                        </m:r>
                        <m:r>
                          <a:rPr lang="en-US" altLang="en-US" sz="1500">
                            <a:latin typeface="Cambria Math" panose="02040503050406030204" pitchFamily="18" charset="0"/>
                          </a:rPr>
                          <m:t> </m:t>
                        </m:r>
                      </m:oMath>
                    </m:oMathPara>
                  </a14:m>
                  <a:endParaRPr lang="en-US" sz="1500" dirty="0"/>
                </a:p>
              </p:txBody>
            </p:sp>
          </mc:Choice>
          <mc:Fallback xmlns="">
            <p:sp>
              <p:nvSpPr>
                <p:cNvPr id="26" name="Rectangle 25"/>
                <p:cNvSpPr>
                  <a:spLocks noRot="1" noChangeAspect="1" noMove="1" noResize="1" noEditPoints="1" noAdjustHandles="1" noChangeArrowheads="1" noChangeShapeType="1" noTextEdit="1"/>
                </p:cNvSpPr>
                <p:nvPr/>
              </p:nvSpPr>
              <p:spPr>
                <a:xfrm>
                  <a:off x="6673064" y="1950743"/>
                  <a:ext cx="910964" cy="687280"/>
                </a:xfrm>
                <a:prstGeom prst="rect">
                  <a:avLst/>
                </a:prstGeom>
                <a:blipFill>
                  <a:blip r:embed="rId7"/>
                  <a:stretch>
                    <a:fillRect b="-2326"/>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8" name="Rectangle 27"/>
              <p:cNvSpPr/>
              <p:nvPr/>
            </p:nvSpPr>
            <p:spPr>
              <a:xfrm>
                <a:off x="258647" y="4083634"/>
                <a:ext cx="8559800" cy="2151679"/>
              </a:xfrm>
              <a:prstGeom prst="rect">
                <a:avLst/>
              </a:prstGeom>
            </p:spPr>
            <p:txBody>
              <a:bodyPr wrap="square">
                <a:spAutoFit/>
              </a:bodyPr>
              <a:lstStyle/>
              <a:p>
                <a:pPr algn="just"/>
                <a:r>
                  <a:rPr lang="en-US" dirty="0"/>
                  <a:t>because successive energy states of a harmonic oscillator are separated by the same energy, </a:t>
                </a:r>
                <a14:m>
                  <m:oMath xmlns:m="http://schemas.openxmlformats.org/officeDocument/2006/math">
                    <m:r>
                      <a:rPr lang="en-US" altLang="en-US">
                        <a:latin typeface="Cambria Math" panose="02040503050406030204" pitchFamily="18" charset="0"/>
                      </a:rPr>
                      <m:t>∆</m:t>
                    </m:r>
                    <m:r>
                      <a:rPr lang="en-US" altLang="en-US">
                        <a:latin typeface="Cambria Math" panose="02040503050406030204" pitchFamily="18" charset="0"/>
                      </a:rPr>
                      <m:t>𝐸</m:t>
                    </m:r>
                  </m:oMath>
                </a14:m>
                <a:r>
                  <a:rPr lang="en-US" dirty="0"/>
                  <a:t> is the same for all allowed transitions, so this model predicts that the spectrum consists of just one line whose frequency is given by </a:t>
                </a:r>
              </a:p>
              <a:p>
                <a:pPr algn="just"/>
                <a:endParaRPr lang="en-US" sz="500" dirty="0"/>
              </a:p>
              <a:p>
                <a:pPr algn="just"/>
                <a14:m>
                  <m:oMathPara xmlns:m="http://schemas.openxmlformats.org/officeDocument/2006/math">
                    <m:oMathParaPr>
                      <m:jc m:val="centerGroup"/>
                    </m:oMathParaPr>
                    <m:oMath xmlns:m="http://schemas.openxmlformats.org/officeDocument/2006/math">
                      <m:sSub>
                        <m:sSubPr>
                          <m:ctrlPr>
                            <a:rPr lang="en-US" altLang="en-US" b="1" i="1">
                              <a:latin typeface="Cambria Math" panose="02040503050406030204" pitchFamily="18" charset="0"/>
                            </a:rPr>
                          </m:ctrlPr>
                        </m:sSubPr>
                        <m:e>
                          <m:bar>
                            <m:barPr>
                              <m:pos m:val="top"/>
                              <m:ctrlPr>
                                <a:rPr lang="en-US" altLang="en-US" b="1" i="1">
                                  <a:latin typeface="Cambria Math" panose="02040503050406030204" pitchFamily="18" charset="0"/>
                                  <a:ea typeface="Cambria Math" panose="02040503050406030204" pitchFamily="18" charset="0"/>
                                </a:rPr>
                              </m:ctrlPr>
                            </m:barPr>
                            <m:e>
                              <m:r>
                                <a:rPr lang="en-US" altLang="en-US" b="1" i="1">
                                  <a:latin typeface="Cambria Math" panose="02040503050406030204" pitchFamily="18" charset="0"/>
                                </a:rPr>
                                <m:t>𝝂</m:t>
                              </m:r>
                            </m:e>
                          </m:bar>
                        </m:e>
                        <m:sub>
                          <m:r>
                            <a:rPr lang="en-US" altLang="en-US" b="1" i="1">
                              <a:latin typeface="Cambria Math" panose="02040503050406030204" pitchFamily="18" charset="0"/>
                            </a:rPr>
                            <m:t>𝒐𝒃𝒔</m:t>
                          </m:r>
                        </m:sub>
                      </m:sSub>
                      <m:r>
                        <a:rPr lang="en-US" altLang="en-US" b="1">
                          <a:latin typeface="Cambria Math" panose="02040503050406030204" pitchFamily="18" charset="0"/>
                        </a:rPr>
                        <m:t>=</m:t>
                      </m:r>
                      <m:f>
                        <m:fPr>
                          <m:ctrlPr>
                            <a:rPr lang="en-US" altLang="en-US" b="1" i="1">
                              <a:latin typeface="Cambria Math" panose="02040503050406030204" pitchFamily="18" charset="0"/>
                            </a:rPr>
                          </m:ctrlPr>
                        </m:fPr>
                        <m:num>
                          <m:r>
                            <a:rPr lang="en-US" altLang="en-US" b="1" i="1">
                              <a:latin typeface="Cambria Math" panose="02040503050406030204" pitchFamily="18" charset="0"/>
                            </a:rPr>
                            <m:t>𝟏</m:t>
                          </m:r>
                        </m:num>
                        <m:den>
                          <m:r>
                            <a:rPr lang="en-US" altLang="en-US" b="1" i="1">
                              <a:latin typeface="Cambria Math" panose="02040503050406030204" pitchFamily="18" charset="0"/>
                            </a:rPr>
                            <m:t>𝟐</m:t>
                          </m:r>
                          <m:r>
                            <a:rPr lang="en-US" altLang="en-US" b="1" i="1">
                              <a:latin typeface="Cambria Math" panose="02040503050406030204" pitchFamily="18" charset="0"/>
                            </a:rPr>
                            <m:t>𝝅</m:t>
                          </m:r>
                          <m:r>
                            <a:rPr lang="en-US" altLang="en-US" b="1" i="1">
                              <a:latin typeface="Cambria Math" panose="02040503050406030204" pitchFamily="18" charset="0"/>
                            </a:rPr>
                            <m:t>𝒄</m:t>
                          </m:r>
                        </m:den>
                      </m:f>
                      <m:rad>
                        <m:radPr>
                          <m:degHide m:val="on"/>
                          <m:ctrlPr>
                            <a:rPr lang="en-US" altLang="en-US" b="1" i="1" dirty="0">
                              <a:latin typeface="Cambria Math" panose="02040503050406030204" pitchFamily="18" charset="0"/>
                            </a:rPr>
                          </m:ctrlPr>
                        </m:radPr>
                        <m:deg/>
                        <m:e>
                          <m:r>
                            <a:rPr lang="en-US" altLang="en-US" b="1" i="1" dirty="0">
                              <a:latin typeface="Cambria Math" panose="02040503050406030204" pitchFamily="18" charset="0"/>
                            </a:rPr>
                            <m:t>𝒌</m:t>
                          </m:r>
                          <m:r>
                            <a:rPr lang="en-US" altLang="en-US" b="1" i="1" dirty="0">
                              <a:latin typeface="Cambria Math" panose="02040503050406030204" pitchFamily="18" charset="0"/>
                            </a:rPr>
                            <m:t>/</m:t>
                          </m:r>
                          <m:r>
                            <a:rPr lang="en-US" altLang="en-US" b="1" i="1">
                              <a:latin typeface="Cambria Math" panose="02040503050406030204" pitchFamily="18" charset="0"/>
                            </a:rPr>
                            <m:t>𝝁</m:t>
                          </m:r>
                        </m:e>
                      </m:rad>
                    </m:oMath>
                  </m:oMathPara>
                </a14:m>
                <a:endParaRPr lang="en-US" b="1" dirty="0"/>
              </a:p>
              <a:p>
                <a:pPr algn="just"/>
                <a:endParaRPr lang="en-US" sz="500" dirty="0"/>
              </a:p>
              <a:p>
                <a:pPr algn="just"/>
                <a:r>
                  <a:rPr lang="en-US" dirty="0"/>
                  <a:t>This prediction is in good accord with experiment, and this line is called the fundamental vibrational frequency.</a:t>
                </a:r>
              </a:p>
            </p:txBody>
          </p:sp>
        </mc:Choice>
        <mc:Fallback xmlns="">
          <p:sp>
            <p:nvSpPr>
              <p:cNvPr id="28" name="Rectangle 27"/>
              <p:cNvSpPr>
                <a:spLocks noRot="1" noChangeAspect="1" noMove="1" noResize="1" noEditPoints="1" noAdjustHandles="1" noChangeArrowheads="1" noChangeShapeType="1" noTextEdit="1"/>
              </p:cNvSpPr>
              <p:nvPr/>
            </p:nvSpPr>
            <p:spPr>
              <a:xfrm>
                <a:off x="258647" y="4083634"/>
                <a:ext cx="8559800" cy="2151679"/>
              </a:xfrm>
              <a:prstGeom prst="rect">
                <a:avLst/>
              </a:prstGeom>
              <a:blipFill>
                <a:blip r:embed="rId8"/>
                <a:stretch>
                  <a:fillRect l="-569" t="-1700" r="-569" b="-3683"/>
                </a:stretch>
              </a:blipFill>
            </p:spPr>
            <p:txBody>
              <a:bodyPr/>
              <a:lstStyle/>
              <a:p>
                <a:r>
                  <a:rPr lang="en-US">
                    <a:noFill/>
                  </a:rPr>
                  <a:t> </a:t>
                </a:r>
              </a:p>
            </p:txBody>
          </p:sp>
        </mc:Fallback>
      </mc:AlternateContent>
    </p:spTree>
    <p:extLst>
      <p:ext uri="{BB962C8B-B14F-4D97-AF65-F5344CB8AC3E}">
        <p14:creationId xmlns:p14="http://schemas.microsoft.com/office/powerpoint/2010/main" val="2916492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xEl>
                                              <p:pRg st="0" end="0"/>
                                            </p:txEl>
                                          </p:spTgt>
                                        </p:tgtEl>
                                        <p:attrNameLst>
                                          <p:attrName>style.visibility</p:attrName>
                                        </p:attrNameLst>
                                      </p:cBhvr>
                                      <p:to>
                                        <p:strVal val="visible"/>
                                      </p:to>
                                    </p:set>
                                    <p:animEffect transition="in" filter="fade">
                                      <p:cBhvr>
                                        <p:cTn id="17" dur="500"/>
                                        <p:tgtEl>
                                          <p:spTgt spid="2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xEl>
                                              <p:pRg st="2" end="2"/>
                                            </p:txEl>
                                          </p:spTgt>
                                        </p:tgtEl>
                                        <p:attrNameLst>
                                          <p:attrName>style.visibility</p:attrName>
                                        </p:attrNameLst>
                                      </p:cBhvr>
                                      <p:to>
                                        <p:strVal val="visible"/>
                                      </p:to>
                                    </p:set>
                                    <p:animEffect transition="in" filter="fade">
                                      <p:cBhvr>
                                        <p:cTn id="22" dur="500"/>
                                        <p:tgtEl>
                                          <p:spTgt spid="2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xEl>
                                              <p:pRg st="4" end="4"/>
                                            </p:txEl>
                                          </p:spTgt>
                                        </p:tgtEl>
                                        <p:attrNameLst>
                                          <p:attrName>style.visibility</p:attrName>
                                        </p:attrNameLst>
                                      </p:cBhvr>
                                      <p:to>
                                        <p:strVal val="visible"/>
                                      </p:to>
                                    </p:set>
                                    <p:animEffect transition="in" filter="fade">
                                      <p:cBhvr>
                                        <p:cTn id="27" dur="500"/>
                                        <p:tgtEl>
                                          <p:spTgt spid="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Harmonic Oscillator</a:t>
            </a:r>
            <a:endParaRPr lang="ar-SA" altLang="en-US" sz="3000" b="1" dirty="0"/>
          </a:p>
        </p:txBody>
      </p:sp>
      <p:sp>
        <p:nvSpPr>
          <p:cNvPr id="4" name="Slide Number Placeholder 3"/>
          <p:cNvSpPr>
            <a:spLocks noGrp="1"/>
          </p:cNvSpPr>
          <p:nvPr>
            <p:ph type="sldNum" sz="quarter" idx="12"/>
          </p:nvPr>
        </p:nvSpPr>
        <p:spPr/>
        <p:txBody>
          <a:bodyPr/>
          <a:lstStyle/>
          <a:p>
            <a:fld id="{74374BF2-3C04-4AB9-BE52-D173019A9162}" type="slidenum">
              <a:rPr lang="en-US" smtClean="0"/>
              <a:t>28</a:t>
            </a:fld>
            <a:endParaRPr lang="en-US"/>
          </a:p>
        </p:txBody>
      </p:sp>
      <mc:AlternateContent xmlns:mc="http://schemas.openxmlformats.org/markup-compatibility/2006" xmlns:a14="http://schemas.microsoft.com/office/drawing/2010/main">
        <mc:Choice Requires="a14">
          <p:sp>
            <p:nvSpPr>
              <p:cNvPr id="5" name="Rectangle 4"/>
              <p:cNvSpPr/>
              <p:nvPr/>
            </p:nvSpPr>
            <p:spPr>
              <a:xfrm>
                <a:off x="258647" y="875282"/>
                <a:ext cx="8559800" cy="5481565"/>
              </a:xfrm>
              <a:prstGeom prst="rect">
                <a:avLst/>
              </a:prstGeom>
            </p:spPr>
            <p:txBody>
              <a:bodyPr wrap="square">
                <a:spAutoFit/>
              </a:bodyPr>
              <a:lstStyle/>
              <a:p>
                <a:r>
                  <a:rPr lang="en-US" altLang="en-US" sz="2100" b="1" dirty="0">
                    <a:solidFill>
                      <a:srgbClr val="FF0000"/>
                    </a:solidFill>
                  </a:rPr>
                  <a:t>Example: </a:t>
                </a:r>
                <a:r>
                  <a:rPr lang="en-US" altLang="en-US" sz="2100" dirty="0">
                    <a:solidFill>
                      <a:srgbClr val="FF0000"/>
                    </a:solidFill>
                  </a:rPr>
                  <a:t>If the transition energy between two adjacent vibrational levels in the hydrogen molecule, H</a:t>
                </a:r>
                <a:r>
                  <a:rPr lang="en-US" altLang="en-US" sz="2100" baseline="-25000" dirty="0">
                    <a:solidFill>
                      <a:srgbClr val="FF0000"/>
                    </a:solidFill>
                  </a:rPr>
                  <a:t>2</a:t>
                </a:r>
                <a:r>
                  <a:rPr lang="en-US" altLang="en-US" sz="2100" dirty="0">
                    <a:solidFill>
                      <a:srgbClr val="FF0000"/>
                    </a:solidFill>
                  </a:rPr>
                  <a:t> equals 4159.5 cm</a:t>
                </a:r>
                <a:r>
                  <a:rPr lang="en-US" altLang="en-US" sz="2100" baseline="30000" dirty="0">
                    <a:solidFill>
                      <a:srgbClr val="FF0000"/>
                    </a:solidFill>
                  </a:rPr>
                  <a:t>-1</a:t>
                </a:r>
                <a:r>
                  <a:rPr lang="en-US" altLang="en-US" sz="2100" dirty="0">
                    <a:solidFill>
                      <a:srgbClr val="FF0000"/>
                    </a:solidFill>
                  </a:rPr>
                  <a:t>,  calculate the force constant of the bond H-H bond in H</a:t>
                </a:r>
                <a:r>
                  <a:rPr lang="en-US" altLang="en-US" sz="2100" baseline="-25000" dirty="0">
                    <a:solidFill>
                      <a:srgbClr val="FF0000"/>
                    </a:solidFill>
                  </a:rPr>
                  <a:t>2</a:t>
                </a:r>
                <a:r>
                  <a:rPr lang="en-US" altLang="en-US" sz="2100" dirty="0">
                    <a:solidFill>
                      <a:srgbClr val="FF0000"/>
                    </a:solidFill>
                  </a:rPr>
                  <a:t> molecule.</a:t>
                </a:r>
              </a:p>
              <a:p>
                <a:pPr algn="just">
                  <a:spcBef>
                    <a:spcPct val="0"/>
                  </a:spcBef>
                </a:pPr>
                <a:endParaRPr lang="en-US" altLang="en-US" sz="500" b="1" dirty="0">
                  <a:solidFill>
                    <a:srgbClr val="FF0000"/>
                  </a:solidFill>
                </a:endParaRPr>
              </a:p>
              <a:p>
                <a:pPr algn="just">
                  <a:spcBef>
                    <a:spcPct val="0"/>
                  </a:spcBef>
                </a:pPr>
                <a:r>
                  <a:rPr lang="en-US" altLang="en-US" sz="2100" b="1" dirty="0">
                    <a:solidFill>
                      <a:srgbClr val="0070C0"/>
                    </a:solidFill>
                  </a:rPr>
                  <a:t>Solution:</a:t>
                </a:r>
              </a:p>
              <a:p>
                <a:pPr algn="just">
                  <a:spcBef>
                    <a:spcPct val="0"/>
                  </a:spcBef>
                </a:pPr>
                <a:r>
                  <a:rPr lang="en-US" altLang="en-US" sz="2100" dirty="0"/>
                  <a:t>The reduced mass of </a:t>
                </a:r>
                <a:r>
                  <a:rPr lang="en-US" altLang="en-US" sz="2100" dirty="0">
                    <a:solidFill>
                      <a:srgbClr val="FF0000"/>
                    </a:solidFill>
                  </a:rPr>
                  <a:t>H</a:t>
                </a:r>
                <a:r>
                  <a:rPr lang="en-US" altLang="en-US" sz="2100" baseline="-25000" dirty="0">
                    <a:solidFill>
                      <a:srgbClr val="FF0000"/>
                    </a:solidFill>
                  </a:rPr>
                  <a:t>2</a:t>
                </a:r>
                <a:r>
                  <a:rPr lang="en-US" altLang="en-US" sz="2100" dirty="0">
                    <a:solidFill>
                      <a:srgbClr val="FF0000"/>
                    </a:solidFill>
                  </a:rPr>
                  <a:t> molecule.</a:t>
                </a:r>
              </a:p>
              <a:p>
                <a:pPr algn="just">
                  <a:spcBef>
                    <a:spcPct val="0"/>
                  </a:spcBef>
                </a:pPr>
                <a:endParaRPr lang="en-US" altLang="en-US" sz="1000" dirty="0"/>
              </a:p>
              <a:p>
                <a:pPr algn="ctr">
                  <a:spcBef>
                    <a:spcPct val="0"/>
                  </a:spcBef>
                </a:pPr>
                <a14:m>
                  <m:oMath xmlns:m="http://schemas.openxmlformats.org/officeDocument/2006/math">
                    <m:sSub>
                      <m:sSubPr>
                        <m:ctrlPr>
                          <a:rPr lang="en-US" altLang="en-US" sz="2300" i="1">
                            <a:latin typeface="Cambria Math" panose="02040503050406030204" pitchFamily="18" charset="0"/>
                            <a:ea typeface="Cambria Math" panose="02040503050406030204" pitchFamily="18" charset="0"/>
                          </a:rPr>
                        </m:ctrlPr>
                      </m:sSubPr>
                      <m:e>
                        <m:r>
                          <a:rPr lang="en-US" altLang="en-US" sz="2300" i="1">
                            <a:latin typeface="Cambria Math" panose="02040503050406030204" pitchFamily="18" charset="0"/>
                            <a:ea typeface="Cambria Math" panose="02040503050406030204" pitchFamily="18" charset="0"/>
                          </a:rPr>
                          <m:t>𝜇</m:t>
                        </m:r>
                      </m:e>
                      <m:sub>
                        <m:sSub>
                          <m:sSubPr>
                            <m:ctrlPr>
                              <a:rPr lang="en-US" altLang="en-US" sz="2300" i="1">
                                <a:latin typeface="Cambria Math" panose="02040503050406030204" pitchFamily="18" charset="0"/>
                                <a:ea typeface="Cambria Math" panose="02040503050406030204" pitchFamily="18" charset="0"/>
                              </a:rPr>
                            </m:ctrlPr>
                          </m:sSubPr>
                          <m:e>
                            <m:r>
                              <a:rPr lang="en-US" altLang="en-US" sz="2300" i="1">
                                <a:latin typeface="Cambria Math" panose="02040503050406030204" pitchFamily="18" charset="0"/>
                                <a:ea typeface="Cambria Math" panose="02040503050406030204" pitchFamily="18" charset="0"/>
                              </a:rPr>
                              <m:t>𝐻</m:t>
                            </m:r>
                          </m:e>
                          <m:sub>
                            <m:r>
                              <a:rPr lang="en-US" altLang="en-US" sz="2300" i="1">
                                <a:latin typeface="Cambria Math" panose="02040503050406030204" pitchFamily="18" charset="0"/>
                                <a:ea typeface="Cambria Math" panose="02040503050406030204" pitchFamily="18" charset="0"/>
                              </a:rPr>
                              <m:t>2</m:t>
                            </m:r>
                          </m:sub>
                        </m:sSub>
                      </m:sub>
                    </m:sSub>
                    <m:r>
                      <a:rPr lang="en-US" altLang="en-US" sz="2300" i="1">
                        <a:latin typeface="Cambria Math" panose="02040503050406030204" pitchFamily="18" charset="0"/>
                        <a:ea typeface="Cambria Math" panose="02040503050406030204" pitchFamily="18" charset="0"/>
                      </a:rPr>
                      <m:t>=</m:t>
                    </m:r>
                    <m:f>
                      <m:fPr>
                        <m:ctrlPr>
                          <a:rPr lang="en-US" sz="2300" i="1" dirty="0">
                            <a:latin typeface="Cambria Math" panose="02040503050406030204" pitchFamily="18" charset="0"/>
                            <a:ea typeface="Cambria Math" panose="02040503050406030204" pitchFamily="18" charset="0"/>
                          </a:rPr>
                        </m:ctrlPr>
                      </m:fPr>
                      <m:num>
                        <m:sSub>
                          <m:sSubPr>
                            <m:ctrlPr>
                              <a:rPr lang="en-US" altLang="en-US" sz="2300" i="1">
                                <a:latin typeface="Cambria Math" panose="02040503050406030204" pitchFamily="18" charset="0"/>
                                <a:ea typeface="Cambria Math" panose="02040503050406030204" pitchFamily="18" charset="0"/>
                              </a:rPr>
                            </m:ctrlPr>
                          </m:sSubPr>
                          <m:e>
                            <m:r>
                              <a:rPr lang="en-US" altLang="en-US" sz="2300" i="1">
                                <a:latin typeface="Cambria Math" panose="02040503050406030204" pitchFamily="18" charset="0"/>
                                <a:ea typeface="Cambria Math" panose="02040503050406030204" pitchFamily="18" charset="0"/>
                              </a:rPr>
                              <m:t>𝑚</m:t>
                            </m:r>
                          </m:e>
                          <m:sub>
                            <m:r>
                              <a:rPr lang="en-US" altLang="en-US" sz="2300" i="1">
                                <a:latin typeface="Cambria Math" panose="02040503050406030204" pitchFamily="18" charset="0"/>
                                <a:ea typeface="Cambria Math" panose="02040503050406030204" pitchFamily="18" charset="0"/>
                              </a:rPr>
                              <m:t>𝐻</m:t>
                            </m:r>
                          </m:sub>
                        </m:sSub>
                        <m:sSub>
                          <m:sSubPr>
                            <m:ctrlPr>
                              <a:rPr lang="en-US" altLang="en-US" sz="2300" i="1">
                                <a:latin typeface="Cambria Math" panose="02040503050406030204" pitchFamily="18" charset="0"/>
                                <a:ea typeface="Cambria Math" panose="02040503050406030204" pitchFamily="18" charset="0"/>
                              </a:rPr>
                            </m:ctrlPr>
                          </m:sSubPr>
                          <m:e>
                            <m:r>
                              <a:rPr lang="en-US" altLang="en-US" sz="2300" i="1">
                                <a:latin typeface="Cambria Math" panose="02040503050406030204" pitchFamily="18" charset="0"/>
                                <a:ea typeface="Cambria Math" panose="02040503050406030204" pitchFamily="18" charset="0"/>
                              </a:rPr>
                              <m:t>𝑚</m:t>
                            </m:r>
                          </m:e>
                          <m:sub>
                            <m:r>
                              <a:rPr lang="en-US" altLang="en-US" sz="2300" i="1">
                                <a:latin typeface="Cambria Math" panose="02040503050406030204" pitchFamily="18" charset="0"/>
                                <a:ea typeface="Cambria Math" panose="02040503050406030204" pitchFamily="18" charset="0"/>
                              </a:rPr>
                              <m:t>𝐻</m:t>
                            </m:r>
                          </m:sub>
                        </m:sSub>
                      </m:num>
                      <m:den>
                        <m:sSub>
                          <m:sSubPr>
                            <m:ctrlPr>
                              <a:rPr lang="en-US" altLang="en-US" sz="2300" i="1">
                                <a:latin typeface="Cambria Math" panose="02040503050406030204" pitchFamily="18" charset="0"/>
                                <a:ea typeface="Cambria Math" panose="02040503050406030204" pitchFamily="18" charset="0"/>
                              </a:rPr>
                            </m:ctrlPr>
                          </m:sSubPr>
                          <m:e>
                            <m:sSub>
                              <m:sSubPr>
                                <m:ctrlPr>
                                  <a:rPr lang="en-US" altLang="en-US" sz="2300" i="1">
                                    <a:latin typeface="Cambria Math" panose="02040503050406030204" pitchFamily="18" charset="0"/>
                                    <a:ea typeface="Cambria Math" panose="02040503050406030204" pitchFamily="18" charset="0"/>
                                  </a:rPr>
                                </m:ctrlPr>
                              </m:sSubPr>
                              <m:e>
                                <m:r>
                                  <a:rPr lang="en-US" altLang="en-US" sz="2300" i="1">
                                    <a:latin typeface="Cambria Math" panose="02040503050406030204" pitchFamily="18" charset="0"/>
                                    <a:ea typeface="Cambria Math" panose="02040503050406030204" pitchFamily="18" charset="0"/>
                                  </a:rPr>
                                  <m:t>𝑚</m:t>
                                </m:r>
                              </m:e>
                              <m:sub>
                                <m:r>
                                  <a:rPr lang="en-US" altLang="en-US" sz="2300" i="1">
                                    <a:latin typeface="Cambria Math" panose="02040503050406030204" pitchFamily="18" charset="0"/>
                                    <a:ea typeface="Cambria Math" panose="02040503050406030204" pitchFamily="18" charset="0"/>
                                  </a:rPr>
                                  <m:t>𝐻</m:t>
                                </m:r>
                              </m:sub>
                            </m:sSub>
                            <m:r>
                              <a:rPr lang="en-US" altLang="en-US" sz="2300" i="1">
                                <a:latin typeface="Cambria Math" panose="02040503050406030204" pitchFamily="18" charset="0"/>
                                <a:ea typeface="Cambria Math" panose="02040503050406030204" pitchFamily="18" charset="0"/>
                              </a:rPr>
                              <m:t>+</m:t>
                            </m:r>
                            <m:r>
                              <a:rPr lang="en-US" altLang="en-US" sz="2300" i="1">
                                <a:latin typeface="Cambria Math" panose="02040503050406030204" pitchFamily="18" charset="0"/>
                                <a:ea typeface="Cambria Math" panose="02040503050406030204" pitchFamily="18" charset="0"/>
                              </a:rPr>
                              <m:t>𝑚</m:t>
                            </m:r>
                          </m:e>
                          <m:sub>
                            <m:r>
                              <a:rPr lang="en-US" altLang="en-US" sz="2300" i="1">
                                <a:latin typeface="Cambria Math" panose="02040503050406030204" pitchFamily="18" charset="0"/>
                                <a:ea typeface="Cambria Math" panose="02040503050406030204" pitchFamily="18" charset="0"/>
                              </a:rPr>
                              <m:t>𝐻</m:t>
                            </m:r>
                          </m:sub>
                        </m:sSub>
                      </m:den>
                    </m:f>
                    <m:r>
                      <a:rPr lang="en-US" altLang="en-US" sz="2300" i="1">
                        <a:latin typeface="Cambria Math" panose="02040503050406030204" pitchFamily="18" charset="0"/>
                        <a:ea typeface="Cambria Math" panose="02040503050406030204" pitchFamily="18" charset="0"/>
                      </a:rPr>
                      <m:t>= </m:t>
                    </m:r>
                    <m:f>
                      <m:fPr>
                        <m:ctrlPr>
                          <a:rPr lang="en-US" sz="2300" i="1" dirty="0">
                            <a:latin typeface="Cambria Math" panose="02040503050406030204" pitchFamily="18" charset="0"/>
                            <a:ea typeface="Cambria Math" panose="02040503050406030204" pitchFamily="18" charset="0"/>
                          </a:rPr>
                        </m:ctrlPr>
                      </m:fPr>
                      <m:num>
                        <m:r>
                          <a:rPr lang="en-US" altLang="en-US" sz="2300" i="1">
                            <a:latin typeface="Cambria Math" panose="02040503050406030204" pitchFamily="18" charset="0"/>
                            <a:ea typeface="Cambria Math" panose="02040503050406030204" pitchFamily="18" charset="0"/>
                          </a:rPr>
                          <m:t>1</m:t>
                        </m:r>
                        <m:r>
                          <a:rPr lang="en-US" altLang="en-US" sz="2300" i="1">
                            <a:latin typeface="Cambria Math" panose="02040503050406030204" pitchFamily="18" charset="0"/>
                            <a:ea typeface="Cambria Math" panose="02040503050406030204" pitchFamily="18" charset="0"/>
                          </a:rPr>
                          <m:t>.</m:t>
                        </m:r>
                        <m:r>
                          <a:rPr lang="en-US" altLang="en-US" sz="2300" i="1">
                            <a:latin typeface="Cambria Math" panose="02040503050406030204" pitchFamily="18" charset="0"/>
                            <a:ea typeface="Cambria Math" panose="02040503050406030204" pitchFamily="18" charset="0"/>
                          </a:rPr>
                          <m:t>0079</m:t>
                        </m:r>
                        <m:r>
                          <a:rPr lang="en-US" altLang="en-US" sz="2300" i="1">
                            <a:latin typeface="Cambria Math" panose="02040503050406030204" pitchFamily="18" charset="0"/>
                            <a:ea typeface="Cambria Math" panose="02040503050406030204" pitchFamily="18" charset="0"/>
                          </a:rPr>
                          <m:t> ×</m:t>
                        </m:r>
                        <m:r>
                          <a:rPr lang="en-US" altLang="en-US" sz="2300" i="1">
                            <a:latin typeface="Cambria Math" panose="02040503050406030204" pitchFamily="18" charset="0"/>
                            <a:ea typeface="Cambria Math" panose="02040503050406030204" pitchFamily="18" charset="0"/>
                          </a:rPr>
                          <m:t>1</m:t>
                        </m:r>
                        <m:r>
                          <a:rPr lang="en-US" altLang="en-US" sz="2300" i="1">
                            <a:latin typeface="Cambria Math" panose="02040503050406030204" pitchFamily="18" charset="0"/>
                            <a:ea typeface="Cambria Math" panose="02040503050406030204" pitchFamily="18" charset="0"/>
                          </a:rPr>
                          <m:t>.</m:t>
                        </m:r>
                        <m:r>
                          <a:rPr lang="en-US" altLang="en-US" sz="2300" i="1">
                            <a:latin typeface="Cambria Math" panose="02040503050406030204" pitchFamily="18" charset="0"/>
                            <a:ea typeface="Cambria Math" panose="02040503050406030204" pitchFamily="18" charset="0"/>
                          </a:rPr>
                          <m:t>0079</m:t>
                        </m:r>
                      </m:num>
                      <m:den>
                        <m:r>
                          <a:rPr lang="en-US" altLang="en-US" sz="2300" i="1">
                            <a:latin typeface="Cambria Math" panose="02040503050406030204" pitchFamily="18" charset="0"/>
                            <a:ea typeface="Cambria Math" panose="02040503050406030204" pitchFamily="18" charset="0"/>
                          </a:rPr>
                          <m:t>1</m:t>
                        </m:r>
                        <m:r>
                          <a:rPr lang="en-US" altLang="en-US" sz="2300" i="1">
                            <a:latin typeface="Cambria Math" panose="02040503050406030204" pitchFamily="18" charset="0"/>
                            <a:ea typeface="Cambria Math" panose="02040503050406030204" pitchFamily="18" charset="0"/>
                          </a:rPr>
                          <m:t>.</m:t>
                        </m:r>
                        <m:r>
                          <a:rPr lang="en-US" altLang="en-US" sz="2300" i="1">
                            <a:latin typeface="Cambria Math" panose="02040503050406030204" pitchFamily="18" charset="0"/>
                            <a:ea typeface="Cambria Math" panose="02040503050406030204" pitchFamily="18" charset="0"/>
                          </a:rPr>
                          <m:t>0079</m:t>
                        </m:r>
                        <m:r>
                          <a:rPr lang="en-US" altLang="en-US" sz="2300" i="1">
                            <a:latin typeface="Cambria Math" panose="02040503050406030204" pitchFamily="18" charset="0"/>
                            <a:ea typeface="Cambria Math" panose="02040503050406030204" pitchFamily="18" charset="0"/>
                          </a:rPr>
                          <m:t>+</m:t>
                        </m:r>
                        <m:r>
                          <a:rPr lang="en-US" altLang="en-US" sz="2300" i="1">
                            <a:latin typeface="Cambria Math" panose="02040503050406030204" pitchFamily="18" charset="0"/>
                            <a:ea typeface="Cambria Math" panose="02040503050406030204" pitchFamily="18" charset="0"/>
                          </a:rPr>
                          <m:t>1</m:t>
                        </m:r>
                        <m:r>
                          <a:rPr lang="en-US" altLang="en-US" sz="2300" i="1">
                            <a:latin typeface="Cambria Math" panose="02040503050406030204" pitchFamily="18" charset="0"/>
                            <a:ea typeface="Cambria Math" panose="02040503050406030204" pitchFamily="18" charset="0"/>
                          </a:rPr>
                          <m:t>.</m:t>
                        </m:r>
                        <m:r>
                          <a:rPr lang="en-US" altLang="en-US" sz="2300" i="1">
                            <a:latin typeface="Cambria Math" panose="02040503050406030204" pitchFamily="18" charset="0"/>
                            <a:ea typeface="Cambria Math" panose="02040503050406030204" pitchFamily="18" charset="0"/>
                          </a:rPr>
                          <m:t>0079</m:t>
                        </m:r>
                      </m:den>
                    </m:f>
                    <m:r>
                      <a:rPr lang="en-US" altLang="en-US" sz="2300" i="1">
                        <a:latin typeface="Cambria Math" panose="02040503050406030204" pitchFamily="18" charset="0"/>
                        <a:ea typeface="Cambria Math" panose="02040503050406030204" pitchFamily="18" charset="0"/>
                      </a:rPr>
                      <m:t>=</m:t>
                    </m:r>
                    <m:f>
                      <m:fPr>
                        <m:ctrlPr>
                          <a:rPr lang="en-US" sz="2300" i="1" dirty="0">
                            <a:latin typeface="Cambria Math" panose="02040503050406030204" pitchFamily="18" charset="0"/>
                            <a:ea typeface="Cambria Math" panose="02040503050406030204" pitchFamily="18" charset="0"/>
                          </a:rPr>
                        </m:ctrlPr>
                      </m:fPr>
                      <m:num>
                        <m:r>
                          <a:rPr lang="en-US" altLang="en-US" sz="2300" i="1">
                            <a:latin typeface="Cambria Math" panose="02040503050406030204" pitchFamily="18" charset="0"/>
                            <a:ea typeface="Cambria Math" panose="02040503050406030204" pitchFamily="18" charset="0"/>
                          </a:rPr>
                          <m:t>1</m:t>
                        </m:r>
                        <m:r>
                          <a:rPr lang="en-US" altLang="en-US" sz="2300" i="1">
                            <a:latin typeface="Cambria Math" panose="02040503050406030204" pitchFamily="18" charset="0"/>
                            <a:ea typeface="Cambria Math" panose="02040503050406030204" pitchFamily="18" charset="0"/>
                          </a:rPr>
                          <m:t>.</m:t>
                        </m:r>
                        <m:r>
                          <a:rPr lang="en-US" altLang="en-US" sz="2300" i="1">
                            <a:latin typeface="Cambria Math" panose="02040503050406030204" pitchFamily="18" charset="0"/>
                            <a:ea typeface="Cambria Math" panose="02040503050406030204" pitchFamily="18" charset="0"/>
                          </a:rPr>
                          <m:t>0079</m:t>
                        </m:r>
                        <m:r>
                          <a:rPr lang="en-US" altLang="en-US" sz="2300" i="1">
                            <a:latin typeface="Cambria Math" panose="02040503050406030204" pitchFamily="18" charset="0"/>
                            <a:ea typeface="Cambria Math" panose="02040503050406030204" pitchFamily="18" charset="0"/>
                          </a:rPr>
                          <m:t> </m:t>
                        </m:r>
                      </m:num>
                      <m:den>
                        <m:r>
                          <a:rPr lang="en-US" altLang="en-US" sz="2300" i="1">
                            <a:latin typeface="Cambria Math" panose="02040503050406030204" pitchFamily="18" charset="0"/>
                            <a:ea typeface="Cambria Math" panose="02040503050406030204" pitchFamily="18" charset="0"/>
                          </a:rPr>
                          <m:t>2</m:t>
                        </m:r>
                      </m:den>
                    </m:f>
                  </m:oMath>
                </a14:m>
                <a:r>
                  <a:rPr lang="en-US" altLang="en-US" sz="2300" i="1" dirty="0">
                    <a:latin typeface="Cambria Math" panose="02040503050406030204" pitchFamily="18" charset="0"/>
                    <a:ea typeface="Cambria Math" panose="02040503050406030204" pitchFamily="18" charset="0"/>
                  </a:rPr>
                  <a:t> </a:t>
                </a:r>
                <a:r>
                  <a:rPr lang="en-US" altLang="en-US" sz="2300" dirty="0">
                    <a:latin typeface="Cambria Math" panose="02040503050406030204" pitchFamily="18" charset="0"/>
                    <a:ea typeface="Cambria Math" panose="02040503050406030204" pitchFamily="18" charset="0"/>
                  </a:rPr>
                  <a:t>amu</a:t>
                </a:r>
                <a:r>
                  <a:rPr lang="en-US" altLang="en-US" sz="2300" i="1" dirty="0">
                    <a:latin typeface="Cambria Math" panose="02040503050406030204" pitchFamily="18" charset="0"/>
                    <a:ea typeface="Cambria Math" panose="02040503050406030204" pitchFamily="18" charset="0"/>
                  </a:rPr>
                  <a:t> </a:t>
                </a:r>
                <a14:m>
                  <m:oMath xmlns:m="http://schemas.openxmlformats.org/officeDocument/2006/math">
                    <m:r>
                      <a:rPr lang="en-US" altLang="en-US" sz="2300" i="1">
                        <a:latin typeface="Cambria Math" panose="02040503050406030204" pitchFamily="18" charset="0"/>
                        <a:ea typeface="Cambria Math" panose="02040503050406030204" pitchFamily="18" charset="0"/>
                      </a:rPr>
                      <m:t>×</m:t>
                    </m:r>
                    <m:f>
                      <m:fPr>
                        <m:ctrlPr>
                          <a:rPr lang="en-US" sz="2300" i="1" dirty="0">
                            <a:latin typeface="Cambria Math" panose="02040503050406030204" pitchFamily="18" charset="0"/>
                            <a:ea typeface="Cambria Math" panose="02040503050406030204" pitchFamily="18" charset="0"/>
                          </a:rPr>
                        </m:ctrlPr>
                      </m:fPr>
                      <m:num>
                        <m:r>
                          <a:rPr lang="en-US" altLang="en-US" sz="2300" i="0">
                            <a:latin typeface="Cambria Math" panose="02040503050406030204" pitchFamily="18" charset="0"/>
                            <a:ea typeface="Cambria Math" panose="02040503050406030204" pitchFamily="18" charset="0"/>
                          </a:rPr>
                          <m:t>1</m:t>
                        </m:r>
                        <m:r>
                          <a:rPr lang="en-US" altLang="en-US" sz="2300" i="0">
                            <a:latin typeface="Cambria Math" panose="02040503050406030204" pitchFamily="18" charset="0"/>
                            <a:ea typeface="Cambria Math" panose="02040503050406030204" pitchFamily="18" charset="0"/>
                          </a:rPr>
                          <m:t>.</m:t>
                        </m:r>
                        <m:r>
                          <a:rPr lang="en-US" altLang="en-US" sz="2300" i="0">
                            <a:latin typeface="Cambria Math" panose="02040503050406030204" pitchFamily="18" charset="0"/>
                            <a:ea typeface="Cambria Math" panose="02040503050406030204" pitchFamily="18" charset="0"/>
                          </a:rPr>
                          <m:t>66</m:t>
                        </m:r>
                        <m:r>
                          <m:rPr>
                            <m:nor/>
                          </m:rPr>
                          <a:rPr lang="en-US" altLang="en-US" sz="2300" dirty="0">
                            <a:latin typeface="Cambria Math" panose="02040503050406030204" pitchFamily="18" charset="0"/>
                            <a:ea typeface="Cambria Math" panose="02040503050406030204" pitchFamily="18" charset="0"/>
                          </a:rPr>
                          <m:t> </m:t>
                        </m:r>
                        <m:r>
                          <a:rPr lang="en-US" altLang="en-US" sz="2300" i="0">
                            <a:latin typeface="Cambria Math" panose="02040503050406030204" pitchFamily="18" charset="0"/>
                            <a:ea typeface="Cambria Math" panose="02040503050406030204" pitchFamily="18" charset="0"/>
                          </a:rPr>
                          <m:t>×</m:t>
                        </m:r>
                        <m:sSup>
                          <m:sSupPr>
                            <m:ctrlPr>
                              <a:rPr lang="en-US" altLang="en-US" sz="2300" i="1">
                                <a:latin typeface="Cambria Math" panose="02040503050406030204" pitchFamily="18" charset="0"/>
                                <a:ea typeface="Cambria Math" panose="02040503050406030204" pitchFamily="18" charset="0"/>
                              </a:rPr>
                            </m:ctrlPr>
                          </m:sSupPr>
                          <m:e>
                            <m:r>
                              <a:rPr lang="en-US" altLang="en-US" sz="2300" i="0">
                                <a:latin typeface="Cambria Math" panose="02040503050406030204" pitchFamily="18" charset="0"/>
                                <a:ea typeface="Cambria Math" panose="02040503050406030204" pitchFamily="18" charset="0"/>
                              </a:rPr>
                              <m:t>10</m:t>
                            </m:r>
                          </m:e>
                          <m:sup>
                            <m:r>
                              <a:rPr lang="en-US" altLang="en-US" sz="2300" i="0">
                                <a:latin typeface="Cambria Math" panose="02040503050406030204" pitchFamily="18" charset="0"/>
                                <a:ea typeface="Cambria Math" panose="02040503050406030204" pitchFamily="18" charset="0"/>
                              </a:rPr>
                              <m:t>−</m:t>
                            </m:r>
                            <m:r>
                              <a:rPr lang="en-US" altLang="en-US" sz="2300" i="0">
                                <a:latin typeface="Cambria Math" panose="02040503050406030204" pitchFamily="18" charset="0"/>
                                <a:ea typeface="Cambria Math" panose="02040503050406030204" pitchFamily="18" charset="0"/>
                              </a:rPr>
                              <m:t>27</m:t>
                            </m:r>
                          </m:sup>
                        </m:sSup>
                        <m:r>
                          <m:rPr>
                            <m:nor/>
                          </m:rPr>
                          <a:rPr lang="en-US" altLang="en-US" sz="2300">
                            <a:latin typeface="Cambria Math" panose="02040503050406030204" pitchFamily="18" charset="0"/>
                            <a:ea typeface="Cambria Math" panose="02040503050406030204" pitchFamily="18" charset="0"/>
                          </a:rPr>
                          <m:t> </m:t>
                        </m:r>
                        <m:r>
                          <m:rPr>
                            <m:nor/>
                          </m:rPr>
                          <a:rPr lang="en-US" altLang="en-US" sz="2300">
                            <a:latin typeface="Cambria Math" panose="02040503050406030204" pitchFamily="18" charset="0"/>
                            <a:ea typeface="Cambria Math" panose="02040503050406030204" pitchFamily="18" charset="0"/>
                          </a:rPr>
                          <m:t>kg</m:t>
                        </m:r>
                      </m:num>
                      <m:den>
                        <m:r>
                          <a:rPr lang="en-US" altLang="en-US" sz="2300" i="0">
                            <a:latin typeface="Cambria Math" panose="02040503050406030204" pitchFamily="18" charset="0"/>
                            <a:ea typeface="Cambria Math" panose="02040503050406030204" pitchFamily="18" charset="0"/>
                          </a:rPr>
                          <m:t>1</m:t>
                        </m:r>
                        <m:r>
                          <m:rPr>
                            <m:nor/>
                          </m:rPr>
                          <a:rPr lang="en-US" altLang="en-US" sz="2300" dirty="0">
                            <a:latin typeface="Cambria Math" panose="02040503050406030204" pitchFamily="18" charset="0"/>
                            <a:ea typeface="Cambria Math" panose="02040503050406030204" pitchFamily="18" charset="0"/>
                          </a:rPr>
                          <m:t>amu</m:t>
                        </m:r>
                      </m:den>
                    </m:f>
                  </m:oMath>
                </a14:m>
                <a:endParaRPr lang="en-US" altLang="en-US" sz="2300" dirty="0">
                  <a:latin typeface="Cambria Math" panose="02040503050406030204" pitchFamily="18" charset="0"/>
                  <a:ea typeface="Cambria Math" panose="02040503050406030204" pitchFamily="18" charset="0"/>
                </a:endParaRPr>
              </a:p>
              <a:p>
                <a:pPr algn="just">
                  <a:spcBef>
                    <a:spcPct val="0"/>
                  </a:spcBef>
                </a:pPr>
                <a:endParaRPr lang="en-US" altLang="en-US" sz="2000" dirty="0"/>
              </a:p>
              <a:p>
                <a:pPr algn="ctr">
                  <a:spcBef>
                    <a:spcPct val="0"/>
                  </a:spcBef>
                </a:pPr>
                <a14:m>
                  <m:oMath xmlns:m="http://schemas.openxmlformats.org/officeDocument/2006/math">
                    <m:r>
                      <a:rPr lang="en-US" altLang="en-US" sz="2000" i="1">
                        <a:latin typeface="Cambria Math" panose="02040503050406030204" pitchFamily="18" charset="0"/>
                        <a:ea typeface="Cambria Math" panose="02040503050406030204" pitchFamily="18" charset="0"/>
                      </a:rPr>
                      <m:t>=</m:t>
                    </m:r>
                    <m:r>
                      <a:rPr lang="en-US" altLang="en-US" sz="2000" i="1">
                        <a:latin typeface="Cambria Math" panose="02040503050406030204" pitchFamily="18" charset="0"/>
                        <a:ea typeface="Cambria Math" panose="02040503050406030204" pitchFamily="18" charset="0"/>
                      </a:rPr>
                      <m:t>8</m:t>
                    </m:r>
                    <m:r>
                      <a:rPr lang="en-US" altLang="en-US" sz="2000" i="1">
                        <a:latin typeface="Cambria Math" panose="02040503050406030204" pitchFamily="18" charset="0"/>
                        <a:ea typeface="Cambria Math" panose="02040503050406030204" pitchFamily="18" charset="0"/>
                      </a:rPr>
                      <m:t>.</m:t>
                    </m:r>
                    <m:r>
                      <a:rPr lang="en-US" altLang="en-US" sz="2000" i="1">
                        <a:latin typeface="Cambria Math" panose="02040503050406030204" pitchFamily="18" charset="0"/>
                        <a:ea typeface="Cambria Math" panose="02040503050406030204" pitchFamily="18" charset="0"/>
                      </a:rPr>
                      <m:t>365</m:t>
                    </m:r>
                  </m:oMath>
                </a14:m>
                <a:r>
                  <a:rPr lang="en-US" altLang="en-US" sz="2000" dirty="0">
                    <a:ea typeface="Cambria Math" panose="02040503050406030204" pitchFamily="18" charset="0"/>
                  </a:rPr>
                  <a:t> </a:t>
                </a:r>
                <a14:m>
                  <m:oMath xmlns:m="http://schemas.openxmlformats.org/officeDocument/2006/math">
                    <m:r>
                      <a:rPr lang="en-US" altLang="en-US" sz="2000" i="1">
                        <a:latin typeface="Cambria Math" panose="02040503050406030204" pitchFamily="18" charset="0"/>
                        <a:ea typeface="Cambria Math" panose="02040503050406030204" pitchFamily="18" charset="0"/>
                      </a:rPr>
                      <m:t>×</m:t>
                    </m:r>
                    <m:sSup>
                      <m:sSupPr>
                        <m:ctrlPr>
                          <a:rPr lang="en-US" altLang="en-US" sz="2000" i="1">
                            <a:latin typeface="Cambria Math" panose="02040503050406030204" pitchFamily="18" charset="0"/>
                            <a:ea typeface="Cambria Math" panose="02040503050406030204" pitchFamily="18" charset="0"/>
                          </a:rPr>
                        </m:ctrlPr>
                      </m:sSupPr>
                      <m:e>
                        <m:r>
                          <a:rPr lang="en-US" altLang="en-US" sz="2000" i="1">
                            <a:latin typeface="Cambria Math" panose="02040503050406030204" pitchFamily="18" charset="0"/>
                            <a:ea typeface="Cambria Math" panose="02040503050406030204" pitchFamily="18" charset="0"/>
                          </a:rPr>
                          <m:t>10</m:t>
                        </m:r>
                      </m:e>
                      <m:sup>
                        <m:r>
                          <a:rPr lang="en-US" altLang="en-US" sz="2000" i="1">
                            <a:latin typeface="Cambria Math" panose="02040503050406030204" pitchFamily="18" charset="0"/>
                            <a:ea typeface="Cambria Math" panose="02040503050406030204" pitchFamily="18" charset="0"/>
                          </a:rPr>
                          <m:t>−</m:t>
                        </m:r>
                        <m:r>
                          <a:rPr lang="en-US" altLang="en-US" sz="2000" i="1">
                            <a:latin typeface="Cambria Math" panose="02040503050406030204" pitchFamily="18" charset="0"/>
                            <a:ea typeface="Cambria Math" panose="02040503050406030204" pitchFamily="18" charset="0"/>
                          </a:rPr>
                          <m:t>28</m:t>
                        </m:r>
                      </m:sup>
                    </m:sSup>
                    <m:r>
                      <m:rPr>
                        <m:sty m:val="p"/>
                      </m:rPr>
                      <a:rPr lang="en-US" altLang="en-US" sz="2000">
                        <a:latin typeface="Cambria Math" panose="02040503050406030204" pitchFamily="18" charset="0"/>
                        <a:ea typeface="Cambria Math" panose="02040503050406030204" pitchFamily="18" charset="0"/>
                      </a:rPr>
                      <m:t>kg</m:t>
                    </m:r>
                  </m:oMath>
                </a14:m>
                <a:endParaRPr lang="en-US" altLang="en-US" sz="2000" dirty="0"/>
              </a:p>
              <a:p>
                <a:pPr algn="just">
                  <a:spcBef>
                    <a:spcPct val="0"/>
                  </a:spcBef>
                </a:pPr>
                <a:endParaRPr lang="en-US" altLang="en-US" sz="1000" dirty="0"/>
              </a:p>
              <a:p>
                <a:pPr algn="just">
                  <a:spcBef>
                    <a:spcPct val="0"/>
                  </a:spcBef>
                </a:pPr>
                <a:r>
                  <a:rPr lang="en-US" altLang="en-US" sz="2100" dirty="0"/>
                  <a:t>The force constant is given by </a:t>
                </a:r>
              </a:p>
              <a:p>
                <a:pPr algn="just">
                  <a:spcBef>
                    <a:spcPct val="0"/>
                  </a:spcBef>
                </a:pPr>
                <a14:m>
                  <m:oMathPara xmlns:m="http://schemas.openxmlformats.org/officeDocument/2006/math">
                    <m:oMathParaPr>
                      <m:jc m:val="centerGroup"/>
                    </m:oMathParaPr>
                    <m:oMath xmlns:m="http://schemas.openxmlformats.org/officeDocument/2006/math">
                      <m:r>
                        <a:rPr lang="en-US" altLang="en-US" sz="2100" i="1">
                          <a:latin typeface="Cambria Math" panose="02040503050406030204" pitchFamily="18" charset="0"/>
                        </a:rPr>
                        <m:t>𝑘</m:t>
                      </m:r>
                      <m:r>
                        <a:rPr lang="en-US" altLang="en-US" sz="2100" i="1">
                          <a:latin typeface="Cambria Math" panose="02040503050406030204" pitchFamily="18" charset="0"/>
                        </a:rPr>
                        <m:t>=</m:t>
                      </m:r>
                      <m:sSup>
                        <m:sSupPr>
                          <m:ctrlPr>
                            <a:rPr lang="en-US" altLang="en-US" sz="2100" i="1">
                              <a:latin typeface="Cambria Math" panose="02040503050406030204" pitchFamily="18" charset="0"/>
                            </a:rPr>
                          </m:ctrlPr>
                        </m:sSupPr>
                        <m:e>
                          <m:d>
                            <m:dPr>
                              <m:ctrlPr>
                                <a:rPr lang="en-US" altLang="en-US" sz="2100" i="1">
                                  <a:latin typeface="Cambria Math" panose="02040503050406030204" pitchFamily="18" charset="0"/>
                                </a:rPr>
                              </m:ctrlPr>
                            </m:dPr>
                            <m:e>
                              <m:r>
                                <a:rPr lang="en-US" altLang="en-US" sz="2100" i="1">
                                  <a:latin typeface="Cambria Math" panose="02040503050406030204" pitchFamily="18" charset="0"/>
                                </a:rPr>
                                <m:t>2</m:t>
                              </m:r>
                              <m:r>
                                <a:rPr lang="en-US" altLang="en-US" sz="2100" i="1">
                                  <a:latin typeface="Cambria Math" panose="02040503050406030204" pitchFamily="18" charset="0"/>
                                  <a:ea typeface="Cambria Math" panose="02040503050406030204" pitchFamily="18" charset="0"/>
                                </a:rPr>
                                <m:t>𝜋</m:t>
                              </m:r>
                              <m:r>
                                <m:rPr>
                                  <m:sty m:val="p"/>
                                </m:rPr>
                                <a:rPr lang="en-US" altLang="en-US" sz="2100">
                                  <a:latin typeface="Cambria Math" panose="02040503050406030204" pitchFamily="18" charset="0"/>
                                </a:rPr>
                                <m:t>c</m:t>
                              </m:r>
                              <m:bar>
                                <m:barPr>
                                  <m:pos m:val="top"/>
                                  <m:ctrlPr>
                                    <a:rPr lang="en-US" sz="2100" i="1" dirty="0">
                                      <a:latin typeface="Cambria Math" panose="02040503050406030204" pitchFamily="18" charset="0"/>
                                      <a:cs typeface="Times New Roman" panose="02020603050405020304" pitchFamily="18" charset="0"/>
                                    </a:rPr>
                                  </m:ctrlPr>
                                </m:barPr>
                                <m:e>
                                  <m:r>
                                    <a:rPr lang="el-GR" sz="2100" i="1" dirty="0">
                                      <a:latin typeface="Cambria Math" panose="02040503050406030204" pitchFamily="18" charset="0"/>
                                      <a:cs typeface="Times New Roman" panose="02020603050405020304" pitchFamily="18" charset="0"/>
                                    </a:rPr>
                                    <m:t>𝜈</m:t>
                                  </m:r>
                                </m:e>
                              </m:bar>
                            </m:e>
                          </m:d>
                        </m:e>
                        <m:sup>
                          <m:r>
                            <a:rPr lang="en-US" altLang="en-US" sz="2100" i="1">
                              <a:latin typeface="Cambria Math" panose="02040503050406030204" pitchFamily="18" charset="0"/>
                            </a:rPr>
                            <m:t>2</m:t>
                          </m:r>
                        </m:sup>
                      </m:sSup>
                      <m:r>
                        <a:rPr lang="en-US" altLang="en-US" sz="2100" i="1">
                          <a:latin typeface="Cambria Math" panose="02040503050406030204" pitchFamily="18" charset="0"/>
                          <a:ea typeface="Cambria Math" panose="02040503050406030204" pitchFamily="18" charset="0"/>
                        </a:rPr>
                        <m:t>𝜇</m:t>
                      </m:r>
                    </m:oMath>
                  </m:oMathPara>
                </a14:m>
                <a:endParaRPr lang="en-US" altLang="en-US" sz="1000" dirty="0"/>
              </a:p>
              <a:p>
                <a:pPr algn="just">
                  <a:spcBef>
                    <a:spcPct val="0"/>
                  </a:spcBef>
                </a:pPr>
                <a:endParaRPr lang="en-US" altLang="en-US" sz="500" b="1" dirty="0">
                  <a:solidFill>
                    <a:srgbClr val="0070C0"/>
                  </a:solidFill>
                </a:endParaRPr>
              </a:p>
              <a:p>
                <a:pPr algn="just">
                  <a:spcBef>
                    <a:spcPct val="0"/>
                  </a:spcBef>
                </a:pPr>
                <a14:m>
                  <m:oMath xmlns:m="http://schemas.openxmlformats.org/officeDocument/2006/math">
                    <m:sSub>
                      <m:sSubPr>
                        <m:ctrlPr>
                          <a:rPr lang="en-US" altLang="en-US" i="1" smtClean="0">
                            <a:solidFill>
                              <a:schemeClr val="tx1"/>
                            </a:solidFill>
                            <a:latin typeface="Cambria Math" panose="02040503050406030204" pitchFamily="18" charset="0"/>
                            <a:ea typeface="Cambria Math" panose="02040503050406030204" pitchFamily="18" charset="0"/>
                          </a:rPr>
                        </m:ctrlPr>
                      </m:sSubPr>
                      <m:e>
                        <m:r>
                          <a:rPr lang="en-US" altLang="en-US" b="0" i="1" smtClean="0">
                            <a:solidFill>
                              <a:schemeClr val="tx1"/>
                            </a:solidFill>
                            <a:latin typeface="Cambria Math" panose="02040503050406030204" pitchFamily="18" charset="0"/>
                            <a:ea typeface="Cambria Math" panose="02040503050406030204" pitchFamily="18" charset="0"/>
                          </a:rPr>
                          <m:t>𝑘</m:t>
                        </m:r>
                      </m:e>
                      <m:sub>
                        <m:sSub>
                          <m:sSubPr>
                            <m:ctrlPr>
                              <a:rPr lang="en-US" altLang="en-US" i="1">
                                <a:solidFill>
                                  <a:schemeClr val="tx1"/>
                                </a:solidFill>
                                <a:latin typeface="Cambria Math" panose="02040503050406030204" pitchFamily="18" charset="0"/>
                                <a:ea typeface="Cambria Math" panose="02040503050406030204" pitchFamily="18" charset="0"/>
                              </a:rPr>
                            </m:ctrlPr>
                          </m:sSubPr>
                          <m:e>
                            <m:r>
                              <m:rPr>
                                <m:sty m:val="p"/>
                              </m:rPr>
                              <a:rPr lang="en-US" altLang="en-US" b="0" i="0">
                                <a:solidFill>
                                  <a:schemeClr val="tx1"/>
                                </a:solidFill>
                                <a:latin typeface="Cambria Math" panose="02040503050406030204" pitchFamily="18" charset="0"/>
                                <a:ea typeface="Cambria Math" panose="02040503050406030204" pitchFamily="18" charset="0"/>
                              </a:rPr>
                              <m:t>H</m:t>
                            </m:r>
                          </m:e>
                          <m:sub>
                            <m:r>
                              <a:rPr lang="en-US" altLang="en-US" b="0" i="0">
                                <a:solidFill>
                                  <a:schemeClr val="tx1"/>
                                </a:solidFill>
                                <a:latin typeface="Cambria Math" panose="02040503050406030204" pitchFamily="18" charset="0"/>
                                <a:ea typeface="Cambria Math" panose="02040503050406030204" pitchFamily="18" charset="0"/>
                              </a:rPr>
                              <m:t>2</m:t>
                            </m:r>
                          </m:sub>
                        </m:sSub>
                      </m:sub>
                    </m:sSub>
                    <m:sSup>
                      <m:sSupPr>
                        <m:ctrlPr>
                          <a:rPr lang="en-US" altLang="en-US" i="1" smtClean="0">
                            <a:solidFill>
                              <a:schemeClr val="tx1"/>
                            </a:solidFill>
                            <a:latin typeface="Cambria Math" panose="02040503050406030204" pitchFamily="18" charset="0"/>
                            <a:ea typeface="Cambria Math" panose="02040503050406030204" pitchFamily="18" charset="0"/>
                          </a:rPr>
                        </m:ctrlPr>
                      </m:sSupPr>
                      <m:e>
                        <m:r>
                          <a:rPr lang="en-US" altLang="en-US" b="0" i="0">
                            <a:solidFill>
                              <a:schemeClr val="tx1"/>
                            </a:solidFill>
                            <a:latin typeface="Cambria Math" panose="02040503050406030204" pitchFamily="18" charset="0"/>
                            <a:ea typeface="Cambria Math" panose="02040503050406030204" pitchFamily="18" charset="0"/>
                          </a:rPr>
                          <m:t>=</m:t>
                        </m:r>
                        <m:d>
                          <m:dPr>
                            <m:ctrlPr>
                              <a:rPr lang="en-US" altLang="en-US" i="1">
                                <a:solidFill>
                                  <a:schemeClr val="tx1"/>
                                </a:solidFill>
                                <a:latin typeface="Cambria Math" panose="02040503050406030204" pitchFamily="18" charset="0"/>
                                <a:ea typeface="Cambria Math" panose="02040503050406030204" pitchFamily="18" charset="0"/>
                              </a:rPr>
                            </m:ctrlPr>
                          </m:dPr>
                          <m:e>
                            <m:r>
                              <a:rPr lang="en-US" altLang="en-US" b="0" i="0">
                                <a:solidFill>
                                  <a:schemeClr val="tx1"/>
                                </a:solidFill>
                                <a:latin typeface="Cambria Math" panose="02040503050406030204" pitchFamily="18" charset="0"/>
                                <a:ea typeface="Cambria Math" panose="02040503050406030204" pitchFamily="18" charset="0"/>
                              </a:rPr>
                              <m:t>2</m:t>
                            </m:r>
                            <m:r>
                              <m:rPr>
                                <m:nor/>
                              </m:rPr>
                              <a:rPr lang="en-US" altLang="en-US" dirty="0">
                                <a:solidFill>
                                  <a:schemeClr val="tx1"/>
                                </a:solidFill>
                                <a:ea typeface="Cambria Math" panose="02040503050406030204" pitchFamily="18" charset="0"/>
                              </a:rPr>
                              <m:t> </m:t>
                            </m:r>
                            <m:r>
                              <a:rPr lang="en-US" altLang="en-US" b="0" i="0">
                                <a:solidFill>
                                  <a:schemeClr val="tx1"/>
                                </a:solidFill>
                                <a:latin typeface="Cambria Math" panose="02040503050406030204" pitchFamily="18" charset="0"/>
                                <a:ea typeface="Cambria Math" panose="02040503050406030204" pitchFamily="18" charset="0"/>
                              </a:rPr>
                              <m:t>×</m:t>
                            </m:r>
                            <m:r>
                              <m:rPr>
                                <m:nor/>
                              </m:rPr>
                              <a:rPr lang="en-US" altLang="en-US" dirty="0">
                                <a:solidFill>
                                  <a:schemeClr val="tx1"/>
                                </a:solidFill>
                              </a:rPr>
                              <m:t>3.</m:t>
                            </m:r>
                            <m:r>
                              <m:rPr>
                                <m:nor/>
                              </m:rPr>
                              <a:rPr lang="en-US" altLang="en-US" dirty="0">
                                <a:solidFill>
                                  <a:schemeClr val="tx1"/>
                                </a:solidFill>
                              </a:rPr>
                              <m:t>14 </m:t>
                            </m:r>
                            <m:r>
                              <a:rPr lang="en-US" altLang="en-US" b="0" i="0">
                                <a:solidFill>
                                  <a:schemeClr val="tx1"/>
                                </a:solidFill>
                                <a:latin typeface="Cambria Math" panose="02040503050406030204" pitchFamily="18" charset="0"/>
                                <a:ea typeface="Cambria Math" panose="02040503050406030204" pitchFamily="18" charset="0"/>
                              </a:rPr>
                              <m:t>×</m:t>
                            </m:r>
                            <m:r>
                              <m:rPr>
                                <m:nor/>
                              </m:rPr>
                              <a:rPr lang="en-US" altLang="en-US" dirty="0">
                                <a:solidFill>
                                  <a:schemeClr val="tx1"/>
                                </a:solidFill>
                              </a:rPr>
                              <m:t>(</m:t>
                            </m:r>
                            <m:r>
                              <m:rPr>
                                <m:nor/>
                              </m:rPr>
                              <a:rPr lang="en-US" altLang="en-US" dirty="0">
                                <a:solidFill>
                                  <a:schemeClr val="tx1"/>
                                </a:solidFill>
                              </a:rPr>
                              <m:t>3 </m:t>
                            </m:r>
                            <m:r>
                              <a:rPr lang="en-US" altLang="en-US" b="0" i="0">
                                <a:solidFill>
                                  <a:schemeClr val="tx1"/>
                                </a:solidFill>
                                <a:latin typeface="Cambria Math" panose="02040503050406030204" pitchFamily="18" charset="0"/>
                                <a:ea typeface="Cambria Math" panose="02040503050406030204" pitchFamily="18" charset="0"/>
                              </a:rPr>
                              <m:t>×</m:t>
                            </m:r>
                            <m:sSup>
                              <m:sSupPr>
                                <m:ctrlPr>
                                  <a:rPr lang="en-US" altLang="en-US" i="1">
                                    <a:solidFill>
                                      <a:schemeClr val="tx1"/>
                                    </a:solidFill>
                                    <a:latin typeface="Cambria Math" panose="02040503050406030204" pitchFamily="18" charset="0"/>
                                    <a:ea typeface="Cambria Math" panose="02040503050406030204" pitchFamily="18" charset="0"/>
                                  </a:rPr>
                                </m:ctrlPr>
                              </m:sSupPr>
                              <m:e>
                                <m:r>
                                  <a:rPr lang="en-US" altLang="en-US" b="0" i="0">
                                    <a:solidFill>
                                      <a:schemeClr val="tx1"/>
                                    </a:solidFill>
                                    <a:latin typeface="Cambria Math" panose="02040503050406030204" pitchFamily="18" charset="0"/>
                                    <a:ea typeface="Cambria Math" panose="02040503050406030204" pitchFamily="18" charset="0"/>
                                  </a:rPr>
                                  <m:t>10</m:t>
                                </m:r>
                              </m:e>
                              <m:sup>
                                <m:r>
                                  <a:rPr lang="en-US" altLang="en-US" b="0" i="0">
                                    <a:solidFill>
                                      <a:schemeClr val="tx1"/>
                                    </a:solidFill>
                                    <a:latin typeface="Cambria Math" panose="02040503050406030204" pitchFamily="18" charset="0"/>
                                    <a:ea typeface="Cambria Math" panose="02040503050406030204" pitchFamily="18" charset="0"/>
                                  </a:rPr>
                                  <m:t>10</m:t>
                                </m:r>
                              </m:sup>
                            </m:sSup>
                            <m:f>
                              <m:fPr>
                                <m:ctrlPr>
                                  <a:rPr lang="en-US" altLang="en-US" i="1" dirty="0">
                                    <a:solidFill>
                                      <a:schemeClr val="tx1"/>
                                    </a:solidFill>
                                    <a:latin typeface="Cambria Math" panose="02040503050406030204" pitchFamily="18" charset="0"/>
                                  </a:rPr>
                                </m:ctrlPr>
                              </m:fPr>
                              <m:num>
                                <m:r>
                                  <m:rPr>
                                    <m:sty m:val="p"/>
                                  </m:rPr>
                                  <a:rPr lang="en-US" altLang="en-US" b="0" i="0" dirty="0">
                                    <a:solidFill>
                                      <a:schemeClr val="tx1"/>
                                    </a:solidFill>
                                    <a:latin typeface="Cambria Math" panose="02040503050406030204" pitchFamily="18" charset="0"/>
                                  </a:rPr>
                                  <m:t>cm</m:t>
                                </m:r>
                              </m:num>
                              <m:den>
                                <m:r>
                                  <m:rPr>
                                    <m:sty m:val="p"/>
                                  </m:rPr>
                                  <a:rPr lang="en-US" altLang="en-US" b="0" i="0" dirty="0">
                                    <a:solidFill>
                                      <a:schemeClr val="tx1"/>
                                    </a:solidFill>
                                    <a:latin typeface="Cambria Math" panose="02040503050406030204" pitchFamily="18" charset="0"/>
                                  </a:rPr>
                                  <m:t>s</m:t>
                                </m:r>
                              </m:den>
                            </m:f>
                            <m:r>
                              <m:rPr>
                                <m:nor/>
                              </m:rPr>
                              <a:rPr lang="en-US" altLang="en-US" dirty="0">
                                <a:solidFill>
                                  <a:schemeClr val="tx1"/>
                                </a:solidFill>
                              </a:rPr>
                              <m:t>)</m:t>
                            </m:r>
                            <m:r>
                              <m:rPr>
                                <m:nor/>
                              </m:rPr>
                              <a:rPr lang="en-US" altLang="en-US" dirty="0">
                                <a:solidFill>
                                  <a:schemeClr val="tx1"/>
                                </a:solidFill>
                                <a:ea typeface="Cambria Math" panose="02040503050406030204" pitchFamily="18" charset="0"/>
                              </a:rPr>
                              <m:t> </m:t>
                            </m:r>
                            <m:r>
                              <a:rPr lang="en-US" altLang="en-US" b="0" i="0">
                                <a:solidFill>
                                  <a:schemeClr val="tx1"/>
                                </a:solidFill>
                                <a:latin typeface="Cambria Math" panose="02040503050406030204" pitchFamily="18" charset="0"/>
                                <a:ea typeface="Cambria Math" panose="02040503050406030204" pitchFamily="18" charset="0"/>
                              </a:rPr>
                              <m:t>×</m:t>
                            </m:r>
                            <m:r>
                              <m:rPr>
                                <m:nor/>
                              </m:rPr>
                              <a:rPr lang="en-US" altLang="en-US" dirty="0">
                                <a:solidFill>
                                  <a:schemeClr val="tx1"/>
                                </a:solidFill>
                              </a:rPr>
                              <m:t>4159.</m:t>
                            </m:r>
                            <m:r>
                              <m:rPr>
                                <m:nor/>
                              </m:rPr>
                              <a:rPr lang="en-US" altLang="en-US" dirty="0">
                                <a:solidFill>
                                  <a:schemeClr val="tx1"/>
                                </a:solidFill>
                              </a:rPr>
                              <m:t>5 </m:t>
                            </m:r>
                            <m:sSup>
                              <m:sSupPr>
                                <m:ctrlPr>
                                  <a:rPr lang="en-US" altLang="en-US" i="1" dirty="0">
                                    <a:solidFill>
                                      <a:schemeClr val="tx1"/>
                                    </a:solidFill>
                                    <a:latin typeface="Cambria Math" panose="02040503050406030204" pitchFamily="18" charset="0"/>
                                  </a:rPr>
                                </m:ctrlPr>
                              </m:sSupPr>
                              <m:e>
                                <m:r>
                                  <m:rPr>
                                    <m:sty m:val="p"/>
                                  </m:rPr>
                                  <a:rPr lang="en-US" altLang="en-US" b="0" i="0" dirty="0">
                                    <a:solidFill>
                                      <a:schemeClr val="tx1"/>
                                    </a:solidFill>
                                    <a:latin typeface="Cambria Math" panose="02040503050406030204" pitchFamily="18" charset="0"/>
                                  </a:rPr>
                                  <m:t>cm</m:t>
                                </m:r>
                              </m:e>
                              <m:sup>
                                <m:r>
                                  <a:rPr lang="en-US" altLang="en-US" b="0" i="0" dirty="0">
                                    <a:solidFill>
                                      <a:schemeClr val="tx1"/>
                                    </a:solidFill>
                                    <a:latin typeface="Cambria Math" panose="02040503050406030204" pitchFamily="18" charset="0"/>
                                  </a:rPr>
                                  <m:t>−</m:t>
                                </m:r>
                                <m:r>
                                  <a:rPr lang="en-US" altLang="en-US" b="0" i="0" dirty="0">
                                    <a:solidFill>
                                      <a:schemeClr val="tx1"/>
                                    </a:solidFill>
                                    <a:latin typeface="Cambria Math" panose="02040503050406030204" pitchFamily="18" charset="0"/>
                                  </a:rPr>
                                  <m:t>1</m:t>
                                </m:r>
                              </m:sup>
                            </m:sSup>
                            <m:r>
                              <m:rPr>
                                <m:nor/>
                              </m:rPr>
                              <a:rPr lang="en-US" altLang="en-US" dirty="0">
                                <a:solidFill>
                                  <a:schemeClr val="tx1"/>
                                </a:solidFill>
                                <a:ea typeface="Cambria Math" panose="02040503050406030204" pitchFamily="18" charset="0"/>
                              </a:rPr>
                              <m:t> </m:t>
                            </m:r>
                          </m:e>
                        </m:d>
                      </m:e>
                      <m:sup>
                        <m:r>
                          <a:rPr lang="en-US" altLang="en-US" b="0" i="0" smtClean="0">
                            <a:solidFill>
                              <a:schemeClr val="tx1"/>
                            </a:solidFill>
                            <a:latin typeface="Cambria Math" panose="02040503050406030204" pitchFamily="18" charset="0"/>
                            <a:ea typeface="Cambria Math" panose="02040503050406030204" pitchFamily="18" charset="0"/>
                          </a:rPr>
                          <m:t>2</m:t>
                        </m:r>
                      </m:sup>
                    </m:sSup>
                    <m:r>
                      <a:rPr lang="en-US" altLang="en-US">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8</m:t>
                    </m:r>
                    <m:r>
                      <a:rPr lang="en-US" altLang="en-US" i="1">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365</m:t>
                    </m:r>
                  </m:oMath>
                </a14:m>
                <a:r>
                  <a:rPr lang="en-US" altLang="en-US" dirty="0">
                    <a:ea typeface="Cambria Math" panose="02040503050406030204" pitchFamily="18" charset="0"/>
                  </a:rPr>
                  <a:t> </a:t>
                </a:r>
                <a14:m>
                  <m:oMath xmlns:m="http://schemas.openxmlformats.org/officeDocument/2006/math">
                    <m:r>
                      <a:rPr lang="en-US" altLang="en-US" i="1">
                        <a:latin typeface="Cambria Math" panose="02040503050406030204" pitchFamily="18" charset="0"/>
                        <a:ea typeface="Cambria Math" panose="02040503050406030204" pitchFamily="18" charset="0"/>
                      </a:rPr>
                      <m:t>×</m:t>
                    </m:r>
                    <m:sSup>
                      <m:sSupPr>
                        <m:ctrlPr>
                          <a:rPr lang="en-US" altLang="en-US" i="1">
                            <a:latin typeface="Cambria Math" panose="02040503050406030204" pitchFamily="18" charset="0"/>
                            <a:ea typeface="Cambria Math" panose="02040503050406030204" pitchFamily="18" charset="0"/>
                          </a:rPr>
                        </m:ctrlPr>
                      </m:sSupPr>
                      <m:e>
                        <m:r>
                          <a:rPr lang="en-US" altLang="en-US" i="1">
                            <a:latin typeface="Cambria Math" panose="02040503050406030204" pitchFamily="18" charset="0"/>
                            <a:ea typeface="Cambria Math" panose="02040503050406030204" pitchFamily="18" charset="0"/>
                          </a:rPr>
                          <m:t>10</m:t>
                        </m:r>
                      </m:e>
                      <m:sup>
                        <m:r>
                          <a:rPr lang="en-US" altLang="en-US" i="1">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28</m:t>
                        </m:r>
                      </m:sup>
                    </m:sSup>
                    <m:r>
                      <a:rPr lang="en-US" altLang="en-US" b="0" i="1" smtClean="0">
                        <a:latin typeface="Cambria Math" panose="02040503050406030204" pitchFamily="18" charset="0"/>
                        <a:ea typeface="Cambria Math" panose="02040503050406030204" pitchFamily="18" charset="0"/>
                      </a:rPr>
                      <m:t> </m:t>
                    </m:r>
                    <m:r>
                      <m:rPr>
                        <m:sty m:val="p"/>
                      </m:rPr>
                      <a:rPr lang="en-US" altLang="en-US">
                        <a:latin typeface="Cambria Math" panose="02040503050406030204" pitchFamily="18" charset="0"/>
                        <a:ea typeface="Cambria Math" panose="02040503050406030204" pitchFamily="18" charset="0"/>
                      </a:rPr>
                      <m:t>kg</m:t>
                    </m:r>
                  </m:oMath>
                </a14:m>
                <a:endParaRPr lang="en-US" altLang="en-US" dirty="0">
                  <a:solidFill>
                    <a:srgbClr val="0070C0"/>
                  </a:solidFill>
                </a:endParaRPr>
              </a:p>
              <a:p>
                <a:pPr algn="just">
                  <a:spcBef>
                    <a:spcPct val="0"/>
                  </a:spcBef>
                </a:pPr>
                <a14:m>
                  <m:oMathPara xmlns:m="http://schemas.openxmlformats.org/officeDocument/2006/math">
                    <m:oMathParaPr>
                      <m:jc m:val="center"/>
                    </m:oMathParaPr>
                    <m:oMath xmlns:m="http://schemas.openxmlformats.org/officeDocument/2006/math">
                      <m:sSub>
                        <m:sSubPr>
                          <m:ctrlPr>
                            <a:rPr lang="en-US" altLang="en-US" i="1" smtClean="0">
                              <a:solidFill>
                                <a:schemeClr val="bg1"/>
                              </a:solidFill>
                              <a:latin typeface="Cambria Math" panose="02040503050406030204" pitchFamily="18" charset="0"/>
                              <a:ea typeface="Cambria Math" panose="02040503050406030204" pitchFamily="18" charset="0"/>
                            </a:rPr>
                          </m:ctrlPr>
                        </m:sSubPr>
                        <m:e>
                          <m:r>
                            <a:rPr lang="en-US" altLang="en-US" i="1">
                              <a:solidFill>
                                <a:schemeClr val="bg1"/>
                              </a:solidFill>
                              <a:latin typeface="Cambria Math" panose="02040503050406030204" pitchFamily="18" charset="0"/>
                              <a:ea typeface="Cambria Math" panose="02040503050406030204" pitchFamily="18" charset="0"/>
                            </a:rPr>
                            <m:t>𝑘</m:t>
                          </m:r>
                        </m:e>
                        <m:sub>
                          <m:sSub>
                            <m:sSubPr>
                              <m:ctrlPr>
                                <a:rPr lang="en-US" altLang="en-US" i="1">
                                  <a:solidFill>
                                    <a:schemeClr val="bg1"/>
                                  </a:solidFill>
                                  <a:latin typeface="Cambria Math" panose="02040503050406030204" pitchFamily="18" charset="0"/>
                                  <a:ea typeface="Cambria Math" panose="02040503050406030204" pitchFamily="18" charset="0"/>
                                </a:rPr>
                              </m:ctrlPr>
                            </m:sSubPr>
                            <m:e>
                              <m:r>
                                <m:rPr>
                                  <m:sty m:val="p"/>
                                </m:rPr>
                                <a:rPr lang="en-US" altLang="en-US">
                                  <a:solidFill>
                                    <a:schemeClr val="bg1"/>
                                  </a:solidFill>
                                  <a:latin typeface="Cambria Math" panose="02040503050406030204" pitchFamily="18" charset="0"/>
                                  <a:ea typeface="Cambria Math" panose="02040503050406030204" pitchFamily="18" charset="0"/>
                                </a:rPr>
                                <m:t>H</m:t>
                              </m:r>
                            </m:e>
                            <m:sub>
                              <m:r>
                                <a:rPr lang="en-US" altLang="en-US">
                                  <a:solidFill>
                                    <a:schemeClr val="bg1"/>
                                  </a:solidFill>
                                  <a:latin typeface="Cambria Math" panose="02040503050406030204" pitchFamily="18" charset="0"/>
                                  <a:ea typeface="Cambria Math" panose="02040503050406030204" pitchFamily="18" charset="0"/>
                                </a:rPr>
                                <m:t>2</m:t>
                              </m:r>
                            </m:sub>
                          </m:sSub>
                        </m:sub>
                      </m:sSub>
                      <m:r>
                        <a:rPr lang="en-US" altLang="en-US" b="0" i="1" smtClean="0">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513</m:t>
                      </m:r>
                      <m:r>
                        <a:rPr lang="en-US" altLang="en-US" i="1">
                          <a:latin typeface="Cambria Math" panose="02040503050406030204" pitchFamily="18" charset="0"/>
                          <a:ea typeface="Cambria Math" panose="02040503050406030204" pitchFamily="18" charset="0"/>
                        </a:rPr>
                        <m:t>.</m:t>
                      </m:r>
                      <m:r>
                        <a:rPr lang="en-US" altLang="en-US" i="1">
                          <a:latin typeface="Cambria Math" panose="02040503050406030204" pitchFamily="18" charset="0"/>
                          <a:ea typeface="Cambria Math" panose="02040503050406030204" pitchFamily="18" charset="0"/>
                        </a:rPr>
                        <m:t>7</m:t>
                      </m:r>
                      <m:f>
                        <m:fPr>
                          <m:ctrlPr>
                            <a:rPr lang="en-US" altLang="en-US" i="1" dirty="0">
                              <a:latin typeface="Cambria Math" panose="02040503050406030204" pitchFamily="18" charset="0"/>
                            </a:rPr>
                          </m:ctrlPr>
                        </m:fPr>
                        <m:num>
                          <m:r>
                            <m:rPr>
                              <m:sty m:val="p"/>
                            </m:rPr>
                            <a:rPr lang="en-US" altLang="en-US" dirty="0">
                              <a:latin typeface="Cambria Math" panose="02040503050406030204" pitchFamily="18" charset="0"/>
                            </a:rPr>
                            <m:t>kg</m:t>
                          </m:r>
                        </m:num>
                        <m:den>
                          <m:r>
                            <m:rPr>
                              <m:sty m:val="p"/>
                            </m:rPr>
                            <a:rPr lang="en-US" altLang="en-US" dirty="0">
                              <a:latin typeface="Cambria Math" panose="02040503050406030204" pitchFamily="18" charset="0"/>
                            </a:rPr>
                            <m:t>s</m:t>
                          </m:r>
                          <m:r>
                            <a:rPr lang="en-US" altLang="en-US" baseline="30000" dirty="0">
                              <a:latin typeface="Cambria Math" panose="02040503050406030204" pitchFamily="18" charset="0"/>
                            </a:rPr>
                            <m:t>2</m:t>
                          </m:r>
                        </m:den>
                      </m:f>
                      <m:r>
                        <a:rPr lang="en-US" altLang="en-US" b="0" i="1" baseline="30000" dirty="0" smtClean="0">
                          <a:latin typeface="Cambria Math" panose="02040503050406030204" pitchFamily="18" charset="0"/>
                        </a:rPr>
                        <m:t> </m:t>
                      </m:r>
                      <m:r>
                        <a:rPr lang="en-US" altLang="en-US" i="1">
                          <a:latin typeface="Cambria Math" panose="02040503050406030204" pitchFamily="18" charset="0"/>
                          <a:ea typeface="Cambria Math" panose="02040503050406030204" pitchFamily="18" charset="0"/>
                        </a:rPr>
                        <m:t>=</m:t>
                      </m:r>
                      <m:r>
                        <a:rPr lang="en-US" altLang="en-US" b="0" i="1" smtClean="0">
                          <a:latin typeface="Cambria Math" panose="02040503050406030204" pitchFamily="18" charset="0"/>
                          <a:ea typeface="Cambria Math" panose="02040503050406030204" pitchFamily="18" charset="0"/>
                        </a:rPr>
                        <m:t>513</m:t>
                      </m:r>
                      <m:r>
                        <a:rPr lang="en-US" altLang="en-US" b="0" i="1" smtClean="0">
                          <a:latin typeface="Cambria Math" panose="02040503050406030204" pitchFamily="18" charset="0"/>
                          <a:ea typeface="Cambria Math" panose="02040503050406030204" pitchFamily="18" charset="0"/>
                        </a:rPr>
                        <m:t>.</m:t>
                      </m:r>
                      <m:r>
                        <a:rPr lang="en-US" altLang="en-US" b="0" i="1" smtClean="0">
                          <a:latin typeface="Cambria Math" panose="02040503050406030204" pitchFamily="18" charset="0"/>
                          <a:ea typeface="Cambria Math" panose="02040503050406030204" pitchFamily="18" charset="0"/>
                        </a:rPr>
                        <m:t>7</m:t>
                      </m:r>
                      <m:r>
                        <a:rPr lang="en-US" altLang="en-US" b="0" i="1" smtClean="0">
                          <a:latin typeface="Cambria Math" panose="02040503050406030204" pitchFamily="18" charset="0"/>
                          <a:ea typeface="Cambria Math" panose="02040503050406030204" pitchFamily="18" charset="0"/>
                        </a:rPr>
                        <m:t> </m:t>
                      </m:r>
                      <m:sSup>
                        <m:sSupPr>
                          <m:ctrlPr>
                            <a:rPr lang="en-US" altLang="en-US" b="0" i="1" smtClean="0">
                              <a:latin typeface="Cambria Math" panose="02040503050406030204" pitchFamily="18" charset="0"/>
                              <a:ea typeface="Cambria Math" panose="02040503050406030204" pitchFamily="18" charset="0"/>
                            </a:rPr>
                          </m:ctrlPr>
                        </m:sSupPr>
                        <m:e>
                          <m:r>
                            <m:rPr>
                              <m:sty m:val="p"/>
                            </m:rPr>
                            <a:rPr lang="en-US" altLang="en-US" b="0" i="0" smtClean="0">
                              <a:latin typeface="Cambria Math" panose="02040503050406030204" pitchFamily="18" charset="0"/>
                              <a:ea typeface="Cambria Math" panose="02040503050406030204" pitchFamily="18" charset="0"/>
                            </a:rPr>
                            <m:t>N</m:t>
                          </m:r>
                          <m:r>
                            <a:rPr lang="en-US" altLang="en-US" b="0" i="0" smtClean="0">
                              <a:latin typeface="Cambria Math" panose="02040503050406030204" pitchFamily="18" charset="0"/>
                              <a:ea typeface="Cambria Math" panose="02040503050406030204" pitchFamily="18" charset="0"/>
                            </a:rPr>
                            <m:t> </m:t>
                          </m:r>
                          <m:r>
                            <m:rPr>
                              <m:sty m:val="p"/>
                            </m:rPr>
                            <a:rPr lang="en-US" altLang="en-US" b="0" i="0" smtClean="0">
                              <a:latin typeface="Cambria Math" panose="02040503050406030204" pitchFamily="18" charset="0"/>
                              <a:ea typeface="Cambria Math" panose="02040503050406030204" pitchFamily="18" charset="0"/>
                            </a:rPr>
                            <m:t>m</m:t>
                          </m:r>
                        </m:e>
                        <m:sup>
                          <m:r>
                            <a:rPr lang="en-US" altLang="en-US" b="0" i="0" smtClean="0">
                              <a:latin typeface="Cambria Math" panose="02040503050406030204" pitchFamily="18" charset="0"/>
                              <a:ea typeface="Cambria Math" panose="02040503050406030204" pitchFamily="18" charset="0"/>
                            </a:rPr>
                            <m:t>−</m:t>
                          </m:r>
                          <m:r>
                            <a:rPr lang="en-US" altLang="en-US" b="0" i="0" smtClean="0">
                              <a:latin typeface="Cambria Math" panose="02040503050406030204" pitchFamily="18" charset="0"/>
                              <a:ea typeface="Cambria Math" panose="02040503050406030204" pitchFamily="18" charset="0"/>
                            </a:rPr>
                            <m:t>1</m:t>
                          </m:r>
                        </m:sup>
                      </m:sSup>
                    </m:oMath>
                  </m:oMathPara>
                </a14:m>
                <a:endParaRPr lang="en-US" altLang="en-US" b="0" dirty="0">
                  <a:ea typeface="Cambria Math" panose="02040503050406030204" pitchFamily="18" charset="0"/>
                </a:endParaRPr>
              </a:p>
              <a:p>
                <a:pPr algn="just">
                  <a:spcBef>
                    <a:spcPct val="0"/>
                  </a:spcBef>
                </a:pPr>
                <a:endParaRPr lang="en-US" altLang="en-US" sz="1000" b="0" dirty="0">
                  <a:ea typeface="Cambria Math" panose="02040503050406030204" pitchFamily="18" charset="0"/>
                </a:endParaRPr>
              </a:p>
              <a:p>
                <a:pPr algn="just">
                  <a:spcBef>
                    <a:spcPct val="0"/>
                  </a:spcBef>
                </a:pPr>
                <a:r>
                  <a:rPr lang="en-US" altLang="en-US" sz="2100" dirty="0"/>
                  <a:t>Remember that, 1N= kg/ms</a:t>
                </a:r>
                <a:r>
                  <a:rPr lang="en-US" altLang="en-US" sz="2100" baseline="30000" dirty="0"/>
                  <a:t>2</a:t>
                </a:r>
              </a:p>
            </p:txBody>
          </p:sp>
        </mc:Choice>
        <mc:Fallback xmlns="">
          <p:sp>
            <p:nvSpPr>
              <p:cNvPr id="5" name="Rectangle 4"/>
              <p:cNvSpPr>
                <a:spLocks noRot="1" noChangeAspect="1" noMove="1" noResize="1" noEditPoints="1" noAdjustHandles="1" noChangeArrowheads="1" noChangeShapeType="1" noTextEdit="1"/>
              </p:cNvSpPr>
              <p:nvPr/>
            </p:nvSpPr>
            <p:spPr>
              <a:xfrm>
                <a:off x="258647" y="875282"/>
                <a:ext cx="8559800" cy="5481565"/>
              </a:xfrm>
              <a:prstGeom prst="rect">
                <a:avLst/>
              </a:prstGeom>
              <a:blipFill>
                <a:blip r:embed="rId2"/>
                <a:stretch>
                  <a:fillRect l="-854" t="-779" b="-1224"/>
                </a:stretch>
              </a:blipFill>
            </p:spPr>
            <p:txBody>
              <a:bodyPr/>
              <a:lstStyle/>
              <a:p>
                <a:r>
                  <a:rPr lang="en-US">
                    <a:noFill/>
                  </a:rPr>
                  <a:t> </a:t>
                </a:r>
              </a:p>
            </p:txBody>
          </p:sp>
        </mc:Fallback>
      </mc:AlternateContent>
    </p:spTree>
    <p:extLst>
      <p:ext uri="{BB962C8B-B14F-4D97-AF65-F5344CB8AC3E}">
        <p14:creationId xmlns:p14="http://schemas.microsoft.com/office/powerpoint/2010/main" val="2683794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500"/>
                                        <p:tgtEl>
                                          <p:spTgt spid="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9" end="9"/>
                                            </p:txEl>
                                          </p:spTgt>
                                        </p:tgtEl>
                                        <p:attrNameLst>
                                          <p:attrName>style.visibility</p:attrName>
                                        </p:attrNameLst>
                                      </p:cBhvr>
                                      <p:to>
                                        <p:strVal val="visible"/>
                                      </p:to>
                                    </p:set>
                                    <p:animEffect transition="in" filter="fade">
                                      <p:cBhvr>
                                        <p:cTn id="32" dur="500"/>
                                        <p:tgtEl>
                                          <p:spTgt spid="5">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fade">
                                      <p:cBhvr>
                                        <p:cTn id="37" dur="500"/>
                                        <p:tgtEl>
                                          <p:spTgt spid="5">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12" end="12"/>
                                            </p:txEl>
                                          </p:spTgt>
                                        </p:tgtEl>
                                        <p:attrNameLst>
                                          <p:attrName>style.visibility</p:attrName>
                                        </p:attrNameLst>
                                      </p:cBhvr>
                                      <p:to>
                                        <p:strVal val="visible"/>
                                      </p:to>
                                    </p:set>
                                    <p:animEffect transition="in" filter="fade">
                                      <p:cBhvr>
                                        <p:cTn id="42" dur="500"/>
                                        <p:tgtEl>
                                          <p:spTgt spid="5">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13" end="13"/>
                                            </p:txEl>
                                          </p:spTgt>
                                        </p:tgtEl>
                                        <p:attrNameLst>
                                          <p:attrName>style.visibility</p:attrName>
                                        </p:attrNameLst>
                                      </p:cBhvr>
                                      <p:to>
                                        <p:strVal val="visible"/>
                                      </p:to>
                                    </p:set>
                                    <p:animEffect transition="in" filter="fade">
                                      <p:cBhvr>
                                        <p:cTn id="47" dur="500"/>
                                        <p:tgtEl>
                                          <p:spTgt spid="5">
                                            <p:txEl>
                                              <p:pRg st="13" end="1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15" end="15"/>
                                            </p:txEl>
                                          </p:spTgt>
                                        </p:tgtEl>
                                        <p:attrNameLst>
                                          <p:attrName>style.visibility</p:attrName>
                                        </p:attrNameLst>
                                      </p:cBhvr>
                                      <p:to>
                                        <p:strVal val="visible"/>
                                      </p:to>
                                    </p:set>
                                    <p:animEffect transition="in" filter="fade">
                                      <p:cBhvr>
                                        <p:cTn id="52" dur="500"/>
                                        <p:tgtEl>
                                          <p:spTgt spid="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Harmonic Oscillator</a:t>
            </a:r>
            <a:endParaRPr lang="ar-SA" altLang="en-US" sz="3000" b="1" dirty="0"/>
          </a:p>
        </p:txBody>
      </p:sp>
      <p:sp>
        <p:nvSpPr>
          <p:cNvPr id="4" name="Slide Number Placeholder 3"/>
          <p:cNvSpPr>
            <a:spLocks noGrp="1"/>
          </p:cNvSpPr>
          <p:nvPr>
            <p:ph type="sldNum" sz="quarter" idx="12"/>
          </p:nvPr>
        </p:nvSpPr>
        <p:spPr/>
        <p:txBody>
          <a:bodyPr/>
          <a:lstStyle/>
          <a:p>
            <a:fld id="{74374BF2-3C04-4AB9-BE52-D173019A9162}" type="slidenum">
              <a:rPr lang="en-US" smtClean="0"/>
              <a:t>29</a:t>
            </a:fld>
            <a:endParaRPr lang="en-US"/>
          </a:p>
        </p:txBody>
      </p:sp>
      <p:sp>
        <p:nvSpPr>
          <p:cNvPr id="11" name="Rectangle 10"/>
          <p:cNvSpPr/>
          <p:nvPr/>
        </p:nvSpPr>
        <p:spPr>
          <a:xfrm>
            <a:off x="292100" y="912773"/>
            <a:ext cx="8559800" cy="5724644"/>
          </a:xfrm>
          <a:prstGeom prst="rect">
            <a:avLst/>
          </a:prstGeom>
        </p:spPr>
        <p:txBody>
          <a:bodyPr wrap="square">
            <a:spAutoFit/>
          </a:bodyPr>
          <a:lstStyle/>
          <a:p>
            <a:pPr algn="just">
              <a:spcBef>
                <a:spcPct val="0"/>
              </a:spcBef>
            </a:pPr>
            <a:r>
              <a:rPr lang="en-US" altLang="en-US" sz="2200" b="1" dirty="0"/>
              <a:t>Anharmonic Oscillator </a:t>
            </a:r>
          </a:p>
          <a:p>
            <a:pPr algn="just">
              <a:defRPr/>
            </a:pPr>
            <a:r>
              <a:rPr lang="en-US" sz="2100" dirty="0"/>
              <a:t>It was mentioned earlier that the vibration of molecules in chemistry can be represented by the simple harmonic vibration.  But it is found that the vibration of real molecules differs slightly from the simple harmonic vibration.  The vibration of real molecule is not harmonic. It is </a:t>
            </a:r>
            <a:r>
              <a:rPr lang="en-US" sz="2100" b="1" dirty="0"/>
              <a:t>anharmonic</a:t>
            </a:r>
            <a:r>
              <a:rPr lang="en-US" sz="2100" dirty="0"/>
              <a:t>.</a:t>
            </a:r>
          </a:p>
          <a:p>
            <a:pPr algn="just">
              <a:defRPr/>
            </a:pPr>
            <a:endParaRPr lang="en-US" sz="1000" dirty="0"/>
          </a:p>
          <a:p>
            <a:pPr algn="just">
              <a:defRPr/>
            </a:pPr>
            <a:r>
              <a:rPr lang="en-US" sz="2100" b="1" dirty="0">
                <a:solidFill>
                  <a:srgbClr val="FF0000"/>
                </a:solidFill>
              </a:rPr>
              <a:t>The difference between the harmonic and anharmonic movements is that:</a:t>
            </a:r>
          </a:p>
          <a:p>
            <a:pPr marL="182880" indent="-182880" algn="just">
              <a:buFont typeface="Arial" panose="020B0604020202020204" pitchFamily="34" charset="0"/>
              <a:buChar char="•"/>
              <a:defRPr/>
            </a:pPr>
            <a:r>
              <a:rPr lang="en-US" sz="2100" dirty="0"/>
              <a:t>During the real vibration movement, when the two nuclei representing the molecule approach each other, the force of repulsion between the two nuclei increases much more than what the simple harmonic movement represents.</a:t>
            </a:r>
          </a:p>
          <a:p>
            <a:pPr algn="just">
              <a:defRPr/>
            </a:pPr>
            <a:endParaRPr lang="en-US" sz="500" dirty="0"/>
          </a:p>
          <a:p>
            <a:pPr marL="182880" indent="-182880" algn="just">
              <a:buFont typeface="Arial" panose="020B0604020202020204" pitchFamily="34" charset="0"/>
              <a:buChar char="•"/>
              <a:defRPr/>
            </a:pPr>
            <a:r>
              <a:rPr lang="en-US" sz="2100" dirty="0"/>
              <a:t> Also, when the nuclei move away in the case of the extension of the bond during the vibration movement, they may reach a range where the bond can be broken and this is not allowed in the case of simple harmonic motion.</a:t>
            </a:r>
          </a:p>
          <a:p>
            <a:pPr algn="just">
              <a:defRPr/>
            </a:pPr>
            <a:endParaRPr lang="en-US" sz="500" dirty="0"/>
          </a:p>
          <a:p>
            <a:pPr marL="182880" indent="-182880" algn="just">
              <a:buFont typeface="Arial" panose="020B0604020202020204" pitchFamily="34" charset="0"/>
              <a:buChar char="•"/>
              <a:defRPr/>
            </a:pPr>
            <a:r>
              <a:rPr lang="en-US" sz="2100" dirty="0"/>
              <a:t> Also, the simple harmonic motion curve is symmetrical and this symmetry is not present in the real vibration movement.</a:t>
            </a:r>
          </a:p>
        </p:txBody>
      </p:sp>
    </p:spTree>
    <p:extLst>
      <p:ext uri="{BB962C8B-B14F-4D97-AF65-F5344CB8AC3E}">
        <p14:creationId xmlns:p14="http://schemas.microsoft.com/office/powerpoint/2010/main" val="3916644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fade">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fade">
                                      <p:cBhvr>
                                        <p:cTn id="22" dur="5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fade">
                                      <p:cBhvr>
                                        <p:cTn id="27" dur="500"/>
                                        <p:tgtEl>
                                          <p:spTgt spid="1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8" end="8"/>
                                            </p:txEl>
                                          </p:spTgt>
                                        </p:tgtEl>
                                        <p:attrNameLst>
                                          <p:attrName>style.visibility</p:attrName>
                                        </p:attrNameLst>
                                      </p:cBhvr>
                                      <p:to>
                                        <p:strVal val="visible"/>
                                      </p:to>
                                    </p:set>
                                    <p:animEffect transition="in" filter="fade">
                                      <p:cBhvr>
                                        <p:cTn id="32"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Harmonic Oscillator</a:t>
            </a:r>
            <a:endParaRPr lang="ar-SA" altLang="en-US" sz="3000" b="1" dirty="0"/>
          </a:p>
        </p:txBody>
      </p:sp>
      <p:sp>
        <p:nvSpPr>
          <p:cNvPr id="5" name="Rectangle 4"/>
          <p:cNvSpPr/>
          <p:nvPr/>
        </p:nvSpPr>
        <p:spPr>
          <a:xfrm>
            <a:off x="194717" y="912773"/>
            <a:ext cx="8754566" cy="861774"/>
          </a:xfrm>
          <a:prstGeom prst="rect">
            <a:avLst/>
          </a:prstGeom>
        </p:spPr>
        <p:txBody>
          <a:bodyPr wrap="square">
            <a:spAutoFit/>
          </a:bodyPr>
          <a:lstStyle/>
          <a:p>
            <a:pPr algn="just"/>
            <a:endParaRPr lang="en-US" sz="2400" dirty="0"/>
          </a:p>
          <a:p>
            <a:pPr algn="just"/>
            <a:endParaRPr lang="en-US" sz="2100" dirty="0"/>
          </a:p>
          <a:p>
            <a:pPr algn="just"/>
            <a:endParaRPr lang="en-US" sz="500" dirty="0"/>
          </a:p>
        </p:txBody>
      </p:sp>
      <mc:AlternateContent xmlns:mc="http://schemas.openxmlformats.org/markup-compatibility/2006" xmlns:a14="http://schemas.microsoft.com/office/drawing/2010/main">
        <mc:Choice Requires="a14">
          <p:sp>
            <p:nvSpPr>
              <p:cNvPr id="3" name="Rectangle 2"/>
              <p:cNvSpPr/>
              <p:nvPr/>
            </p:nvSpPr>
            <p:spPr>
              <a:xfrm>
                <a:off x="207416" y="895453"/>
                <a:ext cx="8741867" cy="5865708"/>
              </a:xfrm>
              <a:prstGeom prst="rect">
                <a:avLst/>
              </a:prstGeom>
            </p:spPr>
            <p:txBody>
              <a:bodyPr wrap="square">
                <a:spAutoFit/>
              </a:bodyPr>
              <a:lstStyle/>
              <a:p>
                <a:pPr algn="just"/>
                <a:r>
                  <a:rPr lang="en-US" sz="2050" dirty="0"/>
                  <a:t>Consider two atoms of masses </a:t>
                </a:r>
                <a14:m>
                  <m:oMath xmlns:m="http://schemas.openxmlformats.org/officeDocument/2006/math">
                    <m:sSub>
                      <m:sSubPr>
                        <m:ctrlPr>
                          <a:rPr lang="en-US" sz="2050" i="1" dirty="0" smtClean="0">
                            <a:latin typeface="Cambria Math" panose="02040503050406030204" pitchFamily="18" charset="0"/>
                          </a:rPr>
                        </m:ctrlPr>
                      </m:sSubPr>
                      <m:e>
                        <m:r>
                          <a:rPr lang="en-US" sz="2050" b="0" i="1" dirty="0" smtClean="0">
                            <a:latin typeface="Cambria Math" panose="02040503050406030204" pitchFamily="18" charset="0"/>
                          </a:rPr>
                          <m:t>𝑚</m:t>
                        </m:r>
                      </m:e>
                      <m:sub>
                        <m:r>
                          <a:rPr lang="en-US" sz="2050" b="0" i="1" dirty="0" smtClean="0">
                            <a:latin typeface="Cambria Math" panose="02040503050406030204" pitchFamily="18" charset="0"/>
                          </a:rPr>
                          <m:t>1</m:t>
                        </m:r>
                      </m:sub>
                    </m:sSub>
                  </m:oMath>
                </a14:m>
                <a:r>
                  <a:rPr lang="en-US" sz="2050" dirty="0"/>
                  <a:t> and </a:t>
                </a:r>
                <a14:m>
                  <m:oMath xmlns:m="http://schemas.openxmlformats.org/officeDocument/2006/math">
                    <m:sSub>
                      <m:sSubPr>
                        <m:ctrlPr>
                          <a:rPr lang="en-US" sz="2050" i="1" dirty="0" smtClean="0">
                            <a:latin typeface="Cambria Math" panose="02040503050406030204" pitchFamily="18" charset="0"/>
                          </a:rPr>
                        </m:ctrlPr>
                      </m:sSubPr>
                      <m:e>
                        <m:r>
                          <a:rPr lang="en-US" sz="2050" b="0" i="1" dirty="0" smtClean="0">
                            <a:latin typeface="Cambria Math" panose="02040503050406030204" pitchFamily="18" charset="0"/>
                          </a:rPr>
                          <m:t>𝑚</m:t>
                        </m:r>
                      </m:e>
                      <m:sub>
                        <m:r>
                          <a:rPr lang="en-US" sz="2050" b="0" i="1" dirty="0" smtClean="0">
                            <a:latin typeface="Cambria Math" panose="02040503050406030204" pitchFamily="18" charset="0"/>
                          </a:rPr>
                          <m:t>2</m:t>
                        </m:r>
                      </m:sub>
                    </m:sSub>
                  </m:oMath>
                </a14:m>
                <a:r>
                  <a:rPr lang="en-US" sz="2050" dirty="0"/>
                  <a:t> linked together by a covalent bond. The spring represents the bond between these two atoms.</a:t>
                </a:r>
              </a:p>
              <a:p>
                <a:pPr algn="just"/>
                <a:endParaRPr lang="en-US" sz="1000" dirty="0"/>
              </a:p>
              <a:p>
                <a:pPr algn="just"/>
                <a:endParaRPr lang="en-US" sz="2050" dirty="0"/>
              </a:p>
              <a:p>
                <a:pPr algn="just"/>
                <a:endParaRPr lang="en-US" sz="2050" dirty="0"/>
              </a:p>
              <a:p>
                <a:pPr algn="just"/>
                <a:endParaRPr lang="en-US" sz="2050" dirty="0"/>
              </a:p>
              <a:p>
                <a:pPr algn="just"/>
                <a:endParaRPr lang="en-US" sz="2050" dirty="0"/>
              </a:p>
              <a:p>
                <a:pPr algn="just"/>
                <a:endParaRPr lang="en-US" sz="2050" dirty="0"/>
              </a:p>
              <a:p>
                <a:pPr algn="just"/>
                <a:endParaRPr lang="en-US" sz="2050" dirty="0"/>
              </a:p>
              <a:p>
                <a:pPr algn="just"/>
                <a:r>
                  <a:rPr lang="en-US" sz="2050" dirty="0"/>
                  <a:t> </a:t>
                </a:r>
              </a:p>
              <a:p>
                <a:pPr algn="just"/>
                <a14:m>
                  <m:oMath xmlns:m="http://schemas.openxmlformats.org/officeDocument/2006/math">
                    <m:r>
                      <a:rPr lang="en-US" sz="2050" i="1" dirty="0">
                        <a:latin typeface="Cambria Math" panose="02040503050406030204" pitchFamily="18" charset="0"/>
                      </a:rPr>
                      <m:t>𝑘</m:t>
                    </m:r>
                  </m:oMath>
                </a14:m>
                <a:r>
                  <a:rPr lang="en-US" sz="2050" dirty="0"/>
                  <a:t> is called the force constant of the spring. A small value of </a:t>
                </a:r>
                <a14:m>
                  <m:oMath xmlns:m="http://schemas.openxmlformats.org/officeDocument/2006/math">
                    <m:r>
                      <a:rPr lang="en-US" sz="2050" i="1" dirty="0">
                        <a:latin typeface="Cambria Math" panose="02040503050406030204" pitchFamily="18" charset="0"/>
                      </a:rPr>
                      <m:t>𝑘</m:t>
                    </m:r>
                  </m:oMath>
                </a14:m>
                <a:r>
                  <a:rPr lang="en-US" sz="2050" dirty="0"/>
                  <a:t> implies a loose spring, and a large value of </a:t>
                </a:r>
                <a14:m>
                  <m:oMath xmlns:m="http://schemas.openxmlformats.org/officeDocument/2006/math">
                    <m:r>
                      <a:rPr lang="en-US" sz="2050" i="1" dirty="0" smtClean="0">
                        <a:latin typeface="Cambria Math" panose="02040503050406030204" pitchFamily="18" charset="0"/>
                      </a:rPr>
                      <m:t>𝑘</m:t>
                    </m:r>
                  </m:oMath>
                </a14:m>
                <a:r>
                  <a:rPr lang="en-US" sz="2050" dirty="0"/>
                  <a:t> implies a stiff spring.</a:t>
                </a:r>
              </a:p>
              <a:p>
                <a:pPr algn="just"/>
                <a14:m>
                  <m:oMath xmlns:m="http://schemas.openxmlformats.org/officeDocument/2006/math">
                    <m:r>
                      <a:rPr lang="en-US" sz="2050" i="1" dirty="0">
                        <a:latin typeface="Cambria Math" panose="02040503050406030204" pitchFamily="18" charset="0"/>
                      </a:rPr>
                      <m:t>𝑟</m:t>
                    </m:r>
                    <m:r>
                      <a:rPr lang="en-US" sz="2050" i="1" baseline="-25000" dirty="0">
                        <a:latin typeface="Cambria Math" panose="02040503050406030204" pitchFamily="18" charset="0"/>
                      </a:rPr>
                      <m:t>𝑒</m:t>
                    </m:r>
                  </m:oMath>
                </a14:m>
                <a:r>
                  <a:rPr lang="en-US" sz="2050" dirty="0"/>
                  <a:t> is the equilibrium distance between the two atoms (the length of spring at optimal distance between the two atoms).</a:t>
                </a:r>
              </a:p>
              <a:p>
                <a:pPr algn="just"/>
                <a:endParaRPr lang="en-US" sz="1000" baseline="-25000" dirty="0"/>
              </a:p>
              <a:p>
                <a:pPr algn="just"/>
                <a:r>
                  <a:rPr lang="en-US" sz="2050" dirty="0"/>
                  <a:t>The displacement for the equilibrium position, </a:t>
                </a:r>
                <a14:m>
                  <m:oMath xmlns:m="http://schemas.openxmlformats.org/officeDocument/2006/math">
                    <m:r>
                      <a:rPr lang="en-US" sz="2050" i="1" dirty="0" smtClean="0">
                        <a:latin typeface="Cambria Math" panose="02040503050406030204" pitchFamily="18" charset="0"/>
                      </a:rPr>
                      <m:t>𝑥</m:t>
                    </m:r>
                  </m:oMath>
                </a14:m>
                <a:r>
                  <a:rPr lang="en-US" sz="2050" dirty="0"/>
                  <a:t>, is given by</a:t>
                </a:r>
              </a:p>
              <a:p>
                <a:pPr algn="just"/>
                <a:endParaRPr lang="en-US" sz="300" dirty="0"/>
              </a:p>
              <a:p>
                <a:pPr algn="just"/>
                <a14:m>
                  <m:oMathPara xmlns:m="http://schemas.openxmlformats.org/officeDocument/2006/math">
                    <m:oMathParaPr>
                      <m:jc m:val="center"/>
                    </m:oMathParaPr>
                    <m:oMath xmlns:m="http://schemas.openxmlformats.org/officeDocument/2006/math">
                      <m:r>
                        <a:rPr lang="en-US" sz="2100" i="1" dirty="0" smtClean="0">
                          <a:latin typeface="Cambria Math" panose="02040503050406030204" pitchFamily="18" charset="0"/>
                        </a:rPr>
                        <m:t>𝑥</m:t>
                      </m:r>
                      <m:r>
                        <a:rPr lang="en-US" sz="2100" i="1" dirty="0" smtClean="0">
                          <a:latin typeface="Cambria Math" panose="02040503050406030204" pitchFamily="18" charset="0"/>
                        </a:rPr>
                        <m:t> = </m:t>
                      </m:r>
                      <m:r>
                        <a:rPr lang="en-US" sz="2100" i="1" dirty="0">
                          <a:latin typeface="Cambria Math" panose="02040503050406030204" pitchFamily="18" charset="0"/>
                        </a:rPr>
                        <m:t>𝑟</m:t>
                      </m:r>
                      <m:r>
                        <a:rPr lang="en-US" sz="2100" i="1" dirty="0">
                          <a:latin typeface="Cambria Math" panose="02040503050406030204" pitchFamily="18" charset="0"/>
                        </a:rPr>
                        <m:t> –</m:t>
                      </m:r>
                      <m:sSub>
                        <m:sSubPr>
                          <m:ctrlPr>
                            <a:rPr lang="en-US" sz="2100" i="1" dirty="0" smtClean="0">
                              <a:latin typeface="Cambria Math" panose="02040503050406030204" pitchFamily="18" charset="0"/>
                            </a:rPr>
                          </m:ctrlPr>
                        </m:sSubPr>
                        <m:e>
                          <m:r>
                            <a:rPr lang="en-US" sz="2100" b="0" i="1" dirty="0" smtClean="0">
                              <a:latin typeface="Cambria Math" panose="02040503050406030204" pitchFamily="18" charset="0"/>
                            </a:rPr>
                            <m:t>𝑟</m:t>
                          </m:r>
                        </m:e>
                        <m:sub>
                          <m:r>
                            <a:rPr lang="en-US" sz="2100" b="0" i="1" dirty="0" smtClean="0">
                              <a:latin typeface="Cambria Math" panose="02040503050406030204" pitchFamily="18" charset="0"/>
                            </a:rPr>
                            <m:t>𝑒</m:t>
                          </m:r>
                        </m:sub>
                      </m:sSub>
                    </m:oMath>
                  </m:oMathPara>
                </a14:m>
                <a:endParaRPr lang="en-US" sz="2100" dirty="0"/>
              </a:p>
              <a:p>
                <a:pPr algn="just"/>
                <a:endParaRPr lang="en-US" sz="300" dirty="0"/>
              </a:p>
              <a:p>
                <a:pPr algn="just"/>
                <a:r>
                  <a:rPr lang="en-US" sz="2000" dirty="0"/>
                  <a:t>where </a:t>
                </a:r>
                <a14:m>
                  <m:oMath xmlns:m="http://schemas.openxmlformats.org/officeDocument/2006/math">
                    <m:r>
                      <a:rPr lang="en-US" sz="2000" i="1" dirty="0">
                        <a:latin typeface="Cambria Math" panose="02040503050406030204" pitchFamily="18" charset="0"/>
                      </a:rPr>
                      <m:t>𝑟</m:t>
                    </m:r>
                  </m:oMath>
                </a14:m>
                <a:r>
                  <a:rPr lang="en-US" sz="2050" dirty="0"/>
                  <a:t> is the length of spring and can be written as</a:t>
                </a:r>
              </a:p>
              <a:p>
                <a:pPr algn="just"/>
                <a:endParaRPr lang="en-US" sz="300" dirty="0"/>
              </a:p>
              <a:p>
                <a:pPr algn="ctr"/>
                <a14:m>
                  <m:oMathPara xmlns:m="http://schemas.openxmlformats.org/officeDocument/2006/math">
                    <m:oMathParaPr>
                      <m:jc m:val="center"/>
                    </m:oMathParaPr>
                    <m:oMath xmlns:m="http://schemas.openxmlformats.org/officeDocument/2006/math">
                      <m:r>
                        <a:rPr lang="en-US" sz="2100" i="1" dirty="0" smtClean="0">
                          <a:latin typeface="Cambria Math" panose="02040503050406030204" pitchFamily="18" charset="0"/>
                        </a:rPr>
                        <m:t>𝑟</m:t>
                      </m:r>
                      <m:r>
                        <a:rPr lang="en-US" sz="2100" i="1" dirty="0" smtClean="0">
                          <a:latin typeface="Cambria Math" panose="02040503050406030204" pitchFamily="18" charset="0"/>
                        </a:rPr>
                        <m:t> = |</m:t>
                      </m:r>
                      <m:r>
                        <a:rPr lang="en-US" sz="2100" i="1" dirty="0">
                          <a:latin typeface="Cambria Math" panose="02040503050406030204" pitchFamily="18" charset="0"/>
                        </a:rPr>
                        <m:t>𝑥</m:t>
                      </m:r>
                      <m:r>
                        <a:rPr lang="en-US" sz="2100" i="1" baseline="-25000" dirty="0">
                          <a:latin typeface="Cambria Math" panose="02040503050406030204" pitchFamily="18" charset="0"/>
                        </a:rPr>
                        <m:t>2</m:t>
                      </m:r>
                      <m:r>
                        <a:rPr lang="en-US" sz="2100" i="1" dirty="0">
                          <a:latin typeface="Cambria Math" panose="02040503050406030204" pitchFamily="18" charset="0"/>
                        </a:rPr>
                        <m:t>−</m:t>
                      </m:r>
                      <m:r>
                        <a:rPr lang="en-US" sz="2100" i="1" dirty="0">
                          <a:latin typeface="Cambria Math" panose="02040503050406030204" pitchFamily="18" charset="0"/>
                        </a:rPr>
                        <m:t>𝑥</m:t>
                      </m:r>
                      <m:r>
                        <a:rPr lang="en-US" sz="2100" b="0" i="1" baseline="-25000" dirty="0" smtClean="0">
                          <a:latin typeface="Cambria Math" panose="02040503050406030204" pitchFamily="18" charset="0"/>
                        </a:rPr>
                        <m:t>1</m:t>
                      </m:r>
                      <m:r>
                        <a:rPr lang="en-US" sz="2100" i="1" dirty="0">
                          <a:latin typeface="Cambria Math" panose="02040503050406030204" pitchFamily="18" charset="0"/>
                        </a:rPr>
                        <m:t>|</m:t>
                      </m:r>
                    </m:oMath>
                  </m:oMathPara>
                </a14:m>
                <a:endParaRPr lang="en-US" sz="2100" i="1" dirty="0">
                  <a:latin typeface="Cambria Math" panose="020405030504060302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07416" y="895453"/>
                <a:ext cx="8741867" cy="5865708"/>
              </a:xfrm>
              <a:prstGeom prst="rect">
                <a:avLst/>
              </a:prstGeom>
              <a:blipFill>
                <a:blip r:embed="rId2"/>
                <a:stretch>
                  <a:fillRect l="-767" t="-624" r="-837" b="-312"/>
                </a:stretch>
              </a:blipFill>
            </p:spPr>
            <p:txBody>
              <a:bodyPr/>
              <a:lstStyle/>
              <a:p>
                <a:r>
                  <a:rPr lang="en-US">
                    <a:noFill/>
                  </a:rPr>
                  <a:t> </a:t>
                </a:r>
              </a:p>
            </p:txBody>
          </p:sp>
        </mc:Fallback>
      </mc:AlternateContent>
      <p:grpSp>
        <p:nvGrpSpPr>
          <p:cNvPr id="36" name="Group 35"/>
          <p:cNvGrpSpPr/>
          <p:nvPr/>
        </p:nvGrpSpPr>
        <p:grpSpPr>
          <a:xfrm>
            <a:off x="2491698" y="1685339"/>
            <a:ext cx="4052654" cy="2151369"/>
            <a:chOff x="2491698" y="1685339"/>
            <a:chExt cx="4052654" cy="2151369"/>
          </a:xfrm>
        </p:grpSpPr>
        <p:cxnSp>
          <p:nvCxnSpPr>
            <p:cNvPr id="30" name="Straight Connector 29"/>
            <p:cNvCxnSpPr/>
            <p:nvPr/>
          </p:nvCxnSpPr>
          <p:spPr>
            <a:xfrm>
              <a:off x="3523788" y="1892206"/>
              <a:ext cx="0" cy="2475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214127" y="1907446"/>
              <a:ext cx="0" cy="2475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2491698" y="1685339"/>
              <a:ext cx="4052654" cy="2151369"/>
              <a:chOff x="2491698" y="1685339"/>
              <a:chExt cx="4052654" cy="2151369"/>
            </a:xfrm>
          </p:grpSpPr>
          <p:grpSp>
            <p:nvGrpSpPr>
              <p:cNvPr id="23" name="Group 22"/>
              <p:cNvGrpSpPr/>
              <p:nvPr/>
            </p:nvGrpSpPr>
            <p:grpSpPr>
              <a:xfrm>
                <a:off x="2491698" y="1685339"/>
                <a:ext cx="4052654" cy="2151369"/>
                <a:chOff x="2697480" y="1941474"/>
                <a:chExt cx="4052654" cy="2151369"/>
              </a:xfrm>
            </p:grpSpPr>
            <p:grpSp>
              <p:nvGrpSpPr>
                <p:cNvPr id="22" name="Group 21"/>
                <p:cNvGrpSpPr/>
                <p:nvPr/>
              </p:nvGrpSpPr>
              <p:grpSpPr>
                <a:xfrm>
                  <a:off x="2697480" y="1941474"/>
                  <a:ext cx="3749040" cy="2151369"/>
                  <a:chOff x="2657475" y="1952625"/>
                  <a:chExt cx="3749040" cy="2151369"/>
                </a:xfrm>
              </p:grpSpPr>
              <p:cxnSp>
                <p:nvCxnSpPr>
                  <p:cNvPr id="18" name="Straight Connector 17"/>
                  <p:cNvCxnSpPr/>
                  <p:nvPr/>
                </p:nvCxnSpPr>
                <p:spPr>
                  <a:xfrm>
                    <a:off x="5394588" y="2884907"/>
                    <a:ext cx="0" cy="82296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3001828" y="2452370"/>
                    <a:ext cx="3141777" cy="457200"/>
                    <a:chOff x="3001828" y="2099945"/>
                    <a:chExt cx="3141777" cy="457200"/>
                  </a:xfrm>
                </p:grpSpPr>
                <p:grpSp>
                  <p:nvGrpSpPr>
                    <p:cNvPr id="7" name="Group 6"/>
                    <p:cNvGrpSpPr>
                      <a:grpSpLocks noChangeAspect="1"/>
                    </p:cNvGrpSpPr>
                    <p:nvPr/>
                  </p:nvGrpSpPr>
                  <p:grpSpPr>
                    <a:xfrm>
                      <a:off x="3514411" y="2099945"/>
                      <a:ext cx="2097674" cy="457200"/>
                      <a:chOff x="3922906" y="3681779"/>
                      <a:chExt cx="2664739" cy="580795"/>
                    </a:xfrm>
                  </p:grpSpPr>
                  <p:pic>
                    <p:nvPicPr>
                      <p:cNvPr id="4" name="Picture 3"/>
                      <p:cNvPicPr>
                        <a:picLocks noChangeAspect="1"/>
                      </p:cNvPicPr>
                      <p:nvPr/>
                    </p:nvPicPr>
                    <p:blipFill>
                      <a:blip r:embed="rId3"/>
                      <a:stretch>
                        <a:fillRect/>
                      </a:stretch>
                    </p:blipFill>
                    <p:spPr>
                      <a:xfrm>
                        <a:off x="4360127" y="3724507"/>
                        <a:ext cx="1688248" cy="456967"/>
                      </a:xfrm>
                      <a:prstGeom prst="rect">
                        <a:avLst/>
                      </a:prstGeom>
                    </p:spPr>
                  </p:pic>
                  <p:sp>
                    <p:nvSpPr>
                      <p:cNvPr id="6" name="Flowchart: Connector 5"/>
                      <p:cNvSpPr/>
                      <p:nvPr/>
                    </p:nvSpPr>
                    <p:spPr>
                      <a:xfrm>
                        <a:off x="6006850" y="3681779"/>
                        <a:ext cx="580795" cy="580795"/>
                      </a:xfrm>
                      <a:prstGeom prst="flowChartConnector">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F0000"/>
                          </a:solidFill>
                        </a:endParaRPr>
                      </a:p>
                    </p:txBody>
                  </p:sp>
                  <p:sp>
                    <p:nvSpPr>
                      <p:cNvPr id="8" name="Flowchart: Connector 7"/>
                      <p:cNvSpPr/>
                      <p:nvPr/>
                    </p:nvSpPr>
                    <p:spPr>
                      <a:xfrm>
                        <a:off x="3922906" y="3731710"/>
                        <a:ext cx="457200" cy="457200"/>
                      </a:xfrm>
                      <a:prstGeom prst="flowChartConnec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F0000"/>
                          </a:solidFill>
                        </a:endParaRPr>
                      </a:p>
                    </p:txBody>
                  </p:sp>
                </p:grpSp>
                <mc:AlternateContent xmlns:mc="http://schemas.openxmlformats.org/markup-compatibility/2006" xmlns:a14="http://schemas.microsoft.com/office/drawing/2010/main">
                  <mc:Choice Requires="a14">
                    <p:sp>
                      <p:nvSpPr>
                        <p:cNvPr id="9" name="Rectangle 8"/>
                        <p:cNvSpPr/>
                        <p:nvPr/>
                      </p:nvSpPr>
                      <p:spPr>
                        <a:xfrm>
                          <a:off x="3001828" y="2121894"/>
                          <a:ext cx="532517" cy="392993"/>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r>
                                  <a:rPr lang="en-US" sz="2000" i="1" dirty="0">
                                    <a:latin typeface="Cambria Math" panose="02040503050406030204" pitchFamily="18" charset="0"/>
                                  </a:rPr>
                                  <m:t>𝑚</m:t>
                                </m:r>
                                <m:r>
                                  <a:rPr lang="en-US" sz="2000" i="1" baseline="-25000" dirty="0">
                                    <a:latin typeface="Cambria Math" panose="02040503050406030204" pitchFamily="18" charset="0"/>
                                  </a:rPr>
                                  <m:t>1</m:t>
                                </m:r>
                              </m:oMath>
                            </m:oMathPara>
                          </a14:m>
                          <a:endParaRPr lang="en-US" sz="2000" baseline="-25000" dirty="0"/>
                        </a:p>
                      </p:txBody>
                    </p:sp>
                  </mc:Choice>
                  <mc:Fallback xmlns="">
                    <p:sp>
                      <p:nvSpPr>
                        <p:cNvPr id="9" name="Rectangle 8"/>
                        <p:cNvSpPr>
                          <a:spLocks noRot="1" noChangeAspect="1" noMove="1" noResize="1" noEditPoints="1" noAdjustHandles="1" noChangeArrowheads="1" noChangeShapeType="1" noTextEdit="1"/>
                        </p:cNvSpPr>
                        <p:nvPr/>
                      </p:nvSpPr>
                      <p:spPr>
                        <a:xfrm>
                          <a:off x="3001828" y="2121894"/>
                          <a:ext cx="532517" cy="392993"/>
                        </a:xfrm>
                        <a:prstGeom prst="rect">
                          <a:avLst/>
                        </a:prstGeom>
                        <a:blipFill>
                          <a:blip r:embed="rId4"/>
                          <a:stretch>
                            <a:fillRect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611088" y="2139468"/>
                          <a:ext cx="532517" cy="392993"/>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𝑚</m:t>
                                </m:r>
                                <m:r>
                                  <a:rPr lang="en-US" sz="2000" b="0" i="1" baseline="-25000" dirty="0" smtClean="0">
                                    <a:latin typeface="Cambria Math" panose="02040503050406030204" pitchFamily="18" charset="0"/>
                                  </a:rPr>
                                  <m:t>2</m:t>
                                </m:r>
                              </m:oMath>
                            </m:oMathPara>
                          </a14:m>
                          <a:endParaRPr lang="en-US" sz="2000" baseline="-25000" dirty="0"/>
                        </a:p>
                      </p:txBody>
                    </p:sp>
                  </mc:Choice>
                  <mc:Fallback xmlns="">
                    <p:sp>
                      <p:nvSpPr>
                        <p:cNvPr id="11" name="Rectangle 10"/>
                        <p:cNvSpPr>
                          <a:spLocks noRot="1" noChangeAspect="1" noMove="1" noResize="1" noEditPoints="1" noAdjustHandles="1" noChangeArrowheads="1" noChangeShapeType="1" noTextEdit="1"/>
                        </p:cNvSpPr>
                        <p:nvPr/>
                      </p:nvSpPr>
                      <p:spPr>
                        <a:xfrm>
                          <a:off x="5611088" y="2139468"/>
                          <a:ext cx="532517" cy="392993"/>
                        </a:xfrm>
                        <a:prstGeom prst="rect">
                          <a:avLst/>
                        </a:prstGeom>
                        <a:blipFill>
                          <a:blip r:embed="rId5"/>
                          <a:stretch>
                            <a:fillRect b="-3125"/>
                          </a:stretch>
                        </a:blipFill>
                      </p:spPr>
                      <p:txBody>
                        <a:bodyPr/>
                        <a:lstStyle/>
                        <a:p>
                          <a:r>
                            <a:rPr lang="en-US">
                              <a:noFill/>
                            </a:rPr>
                            <a:t> </a:t>
                          </a:r>
                        </a:p>
                      </p:txBody>
                    </p:sp>
                  </mc:Fallback>
                </mc:AlternateContent>
              </p:grpSp>
              <p:cxnSp>
                <p:nvCxnSpPr>
                  <p:cNvPr id="13" name="Straight Connector 12"/>
                  <p:cNvCxnSpPr/>
                  <p:nvPr/>
                </p:nvCxnSpPr>
                <p:spPr>
                  <a:xfrm>
                    <a:off x="2657475" y="3709670"/>
                    <a:ext cx="3749040" cy="0"/>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8" idx="4"/>
                  </p:cNvCxnSpPr>
                  <p:nvPr/>
                </p:nvCxnSpPr>
                <p:spPr>
                  <a:xfrm>
                    <a:off x="3694364" y="2851582"/>
                    <a:ext cx="0" cy="85808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Rectangle 16"/>
                      <p:cNvSpPr/>
                      <p:nvPr/>
                    </p:nvSpPr>
                    <p:spPr>
                      <a:xfrm>
                        <a:off x="3473012" y="3711001"/>
                        <a:ext cx="453970" cy="392993"/>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𝑥</m:t>
                              </m:r>
                              <m:r>
                                <a:rPr lang="en-US" sz="2000" i="1" baseline="-25000" dirty="0">
                                  <a:latin typeface="Cambria Math" panose="02040503050406030204" pitchFamily="18" charset="0"/>
                                </a:rPr>
                                <m:t>1</m:t>
                              </m:r>
                            </m:oMath>
                          </m:oMathPara>
                        </a14:m>
                        <a:endParaRPr lang="en-US" sz="2000" baseline="-25000" dirty="0"/>
                      </a:p>
                    </p:txBody>
                  </p:sp>
                </mc:Choice>
                <mc:Fallback xmlns="">
                  <p:sp>
                    <p:nvSpPr>
                      <p:cNvPr id="17" name="Rectangle 16"/>
                      <p:cNvSpPr>
                        <a:spLocks noRot="1" noChangeAspect="1" noMove="1" noResize="1" noEditPoints="1" noAdjustHandles="1" noChangeArrowheads="1" noChangeShapeType="1" noTextEdit="1"/>
                      </p:cNvSpPr>
                      <p:nvPr/>
                    </p:nvSpPr>
                    <p:spPr>
                      <a:xfrm>
                        <a:off x="3473012" y="3711001"/>
                        <a:ext cx="453970" cy="392993"/>
                      </a:xfrm>
                      <a:prstGeom prst="rect">
                        <a:avLst/>
                      </a:prstGeom>
                      <a:blipFill>
                        <a:blip r:embed="rId6"/>
                        <a:stretch>
                          <a:fillRect b="-31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5171511" y="3701533"/>
                        <a:ext cx="453970" cy="392993"/>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𝑥</m:t>
                              </m:r>
                              <m:r>
                                <a:rPr lang="en-US" sz="2000" b="0" i="1" baseline="-25000" dirty="0" smtClean="0">
                                  <a:latin typeface="Cambria Math" panose="02040503050406030204" pitchFamily="18" charset="0"/>
                                </a:rPr>
                                <m:t>2</m:t>
                              </m:r>
                            </m:oMath>
                          </m:oMathPara>
                        </a14:m>
                        <a:endParaRPr lang="en-US" sz="2000" baseline="-25000" dirty="0"/>
                      </a:p>
                    </p:txBody>
                  </p:sp>
                </mc:Choice>
                <mc:Fallback xmlns="">
                  <p:sp>
                    <p:nvSpPr>
                      <p:cNvPr id="20" name="Rectangle 19"/>
                      <p:cNvSpPr>
                        <a:spLocks noRot="1" noChangeAspect="1" noMove="1" noResize="1" noEditPoints="1" noAdjustHandles="1" noChangeArrowheads="1" noChangeShapeType="1" noTextEdit="1"/>
                      </p:cNvSpPr>
                      <p:nvPr/>
                    </p:nvSpPr>
                    <p:spPr>
                      <a:xfrm>
                        <a:off x="5171511" y="3701533"/>
                        <a:ext cx="453970" cy="392993"/>
                      </a:xfrm>
                      <a:prstGeom prst="rect">
                        <a:avLst/>
                      </a:prstGeom>
                      <a:blipFill>
                        <a:blip r:embed="rId7"/>
                        <a:stretch>
                          <a:fillRect b="-3077"/>
                        </a:stretch>
                      </a:blipFill>
                    </p:spPr>
                    <p:txBody>
                      <a:bodyPr/>
                      <a:lstStyle/>
                      <a:p>
                        <a:r>
                          <a:rPr lang="en-US">
                            <a:noFill/>
                          </a:rPr>
                          <a:t> </a:t>
                        </a:r>
                      </a:p>
                    </p:txBody>
                  </p:sp>
                </mc:Fallback>
              </mc:AlternateContent>
              <p:cxnSp>
                <p:nvCxnSpPr>
                  <p:cNvPr id="21" name="Straight Connector 20"/>
                  <p:cNvCxnSpPr/>
                  <p:nvPr/>
                </p:nvCxnSpPr>
                <p:spPr>
                  <a:xfrm flipV="1">
                    <a:off x="2666999" y="1952625"/>
                    <a:ext cx="0" cy="1757045"/>
                  </a:xfrm>
                  <a:prstGeom prst="line">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4" name="Rectangle 23"/>
                    <p:cNvSpPr/>
                    <p:nvPr/>
                  </p:nvSpPr>
                  <p:spPr>
                    <a:xfrm>
                      <a:off x="4377234" y="2751837"/>
                      <a:ext cx="371704" cy="392993"/>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𝑘</m:t>
                            </m:r>
                          </m:oMath>
                        </m:oMathPara>
                      </a14:m>
                      <a:endParaRPr lang="en-US" sz="2000" baseline="-25000" dirty="0"/>
                    </a:p>
                  </p:txBody>
                </p:sp>
              </mc:Choice>
              <mc:Fallback xmlns="">
                <p:sp>
                  <p:nvSpPr>
                    <p:cNvPr id="24" name="Rectangle 23"/>
                    <p:cNvSpPr>
                      <a:spLocks noRot="1" noChangeAspect="1" noMove="1" noResize="1" noEditPoints="1" noAdjustHandles="1" noChangeArrowheads="1" noChangeShapeType="1" noTextEdit="1"/>
                    </p:cNvSpPr>
                    <p:nvPr/>
                  </p:nvSpPr>
                  <p:spPr>
                    <a:xfrm>
                      <a:off x="4377234" y="2751837"/>
                      <a:ext cx="371704" cy="39299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6382982" y="3469241"/>
                      <a:ext cx="367152" cy="392993"/>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𝑥</m:t>
                            </m:r>
                          </m:oMath>
                        </m:oMathPara>
                      </a14:m>
                      <a:endParaRPr lang="en-US" sz="2000" baseline="-25000" dirty="0"/>
                    </a:p>
                  </p:txBody>
                </p:sp>
              </mc:Choice>
              <mc:Fallback xmlns="">
                <p:sp>
                  <p:nvSpPr>
                    <p:cNvPr id="25" name="Rectangle 24"/>
                    <p:cNvSpPr>
                      <a:spLocks noRot="1" noChangeAspect="1" noMove="1" noResize="1" noEditPoints="1" noAdjustHandles="1" noChangeArrowheads="1" noChangeShapeType="1" noTextEdit="1"/>
                    </p:cNvSpPr>
                    <p:nvPr/>
                  </p:nvSpPr>
                  <p:spPr>
                    <a:xfrm>
                      <a:off x="6382982" y="3469241"/>
                      <a:ext cx="367152" cy="392993"/>
                    </a:xfrm>
                    <a:prstGeom prst="rect">
                      <a:avLst/>
                    </a:prstGeom>
                    <a:blipFill>
                      <a:blip r:embed="rId9"/>
                      <a:stretch>
                        <a:fillRect/>
                      </a:stretch>
                    </a:blipFill>
                  </p:spPr>
                  <p:txBody>
                    <a:bodyPr/>
                    <a:lstStyle/>
                    <a:p>
                      <a:r>
                        <a:rPr lang="en-US">
                          <a:noFill/>
                        </a:rPr>
                        <a:t> </a:t>
                      </a:r>
                    </a:p>
                  </p:txBody>
                </p:sp>
              </mc:Fallback>
            </mc:AlternateContent>
          </p:grpSp>
          <p:cxnSp>
            <p:nvCxnSpPr>
              <p:cNvPr id="33" name="Straight Connector 32"/>
              <p:cNvCxnSpPr/>
              <p:nvPr/>
            </p:nvCxnSpPr>
            <p:spPr>
              <a:xfrm flipV="1">
                <a:off x="3523787" y="2026427"/>
                <a:ext cx="1691640" cy="0"/>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Rectangle 34"/>
                  <p:cNvSpPr/>
                  <p:nvPr/>
                </p:nvSpPr>
                <p:spPr>
                  <a:xfrm>
                    <a:off x="4165060" y="1781412"/>
                    <a:ext cx="439544" cy="392993"/>
                  </a:xfrm>
                  <a:prstGeom prst="rect">
                    <a:avLst/>
                  </a:prstGeom>
                  <a:solidFill>
                    <a:schemeClr val="bg1"/>
                  </a:solidFill>
                </p:spPr>
                <p:txBody>
                  <a:bodyPr wrap="none">
                    <a:spAutoFit/>
                  </a:bodyPr>
                  <a:lstStyle/>
                  <a:p>
                    <a:pPr algn="just"/>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𝑟</m:t>
                          </m:r>
                          <m:r>
                            <a:rPr lang="en-US" sz="2000" b="0" i="1" baseline="-25000" dirty="0" smtClean="0">
                              <a:latin typeface="Cambria Math" panose="02040503050406030204" pitchFamily="18" charset="0"/>
                            </a:rPr>
                            <m:t>𝑒</m:t>
                          </m:r>
                        </m:oMath>
                      </m:oMathPara>
                    </a14:m>
                    <a:endParaRPr lang="en-US" sz="2000" baseline="-25000" dirty="0"/>
                  </a:p>
                </p:txBody>
              </p:sp>
            </mc:Choice>
            <mc:Fallback xmlns="">
              <p:sp>
                <p:nvSpPr>
                  <p:cNvPr id="35" name="Rectangle 34"/>
                  <p:cNvSpPr>
                    <a:spLocks noRot="1" noChangeAspect="1" noMove="1" noResize="1" noEditPoints="1" noAdjustHandles="1" noChangeArrowheads="1" noChangeShapeType="1" noTextEdit="1"/>
                  </p:cNvSpPr>
                  <p:nvPr/>
                </p:nvSpPr>
                <p:spPr>
                  <a:xfrm>
                    <a:off x="4165060" y="1781412"/>
                    <a:ext cx="439544" cy="392993"/>
                  </a:xfrm>
                  <a:prstGeom prst="rect">
                    <a:avLst/>
                  </a:prstGeom>
                  <a:blipFill>
                    <a:blip r:embed="rId10"/>
                    <a:stretch>
                      <a:fillRect/>
                    </a:stretch>
                  </a:blipFill>
                </p:spPr>
                <p:txBody>
                  <a:bodyPr/>
                  <a:lstStyle/>
                  <a:p>
                    <a:r>
                      <a:rPr lang="en-US">
                        <a:noFill/>
                      </a:rPr>
                      <a:t> </a:t>
                    </a:r>
                  </a:p>
                </p:txBody>
              </p:sp>
            </mc:Fallback>
          </mc:AlternateContent>
        </p:grpSp>
      </p:grpSp>
      <p:sp>
        <p:nvSpPr>
          <p:cNvPr id="12" name="Slide Number Placeholder 11"/>
          <p:cNvSpPr>
            <a:spLocks noGrp="1"/>
          </p:cNvSpPr>
          <p:nvPr>
            <p:ph type="sldNum" sz="quarter" idx="12"/>
          </p:nvPr>
        </p:nvSpPr>
        <p:spPr/>
        <p:txBody>
          <a:bodyPr/>
          <a:lstStyle/>
          <a:p>
            <a:fld id="{74374BF2-3C04-4AB9-BE52-D173019A9162}" type="slidenum">
              <a:rPr lang="en-US" smtClean="0"/>
              <a:t>3</a:t>
            </a:fld>
            <a:endParaRPr lang="en-US"/>
          </a:p>
        </p:txBody>
      </p:sp>
    </p:spTree>
    <p:extLst>
      <p:ext uri="{BB962C8B-B14F-4D97-AF65-F5344CB8AC3E}">
        <p14:creationId xmlns:p14="http://schemas.microsoft.com/office/powerpoint/2010/main" val="1240985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fade">
                                      <p:cBhvr>
                                        <p:cTn id="17" dur="500"/>
                                        <p:tgtEl>
                                          <p:spTgt spid="3">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500"/>
                                        <p:tgtEl>
                                          <p:spTgt spid="3">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animEffect transition="in" filter="fade">
                                      <p:cBhvr>
                                        <p:cTn id="27" dur="500"/>
                                        <p:tgtEl>
                                          <p:spTgt spid="3">
                                            <p:txEl>
                                              <p:pRg st="12" end="1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4" end="14"/>
                                            </p:txEl>
                                          </p:spTgt>
                                        </p:tgtEl>
                                        <p:attrNameLst>
                                          <p:attrName>style.visibility</p:attrName>
                                        </p:attrNameLst>
                                      </p:cBhvr>
                                      <p:to>
                                        <p:strVal val="visible"/>
                                      </p:to>
                                    </p:set>
                                    <p:animEffect transition="in" filter="fade">
                                      <p:cBhvr>
                                        <p:cTn id="32" dur="500"/>
                                        <p:tgtEl>
                                          <p:spTgt spid="3">
                                            <p:txEl>
                                              <p:pRg st="14" end="1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6" end="16"/>
                                            </p:txEl>
                                          </p:spTgt>
                                        </p:tgtEl>
                                        <p:attrNameLst>
                                          <p:attrName>style.visibility</p:attrName>
                                        </p:attrNameLst>
                                      </p:cBhvr>
                                      <p:to>
                                        <p:strVal val="visible"/>
                                      </p:to>
                                    </p:set>
                                    <p:animEffect transition="in" filter="fade">
                                      <p:cBhvr>
                                        <p:cTn id="37" dur="500"/>
                                        <p:tgtEl>
                                          <p:spTgt spid="3">
                                            <p:txEl>
                                              <p:pRg st="16" end="1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8" end="18"/>
                                            </p:txEl>
                                          </p:spTgt>
                                        </p:tgtEl>
                                        <p:attrNameLst>
                                          <p:attrName>style.visibility</p:attrName>
                                        </p:attrNameLst>
                                      </p:cBhvr>
                                      <p:to>
                                        <p:strVal val="visible"/>
                                      </p:to>
                                    </p:set>
                                    <p:animEffect transition="in" filter="fade">
                                      <p:cBhvr>
                                        <p:cTn id="42" dur="5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Harmonic Oscillator</a:t>
            </a:r>
            <a:endParaRPr lang="ar-SA" altLang="en-US" sz="3000" b="1" dirty="0"/>
          </a:p>
        </p:txBody>
      </p:sp>
      <p:sp>
        <p:nvSpPr>
          <p:cNvPr id="4" name="Slide Number Placeholder 3"/>
          <p:cNvSpPr>
            <a:spLocks noGrp="1"/>
          </p:cNvSpPr>
          <p:nvPr>
            <p:ph type="sldNum" sz="quarter" idx="12"/>
          </p:nvPr>
        </p:nvSpPr>
        <p:spPr/>
        <p:txBody>
          <a:bodyPr/>
          <a:lstStyle/>
          <a:p>
            <a:fld id="{74374BF2-3C04-4AB9-BE52-D173019A9162}" type="slidenum">
              <a:rPr lang="en-US" smtClean="0"/>
              <a:t>30</a:t>
            </a:fld>
            <a:endParaRPr lang="en-US"/>
          </a:p>
        </p:txBody>
      </p:sp>
      <mc:AlternateContent xmlns:mc="http://schemas.openxmlformats.org/markup-compatibility/2006" xmlns:a14="http://schemas.microsoft.com/office/drawing/2010/main">
        <mc:Choice Requires="a14">
          <p:sp>
            <p:nvSpPr>
              <p:cNvPr id="11" name="Rectangle 10"/>
              <p:cNvSpPr/>
              <p:nvPr/>
            </p:nvSpPr>
            <p:spPr>
              <a:xfrm>
                <a:off x="292100" y="912773"/>
                <a:ext cx="8559800" cy="5632311"/>
              </a:xfrm>
              <a:prstGeom prst="rect">
                <a:avLst/>
              </a:prstGeom>
            </p:spPr>
            <p:txBody>
              <a:bodyPr wrap="square">
                <a:spAutoFit/>
              </a:bodyPr>
              <a:lstStyle/>
              <a:p>
                <a:pPr algn="just">
                  <a:spcBef>
                    <a:spcPct val="0"/>
                  </a:spcBef>
                </a:pPr>
                <a:r>
                  <a:rPr lang="en-US" altLang="en-US" sz="2100" dirty="0"/>
                  <a:t>Now we need to find the potential energy (</a:t>
                </a:r>
                <a14:m>
                  <m:oMath xmlns:m="http://schemas.openxmlformats.org/officeDocument/2006/math">
                    <m:r>
                      <a:rPr lang="en-US" altLang="en-US" sz="2100" i="1" dirty="0" smtClean="0">
                        <a:latin typeface="Cambria Math" panose="02040503050406030204" pitchFamily="18" charset="0"/>
                      </a:rPr>
                      <m:t>𝑉</m:t>
                    </m:r>
                  </m:oMath>
                </a14:m>
                <a:r>
                  <a:rPr lang="en-US" altLang="en-US" sz="2100" dirty="0"/>
                  <a:t>) equation that represents the anharmonic movement and replace it in the Schrödinger equation and then solve Schrödinger equation to find the wave functions and energy levels possible for the anharmonic vibrational motion. </a:t>
                </a:r>
              </a:p>
              <a:p>
                <a:pPr algn="just">
                  <a:spcBef>
                    <a:spcPct val="0"/>
                  </a:spcBef>
                </a:pPr>
                <a:endParaRPr lang="en-US" altLang="en-US" sz="1500" dirty="0"/>
              </a:p>
              <a:p>
                <a:pPr algn="just">
                  <a:spcBef>
                    <a:spcPct val="0"/>
                  </a:spcBef>
                </a:pPr>
                <a:r>
                  <a:rPr lang="en-US" altLang="en-US" sz="2100" dirty="0"/>
                  <a:t>Several potential energy equations have been suggested, however, the best one is the </a:t>
                </a:r>
                <a:r>
                  <a:rPr lang="en-US" altLang="en-US" sz="2100" b="1" dirty="0"/>
                  <a:t>Morse Empirical Potential Energy Function </a:t>
                </a:r>
                <a:r>
                  <a:rPr lang="en-US" altLang="en-US" sz="2100" dirty="0"/>
                  <a:t>which is given by</a:t>
                </a:r>
              </a:p>
              <a:p>
                <a:pPr algn="just">
                  <a:spcBef>
                    <a:spcPct val="0"/>
                  </a:spcBef>
                </a:pPr>
                <a:endParaRPr lang="en-US" sz="1500" dirty="0"/>
              </a:p>
              <a:p>
                <a:pPr algn="just">
                  <a:spcBef>
                    <a:spcPct val="0"/>
                  </a:spcBef>
                </a:pPr>
                <a14:m>
                  <m:oMathPara xmlns:m="http://schemas.openxmlformats.org/officeDocument/2006/math">
                    <m:oMathParaPr>
                      <m:jc m:val="centerGroup"/>
                    </m:oMathParaPr>
                    <m:oMath xmlns:m="http://schemas.openxmlformats.org/officeDocument/2006/math">
                      <m:r>
                        <a:rPr lang="en-US" sz="2100" b="0" i="1" smtClean="0">
                          <a:latin typeface="Cambria Math" panose="02040503050406030204" pitchFamily="18" charset="0"/>
                        </a:rPr>
                        <m:t>𝑉</m:t>
                      </m:r>
                      <m:d>
                        <m:dPr>
                          <m:ctrlPr>
                            <a:rPr lang="en-US" sz="2100" b="0" i="1" smtClean="0">
                              <a:latin typeface="Cambria Math" panose="02040503050406030204" pitchFamily="18" charset="0"/>
                            </a:rPr>
                          </m:ctrlPr>
                        </m:dPr>
                        <m:e>
                          <m:r>
                            <a:rPr lang="en-US" sz="2100" b="0" i="1" smtClean="0">
                              <a:latin typeface="Cambria Math" panose="02040503050406030204" pitchFamily="18" charset="0"/>
                            </a:rPr>
                            <m:t>𝑥</m:t>
                          </m:r>
                        </m:e>
                      </m:d>
                      <m:r>
                        <a:rPr lang="en-US" sz="2100" b="0" i="1" smtClean="0">
                          <a:latin typeface="Cambria Math" panose="02040503050406030204" pitchFamily="18" charset="0"/>
                        </a:rPr>
                        <m:t>=</m:t>
                      </m:r>
                      <m:sSub>
                        <m:sSubPr>
                          <m:ctrlPr>
                            <a:rPr lang="en-US" sz="2100" b="0" i="1" smtClean="0">
                              <a:latin typeface="Cambria Math" panose="02040503050406030204" pitchFamily="18" charset="0"/>
                            </a:rPr>
                          </m:ctrlPr>
                        </m:sSubPr>
                        <m:e>
                          <m:r>
                            <a:rPr lang="en-US" sz="2100" b="0" i="1" smtClean="0">
                              <a:latin typeface="Cambria Math" panose="02040503050406030204" pitchFamily="18" charset="0"/>
                            </a:rPr>
                            <m:t>𝐷</m:t>
                          </m:r>
                        </m:e>
                        <m:sub>
                          <m:r>
                            <a:rPr lang="en-US" sz="2100" b="0" i="1" smtClean="0">
                              <a:latin typeface="Cambria Math" panose="02040503050406030204" pitchFamily="18" charset="0"/>
                            </a:rPr>
                            <m:t>𝑒</m:t>
                          </m:r>
                        </m:sub>
                      </m:sSub>
                      <m:sSup>
                        <m:sSupPr>
                          <m:ctrlPr>
                            <a:rPr lang="en-US" sz="2100" b="0" i="1" smtClean="0">
                              <a:latin typeface="Cambria Math" panose="02040503050406030204" pitchFamily="18" charset="0"/>
                            </a:rPr>
                          </m:ctrlPr>
                        </m:sSupPr>
                        <m:e>
                          <m:d>
                            <m:dPr>
                              <m:begChr m:val="["/>
                              <m:endChr m:val="]"/>
                              <m:ctrlPr>
                                <a:rPr lang="en-US" sz="2100" i="1">
                                  <a:latin typeface="Cambria Math" panose="02040503050406030204" pitchFamily="18" charset="0"/>
                                </a:rPr>
                              </m:ctrlPr>
                            </m:dPr>
                            <m:e>
                              <m:r>
                                <a:rPr lang="en-US" sz="2100" i="1">
                                  <a:latin typeface="Cambria Math" panose="02040503050406030204" pitchFamily="18" charset="0"/>
                                </a:rPr>
                                <m:t>1</m:t>
                              </m:r>
                              <m:r>
                                <a:rPr lang="en-US" sz="2100" i="1">
                                  <a:latin typeface="Cambria Math" panose="02040503050406030204" pitchFamily="18" charset="0"/>
                                </a:rPr>
                                <m:t>−</m:t>
                              </m:r>
                              <m:sSup>
                                <m:sSupPr>
                                  <m:ctrlPr>
                                    <a:rPr lang="en-US" sz="2100" i="1">
                                      <a:latin typeface="Cambria Math" panose="02040503050406030204" pitchFamily="18" charset="0"/>
                                    </a:rPr>
                                  </m:ctrlPr>
                                </m:sSupPr>
                                <m:e>
                                  <m:r>
                                    <a:rPr lang="en-US" sz="2100" i="1">
                                      <a:latin typeface="Cambria Math" panose="02040503050406030204" pitchFamily="18" charset="0"/>
                                    </a:rPr>
                                    <m:t>𝑒</m:t>
                                  </m:r>
                                </m:e>
                                <m:sup>
                                  <m:r>
                                    <a:rPr lang="en-US" sz="2100" i="1">
                                      <a:latin typeface="Cambria Math" panose="02040503050406030204" pitchFamily="18" charset="0"/>
                                    </a:rPr>
                                    <m:t>−</m:t>
                                  </m:r>
                                  <m:r>
                                    <a:rPr lang="en-US" sz="2100" i="1">
                                      <a:latin typeface="Cambria Math" panose="02040503050406030204" pitchFamily="18" charset="0"/>
                                    </a:rPr>
                                    <m:t>𝑎𝑥</m:t>
                                  </m:r>
                                </m:sup>
                              </m:sSup>
                            </m:e>
                          </m:d>
                        </m:e>
                        <m:sup>
                          <m:r>
                            <a:rPr lang="en-US" sz="2100" b="0" i="1" smtClean="0">
                              <a:latin typeface="Cambria Math" panose="02040503050406030204" pitchFamily="18" charset="0"/>
                            </a:rPr>
                            <m:t>2</m:t>
                          </m:r>
                        </m:sup>
                      </m:sSup>
                    </m:oMath>
                  </m:oMathPara>
                </a14:m>
                <a:endParaRPr lang="en-US" sz="2100" dirty="0"/>
              </a:p>
              <a:p>
                <a:pPr algn="just">
                  <a:spcBef>
                    <a:spcPct val="0"/>
                  </a:spcBef>
                </a:pPr>
                <a:endParaRPr lang="en-US" sz="1500" dirty="0"/>
              </a:p>
              <a:p>
                <a:pPr algn="just">
                  <a:spcBef>
                    <a:spcPct val="0"/>
                  </a:spcBef>
                </a:pPr>
                <a:r>
                  <a:rPr lang="en-US" altLang="en-US" sz="2100" dirty="0"/>
                  <a:t>Where </a:t>
                </a:r>
                <a14:m>
                  <m:oMath xmlns:m="http://schemas.openxmlformats.org/officeDocument/2006/math">
                    <m:sSub>
                      <m:sSubPr>
                        <m:ctrlPr>
                          <a:rPr lang="en-US" sz="2100" i="1">
                            <a:latin typeface="Cambria Math" panose="02040503050406030204" pitchFamily="18" charset="0"/>
                          </a:rPr>
                        </m:ctrlPr>
                      </m:sSubPr>
                      <m:e>
                        <m:r>
                          <a:rPr lang="en-US" sz="2100" i="1">
                            <a:latin typeface="Cambria Math" panose="02040503050406030204" pitchFamily="18" charset="0"/>
                          </a:rPr>
                          <m:t>𝐷</m:t>
                        </m:r>
                      </m:e>
                      <m:sub>
                        <m:r>
                          <a:rPr lang="en-US" sz="2100" i="1">
                            <a:latin typeface="Cambria Math" panose="02040503050406030204" pitchFamily="18" charset="0"/>
                          </a:rPr>
                          <m:t>𝑒</m:t>
                        </m:r>
                      </m:sub>
                    </m:sSub>
                  </m:oMath>
                </a14:m>
                <a:r>
                  <a:rPr lang="en-US" altLang="en-US" sz="2100" dirty="0"/>
                  <a:t> is the dissociation energy, </a:t>
                </a:r>
                <a14:m>
                  <m:oMath xmlns:m="http://schemas.openxmlformats.org/officeDocument/2006/math">
                    <m:r>
                      <a:rPr lang="en-US" altLang="en-US" sz="2100" i="1" dirty="0" smtClean="0">
                        <a:latin typeface="Cambria Math" panose="02040503050406030204" pitchFamily="18" charset="0"/>
                      </a:rPr>
                      <m:t>𝑎</m:t>
                    </m:r>
                  </m:oMath>
                </a14:m>
                <a:r>
                  <a:rPr lang="en-US" altLang="en-US" sz="2100" dirty="0"/>
                  <a:t> is constant that depends on the nature of the molecule, and </a:t>
                </a:r>
                <a14:m>
                  <m:oMath xmlns:m="http://schemas.openxmlformats.org/officeDocument/2006/math">
                    <m:r>
                      <a:rPr lang="en-US" altLang="en-US" sz="2100" i="1" dirty="0" smtClean="0">
                        <a:latin typeface="Cambria Math" panose="02040503050406030204" pitchFamily="18" charset="0"/>
                      </a:rPr>
                      <m:t>𝑥</m:t>
                    </m:r>
                  </m:oMath>
                </a14:m>
                <a:r>
                  <a:rPr lang="en-US" altLang="en-US" sz="2100" dirty="0"/>
                  <a:t> represents the displacement of the equilibrium position of the two atoms making the bond.</a:t>
                </a:r>
              </a:p>
              <a:p>
                <a:pPr algn="just">
                  <a:spcBef>
                    <a:spcPct val="0"/>
                  </a:spcBef>
                </a:pPr>
                <a:endParaRPr lang="en-US" altLang="en-US" sz="1500" dirty="0"/>
              </a:p>
              <a:p>
                <a:pPr algn="just"/>
                <a14:m>
                  <m:oMathPara xmlns:m="http://schemas.openxmlformats.org/officeDocument/2006/math">
                    <m:oMathParaPr>
                      <m:jc m:val="center"/>
                    </m:oMathParaPr>
                    <m:oMath xmlns:m="http://schemas.openxmlformats.org/officeDocument/2006/math">
                      <m:r>
                        <a:rPr lang="en-US" sz="2100" i="1" dirty="0">
                          <a:latin typeface="Cambria Math" panose="02040503050406030204" pitchFamily="18" charset="0"/>
                        </a:rPr>
                        <m:t>𝑥</m:t>
                      </m:r>
                      <m:r>
                        <a:rPr lang="en-US" sz="2100" i="1" dirty="0">
                          <a:latin typeface="Cambria Math" panose="02040503050406030204" pitchFamily="18" charset="0"/>
                        </a:rPr>
                        <m:t> = </m:t>
                      </m:r>
                      <m:r>
                        <a:rPr lang="en-US" sz="2100" i="1" dirty="0">
                          <a:latin typeface="Cambria Math" panose="02040503050406030204" pitchFamily="18" charset="0"/>
                        </a:rPr>
                        <m:t>𝑟</m:t>
                      </m:r>
                      <m:r>
                        <a:rPr lang="en-US" sz="2100" i="1" dirty="0">
                          <a:latin typeface="Cambria Math" panose="02040503050406030204" pitchFamily="18" charset="0"/>
                        </a:rPr>
                        <m:t> –</m:t>
                      </m:r>
                      <m:sSub>
                        <m:sSubPr>
                          <m:ctrlPr>
                            <a:rPr lang="en-US" sz="2100" i="1" dirty="0">
                              <a:latin typeface="Cambria Math" panose="02040503050406030204" pitchFamily="18" charset="0"/>
                            </a:rPr>
                          </m:ctrlPr>
                        </m:sSubPr>
                        <m:e>
                          <m:r>
                            <a:rPr lang="en-US" sz="2100" i="1" dirty="0">
                              <a:latin typeface="Cambria Math" panose="02040503050406030204" pitchFamily="18" charset="0"/>
                            </a:rPr>
                            <m:t>𝑟</m:t>
                          </m:r>
                        </m:e>
                        <m:sub>
                          <m:r>
                            <a:rPr lang="en-US" sz="2100" i="1" dirty="0">
                              <a:latin typeface="Cambria Math" panose="02040503050406030204" pitchFamily="18" charset="0"/>
                            </a:rPr>
                            <m:t>𝑒</m:t>
                          </m:r>
                        </m:sub>
                      </m:sSub>
                    </m:oMath>
                  </m:oMathPara>
                </a14:m>
                <a:endParaRPr lang="en-US" sz="2100" dirty="0"/>
              </a:p>
              <a:p>
                <a:pPr algn="just"/>
                <a:endParaRPr lang="en-US" sz="1500" dirty="0"/>
              </a:p>
              <a:p>
                <a:pPr algn="just"/>
                <a:r>
                  <a:rPr lang="en-US" sz="2100" dirty="0"/>
                  <a:t>where </a:t>
                </a:r>
                <a14:m>
                  <m:oMath xmlns:m="http://schemas.openxmlformats.org/officeDocument/2006/math">
                    <m:r>
                      <a:rPr lang="en-US" sz="2100" dirty="0">
                        <a:latin typeface="Cambria Math" panose="02040503050406030204" pitchFamily="18" charset="0"/>
                      </a:rPr>
                      <m:t>𝑟</m:t>
                    </m:r>
                  </m:oMath>
                </a14:m>
                <a:r>
                  <a:rPr lang="en-US" sz="2100" dirty="0"/>
                  <a:t> is the length of the bond and </a:t>
                </a:r>
                <a14:m>
                  <m:oMath xmlns:m="http://schemas.openxmlformats.org/officeDocument/2006/math">
                    <m:r>
                      <a:rPr lang="en-US" sz="2100" dirty="0">
                        <a:latin typeface="Cambria Math" panose="02040503050406030204" pitchFamily="18" charset="0"/>
                      </a:rPr>
                      <m:t>𝑟</m:t>
                    </m:r>
                    <m:r>
                      <a:rPr lang="en-US" sz="2100" baseline="-25000" dirty="0">
                        <a:latin typeface="Cambria Math" panose="02040503050406030204" pitchFamily="18" charset="0"/>
                      </a:rPr>
                      <m:t>𝑒</m:t>
                    </m:r>
                  </m:oMath>
                </a14:m>
                <a:r>
                  <a:rPr lang="en-US" sz="2100" dirty="0"/>
                  <a:t> is the equilibrium distance between the two atoms.</a:t>
                </a:r>
                <a:endParaRPr lang="en-US" altLang="en-US" sz="2100" dirty="0"/>
              </a:p>
            </p:txBody>
          </p:sp>
        </mc:Choice>
        <mc:Fallback xmlns="">
          <p:sp>
            <p:nvSpPr>
              <p:cNvPr id="11" name="Rectangle 10"/>
              <p:cNvSpPr>
                <a:spLocks noRot="1" noChangeAspect="1" noMove="1" noResize="1" noEditPoints="1" noAdjustHandles="1" noChangeArrowheads="1" noChangeShapeType="1" noTextEdit="1"/>
              </p:cNvSpPr>
              <p:nvPr/>
            </p:nvSpPr>
            <p:spPr>
              <a:xfrm>
                <a:off x="292100" y="912773"/>
                <a:ext cx="8559800" cy="5632311"/>
              </a:xfrm>
              <a:prstGeom prst="rect">
                <a:avLst/>
              </a:prstGeom>
              <a:blipFill>
                <a:blip r:embed="rId2"/>
                <a:stretch>
                  <a:fillRect l="-855" t="-758" r="-855"/>
                </a:stretch>
              </a:blipFill>
            </p:spPr>
            <p:txBody>
              <a:bodyPr/>
              <a:lstStyle/>
              <a:p>
                <a:r>
                  <a:rPr lang="en-US">
                    <a:noFill/>
                  </a:rPr>
                  <a:t> </a:t>
                </a:r>
              </a:p>
            </p:txBody>
          </p:sp>
        </mc:Fallback>
      </mc:AlternateContent>
    </p:spTree>
    <p:extLst>
      <p:ext uri="{BB962C8B-B14F-4D97-AF65-F5344CB8AC3E}">
        <p14:creationId xmlns:p14="http://schemas.microsoft.com/office/powerpoint/2010/main" val="3566324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6" end="6"/>
                                            </p:txEl>
                                          </p:spTgt>
                                        </p:tgtEl>
                                        <p:attrNameLst>
                                          <p:attrName>style.visibility</p:attrName>
                                        </p:attrNameLst>
                                      </p:cBhvr>
                                      <p:to>
                                        <p:strVal val="visible"/>
                                      </p:to>
                                    </p:set>
                                    <p:animEffect transition="in" filter="fade">
                                      <p:cBhvr>
                                        <p:cTn id="22" dur="500"/>
                                        <p:tgtEl>
                                          <p:spTgt spid="1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8" end="8"/>
                                            </p:txEl>
                                          </p:spTgt>
                                        </p:tgtEl>
                                        <p:attrNameLst>
                                          <p:attrName>style.visibility</p:attrName>
                                        </p:attrNameLst>
                                      </p:cBhvr>
                                      <p:to>
                                        <p:strVal val="visible"/>
                                      </p:to>
                                    </p:set>
                                    <p:animEffect transition="in" filter="fade">
                                      <p:cBhvr>
                                        <p:cTn id="27" dur="500"/>
                                        <p:tgtEl>
                                          <p:spTgt spid="11">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10" end="10"/>
                                            </p:txEl>
                                          </p:spTgt>
                                        </p:tgtEl>
                                        <p:attrNameLst>
                                          <p:attrName>style.visibility</p:attrName>
                                        </p:attrNameLst>
                                      </p:cBhvr>
                                      <p:to>
                                        <p:strVal val="visible"/>
                                      </p:to>
                                    </p:set>
                                    <p:animEffect transition="in" filter="fade">
                                      <p:cBhvr>
                                        <p:cTn id="32" dur="500"/>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Harmonic Oscillator</a:t>
            </a:r>
            <a:endParaRPr lang="ar-SA" altLang="en-US" sz="3000" b="1" dirty="0"/>
          </a:p>
        </p:txBody>
      </p:sp>
      <p:sp>
        <p:nvSpPr>
          <p:cNvPr id="4" name="Slide Number Placeholder 3"/>
          <p:cNvSpPr>
            <a:spLocks noGrp="1"/>
          </p:cNvSpPr>
          <p:nvPr>
            <p:ph type="sldNum" sz="quarter" idx="12"/>
          </p:nvPr>
        </p:nvSpPr>
        <p:spPr/>
        <p:txBody>
          <a:bodyPr/>
          <a:lstStyle/>
          <a:p>
            <a:fld id="{74374BF2-3C04-4AB9-BE52-D173019A9162}" type="slidenum">
              <a:rPr lang="en-US" smtClean="0"/>
              <a:t>31</a:t>
            </a:fld>
            <a:endParaRPr lang="en-US"/>
          </a:p>
        </p:txBody>
      </p:sp>
      <p:sp>
        <p:nvSpPr>
          <p:cNvPr id="11" name="Rectangle 10"/>
          <p:cNvSpPr/>
          <p:nvPr/>
        </p:nvSpPr>
        <p:spPr>
          <a:xfrm>
            <a:off x="292100" y="912773"/>
            <a:ext cx="8559800" cy="5586145"/>
          </a:xfrm>
          <a:prstGeom prst="rect">
            <a:avLst/>
          </a:prstGeom>
        </p:spPr>
        <p:txBody>
          <a:bodyPr wrap="square">
            <a:spAutoFit/>
          </a:bodyPr>
          <a:lstStyle/>
          <a:p>
            <a:pPr algn="just"/>
            <a:r>
              <a:rPr lang="en-US" altLang="en-US" sz="2100" dirty="0"/>
              <a:t>A </a:t>
            </a:r>
            <a:r>
              <a:rPr lang="en-US" sz="2100" dirty="0"/>
              <a:t>comparison of the harmonic oscillator potential (solid line) with the anharmonic oscillator (dashed line) of a diatomic molecule. </a:t>
            </a:r>
          </a:p>
          <a:p>
            <a:pPr algn="just"/>
            <a:endParaRPr lang="en-US" altLang="en-US" sz="2100" dirty="0"/>
          </a:p>
          <a:p>
            <a:pPr algn="just"/>
            <a:endParaRPr lang="en-US" altLang="en-US" sz="2100" dirty="0"/>
          </a:p>
          <a:p>
            <a:pPr algn="just"/>
            <a:endParaRPr lang="en-US" altLang="en-US" sz="2100" dirty="0"/>
          </a:p>
          <a:p>
            <a:pPr algn="just"/>
            <a:endParaRPr lang="en-US" altLang="en-US" sz="2100" dirty="0"/>
          </a:p>
          <a:p>
            <a:pPr algn="just"/>
            <a:endParaRPr lang="en-US" altLang="en-US" sz="2100" dirty="0"/>
          </a:p>
          <a:p>
            <a:pPr algn="just"/>
            <a:endParaRPr lang="en-US" altLang="en-US" sz="2100" dirty="0"/>
          </a:p>
          <a:p>
            <a:pPr algn="just"/>
            <a:endParaRPr lang="en-US" altLang="en-US" sz="2100" dirty="0"/>
          </a:p>
          <a:p>
            <a:pPr algn="just"/>
            <a:endParaRPr lang="en-US" altLang="en-US" sz="2100" dirty="0"/>
          </a:p>
          <a:p>
            <a:pPr algn="just"/>
            <a:endParaRPr lang="en-US" altLang="en-US" sz="2100" dirty="0"/>
          </a:p>
          <a:p>
            <a:pPr algn="just"/>
            <a:endParaRPr lang="en-US" altLang="en-US" sz="2100" dirty="0"/>
          </a:p>
          <a:p>
            <a:pPr algn="just"/>
            <a:endParaRPr lang="en-US" altLang="en-US" sz="2100" dirty="0"/>
          </a:p>
          <a:p>
            <a:pPr algn="just"/>
            <a:endParaRPr lang="en-US" altLang="en-US" sz="2100" dirty="0"/>
          </a:p>
          <a:p>
            <a:pPr algn="just"/>
            <a:endParaRPr lang="en-US" altLang="en-US" sz="2100" dirty="0"/>
          </a:p>
          <a:p>
            <a:pPr algn="just"/>
            <a:r>
              <a:rPr lang="en-US" sz="2100" dirty="0"/>
              <a:t>As can be deduced from the figure, </a:t>
            </a:r>
            <a:r>
              <a:rPr lang="en-US" sz="2100" b="1" dirty="0">
                <a:solidFill>
                  <a:schemeClr val="accent6">
                    <a:lumMod val="75000"/>
                  </a:schemeClr>
                </a:solidFill>
              </a:rPr>
              <a:t>the harmonic oscillator potential is a satisfactory approximation at small displacements</a:t>
            </a:r>
            <a:r>
              <a:rPr lang="en-US" sz="2100" dirty="0"/>
              <a:t>.</a:t>
            </a:r>
            <a:endParaRPr lang="en-US" altLang="en-US" sz="2100" dirty="0"/>
          </a:p>
        </p:txBody>
      </p:sp>
      <p:grpSp>
        <p:nvGrpSpPr>
          <p:cNvPr id="2" name="Group 1"/>
          <p:cNvGrpSpPr/>
          <p:nvPr/>
        </p:nvGrpSpPr>
        <p:grpSpPr>
          <a:xfrm>
            <a:off x="934434" y="1803401"/>
            <a:ext cx="6540596" cy="3831053"/>
            <a:chOff x="934434" y="1803401"/>
            <a:chExt cx="6540596" cy="3831053"/>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644" b="9221"/>
            <a:stretch/>
          </p:blipFill>
          <p:spPr bwMode="auto">
            <a:xfrm>
              <a:off x="1962614" y="1803401"/>
              <a:ext cx="5485935" cy="337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6" name="Rectangle 5"/>
                <p:cNvSpPr/>
                <p:nvPr/>
              </p:nvSpPr>
              <p:spPr>
                <a:xfrm>
                  <a:off x="3321457" y="5174167"/>
                  <a:ext cx="435567" cy="392993"/>
                </a:xfrm>
                <a:prstGeom prst="rect">
                  <a:avLst/>
                </a:prstGeom>
                <a:solidFill>
                  <a:schemeClr val="bg1"/>
                </a:solidFill>
                <a:ln>
                  <a:noFill/>
                </a:ln>
              </p:spPr>
              <p:txBody>
                <a:bodyPr wrap="none">
                  <a:spAutoFit/>
                </a:bodyPr>
                <a:lstStyle/>
                <a:p>
                  <a:pPr algn="just"/>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𝑟</m:t>
                        </m:r>
                        <m:r>
                          <a:rPr lang="en-US" sz="2000" b="0" i="1" baseline="-25000" dirty="0" smtClean="0">
                            <a:latin typeface="Cambria Math" panose="02040503050406030204" pitchFamily="18" charset="0"/>
                          </a:rPr>
                          <m:t>𝑒</m:t>
                        </m:r>
                      </m:oMath>
                    </m:oMathPara>
                  </a14:m>
                  <a:endParaRPr lang="en-US" sz="2000" baseline="-25000" dirty="0"/>
                </a:p>
              </p:txBody>
            </p:sp>
          </mc:Choice>
          <mc:Fallback xmlns="">
            <p:sp>
              <p:nvSpPr>
                <p:cNvPr id="6" name="Rectangle 5"/>
                <p:cNvSpPr>
                  <a:spLocks noRot="1" noChangeAspect="1" noMove="1" noResize="1" noEditPoints="1" noAdjustHandles="1" noChangeArrowheads="1" noChangeShapeType="1" noTextEdit="1"/>
                </p:cNvSpPr>
                <p:nvPr/>
              </p:nvSpPr>
              <p:spPr>
                <a:xfrm>
                  <a:off x="3321457" y="5174167"/>
                  <a:ext cx="435567" cy="392993"/>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7105185" y="5234344"/>
                  <a:ext cx="369845" cy="400110"/>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000" i="1" dirty="0">
                            <a:latin typeface="Cambria Math" panose="02040503050406030204" pitchFamily="18" charset="0"/>
                          </a:rPr>
                          <m:t>𝑟</m:t>
                        </m:r>
                      </m:oMath>
                    </m:oMathPara>
                  </a14:m>
                  <a:endParaRPr lang="en-US" sz="2000" dirty="0"/>
                </a:p>
              </p:txBody>
            </p:sp>
          </mc:Choice>
          <mc:Fallback xmlns="">
            <p:sp>
              <p:nvSpPr>
                <p:cNvPr id="7" name="Rectangle 6"/>
                <p:cNvSpPr>
                  <a:spLocks noRot="1" noChangeAspect="1" noMove="1" noResize="1" noEditPoints="1" noAdjustHandles="1" noChangeArrowheads="1" noChangeShapeType="1" noTextEdit="1"/>
                </p:cNvSpPr>
                <p:nvPr/>
              </p:nvSpPr>
              <p:spPr>
                <a:xfrm>
                  <a:off x="7105185" y="5234344"/>
                  <a:ext cx="369845" cy="400110"/>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934434" y="2639462"/>
                  <a:ext cx="412677" cy="707886"/>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m:t>
                        </m:r>
                      </m:oMath>
                    </m:oMathPara>
                  </a14:m>
                  <a:endParaRPr lang="en-US"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𝐸</m:t>
                        </m:r>
                      </m:oMath>
                    </m:oMathPara>
                  </a14:m>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934434" y="2639462"/>
                  <a:ext cx="412677" cy="707886"/>
                </a:xfrm>
                <a:prstGeom prst="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307658" y="4899842"/>
                  <a:ext cx="725711" cy="392993"/>
                </a:xfrm>
                <a:prstGeom prst="rect">
                  <a:avLst/>
                </a:prstGeom>
                <a:ln>
                  <a:noFill/>
                </a:ln>
              </p:spPr>
              <p:txBody>
                <a:bodyPr wrap="none">
                  <a:spAutoFit/>
                </a:bodyPr>
                <a:lstStyle/>
                <a:p>
                  <a:pPr algn="just"/>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m:t>
                        </m:r>
                        <m:r>
                          <a:rPr lang="en-US" sz="2000" b="0" i="1" dirty="0" smtClean="0">
                            <a:latin typeface="Cambria Math" panose="02040503050406030204" pitchFamily="18" charset="0"/>
                          </a:rPr>
                          <m:t>𝐷𝑒</m:t>
                        </m:r>
                      </m:oMath>
                    </m:oMathPara>
                  </a14:m>
                  <a:endParaRPr lang="en-US" sz="2000" baseline="-25000" dirty="0"/>
                </a:p>
              </p:txBody>
            </p:sp>
          </mc:Choice>
          <mc:Fallback xmlns="">
            <p:sp>
              <p:nvSpPr>
                <p:cNvPr id="9" name="Rectangle 8"/>
                <p:cNvSpPr>
                  <a:spLocks noRot="1" noChangeAspect="1" noMove="1" noResize="1" noEditPoints="1" noAdjustHandles="1" noChangeArrowheads="1" noChangeShapeType="1" noTextEdit="1"/>
                </p:cNvSpPr>
                <p:nvPr/>
              </p:nvSpPr>
              <p:spPr>
                <a:xfrm>
                  <a:off x="1307658" y="4899842"/>
                  <a:ext cx="725711" cy="392993"/>
                </a:xfrm>
                <a:prstGeom prst="rect">
                  <a:avLst/>
                </a:prstGeom>
                <a:blipFill>
                  <a:blip r:embed="rId6"/>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280535" y="3174931"/>
                  <a:ext cx="749885" cy="400110"/>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𝑉</m:t>
                        </m:r>
                        <m:r>
                          <a:rPr lang="en-US" sz="2000" b="0" i="1" dirty="0" smtClean="0">
                            <a:latin typeface="Cambria Math" panose="02040503050406030204" pitchFamily="18" charset="0"/>
                          </a:rPr>
                          <m:t>(</m:t>
                        </m:r>
                        <m:r>
                          <a:rPr lang="en-US" sz="2000" i="1" dirty="0">
                            <a:latin typeface="Cambria Math" panose="02040503050406030204" pitchFamily="18" charset="0"/>
                          </a:rPr>
                          <m:t>𝑟</m:t>
                        </m:r>
                        <m:r>
                          <a:rPr lang="en-US" sz="2000" b="0" i="1" dirty="0" smtClean="0">
                            <a:latin typeface="Cambria Math" panose="02040503050406030204" pitchFamily="18" charset="0"/>
                          </a:rPr>
                          <m:t>)</m:t>
                        </m:r>
                      </m:oMath>
                    </m:oMathPara>
                  </a14:m>
                  <a:endParaRPr lang="en-US" sz="2000" dirty="0"/>
                </a:p>
              </p:txBody>
            </p:sp>
          </mc:Choice>
          <mc:Fallback xmlns="">
            <p:sp>
              <p:nvSpPr>
                <p:cNvPr id="10" name="Rectangle 9"/>
                <p:cNvSpPr>
                  <a:spLocks noRot="1" noChangeAspect="1" noMove="1" noResize="1" noEditPoints="1" noAdjustHandles="1" noChangeArrowheads="1" noChangeShapeType="1" noTextEdit="1"/>
                </p:cNvSpPr>
                <p:nvPr/>
              </p:nvSpPr>
              <p:spPr>
                <a:xfrm>
                  <a:off x="1280535" y="3174931"/>
                  <a:ext cx="749885" cy="400110"/>
                </a:xfrm>
                <a:prstGeom prst="rect">
                  <a:avLst/>
                </a:prstGeom>
                <a:blipFill>
                  <a:blip r:embed="rId7"/>
                  <a:stretch>
                    <a:fillRect b="-15385"/>
                  </a:stretch>
                </a:blipFill>
                <a:ln>
                  <a:noFill/>
                </a:ln>
              </p:spPr>
              <p:txBody>
                <a:bodyPr/>
                <a:lstStyle/>
                <a:p>
                  <a:r>
                    <a:rPr lang="en-US">
                      <a:noFill/>
                    </a:rPr>
                    <a:t> </a:t>
                  </a:r>
                </a:p>
              </p:txBody>
            </p:sp>
          </mc:Fallback>
        </mc:AlternateContent>
      </p:grpSp>
    </p:spTree>
    <p:extLst>
      <p:ext uri="{BB962C8B-B14F-4D97-AF65-F5344CB8AC3E}">
        <p14:creationId xmlns:p14="http://schemas.microsoft.com/office/powerpoint/2010/main" val="3658270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14" end="14"/>
                                            </p:txEl>
                                          </p:spTgt>
                                        </p:tgtEl>
                                        <p:attrNameLst>
                                          <p:attrName>style.visibility</p:attrName>
                                        </p:attrNameLst>
                                      </p:cBhvr>
                                      <p:to>
                                        <p:strVal val="visible"/>
                                      </p:to>
                                    </p:set>
                                    <p:animEffect transition="in" filter="fade">
                                      <p:cBhvr>
                                        <p:cTn id="17" dur="500"/>
                                        <p:tgtEl>
                                          <p:spTgt spid="1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Harmonic Oscillator</a:t>
            </a:r>
            <a:endParaRPr lang="ar-SA" altLang="en-US" sz="3000" b="1" dirty="0"/>
          </a:p>
        </p:txBody>
      </p:sp>
      <p:sp>
        <p:nvSpPr>
          <p:cNvPr id="4" name="Slide Number Placeholder 3"/>
          <p:cNvSpPr>
            <a:spLocks noGrp="1"/>
          </p:cNvSpPr>
          <p:nvPr>
            <p:ph type="sldNum" sz="quarter" idx="12"/>
          </p:nvPr>
        </p:nvSpPr>
        <p:spPr/>
        <p:txBody>
          <a:bodyPr/>
          <a:lstStyle/>
          <a:p>
            <a:fld id="{74374BF2-3C04-4AB9-BE52-D173019A9162}" type="slidenum">
              <a:rPr lang="en-US" smtClean="0"/>
              <a:t>32</a:t>
            </a:fld>
            <a:endParaRPr lang="en-US"/>
          </a:p>
        </p:txBody>
      </p:sp>
      <mc:AlternateContent xmlns:mc="http://schemas.openxmlformats.org/markup-compatibility/2006" xmlns:a14="http://schemas.microsoft.com/office/drawing/2010/main">
        <mc:Choice Requires="a14">
          <p:sp>
            <p:nvSpPr>
              <p:cNvPr id="11" name="Rectangle 10"/>
              <p:cNvSpPr/>
              <p:nvPr/>
            </p:nvSpPr>
            <p:spPr>
              <a:xfrm>
                <a:off x="292100" y="952768"/>
                <a:ext cx="8559800" cy="5558766"/>
              </a:xfrm>
              <a:prstGeom prst="rect">
                <a:avLst/>
              </a:prstGeom>
            </p:spPr>
            <p:txBody>
              <a:bodyPr wrap="square">
                <a:spAutoFit/>
              </a:bodyPr>
              <a:lstStyle/>
              <a:p>
                <a:pPr algn="just">
                  <a:spcBef>
                    <a:spcPct val="0"/>
                  </a:spcBef>
                </a:pPr>
                <a:r>
                  <a:rPr lang="en-US" altLang="en-US" sz="2300" dirty="0"/>
                  <a:t>When the Schr</a:t>
                </a:r>
                <a:r>
                  <a:rPr lang="en-US" altLang="en-US" sz="2400" dirty="0"/>
                  <a:t>ö</a:t>
                </a:r>
                <a:r>
                  <a:rPr lang="en-US" altLang="en-US" sz="2300" dirty="0"/>
                  <a:t>dinger equation is solved using the Morse potential the energy of the different energy levels is given by </a:t>
                </a:r>
              </a:p>
              <a:p>
                <a:pPr algn="just">
                  <a:spcBef>
                    <a:spcPct val="0"/>
                  </a:spcBef>
                </a:pPr>
                <a:endParaRPr lang="en-US" altLang="en-US" sz="2300" dirty="0"/>
              </a:p>
              <a:p>
                <a:pPr algn="just">
                  <a:spcBef>
                    <a:spcPct val="0"/>
                  </a:spcBef>
                </a:pPr>
                <a14:m>
                  <m:oMathPara xmlns:m="http://schemas.openxmlformats.org/officeDocument/2006/math">
                    <m:oMathParaPr>
                      <m:jc m:val="centerGroup"/>
                    </m:oMathParaPr>
                    <m:oMath xmlns:m="http://schemas.openxmlformats.org/officeDocument/2006/math">
                      <m:sSub>
                        <m:sSubPr>
                          <m:ctrlPr>
                            <a:rPr lang="en-US" altLang="en-US" sz="2300" b="1" i="1" smtClean="0">
                              <a:latin typeface="Cambria Math" panose="02040503050406030204" pitchFamily="18" charset="0"/>
                            </a:rPr>
                          </m:ctrlPr>
                        </m:sSubPr>
                        <m:e>
                          <m:r>
                            <a:rPr lang="en-US" altLang="en-US" sz="2300" b="1" i="1" smtClean="0">
                              <a:latin typeface="Cambria Math" panose="02040503050406030204" pitchFamily="18" charset="0"/>
                              <a:ea typeface="Cambria Math" panose="02040503050406030204" pitchFamily="18" charset="0"/>
                            </a:rPr>
                            <m:t>𝜺</m:t>
                          </m:r>
                        </m:e>
                        <m:sub>
                          <m:r>
                            <a:rPr lang="en-US" altLang="en-US" sz="2300" b="1" i="1" smtClean="0">
                              <a:latin typeface="Cambria Math" panose="02040503050406030204" pitchFamily="18" charset="0"/>
                              <a:ea typeface="Cambria Math" panose="02040503050406030204" pitchFamily="18" charset="0"/>
                            </a:rPr>
                            <m:t>𝝊</m:t>
                          </m:r>
                        </m:sub>
                      </m:sSub>
                      <m:r>
                        <a:rPr lang="en-US" altLang="en-US" sz="2300" b="1" i="1" smtClean="0">
                          <a:latin typeface="Cambria Math" panose="02040503050406030204" pitchFamily="18" charset="0"/>
                        </a:rPr>
                        <m:t>= </m:t>
                      </m:r>
                      <m:d>
                        <m:dPr>
                          <m:ctrlPr>
                            <a:rPr lang="en-US" altLang="en-US" sz="2300" b="1" i="1" smtClean="0">
                              <a:latin typeface="Cambria Math" panose="02040503050406030204" pitchFamily="18" charset="0"/>
                            </a:rPr>
                          </m:ctrlPr>
                        </m:dPr>
                        <m:e>
                          <m:r>
                            <a:rPr lang="en-US" altLang="en-US" sz="2300" b="1" i="1" smtClean="0">
                              <a:latin typeface="Cambria Math" panose="02040503050406030204" pitchFamily="18" charset="0"/>
                              <a:ea typeface="Cambria Math" panose="02040503050406030204" pitchFamily="18" charset="0"/>
                            </a:rPr>
                            <m:t>𝝊</m:t>
                          </m:r>
                          <m:r>
                            <a:rPr lang="en-US" altLang="en-US" sz="2300" b="1" i="1" smtClean="0">
                              <a:latin typeface="Cambria Math" panose="02040503050406030204" pitchFamily="18" charset="0"/>
                              <a:ea typeface="Cambria Math" panose="02040503050406030204" pitchFamily="18" charset="0"/>
                            </a:rPr>
                            <m:t>+ </m:t>
                          </m:r>
                          <m:f>
                            <m:fPr>
                              <m:ctrlPr>
                                <a:rPr lang="en-US" altLang="en-US" sz="2300" b="1" i="1" smtClean="0">
                                  <a:latin typeface="Cambria Math" panose="02040503050406030204" pitchFamily="18" charset="0"/>
                                  <a:ea typeface="Cambria Math" panose="02040503050406030204" pitchFamily="18" charset="0"/>
                                </a:rPr>
                              </m:ctrlPr>
                            </m:fPr>
                            <m:num>
                              <m:r>
                                <a:rPr lang="en-US" altLang="en-US" sz="2300" b="1" i="1" smtClean="0">
                                  <a:latin typeface="Cambria Math" panose="02040503050406030204" pitchFamily="18" charset="0"/>
                                  <a:ea typeface="Cambria Math" panose="02040503050406030204" pitchFamily="18" charset="0"/>
                                </a:rPr>
                                <m:t>𝟏</m:t>
                              </m:r>
                            </m:num>
                            <m:den>
                              <m:r>
                                <a:rPr lang="en-US" altLang="en-US" sz="2300" b="1" i="1" smtClean="0">
                                  <a:latin typeface="Cambria Math" panose="02040503050406030204" pitchFamily="18" charset="0"/>
                                  <a:ea typeface="Cambria Math" panose="02040503050406030204" pitchFamily="18" charset="0"/>
                                </a:rPr>
                                <m:t>𝟐</m:t>
                              </m:r>
                            </m:den>
                          </m:f>
                        </m:e>
                      </m:d>
                      <m:sSub>
                        <m:sSubPr>
                          <m:ctrlPr>
                            <a:rPr lang="en-US" altLang="en-US" sz="2300" b="1" i="1" smtClean="0">
                              <a:latin typeface="Cambria Math" panose="02040503050406030204" pitchFamily="18" charset="0"/>
                            </a:rPr>
                          </m:ctrlPr>
                        </m:sSubPr>
                        <m:e>
                          <m:bar>
                            <m:barPr>
                              <m:pos m:val="top"/>
                              <m:ctrlPr>
                                <a:rPr lang="en-US" altLang="en-US" sz="2300" b="1" i="1" smtClean="0">
                                  <a:latin typeface="Cambria Math" panose="02040503050406030204" pitchFamily="18" charset="0"/>
                                </a:rPr>
                              </m:ctrlPr>
                            </m:barPr>
                            <m:e>
                              <m:r>
                                <a:rPr lang="en-US" altLang="en-US" sz="2300" b="1" i="1" smtClean="0">
                                  <a:latin typeface="Cambria Math" panose="02040503050406030204" pitchFamily="18" charset="0"/>
                                  <a:ea typeface="Cambria Math" panose="02040503050406030204" pitchFamily="18" charset="0"/>
                                </a:rPr>
                                <m:t>𝝎</m:t>
                              </m:r>
                            </m:e>
                          </m:bar>
                        </m:e>
                        <m:sub>
                          <m:r>
                            <a:rPr lang="en-US" altLang="en-US" sz="2300" b="1" i="1" smtClean="0">
                              <a:latin typeface="Cambria Math" panose="02040503050406030204" pitchFamily="18" charset="0"/>
                            </a:rPr>
                            <m:t>𝒆</m:t>
                          </m:r>
                        </m:sub>
                      </m:sSub>
                      <m:r>
                        <a:rPr lang="en-US" altLang="en-US" sz="2300" b="1" i="1" smtClean="0">
                          <a:latin typeface="Cambria Math" panose="02040503050406030204" pitchFamily="18" charset="0"/>
                        </a:rPr>
                        <m:t> − </m:t>
                      </m:r>
                      <m:sSup>
                        <m:sSupPr>
                          <m:ctrlPr>
                            <a:rPr lang="en-US" altLang="en-US" sz="2300" b="1" i="1" smtClean="0">
                              <a:latin typeface="Cambria Math" panose="02040503050406030204" pitchFamily="18" charset="0"/>
                            </a:rPr>
                          </m:ctrlPr>
                        </m:sSupPr>
                        <m:e>
                          <m:d>
                            <m:dPr>
                              <m:ctrlPr>
                                <a:rPr lang="en-US" altLang="en-US" sz="2300" b="1" i="1">
                                  <a:latin typeface="Cambria Math" panose="02040503050406030204" pitchFamily="18" charset="0"/>
                                </a:rPr>
                              </m:ctrlPr>
                            </m:dPr>
                            <m:e>
                              <m:r>
                                <a:rPr lang="en-US" altLang="en-US" sz="2300" b="1" i="1">
                                  <a:latin typeface="Cambria Math" panose="02040503050406030204" pitchFamily="18" charset="0"/>
                                  <a:ea typeface="Cambria Math" panose="02040503050406030204" pitchFamily="18" charset="0"/>
                                </a:rPr>
                                <m:t>𝝊</m:t>
                              </m:r>
                              <m:r>
                                <a:rPr lang="en-US" altLang="en-US" sz="2300" b="1" i="1">
                                  <a:latin typeface="Cambria Math" panose="02040503050406030204" pitchFamily="18" charset="0"/>
                                  <a:ea typeface="Cambria Math" panose="02040503050406030204" pitchFamily="18" charset="0"/>
                                </a:rPr>
                                <m:t>+ </m:t>
                              </m:r>
                              <m:f>
                                <m:fPr>
                                  <m:ctrlPr>
                                    <a:rPr lang="en-US" altLang="en-US" sz="2300" b="1" i="1">
                                      <a:latin typeface="Cambria Math" panose="02040503050406030204" pitchFamily="18" charset="0"/>
                                      <a:ea typeface="Cambria Math" panose="02040503050406030204" pitchFamily="18" charset="0"/>
                                    </a:rPr>
                                  </m:ctrlPr>
                                </m:fPr>
                                <m:num>
                                  <m:r>
                                    <a:rPr lang="en-US" altLang="en-US" sz="2300" b="1" i="1">
                                      <a:latin typeface="Cambria Math" panose="02040503050406030204" pitchFamily="18" charset="0"/>
                                      <a:ea typeface="Cambria Math" panose="02040503050406030204" pitchFamily="18" charset="0"/>
                                    </a:rPr>
                                    <m:t>𝟏</m:t>
                                  </m:r>
                                </m:num>
                                <m:den>
                                  <m:r>
                                    <a:rPr lang="en-US" altLang="en-US" sz="2300" b="1" i="1">
                                      <a:latin typeface="Cambria Math" panose="02040503050406030204" pitchFamily="18" charset="0"/>
                                      <a:ea typeface="Cambria Math" panose="02040503050406030204" pitchFamily="18" charset="0"/>
                                    </a:rPr>
                                    <m:t>𝟐</m:t>
                                  </m:r>
                                </m:den>
                              </m:f>
                            </m:e>
                          </m:d>
                        </m:e>
                        <m:sup>
                          <m:r>
                            <a:rPr lang="en-US" altLang="en-US" sz="2300" b="1" i="1" smtClean="0">
                              <a:latin typeface="Cambria Math" panose="02040503050406030204" pitchFamily="18" charset="0"/>
                            </a:rPr>
                            <m:t>𝟐</m:t>
                          </m:r>
                        </m:sup>
                      </m:sSup>
                      <m:sSub>
                        <m:sSubPr>
                          <m:ctrlPr>
                            <a:rPr lang="en-US" altLang="en-US" sz="2300" b="1" i="1">
                              <a:latin typeface="Cambria Math" panose="02040503050406030204" pitchFamily="18" charset="0"/>
                            </a:rPr>
                          </m:ctrlPr>
                        </m:sSubPr>
                        <m:e>
                          <m:bar>
                            <m:barPr>
                              <m:pos m:val="top"/>
                              <m:ctrlPr>
                                <a:rPr lang="en-US" altLang="en-US" sz="2300" b="1" i="1">
                                  <a:latin typeface="Cambria Math" panose="02040503050406030204" pitchFamily="18" charset="0"/>
                                </a:rPr>
                              </m:ctrlPr>
                            </m:barPr>
                            <m:e>
                              <m:r>
                                <a:rPr lang="en-US" altLang="en-US" sz="2300" b="1" i="1">
                                  <a:latin typeface="Cambria Math" panose="02040503050406030204" pitchFamily="18" charset="0"/>
                                  <a:ea typeface="Cambria Math" panose="02040503050406030204" pitchFamily="18" charset="0"/>
                                </a:rPr>
                                <m:t>𝝎</m:t>
                              </m:r>
                            </m:e>
                          </m:bar>
                        </m:e>
                        <m:sub>
                          <m:r>
                            <a:rPr lang="en-US" altLang="en-US" sz="2300" b="1" i="1">
                              <a:latin typeface="Cambria Math" panose="02040503050406030204" pitchFamily="18" charset="0"/>
                            </a:rPr>
                            <m:t>𝒆</m:t>
                          </m:r>
                        </m:sub>
                      </m:sSub>
                      <m:sSub>
                        <m:sSubPr>
                          <m:ctrlPr>
                            <a:rPr lang="en-US" altLang="en-US" sz="2300" b="1" i="1">
                              <a:latin typeface="Cambria Math" panose="02040503050406030204" pitchFamily="18" charset="0"/>
                            </a:rPr>
                          </m:ctrlPr>
                        </m:sSubPr>
                        <m:e>
                          <m:r>
                            <a:rPr lang="en-US" altLang="en-US" sz="2300" b="1" i="1">
                              <a:latin typeface="Cambria Math" panose="02040503050406030204" pitchFamily="18" charset="0"/>
                            </a:rPr>
                            <m:t>𝒙</m:t>
                          </m:r>
                        </m:e>
                        <m:sub>
                          <m:r>
                            <a:rPr lang="en-US" altLang="en-US" sz="2300" b="1" i="1">
                              <a:latin typeface="Cambria Math" panose="02040503050406030204" pitchFamily="18" charset="0"/>
                            </a:rPr>
                            <m:t>𝒆</m:t>
                          </m:r>
                        </m:sub>
                      </m:sSub>
                      <m:r>
                        <a:rPr lang="en-US" altLang="en-US" sz="2300" b="0" i="1" smtClean="0">
                          <a:latin typeface="Cambria Math" panose="02040503050406030204" pitchFamily="18" charset="0"/>
                        </a:rPr>
                        <m:t>   </m:t>
                      </m:r>
                      <m:sSup>
                        <m:sSupPr>
                          <m:ctrlPr>
                            <a:rPr lang="en-US" altLang="en-US" sz="2300" b="0" i="1" smtClean="0">
                              <a:latin typeface="Cambria Math" panose="02040503050406030204" pitchFamily="18" charset="0"/>
                            </a:rPr>
                          </m:ctrlPr>
                        </m:sSupPr>
                        <m:e>
                          <m:r>
                            <m:rPr>
                              <m:sty m:val="p"/>
                            </m:rPr>
                            <a:rPr lang="en-US" altLang="en-US" sz="2300" b="0" i="0" smtClean="0">
                              <a:latin typeface="Cambria Math" panose="02040503050406030204" pitchFamily="18" charset="0"/>
                            </a:rPr>
                            <m:t>cm</m:t>
                          </m:r>
                        </m:e>
                        <m:sup>
                          <m:r>
                            <a:rPr lang="en-US" altLang="en-US" sz="2300" b="0" i="0" smtClean="0">
                              <a:latin typeface="Cambria Math" panose="02040503050406030204" pitchFamily="18" charset="0"/>
                            </a:rPr>
                            <m:t>−</m:t>
                          </m:r>
                          <m:r>
                            <a:rPr lang="en-US" altLang="en-US" sz="2300" b="0" i="0" smtClean="0">
                              <a:latin typeface="Cambria Math" panose="02040503050406030204" pitchFamily="18" charset="0"/>
                            </a:rPr>
                            <m:t>1</m:t>
                          </m:r>
                        </m:sup>
                      </m:sSup>
                      <m:r>
                        <a:rPr lang="en-US" altLang="en-US" sz="2300" b="0" i="1" smtClean="0">
                          <a:latin typeface="Cambria Math" panose="02040503050406030204" pitchFamily="18" charset="0"/>
                        </a:rPr>
                        <m:t>      </m:t>
                      </m:r>
                      <m:r>
                        <a:rPr lang="en-US" altLang="en-US" sz="2300" b="0" i="1" smtClean="0">
                          <a:latin typeface="Cambria Math" panose="02040503050406030204" pitchFamily="18" charset="0"/>
                          <a:ea typeface="Cambria Math" panose="02040503050406030204" pitchFamily="18" charset="0"/>
                        </a:rPr>
                        <m:t>𝜐</m:t>
                      </m:r>
                      <m:r>
                        <a:rPr lang="en-US" altLang="en-US" sz="2300" b="0" i="1" smtClean="0">
                          <a:latin typeface="Cambria Math" panose="02040503050406030204" pitchFamily="18" charset="0"/>
                          <a:ea typeface="Cambria Math" panose="02040503050406030204" pitchFamily="18" charset="0"/>
                        </a:rPr>
                        <m:t>=</m:t>
                      </m:r>
                      <m:r>
                        <a:rPr lang="en-US" altLang="en-US" sz="2300" b="0" i="1" smtClean="0">
                          <a:latin typeface="Cambria Math" panose="02040503050406030204" pitchFamily="18" charset="0"/>
                          <a:ea typeface="Cambria Math" panose="02040503050406030204" pitchFamily="18" charset="0"/>
                        </a:rPr>
                        <m:t>0</m:t>
                      </m:r>
                      <m:r>
                        <a:rPr lang="en-US" altLang="en-US" sz="2300" b="0" i="1" smtClean="0">
                          <a:latin typeface="Cambria Math" panose="02040503050406030204" pitchFamily="18" charset="0"/>
                          <a:ea typeface="Cambria Math" panose="02040503050406030204" pitchFamily="18" charset="0"/>
                        </a:rPr>
                        <m:t>, </m:t>
                      </m:r>
                      <m:r>
                        <a:rPr lang="en-US" altLang="en-US" sz="2300" b="0" i="1" smtClean="0">
                          <a:latin typeface="Cambria Math" panose="02040503050406030204" pitchFamily="18" charset="0"/>
                          <a:ea typeface="Cambria Math" panose="02040503050406030204" pitchFamily="18" charset="0"/>
                        </a:rPr>
                        <m:t>1</m:t>
                      </m:r>
                      <m:r>
                        <a:rPr lang="en-US" altLang="en-US" sz="2300" b="0" i="1" smtClean="0">
                          <a:latin typeface="Cambria Math" panose="02040503050406030204" pitchFamily="18" charset="0"/>
                          <a:ea typeface="Cambria Math" panose="02040503050406030204" pitchFamily="18" charset="0"/>
                        </a:rPr>
                        <m:t>, </m:t>
                      </m:r>
                      <m:r>
                        <a:rPr lang="en-US" altLang="en-US" sz="2300" b="0" i="1" smtClean="0">
                          <a:latin typeface="Cambria Math" panose="02040503050406030204" pitchFamily="18" charset="0"/>
                          <a:ea typeface="Cambria Math" panose="02040503050406030204" pitchFamily="18" charset="0"/>
                        </a:rPr>
                        <m:t>2</m:t>
                      </m:r>
                      <m:r>
                        <a:rPr lang="en-US" altLang="en-US" sz="2300" b="0" i="1" smtClean="0">
                          <a:latin typeface="Cambria Math" panose="02040503050406030204" pitchFamily="18" charset="0"/>
                          <a:ea typeface="Cambria Math" panose="02040503050406030204" pitchFamily="18" charset="0"/>
                        </a:rPr>
                        <m:t>, …</m:t>
                      </m:r>
                    </m:oMath>
                  </m:oMathPara>
                </a14:m>
                <a:endParaRPr lang="en-US" altLang="en-US" sz="2300" dirty="0"/>
              </a:p>
              <a:p>
                <a:pPr algn="just"/>
                <a:endParaRPr lang="en-US" altLang="en-US" sz="2300" dirty="0"/>
              </a:p>
              <a:p>
                <a:pPr algn="just"/>
                <a:r>
                  <a:rPr lang="en-US" altLang="en-US" sz="2300" dirty="0"/>
                  <a:t>Where </a:t>
                </a:r>
                <a14:m>
                  <m:oMath xmlns:m="http://schemas.openxmlformats.org/officeDocument/2006/math">
                    <m:r>
                      <a:rPr lang="en-US" altLang="en-US" sz="2300" i="1">
                        <a:latin typeface="Cambria Math" panose="02040503050406030204" pitchFamily="18" charset="0"/>
                        <a:ea typeface="Cambria Math" panose="02040503050406030204" pitchFamily="18" charset="0"/>
                      </a:rPr>
                      <m:t>𝜐</m:t>
                    </m:r>
                    <m:r>
                      <a:rPr lang="en-US" altLang="en-US" sz="2300" i="1">
                        <a:latin typeface="Cambria Math" panose="02040503050406030204" pitchFamily="18" charset="0"/>
                        <a:ea typeface="Cambria Math" panose="02040503050406030204" pitchFamily="18" charset="0"/>
                      </a:rPr>
                      <m:t> </m:t>
                    </m:r>
                  </m:oMath>
                </a14:m>
                <a:r>
                  <a:rPr lang="en-US" altLang="en-US" sz="2300" dirty="0"/>
                  <a:t>is the vibrational quantum number, </a:t>
                </a:r>
                <a14:m>
                  <m:oMath xmlns:m="http://schemas.openxmlformats.org/officeDocument/2006/math">
                    <m:sSub>
                      <m:sSubPr>
                        <m:ctrlPr>
                          <a:rPr lang="en-US" altLang="en-US" sz="2300" i="1">
                            <a:latin typeface="Cambria Math" panose="02040503050406030204" pitchFamily="18" charset="0"/>
                          </a:rPr>
                        </m:ctrlPr>
                      </m:sSubPr>
                      <m:e>
                        <m:bar>
                          <m:barPr>
                            <m:pos m:val="top"/>
                            <m:ctrlPr>
                              <a:rPr lang="en-US" altLang="en-US" sz="2300" i="1">
                                <a:latin typeface="Cambria Math" panose="02040503050406030204" pitchFamily="18" charset="0"/>
                              </a:rPr>
                            </m:ctrlPr>
                          </m:barPr>
                          <m:e>
                            <m:r>
                              <a:rPr lang="en-US" altLang="en-US" sz="2300" i="1">
                                <a:latin typeface="Cambria Math" panose="02040503050406030204" pitchFamily="18" charset="0"/>
                                <a:ea typeface="Cambria Math" panose="02040503050406030204" pitchFamily="18" charset="0"/>
                              </a:rPr>
                              <m:t>𝜔</m:t>
                            </m:r>
                          </m:e>
                        </m:bar>
                      </m:e>
                      <m:sub>
                        <m:r>
                          <a:rPr lang="en-US" altLang="en-US" sz="2300" i="1">
                            <a:latin typeface="Cambria Math" panose="02040503050406030204" pitchFamily="18" charset="0"/>
                          </a:rPr>
                          <m:t>𝑒</m:t>
                        </m:r>
                      </m:sub>
                    </m:sSub>
                  </m:oMath>
                </a14:m>
                <a:r>
                  <a:rPr lang="en-US" altLang="en-US" sz="2300" dirty="0"/>
                  <a:t> is the equilibrium vibrational  frequency in cm</a:t>
                </a:r>
                <a:r>
                  <a:rPr lang="en-US" altLang="en-US" sz="2300" baseline="30000" dirty="0"/>
                  <a:t>-1</a:t>
                </a:r>
                <a:r>
                  <a:rPr lang="en-US" altLang="en-US" sz="2300" dirty="0"/>
                  <a:t>, </a:t>
                </a:r>
                <a14:m>
                  <m:oMath xmlns:m="http://schemas.openxmlformats.org/officeDocument/2006/math">
                    <m:sSub>
                      <m:sSubPr>
                        <m:ctrlPr>
                          <a:rPr lang="en-US" altLang="en-US" sz="2300" i="1">
                            <a:latin typeface="Cambria Math" panose="02040503050406030204" pitchFamily="18" charset="0"/>
                          </a:rPr>
                        </m:ctrlPr>
                      </m:sSubPr>
                      <m:e>
                        <m:r>
                          <a:rPr lang="en-US" altLang="en-US" sz="2300" i="1">
                            <a:latin typeface="Cambria Math" panose="02040503050406030204" pitchFamily="18" charset="0"/>
                          </a:rPr>
                          <m:t>𝑥</m:t>
                        </m:r>
                      </m:e>
                      <m:sub>
                        <m:r>
                          <a:rPr lang="en-US" altLang="en-US" sz="2300" i="1">
                            <a:latin typeface="Cambria Math" panose="02040503050406030204" pitchFamily="18" charset="0"/>
                          </a:rPr>
                          <m:t>𝑒</m:t>
                        </m:r>
                      </m:sub>
                    </m:sSub>
                  </m:oMath>
                </a14:m>
                <a:r>
                  <a:rPr lang="en-US" altLang="en-US" sz="2300" dirty="0"/>
                  <a:t> is the anharmonicity constant which takes small values at low values of </a:t>
                </a:r>
                <a14:m>
                  <m:oMath xmlns:m="http://schemas.openxmlformats.org/officeDocument/2006/math">
                    <m:r>
                      <a:rPr lang="en-US" altLang="en-US" sz="2300" i="1">
                        <a:latin typeface="Cambria Math" panose="02040503050406030204" pitchFamily="18" charset="0"/>
                        <a:ea typeface="Cambria Math" panose="02040503050406030204" pitchFamily="18" charset="0"/>
                      </a:rPr>
                      <m:t>𝜐</m:t>
                    </m:r>
                  </m:oMath>
                </a14:m>
                <a:r>
                  <a:rPr lang="en-US" altLang="en-US" sz="2300" dirty="0"/>
                  <a:t>  (about 0.01 cm</a:t>
                </a:r>
                <a:r>
                  <a:rPr lang="en-US" altLang="en-US" sz="2300" baseline="30000" dirty="0"/>
                  <a:t>-1</a:t>
                </a:r>
                <a:r>
                  <a:rPr lang="en-US" altLang="en-US" sz="2300" dirty="0"/>
                  <a:t>).</a:t>
                </a:r>
              </a:p>
              <a:p>
                <a:pPr algn="just"/>
                <a:endParaRPr lang="en-US" altLang="en-US" sz="2300" dirty="0"/>
              </a:p>
              <a:p>
                <a:pPr algn="just"/>
                <a:r>
                  <a:rPr lang="en-US" altLang="en-US" sz="2300" dirty="0">
                    <a:solidFill>
                      <a:schemeClr val="accent6">
                        <a:lumMod val="75000"/>
                      </a:schemeClr>
                    </a:solidFill>
                  </a:rPr>
                  <a:t>Note that the first term in the above equation is the same for harmonic oscillator, the second term is the correction for the anharmonicity which takes small values for law values of the quantum number </a:t>
                </a:r>
                <a14:m>
                  <m:oMath xmlns:m="http://schemas.openxmlformats.org/officeDocument/2006/math">
                    <m:r>
                      <a:rPr lang="en-US" altLang="en-US" sz="2300" i="1">
                        <a:solidFill>
                          <a:schemeClr val="accent6">
                            <a:lumMod val="75000"/>
                          </a:schemeClr>
                        </a:solidFill>
                        <a:latin typeface="Cambria Math" panose="02040503050406030204" pitchFamily="18" charset="0"/>
                        <a:ea typeface="Cambria Math" panose="02040503050406030204" pitchFamily="18" charset="0"/>
                      </a:rPr>
                      <m:t>𝜐</m:t>
                    </m:r>
                  </m:oMath>
                </a14:m>
                <a:r>
                  <a:rPr lang="en-US" altLang="en-US" sz="2300" dirty="0">
                    <a:solidFill>
                      <a:schemeClr val="accent6">
                        <a:lumMod val="75000"/>
                      </a:schemeClr>
                    </a:solidFill>
                  </a:rPr>
                  <a:t>, but increases as the value of </a:t>
                </a:r>
                <a14:m>
                  <m:oMath xmlns:m="http://schemas.openxmlformats.org/officeDocument/2006/math">
                    <m:r>
                      <a:rPr lang="en-US" altLang="en-US" sz="2300" i="1">
                        <a:solidFill>
                          <a:schemeClr val="accent6">
                            <a:lumMod val="75000"/>
                          </a:schemeClr>
                        </a:solidFill>
                        <a:latin typeface="Cambria Math" panose="02040503050406030204" pitchFamily="18" charset="0"/>
                        <a:ea typeface="Cambria Math" panose="02040503050406030204" pitchFamily="18" charset="0"/>
                      </a:rPr>
                      <m:t>𝜐</m:t>
                    </m:r>
                    <m:r>
                      <a:rPr lang="en-US" altLang="en-US" sz="2300" i="1">
                        <a:solidFill>
                          <a:schemeClr val="accent6">
                            <a:lumMod val="75000"/>
                          </a:schemeClr>
                        </a:solidFill>
                        <a:latin typeface="Cambria Math" panose="02040503050406030204" pitchFamily="18" charset="0"/>
                        <a:ea typeface="Cambria Math" panose="02040503050406030204" pitchFamily="18" charset="0"/>
                      </a:rPr>
                      <m:t> </m:t>
                    </m:r>
                  </m:oMath>
                </a14:m>
                <a:r>
                  <a:rPr lang="en-US" altLang="en-US" sz="2300" dirty="0">
                    <a:solidFill>
                      <a:schemeClr val="accent6">
                        <a:lumMod val="75000"/>
                      </a:schemeClr>
                    </a:solidFill>
                  </a:rPr>
                  <a:t>increases.</a:t>
                </a:r>
              </a:p>
              <a:p>
                <a:pPr algn="just"/>
                <a:endParaRPr lang="en-US" altLang="en-US" sz="2300" dirty="0">
                  <a:solidFill>
                    <a:schemeClr val="accent6">
                      <a:lumMod val="75000"/>
                    </a:schemeClr>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292100" y="952768"/>
                <a:ext cx="8559800" cy="5558766"/>
              </a:xfrm>
              <a:prstGeom prst="rect">
                <a:avLst/>
              </a:prstGeom>
              <a:blipFill>
                <a:blip r:embed="rId2"/>
                <a:stretch>
                  <a:fillRect l="-1068" t="-877" r="-997"/>
                </a:stretch>
              </a:blipFill>
            </p:spPr>
            <p:txBody>
              <a:bodyPr/>
              <a:lstStyle/>
              <a:p>
                <a:r>
                  <a:rPr lang="en-US">
                    <a:noFill/>
                  </a:rPr>
                  <a:t> </a:t>
                </a:r>
              </a:p>
            </p:txBody>
          </p:sp>
        </mc:Fallback>
      </mc:AlternateContent>
    </p:spTree>
    <p:extLst>
      <p:ext uri="{BB962C8B-B14F-4D97-AF65-F5344CB8AC3E}">
        <p14:creationId xmlns:p14="http://schemas.microsoft.com/office/powerpoint/2010/main" val="306203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6" end="6"/>
                                            </p:txEl>
                                          </p:spTgt>
                                        </p:tgtEl>
                                        <p:attrNameLst>
                                          <p:attrName>style.visibility</p:attrName>
                                        </p:attrNameLst>
                                      </p:cBhvr>
                                      <p:to>
                                        <p:strVal val="visible"/>
                                      </p:to>
                                    </p:set>
                                    <p:animEffect transition="in" filter="fade">
                                      <p:cBhvr>
                                        <p:cTn id="22"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Harmonic Oscillator</a:t>
            </a:r>
            <a:endParaRPr lang="ar-SA" altLang="en-US" sz="3000" b="1" dirty="0"/>
          </a:p>
        </p:txBody>
      </p:sp>
      <p:sp>
        <p:nvSpPr>
          <p:cNvPr id="4" name="Slide Number Placeholder 3"/>
          <p:cNvSpPr>
            <a:spLocks noGrp="1"/>
          </p:cNvSpPr>
          <p:nvPr>
            <p:ph type="sldNum" sz="quarter" idx="12"/>
          </p:nvPr>
        </p:nvSpPr>
        <p:spPr/>
        <p:txBody>
          <a:bodyPr/>
          <a:lstStyle/>
          <a:p>
            <a:fld id="{74374BF2-3C04-4AB9-BE52-D173019A9162}" type="slidenum">
              <a:rPr lang="en-US" smtClean="0"/>
              <a:t>33</a:t>
            </a:fld>
            <a:endParaRPr lang="en-US"/>
          </a:p>
        </p:txBody>
      </p:sp>
      <p:pic>
        <p:nvPicPr>
          <p:cNvPr id="7170" name="Picture 2" descr="https://upload.wikimedia.org/wikipedia/commons/thumb/7/7a/Morse-potential.png/400px-Morse-potenti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5854" y="1004213"/>
            <a:ext cx="3964877" cy="36576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Rectangle 1"/>
              <p:cNvSpPr/>
              <p:nvPr/>
            </p:nvSpPr>
            <p:spPr>
              <a:xfrm>
                <a:off x="289932" y="4661813"/>
                <a:ext cx="8631044" cy="1554272"/>
              </a:xfrm>
              <a:prstGeom prst="rect">
                <a:avLst/>
              </a:prstGeom>
            </p:spPr>
            <p:txBody>
              <a:bodyPr wrap="square">
                <a:spAutoFit/>
              </a:bodyPr>
              <a:lstStyle/>
              <a:p>
                <a:pPr algn="just"/>
                <a:r>
                  <a:rPr lang="en-US" sz="1900" dirty="0">
                    <a:solidFill>
                      <a:srgbClr val="222222"/>
                    </a:solidFill>
                  </a:rPr>
                  <a:t>The </a:t>
                </a:r>
                <a:r>
                  <a:rPr lang="en-US" sz="1900" b="1" dirty="0">
                    <a:solidFill>
                      <a:srgbClr val="222222"/>
                    </a:solidFill>
                  </a:rPr>
                  <a:t>Morse potential</a:t>
                </a:r>
                <a:r>
                  <a:rPr lang="en-US" sz="1900" dirty="0">
                    <a:solidFill>
                      <a:srgbClr val="222222"/>
                    </a:solidFill>
                  </a:rPr>
                  <a:t> (blue) and harmonic oscillator potential (green). Unlike the energy levels of the harmonic oscillator potential, which are evenly spaced, the Morse potential level spacing decreases as the energy approaches the dissociation energy. The dissociation energy </a:t>
                </a:r>
                <a:r>
                  <a:rPr lang="en-US" sz="1900" i="1" dirty="0">
                    <a:solidFill>
                      <a:srgbClr val="222222"/>
                    </a:solidFill>
                  </a:rPr>
                  <a:t>D</a:t>
                </a:r>
                <a:r>
                  <a:rPr lang="en-US" sz="1900" baseline="-25000" dirty="0">
                    <a:solidFill>
                      <a:srgbClr val="222222"/>
                    </a:solidFill>
                  </a:rPr>
                  <a:t>e</a:t>
                </a:r>
                <a:r>
                  <a:rPr lang="en-US" sz="1900" dirty="0">
                    <a:solidFill>
                      <a:srgbClr val="222222"/>
                    </a:solidFill>
                  </a:rPr>
                  <a:t> is larger than the true energy required for dissociation </a:t>
                </a:r>
                <a:r>
                  <a:rPr lang="en-US" sz="1900" i="1" dirty="0">
                    <a:solidFill>
                      <a:srgbClr val="222222"/>
                    </a:solidFill>
                  </a:rPr>
                  <a:t>D</a:t>
                </a:r>
                <a:r>
                  <a:rPr lang="en-US" sz="1900" baseline="-25000" dirty="0">
                    <a:solidFill>
                      <a:srgbClr val="222222"/>
                    </a:solidFill>
                  </a:rPr>
                  <a:t>0</a:t>
                </a:r>
                <a:r>
                  <a:rPr lang="en-US" sz="1900" dirty="0">
                    <a:solidFill>
                      <a:srgbClr val="222222"/>
                    </a:solidFill>
                  </a:rPr>
                  <a:t> due to the zero point energy of the lowest (</a:t>
                </a:r>
                <a14:m>
                  <m:oMath xmlns:m="http://schemas.openxmlformats.org/officeDocument/2006/math">
                    <m:r>
                      <a:rPr lang="en-US" sz="1900" i="1" dirty="0" smtClean="0">
                        <a:solidFill>
                          <a:srgbClr val="222222"/>
                        </a:solidFill>
                        <a:latin typeface="Cambria Math" panose="02040503050406030204" pitchFamily="18" charset="0"/>
                        <a:ea typeface="Cambria Math" panose="02040503050406030204" pitchFamily="18" charset="0"/>
                      </a:rPr>
                      <m:t>𝜐</m:t>
                    </m:r>
                  </m:oMath>
                </a14:m>
                <a:r>
                  <a:rPr lang="en-US" sz="1900" dirty="0">
                    <a:solidFill>
                      <a:srgbClr val="222222"/>
                    </a:solidFill>
                  </a:rPr>
                  <a:t> = 0) vibrational level.</a:t>
                </a:r>
                <a:endParaRPr lang="en-US" sz="1900" dirty="0"/>
              </a:p>
            </p:txBody>
          </p:sp>
        </mc:Choice>
        <mc:Fallback xmlns="">
          <p:sp>
            <p:nvSpPr>
              <p:cNvPr id="2" name="Rectangle 1"/>
              <p:cNvSpPr>
                <a:spLocks noRot="1" noChangeAspect="1" noMove="1" noResize="1" noEditPoints="1" noAdjustHandles="1" noChangeArrowheads="1" noChangeShapeType="1" noTextEdit="1"/>
              </p:cNvSpPr>
              <p:nvPr/>
            </p:nvSpPr>
            <p:spPr>
              <a:xfrm>
                <a:off x="289932" y="4661813"/>
                <a:ext cx="8631044" cy="1554272"/>
              </a:xfrm>
              <a:prstGeom prst="rect">
                <a:avLst/>
              </a:prstGeom>
              <a:blipFill>
                <a:blip r:embed="rId3"/>
                <a:stretch>
                  <a:fillRect l="-707" t="-1961" r="-707" b="-5882"/>
                </a:stretch>
              </a:blipFill>
            </p:spPr>
            <p:txBody>
              <a:bodyPr/>
              <a:lstStyle/>
              <a:p>
                <a:r>
                  <a:rPr lang="en-US">
                    <a:noFill/>
                  </a:rPr>
                  <a:t> </a:t>
                </a:r>
              </a:p>
            </p:txBody>
          </p:sp>
        </mc:Fallback>
      </mc:AlternateContent>
      <p:sp>
        <p:nvSpPr>
          <p:cNvPr id="5" name="Rectangle 4"/>
          <p:cNvSpPr/>
          <p:nvPr/>
        </p:nvSpPr>
        <p:spPr>
          <a:xfrm>
            <a:off x="289932" y="6413699"/>
            <a:ext cx="4193327" cy="307777"/>
          </a:xfrm>
          <a:prstGeom prst="rect">
            <a:avLst/>
          </a:prstGeom>
        </p:spPr>
        <p:txBody>
          <a:bodyPr wrap="none">
            <a:spAutoFit/>
          </a:bodyPr>
          <a:lstStyle/>
          <a:p>
            <a:r>
              <a:rPr lang="en-US" sz="1400" dirty="0"/>
              <a:t>Source: https://en.wikipedia.org/wiki/Morse_potential</a:t>
            </a:r>
          </a:p>
        </p:txBody>
      </p:sp>
    </p:spTree>
    <p:extLst>
      <p:ext uri="{BB962C8B-B14F-4D97-AF65-F5344CB8AC3E}">
        <p14:creationId xmlns:p14="http://schemas.microsoft.com/office/powerpoint/2010/main" val="474315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Harmonic Oscillator</a:t>
            </a:r>
            <a:endParaRPr lang="ar-SA" altLang="en-US" sz="3000" b="1" dirty="0"/>
          </a:p>
        </p:txBody>
      </p:sp>
      <p:sp>
        <p:nvSpPr>
          <p:cNvPr id="5" name="Rectangle 4"/>
          <p:cNvSpPr/>
          <p:nvPr/>
        </p:nvSpPr>
        <p:spPr>
          <a:xfrm>
            <a:off x="194717" y="912773"/>
            <a:ext cx="8754566" cy="861774"/>
          </a:xfrm>
          <a:prstGeom prst="rect">
            <a:avLst/>
          </a:prstGeom>
        </p:spPr>
        <p:txBody>
          <a:bodyPr wrap="square">
            <a:spAutoFit/>
          </a:bodyPr>
          <a:lstStyle/>
          <a:p>
            <a:pPr algn="just"/>
            <a:endParaRPr lang="en-US" sz="2400" dirty="0"/>
          </a:p>
          <a:p>
            <a:pPr algn="just"/>
            <a:endParaRPr lang="en-US" sz="2100" dirty="0"/>
          </a:p>
          <a:p>
            <a:pPr algn="just"/>
            <a:endParaRPr lang="en-US" sz="500" dirty="0"/>
          </a:p>
        </p:txBody>
      </p:sp>
      <mc:AlternateContent xmlns:mc="http://schemas.openxmlformats.org/markup-compatibility/2006" xmlns:a14="http://schemas.microsoft.com/office/drawing/2010/main">
        <mc:Choice Requires="a14">
          <p:sp>
            <p:nvSpPr>
              <p:cNvPr id="3" name="Rectangle 2"/>
              <p:cNvSpPr/>
              <p:nvPr/>
            </p:nvSpPr>
            <p:spPr>
              <a:xfrm>
                <a:off x="207416" y="928906"/>
                <a:ext cx="8741867" cy="5447645"/>
              </a:xfrm>
              <a:prstGeom prst="rect">
                <a:avLst/>
              </a:prstGeom>
            </p:spPr>
            <p:txBody>
              <a:bodyPr wrap="square">
                <a:spAutoFit/>
              </a:bodyPr>
              <a:lstStyle/>
              <a:p>
                <a:pPr algn="just"/>
                <a:r>
                  <a:rPr lang="en-US" sz="2200" dirty="0"/>
                  <a:t>Our task is to built a model for the potential energy as a function of position</a:t>
                </a:r>
              </a:p>
              <a:p>
                <a:pPr algn="just"/>
                <a:endParaRPr lang="en-US" sz="1000" dirty="0"/>
              </a:p>
              <a:p>
                <a:pPr algn="ctr"/>
                <a14:m>
                  <m:oMath xmlns:m="http://schemas.openxmlformats.org/officeDocument/2006/math">
                    <m:r>
                      <a:rPr lang="en-US" sz="2200" b="0" i="1" smtClean="0">
                        <a:latin typeface="Cambria Math" panose="02040503050406030204" pitchFamily="18" charset="0"/>
                      </a:rPr>
                      <m:t>𝑉</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𝑟</m:t>
                        </m:r>
                      </m:e>
                    </m:d>
                    <m:r>
                      <a:rPr lang="en-US" sz="2200" b="0" i="1" smtClean="0">
                        <a:latin typeface="Cambria Math" panose="02040503050406030204" pitchFamily="18" charset="0"/>
                      </a:rPr>
                      <m:t>                      </m:t>
                    </m:r>
                    <m:r>
                      <a:rPr lang="en-US" sz="2200" b="0" i="1" smtClean="0">
                        <a:latin typeface="Cambria Math" panose="02040503050406030204" pitchFamily="18" charset="0"/>
                      </a:rPr>
                      <m:t>0</m:t>
                    </m:r>
                    <m:r>
                      <a:rPr lang="en-US" sz="2200" b="0" i="1" smtClean="0">
                        <a:latin typeface="Cambria Math" panose="02040503050406030204" pitchFamily="18" charset="0"/>
                        <a:ea typeface="Cambria Math" panose="02040503050406030204" pitchFamily="18" charset="0"/>
                      </a:rPr>
                      <m:t>&lt;</m:t>
                    </m:r>
                    <m:r>
                      <a:rPr lang="en-US" sz="2200" b="0" i="1" smtClean="0">
                        <a:latin typeface="Cambria Math" panose="02040503050406030204" pitchFamily="18" charset="0"/>
                        <a:ea typeface="Cambria Math" panose="02040503050406030204" pitchFamily="18" charset="0"/>
                      </a:rPr>
                      <m:t>𝑟</m:t>
                    </m:r>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m:t>
                    </m:r>
                  </m:oMath>
                </a14:m>
                <a:r>
                  <a:rPr lang="en-US" sz="2200" dirty="0"/>
                  <a:t> </a:t>
                </a:r>
              </a:p>
              <a:p>
                <a:pPr algn="just"/>
                <a:endParaRPr lang="en-US" sz="1000" dirty="0"/>
              </a:p>
              <a:p>
                <a:pPr algn="just"/>
                <a:r>
                  <a:rPr lang="en-US" sz="2200" dirty="0"/>
                  <a:t>The coordinates for expressing potential energy is the “bond length”. Thus we want to built a model for all the possible bond lengths which can by any length between zero and infinity.</a:t>
                </a:r>
              </a:p>
              <a:p>
                <a:pPr algn="just"/>
                <a:endParaRPr lang="en-US" sz="1000" dirty="0"/>
              </a:p>
              <a:p>
                <a:pPr algn="just"/>
                <a:r>
                  <a:rPr lang="en-US" sz="2200" dirty="0"/>
                  <a:t>We know that if the diatomic molecules is subjected to very high energy (e.g. very large temperature), the bond between linked atoms will dissociate and the molecule returns back to its atoms. This implies that, the potential energy at infinite separation (some finite value) between the two atoms equals zero </a:t>
                </a:r>
                <a14:m>
                  <m:oMath xmlns:m="http://schemas.openxmlformats.org/officeDocument/2006/math">
                    <m:r>
                      <a:rPr lang="en-US" sz="2200" i="1" smtClean="0">
                        <a:latin typeface="Cambria Math" panose="02040503050406030204" pitchFamily="18" charset="0"/>
                      </a:rPr>
                      <m:t>𝑉</m:t>
                    </m:r>
                    <m:d>
                      <m:dPr>
                        <m:ctrlPr>
                          <a:rPr lang="en-US" sz="2200" i="1" smtClean="0">
                            <a:latin typeface="Cambria Math" panose="02040503050406030204" pitchFamily="18" charset="0"/>
                          </a:rPr>
                        </m:ctrlPr>
                      </m:dPr>
                      <m:e>
                        <m:r>
                          <a:rPr lang="en-US" sz="2200" i="1">
                            <a:latin typeface="Cambria Math" panose="02040503050406030204" pitchFamily="18" charset="0"/>
                            <a:ea typeface="Cambria Math" panose="02040503050406030204" pitchFamily="18" charset="0"/>
                          </a:rPr>
                          <m:t>∞</m:t>
                        </m:r>
                      </m:e>
                    </m:d>
                    <m:r>
                      <a:rPr lang="en-US" sz="2200" i="1" dirty="0" smtClean="0">
                        <a:latin typeface="Cambria Math" panose="02040503050406030204" pitchFamily="18" charset="0"/>
                      </a:rPr>
                      <m:t>=</m:t>
                    </m:r>
                    <m:r>
                      <a:rPr lang="en-US" sz="2200" i="1" dirty="0" smtClean="0">
                        <a:latin typeface="Cambria Math" panose="02040503050406030204" pitchFamily="18" charset="0"/>
                      </a:rPr>
                      <m:t>0</m:t>
                    </m:r>
                  </m:oMath>
                </a14:m>
                <a:r>
                  <a:rPr lang="en-US" sz="2200" dirty="0"/>
                  <a:t>.</a:t>
                </a:r>
              </a:p>
              <a:p>
                <a:pPr algn="just"/>
                <a:endParaRPr lang="en-US" sz="1000" dirty="0"/>
              </a:p>
              <a:p>
                <a:pPr algn="just"/>
                <a:r>
                  <a:rPr lang="en-US" sz="2200" dirty="0"/>
                  <a:t>Also, we know that, we cannot push the two linked atom together below some kind of threshold of distance separating them. This implies that, at short range, the potential energy approaches infinity, </a:t>
                </a:r>
                <a14:m>
                  <m:oMath xmlns:m="http://schemas.openxmlformats.org/officeDocument/2006/math">
                    <m:r>
                      <a:rPr lang="en-US" sz="2200" i="1">
                        <a:latin typeface="Cambria Math" panose="02040503050406030204" pitchFamily="18" charset="0"/>
                      </a:rPr>
                      <m:t>𝑉</m:t>
                    </m:r>
                    <m:d>
                      <m:dPr>
                        <m:ctrlPr>
                          <a:rPr lang="en-US" sz="2200" i="1">
                            <a:latin typeface="Cambria Math" panose="02040503050406030204" pitchFamily="18" charset="0"/>
                          </a:rPr>
                        </m:ctrlPr>
                      </m:dPr>
                      <m:e>
                        <m:r>
                          <a:rPr lang="en-US" sz="2200" b="0" i="1" smtClean="0">
                            <a:latin typeface="Cambria Math" panose="02040503050406030204" pitchFamily="18" charset="0"/>
                            <a:ea typeface="Cambria Math" panose="02040503050406030204" pitchFamily="18" charset="0"/>
                          </a:rPr>
                          <m:t>0</m:t>
                        </m:r>
                      </m:e>
                    </m:d>
                    <m:r>
                      <a:rPr lang="en-US" sz="2200" i="1" dirty="0">
                        <a:latin typeface="Cambria Math" panose="02040503050406030204" pitchFamily="18" charset="0"/>
                      </a:rPr>
                      <m:t>=</m:t>
                    </m:r>
                    <m:r>
                      <a:rPr lang="en-US" sz="2200" i="1">
                        <a:latin typeface="Cambria Math" panose="02040503050406030204" pitchFamily="18" charset="0"/>
                        <a:ea typeface="Cambria Math" panose="02040503050406030204" pitchFamily="18" charset="0"/>
                      </a:rPr>
                      <m:t>∞</m:t>
                    </m:r>
                  </m:oMath>
                </a14:m>
                <a:r>
                  <a:rPr lang="en-US" sz="2200" dirty="0"/>
                  <a:t>.</a:t>
                </a:r>
              </a:p>
            </p:txBody>
          </p:sp>
        </mc:Choice>
        <mc:Fallback xmlns="">
          <p:sp>
            <p:nvSpPr>
              <p:cNvPr id="3" name="Rectangle 2"/>
              <p:cNvSpPr>
                <a:spLocks noRot="1" noChangeAspect="1" noMove="1" noResize="1" noEditPoints="1" noAdjustHandles="1" noChangeArrowheads="1" noChangeShapeType="1" noTextEdit="1"/>
              </p:cNvSpPr>
              <p:nvPr/>
            </p:nvSpPr>
            <p:spPr>
              <a:xfrm>
                <a:off x="207416" y="928906"/>
                <a:ext cx="8741867" cy="5447645"/>
              </a:xfrm>
              <a:prstGeom prst="rect">
                <a:avLst/>
              </a:prstGeom>
              <a:blipFill>
                <a:blip r:embed="rId2"/>
                <a:stretch>
                  <a:fillRect l="-907" t="-671" r="-907" b="-134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74374BF2-3C04-4AB9-BE52-D173019A9162}" type="slidenum">
              <a:rPr lang="en-US" smtClean="0"/>
              <a:t>4</a:t>
            </a:fld>
            <a:endParaRPr lang="en-US"/>
          </a:p>
        </p:txBody>
      </p:sp>
    </p:spTree>
    <p:extLst>
      <p:ext uri="{BB962C8B-B14F-4D97-AF65-F5344CB8AC3E}">
        <p14:creationId xmlns:p14="http://schemas.microsoft.com/office/powerpoint/2010/main" val="29475273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Harmonic Oscillator</a:t>
            </a:r>
            <a:endParaRPr lang="ar-SA" altLang="en-US" sz="3000" b="1" dirty="0"/>
          </a:p>
        </p:txBody>
      </p:sp>
      <mc:AlternateContent xmlns:mc="http://schemas.openxmlformats.org/markup-compatibility/2006" xmlns:a14="http://schemas.microsoft.com/office/drawing/2010/main">
        <mc:Choice Requires="a14">
          <p:sp>
            <p:nvSpPr>
              <p:cNvPr id="3" name="Rectangle 2"/>
              <p:cNvSpPr/>
              <p:nvPr/>
            </p:nvSpPr>
            <p:spPr>
              <a:xfrm>
                <a:off x="247649" y="3783173"/>
                <a:ext cx="8591551" cy="2693045"/>
              </a:xfrm>
              <a:prstGeom prst="rect">
                <a:avLst/>
              </a:prstGeom>
            </p:spPr>
            <p:txBody>
              <a:bodyPr wrap="square">
                <a:spAutoFit/>
              </a:bodyPr>
              <a:lstStyle/>
              <a:p>
                <a:pPr algn="just"/>
                <a:r>
                  <a:rPr lang="en-US" sz="2200" dirty="0"/>
                  <a:t>At non-equilibrium length of the bond between the two linked atoms         (</a:t>
                </a:r>
                <a14:m>
                  <m:oMath xmlns:m="http://schemas.openxmlformats.org/officeDocument/2006/math">
                    <m:r>
                      <a:rPr lang="en-US" sz="2200" i="1" dirty="0">
                        <a:latin typeface="Cambria Math" panose="02040503050406030204" pitchFamily="18" charset="0"/>
                      </a:rPr>
                      <m:t>𝑟</m:t>
                    </m:r>
                    <m:r>
                      <a:rPr lang="en-US" sz="2200" i="1" dirty="0">
                        <a:latin typeface="Cambria Math" panose="02040503050406030204" pitchFamily="18" charset="0"/>
                      </a:rPr>
                      <m:t> &lt;</m:t>
                    </m:r>
                    <m:sSub>
                      <m:sSubPr>
                        <m:ctrlPr>
                          <a:rPr lang="en-US" sz="2200" i="1" dirty="0">
                            <a:latin typeface="Cambria Math" panose="02040503050406030204" pitchFamily="18" charset="0"/>
                          </a:rPr>
                        </m:ctrlPr>
                      </m:sSubPr>
                      <m:e>
                        <m:r>
                          <a:rPr lang="en-US" sz="2200" i="1" dirty="0">
                            <a:latin typeface="Cambria Math" panose="02040503050406030204" pitchFamily="18" charset="0"/>
                          </a:rPr>
                          <m:t>𝑟</m:t>
                        </m:r>
                      </m:e>
                      <m:sub>
                        <m:r>
                          <a:rPr lang="en-US" sz="2200" i="1" dirty="0">
                            <a:latin typeface="Cambria Math" panose="02040503050406030204" pitchFamily="18" charset="0"/>
                          </a:rPr>
                          <m:t>𝑒</m:t>
                        </m:r>
                      </m:sub>
                    </m:sSub>
                  </m:oMath>
                </a14:m>
                <a:r>
                  <a:rPr lang="en-US" sz="2200" dirty="0"/>
                  <a:t>or </a:t>
                </a:r>
                <a14:m>
                  <m:oMath xmlns:m="http://schemas.openxmlformats.org/officeDocument/2006/math">
                    <m:r>
                      <a:rPr lang="en-US" sz="2200" i="1" dirty="0">
                        <a:latin typeface="Cambria Math" panose="02040503050406030204" pitchFamily="18" charset="0"/>
                      </a:rPr>
                      <m:t>𝑟</m:t>
                    </m:r>
                    <m:r>
                      <a:rPr lang="en-US" sz="2200" i="1" dirty="0">
                        <a:latin typeface="Cambria Math" panose="02040503050406030204" pitchFamily="18" charset="0"/>
                      </a:rPr>
                      <m:t> &gt;</m:t>
                    </m:r>
                    <m:sSub>
                      <m:sSubPr>
                        <m:ctrlPr>
                          <a:rPr lang="en-US" sz="2200" i="1" dirty="0">
                            <a:latin typeface="Cambria Math" panose="02040503050406030204" pitchFamily="18" charset="0"/>
                          </a:rPr>
                        </m:ctrlPr>
                      </m:sSubPr>
                      <m:e>
                        <m:r>
                          <a:rPr lang="en-US" sz="2200" i="1" dirty="0">
                            <a:latin typeface="Cambria Math" panose="02040503050406030204" pitchFamily="18" charset="0"/>
                          </a:rPr>
                          <m:t>𝑟</m:t>
                        </m:r>
                      </m:e>
                      <m:sub>
                        <m:r>
                          <a:rPr lang="en-US" sz="2200" i="1" dirty="0">
                            <a:latin typeface="Cambria Math" panose="02040503050406030204" pitchFamily="18" charset="0"/>
                          </a:rPr>
                          <m:t>𝑒</m:t>
                        </m:r>
                      </m:sub>
                    </m:sSub>
                  </m:oMath>
                </a14:m>
                <a:r>
                  <a:rPr lang="en-US" sz="2200" dirty="0"/>
                  <a:t>), the atoms feel a restoring force, </a:t>
                </a:r>
                <a14:m>
                  <m:oMath xmlns:m="http://schemas.openxmlformats.org/officeDocument/2006/math">
                    <m:r>
                      <a:rPr lang="en-US" sz="2200" i="1" dirty="0" smtClean="0">
                        <a:latin typeface="Cambria Math" panose="02040503050406030204" pitchFamily="18" charset="0"/>
                      </a:rPr>
                      <m:t>𝐹</m:t>
                    </m:r>
                    <m:r>
                      <a:rPr lang="en-US" sz="2200" i="1" dirty="0" smtClean="0">
                        <a:latin typeface="Cambria Math" panose="02040503050406030204" pitchFamily="18" charset="0"/>
                      </a:rPr>
                      <m:t>(</m:t>
                    </m:r>
                    <m:r>
                      <a:rPr lang="en-US" sz="2200" i="1" dirty="0" smtClean="0">
                        <a:latin typeface="Cambria Math" panose="02040503050406030204" pitchFamily="18" charset="0"/>
                      </a:rPr>
                      <m:t>𝑥</m:t>
                    </m:r>
                    <m:r>
                      <a:rPr lang="en-US" sz="2200" i="1" dirty="0" smtClean="0">
                        <a:latin typeface="Cambria Math" panose="02040503050406030204" pitchFamily="18" charset="0"/>
                      </a:rPr>
                      <m:t>)</m:t>
                    </m:r>
                  </m:oMath>
                </a14:m>
                <a:r>
                  <a:rPr lang="en-US" sz="2200" dirty="0"/>
                  <a:t> to the equilibrium bond length. </a:t>
                </a:r>
              </a:p>
              <a:p>
                <a:pPr algn="just"/>
                <a:endParaRPr lang="en-US" sz="1500" dirty="0"/>
              </a:p>
              <a:p>
                <a:pPr algn="just"/>
                <a:r>
                  <a:rPr lang="en-US" sz="2200" dirty="0"/>
                  <a:t>This restoring force is function of the displacement, </a:t>
                </a:r>
                <a14:m>
                  <m:oMath xmlns:m="http://schemas.openxmlformats.org/officeDocument/2006/math">
                    <m:r>
                      <a:rPr lang="en-US" sz="2200" i="1" dirty="0" smtClean="0">
                        <a:latin typeface="Cambria Math" panose="02040503050406030204" pitchFamily="18" charset="0"/>
                      </a:rPr>
                      <m:t>𝑥</m:t>
                    </m:r>
                  </m:oMath>
                </a14:m>
                <a:r>
                  <a:rPr lang="en-US" sz="2200" dirty="0"/>
                  <a:t>, of the spring from its equilibrium length. The direction of the restoring force that each atom feels is indicated by the arrow above atom. The equilibrium length </a:t>
                </a:r>
                <a14:m>
                  <m:oMath xmlns:m="http://schemas.openxmlformats.org/officeDocument/2006/math">
                    <m:r>
                      <a:rPr lang="en-US" sz="2200" i="1" dirty="0">
                        <a:latin typeface="Cambria Math" panose="02040503050406030204" pitchFamily="18" charset="0"/>
                      </a:rPr>
                      <m:t>𝑟</m:t>
                    </m:r>
                    <m:r>
                      <a:rPr lang="en-US" sz="2200" i="1" baseline="-25000" dirty="0">
                        <a:latin typeface="Cambria Math" panose="02040503050406030204" pitchFamily="18" charset="0"/>
                      </a:rPr>
                      <m:t>𝑒</m:t>
                    </m:r>
                  </m:oMath>
                </a14:m>
                <a:r>
                  <a:rPr lang="en-US" sz="2200" dirty="0"/>
                  <a:t> implies the minimum energy. </a:t>
                </a:r>
              </a:p>
            </p:txBody>
          </p:sp>
        </mc:Choice>
        <mc:Fallback xmlns="">
          <p:sp>
            <p:nvSpPr>
              <p:cNvPr id="3" name="Rectangle 2"/>
              <p:cNvSpPr>
                <a:spLocks noRot="1" noChangeAspect="1" noMove="1" noResize="1" noEditPoints="1" noAdjustHandles="1" noChangeArrowheads="1" noChangeShapeType="1" noTextEdit="1"/>
              </p:cNvSpPr>
              <p:nvPr/>
            </p:nvSpPr>
            <p:spPr>
              <a:xfrm>
                <a:off x="247649" y="3783173"/>
                <a:ext cx="8591551" cy="2693045"/>
              </a:xfrm>
              <a:prstGeom prst="rect">
                <a:avLst/>
              </a:prstGeom>
              <a:blipFill>
                <a:blip r:embed="rId2"/>
                <a:stretch>
                  <a:fillRect l="-923" t="-1587" r="-923" b="-3628"/>
                </a:stretch>
              </a:blipFill>
            </p:spPr>
            <p:txBody>
              <a:bodyPr/>
              <a:lstStyle/>
              <a:p>
                <a:r>
                  <a:rPr lang="en-US">
                    <a:noFill/>
                  </a:rPr>
                  <a:t> </a:t>
                </a:r>
              </a:p>
            </p:txBody>
          </p:sp>
        </mc:Fallback>
      </mc:AlternateContent>
      <p:pic>
        <p:nvPicPr>
          <p:cNvPr id="8" name="Picture 7"/>
          <p:cNvPicPr>
            <a:picLocks noChangeAspect="1"/>
          </p:cNvPicPr>
          <p:nvPr/>
        </p:nvPicPr>
        <p:blipFill>
          <a:blip r:embed="rId3"/>
          <a:stretch>
            <a:fillRect/>
          </a:stretch>
        </p:blipFill>
        <p:spPr>
          <a:xfrm>
            <a:off x="4082458" y="1313002"/>
            <a:ext cx="600407" cy="359723"/>
          </a:xfrm>
          <a:prstGeom prst="rect">
            <a:avLst/>
          </a:prstGeom>
        </p:spPr>
      </p:pic>
      <p:sp>
        <p:nvSpPr>
          <p:cNvPr id="9" name="Flowchart: Connector 8"/>
          <p:cNvSpPr/>
          <p:nvPr/>
        </p:nvSpPr>
        <p:spPr>
          <a:xfrm>
            <a:off x="4653929" y="1279367"/>
            <a:ext cx="457200" cy="457200"/>
          </a:xfrm>
          <a:prstGeom prst="flowChartConnector">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F0000"/>
              </a:solidFill>
            </a:endParaRPr>
          </a:p>
        </p:txBody>
      </p:sp>
      <p:sp>
        <p:nvSpPr>
          <p:cNvPr id="10" name="Flowchart: Connector 9"/>
          <p:cNvSpPr/>
          <p:nvPr/>
        </p:nvSpPr>
        <p:spPr>
          <a:xfrm>
            <a:off x="3738279" y="1318673"/>
            <a:ext cx="359906" cy="359906"/>
          </a:xfrm>
          <a:prstGeom prst="flowChartConnec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F0000"/>
              </a:solidFill>
            </a:endParaRPr>
          </a:p>
        </p:txBody>
      </p:sp>
      <p:grpSp>
        <p:nvGrpSpPr>
          <p:cNvPr id="30" name="Group 29"/>
          <p:cNvGrpSpPr/>
          <p:nvPr/>
        </p:nvGrpSpPr>
        <p:grpSpPr>
          <a:xfrm>
            <a:off x="3366986" y="1746331"/>
            <a:ext cx="2097674" cy="860872"/>
            <a:chOff x="3366986" y="1746331"/>
            <a:chExt cx="2097674" cy="860872"/>
          </a:xfrm>
        </p:grpSpPr>
        <p:cxnSp>
          <p:nvCxnSpPr>
            <p:cNvPr id="13" name="Straight Connector 12"/>
            <p:cNvCxnSpPr/>
            <p:nvPr/>
          </p:nvCxnSpPr>
          <p:spPr>
            <a:xfrm>
              <a:off x="3542140" y="1857125"/>
              <a:ext cx="0" cy="2475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2479" y="1872365"/>
              <a:ext cx="0" cy="2475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a:stretch>
              <a:fillRect/>
            </a:stretch>
          </p:blipFill>
          <p:spPr>
            <a:xfrm>
              <a:off x="3711165" y="2183638"/>
              <a:ext cx="1328983" cy="359723"/>
            </a:xfrm>
            <a:prstGeom prst="rect">
              <a:avLst/>
            </a:prstGeom>
          </p:spPr>
        </p:pic>
        <p:sp>
          <p:nvSpPr>
            <p:cNvPr id="16" name="Flowchart: Connector 15"/>
            <p:cNvSpPr/>
            <p:nvPr/>
          </p:nvSpPr>
          <p:spPr>
            <a:xfrm>
              <a:off x="5007460" y="2150003"/>
              <a:ext cx="457200" cy="457200"/>
            </a:xfrm>
            <a:prstGeom prst="flowChartConnector">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F0000"/>
                </a:solidFill>
              </a:endParaRPr>
            </a:p>
          </p:txBody>
        </p:sp>
        <p:sp>
          <p:nvSpPr>
            <p:cNvPr id="17" name="Flowchart: Connector 16"/>
            <p:cNvSpPr/>
            <p:nvPr/>
          </p:nvSpPr>
          <p:spPr>
            <a:xfrm>
              <a:off x="3366986" y="2189309"/>
              <a:ext cx="359906" cy="359906"/>
            </a:xfrm>
            <a:prstGeom prst="flowChartConnec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F0000"/>
                </a:solidFill>
              </a:endParaRPr>
            </a:p>
          </p:txBody>
        </p:sp>
        <p:cxnSp>
          <p:nvCxnSpPr>
            <p:cNvPr id="18" name="Straight Connector 17"/>
            <p:cNvCxnSpPr/>
            <p:nvPr/>
          </p:nvCxnSpPr>
          <p:spPr>
            <a:xfrm flipV="1">
              <a:off x="3542139" y="1991346"/>
              <a:ext cx="1691640" cy="0"/>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Rectangle 18"/>
                <p:cNvSpPr/>
                <p:nvPr/>
              </p:nvSpPr>
              <p:spPr>
                <a:xfrm>
                  <a:off x="4183412" y="1746331"/>
                  <a:ext cx="439544" cy="392993"/>
                </a:xfrm>
                <a:prstGeom prst="rect">
                  <a:avLst/>
                </a:prstGeom>
                <a:solidFill>
                  <a:schemeClr val="bg1"/>
                </a:solidFill>
              </p:spPr>
              <p:txBody>
                <a:bodyPr wrap="none">
                  <a:spAutoFit/>
                </a:bodyPr>
                <a:lstStyle/>
                <a:p>
                  <a:pPr algn="just"/>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𝑟</m:t>
                        </m:r>
                        <m:r>
                          <a:rPr lang="en-US" sz="2000" b="0" i="1" baseline="-25000" dirty="0" smtClean="0">
                            <a:latin typeface="Cambria Math" panose="02040503050406030204" pitchFamily="18" charset="0"/>
                          </a:rPr>
                          <m:t>𝑒</m:t>
                        </m:r>
                      </m:oMath>
                    </m:oMathPara>
                  </a14:m>
                  <a:endParaRPr lang="en-US" sz="2000" baseline="-25000" dirty="0"/>
                </a:p>
              </p:txBody>
            </p:sp>
          </mc:Choice>
          <mc:Fallback xmlns="">
            <p:sp>
              <p:nvSpPr>
                <p:cNvPr id="19" name="Rectangle 18"/>
                <p:cNvSpPr>
                  <a:spLocks noRot="1" noChangeAspect="1" noMove="1" noResize="1" noEditPoints="1" noAdjustHandles="1" noChangeArrowheads="1" noChangeShapeType="1" noTextEdit="1"/>
                </p:cNvSpPr>
                <p:nvPr/>
              </p:nvSpPr>
              <p:spPr>
                <a:xfrm>
                  <a:off x="4183412" y="1746331"/>
                  <a:ext cx="439544" cy="392993"/>
                </a:xfrm>
                <a:prstGeom prst="rect">
                  <a:avLst/>
                </a:prstGeom>
                <a:blipFill>
                  <a:blip r:embed="rId4"/>
                  <a:stretch>
                    <a:fillRect/>
                  </a:stretch>
                </a:blipFill>
              </p:spPr>
              <p:txBody>
                <a:bodyPr/>
                <a:lstStyle/>
                <a:p>
                  <a:r>
                    <a:rPr lang="en-US">
                      <a:noFill/>
                    </a:rPr>
                    <a:t> </a:t>
                  </a:r>
                </a:p>
              </p:txBody>
            </p:sp>
          </mc:Fallback>
        </mc:AlternateContent>
      </p:grpSp>
      <p:pic>
        <p:nvPicPr>
          <p:cNvPr id="22" name="Picture 21"/>
          <p:cNvPicPr>
            <a:picLocks noChangeAspect="1"/>
          </p:cNvPicPr>
          <p:nvPr/>
        </p:nvPicPr>
        <p:blipFill>
          <a:blip r:embed="rId3"/>
          <a:stretch>
            <a:fillRect/>
          </a:stretch>
        </p:blipFill>
        <p:spPr>
          <a:xfrm>
            <a:off x="3542139" y="3195442"/>
            <a:ext cx="1742108" cy="359723"/>
          </a:xfrm>
          <a:prstGeom prst="rect">
            <a:avLst/>
          </a:prstGeom>
        </p:spPr>
      </p:pic>
      <p:sp>
        <p:nvSpPr>
          <p:cNvPr id="23" name="Flowchart: Connector 22"/>
          <p:cNvSpPr/>
          <p:nvPr/>
        </p:nvSpPr>
        <p:spPr>
          <a:xfrm>
            <a:off x="5239312" y="3156823"/>
            <a:ext cx="457200" cy="457200"/>
          </a:xfrm>
          <a:prstGeom prst="flowChartConnector">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F0000"/>
              </a:solidFill>
            </a:endParaRPr>
          </a:p>
        </p:txBody>
      </p:sp>
      <p:sp>
        <p:nvSpPr>
          <p:cNvPr id="24" name="Flowchart: Connector 23"/>
          <p:cNvSpPr/>
          <p:nvPr/>
        </p:nvSpPr>
        <p:spPr>
          <a:xfrm>
            <a:off x="3197960" y="3201113"/>
            <a:ext cx="359906" cy="359906"/>
          </a:xfrm>
          <a:prstGeom prst="flowChartConnec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F0000"/>
              </a:solidFill>
            </a:endParaRPr>
          </a:p>
        </p:txBody>
      </p:sp>
      <mc:AlternateContent xmlns:mc="http://schemas.openxmlformats.org/markup-compatibility/2006" xmlns:a14="http://schemas.microsoft.com/office/drawing/2010/main">
        <mc:Choice Requires="a14">
          <p:sp>
            <p:nvSpPr>
              <p:cNvPr id="4" name="Rectangle 3"/>
              <p:cNvSpPr/>
              <p:nvPr/>
            </p:nvSpPr>
            <p:spPr>
              <a:xfrm>
                <a:off x="6191975" y="1316519"/>
                <a:ext cx="1033488" cy="423065"/>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r>
                        <a:rPr lang="en-US" sz="2200" b="0" i="1" dirty="0" smtClean="0">
                          <a:latin typeface="Cambria Math" panose="02040503050406030204" pitchFamily="18" charset="0"/>
                        </a:rPr>
                        <m:t>𝑟</m:t>
                      </m:r>
                      <m:r>
                        <a:rPr lang="en-US" sz="2200" b="0" i="1" dirty="0" smtClean="0">
                          <a:latin typeface="Cambria Math" panose="02040503050406030204" pitchFamily="18" charset="0"/>
                        </a:rPr>
                        <m:t> &lt;</m:t>
                      </m:r>
                      <m:r>
                        <a:rPr lang="en-US" sz="2200" i="1" dirty="0">
                          <a:latin typeface="Cambria Math" panose="02040503050406030204" pitchFamily="18" charset="0"/>
                        </a:rPr>
                        <m:t>𝑟</m:t>
                      </m:r>
                      <m:r>
                        <a:rPr lang="en-US" sz="2200" i="1" baseline="-25000" dirty="0">
                          <a:latin typeface="Cambria Math" panose="02040503050406030204" pitchFamily="18" charset="0"/>
                        </a:rPr>
                        <m:t>𝑒</m:t>
                      </m:r>
                    </m:oMath>
                  </m:oMathPara>
                </a14:m>
                <a:endParaRPr lang="en-US" sz="2200" baseline="-25000" dirty="0"/>
              </a:p>
            </p:txBody>
          </p:sp>
        </mc:Choice>
        <mc:Fallback xmlns="">
          <p:sp>
            <p:nvSpPr>
              <p:cNvPr id="4" name="Rectangle 3"/>
              <p:cNvSpPr>
                <a:spLocks noRot="1" noChangeAspect="1" noMove="1" noResize="1" noEditPoints="1" noAdjustHandles="1" noChangeArrowheads="1" noChangeShapeType="1" noTextEdit="1"/>
              </p:cNvSpPr>
              <p:nvPr/>
            </p:nvSpPr>
            <p:spPr>
              <a:xfrm>
                <a:off x="6191975" y="1316519"/>
                <a:ext cx="1033488" cy="4230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6191975" y="3129585"/>
                <a:ext cx="1033488" cy="423065"/>
              </a:xfrm>
              <a:prstGeom prst="rect">
                <a:avLst/>
              </a:prstGeom>
            </p:spPr>
            <p:txBody>
              <a:bodyPr wrap="none">
                <a:spAutoFit/>
              </a:bodyPr>
              <a:lstStyle/>
              <a:p>
                <a:pPr algn="just"/>
                <a14:m>
                  <m:oMathPara xmlns:m="http://schemas.openxmlformats.org/officeDocument/2006/math">
                    <m:oMathParaPr>
                      <m:jc m:val="centerGroup"/>
                    </m:oMathParaPr>
                    <m:oMath xmlns:m="http://schemas.openxmlformats.org/officeDocument/2006/math">
                      <m:r>
                        <a:rPr lang="en-US" sz="2200" b="0" i="1" dirty="0" smtClean="0">
                          <a:latin typeface="Cambria Math" panose="02040503050406030204" pitchFamily="18" charset="0"/>
                        </a:rPr>
                        <m:t>𝑟</m:t>
                      </m:r>
                      <m:r>
                        <a:rPr lang="en-US" sz="2200" b="0" i="1" dirty="0" smtClean="0">
                          <a:latin typeface="Cambria Math" panose="02040503050406030204" pitchFamily="18" charset="0"/>
                        </a:rPr>
                        <m:t> &gt;</m:t>
                      </m:r>
                      <m:r>
                        <a:rPr lang="en-US" sz="2200" i="1" dirty="0">
                          <a:latin typeface="Cambria Math" panose="02040503050406030204" pitchFamily="18" charset="0"/>
                        </a:rPr>
                        <m:t>𝑟</m:t>
                      </m:r>
                      <m:r>
                        <a:rPr lang="en-US" sz="2200" i="1" baseline="-25000" dirty="0">
                          <a:latin typeface="Cambria Math" panose="02040503050406030204" pitchFamily="18" charset="0"/>
                        </a:rPr>
                        <m:t>𝑒</m:t>
                      </m:r>
                    </m:oMath>
                  </m:oMathPara>
                </a14:m>
                <a:endParaRPr lang="en-US" sz="2200" baseline="-25000" dirty="0"/>
              </a:p>
            </p:txBody>
          </p:sp>
        </mc:Choice>
        <mc:Fallback xmlns="">
          <p:sp>
            <p:nvSpPr>
              <p:cNvPr id="28" name="Rectangle 27"/>
              <p:cNvSpPr>
                <a:spLocks noRot="1" noChangeAspect="1" noMove="1" noResize="1" noEditPoints="1" noAdjustHandles="1" noChangeArrowheads="1" noChangeShapeType="1" noTextEdit="1"/>
              </p:cNvSpPr>
              <p:nvPr/>
            </p:nvSpPr>
            <p:spPr>
              <a:xfrm>
                <a:off x="6191975" y="3129585"/>
                <a:ext cx="1033488" cy="423065"/>
              </a:xfrm>
              <a:prstGeom prst="rect">
                <a:avLst/>
              </a:prstGeom>
              <a:blipFill>
                <a:blip r:embed="rId6"/>
                <a:stretch>
                  <a:fillRect/>
                </a:stretch>
              </a:blipFill>
            </p:spPr>
            <p:txBody>
              <a:bodyPr/>
              <a:lstStyle/>
              <a:p>
                <a:r>
                  <a:rPr lang="en-US">
                    <a:noFill/>
                  </a:rPr>
                  <a:t> </a:t>
                </a:r>
              </a:p>
            </p:txBody>
          </p:sp>
        </mc:Fallback>
      </mc:AlternateContent>
      <p:cxnSp>
        <p:nvCxnSpPr>
          <p:cNvPr id="29" name="Straight Arrow Connector 28"/>
          <p:cNvCxnSpPr/>
          <p:nvPr/>
        </p:nvCxnSpPr>
        <p:spPr>
          <a:xfrm>
            <a:off x="5007460" y="3073928"/>
            <a:ext cx="274320" cy="0"/>
          </a:xfrm>
          <a:prstGeom prst="straightConnector1">
            <a:avLst/>
          </a:prstGeom>
          <a:ln w="1905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743368" y="1197588"/>
            <a:ext cx="274320" cy="0"/>
          </a:xfrm>
          <a:prstGeom prst="straightConnector1">
            <a:avLst/>
          </a:prstGeom>
          <a:ln w="1905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404979" y="3080806"/>
            <a:ext cx="274320" cy="0"/>
          </a:xfrm>
          <a:prstGeom prst="straightConnector1">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705393" y="1197588"/>
            <a:ext cx="274320" cy="0"/>
          </a:xfrm>
          <a:prstGeom prst="straightConnector1">
            <a:avLst/>
          </a:prstGeom>
          <a:ln w="190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74374BF2-3C04-4AB9-BE52-D173019A9162}" type="slidenum">
              <a:rPr lang="en-US" smtClean="0"/>
              <a:t>5</a:t>
            </a:fld>
            <a:endParaRPr lang="en-US"/>
          </a:p>
        </p:txBody>
      </p:sp>
    </p:spTree>
    <p:extLst>
      <p:ext uri="{BB962C8B-B14F-4D97-AF65-F5344CB8AC3E}">
        <p14:creationId xmlns:p14="http://schemas.microsoft.com/office/powerpoint/2010/main" val="3893796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par>
                                <p:cTn id="53" presetID="10" presetClass="entr" presetSubtype="0"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xEl>
                                              <p:pRg st="0" end="0"/>
                                            </p:txEl>
                                          </p:spTgt>
                                        </p:tgtEl>
                                        <p:attrNameLst>
                                          <p:attrName>style.visibility</p:attrName>
                                        </p:attrNameLst>
                                      </p:cBhvr>
                                      <p:to>
                                        <p:strVal val="visible"/>
                                      </p:to>
                                    </p:set>
                                    <p:animEffect transition="in" filter="fade">
                                      <p:cBhvr>
                                        <p:cTn id="60" dur="500"/>
                                        <p:tgtEl>
                                          <p:spTgt spid="3">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
                                            <p:txEl>
                                              <p:pRg st="2" end="2"/>
                                            </p:txEl>
                                          </p:spTgt>
                                        </p:tgtEl>
                                        <p:attrNameLst>
                                          <p:attrName>style.visibility</p:attrName>
                                        </p:attrNameLst>
                                      </p:cBhvr>
                                      <p:to>
                                        <p:strVal val="visible"/>
                                      </p:to>
                                    </p:set>
                                    <p:animEffect transition="in" filter="fade">
                                      <p:cBhvr>
                                        <p:cTn id="6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3" grpId="0" animBg="1"/>
      <p:bldP spid="24" grpId="0" animBg="1"/>
      <p:bldP spid="4"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Harmonic Oscillator</a:t>
            </a:r>
            <a:endParaRPr lang="ar-SA" altLang="en-US" sz="3000" b="1" dirty="0"/>
          </a:p>
        </p:txBody>
      </p:sp>
      <p:sp>
        <p:nvSpPr>
          <p:cNvPr id="4" name="Slide Number Placeholder 1"/>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374BF2-3C04-4AB9-BE52-D173019A9162}" type="slidenum">
              <a:rPr lang="en-US" smtClean="0"/>
              <a:pPr/>
              <a:t>6</a:t>
            </a:fld>
            <a:endParaRPr lang="en-US"/>
          </a:p>
        </p:txBody>
      </p:sp>
      <mc:AlternateContent xmlns:mc="http://schemas.openxmlformats.org/markup-compatibility/2006" xmlns:a14="http://schemas.microsoft.com/office/drawing/2010/main">
        <mc:Choice Requires="a14">
          <p:sp>
            <p:nvSpPr>
              <p:cNvPr id="5" name="Rectangle 4"/>
              <p:cNvSpPr/>
              <p:nvPr/>
            </p:nvSpPr>
            <p:spPr>
              <a:xfrm>
                <a:off x="4466153" y="889095"/>
                <a:ext cx="4495658" cy="1892441"/>
              </a:xfrm>
              <a:prstGeom prst="rect">
                <a:avLst/>
              </a:prstGeom>
            </p:spPr>
            <p:txBody>
              <a:bodyPr wrap="square">
                <a:spAutoFit/>
              </a:bodyPr>
              <a:lstStyle/>
              <a:p>
                <a:pPr algn="just"/>
                <a:r>
                  <a:rPr lang="en-US" dirty="0"/>
                  <a:t>At the local minimum, the first derivative of the potential energy with respect to distance equals zero and the second derivative is a positive value.</a:t>
                </a:r>
              </a:p>
              <a:p>
                <a:pPr algn="just"/>
                <a:endParaRPr lang="en-US" sz="1000" dirty="0"/>
              </a:p>
              <a:p>
                <a:pPr algn="just"/>
                <a14:m>
                  <m:oMathPara xmlns:m="http://schemas.openxmlformats.org/officeDocument/2006/math">
                    <m:oMathParaPr>
                      <m:jc m:val="center"/>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𝑑</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𝑒</m:t>
                                  </m:r>
                                </m:sub>
                              </m:sSub>
                              <m:r>
                                <a:rPr lang="en-US" b="0" i="1" smtClean="0">
                                  <a:latin typeface="Cambria Math" panose="02040503050406030204" pitchFamily="18" charset="0"/>
                                </a:rPr>
                                <m:t>)</m:t>
                              </m:r>
                            </m:sub>
                          </m:sSub>
                        </m:num>
                        <m:den>
                          <m:r>
                            <a:rPr lang="en-US" b="0" i="1" smtClean="0">
                              <a:latin typeface="Cambria Math" panose="02040503050406030204" pitchFamily="18" charset="0"/>
                            </a:rPr>
                            <m:t>𝑑𝑟</m:t>
                          </m:r>
                        </m:den>
                      </m:f>
                      <m:r>
                        <a:rPr lang="en-US" b="0" i="1" smtClean="0">
                          <a:latin typeface="Cambria Math" panose="02040503050406030204" pitchFamily="18" charset="0"/>
                        </a:rPr>
                        <m:t>=</m:t>
                      </m:r>
                      <m:r>
                        <a:rPr lang="en-US" b="0" i="1" smtClean="0">
                          <a:latin typeface="Cambria Math" panose="02040503050406030204" pitchFamily="18" charset="0"/>
                        </a:rPr>
                        <m:t>0</m:t>
                      </m:r>
                      <m:r>
                        <a:rPr lang="en-US" b="0" i="0"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b="0" i="1" baseline="30000" smtClean="0">
                                  <a:latin typeface="Cambria Math" panose="02040503050406030204" pitchFamily="18" charset="0"/>
                                </a:rPr>
                                <m:t>2</m:t>
                              </m:r>
                              <m:r>
                                <a:rPr lang="en-US" i="1">
                                  <a:latin typeface="Cambria Math" panose="02040503050406030204" pitchFamily="18" charset="0"/>
                                </a:rPr>
                                <m:t>𝑉</m:t>
                              </m:r>
                            </m:e>
                            <m: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𝑒</m:t>
                                  </m:r>
                                </m:sub>
                              </m:sSub>
                              <m:r>
                                <a:rPr lang="en-US" i="1">
                                  <a:latin typeface="Cambria Math" panose="02040503050406030204" pitchFamily="18" charset="0"/>
                                </a:rPr>
                                <m:t>)</m:t>
                              </m:r>
                            </m:sub>
                          </m:sSub>
                        </m:num>
                        <m:den>
                          <m:r>
                            <a:rPr lang="en-US" i="1">
                              <a:latin typeface="Cambria Math" panose="02040503050406030204" pitchFamily="18" charset="0"/>
                            </a:rPr>
                            <m:t>𝑑𝑟</m:t>
                          </m:r>
                          <m:r>
                            <a:rPr lang="en-US" b="0" i="1" baseline="30000" smtClean="0">
                              <a:latin typeface="Cambria Math" panose="02040503050406030204" pitchFamily="18" charset="0"/>
                            </a:rPr>
                            <m:t>2</m:t>
                          </m:r>
                        </m:den>
                      </m:f>
                      <m:r>
                        <a:rPr lang="en-US" i="1" dirty="0" smtClean="0">
                          <a:latin typeface="Cambria Math" panose="02040503050406030204" pitchFamily="18" charset="0"/>
                          <a:ea typeface="Cambria Math" panose="02040503050406030204" pitchFamily="18" charset="0"/>
                        </a:rPr>
                        <m:t>&gt;</m:t>
                      </m:r>
                      <m:r>
                        <a:rPr lang="en-US" i="1">
                          <a:latin typeface="Cambria Math" panose="02040503050406030204" pitchFamily="18" charset="0"/>
                        </a:rPr>
                        <m:t>0</m:t>
                      </m:r>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4466153" y="889095"/>
                <a:ext cx="4495658" cy="1892441"/>
              </a:xfrm>
              <a:prstGeom prst="rect">
                <a:avLst/>
              </a:prstGeom>
              <a:blipFill>
                <a:blip r:embed="rId2"/>
                <a:stretch>
                  <a:fillRect l="-1221" t="-1935" r="-1085"/>
                </a:stretch>
              </a:blipFill>
            </p:spPr>
            <p:txBody>
              <a:bodyPr/>
              <a:lstStyle/>
              <a:p>
                <a:r>
                  <a:rPr lang="en-US">
                    <a:noFill/>
                  </a:rPr>
                  <a:t> </a:t>
                </a:r>
              </a:p>
            </p:txBody>
          </p:sp>
        </mc:Fallback>
      </mc:AlternateContent>
      <p:grpSp>
        <p:nvGrpSpPr>
          <p:cNvPr id="40" name="Group 39"/>
          <p:cNvGrpSpPr/>
          <p:nvPr/>
        </p:nvGrpSpPr>
        <p:grpSpPr>
          <a:xfrm>
            <a:off x="142703" y="919509"/>
            <a:ext cx="4187348" cy="3364230"/>
            <a:chOff x="142703" y="919509"/>
            <a:chExt cx="4187348" cy="3364230"/>
          </a:xfrm>
        </p:grpSpPr>
        <p:pic>
          <p:nvPicPr>
            <p:cNvPr id="39" name="Picture 38"/>
            <p:cNvPicPr>
              <a:picLocks noChangeAspect="1"/>
            </p:cNvPicPr>
            <p:nvPr/>
          </p:nvPicPr>
          <p:blipFill rotWithShape="1">
            <a:blip r:embed="rId3"/>
            <a:srcRect r="9375"/>
            <a:stretch/>
          </p:blipFill>
          <p:spPr>
            <a:xfrm>
              <a:off x="887486" y="1848015"/>
              <a:ext cx="2410690" cy="1828800"/>
            </a:xfrm>
            <a:prstGeom prst="rect">
              <a:avLst/>
            </a:prstGeom>
          </p:spPr>
        </p:pic>
        <p:grpSp>
          <p:nvGrpSpPr>
            <p:cNvPr id="7" name="Group 6"/>
            <p:cNvGrpSpPr>
              <a:grpSpLocks noChangeAspect="1"/>
            </p:cNvGrpSpPr>
            <p:nvPr/>
          </p:nvGrpSpPr>
          <p:grpSpPr>
            <a:xfrm>
              <a:off x="142703" y="919509"/>
              <a:ext cx="4187348" cy="3364230"/>
              <a:chOff x="12359" y="1037045"/>
              <a:chExt cx="5350498" cy="4298740"/>
            </a:xfrm>
          </p:grpSpPr>
          <p:grpSp>
            <p:nvGrpSpPr>
              <p:cNvPr id="8" name="Group 7"/>
              <p:cNvGrpSpPr>
                <a:grpSpLocks noChangeAspect="1"/>
              </p:cNvGrpSpPr>
              <p:nvPr/>
            </p:nvGrpSpPr>
            <p:grpSpPr>
              <a:xfrm>
                <a:off x="94097" y="1037045"/>
                <a:ext cx="5268760" cy="4298740"/>
                <a:chOff x="202011" y="1192650"/>
                <a:chExt cx="6156310" cy="5022884"/>
              </a:xfrm>
            </p:grpSpPr>
            <p:cxnSp>
              <p:nvCxnSpPr>
                <p:cNvPr id="11" name="Straight Connector 10"/>
                <p:cNvCxnSpPr/>
                <p:nvPr/>
              </p:nvCxnSpPr>
              <p:spPr>
                <a:xfrm flipH="1">
                  <a:off x="1028073" y="5249487"/>
                  <a:ext cx="99722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202011" y="1192650"/>
                  <a:ext cx="6156310" cy="5022884"/>
                  <a:chOff x="993747" y="1181499"/>
                  <a:chExt cx="6156310" cy="5022884"/>
                </a:xfrm>
              </p:grpSpPr>
              <p:grpSp>
                <p:nvGrpSpPr>
                  <p:cNvPr id="13" name="Group 12"/>
                  <p:cNvGrpSpPr/>
                  <p:nvPr/>
                </p:nvGrpSpPr>
                <p:grpSpPr>
                  <a:xfrm>
                    <a:off x="1361297" y="1181499"/>
                    <a:ext cx="5788760" cy="5022884"/>
                    <a:chOff x="469199" y="891567"/>
                    <a:chExt cx="5788760" cy="5022884"/>
                  </a:xfrm>
                </p:grpSpPr>
                <p:pic>
                  <p:nvPicPr>
                    <p:cNvPr id="15" name="Picture 14"/>
                    <p:cNvPicPr>
                      <a:picLocks noChangeAspect="1"/>
                    </p:cNvPicPr>
                    <p:nvPr/>
                  </p:nvPicPr>
                  <p:blipFill>
                    <a:blip r:embed="rId4"/>
                    <a:stretch>
                      <a:fillRect/>
                    </a:stretch>
                  </p:blipFill>
                  <p:spPr>
                    <a:xfrm>
                      <a:off x="911984" y="925202"/>
                      <a:ext cx="600407" cy="359723"/>
                    </a:xfrm>
                    <a:prstGeom prst="rect">
                      <a:avLst/>
                    </a:prstGeom>
                    <a:ln>
                      <a:noFill/>
                    </a:ln>
                  </p:spPr>
                </p:pic>
                <p:sp>
                  <p:nvSpPr>
                    <p:cNvPr id="16" name="Flowchart: Connector 15"/>
                    <p:cNvSpPr/>
                    <p:nvPr/>
                  </p:nvSpPr>
                  <p:spPr>
                    <a:xfrm>
                      <a:off x="1483455" y="891567"/>
                      <a:ext cx="457200" cy="457200"/>
                    </a:xfrm>
                    <a:prstGeom prst="flowChartConnector">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solidFill>
                          <a:srgbClr val="FF0000"/>
                        </a:solidFill>
                      </a:endParaRPr>
                    </a:p>
                  </p:txBody>
                </p:sp>
                <p:sp>
                  <p:nvSpPr>
                    <p:cNvPr id="17" name="Flowchart: Connector 16"/>
                    <p:cNvSpPr/>
                    <p:nvPr/>
                  </p:nvSpPr>
                  <p:spPr>
                    <a:xfrm>
                      <a:off x="567805" y="930873"/>
                      <a:ext cx="359906" cy="359906"/>
                    </a:xfrm>
                    <a:prstGeom prst="flowChartConnec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solidFill>
                          <a:srgbClr val="FF0000"/>
                        </a:solidFill>
                      </a:endParaRPr>
                    </a:p>
                  </p:txBody>
                </p:sp>
                <p:grpSp>
                  <p:nvGrpSpPr>
                    <p:cNvPr id="18" name="Group 17"/>
                    <p:cNvGrpSpPr/>
                    <p:nvPr/>
                  </p:nvGrpSpPr>
                  <p:grpSpPr>
                    <a:xfrm>
                      <a:off x="877746" y="4968253"/>
                      <a:ext cx="2097674" cy="946198"/>
                      <a:chOff x="3230462" y="1769085"/>
                      <a:chExt cx="2097674" cy="946198"/>
                    </a:xfrm>
                  </p:grpSpPr>
                  <p:cxnSp>
                    <p:nvCxnSpPr>
                      <p:cNvPr id="30" name="Straight Connector 29"/>
                      <p:cNvCxnSpPr/>
                      <p:nvPr/>
                    </p:nvCxnSpPr>
                    <p:spPr>
                      <a:xfrm flipV="1">
                        <a:off x="3405615" y="2014100"/>
                        <a:ext cx="1691640" cy="0"/>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Rectangle 30"/>
                          <p:cNvSpPr/>
                          <p:nvPr/>
                        </p:nvSpPr>
                        <p:spPr>
                          <a:xfrm>
                            <a:off x="3968453" y="1769085"/>
                            <a:ext cx="596416" cy="519448"/>
                          </a:xfrm>
                          <a:prstGeom prst="rect">
                            <a:avLst/>
                          </a:prstGeom>
                          <a:solidFill>
                            <a:schemeClr val="bg1"/>
                          </a:solidFill>
                          <a:ln>
                            <a:noFill/>
                          </a:ln>
                        </p:spPr>
                        <p:txBody>
                          <a:bodyPr wrap="none">
                            <a:spAutoFit/>
                          </a:bodyPr>
                          <a:lstStyle/>
                          <a:p>
                            <a:pPr algn="just"/>
                            <a14:m>
                              <m:oMathPara xmlns:m="http://schemas.openxmlformats.org/officeDocument/2006/math">
                                <m:oMathParaPr>
                                  <m:jc m:val="centerGroup"/>
                                </m:oMathParaPr>
                                <m:oMath xmlns:m="http://schemas.openxmlformats.org/officeDocument/2006/math">
                                  <m:r>
                                    <a:rPr lang="en-US" sz="1700" b="0" i="1" dirty="0" smtClean="0">
                                      <a:latin typeface="Cambria Math" panose="02040503050406030204" pitchFamily="18" charset="0"/>
                                    </a:rPr>
                                    <m:t>𝑟</m:t>
                                  </m:r>
                                  <m:r>
                                    <a:rPr lang="en-US" sz="1700" b="0" i="1" baseline="-25000" dirty="0" smtClean="0">
                                      <a:latin typeface="Cambria Math" panose="02040503050406030204" pitchFamily="18" charset="0"/>
                                    </a:rPr>
                                    <m:t>𝑒</m:t>
                                  </m:r>
                                </m:oMath>
                              </m:oMathPara>
                            </a14:m>
                            <a:endParaRPr lang="en-US" sz="1700" baseline="-25000" dirty="0"/>
                          </a:p>
                        </p:txBody>
                      </p:sp>
                    </mc:Choice>
                    <mc:Fallback xmlns="">
                      <p:sp>
                        <p:nvSpPr>
                          <p:cNvPr id="19" name="Rectangle 18"/>
                          <p:cNvSpPr>
                            <a:spLocks noRot="1" noChangeAspect="1" noMove="1" noResize="1" noEditPoints="1" noAdjustHandles="1" noChangeArrowheads="1" noChangeShapeType="1" noTextEdit="1"/>
                          </p:cNvSpPr>
                          <p:nvPr/>
                        </p:nvSpPr>
                        <p:spPr>
                          <a:xfrm>
                            <a:off x="3968453" y="1769085"/>
                            <a:ext cx="596416" cy="519448"/>
                          </a:xfrm>
                          <a:prstGeom prst="rect">
                            <a:avLst/>
                          </a:prstGeom>
                          <a:blipFill>
                            <a:blip r:embed="rId6"/>
                            <a:stretch>
                              <a:fillRect/>
                            </a:stretch>
                          </a:blipFill>
                          <a:ln>
                            <a:noFill/>
                          </a:ln>
                        </p:spPr>
                        <p:txBody>
                          <a:bodyPr/>
                          <a:lstStyle/>
                          <a:p>
                            <a:r>
                              <a:rPr lang="en-US">
                                <a:noFill/>
                              </a:rPr>
                              <a:t> </a:t>
                            </a:r>
                          </a:p>
                        </p:txBody>
                      </p:sp>
                    </mc:Fallback>
                  </mc:AlternateContent>
                  <p:cxnSp>
                    <p:nvCxnSpPr>
                      <p:cNvPr id="32" name="Straight Connector 31"/>
                      <p:cNvCxnSpPr/>
                      <p:nvPr/>
                    </p:nvCxnSpPr>
                    <p:spPr>
                      <a:xfrm>
                        <a:off x="3405616" y="1879880"/>
                        <a:ext cx="0" cy="2475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095956" y="1895119"/>
                        <a:ext cx="0" cy="2475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p:nvPicPr>
                    <p:blipFill>
                      <a:blip r:embed="rId4"/>
                      <a:stretch>
                        <a:fillRect/>
                      </a:stretch>
                    </p:blipFill>
                    <p:spPr>
                      <a:xfrm>
                        <a:off x="3574642" y="2291719"/>
                        <a:ext cx="1328982" cy="359722"/>
                      </a:xfrm>
                      <a:prstGeom prst="rect">
                        <a:avLst/>
                      </a:prstGeom>
                      <a:ln>
                        <a:noFill/>
                      </a:ln>
                    </p:spPr>
                  </p:pic>
                  <p:sp>
                    <p:nvSpPr>
                      <p:cNvPr id="35" name="Flowchart: Connector 34"/>
                      <p:cNvSpPr/>
                      <p:nvPr/>
                    </p:nvSpPr>
                    <p:spPr>
                      <a:xfrm>
                        <a:off x="4870936" y="2258084"/>
                        <a:ext cx="457200" cy="457199"/>
                      </a:xfrm>
                      <a:prstGeom prst="flowChartConnector">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solidFill>
                            <a:srgbClr val="FF0000"/>
                          </a:solidFill>
                        </a:endParaRPr>
                      </a:p>
                    </p:txBody>
                  </p:sp>
                  <p:sp>
                    <p:nvSpPr>
                      <p:cNvPr id="36" name="Flowchart: Connector 35"/>
                      <p:cNvSpPr/>
                      <p:nvPr/>
                    </p:nvSpPr>
                    <p:spPr>
                      <a:xfrm>
                        <a:off x="3230462" y="2297389"/>
                        <a:ext cx="359906" cy="359906"/>
                      </a:xfrm>
                      <a:prstGeom prst="flowChartConnec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solidFill>
                            <a:srgbClr val="FF0000"/>
                          </a:solidFill>
                        </a:endParaRPr>
                      </a:p>
                    </p:txBody>
                  </p:sp>
                </p:grpSp>
                <p:pic>
                  <p:nvPicPr>
                    <p:cNvPr id="19" name="Picture 18"/>
                    <p:cNvPicPr>
                      <a:picLocks noChangeAspect="1"/>
                    </p:cNvPicPr>
                    <p:nvPr/>
                  </p:nvPicPr>
                  <p:blipFill>
                    <a:blip r:embed="rId4"/>
                    <a:stretch>
                      <a:fillRect/>
                    </a:stretch>
                  </p:blipFill>
                  <p:spPr>
                    <a:xfrm>
                      <a:off x="3509342" y="2816289"/>
                      <a:ext cx="1742108" cy="359723"/>
                    </a:xfrm>
                    <a:prstGeom prst="rect">
                      <a:avLst/>
                    </a:prstGeom>
                    <a:ln>
                      <a:noFill/>
                    </a:ln>
                  </p:spPr>
                </p:pic>
                <p:sp>
                  <p:nvSpPr>
                    <p:cNvPr id="20" name="Flowchart: Connector 19"/>
                    <p:cNvSpPr/>
                    <p:nvPr/>
                  </p:nvSpPr>
                  <p:spPr>
                    <a:xfrm>
                      <a:off x="5206515" y="2777670"/>
                      <a:ext cx="457200" cy="457200"/>
                    </a:xfrm>
                    <a:prstGeom prst="flowChartConnector">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solidFill>
                          <a:srgbClr val="FF0000"/>
                        </a:solidFill>
                      </a:endParaRPr>
                    </a:p>
                  </p:txBody>
                </p:sp>
                <p:sp>
                  <p:nvSpPr>
                    <p:cNvPr id="21" name="Flowchart: Connector 20"/>
                    <p:cNvSpPr/>
                    <p:nvPr/>
                  </p:nvSpPr>
                  <p:spPr>
                    <a:xfrm>
                      <a:off x="3165163" y="2821960"/>
                      <a:ext cx="359906" cy="359906"/>
                    </a:xfrm>
                    <a:prstGeom prst="flowChartConnec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a:solidFill>
                          <a:srgbClr val="FF0000"/>
                        </a:solidFill>
                      </a:endParaRPr>
                    </a:p>
                  </p:txBody>
                </p:sp>
                <p:cxnSp>
                  <p:nvCxnSpPr>
                    <p:cNvPr id="22" name="Straight Connector 21"/>
                    <p:cNvCxnSpPr/>
                    <p:nvPr/>
                  </p:nvCxnSpPr>
                  <p:spPr>
                    <a:xfrm flipH="1">
                      <a:off x="911984" y="1292344"/>
                      <a:ext cx="0" cy="4114800"/>
                    </a:xfrm>
                    <a:prstGeom prst="line">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904364" y="3335321"/>
                      <a:ext cx="4846320" cy="0"/>
                    </a:xfrm>
                    <a:prstGeom prst="line">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Rectangle 25"/>
                        <p:cNvSpPr/>
                        <p:nvPr/>
                      </p:nvSpPr>
                      <p:spPr>
                        <a:xfrm>
                          <a:off x="5745308" y="3119878"/>
                          <a:ext cx="512651" cy="528446"/>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sz="1700" i="1" dirty="0">
                                    <a:latin typeface="Cambria Math" panose="02040503050406030204" pitchFamily="18" charset="0"/>
                                  </a:rPr>
                                  <m:t>𝑟</m:t>
                                </m:r>
                              </m:oMath>
                            </m:oMathPara>
                          </a14:m>
                          <a:endParaRPr lang="en-US" sz="1700" dirty="0"/>
                        </a:p>
                      </p:txBody>
                    </p:sp>
                  </mc:Choice>
                  <mc:Fallback xmlns="">
                    <p:sp>
                      <p:nvSpPr>
                        <p:cNvPr id="50" name="Rectangle 49"/>
                        <p:cNvSpPr>
                          <a:spLocks noRot="1" noChangeAspect="1" noMove="1" noResize="1" noEditPoints="1" noAdjustHandles="1" noChangeArrowheads="1" noChangeShapeType="1" noTextEdit="1"/>
                        </p:cNvSpPr>
                        <p:nvPr/>
                      </p:nvSpPr>
                      <p:spPr>
                        <a:xfrm>
                          <a:off x="5745308" y="3119878"/>
                          <a:ext cx="512651" cy="528446"/>
                        </a:xfrm>
                        <a:prstGeom prst="rect">
                          <a:avLst/>
                        </a:prstGeom>
                        <a:blipFill>
                          <a:blip r:embed="rId7"/>
                          <a:stretch>
                            <a:fillRect/>
                          </a:stretch>
                        </a:blipFill>
                        <a:ln>
                          <a:noFill/>
                        </a:ln>
                      </p:spPr>
                      <p:txBody>
                        <a:bodyPr/>
                        <a:lstStyle/>
                        <a:p>
                          <a:r>
                            <a:rPr lang="en-US">
                              <a:noFill/>
                            </a:rPr>
                            <a:t> </a:t>
                          </a:r>
                        </a:p>
                      </p:txBody>
                    </p:sp>
                  </mc:Fallback>
                </mc:AlternateContent>
                <p:cxnSp>
                  <p:nvCxnSpPr>
                    <p:cNvPr id="27" name="Straight Connector 26"/>
                    <p:cNvCxnSpPr/>
                    <p:nvPr/>
                  </p:nvCxnSpPr>
                  <p:spPr>
                    <a:xfrm flipV="1">
                      <a:off x="1901588" y="3365085"/>
                      <a:ext cx="0" cy="157760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Rectangle 27"/>
                        <p:cNvSpPr/>
                        <p:nvPr/>
                      </p:nvSpPr>
                      <p:spPr>
                        <a:xfrm>
                          <a:off x="1617460" y="2843151"/>
                          <a:ext cx="596416" cy="519448"/>
                        </a:xfrm>
                        <a:prstGeom prst="rect">
                          <a:avLst/>
                        </a:prstGeom>
                        <a:ln>
                          <a:noFill/>
                        </a:ln>
                      </p:spPr>
                      <p:txBody>
                        <a:bodyPr wrap="none">
                          <a:spAutoFit/>
                        </a:bodyPr>
                        <a:lstStyle/>
                        <a:p>
                          <a:pPr algn="just"/>
                          <a14:m>
                            <m:oMathPara xmlns:m="http://schemas.openxmlformats.org/officeDocument/2006/math">
                              <m:oMathParaPr>
                                <m:jc m:val="centerGroup"/>
                              </m:oMathParaPr>
                              <m:oMath xmlns:m="http://schemas.openxmlformats.org/officeDocument/2006/math">
                                <m:r>
                                  <a:rPr lang="en-US" sz="1700" i="1" dirty="0">
                                    <a:latin typeface="Cambria Math" panose="02040503050406030204" pitchFamily="18" charset="0"/>
                                  </a:rPr>
                                  <m:t>𝑟</m:t>
                                </m:r>
                                <m:r>
                                  <a:rPr lang="en-US" sz="1700" i="1" baseline="-25000" dirty="0">
                                    <a:latin typeface="Cambria Math" panose="02040503050406030204" pitchFamily="18" charset="0"/>
                                  </a:rPr>
                                  <m:t>𝑒</m:t>
                                </m:r>
                              </m:oMath>
                            </m:oMathPara>
                          </a14:m>
                          <a:endParaRPr lang="en-US" sz="1700" baseline="-25000" dirty="0"/>
                        </a:p>
                      </p:txBody>
                    </p:sp>
                  </mc:Choice>
                  <mc:Fallback xmlns="">
                    <p:sp>
                      <p:nvSpPr>
                        <p:cNvPr id="54" name="Rectangle 53"/>
                        <p:cNvSpPr>
                          <a:spLocks noRot="1" noChangeAspect="1" noMove="1" noResize="1" noEditPoints="1" noAdjustHandles="1" noChangeArrowheads="1" noChangeShapeType="1" noTextEdit="1"/>
                        </p:cNvSpPr>
                        <p:nvPr/>
                      </p:nvSpPr>
                      <p:spPr>
                        <a:xfrm>
                          <a:off x="1617460" y="2843151"/>
                          <a:ext cx="596416" cy="519448"/>
                        </a:xfrm>
                        <a:prstGeom prst="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469199" y="1605411"/>
                          <a:ext cx="566070" cy="919037"/>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sz="1700" b="0" i="1" smtClean="0">
                                    <a:latin typeface="Cambria Math" panose="02040503050406030204" pitchFamily="18" charset="0"/>
                                    <a:ea typeface="Cambria Math" panose="02040503050406030204" pitchFamily="18" charset="0"/>
                                  </a:rPr>
                                  <m:t>↑</m:t>
                                </m:r>
                              </m:oMath>
                            </m:oMathPara>
                          </a14:m>
                          <a:endParaRPr lang="en-US" sz="17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1700" b="0" i="1" dirty="0" smtClean="0">
                                    <a:latin typeface="Cambria Math" panose="02040503050406030204" pitchFamily="18" charset="0"/>
                                  </a:rPr>
                                  <m:t>𝐸</m:t>
                                </m:r>
                              </m:oMath>
                            </m:oMathPara>
                          </a14:m>
                          <a:endParaRPr lang="en-US" sz="1700" dirty="0"/>
                        </a:p>
                      </p:txBody>
                    </p:sp>
                  </mc:Choice>
                  <mc:Fallback xmlns="">
                    <p:sp>
                      <p:nvSpPr>
                        <p:cNvPr id="57" name="Rectangle 56"/>
                        <p:cNvSpPr>
                          <a:spLocks noRot="1" noChangeAspect="1" noMove="1" noResize="1" noEditPoints="1" noAdjustHandles="1" noChangeArrowheads="1" noChangeShapeType="1" noTextEdit="1"/>
                        </p:cNvSpPr>
                        <p:nvPr/>
                      </p:nvSpPr>
                      <p:spPr>
                        <a:xfrm>
                          <a:off x="469199" y="1605411"/>
                          <a:ext cx="566070" cy="919037"/>
                        </a:xfrm>
                        <a:prstGeom prst="rect">
                          <a:avLst/>
                        </a:prstGeom>
                        <a:blipFill>
                          <a:blip r:embed="rId9"/>
                          <a:stretch>
                            <a:fillRect/>
                          </a:stretch>
                        </a:blipFill>
                        <a:ln>
                          <a:no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4" name="Rectangle 13"/>
                      <p:cNvSpPr/>
                      <p:nvPr/>
                    </p:nvSpPr>
                    <p:spPr>
                      <a:xfrm>
                        <a:off x="993747" y="4924980"/>
                        <a:ext cx="909942" cy="519448"/>
                      </a:xfrm>
                      <a:prstGeom prst="rect">
                        <a:avLst/>
                      </a:prstGeom>
                      <a:ln>
                        <a:noFill/>
                      </a:ln>
                    </p:spPr>
                    <p:txBody>
                      <a:bodyPr wrap="none">
                        <a:spAutoFit/>
                      </a:bodyPr>
                      <a:lstStyle/>
                      <a:p>
                        <a:pPr algn="just"/>
                        <a14:m>
                          <m:oMathPara xmlns:m="http://schemas.openxmlformats.org/officeDocument/2006/math">
                            <m:oMathParaPr>
                              <m:jc m:val="centerGroup"/>
                            </m:oMathParaPr>
                            <m:oMath xmlns:m="http://schemas.openxmlformats.org/officeDocument/2006/math">
                              <m:r>
                                <a:rPr lang="en-US" sz="1700" b="0" i="1" dirty="0" smtClean="0">
                                  <a:latin typeface="Cambria Math" panose="02040503050406030204" pitchFamily="18" charset="0"/>
                                </a:rPr>
                                <m:t>−</m:t>
                              </m:r>
                              <m:r>
                                <a:rPr lang="en-US" sz="1700" b="0" i="1" dirty="0" smtClean="0">
                                  <a:latin typeface="Cambria Math" panose="02040503050406030204" pitchFamily="18" charset="0"/>
                                </a:rPr>
                                <m:t>𝐷𝑒</m:t>
                              </m:r>
                            </m:oMath>
                          </m:oMathPara>
                        </a14:m>
                        <a:endParaRPr lang="en-US" sz="1700" baseline="-25000" dirty="0"/>
                      </a:p>
                    </p:txBody>
                  </p:sp>
                </mc:Choice>
                <mc:Fallback xmlns="">
                  <p:sp>
                    <p:nvSpPr>
                      <p:cNvPr id="14" name="Rectangle 13"/>
                      <p:cNvSpPr>
                        <a:spLocks noRot="1" noChangeAspect="1" noMove="1" noResize="1" noEditPoints="1" noAdjustHandles="1" noChangeArrowheads="1" noChangeShapeType="1" noTextEdit="1"/>
                      </p:cNvSpPr>
                      <p:nvPr/>
                    </p:nvSpPr>
                    <p:spPr>
                      <a:xfrm>
                        <a:off x="993747" y="4924980"/>
                        <a:ext cx="909942" cy="519448"/>
                      </a:xfrm>
                      <a:prstGeom prst="rect">
                        <a:avLst/>
                      </a:prstGeom>
                      <a:blipFill>
                        <a:blip r:embed="rId10"/>
                        <a:stretch>
                          <a:fillRect/>
                        </a:stretch>
                      </a:blipFill>
                      <a:ln>
                        <a:noFill/>
                      </a:ln>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9" name="Rectangle 8"/>
                  <p:cNvSpPr/>
                  <p:nvPr/>
                </p:nvSpPr>
                <p:spPr>
                  <a:xfrm>
                    <a:off x="12359" y="2410990"/>
                    <a:ext cx="851102" cy="452261"/>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sz="1700" b="0" i="1" dirty="0" smtClean="0">
                              <a:latin typeface="Cambria Math" panose="02040503050406030204" pitchFamily="18" charset="0"/>
                            </a:rPr>
                            <m:t>𝑉</m:t>
                          </m:r>
                          <m:r>
                            <a:rPr lang="en-US" sz="1700" b="0" i="1" dirty="0" smtClean="0">
                              <a:latin typeface="Cambria Math" panose="02040503050406030204" pitchFamily="18" charset="0"/>
                            </a:rPr>
                            <m:t>(</m:t>
                          </m:r>
                          <m:r>
                            <a:rPr lang="en-US" sz="1700" i="1" dirty="0">
                              <a:latin typeface="Cambria Math" panose="02040503050406030204" pitchFamily="18" charset="0"/>
                            </a:rPr>
                            <m:t>𝑟</m:t>
                          </m:r>
                          <m:r>
                            <a:rPr lang="en-US" sz="1700" b="0" i="1" dirty="0" smtClean="0">
                              <a:latin typeface="Cambria Math" panose="02040503050406030204" pitchFamily="18" charset="0"/>
                            </a:rPr>
                            <m:t>)</m:t>
                          </m:r>
                        </m:oMath>
                      </m:oMathPara>
                    </a14:m>
                    <a:endParaRPr lang="en-US" sz="1700" dirty="0"/>
                  </a:p>
                </p:txBody>
              </p:sp>
            </mc:Choice>
            <mc:Fallback xmlns="">
              <p:sp>
                <p:nvSpPr>
                  <p:cNvPr id="73" name="Rectangle 72"/>
                  <p:cNvSpPr>
                    <a:spLocks noRot="1" noChangeAspect="1" noMove="1" noResize="1" noEditPoints="1" noAdjustHandles="1" noChangeArrowheads="1" noChangeShapeType="1" noTextEdit="1"/>
                  </p:cNvSpPr>
                  <p:nvPr/>
                </p:nvSpPr>
                <p:spPr>
                  <a:xfrm>
                    <a:off x="12359" y="2410990"/>
                    <a:ext cx="851102" cy="452261"/>
                  </a:xfrm>
                  <a:prstGeom prst="rect">
                    <a:avLst/>
                  </a:prstGeom>
                  <a:blipFill>
                    <a:blip r:embed="rId11"/>
                    <a:stretch>
                      <a:fillRect b="-1379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26655" y="2956001"/>
                    <a:ext cx="453079" cy="452260"/>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sz="1700" b="0" i="1" dirty="0" smtClean="0">
                              <a:latin typeface="Cambria Math" panose="02040503050406030204" pitchFamily="18" charset="0"/>
                            </a:rPr>
                            <m:t>0</m:t>
                          </m:r>
                        </m:oMath>
                      </m:oMathPara>
                    </a14:m>
                    <a:endParaRPr lang="en-US" sz="1700" dirty="0"/>
                  </a:p>
                </p:txBody>
              </p:sp>
            </mc:Choice>
            <mc:Fallback xmlns="">
              <p:sp>
                <p:nvSpPr>
                  <p:cNvPr id="74" name="Rectangle 73"/>
                  <p:cNvSpPr>
                    <a:spLocks noRot="1" noChangeAspect="1" noMove="1" noResize="1" noEditPoints="1" noAdjustHandles="1" noChangeArrowheads="1" noChangeShapeType="1" noTextEdit="1"/>
                  </p:cNvSpPr>
                  <p:nvPr/>
                </p:nvSpPr>
                <p:spPr>
                  <a:xfrm>
                    <a:off x="426655" y="2956001"/>
                    <a:ext cx="453079" cy="452260"/>
                  </a:xfrm>
                  <a:prstGeom prst="rect">
                    <a:avLst/>
                  </a:prstGeom>
                  <a:blipFill>
                    <a:blip r:embed="rId12"/>
                    <a:stretch>
                      <a:fillRect/>
                    </a:stretch>
                  </a:blipFill>
                  <a:ln>
                    <a:noFill/>
                  </a:ln>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37" name="Rectangle 36"/>
              <p:cNvSpPr/>
              <p:nvPr/>
            </p:nvSpPr>
            <p:spPr>
              <a:xfrm>
                <a:off x="327832" y="4355250"/>
                <a:ext cx="8633979" cy="2458622"/>
              </a:xfrm>
              <a:prstGeom prst="rect">
                <a:avLst/>
              </a:prstGeom>
            </p:spPr>
            <p:txBody>
              <a:bodyPr wrap="square">
                <a:spAutoFit/>
              </a:bodyPr>
              <a:lstStyle/>
              <a:p>
                <a:pPr algn="just"/>
                <a:r>
                  <a:rPr lang="en-US" altLang="en-US" dirty="0"/>
                  <a:t>Where </a:t>
                </a:r>
                <a14:m>
                  <m:oMath xmlns:m="http://schemas.openxmlformats.org/officeDocument/2006/math">
                    <m:r>
                      <a:rPr lang="en-US" dirty="0">
                        <a:latin typeface="Cambria Math" panose="02040503050406030204" pitchFamily="18" charset="0"/>
                      </a:rPr>
                      <m:t>𝐷</m:t>
                    </m:r>
                    <m:r>
                      <a:rPr lang="en-US" baseline="-25000" dirty="0">
                        <a:latin typeface="Cambria Math" panose="02040503050406030204" pitchFamily="18" charset="0"/>
                      </a:rPr>
                      <m:t>𝑒</m:t>
                    </m:r>
                  </m:oMath>
                </a14:m>
                <a:r>
                  <a:rPr lang="en-US" altLang="en-US" dirty="0"/>
                  <a:t> is the dissociation energy, and </a:t>
                </a:r>
                <a14:m>
                  <m:oMath xmlns:m="http://schemas.openxmlformats.org/officeDocument/2006/math">
                    <m:r>
                      <a:rPr lang="en-US" altLang="en-US" i="1" dirty="0" smtClean="0">
                        <a:latin typeface="Cambria Math" panose="02040503050406030204" pitchFamily="18" charset="0"/>
                      </a:rPr>
                      <m:t>𝑘</m:t>
                    </m:r>
                  </m:oMath>
                </a14:m>
                <a:r>
                  <a:rPr lang="en-US" altLang="en-US" dirty="0"/>
                  <a:t> is the value of the second derivative of potential energy function with respect to distance at equilibrium distance.</a:t>
                </a:r>
              </a:p>
              <a:p>
                <a:pPr algn="just"/>
                <a14:m>
                  <m:oMathPara xmlns:m="http://schemas.openxmlformats.org/officeDocument/2006/math">
                    <m:oMathParaPr>
                      <m:jc m:val="centerGroup"/>
                    </m:oMathParaPr>
                    <m:oMath xmlns:m="http://schemas.openxmlformats.org/officeDocument/2006/math">
                      <m:r>
                        <a:rPr lang="en-US" altLang="en-US" i="1">
                          <a:latin typeface="Cambria Math" panose="02040503050406030204" pitchFamily="18" charset="0"/>
                        </a:rPr>
                        <m:t>𝑘</m:t>
                      </m:r>
                      <m:r>
                        <a:rPr lang="en-US" altLang="en-US" i="1">
                          <a:latin typeface="Cambria Math" panose="02040503050406030204" pitchFamily="18" charset="0"/>
                        </a:rPr>
                        <m:t>=</m:t>
                      </m:r>
                      <m:sSub>
                        <m:sSubPr>
                          <m:ctrlPr>
                            <a:rPr lang="en-US" altLang="en-US" i="1">
                              <a:latin typeface="Cambria Math" panose="02040503050406030204" pitchFamily="18" charset="0"/>
                            </a:rPr>
                          </m:ctrlPr>
                        </m:sSubPr>
                        <m:e>
                          <m:d>
                            <m:dPr>
                              <m:begChr m:val=""/>
                              <m:endChr m:val="|"/>
                              <m:ctrlPr>
                                <a:rPr lang="en-US" altLang="en-US" i="1">
                                  <a:latin typeface="Cambria Math" panose="02040503050406030204" pitchFamily="18" charset="0"/>
                                </a:rPr>
                              </m:ctrlPr>
                            </m:dPr>
                            <m:e>
                              <m:f>
                                <m:fPr>
                                  <m:ctrlPr>
                                    <a:rPr lang="en-US" altLang="en-US" i="1">
                                      <a:latin typeface="Cambria Math" panose="02040503050406030204" pitchFamily="18" charset="0"/>
                                    </a:rPr>
                                  </m:ctrlPr>
                                </m:fPr>
                                <m:num>
                                  <m:sSup>
                                    <m:sSupPr>
                                      <m:ctrlPr>
                                        <a:rPr lang="en-US" altLang="en-US" i="1">
                                          <a:latin typeface="Cambria Math" panose="02040503050406030204" pitchFamily="18" charset="0"/>
                                        </a:rPr>
                                      </m:ctrlPr>
                                    </m:sSupPr>
                                    <m:e>
                                      <m:r>
                                        <a:rPr lang="en-US" altLang="en-US" i="1">
                                          <a:latin typeface="Cambria Math" panose="02040503050406030204" pitchFamily="18" charset="0"/>
                                        </a:rPr>
                                        <m:t>𝑑</m:t>
                                      </m:r>
                                    </m:e>
                                    <m:sup>
                                      <m:r>
                                        <a:rPr lang="en-US" altLang="en-US" i="1">
                                          <a:latin typeface="Cambria Math" panose="02040503050406030204" pitchFamily="18" charset="0"/>
                                        </a:rPr>
                                        <m:t>2</m:t>
                                      </m:r>
                                    </m:sup>
                                  </m:sSup>
                                  <m:r>
                                    <a:rPr lang="en-US" altLang="en-US" i="1">
                                      <a:latin typeface="Cambria Math" panose="02040503050406030204" pitchFamily="18" charset="0"/>
                                    </a:rPr>
                                    <m:t>𝑉</m:t>
                                  </m:r>
                                  <m:r>
                                    <a:rPr lang="en-US" altLang="en-US" i="1">
                                      <a:latin typeface="Cambria Math" panose="02040503050406030204" pitchFamily="18" charset="0"/>
                                    </a:rPr>
                                    <m:t>(</m:t>
                                  </m:r>
                                  <m:r>
                                    <a:rPr lang="en-US" altLang="en-US" i="1">
                                      <a:latin typeface="Cambria Math" panose="02040503050406030204" pitchFamily="18" charset="0"/>
                                    </a:rPr>
                                    <m:t>𝑟</m:t>
                                  </m:r>
                                  <m:r>
                                    <a:rPr lang="en-US" altLang="en-US" i="1">
                                      <a:latin typeface="Cambria Math" panose="02040503050406030204" pitchFamily="18" charset="0"/>
                                    </a:rPr>
                                    <m:t>)</m:t>
                                  </m:r>
                                </m:num>
                                <m:den>
                                  <m:sSup>
                                    <m:sSupPr>
                                      <m:ctrlPr>
                                        <a:rPr lang="en-US" altLang="en-US" i="1">
                                          <a:latin typeface="Cambria Math" panose="02040503050406030204" pitchFamily="18" charset="0"/>
                                        </a:rPr>
                                      </m:ctrlPr>
                                    </m:sSupPr>
                                    <m:e>
                                      <m:r>
                                        <a:rPr lang="en-US" altLang="en-US" i="1">
                                          <a:latin typeface="Cambria Math" panose="02040503050406030204" pitchFamily="18" charset="0"/>
                                        </a:rPr>
                                        <m:t>𝑑𝑟</m:t>
                                      </m:r>
                                    </m:e>
                                    <m:sup>
                                      <m:r>
                                        <a:rPr lang="en-US" altLang="en-US" i="1">
                                          <a:latin typeface="Cambria Math" panose="02040503050406030204" pitchFamily="18" charset="0"/>
                                        </a:rPr>
                                        <m:t>2</m:t>
                                      </m:r>
                                    </m:sup>
                                  </m:sSup>
                                </m:den>
                              </m:f>
                            </m:e>
                          </m:d>
                        </m:e>
                        <m:sub>
                          <m:r>
                            <a:rPr lang="en-US" altLang="en-US" i="1">
                              <a:latin typeface="Cambria Math" panose="02040503050406030204" pitchFamily="18" charset="0"/>
                            </a:rPr>
                            <m:t>𝑟</m:t>
                          </m:r>
                          <m:r>
                            <a:rPr lang="en-US" altLang="en-US" i="1">
                              <a:latin typeface="Cambria Math" panose="02040503050406030204" pitchFamily="18" charset="0"/>
                            </a:rPr>
                            <m:t>=</m:t>
                          </m:r>
                          <m:sSub>
                            <m:sSubPr>
                              <m:ctrlPr>
                                <a:rPr lang="en-US" altLang="en-US" i="1">
                                  <a:latin typeface="Cambria Math" panose="02040503050406030204" pitchFamily="18" charset="0"/>
                                </a:rPr>
                              </m:ctrlPr>
                            </m:sSubPr>
                            <m:e>
                              <m:r>
                                <a:rPr lang="en-US" altLang="en-US" i="1">
                                  <a:latin typeface="Cambria Math" panose="02040503050406030204" pitchFamily="18" charset="0"/>
                                </a:rPr>
                                <m:t>𝑟</m:t>
                              </m:r>
                            </m:e>
                            <m:sub>
                              <m:r>
                                <a:rPr lang="en-US" altLang="en-US" i="1">
                                  <a:latin typeface="Cambria Math" panose="02040503050406030204" pitchFamily="18" charset="0"/>
                                </a:rPr>
                                <m:t>𝑒</m:t>
                              </m:r>
                            </m:sub>
                          </m:sSub>
                        </m:sub>
                      </m:sSub>
                    </m:oMath>
                  </m:oMathPara>
                </a14:m>
                <a:endParaRPr lang="en-US" altLang="en-US" dirty="0"/>
              </a:p>
              <a:p>
                <a:pPr algn="just"/>
                <a:endParaRPr lang="en-US" altLang="en-US" sz="200" dirty="0"/>
              </a:p>
              <a:p>
                <a:pPr algn="just"/>
                <a:r>
                  <a:rPr lang="en-US" dirty="0"/>
                  <a:t>Remember that, the displacement is given by (</a:t>
                </a:r>
                <a14:m>
                  <m:oMath xmlns:m="http://schemas.openxmlformats.org/officeDocument/2006/math">
                    <m:r>
                      <a:rPr lang="en-US" dirty="0">
                        <a:latin typeface="Cambria Math" panose="02040503050406030204" pitchFamily="18" charset="0"/>
                      </a:rPr>
                      <m:t>𝑥</m:t>
                    </m:r>
                    <m:r>
                      <a:rPr lang="en-US" dirty="0">
                        <a:latin typeface="Cambria Math" panose="02040503050406030204" pitchFamily="18" charset="0"/>
                      </a:rPr>
                      <m:t> = </m:t>
                    </m:r>
                    <m:r>
                      <a:rPr lang="en-US" dirty="0">
                        <a:latin typeface="Cambria Math" panose="02040503050406030204" pitchFamily="18" charset="0"/>
                      </a:rPr>
                      <m:t>𝑟</m:t>
                    </m:r>
                    <m:r>
                      <a:rPr lang="en-US" dirty="0">
                        <a:latin typeface="Cambria Math" panose="02040503050406030204" pitchFamily="18" charset="0"/>
                      </a:rPr>
                      <m:t> –</m:t>
                    </m:r>
                    <m:r>
                      <a:rPr lang="en-US" dirty="0">
                        <a:latin typeface="Cambria Math" panose="02040503050406030204" pitchFamily="18" charset="0"/>
                      </a:rPr>
                      <m:t>𝑟𝑒</m:t>
                    </m:r>
                  </m:oMath>
                </a14:m>
                <a:r>
                  <a:rPr lang="en-US" dirty="0"/>
                  <a:t>). If we put the minimum at zero instead of </a:t>
                </a:r>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𝐷𝑒</m:t>
                    </m:r>
                    <m:r>
                      <a:rPr lang="en-US" i="1" dirty="0" smtClean="0">
                        <a:latin typeface="Cambria Math" panose="02040503050406030204" pitchFamily="18" charset="0"/>
                      </a:rPr>
                      <m:t> </m:t>
                    </m:r>
                  </m:oMath>
                </a14:m>
                <a:r>
                  <a:rPr lang="en-US" dirty="0"/>
                  <a:t>then we can write the potential energy functions as</a:t>
                </a:r>
              </a:p>
              <a:p>
                <a:pPr algn="ctr"/>
                <a14:m>
                  <m:oMath xmlns:m="http://schemas.openxmlformats.org/officeDocument/2006/math">
                    <m:r>
                      <a:rPr lang="en-US" i="1" dirty="0">
                        <a:latin typeface="Cambria Math" panose="02040503050406030204" pitchFamily="18" charset="0"/>
                      </a:rPr>
                      <m:t>𝑉</m:t>
                    </m:r>
                    <m:d>
                      <m:dPr>
                        <m:ctrlPr>
                          <a:rPr lang="en-US" i="1" dirty="0">
                            <a:latin typeface="Cambria Math" panose="02040503050406030204" pitchFamily="18" charset="0"/>
                          </a:rPr>
                        </m:ctrlPr>
                      </m:dPr>
                      <m:e>
                        <m:r>
                          <a:rPr lang="en-US" b="0" i="1" dirty="0" smtClean="0">
                            <a:latin typeface="Cambria Math" panose="02040503050406030204" pitchFamily="18" charset="0"/>
                          </a:rPr>
                          <m:t>𝑥</m:t>
                        </m:r>
                      </m:e>
                    </m:d>
                    <m:r>
                      <a:rPr lang="en-US" i="1" dirty="0">
                        <a:latin typeface="Cambria Math" panose="02040503050406030204" pitchFamily="18" charset="0"/>
                      </a:rPr>
                      <m:t>=</m:t>
                    </m:r>
                    <m:r>
                      <a:rPr lang="en-US" i="1" dirty="0">
                        <a:latin typeface="Cambria Math" panose="02040503050406030204" pitchFamily="18" charset="0"/>
                      </a:rPr>
                      <m:t>𝑉</m:t>
                    </m:r>
                    <m:d>
                      <m:dPr>
                        <m:ctrlPr>
                          <a:rPr lang="en-US" i="1" dirty="0">
                            <a:latin typeface="Cambria Math" panose="02040503050406030204" pitchFamily="18" charset="0"/>
                          </a:rPr>
                        </m:ctrlPr>
                      </m:dPr>
                      <m:e>
                        <m:r>
                          <a:rPr lang="en-US" i="1" dirty="0">
                            <a:latin typeface="Cambria Math" panose="02040503050406030204" pitchFamily="18" charset="0"/>
                          </a:rPr>
                          <m:t>𝑟</m:t>
                        </m:r>
                      </m:e>
                    </m:d>
                    <m:r>
                      <a:rPr lang="en-US" i="1" dirty="0">
                        <a:latin typeface="Cambria Math" panose="02040503050406030204" pitchFamily="18" charset="0"/>
                      </a:rPr>
                      <m:t>+</m:t>
                    </m:r>
                    <m:r>
                      <a:rPr lang="en-US" i="1" dirty="0">
                        <a:latin typeface="Cambria Math" panose="02040503050406030204" pitchFamily="18" charset="0"/>
                      </a:rPr>
                      <m:t>𝐷𝑒</m:t>
                    </m:r>
                    <m:r>
                      <a:rPr lang="en-US" b="0" i="1" dirty="0" smtClean="0">
                        <a:latin typeface="Cambria Math" panose="02040503050406030204" pitchFamily="18" charset="0"/>
                      </a:rPr>
                      <m:t>=</m:t>
                    </m:r>
                    <m:f>
                      <m:fPr>
                        <m:ctrlPr>
                          <a:rPr lang="en-US" i="1" dirty="0">
                            <a:latin typeface="Cambria Math" panose="02040503050406030204" pitchFamily="18" charset="0"/>
                          </a:rPr>
                        </m:ctrlPr>
                      </m:fPr>
                      <m:num>
                        <m:r>
                          <a:rPr lang="en-US" i="1" dirty="0">
                            <a:latin typeface="Cambria Math" panose="02040503050406030204" pitchFamily="18" charset="0"/>
                          </a:rPr>
                          <m:t>1</m:t>
                        </m:r>
                      </m:num>
                      <m:den>
                        <m:r>
                          <a:rPr lang="en-US" i="1" dirty="0">
                            <a:latin typeface="Cambria Math" panose="02040503050406030204" pitchFamily="18" charset="0"/>
                          </a:rPr>
                          <m:t>2</m:t>
                        </m:r>
                      </m:den>
                    </m:f>
                    <m:sSup>
                      <m:sSupPr>
                        <m:ctrlPr>
                          <a:rPr lang="en-US" i="1" dirty="0">
                            <a:latin typeface="Cambria Math" panose="02040503050406030204" pitchFamily="18" charset="0"/>
                          </a:rPr>
                        </m:ctrlPr>
                      </m:sSupPr>
                      <m:e>
                        <m:r>
                          <a:rPr lang="en-US" i="1" dirty="0">
                            <a:latin typeface="Cambria Math" panose="02040503050406030204" pitchFamily="18" charset="0"/>
                          </a:rPr>
                          <m:t>𝑘</m:t>
                        </m:r>
                        <m:r>
                          <a:rPr lang="en-US" i="1" dirty="0">
                            <a:latin typeface="Cambria Math" panose="02040503050406030204" pitchFamily="18" charset="0"/>
                          </a:rPr>
                          <m:t>(</m:t>
                        </m:r>
                        <m:r>
                          <a:rPr lang="en-US" i="1" dirty="0">
                            <a:latin typeface="Cambria Math" panose="02040503050406030204" pitchFamily="18" charset="0"/>
                          </a:rPr>
                          <m:t>𝑟</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𝑟</m:t>
                            </m:r>
                          </m:e>
                          <m:sub>
                            <m:r>
                              <a:rPr lang="en-US" i="1" dirty="0">
                                <a:latin typeface="Cambria Math" panose="02040503050406030204" pitchFamily="18" charset="0"/>
                              </a:rPr>
                              <m:t>𝑒</m:t>
                            </m:r>
                          </m:sub>
                        </m:sSub>
                        <m:r>
                          <a:rPr lang="en-US" i="1" dirty="0">
                            <a:latin typeface="Cambria Math" panose="02040503050406030204" pitchFamily="18" charset="0"/>
                          </a:rPr>
                          <m:t>)</m:t>
                        </m:r>
                      </m:e>
                      <m:sup>
                        <m:r>
                          <a:rPr lang="en-US" i="1" dirty="0">
                            <a:latin typeface="Cambria Math" panose="02040503050406030204" pitchFamily="18" charset="0"/>
                          </a:rPr>
                          <m:t>2</m:t>
                        </m:r>
                      </m:sup>
                    </m:sSup>
                  </m:oMath>
                </a14:m>
                <a:r>
                  <a:rPr lang="en-US" dirty="0"/>
                  <a:t>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a:rPr lang="en-US" b="1" i="1" dirty="0" smtClean="0">
                        <a:solidFill>
                          <a:schemeClr val="tx1"/>
                        </a:solidFill>
                        <a:latin typeface="Cambria Math" panose="02040503050406030204" pitchFamily="18" charset="0"/>
                      </a:rPr>
                      <m:t>𝑽</m:t>
                    </m:r>
                    <m:d>
                      <m:dPr>
                        <m:ctrlPr>
                          <a:rPr lang="en-US" b="1" i="1" dirty="0">
                            <a:solidFill>
                              <a:schemeClr val="tx1"/>
                            </a:solidFill>
                            <a:latin typeface="Cambria Math" panose="02040503050406030204" pitchFamily="18" charset="0"/>
                          </a:rPr>
                        </m:ctrlPr>
                      </m:dPr>
                      <m:e>
                        <m:r>
                          <a:rPr lang="en-US" b="1" i="1" dirty="0">
                            <a:solidFill>
                              <a:schemeClr val="tx1"/>
                            </a:solidFill>
                            <a:latin typeface="Cambria Math" panose="02040503050406030204" pitchFamily="18" charset="0"/>
                          </a:rPr>
                          <m:t>𝒙</m:t>
                        </m:r>
                      </m:e>
                    </m:d>
                    <m:r>
                      <a:rPr lang="en-US" b="1" i="1" dirty="0">
                        <a:solidFill>
                          <a:schemeClr val="tx1"/>
                        </a:solidFill>
                        <a:latin typeface="Cambria Math" panose="02040503050406030204" pitchFamily="18" charset="0"/>
                      </a:rPr>
                      <m:t>=</m:t>
                    </m:r>
                    <m:f>
                      <m:fPr>
                        <m:ctrlPr>
                          <a:rPr lang="en-US" b="1" i="1" dirty="0">
                            <a:solidFill>
                              <a:schemeClr val="tx1"/>
                            </a:solidFill>
                            <a:latin typeface="Cambria Math" panose="02040503050406030204" pitchFamily="18" charset="0"/>
                          </a:rPr>
                        </m:ctrlPr>
                      </m:fPr>
                      <m:num>
                        <m:r>
                          <a:rPr lang="en-US" b="1" i="1" dirty="0">
                            <a:solidFill>
                              <a:schemeClr val="tx1"/>
                            </a:solidFill>
                            <a:latin typeface="Cambria Math" panose="02040503050406030204" pitchFamily="18" charset="0"/>
                          </a:rPr>
                          <m:t>𝟏</m:t>
                        </m:r>
                      </m:num>
                      <m:den>
                        <m:r>
                          <a:rPr lang="en-US" b="1" i="1" dirty="0">
                            <a:solidFill>
                              <a:schemeClr val="tx1"/>
                            </a:solidFill>
                            <a:latin typeface="Cambria Math" panose="02040503050406030204" pitchFamily="18" charset="0"/>
                          </a:rPr>
                          <m:t>𝟐</m:t>
                        </m:r>
                      </m:den>
                    </m:f>
                    <m:sSup>
                      <m:sSupPr>
                        <m:ctrlPr>
                          <a:rPr lang="en-US" b="1" i="1" dirty="0">
                            <a:solidFill>
                              <a:schemeClr val="tx1"/>
                            </a:solidFill>
                            <a:latin typeface="Cambria Math" panose="02040503050406030204" pitchFamily="18" charset="0"/>
                          </a:rPr>
                        </m:ctrlPr>
                      </m:sSupPr>
                      <m:e>
                        <m:r>
                          <a:rPr lang="en-US" b="1" i="1" dirty="0">
                            <a:solidFill>
                              <a:schemeClr val="tx1"/>
                            </a:solidFill>
                            <a:latin typeface="Cambria Math" panose="02040503050406030204" pitchFamily="18" charset="0"/>
                          </a:rPr>
                          <m:t>𝒌</m:t>
                        </m:r>
                        <m:r>
                          <a:rPr lang="en-US" b="1" i="1" dirty="0" smtClean="0">
                            <a:solidFill>
                              <a:schemeClr val="tx1"/>
                            </a:solidFill>
                            <a:latin typeface="Cambria Math" panose="02040503050406030204" pitchFamily="18" charset="0"/>
                          </a:rPr>
                          <m:t>𝒙</m:t>
                        </m:r>
                      </m:e>
                      <m:sup>
                        <m:r>
                          <a:rPr lang="en-US" b="1" i="1" dirty="0">
                            <a:solidFill>
                              <a:schemeClr val="tx1"/>
                            </a:solidFill>
                            <a:latin typeface="Cambria Math" panose="02040503050406030204" pitchFamily="18" charset="0"/>
                          </a:rPr>
                          <m:t>𝟐</m:t>
                        </m:r>
                      </m:sup>
                    </m:sSup>
                  </m:oMath>
                </a14:m>
                <a:endParaRPr lang="en-US" b="1" dirty="0"/>
              </a:p>
            </p:txBody>
          </p:sp>
        </mc:Choice>
        <mc:Fallback xmlns="">
          <p:sp>
            <p:nvSpPr>
              <p:cNvPr id="37" name="Rectangle 36"/>
              <p:cNvSpPr>
                <a:spLocks noRot="1" noChangeAspect="1" noMove="1" noResize="1" noEditPoints="1" noAdjustHandles="1" noChangeArrowheads="1" noChangeShapeType="1" noTextEdit="1"/>
              </p:cNvSpPr>
              <p:nvPr/>
            </p:nvSpPr>
            <p:spPr>
              <a:xfrm>
                <a:off x="327832" y="4355250"/>
                <a:ext cx="8633979" cy="2458622"/>
              </a:xfrm>
              <a:prstGeom prst="rect">
                <a:avLst/>
              </a:prstGeom>
              <a:blipFill>
                <a:blip r:embed="rId13"/>
                <a:stretch>
                  <a:fillRect l="-636" t="-1238" r="-565"/>
                </a:stretch>
              </a:blipFill>
            </p:spPr>
            <p:txBody>
              <a:bodyPr/>
              <a:lstStyle/>
              <a:p>
                <a:r>
                  <a:rPr lang="en-US">
                    <a:noFill/>
                  </a:rPr>
                  <a:t> </a:t>
                </a:r>
              </a:p>
            </p:txBody>
          </p:sp>
        </mc:Fallback>
      </mc:AlternateContent>
      <p:sp>
        <p:nvSpPr>
          <p:cNvPr id="38" name="Slide Number Placeholder 37"/>
          <p:cNvSpPr>
            <a:spLocks noGrp="1"/>
          </p:cNvSpPr>
          <p:nvPr>
            <p:ph type="sldNum" sz="quarter" idx="12"/>
          </p:nvPr>
        </p:nvSpPr>
        <p:spPr/>
        <p:txBody>
          <a:bodyPr/>
          <a:lstStyle/>
          <a:p>
            <a:fld id="{74374BF2-3C04-4AB9-BE52-D173019A9162}" type="slidenum">
              <a:rPr lang="en-US" smtClean="0"/>
              <a:t>6</a:t>
            </a:fld>
            <a:endParaRPr lang="en-US"/>
          </a:p>
        </p:txBody>
      </p:sp>
      <mc:AlternateContent xmlns:mc="http://schemas.openxmlformats.org/markup-compatibility/2006" xmlns:a14="http://schemas.microsoft.com/office/drawing/2010/main">
        <mc:Choice Requires="a14">
          <p:sp>
            <p:nvSpPr>
              <p:cNvPr id="6" name="Rectangle 5"/>
              <p:cNvSpPr/>
              <p:nvPr/>
            </p:nvSpPr>
            <p:spPr>
              <a:xfrm>
                <a:off x="2338006" y="2745453"/>
                <a:ext cx="6700476" cy="1718932"/>
              </a:xfrm>
              <a:prstGeom prst="rect">
                <a:avLst/>
              </a:prstGeom>
            </p:spPr>
            <p:txBody>
              <a:bodyPr wrap="square">
                <a:spAutoFit/>
              </a:bodyPr>
              <a:lstStyle/>
              <a:p>
                <a:pPr algn="just"/>
                <a:r>
                  <a:rPr lang="en-US" dirty="0"/>
                  <a:t>Here, the internuclear potential for a diatomic molecule is illustrated by the solid line. However, we are going to approximate the potential energy function as quadratic polynomial (</a:t>
                </a:r>
                <a:r>
                  <a:rPr lang="en-US" altLang="en-US" dirty="0"/>
                  <a:t>the equation of a parabola that is superimposed on the potential energy function </a:t>
                </a:r>
              </a:p>
              <a:p>
                <a:pPr algn="just"/>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𝑉</m:t>
                      </m:r>
                      <m:d>
                        <m:dPr>
                          <m:ctrlPr>
                            <a:rPr lang="en-US" i="1" dirty="0">
                              <a:latin typeface="Cambria Math" panose="02040503050406030204" pitchFamily="18" charset="0"/>
                            </a:rPr>
                          </m:ctrlPr>
                        </m:dPr>
                        <m:e>
                          <m:r>
                            <a:rPr lang="en-US" i="1" dirty="0">
                              <a:latin typeface="Cambria Math" panose="02040503050406030204" pitchFamily="18" charset="0"/>
                            </a:rPr>
                            <m:t>𝑟</m:t>
                          </m:r>
                        </m:e>
                      </m:d>
                      <m:r>
                        <a:rPr lang="en-US" b="0" i="1" dirty="0" smtClean="0">
                          <a:latin typeface="Cambria Math" panose="02040503050406030204" pitchFamily="18" charset="0"/>
                        </a:rPr>
                        <m:t>=−</m:t>
                      </m:r>
                      <m:r>
                        <a:rPr lang="en-US" i="1" dirty="0">
                          <a:latin typeface="Cambria Math" panose="02040503050406030204" pitchFamily="18" charset="0"/>
                        </a:rPr>
                        <m:t>𝐷</m:t>
                      </m:r>
                      <m:r>
                        <a:rPr lang="en-US" i="1" baseline="-25000" dirty="0">
                          <a:latin typeface="Cambria Math" panose="02040503050406030204" pitchFamily="18" charset="0"/>
                        </a:rPr>
                        <m:t>𝑒</m:t>
                      </m:r>
                      <m:r>
                        <a:rPr lang="en-US" b="0" i="1" dirty="0" smtClean="0">
                          <a:latin typeface="Cambria Math" panose="02040503050406030204" pitchFamily="18" charset="0"/>
                        </a:rPr>
                        <m:t>+</m:t>
                      </m:r>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1</m:t>
                          </m:r>
                        </m:num>
                        <m:den>
                          <m:r>
                            <a:rPr lang="en-US" b="0" i="1" dirty="0" smtClean="0">
                              <a:latin typeface="Cambria Math" panose="02040503050406030204" pitchFamily="18" charset="0"/>
                            </a:rPr>
                            <m:t>2</m:t>
                          </m:r>
                        </m:den>
                      </m:f>
                      <m:sSup>
                        <m:sSupPr>
                          <m:ctrlPr>
                            <a:rPr lang="en-US" b="0" i="1" dirty="0" smtClean="0">
                              <a:latin typeface="Cambria Math" panose="02040503050406030204" pitchFamily="18" charset="0"/>
                            </a:rPr>
                          </m:ctrlPr>
                        </m:sSupPr>
                        <m:e>
                          <m:r>
                            <a:rPr lang="en-US" i="1" dirty="0">
                              <a:latin typeface="Cambria Math" panose="02040503050406030204" pitchFamily="18" charset="0"/>
                            </a:rPr>
                            <m:t>𝑘</m:t>
                          </m:r>
                          <m:r>
                            <a:rPr lang="en-US" i="1" dirty="0">
                              <a:latin typeface="Cambria Math" panose="02040503050406030204" pitchFamily="18" charset="0"/>
                            </a:rPr>
                            <m:t>(</m:t>
                          </m:r>
                          <m:r>
                            <a:rPr lang="en-US" i="1" dirty="0">
                              <a:latin typeface="Cambria Math" panose="02040503050406030204" pitchFamily="18" charset="0"/>
                            </a:rPr>
                            <m:t>𝑟</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𝑟</m:t>
                              </m:r>
                            </m:e>
                            <m:sub>
                              <m:r>
                                <a:rPr lang="en-US" b="0" i="1" dirty="0" smtClean="0">
                                  <a:latin typeface="Cambria Math" panose="02040503050406030204" pitchFamily="18" charset="0"/>
                                </a:rPr>
                                <m:t>𝑒</m:t>
                              </m:r>
                            </m:sub>
                          </m:sSub>
                          <m:r>
                            <a:rPr lang="en-US" i="1" dirty="0">
                              <a:latin typeface="Cambria Math" panose="02040503050406030204" pitchFamily="18" charset="0"/>
                            </a:rPr>
                            <m:t>)</m:t>
                          </m:r>
                        </m:e>
                        <m:sup>
                          <m:r>
                            <a:rPr lang="en-US" b="0" i="1" dirty="0" smtClean="0">
                              <a:latin typeface="Cambria Math" panose="02040503050406030204" pitchFamily="18" charset="0"/>
                            </a:rPr>
                            <m:t>2</m:t>
                          </m:r>
                        </m:sup>
                      </m:sSup>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2338006" y="2745453"/>
                <a:ext cx="6700476" cy="1718932"/>
              </a:xfrm>
              <a:prstGeom prst="rect">
                <a:avLst/>
              </a:prstGeom>
              <a:blipFill>
                <a:blip r:embed="rId14"/>
                <a:stretch>
                  <a:fillRect l="-819" t="-1773" r="-728"/>
                </a:stretch>
              </a:blipFill>
            </p:spPr>
            <p:txBody>
              <a:bodyPr/>
              <a:lstStyle/>
              <a:p>
                <a:r>
                  <a:rPr lang="en-US">
                    <a:noFill/>
                  </a:rPr>
                  <a:t> </a:t>
                </a:r>
              </a:p>
            </p:txBody>
          </p:sp>
        </mc:Fallback>
      </mc:AlternateContent>
    </p:spTree>
    <p:extLst>
      <p:ext uri="{BB962C8B-B14F-4D97-AF65-F5344CB8AC3E}">
        <p14:creationId xmlns:p14="http://schemas.microsoft.com/office/powerpoint/2010/main" val="886881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
                                            <p:txEl>
                                              <p:pRg st="0" end="0"/>
                                            </p:txEl>
                                          </p:spTgt>
                                        </p:tgtEl>
                                        <p:attrNameLst>
                                          <p:attrName>style.visibility</p:attrName>
                                        </p:attrNameLst>
                                      </p:cBhvr>
                                      <p:to>
                                        <p:strVal val="visible"/>
                                      </p:to>
                                    </p:set>
                                    <p:animEffect transition="in" filter="fade">
                                      <p:cBhvr>
                                        <p:cTn id="32" dur="500"/>
                                        <p:tgtEl>
                                          <p:spTgt spid="3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
                                            <p:txEl>
                                              <p:pRg st="1" end="1"/>
                                            </p:txEl>
                                          </p:spTgt>
                                        </p:tgtEl>
                                        <p:attrNameLst>
                                          <p:attrName>style.visibility</p:attrName>
                                        </p:attrNameLst>
                                      </p:cBhvr>
                                      <p:to>
                                        <p:strVal val="visible"/>
                                      </p:to>
                                    </p:set>
                                    <p:animEffect transition="in" filter="fade">
                                      <p:cBhvr>
                                        <p:cTn id="37" dur="500"/>
                                        <p:tgtEl>
                                          <p:spTgt spid="3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7">
                                            <p:txEl>
                                              <p:pRg st="3" end="3"/>
                                            </p:txEl>
                                          </p:spTgt>
                                        </p:tgtEl>
                                        <p:attrNameLst>
                                          <p:attrName>style.visibility</p:attrName>
                                        </p:attrNameLst>
                                      </p:cBhvr>
                                      <p:to>
                                        <p:strVal val="visible"/>
                                      </p:to>
                                    </p:set>
                                    <p:animEffect transition="in" filter="fade">
                                      <p:cBhvr>
                                        <p:cTn id="42" dur="500"/>
                                        <p:tgtEl>
                                          <p:spTgt spid="3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7">
                                            <p:txEl>
                                              <p:pRg st="4" end="4"/>
                                            </p:txEl>
                                          </p:spTgt>
                                        </p:tgtEl>
                                        <p:attrNameLst>
                                          <p:attrName>style.visibility</p:attrName>
                                        </p:attrNameLst>
                                      </p:cBhvr>
                                      <p:to>
                                        <p:strVal val="visible"/>
                                      </p:to>
                                    </p:set>
                                    <p:animEffect transition="in" filter="fade">
                                      <p:cBhvr>
                                        <p:cTn id="47" dur="500"/>
                                        <p:tgtEl>
                                          <p:spTgt spid="3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2"/>
          <p:cNvSpPr txBox="1">
            <a:spLocks noChangeArrowheads="1"/>
          </p:cNvSpPr>
          <p:nvPr/>
        </p:nvSpPr>
        <p:spPr bwMode="auto">
          <a:xfrm>
            <a:off x="0" y="358384"/>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Harmonic Oscillator</a:t>
            </a:r>
            <a:endParaRPr lang="ar-SA" altLang="en-US" sz="3000" b="1" dirty="0"/>
          </a:p>
        </p:txBody>
      </p:sp>
      <p:sp>
        <p:nvSpPr>
          <p:cNvPr id="4" name="Slide Number Placeholder 1"/>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374BF2-3C04-4AB9-BE52-D173019A9162}" type="slidenum">
              <a:rPr lang="en-US" smtClean="0"/>
              <a:pPr/>
              <a:t>7</a:t>
            </a:fld>
            <a:endParaRPr lang="en-US" dirty="0"/>
          </a:p>
        </p:txBody>
      </p:sp>
      <p:sp>
        <p:nvSpPr>
          <p:cNvPr id="5" name="Rectangle 4"/>
          <p:cNvSpPr/>
          <p:nvPr/>
        </p:nvSpPr>
        <p:spPr>
          <a:xfrm>
            <a:off x="244996" y="1355738"/>
            <a:ext cx="8654008" cy="1461939"/>
          </a:xfrm>
          <a:prstGeom prst="rect">
            <a:avLst/>
          </a:prstGeom>
        </p:spPr>
        <p:txBody>
          <a:bodyPr wrap="square">
            <a:spAutoFit/>
          </a:bodyPr>
          <a:lstStyle/>
          <a:p>
            <a:pPr algn="just"/>
            <a:r>
              <a:rPr lang="en-US" sz="2100" dirty="0"/>
              <a:t>Now, we want to look at the time trajectory of a harmonic oscillator in classical mechanics.</a:t>
            </a:r>
          </a:p>
          <a:p>
            <a:pPr algn="just"/>
            <a:endParaRPr lang="en-US" sz="500" dirty="0"/>
          </a:p>
          <a:p>
            <a:pPr algn="just"/>
            <a:r>
              <a:rPr lang="en-US" sz="2100" dirty="0"/>
              <a:t>The force that is felt by the individual atoms is the force which restores it to the minimum energy position.</a:t>
            </a:r>
          </a:p>
        </p:txBody>
      </p:sp>
      <p:grpSp>
        <p:nvGrpSpPr>
          <p:cNvPr id="27" name="Group 26"/>
          <p:cNvGrpSpPr/>
          <p:nvPr/>
        </p:nvGrpSpPr>
        <p:grpSpPr>
          <a:xfrm>
            <a:off x="5831470" y="2919715"/>
            <a:ext cx="3048644" cy="2588189"/>
            <a:chOff x="5831470" y="2919715"/>
            <a:chExt cx="3048644" cy="2588189"/>
          </a:xfrm>
        </p:grpSpPr>
        <p:pic>
          <p:nvPicPr>
            <p:cNvPr id="26" name="Picture 25"/>
            <p:cNvPicPr>
              <a:picLocks noChangeAspect="1"/>
            </p:cNvPicPr>
            <p:nvPr/>
          </p:nvPicPr>
          <p:blipFill rotWithShape="1">
            <a:blip r:embed="rId2"/>
            <a:srcRect l="10912" t="42550" r="9756" b="-1"/>
            <a:stretch/>
          </p:blipFill>
          <p:spPr>
            <a:xfrm>
              <a:off x="6334125" y="3576638"/>
              <a:ext cx="2306955" cy="1523434"/>
            </a:xfrm>
            <a:prstGeom prst="rect">
              <a:avLst/>
            </a:prstGeom>
          </p:spPr>
        </p:pic>
        <p:grpSp>
          <p:nvGrpSpPr>
            <p:cNvPr id="6" name="Group 5"/>
            <p:cNvGrpSpPr>
              <a:grpSpLocks noChangeAspect="1"/>
            </p:cNvGrpSpPr>
            <p:nvPr/>
          </p:nvGrpSpPr>
          <p:grpSpPr>
            <a:xfrm>
              <a:off x="5831470" y="2919715"/>
              <a:ext cx="3048644" cy="2588189"/>
              <a:chOff x="2728697" y="2743778"/>
              <a:chExt cx="2340335" cy="1986859"/>
            </a:xfrm>
          </p:grpSpPr>
          <p:grpSp>
            <p:nvGrpSpPr>
              <p:cNvPr id="7" name="Group 6"/>
              <p:cNvGrpSpPr>
                <a:grpSpLocks noChangeAspect="1"/>
              </p:cNvGrpSpPr>
              <p:nvPr/>
            </p:nvGrpSpPr>
            <p:grpSpPr>
              <a:xfrm>
                <a:off x="2728697" y="2743778"/>
                <a:ext cx="2340335" cy="1986859"/>
                <a:chOff x="597703" y="1025363"/>
                <a:chExt cx="2990430" cy="2538762"/>
              </a:xfrm>
            </p:grpSpPr>
            <p:grpSp>
              <p:nvGrpSpPr>
                <p:cNvPr id="16" name="Group 15"/>
                <p:cNvGrpSpPr/>
                <p:nvPr/>
              </p:nvGrpSpPr>
              <p:grpSpPr>
                <a:xfrm>
                  <a:off x="597703" y="1025363"/>
                  <a:ext cx="2990430" cy="2538762"/>
                  <a:chOff x="690089" y="877918"/>
                  <a:chExt cx="3494178" cy="2966435"/>
                </a:xfrm>
              </p:grpSpPr>
              <p:cxnSp>
                <p:nvCxnSpPr>
                  <p:cNvPr id="18" name="Straight Connector 17"/>
                  <p:cNvCxnSpPr/>
                  <p:nvPr/>
                </p:nvCxnSpPr>
                <p:spPr>
                  <a:xfrm flipH="1">
                    <a:off x="2610386" y="877918"/>
                    <a:ext cx="0" cy="2457402"/>
                  </a:xfrm>
                  <a:prstGeom prst="line">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1103054" y="3335321"/>
                    <a:ext cx="3081213" cy="0"/>
                  </a:xfrm>
                  <a:prstGeom prst="line">
                    <a:avLst/>
                  </a:prstGeom>
                  <a:ln w="127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Rectangle 20"/>
                      <p:cNvSpPr/>
                      <p:nvPr/>
                    </p:nvSpPr>
                    <p:spPr>
                      <a:xfrm>
                        <a:off x="2124556" y="3368133"/>
                        <a:ext cx="867117" cy="476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100" b="0" i="1" dirty="0" smtClean="0">
                                  <a:latin typeface="Cambria Math" panose="02040503050406030204" pitchFamily="18" charset="0"/>
                                </a:rPr>
                                <m:t>𝑥</m:t>
                              </m:r>
                              <m:r>
                                <a:rPr lang="en-US" sz="2100" b="0" i="1" dirty="0" smtClean="0">
                                  <a:latin typeface="Cambria Math" panose="02040503050406030204" pitchFamily="18" charset="0"/>
                                </a:rPr>
                                <m:t> →</m:t>
                              </m:r>
                            </m:oMath>
                          </m:oMathPara>
                        </a14:m>
                        <a:endParaRPr lang="en-US" sz="2100" dirty="0"/>
                      </a:p>
                    </p:txBody>
                  </p:sp>
                </mc:Choice>
                <mc:Fallback xmlns="">
                  <p:sp>
                    <p:nvSpPr>
                      <p:cNvPr id="51" name="Rectangle 50"/>
                      <p:cNvSpPr>
                        <a:spLocks noRot="1" noChangeAspect="1" noMove="1" noResize="1" noEditPoints="1" noAdjustHandles="1" noChangeArrowheads="1" noChangeShapeType="1" noTextEdit="1"/>
                      </p:cNvSpPr>
                      <p:nvPr/>
                    </p:nvSpPr>
                    <p:spPr>
                      <a:xfrm>
                        <a:off x="2124556" y="3368133"/>
                        <a:ext cx="867117" cy="476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690089" y="1441383"/>
                        <a:ext cx="910991" cy="5211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2100" b="0" i="1" smtClean="0">
                                      <a:latin typeface="Cambria Math" panose="02040503050406030204" pitchFamily="18" charset="0"/>
                                    </a:rPr>
                                  </m:ctrlPr>
                                </m:accPr>
                                <m:e>
                                  <m:r>
                                    <a:rPr lang="en-US" sz="2100" b="0" i="1" smtClean="0">
                                      <a:latin typeface="Cambria Math" panose="02040503050406030204" pitchFamily="18" charset="0"/>
                                    </a:rPr>
                                    <m:t>𝐹</m:t>
                                  </m:r>
                                </m:e>
                              </m:acc>
                              <m:r>
                                <a:rPr lang="en-US" sz="2100" b="0" i="1" smtClean="0">
                                  <a:latin typeface="Cambria Math" panose="02040503050406030204" pitchFamily="18" charset="0"/>
                                </a:rPr>
                                <m:t>(</m:t>
                              </m:r>
                              <m:r>
                                <a:rPr lang="en-US" sz="2100" b="0" i="1" smtClean="0">
                                  <a:latin typeface="Cambria Math" panose="02040503050406030204" pitchFamily="18" charset="0"/>
                                </a:rPr>
                                <m:t>𝑥</m:t>
                              </m:r>
                              <m:r>
                                <a:rPr lang="en-US" sz="2100" b="0" i="1" smtClean="0">
                                  <a:latin typeface="Cambria Math" panose="02040503050406030204" pitchFamily="18" charset="0"/>
                                </a:rPr>
                                <m:t>)</m:t>
                              </m:r>
                            </m:oMath>
                          </m:oMathPara>
                        </a14:m>
                        <a:endParaRPr lang="en-US" sz="2100" b="0" i="1" dirty="0">
                          <a:latin typeface="Cambria Math" panose="02040503050406030204" pitchFamily="18" charset="0"/>
                        </a:endParaRPr>
                      </a:p>
                    </p:txBody>
                  </p:sp>
                </mc:Choice>
                <mc:Fallback xmlns="">
                  <p:sp>
                    <p:nvSpPr>
                      <p:cNvPr id="54" name="Rectangle 53"/>
                      <p:cNvSpPr>
                        <a:spLocks noRot="1" noChangeAspect="1" noMove="1" noResize="1" noEditPoints="1" noAdjustHandles="1" noChangeArrowheads="1" noChangeShapeType="1" noTextEdit="1"/>
                      </p:cNvSpPr>
                      <p:nvPr/>
                    </p:nvSpPr>
                    <p:spPr>
                      <a:xfrm>
                        <a:off x="690089" y="1441383"/>
                        <a:ext cx="910991" cy="521124"/>
                      </a:xfrm>
                      <a:prstGeom prst="rect">
                        <a:avLst/>
                      </a:prstGeom>
                      <a:blipFill>
                        <a:blip r:embed="rId4"/>
                        <a:stretch>
                          <a:fillRect t="-16216" r="-769" b="-1756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7" name="Rectangle 16"/>
                    <p:cNvSpPr/>
                    <p:nvPr/>
                  </p:nvSpPr>
                  <p:spPr>
                    <a:xfrm>
                      <a:off x="597703" y="2358583"/>
                      <a:ext cx="782423" cy="4075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100" b="0" i="1" dirty="0" smtClean="0">
                                <a:latin typeface="Cambria Math" panose="02040503050406030204" pitchFamily="18" charset="0"/>
                              </a:rPr>
                              <m:t>𝑉</m:t>
                            </m:r>
                            <m:r>
                              <a:rPr lang="en-US" sz="2100" b="0" i="1" dirty="0" smtClean="0">
                                <a:latin typeface="Cambria Math" panose="02040503050406030204" pitchFamily="18" charset="0"/>
                              </a:rPr>
                              <m:t>(</m:t>
                            </m:r>
                            <m:r>
                              <a:rPr lang="en-US" sz="2100" b="0" i="1" dirty="0" smtClean="0">
                                <a:latin typeface="Cambria Math" panose="02040503050406030204" pitchFamily="18" charset="0"/>
                              </a:rPr>
                              <m:t>𝑥</m:t>
                            </m:r>
                            <m:r>
                              <a:rPr lang="en-US" sz="2100" b="0" i="1" dirty="0" smtClean="0">
                                <a:latin typeface="Cambria Math" panose="02040503050406030204" pitchFamily="18" charset="0"/>
                              </a:rPr>
                              <m:t>)</m:t>
                            </m:r>
                          </m:oMath>
                        </m:oMathPara>
                      </a14:m>
                      <a:endParaRPr lang="en-US" sz="2100" dirty="0"/>
                    </a:p>
                  </p:txBody>
                </p:sp>
              </mc:Choice>
              <mc:Fallback xmlns="">
                <p:sp>
                  <p:nvSpPr>
                    <p:cNvPr id="32" name="Rectangle 31"/>
                    <p:cNvSpPr>
                      <a:spLocks noRot="1" noChangeAspect="1" noMove="1" noResize="1" noEditPoints="1" noAdjustHandles="1" noChangeArrowheads="1" noChangeShapeType="1" noTextEdit="1"/>
                    </p:cNvSpPr>
                    <p:nvPr/>
                  </p:nvSpPr>
                  <p:spPr>
                    <a:xfrm>
                      <a:off x="597703" y="2358583"/>
                      <a:ext cx="782423" cy="407563"/>
                    </a:xfrm>
                    <a:prstGeom prst="rect">
                      <a:avLst/>
                    </a:prstGeom>
                    <a:blipFill>
                      <a:blip r:embed="rId5"/>
                      <a:stretch>
                        <a:fillRect r="-769" b="-16176"/>
                      </a:stretch>
                    </a:blipFill>
                  </p:spPr>
                  <p:txBody>
                    <a:bodyPr/>
                    <a:lstStyle/>
                    <a:p>
                      <a:r>
                        <a:rPr lang="en-US">
                          <a:noFill/>
                        </a:rPr>
                        <a:t> </a:t>
                      </a:r>
                    </a:p>
                  </p:txBody>
                </p:sp>
              </mc:Fallback>
            </mc:AlternateContent>
          </p:grpSp>
          <p:cxnSp>
            <p:nvCxnSpPr>
              <p:cNvPr id="8" name="Straight Arrow Connector 7"/>
              <p:cNvCxnSpPr/>
              <p:nvPr/>
            </p:nvCxnSpPr>
            <p:spPr>
              <a:xfrm flipH="1">
                <a:off x="4085757" y="3491497"/>
                <a:ext cx="502920"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085755" y="3705807"/>
                <a:ext cx="457200"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085755" y="3932823"/>
                <a:ext cx="365760"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085755" y="4122313"/>
                <a:ext cx="274320" cy="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457107" y="3491497"/>
                <a:ext cx="502920" cy="0"/>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502827" y="3705807"/>
                <a:ext cx="457200" cy="0"/>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588494" y="3932823"/>
                <a:ext cx="365760" cy="0"/>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679355" y="4122313"/>
                <a:ext cx="274320" cy="0"/>
              </a:xfrm>
              <a:prstGeom prst="straightConnector1">
                <a:avLst/>
              </a:prstGeom>
              <a:ln>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23" name="Rectangle 22"/>
              <p:cNvSpPr/>
              <p:nvPr/>
            </p:nvSpPr>
            <p:spPr>
              <a:xfrm>
                <a:off x="196165" y="2827384"/>
                <a:ext cx="5643145" cy="3711529"/>
              </a:xfrm>
              <a:prstGeom prst="rect">
                <a:avLst/>
              </a:prstGeom>
            </p:spPr>
            <p:txBody>
              <a:bodyPr wrap="square">
                <a:spAutoFit/>
              </a:bodyPr>
              <a:lstStyle/>
              <a:p>
                <a:pPr algn="just"/>
                <a14:m>
                  <m:oMathPara xmlns:m="http://schemas.openxmlformats.org/officeDocument/2006/math">
                    <m:oMathParaPr>
                      <m:jc m:val="centerGroup"/>
                    </m:oMathParaPr>
                    <m:oMath xmlns:m="http://schemas.openxmlformats.org/officeDocument/2006/math">
                      <m:r>
                        <a:rPr lang="en-US" sz="2100" b="0" i="1" dirty="0" smtClean="0">
                          <a:latin typeface="Cambria Math" panose="02040503050406030204" pitchFamily="18" charset="0"/>
                        </a:rPr>
                        <m:t>𝐹</m:t>
                      </m:r>
                      <m:d>
                        <m:dPr>
                          <m:ctrlPr>
                            <a:rPr lang="en-US" sz="2100" i="1" dirty="0">
                              <a:latin typeface="Cambria Math" panose="02040503050406030204" pitchFamily="18" charset="0"/>
                            </a:rPr>
                          </m:ctrlPr>
                        </m:dPr>
                        <m:e>
                          <m:r>
                            <a:rPr lang="en-US" sz="2100" b="0" i="1" dirty="0" smtClean="0">
                              <a:latin typeface="Cambria Math" panose="02040503050406030204" pitchFamily="18" charset="0"/>
                            </a:rPr>
                            <m:t>𝑥</m:t>
                          </m:r>
                        </m:e>
                      </m:d>
                      <m:r>
                        <a:rPr lang="en-US" sz="2100" b="0" i="1" dirty="0" smtClean="0">
                          <a:latin typeface="Cambria Math" panose="02040503050406030204" pitchFamily="18" charset="0"/>
                        </a:rPr>
                        <m:t>=−</m:t>
                      </m:r>
                      <m:f>
                        <m:fPr>
                          <m:ctrlPr>
                            <a:rPr lang="en-US" sz="2100" b="0" i="1" dirty="0" smtClean="0">
                              <a:latin typeface="Cambria Math" panose="02040503050406030204" pitchFamily="18" charset="0"/>
                            </a:rPr>
                          </m:ctrlPr>
                        </m:fPr>
                        <m:num>
                          <m:r>
                            <a:rPr lang="en-US" sz="2100" b="0" i="1" dirty="0" smtClean="0">
                              <a:latin typeface="Cambria Math" panose="02040503050406030204" pitchFamily="18" charset="0"/>
                            </a:rPr>
                            <m:t>𝑑𝑉</m:t>
                          </m:r>
                          <m:d>
                            <m:dPr>
                              <m:ctrlPr>
                                <a:rPr lang="en-US" sz="2100" b="0" i="1" dirty="0" smtClean="0">
                                  <a:latin typeface="Cambria Math" panose="02040503050406030204" pitchFamily="18" charset="0"/>
                                </a:rPr>
                              </m:ctrlPr>
                            </m:dPr>
                            <m:e>
                              <m:r>
                                <a:rPr lang="en-US" sz="2100" b="0" i="1" dirty="0" smtClean="0">
                                  <a:latin typeface="Cambria Math" panose="02040503050406030204" pitchFamily="18" charset="0"/>
                                </a:rPr>
                                <m:t>𝑥</m:t>
                              </m:r>
                            </m:e>
                          </m:d>
                        </m:num>
                        <m:den>
                          <m:r>
                            <a:rPr lang="en-US" sz="2100" b="0" i="1" dirty="0" smtClean="0">
                              <a:latin typeface="Cambria Math" panose="02040503050406030204" pitchFamily="18" charset="0"/>
                            </a:rPr>
                            <m:t>𝑑𝑥</m:t>
                          </m:r>
                        </m:den>
                      </m:f>
                      <m:r>
                        <a:rPr lang="en-US" sz="2100" b="0" i="1" dirty="0" smtClean="0">
                          <a:latin typeface="Cambria Math" panose="02040503050406030204" pitchFamily="18" charset="0"/>
                        </a:rPr>
                        <m:t>=</m:t>
                      </m:r>
                      <m:r>
                        <a:rPr lang="en-US" sz="2100" i="1" dirty="0">
                          <a:latin typeface="Cambria Math" panose="02040503050406030204" pitchFamily="18" charset="0"/>
                        </a:rPr>
                        <m:t>−</m:t>
                      </m:r>
                      <m:f>
                        <m:fPr>
                          <m:ctrlPr>
                            <a:rPr lang="en-US" sz="2100" i="1" dirty="0">
                              <a:latin typeface="Cambria Math" panose="02040503050406030204" pitchFamily="18" charset="0"/>
                            </a:rPr>
                          </m:ctrlPr>
                        </m:fPr>
                        <m:num>
                          <m:r>
                            <a:rPr lang="en-US" sz="2100" i="1" dirty="0">
                              <a:latin typeface="Cambria Math" panose="02040503050406030204" pitchFamily="18" charset="0"/>
                            </a:rPr>
                            <m:t>𝑑</m:t>
                          </m:r>
                        </m:num>
                        <m:den>
                          <m:r>
                            <a:rPr lang="en-US" sz="2100" i="1" dirty="0">
                              <a:latin typeface="Cambria Math" panose="02040503050406030204" pitchFamily="18" charset="0"/>
                            </a:rPr>
                            <m:t>𝑑𝑥</m:t>
                          </m:r>
                        </m:den>
                      </m:f>
                      <m:d>
                        <m:dPr>
                          <m:ctrlPr>
                            <a:rPr lang="en-US" sz="2100" i="1" dirty="0" smtClean="0">
                              <a:latin typeface="Cambria Math" panose="02040503050406030204" pitchFamily="18" charset="0"/>
                            </a:rPr>
                          </m:ctrlPr>
                        </m:dPr>
                        <m:e>
                          <m:f>
                            <m:fPr>
                              <m:ctrlPr>
                                <a:rPr lang="en-US" sz="2100" i="1" dirty="0" smtClean="0">
                                  <a:latin typeface="Cambria Math" panose="02040503050406030204" pitchFamily="18" charset="0"/>
                                </a:rPr>
                              </m:ctrlPr>
                            </m:fPr>
                            <m:num>
                              <m:r>
                                <a:rPr lang="en-US" sz="2100" b="0" i="1" dirty="0" smtClean="0">
                                  <a:latin typeface="Cambria Math" panose="02040503050406030204" pitchFamily="18" charset="0"/>
                                </a:rPr>
                                <m:t>1</m:t>
                              </m:r>
                            </m:num>
                            <m:den>
                              <m:r>
                                <a:rPr lang="en-US" sz="2100" b="0" i="1" dirty="0" smtClean="0">
                                  <a:latin typeface="Cambria Math" panose="02040503050406030204" pitchFamily="18" charset="0"/>
                                </a:rPr>
                                <m:t>2</m:t>
                              </m:r>
                            </m:den>
                          </m:f>
                          <m:r>
                            <a:rPr lang="en-US" sz="2100" b="0" i="1" dirty="0" smtClean="0">
                              <a:latin typeface="Cambria Math" panose="02040503050406030204" pitchFamily="18" charset="0"/>
                            </a:rPr>
                            <m:t>𝑘</m:t>
                          </m:r>
                          <m:sSup>
                            <m:sSupPr>
                              <m:ctrlPr>
                                <a:rPr lang="en-US" sz="2100" b="0" i="1" dirty="0" smtClean="0">
                                  <a:latin typeface="Cambria Math" panose="02040503050406030204" pitchFamily="18" charset="0"/>
                                </a:rPr>
                              </m:ctrlPr>
                            </m:sSupPr>
                            <m:e>
                              <m:r>
                                <a:rPr lang="en-US" sz="2100" b="0" i="1" dirty="0" smtClean="0">
                                  <a:latin typeface="Cambria Math" panose="02040503050406030204" pitchFamily="18" charset="0"/>
                                </a:rPr>
                                <m:t>𝑥</m:t>
                              </m:r>
                            </m:e>
                            <m:sup>
                              <m:r>
                                <a:rPr lang="en-US" sz="2100" b="0" i="1" dirty="0" smtClean="0">
                                  <a:latin typeface="Cambria Math" panose="02040503050406030204" pitchFamily="18" charset="0"/>
                                </a:rPr>
                                <m:t>2</m:t>
                              </m:r>
                            </m:sup>
                          </m:sSup>
                        </m:e>
                      </m:d>
                      <m:r>
                        <a:rPr lang="en-US" sz="2100" b="0" i="1" dirty="0" smtClean="0">
                          <a:latin typeface="Cambria Math" panose="02040503050406030204" pitchFamily="18" charset="0"/>
                        </a:rPr>
                        <m:t>=−</m:t>
                      </m:r>
                      <m:r>
                        <a:rPr lang="en-US" sz="2100" b="0" i="1" dirty="0" smtClean="0">
                          <a:latin typeface="Cambria Math" panose="02040503050406030204" pitchFamily="18" charset="0"/>
                        </a:rPr>
                        <m:t>𝑘</m:t>
                      </m:r>
                      <m:sSup>
                        <m:sSupPr>
                          <m:ctrlPr>
                            <a:rPr lang="en-US" sz="2100" i="1" dirty="0">
                              <a:latin typeface="Cambria Math" panose="02040503050406030204" pitchFamily="18" charset="0"/>
                            </a:rPr>
                          </m:ctrlPr>
                        </m:sSupPr>
                        <m:e>
                          <m:r>
                            <a:rPr lang="en-US" sz="2100" i="1" dirty="0">
                              <a:latin typeface="Cambria Math" panose="02040503050406030204" pitchFamily="18" charset="0"/>
                            </a:rPr>
                            <m:t>𝑥</m:t>
                          </m:r>
                        </m:e>
                        <m:sup>
                          <m:r>
                            <a:rPr lang="en-US" sz="2100" i="1" dirty="0">
                              <a:latin typeface="Cambria Math" panose="02040503050406030204" pitchFamily="18" charset="0"/>
                            </a:rPr>
                            <m:t>2</m:t>
                          </m:r>
                        </m:sup>
                      </m:sSup>
                    </m:oMath>
                  </m:oMathPara>
                </a14:m>
                <a:endParaRPr lang="en-US" sz="2100" dirty="0"/>
              </a:p>
              <a:p>
                <a:pPr algn="just"/>
                <a:endParaRPr lang="en-US" sz="500" dirty="0"/>
              </a:p>
              <a:p>
                <a:pPr algn="just"/>
                <a:r>
                  <a:rPr lang="en-US" sz="2100" dirty="0"/>
                  <a:t>this is what is known as </a:t>
                </a:r>
                <a14:m>
                  <m:oMath xmlns:m="http://schemas.openxmlformats.org/officeDocument/2006/math">
                    <m:r>
                      <a:rPr lang="en-US" sz="2100" i="1" dirty="0" smtClean="0">
                        <a:latin typeface="Cambria Math" panose="02040503050406030204" pitchFamily="18" charset="0"/>
                      </a:rPr>
                      <m:t>(</m:t>
                    </m:r>
                    <m:r>
                      <a:rPr lang="en-US" sz="2100" b="1" i="1" dirty="0" smtClean="0">
                        <a:solidFill>
                          <a:srgbClr val="0070C0"/>
                        </a:solidFill>
                        <a:latin typeface="Cambria Math" panose="02040503050406030204" pitchFamily="18" charset="0"/>
                      </a:rPr>
                      <m:t>𝑯𝒐𝒐𝒌</m:t>
                    </m:r>
                    <m:sSup>
                      <m:sSupPr>
                        <m:ctrlPr>
                          <a:rPr lang="en-US" sz="2100" b="1" i="1" dirty="0" smtClean="0">
                            <a:solidFill>
                              <a:srgbClr val="0070C0"/>
                            </a:solidFill>
                            <a:latin typeface="Cambria Math" panose="02040503050406030204" pitchFamily="18" charset="0"/>
                          </a:rPr>
                        </m:ctrlPr>
                      </m:sSupPr>
                      <m:e>
                        <m:r>
                          <a:rPr lang="en-US" sz="2100" b="1" i="1" dirty="0" smtClean="0">
                            <a:solidFill>
                              <a:srgbClr val="0070C0"/>
                            </a:solidFill>
                            <a:latin typeface="Cambria Math" panose="02040503050406030204" pitchFamily="18" charset="0"/>
                          </a:rPr>
                          <m:t>𝒆</m:t>
                        </m:r>
                      </m:e>
                      <m:sup>
                        <m:r>
                          <a:rPr lang="en-US" sz="2100" b="1" i="1" dirty="0" smtClean="0">
                            <a:solidFill>
                              <a:srgbClr val="0070C0"/>
                            </a:solidFill>
                            <a:latin typeface="Cambria Math" panose="02040503050406030204" pitchFamily="18" charset="0"/>
                          </a:rPr>
                          <m:t>′</m:t>
                        </m:r>
                      </m:sup>
                    </m:sSup>
                    <m:r>
                      <a:rPr lang="en-US" sz="2100" b="1" i="1" dirty="0" smtClean="0">
                        <a:solidFill>
                          <a:srgbClr val="0070C0"/>
                        </a:solidFill>
                        <a:latin typeface="Cambria Math" panose="02040503050406030204" pitchFamily="18" charset="0"/>
                      </a:rPr>
                      <m:t>𝒔</m:t>
                    </m:r>
                    <m:r>
                      <a:rPr lang="en-US" sz="2100" b="1" i="1" dirty="0" smtClean="0">
                        <a:solidFill>
                          <a:srgbClr val="0070C0"/>
                        </a:solidFill>
                        <a:latin typeface="Cambria Math" panose="02040503050406030204" pitchFamily="18" charset="0"/>
                      </a:rPr>
                      <m:t> </m:t>
                    </m:r>
                    <m:r>
                      <a:rPr lang="en-US" sz="2100" b="1" i="1" dirty="0" smtClean="0">
                        <a:solidFill>
                          <a:srgbClr val="0070C0"/>
                        </a:solidFill>
                        <a:latin typeface="Cambria Math" panose="02040503050406030204" pitchFamily="18" charset="0"/>
                      </a:rPr>
                      <m:t>𝒍𝒂𝒘</m:t>
                    </m:r>
                    <m:r>
                      <a:rPr lang="en-US" sz="2100" i="1" dirty="0" smtClean="0">
                        <a:latin typeface="Cambria Math" panose="02040503050406030204" pitchFamily="18" charset="0"/>
                      </a:rPr>
                      <m:t>).</m:t>
                    </m:r>
                  </m:oMath>
                </a14:m>
                <a:endParaRPr lang="en-US" altLang="en-US" sz="2100" dirty="0"/>
              </a:p>
              <a:p>
                <a:pPr algn="just"/>
                <a:endParaRPr lang="en-US" altLang="en-US" sz="500" dirty="0"/>
              </a:p>
              <a:p>
                <a:pPr algn="just"/>
                <a:r>
                  <a:rPr lang="en-US" sz="2100" dirty="0"/>
                  <a:t>the negative sign indicates that the force points to the opposite direction of the motion.</a:t>
                </a:r>
              </a:p>
              <a:p>
                <a:pPr algn="just"/>
                <a:r>
                  <a:rPr lang="en-US" altLang="en-US" sz="2100" dirty="0"/>
                  <a:t>Notice that, the force is getting linearly bigger as the displacement gets bigger and  bigger.</a:t>
                </a:r>
              </a:p>
              <a:p>
                <a:pPr algn="just"/>
                <a:endParaRPr lang="en-US" altLang="en-US" sz="1000" dirty="0"/>
              </a:p>
              <a:p>
                <a:pPr algn="just"/>
                <a:r>
                  <a:rPr lang="en-US" altLang="en-US" sz="2100" dirty="0"/>
                  <a:t>Now, let’s assume that, the harmonic oscillator particle is oscillating along the </a:t>
                </a:r>
                <a14:m>
                  <m:oMath xmlns:m="http://schemas.openxmlformats.org/officeDocument/2006/math">
                    <m:r>
                      <a:rPr lang="en-US" altLang="en-US" sz="2100" i="1" dirty="0" smtClean="0">
                        <a:latin typeface="Cambria Math" panose="02040503050406030204" pitchFamily="18" charset="0"/>
                      </a:rPr>
                      <m:t>𝑥</m:t>
                    </m:r>
                  </m:oMath>
                </a14:m>
                <a:r>
                  <a:rPr lang="en-US" altLang="en-US" sz="2100" dirty="0"/>
                  <a:t> axis between the point </a:t>
                </a:r>
                <a14:m>
                  <m:oMath xmlns:m="http://schemas.openxmlformats.org/officeDocument/2006/math">
                    <m:r>
                      <a:rPr lang="en-US" altLang="en-US" sz="2100" i="1" dirty="0" smtClean="0">
                        <a:latin typeface="Cambria Math" panose="02040503050406030204" pitchFamily="18" charset="0"/>
                      </a:rPr>
                      <m:t>+</m:t>
                    </m:r>
                    <m:r>
                      <a:rPr lang="en-US" altLang="en-US" sz="2100" i="1" dirty="0" smtClean="0">
                        <a:latin typeface="Cambria Math" panose="02040503050406030204" pitchFamily="18" charset="0"/>
                      </a:rPr>
                      <m:t>𝐴</m:t>
                    </m:r>
                  </m:oMath>
                </a14:m>
                <a:r>
                  <a:rPr lang="en-US" altLang="en-US" sz="2100" dirty="0"/>
                  <a:t> and </a:t>
                </a:r>
                <a14:m>
                  <m:oMath xmlns:m="http://schemas.openxmlformats.org/officeDocument/2006/math">
                    <m:r>
                      <a:rPr lang="en-US" altLang="en-US" sz="2100" i="1" dirty="0" smtClean="0">
                        <a:latin typeface="Cambria Math" panose="02040503050406030204" pitchFamily="18" charset="0"/>
                      </a:rPr>
                      <m:t>−</m:t>
                    </m:r>
                    <m:r>
                      <a:rPr lang="en-US" altLang="en-US" sz="2100" i="1" dirty="0" smtClean="0">
                        <a:latin typeface="Cambria Math" panose="02040503050406030204" pitchFamily="18" charset="0"/>
                      </a:rPr>
                      <m:t>𝐴</m:t>
                    </m:r>
                  </m:oMath>
                </a14:m>
                <a:endParaRPr lang="en-US" altLang="en-US" sz="2100" dirty="0"/>
              </a:p>
            </p:txBody>
          </p:sp>
        </mc:Choice>
        <mc:Fallback xmlns="">
          <p:sp>
            <p:nvSpPr>
              <p:cNvPr id="23" name="Rectangle 22"/>
              <p:cNvSpPr>
                <a:spLocks noRot="1" noChangeAspect="1" noMove="1" noResize="1" noEditPoints="1" noAdjustHandles="1" noChangeArrowheads="1" noChangeShapeType="1" noTextEdit="1"/>
              </p:cNvSpPr>
              <p:nvPr/>
            </p:nvSpPr>
            <p:spPr>
              <a:xfrm>
                <a:off x="196165" y="2827384"/>
                <a:ext cx="5643145" cy="3711529"/>
              </a:xfrm>
              <a:prstGeom prst="rect">
                <a:avLst/>
              </a:prstGeom>
              <a:blipFill>
                <a:blip r:embed="rId6"/>
                <a:stretch>
                  <a:fillRect l="-1296" r="-1296" b="-2299"/>
                </a:stretch>
              </a:blipFill>
            </p:spPr>
            <p:txBody>
              <a:bodyPr/>
              <a:lstStyle/>
              <a:p>
                <a:r>
                  <a:rPr lang="en-US">
                    <a:noFill/>
                  </a:rPr>
                  <a:t> </a:t>
                </a:r>
              </a:p>
            </p:txBody>
          </p:sp>
        </mc:Fallback>
      </mc:AlternateContent>
      <p:sp>
        <p:nvSpPr>
          <p:cNvPr id="24" name="Rectangle 23"/>
          <p:cNvSpPr/>
          <p:nvPr/>
        </p:nvSpPr>
        <p:spPr>
          <a:xfrm>
            <a:off x="244996" y="946915"/>
            <a:ext cx="8654008" cy="430887"/>
          </a:xfrm>
          <a:prstGeom prst="rect">
            <a:avLst/>
          </a:prstGeom>
        </p:spPr>
        <p:txBody>
          <a:bodyPr wrap="square">
            <a:spAutoFit/>
          </a:bodyPr>
          <a:lstStyle/>
          <a:p>
            <a:pPr>
              <a:spcBef>
                <a:spcPct val="0"/>
              </a:spcBef>
              <a:defRPr/>
            </a:pPr>
            <a:r>
              <a:rPr lang="en-US" altLang="en-US" sz="2200" b="1" dirty="0">
                <a:ea typeface="Times New Roman" panose="02020603050405020304" pitchFamily="18" charset="0"/>
                <a:cs typeface="Simplified Arabic" panose="02020603050405020304" pitchFamily="18" charset="-78"/>
              </a:rPr>
              <a:t>1. Simple harmonic motion from the view of classical mechanics</a:t>
            </a:r>
            <a:endParaRPr lang="en-US" altLang="en-US" sz="2200" dirty="0">
              <a:ea typeface="Times New Roman" panose="02020603050405020304" pitchFamily="18" charset="0"/>
              <a:cs typeface="Simplified Arabic" panose="02020603050405020304" pitchFamily="18" charset="-78"/>
            </a:endParaRPr>
          </a:p>
        </p:txBody>
      </p:sp>
      <p:sp>
        <p:nvSpPr>
          <p:cNvPr id="25" name="Slide Number Placeholder 24"/>
          <p:cNvSpPr>
            <a:spLocks noGrp="1"/>
          </p:cNvSpPr>
          <p:nvPr>
            <p:ph type="sldNum" sz="quarter" idx="12"/>
          </p:nvPr>
        </p:nvSpPr>
        <p:spPr/>
        <p:txBody>
          <a:bodyPr/>
          <a:lstStyle/>
          <a:p>
            <a:fld id="{74374BF2-3C04-4AB9-BE52-D173019A9162}" type="slidenum">
              <a:rPr lang="en-US" smtClean="0"/>
              <a:t>7</a:t>
            </a:fld>
            <a:endParaRPr lang="en-US"/>
          </a:p>
        </p:txBody>
      </p:sp>
    </p:spTree>
    <p:extLst>
      <p:ext uri="{BB962C8B-B14F-4D97-AF65-F5344CB8AC3E}">
        <p14:creationId xmlns:p14="http://schemas.microsoft.com/office/powerpoint/2010/main" val="1241429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animEffect transition="in" filter="fade">
                                      <p:cBhvr>
                                        <p:cTn id="27" dur="500"/>
                                        <p:tgtEl>
                                          <p:spTgt spid="2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xEl>
                                              <p:pRg st="2" end="2"/>
                                            </p:txEl>
                                          </p:spTgt>
                                        </p:tgtEl>
                                        <p:attrNameLst>
                                          <p:attrName>style.visibility</p:attrName>
                                        </p:attrNameLst>
                                      </p:cBhvr>
                                      <p:to>
                                        <p:strVal val="visible"/>
                                      </p:to>
                                    </p:set>
                                    <p:animEffect transition="in" filter="fade">
                                      <p:cBhvr>
                                        <p:cTn id="32" dur="500"/>
                                        <p:tgtEl>
                                          <p:spTgt spid="2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
                                            <p:txEl>
                                              <p:pRg st="4" end="4"/>
                                            </p:txEl>
                                          </p:spTgt>
                                        </p:tgtEl>
                                        <p:attrNameLst>
                                          <p:attrName>style.visibility</p:attrName>
                                        </p:attrNameLst>
                                      </p:cBhvr>
                                      <p:to>
                                        <p:strVal val="visible"/>
                                      </p:to>
                                    </p:set>
                                    <p:animEffect transition="in" filter="fade">
                                      <p:cBhvr>
                                        <p:cTn id="37" dur="500"/>
                                        <p:tgtEl>
                                          <p:spTgt spid="2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
                                            <p:txEl>
                                              <p:pRg st="5" end="5"/>
                                            </p:txEl>
                                          </p:spTgt>
                                        </p:tgtEl>
                                        <p:attrNameLst>
                                          <p:attrName>style.visibility</p:attrName>
                                        </p:attrNameLst>
                                      </p:cBhvr>
                                      <p:to>
                                        <p:strVal val="visible"/>
                                      </p:to>
                                    </p:set>
                                    <p:animEffect transition="in" filter="fade">
                                      <p:cBhvr>
                                        <p:cTn id="42" dur="500"/>
                                        <p:tgtEl>
                                          <p:spTgt spid="2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3">
                                            <p:txEl>
                                              <p:pRg st="7" end="7"/>
                                            </p:txEl>
                                          </p:spTgt>
                                        </p:tgtEl>
                                        <p:attrNameLst>
                                          <p:attrName>style.visibility</p:attrName>
                                        </p:attrNameLst>
                                      </p:cBhvr>
                                      <p:to>
                                        <p:strVal val="visible"/>
                                      </p:to>
                                    </p:set>
                                    <p:animEffect transition="in" filter="fade">
                                      <p:cBhvr>
                                        <p:cTn id="47" dur="500"/>
                                        <p:tgtEl>
                                          <p:spTgt spid="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776305" y="760323"/>
            <a:ext cx="3376557" cy="3383280"/>
            <a:chOff x="2776305" y="760323"/>
            <a:chExt cx="3376557" cy="3383280"/>
          </a:xfrm>
        </p:grpSpPr>
        <p:pic>
          <p:nvPicPr>
            <p:cNvPr id="11" name="Picture 10"/>
            <p:cNvPicPr>
              <a:picLocks noChangeAspect="1"/>
            </p:cNvPicPr>
            <p:nvPr/>
          </p:nvPicPr>
          <p:blipFill>
            <a:blip r:embed="rId2"/>
            <a:stretch>
              <a:fillRect/>
            </a:stretch>
          </p:blipFill>
          <p:spPr>
            <a:xfrm>
              <a:off x="2776305" y="760323"/>
              <a:ext cx="3376557" cy="3383280"/>
            </a:xfrm>
            <a:prstGeom prst="rect">
              <a:avLst/>
            </a:prstGeom>
          </p:spPr>
        </p:pic>
        <mc:AlternateContent xmlns:mc="http://schemas.openxmlformats.org/markup-compatibility/2006" xmlns:a14="http://schemas.microsoft.com/office/drawing/2010/main">
          <mc:Choice Requires="a14">
            <p:sp>
              <p:nvSpPr>
                <p:cNvPr id="31" name="TextBox 30"/>
                <p:cNvSpPr txBox="1"/>
                <p:nvPr/>
              </p:nvSpPr>
              <p:spPr>
                <a:xfrm>
                  <a:off x="3544809" y="3535616"/>
                  <a:ext cx="1644553" cy="307777"/>
                </a:xfrm>
                <a:prstGeom prst="rect">
                  <a:avLst/>
                </a:prstGeom>
                <a:noFill/>
              </p:spPr>
              <p:txBody>
                <a:bodyPr wrap="none" lIns="0" tIns="0" rIns="0" bIns="0" rtlCol="0">
                  <a:spAutoFit/>
                </a:bodyPr>
                <a:lstStyle/>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𝐷𝑖𝑠𝑝𝑙𝑎𝑐𝑒𝑚𝑒𝑛𝑡</m:t>
                        </m:r>
                      </m:oMath>
                    </m:oMathPara>
                  </a14:m>
                  <a:endParaRPr lang="en-US" sz="2000" dirty="0"/>
                </a:p>
              </p:txBody>
            </p:sp>
          </mc:Choice>
          <mc:Fallback xmlns="">
            <p:sp>
              <p:nvSpPr>
                <p:cNvPr id="31" name="TextBox 30"/>
                <p:cNvSpPr txBox="1">
                  <a:spLocks noRot="1" noChangeAspect="1" noMove="1" noResize="1" noEditPoints="1" noAdjustHandles="1" noChangeArrowheads="1" noChangeShapeType="1" noTextEdit="1"/>
                </p:cNvSpPr>
                <p:nvPr/>
              </p:nvSpPr>
              <p:spPr>
                <a:xfrm>
                  <a:off x="3544809" y="3535616"/>
                  <a:ext cx="1644553" cy="307777"/>
                </a:xfrm>
                <a:prstGeom prst="rect">
                  <a:avLst/>
                </a:prstGeom>
                <a:blipFill>
                  <a:blip r:embed="rId3"/>
                  <a:stretch>
                    <a:fillRect l="-6667" r="-2963" b="-34000"/>
                  </a:stretch>
                </a:blipFill>
              </p:spPr>
              <p:txBody>
                <a:bodyPr/>
                <a:lstStyle/>
                <a:p>
                  <a:r>
                    <a:rPr lang="en-US">
                      <a:noFill/>
                    </a:rPr>
                    <a:t> </a:t>
                  </a:r>
                </a:p>
              </p:txBody>
            </p:sp>
          </mc:Fallback>
        </mc:AlternateContent>
      </p:grpSp>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Harmonic Oscillator</a:t>
            </a:r>
            <a:endParaRPr lang="ar-SA" altLang="en-US" sz="3000" b="1" dirty="0"/>
          </a:p>
        </p:txBody>
      </p:sp>
      <mc:AlternateContent xmlns:mc="http://schemas.openxmlformats.org/markup-compatibility/2006" xmlns:a14="http://schemas.microsoft.com/office/drawing/2010/main">
        <mc:Choice Requires="a14">
          <p:sp>
            <p:nvSpPr>
              <p:cNvPr id="3" name="Rectangle 2"/>
              <p:cNvSpPr/>
              <p:nvPr/>
            </p:nvSpPr>
            <p:spPr>
              <a:xfrm>
                <a:off x="244996" y="4024605"/>
                <a:ext cx="8654008" cy="2431435"/>
              </a:xfrm>
              <a:prstGeom prst="rect">
                <a:avLst/>
              </a:prstGeom>
            </p:spPr>
            <p:txBody>
              <a:bodyPr wrap="square">
                <a:spAutoFit/>
              </a:bodyPr>
              <a:lstStyle/>
              <a:p>
                <a:pPr algn="just">
                  <a:spcBef>
                    <a:spcPct val="0"/>
                  </a:spcBef>
                </a:pPr>
                <a:r>
                  <a:rPr lang="en-US" altLang="en-US" sz="2200" dirty="0"/>
                  <a:t>This harmonic oscillator can be presented by a point, </a:t>
                </a:r>
                <a14:m>
                  <m:oMath xmlns:m="http://schemas.openxmlformats.org/officeDocument/2006/math">
                    <m:r>
                      <a:rPr lang="en-US" altLang="en-US" sz="2200" i="1" dirty="0" smtClean="0">
                        <a:latin typeface="Cambria Math" panose="02040503050406030204" pitchFamily="18" charset="0"/>
                      </a:rPr>
                      <m:t>𝑝</m:t>
                    </m:r>
                  </m:oMath>
                </a14:m>
                <a:r>
                  <a:rPr lang="en-US" altLang="en-US" sz="2200" dirty="0"/>
                  <a:t>, o</a:t>
                </a:r>
                <a:r>
                  <a:rPr lang="en-US" sz="2200" dirty="0"/>
                  <a:t>scillating back and forth between </a:t>
                </a:r>
                <a14:m>
                  <m:oMath xmlns:m="http://schemas.openxmlformats.org/officeDocument/2006/math">
                    <m:r>
                      <a:rPr lang="en-US" sz="2200" i="1" dirty="0" smtClean="0">
                        <a:latin typeface="Cambria Math" panose="02040503050406030204" pitchFamily="18" charset="0"/>
                      </a:rPr>
                      <m:t>+</m:t>
                    </m:r>
                    <m:r>
                      <a:rPr lang="en-US" sz="2200" i="1" dirty="0" smtClean="0">
                        <a:latin typeface="Cambria Math" panose="02040503050406030204" pitchFamily="18" charset="0"/>
                      </a:rPr>
                      <m:t>𝐴</m:t>
                    </m:r>
                  </m:oMath>
                </a14:m>
                <a:r>
                  <a:rPr lang="en-US" sz="2200" dirty="0"/>
                  <a:t> and </a:t>
                </a:r>
                <a14:m>
                  <m:oMath xmlns:m="http://schemas.openxmlformats.org/officeDocument/2006/math">
                    <m:r>
                      <a:rPr lang="en-US" sz="2200" i="1" dirty="0" smtClean="0">
                        <a:latin typeface="Cambria Math" panose="02040503050406030204" pitchFamily="18" charset="0"/>
                      </a:rPr>
                      <m:t>− </m:t>
                    </m:r>
                    <m:r>
                      <a:rPr lang="en-US" sz="2200" i="1" dirty="0" smtClean="0">
                        <a:latin typeface="Cambria Math" panose="02040503050406030204" pitchFamily="18" charset="0"/>
                      </a:rPr>
                      <m:t>𝐴</m:t>
                    </m:r>
                  </m:oMath>
                </a14:m>
                <a:r>
                  <a:rPr lang="en-US" altLang="en-US" sz="2200" dirty="0"/>
                  <a:t> with a radius </a:t>
                </a:r>
                <a14:m>
                  <m:oMath xmlns:m="http://schemas.openxmlformats.org/officeDocument/2006/math">
                    <m:r>
                      <a:rPr lang="en-US" altLang="en-US" sz="2200" i="1" dirty="0" smtClean="0">
                        <a:latin typeface="Cambria Math" panose="02040503050406030204" pitchFamily="18" charset="0"/>
                      </a:rPr>
                      <m:t>𝑟</m:t>
                    </m:r>
                  </m:oMath>
                </a14:m>
                <a:r>
                  <a:rPr lang="en-US" altLang="en-US" sz="2200" dirty="0"/>
                  <a:t> from the origin and with an angular velocity of </a:t>
                </a:r>
                <a14:m>
                  <m:oMath xmlns:m="http://schemas.openxmlformats.org/officeDocument/2006/math">
                    <m:r>
                      <a:rPr lang="en-US" altLang="en-US" sz="2200">
                        <a:latin typeface="Cambria Math" panose="02040503050406030204" pitchFamily="18" charset="0"/>
                      </a:rPr>
                      <m:t>𝜔</m:t>
                    </m:r>
                    <m:r>
                      <a:rPr lang="en-US" altLang="en-US" sz="2200">
                        <a:latin typeface="Cambria Math" panose="02040503050406030204" pitchFamily="18" charset="0"/>
                      </a:rPr>
                      <m:t>.</m:t>
                    </m:r>
                  </m:oMath>
                </a14:m>
                <a:r>
                  <a:rPr lang="en-US" altLang="en-US" sz="2200" dirty="0"/>
                  <a:t> The displacement, </a:t>
                </a:r>
                <a14:m>
                  <m:oMath xmlns:m="http://schemas.openxmlformats.org/officeDocument/2006/math">
                    <m:r>
                      <a:rPr lang="en-US" altLang="en-US" sz="2200" i="1" dirty="0" smtClean="0">
                        <a:latin typeface="Cambria Math" panose="02040503050406030204" pitchFamily="18" charset="0"/>
                      </a:rPr>
                      <m:t>𝑥</m:t>
                    </m:r>
                  </m:oMath>
                </a14:m>
                <a:r>
                  <a:rPr lang="en-US" altLang="en-US" sz="2200" dirty="0"/>
                  <a:t>, of point </a:t>
                </a:r>
                <a14:m>
                  <m:oMath xmlns:m="http://schemas.openxmlformats.org/officeDocument/2006/math">
                    <m:r>
                      <a:rPr lang="en-US" altLang="en-US" sz="2200" i="1" dirty="0" smtClean="0">
                        <a:latin typeface="Cambria Math" panose="02040503050406030204" pitchFamily="18" charset="0"/>
                      </a:rPr>
                      <m:t>𝑝</m:t>
                    </m:r>
                  </m:oMath>
                </a14:m>
                <a:r>
                  <a:rPr lang="en-US" altLang="en-US" sz="2200" dirty="0"/>
                  <a:t> is given by</a:t>
                </a:r>
              </a:p>
              <a:p>
                <a:pPr algn="just">
                  <a:spcBef>
                    <a:spcPct val="0"/>
                  </a:spcBef>
                </a:pPr>
                <a:endParaRPr lang="en-US" altLang="en-US" sz="1000" dirty="0"/>
              </a:p>
              <a:p>
                <a:pPr algn="just">
                  <a:spcBef>
                    <a:spcPct val="0"/>
                  </a:spcBef>
                </a:pPr>
                <a14:m>
                  <m:oMathPara xmlns:m="http://schemas.openxmlformats.org/officeDocument/2006/math">
                    <m:oMathParaPr>
                      <m:jc m:val="centerGroup"/>
                    </m:oMathParaPr>
                    <m:oMath xmlns:m="http://schemas.openxmlformats.org/officeDocument/2006/math">
                      <m:r>
                        <a:rPr lang="en-US" altLang="en-US" sz="2200" b="0" i="1" dirty="0" smtClean="0">
                          <a:latin typeface="Cambria Math" panose="02040503050406030204" pitchFamily="18" charset="0"/>
                        </a:rPr>
                        <m:t>𝑥</m:t>
                      </m:r>
                      <m:r>
                        <a:rPr lang="en-US" altLang="en-US" sz="2200" b="0" i="1" dirty="0" smtClean="0">
                          <a:latin typeface="Cambria Math" panose="02040503050406030204" pitchFamily="18" charset="0"/>
                        </a:rPr>
                        <m:t>=</m:t>
                      </m:r>
                      <m:r>
                        <a:rPr lang="en-US" altLang="en-US" sz="2200" b="0" i="1" dirty="0" smtClean="0">
                          <a:latin typeface="Cambria Math" panose="02040503050406030204" pitchFamily="18" charset="0"/>
                        </a:rPr>
                        <m:t>𝑟</m:t>
                      </m:r>
                      <m:r>
                        <a:rPr lang="en-US" altLang="en-US" sz="2200" dirty="0">
                          <a:latin typeface="Cambria Math" panose="02040503050406030204" pitchFamily="18" charset="0"/>
                        </a:rPr>
                        <m:t> </m:t>
                      </m:r>
                      <m:r>
                        <m:rPr>
                          <m:sty m:val="p"/>
                        </m:rPr>
                        <a:rPr lang="en-US" altLang="en-US" sz="2200" b="0" i="0" dirty="0" smtClean="0">
                          <a:latin typeface="Cambria Math" panose="02040503050406030204" pitchFamily="18" charset="0"/>
                        </a:rPr>
                        <m:t>cos</m:t>
                      </m:r>
                      <m:r>
                        <a:rPr lang="en-US" altLang="en-US" sz="2200" dirty="0">
                          <a:latin typeface="Cambria Math" panose="02040503050406030204" pitchFamily="18" charset="0"/>
                        </a:rPr>
                        <m:t>⁡</m:t>
                      </m:r>
                      <m:r>
                        <a:rPr lang="en-US" sz="2200">
                          <a:latin typeface="Cambria Math" panose="02040503050406030204" pitchFamily="18" charset="0"/>
                        </a:rPr>
                        <m:t>𝜔</m:t>
                      </m:r>
                      <m:r>
                        <a:rPr lang="en-US" sz="2200">
                          <a:latin typeface="Cambria Math" panose="02040503050406030204" pitchFamily="18" charset="0"/>
                        </a:rPr>
                        <m:t>𝑡</m:t>
                      </m:r>
                    </m:oMath>
                  </m:oMathPara>
                </a14:m>
                <a:endParaRPr lang="en-US" altLang="en-US" sz="2200" dirty="0"/>
              </a:p>
              <a:p>
                <a:pPr algn="just">
                  <a:spcBef>
                    <a:spcPct val="0"/>
                  </a:spcBef>
                </a:pPr>
                <a:endParaRPr lang="en-US" altLang="en-US" sz="1000" dirty="0"/>
              </a:p>
              <a:p>
                <a:pPr algn="just">
                  <a:spcBef>
                    <a:spcPct val="0"/>
                  </a:spcBef>
                </a:pPr>
                <a:r>
                  <a:rPr lang="en-US" altLang="en-US" sz="2200" dirty="0"/>
                  <a:t>The displacement expression can be used to plot the relation between displacement </a:t>
                </a:r>
                <a14:m>
                  <m:oMath xmlns:m="http://schemas.openxmlformats.org/officeDocument/2006/math">
                    <m:r>
                      <a:rPr lang="en-US" altLang="en-US" sz="2200" i="1" dirty="0" smtClean="0">
                        <a:latin typeface="Cambria Math" panose="02040503050406030204" pitchFamily="18" charset="0"/>
                      </a:rPr>
                      <m:t>𝑥</m:t>
                    </m:r>
                  </m:oMath>
                </a14:m>
                <a:r>
                  <a:rPr lang="en-US" altLang="en-US" sz="2200" dirty="0"/>
                  <a:t> and time </a:t>
                </a:r>
                <a14:m>
                  <m:oMath xmlns:m="http://schemas.openxmlformats.org/officeDocument/2006/math">
                    <m:r>
                      <a:rPr lang="en-US" altLang="en-US" sz="2200" i="1" dirty="0" smtClean="0">
                        <a:latin typeface="Cambria Math" panose="02040503050406030204" pitchFamily="18" charset="0"/>
                      </a:rPr>
                      <m:t>𝑡</m:t>
                    </m:r>
                  </m:oMath>
                </a14:m>
                <a:r>
                  <a:rPr lang="en-US" altLang="en-US" sz="2200" dirty="0"/>
                  <a:t> as shown below (</a:t>
                </a:r>
                <a14:m>
                  <m:oMath xmlns:m="http://schemas.openxmlformats.org/officeDocument/2006/math">
                    <m:r>
                      <a:rPr lang="en-US" altLang="en-US" sz="2200" dirty="0">
                        <a:latin typeface="Cambria Math" panose="02040503050406030204" pitchFamily="18" charset="0"/>
                      </a:rPr>
                      <m:t>𝑠𝑒𝑒</m:t>
                    </m:r>
                    <m:r>
                      <a:rPr lang="en-US" altLang="en-US" sz="2200" dirty="0">
                        <a:latin typeface="Cambria Math" panose="02040503050406030204" pitchFamily="18" charset="0"/>
                      </a:rPr>
                      <m:t> </m:t>
                    </m:r>
                    <m:r>
                      <a:rPr lang="en-US" altLang="en-US" sz="2200" dirty="0">
                        <a:latin typeface="Cambria Math" panose="02040503050406030204" pitchFamily="18" charset="0"/>
                      </a:rPr>
                      <m:t>𝑛𝑒𝑥𝑡</m:t>
                    </m:r>
                    <m:r>
                      <a:rPr lang="en-US" altLang="en-US" sz="2200" dirty="0">
                        <a:latin typeface="Cambria Math" panose="02040503050406030204" pitchFamily="18" charset="0"/>
                      </a:rPr>
                      <m:t> </m:t>
                    </m:r>
                    <m:r>
                      <a:rPr lang="en-US" altLang="en-US" sz="2200" dirty="0">
                        <a:latin typeface="Cambria Math" panose="02040503050406030204" pitchFamily="18" charset="0"/>
                      </a:rPr>
                      <m:t>𝑠𝑙𝑖𝑑𝑒</m:t>
                    </m:r>
                  </m:oMath>
                </a14:m>
                <a:r>
                  <a:rPr lang="en-US" altLang="en-US" sz="2200" dirty="0"/>
                  <a:t>).</a:t>
                </a:r>
              </a:p>
            </p:txBody>
          </p:sp>
        </mc:Choice>
        <mc:Fallback xmlns="">
          <p:sp>
            <p:nvSpPr>
              <p:cNvPr id="3" name="Rectangle 2"/>
              <p:cNvSpPr>
                <a:spLocks noRot="1" noChangeAspect="1" noMove="1" noResize="1" noEditPoints="1" noAdjustHandles="1" noChangeArrowheads="1" noChangeShapeType="1" noTextEdit="1"/>
              </p:cNvSpPr>
              <p:nvPr/>
            </p:nvSpPr>
            <p:spPr>
              <a:xfrm>
                <a:off x="244996" y="4024605"/>
                <a:ext cx="8654008" cy="2431435"/>
              </a:xfrm>
              <a:prstGeom prst="rect">
                <a:avLst/>
              </a:prstGeom>
              <a:blipFill>
                <a:blip r:embed="rId4"/>
                <a:stretch>
                  <a:fillRect l="-915" t="-1754" r="-915" b="-4261"/>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74374BF2-3C04-4AB9-BE52-D173019A9162}" type="slidenum">
              <a:rPr lang="en-US" smtClean="0"/>
              <a:t>8</a:t>
            </a:fld>
            <a:endParaRPr lang="en-US"/>
          </a:p>
        </p:txBody>
      </p:sp>
    </p:spTree>
    <p:extLst>
      <p:ext uri="{BB962C8B-B14F-4D97-AF65-F5344CB8AC3E}">
        <p14:creationId xmlns:p14="http://schemas.microsoft.com/office/powerpoint/2010/main" val="1706363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72"/>
          <p:cNvSpPr txBox="1">
            <a:spLocks noChangeArrowheads="1"/>
          </p:cNvSpPr>
          <p:nvPr/>
        </p:nvSpPr>
        <p:spPr bwMode="auto">
          <a:xfrm>
            <a:off x="0" y="358775"/>
            <a:ext cx="9144000" cy="553998"/>
          </a:xfrm>
          <a:prstGeom prst="rect">
            <a:avLst/>
          </a:prstGeom>
          <a:gradFill flip="none" rotWithShape="1">
            <a:gsLst>
              <a:gs pos="0">
                <a:srgbClr val="A9E9E3">
                  <a:shade val="30000"/>
                  <a:satMod val="115000"/>
                </a:srgbClr>
              </a:gs>
              <a:gs pos="50000">
                <a:srgbClr val="A9E9E3">
                  <a:shade val="67500"/>
                  <a:satMod val="115000"/>
                </a:srgbClr>
              </a:gs>
              <a:gs pos="100000">
                <a:srgbClr val="A9E9E3">
                  <a:shade val="100000"/>
                  <a:satMod val="115000"/>
                </a:srgbClr>
              </a:gs>
            </a:gsLst>
            <a:lin ang="5400000" scaled="1"/>
            <a:tileRect/>
          </a:gra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2500" b="1" dirty="0">
                <a:latin typeface="+mn-lt"/>
                <a:cs typeface="Arial" panose="020B0604020202020204" pitchFamily="34" charset="0"/>
              </a:rPr>
              <a:t>   </a:t>
            </a:r>
            <a:r>
              <a:rPr lang="en-US" altLang="en-US" sz="3000" b="1" dirty="0"/>
              <a:t>The </a:t>
            </a:r>
            <a:r>
              <a:rPr lang="en-US" sz="3000" b="1" dirty="0"/>
              <a:t>Harmonic Oscillator</a:t>
            </a:r>
            <a:endParaRPr lang="ar-SA" altLang="en-US" sz="3000" b="1" dirty="0"/>
          </a:p>
        </p:txBody>
      </p:sp>
      <p:sp>
        <p:nvSpPr>
          <p:cNvPr id="3" name="Rectangle 2"/>
          <p:cNvSpPr/>
          <p:nvPr/>
        </p:nvSpPr>
        <p:spPr>
          <a:xfrm>
            <a:off x="207416" y="928906"/>
            <a:ext cx="8741867" cy="3139321"/>
          </a:xfrm>
          <a:prstGeom prst="rect">
            <a:avLst/>
          </a:prstGeom>
        </p:spPr>
        <p:txBody>
          <a:bodyPr wrap="square">
            <a:spAutoFit/>
          </a:bodyPr>
          <a:lstStyle/>
          <a:p>
            <a:pPr algn="just">
              <a:spcBef>
                <a:spcPct val="0"/>
              </a:spcBef>
            </a:pPr>
            <a:endParaRPr lang="en-US" sz="2200" dirty="0">
              <a:latin typeface="Calibri body"/>
              <a:ea typeface="Times New Roman" panose="02020603050405020304" pitchFamily="18" charset="0"/>
              <a:cs typeface="Simplified Arabic" pitchFamily="18" charset="-78"/>
            </a:endParaRPr>
          </a:p>
          <a:p>
            <a:pPr algn="just">
              <a:spcBef>
                <a:spcPct val="0"/>
              </a:spcBef>
            </a:pPr>
            <a:endParaRPr lang="en-US" sz="2200" dirty="0">
              <a:latin typeface="Calibri body"/>
              <a:ea typeface="Times New Roman" panose="02020603050405020304" pitchFamily="18" charset="0"/>
              <a:cs typeface="Simplified Arabic" pitchFamily="18" charset="-78"/>
            </a:endParaRPr>
          </a:p>
          <a:p>
            <a:pPr algn="just">
              <a:spcBef>
                <a:spcPct val="0"/>
              </a:spcBef>
            </a:pPr>
            <a:endParaRPr lang="en-US" sz="2200" dirty="0">
              <a:latin typeface="Calibri body"/>
              <a:ea typeface="Times New Roman" panose="02020603050405020304" pitchFamily="18" charset="0"/>
              <a:cs typeface="Simplified Arabic" pitchFamily="18" charset="-78"/>
            </a:endParaRPr>
          </a:p>
          <a:p>
            <a:pPr algn="just">
              <a:spcBef>
                <a:spcPct val="0"/>
              </a:spcBef>
            </a:pPr>
            <a:endParaRPr lang="en-US" sz="2200" dirty="0">
              <a:latin typeface="Calibri body"/>
              <a:ea typeface="Times New Roman" panose="02020603050405020304" pitchFamily="18" charset="0"/>
              <a:cs typeface="Simplified Arabic" pitchFamily="18" charset="-78"/>
            </a:endParaRPr>
          </a:p>
          <a:p>
            <a:pPr algn="just">
              <a:spcBef>
                <a:spcPct val="0"/>
              </a:spcBef>
            </a:pPr>
            <a:endParaRPr lang="en-US" sz="2200" dirty="0">
              <a:latin typeface="Calibri body"/>
              <a:ea typeface="Times New Roman" panose="02020603050405020304" pitchFamily="18" charset="0"/>
              <a:cs typeface="Simplified Arabic" pitchFamily="18" charset="-78"/>
            </a:endParaRPr>
          </a:p>
          <a:p>
            <a:pPr algn="just">
              <a:spcBef>
                <a:spcPct val="0"/>
              </a:spcBef>
            </a:pPr>
            <a:endParaRPr lang="en-US" sz="2200" dirty="0">
              <a:latin typeface="Calibri body"/>
              <a:ea typeface="Times New Roman" panose="02020603050405020304" pitchFamily="18" charset="0"/>
              <a:cs typeface="Simplified Arabic" pitchFamily="18" charset="-78"/>
            </a:endParaRPr>
          </a:p>
          <a:p>
            <a:pPr algn="just">
              <a:spcBef>
                <a:spcPct val="0"/>
              </a:spcBef>
            </a:pPr>
            <a:endParaRPr lang="en-US" sz="2200" dirty="0">
              <a:latin typeface="Calibri body"/>
              <a:ea typeface="Times New Roman" panose="02020603050405020304" pitchFamily="18" charset="0"/>
              <a:cs typeface="Simplified Arabic" pitchFamily="18" charset="-78"/>
            </a:endParaRPr>
          </a:p>
          <a:p>
            <a:pPr algn="just">
              <a:spcBef>
                <a:spcPct val="0"/>
              </a:spcBef>
            </a:pPr>
            <a:endParaRPr lang="en-US" sz="2200" dirty="0">
              <a:latin typeface="Calibri body"/>
              <a:ea typeface="Times New Roman" panose="02020603050405020304" pitchFamily="18" charset="0"/>
              <a:cs typeface="Simplified Arabic" pitchFamily="18" charset="-78"/>
            </a:endParaRPr>
          </a:p>
          <a:p>
            <a:pPr algn="just">
              <a:spcBef>
                <a:spcPct val="0"/>
              </a:spcBef>
            </a:pPr>
            <a:endParaRPr lang="en-US" sz="2200" dirty="0">
              <a:latin typeface="Calibri body"/>
              <a:ea typeface="Times New Roman" panose="02020603050405020304" pitchFamily="18" charset="0"/>
              <a:cs typeface="Simplified Arabic" pitchFamily="18" charset="-78"/>
            </a:endParaRPr>
          </a:p>
        </p:txBody>
      </p:sp>
      <mc:AlternateContent xmlns:mc="http://schemas.openxmlformats.org/markup-compatibility/2006" xmlns:a14="http://schemas.microsoft.com/office/drawing/2010/main">
        <mc:Choice Requires="a14">
          <p:sp>
            <p:nvSpPr>
              <p:cNvPr id="6" name="Rectangle 5"/>
              <p:cNvSpPr/>
              <p:nvPr/>
            </p:nvSpPr>
            <p:spPr>
              <a:xfrm>
                <a:off x="318977" y="3496228"/>
                <a:ext cx="8630306" cy="2910027"/>
              </a:xfrm>
              <a:prstGeom prst="rect">
                <a:avLst/>
              </a:prstGeom>
            </p:spPr>
            <p:txBody>
              <a:bodyPr wrap="square">
                <a:spAutoFit/>
              </a:bodyPr>
              <a:lstStyle/>
              <a:p>
                <a:r>
                  <a:rPr lang="en-US" sz="2200" dirty="0"/>
                  <a:t>The cosine function repeats itself every 2</a:t>
                </a:r>
                <a14:m>
                  <m:oMath xmlns:m="http://schemas.openxmlformats.org/officeDocument/2006/math">
                    <m:r>
                      <a:rPr lang="en-US" sz="2200" dirty="0">
                        <a:latin typeface="Cambria Math" panose="02040503050406030204" pitchFamily="18" charset="0"/>
                      </a:rPr>
                      <m:t>𝜋</m:t>
                    </m:r>
                  </m:oMath>
                </a14:m>
                <a:r>
                  <a:rPr lang="en-US" sz="2200" dirty="0"/>
                  <a:t> radians.</a:t>
                </a:r>
              </a:p>
              <a:p>
                <a:r>
                  <a:rPr lang="en-US" sz="2200" dirty="0"/>
                  <a:t>The mass oscillates back and forth between </a:t>
                </a:r>
                <a14:m>
                  <m:oMath xmlns:m="http://schemas.openxmlformats.org/officeDocument/2006/math">
                    <m:r>
                      <a:rPr lang="en-US" sz="2200" i="1" dirty="0" smtClean="0">
                        <a:latin typeface="Cambria Math" panose="02040503050406030204" pitchFamily="18" charset="0"/>
                      </a:rPr>
                      <m:t>𝐴</m:t>
                    </m:r>
                  </m:oMath>
                </a14:m>
                <a:r>
                  <a:rPr lang="en-US" sz="2200" dirty="0"/>
                  <a:t> and </a:t>
                </a:r>
                <a14:m>
                  <m:oMath xmlns:m="http://schemas.openxmlformats.org/officeDocument/2006/math">
                    <m:r>
                      <a:rPr lang="en-US" sz="2200" i="1" dirty="0" smtClean="0">
                        <a:latin typeface="Cambria Math" panose="02040503050406030204" pitchFamily="18" charset="0"/>
                      </a:rPr>
                      <m:t>− </m:t>
                    </m:r>
                    <m:r>
                      <a:rPr lang="en-US" sz="2200" i="1" dirty="0" smtClean="0">
                        <a:latin typeface="Cambria Math" panose="02040503050406030204" pitchFamily="18" charset="0"/>
                      </a:rPr>
                      <m:t>𝐴</m:t>
                    </m:r>
                  </m:oMath>
                </a14:m>
                <a:r>
                  <a:rPr lang="en-US" sz="2200" dirty="0"/>
                  <a:t> with a frequency given by</a:t>
                </a:r>
              </a:p>
              <a:p>
                <a:pPr/>
                <a14:m>
                  <m:oMathPara xmlns:m="http://schemas.openxmlformats.org/officeDocument/2006/math">
                    <m:oMathParaPr>
                      <m:jc m:val="centerGroup"/>
                    </m:oMathParaPr>
                    <m:oMath xmlns:m="http://schemas.openxmlformats.org/officeDocument/2006/math">
                      <m:r>
                        <a:rPr lang="en-US" altLang="en-US" sz="2400">
                          <a:latin typeface="Cambria Math" panose="02040503050406030204" pitchFamily="18" charset="0"/>
                        </a:rPr>
                        <m:t>𝜈</m:t>
                      </m:r>
                      <m:r>
                        <a:rPr lang="en-US" altLang="en-US" sz="2400" b="0" i="1" smtClean="0">
                          <a:latin typeface="Cambria Math" panose="02040503050406030204" pitchFamily="18" charset="0"/>
                        </a:rPr>
                        <m:t>=</m:t>
                      </m:r>
                      <m:f>
                        <m:fPr>
                          <m:ctrlPr>
                            <a:rPr lang="en-US" altLang="en-US" sz="2400" i="1">
                              <a:latin typeface="Cambria Math" panose="02040503050406030204" pitchFamily="18" charset="0"/>
                            </a:rPr>
                          </m:ctrlPr>
                        </m:fPr>
                        <m:num>
                          <m:r>
                            <a:rPr lang="en-US" altLang="en-US" sz="2400">
                              <a:latin typeface="Cambria Math" panose="02040503050406030204" pitchFamily="18" charset="0"/>
                            </a:rPr>
                            <m:t>𝜔</m:t>
                          </m:r>
                        </m:num>
                        <m:den>
                          <m:r>
                            <a:rPr lang="en-US" altLang="en-US" sz="2400">
                              <a:latin typeface="Cambria Math" panose="02040503050406030204" pitchFamily="18" charset="0"/>
                            </a:rPr>
                            <m:t>2</m:t>
                          </m:r>
                          <m:r>
                            <a:rPr lang="en-US" altLang="en-US" sz="2400">
                              <a:latin typeface="Cambria Math" panose="02040503050406030204" pitchFamily="18" charset="0"/>
                            </a:rPr>
                            <m:t>𝜋</m:t>
                          </m:r>
                        </m:den>
                      </m:f>
                    </m:oMath>
                  </m:oMathPara>
                </a14:m>
                <a:endParaRPr lang="en-US" sz="2400" dirty="0"/>
              </a:p>
              <a:p>
                <a:endParaRPr lang="en-US" sz="2200" dirty="0"/>
              </a:p>
              <a:p>
                <a:r>
                  <a:rPr lang="en-US" sz="2200" dirty="0"/>
                  <a:t>The quantity </a:t>
                </a:r>
                <a14:m>
                  <m:oMath xmlns:m="http://schemas.openxmlformats.org/officeDocument/2006/math">
                    <m:r>
                      <a:rPr lang="en-US" sz="2200" i="1" dirty="0" smtClean="0">
                        <a:latin typeface="Cambria Math" panose="02040503050406030204" pitchFamily="18" charset="0"/>
                      </a:rPr>
                      <m:t>𝐴</m:t>
                    </m:r>
                  </m:oMath>
                </a14:m>
                <a:r>
                  <a:rPr lang="en-US" sz="2200" dirty="0"/>
                  <a:t> is called the amplitude of the vibration.</a:t>
                </a:r>
              </a:p>
              <a:p>
                <a:endParaRPr lang="en-US" sz="1000" dirty="0"/>
              </a:p>
              <a:p>
                <a:r>
                  <a:rPr lang="en-US" sz="2200" dirty="0"/>
                  <a:t>Now, Let's look at the total energy of a harmonic oscillator.</a:t>
                </a:r>
                <a:endParaRPr lang="en-US" altLang="en-US" sz="2200" dirty="0"/>
              </a:p>
            </p:txBody>
          </p:sp>
        </mc:Choice>
        <mc:Fallback xmlns="">
          <p:sp>
            <p:nvSpPr>
              <p:cNvPr id="6" name="Rectangle 5"/>
              <p:cNvSpPr>
                <a:spLocks noRot="1" noChangeAspect="1" noMove="1" noResize="1" noEditPoints="1" noAdjustHandles="1" noChangeArrowheads="1" noChangeShapeType="1" noTextEdit="1"/>
              </p:cNvSpPr>
              <p:nvPr/>
            </p:nvSpPr>
            <p:spPr>
              <a:xfrm>
                <a:off x="318977" y="3496228"/>
                <a:ext cx="8630306" cy="2910027"/>
              </a:xfrm>
              <a:prstGeom prst="rect">
                <a:avLst/>
              </a:prstGeom>
              <a:blipFill>
                <a:blip r:embed="rId4"/>
                <a:stretch>
                  <a:fillRect l="-918" t="-1468" b="-3354"/>
                </a:stretch>
              </a:blipFill>
            </p:spPr>
            <p:txBody>
              <a:bodyPr/>
              <a:lstStyle/>
              <a:p>
                <a:r>
                  <a:rPr lang="en-US">
                    <a:noFill/>
                  </a:rPr>
                  <a:t> </a:t>
                </a:r>
              </a:p>
            </p:txBody>
          </p:sp>
        </mc:Fallback>
      </mc:AlternateContent>
      <p:grpSp>
        <p:nvGrpSpPr>
          <p:cNvPr id="5" name="Group 4"/>
          <p:cNvGrpSpPr/>
          <p:nvPr/>
        </p:nvGrpSpPr>
        <p:grpSpPr>
          <a:xfrm>
            <a:off x="780585" y="1131131"/>
            <a:ext cx="8363415" cy="2249044"/>
            <a:chOff x="780585" y="1131131"/>
            <a:chExt cx="8363415" cy="2249044"/>
          </a:xfrm>
        </p:grpSpPr>
        <p:sp>
          <p:nvSpPr>
            <p:cNvPr id="25" name="Rectangle 24"/>
            <p:cNvSpPr/>
            <p:nvPr/>
          </p:nvSpPr>
          <p:spPr>
            <a:xfrm>
              <a:off x="780585" y="2949288"/>
              <a:ext cx="8363415" cy="430887"/>
            </a:xfrm>
            <a:prstGeom prst="rect">
              <a:avLst/>
            </a:prstGeom>
          </p:spPr>
          <p:txBody>
            <a:bodyPr wrap="square">
              <a:spAutoFit/>
            </a:bodyPr>
            <a:lstStyle/>
            <a:p>
              <a:r>
                <a:rPr lang="en-US" sz="2200" dirty="0">
                  <a:solidFill>
                    <a:srgbClr val="0070C0"/>
                  </a:solidFill>
                </a:rPr>
                <a:t>An illustration of the trajectory of a harmonic oscillator versus time.</a:t>
              </a:r>
            </a:p>
          </p:txBody>
        </p:sp>
        <p:pic>
          <p:nvPicPr>
            <p:cNvPr id="4" name="Picture 3"/>
            <p:cNvPicPr>
              <a:picLocks noChangeAspect="1"/>
            </p:cNvPicPr>
            <p:nvPr/>
          </p:nvPicPr>
          <p:blipFill rotWithShape="1">
            <a:blip r:embed="rId5"/>
            <a:srcRect t="14624" b="3371"/>
            <a:stretch/>
          </p:blipFill>
          <p:spPr>
            <a:xfrm>
              <a:off x="957575" y="1131131"/>
              <a:ext cx="7620000" cy="1694985"/>
            </a:xfrm>
            <a:prstGeom prst="rect">
              <a:avLst/>
            </a:prstGeom>
          </p:spPr>
        </p:pic>
      </p:grpSp>
      <p:sp>
        <p:nvSpPr>
          <p:cNvPr id="7" name="Slide Number Placeholder 6"/>
          <p:cNvSpPr>
            <a:spLocks noGrp="1"/>
          </p:cNvSpPr>
          <p:nvPr>
            <p:ph type="sldNum" sz="quarter" idx="12"/>
          </p:nvPr>
        </p:nvSpPr>
        <p:spPr/>
        <p:txBody>
          <a:bodyPr/>
          <a:lstStyle/>
          <a:p>
            <a:fld id="{74374BF2-3C04-4AB9-BE52-D173019A9162}" type="slidenum">
              <a:rPr lang="en-US" smtClean="0"/>
              <a:t>9</a:t>
            </a:fld>
            <a:endParaRPr lang="en-US"/>
          </a:p>
        </p:txBody>
      </p:sp>
    </p:spTree>
    <p:extLst>
      <p:ext uri="{BB962C8B-B14F-4D97-AF65-F5344CB8AC3E}">
        <p14:creationId xmlns:p14="http://schemas.microsoft.com/office/powerpoint/2010/main" val="13770674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3363</Words>
  <Application>Microsoft Office PowerPoint</Application>
  <PresentationFormat>On-screen Show (4:3)</PresentationFormat>
  <Paragraphs>568</Paragraphs>
  <Slides>33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body</vt:lpstr>
      <vt:lpstr>Calibri Light</vt:lpstr>
      <vt:lpstr>Cambria Math</vt:lpstr>
      <vt:lpstr>Times New Roman</vt:lpstr>
      <vt:lpstr>Office Theme</vt:lpstr>
      <vt:lpstr>The Harmonic Oscillator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Asma Alothman</cp:lastModifiedBy>
  <cp:revision>1651</cp:revision>
  <dcterms:created xsi:type="dcterms:W3CDTF">2017-09-18T11:03:17Z</dcterms:created>
  <dcterms:modified xsi:type="dcterms:W3CDTF">2019-05-19T13:49:10Z</dcterms:modified>
</cp:coreProperties>
</file>