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6"/>
  </p:notesMasterIdLst>
  <p:sldIdLst>
    <p:sldId id="286" r:id="rId2"/>
    <p:sldId id="344" r:id="rId3"/>
    <p:sldId id="345" r:id="rId4"/>
    <p:sldId id="346" r:id="rId5"/>
    <p:sldId id="347" r:id="rId6"/>
    <p:sldId id="358" r:id="rId7"/>
    <p:sldId id="359" r:id="rId8"/>
    <p:sldId id="360" r:id="rId9"/>
    <p:sldId id="362" r:id="rId10"/>
    <p:sldId id="363" r:id="rId11"/>
    <p:sldId id="364" r:id="rId12"/>
    <p:sldId id="365" r:id="rId13"/>
    <p:sldId id="366" r:id="rId14"/>
    <p:sldId id="3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35D1E6D-609B-4628-9652-67C93584EFC2}">
          <p14:sldIdLst>
            <p14:sldId id="286"/>
            <p14:sldId id="344"/>
            <p14:sldId id="345"/>
            <p14:sldId id="346"/>
            <p14:sldId id="347"/>
            <p14:sldId id="358"/>
          </p14:sldIdLst>
        </p14:section>
        <p14:section name="Untitled Section" id="{C834A417-6525-4EF2-A96D-82D98A701D01}">
          <p14:sldIdLst>
            <p14:sldId id="359"/>
            <p14:sldId id="360"/>
            <p14:sldId id="362"/>
            <p14:sldId id="363"/>
            <p14:sldId id="364"/>
            <p14:sldId id="365"/>
            <p14:sldId id="366"/>
            <p14:sldId id="3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E9E3"/>
    <a:srgbClr val="00FFFF"/>
    <a:srgbClr val="CCFFFF"/>
    <a:srgbClr val="CCECFF"/>
    <a:srgbClr val="99CCFF"/>
    <a:srgbClr val="00FFCC"/>
    <a:srgbClr val="00CC99"/>
    <a:srgbClr val="D3A1F1"/>
    <a:srgbClr val="FBF5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9" autoAdjust="0"/>
    <p:restoredTop sz="95209" autoAdjust="0"/>
  </p:normalViewPr>
  <p:slideViewPr>
    <p:cSldViewPr snapToGrid="0">
      <p:cViewPr varScale="1">
        <p:scale>
          <a:sx n="86" d="100"/>
          <a:sy n="86" d="100"/>
        </p:scale>
        <p:origin x="1519" y="46"/>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D3728-58ED-449B-B477-2097A9C731FD}" type="datetimeFigureOut">
              <a:rPr lang="en-US" smtClean="0"/>
              <a:t>5/19/2019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4E9AE0-1E79-462C-94C4-FAF6B008A579}" type="slidenum">
              <a:rPr lang="en-US" smtClean="0"/>
              <a:t>‹#›</a:t>
            </a:fld>
            <a:endParaRPr lang="en-US"/>
          </a:p>
        </p:txBody>
      </p:sp>
    </p:spTree>
    <p:extLst>
      <p:ext uri="{BB962C8B-B14F-4D97-AF65-F5344CB8AC3E}">
        <p14:creationId xmlns:p14="http://schemas.microsoft.com/office/powerpoint/2010/main" val="273239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4E9AE0-1E79-462C-94C4-FAF6B008A579}" type="slidenum">
              <a:rPr lang="en-US" smtClean="0"/>
              <a:t>1</a:t>
            </a:fld>
            <a:endParaRPr lang="en-US"/>
          </a:p>
        </p:txBody>
      </p:sp>
    </p:spTree>
    <p:extLst>
      <p:ext uri="{BB962C8B-B14F-4D97-AF65-F5344CB8AC3E}">
        <p14:creationId xmlns:p14="http://schemas.microsoft.com/office/powerpoint/2010/main" val="2951356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C7B36E-8421-4BA9-B640-90A75818906E}" type="datetime1">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4BF2-3C04-4AB9-BE52-D173019A9162}" type="slidenum">
              <a:rPr lang="en-US" smtClean="0"/>
              <a:t>‹#›</a:t>
            </a:fld>
            <a:endParaRPr lang="en-US"/>
          </a:p>
        </p:txBody>
      </p:sp>
    </p:spTree>
    <p:extLst>
      <p:ext uri="{BB962C8B-B14F-4D97-AF65-F5344CB8AC3E}">
        <p14:creationId xmlns:p14="http://schemas.microsoft.com/office/powerpoint/2010/main" val="2749977963"/>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C1E9D6-2329-4ED9-B2A1-13A22237BAB6}" type="datetime1">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4BF2-3C04-4AB9-BE52-D173019A9162}" type="slidenum">
              <a:rPr lang="en-US" smtClean="0"/>
              <a:t>‹#›</a:t>
            </a:fld>
            <a:endParaRPr lang="en-US"/>
          </a:p>
        </p:txBody>
      </p:sp>
    </p:spTree>
    <p:extLst>
      <p:ext uri="{BB962C8B-B14F-4D97-AF65-F5344CB8AC3E}">
        <p14:creationId xmlns:p14="http://schemas.microsoft.com/office/powerpoint/2010/main" val="1303692560"/>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CDA36A-3318-4951-8D4E-6786A810DDA0}" type="datetime1">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4BF2-3C04-4AB9-BE52-D173019A9162}" type="slidenum">
              <a:rPr lang="en-US" smtClean="0"/>
              <a:t>‹#›</a:t>
            </a:fld>
            <a:endParaRPr lang="en-US"/>
          </a:p>
        </p:txBody>
      </p:sp>
    </p:spTree>
    <p:extLst>
      <p:ext uri="{BB962C8B-B14F-4D97-AF65-F5344CB8AC3E}">
        <p14:creationId xmlns:p14="http://schemas.microsoft.com/office/powerpoint/2010/main" val="2838852669"/>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80513E-2023-4B1E-94FF-838BE93B09CB}" type="datetime1">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4BF2-3C04-4AB9-BE52-D173019A9162}" type="slidenum">
              <a:rPr lang="en-US" smtClean="0"/>
              <a:t>‹#›</a:t>
            </a:fld>
            <a:endParaRPr lang="en-US"/>
          </a:p>
        </p:txBody>
      </p:sp>
    </p:spTree>
    <p:extLst>
      <p:ext uri="{BB962C8B-B14F-4D97-AF65-F5344CB8AC3E}">
        <p14:creationId xmlns:p14="http://schemas.microsoft.com/office/powerpoint/2010/main" val="658331561"/>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57DF8A-6C1D-47DB-8168-40CE57FF8E2E}" type="datetime1">
              <a:rPr lang="en-US" smtClean="0"/>
              <a:t>5/19/2019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4BF2-3C04-4AB9-BE52-D173019A9162}" type="slidenum">
              <a:rPr lang="en-US" smtClean="0"/>
              <a:t>‹#›</a:t>
            </a:fld>
            <a:endParaRPr lang="en-US"/>
          </a:p>
        </p:txBody>
      </p:sp>
    </p:spTree>
    <p:extLst>
      <p:ext uri="{BB962C8B-B14F-4D97-AF65-F5344CB8AC3E}">
        <p14:creationId xmlns:p14="http://schemas.microsoft.com/office/powerpoint/2010/main" val="1962640808"/>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65BD4E-1BA3-454B-9AF1-4CE6B62896F4}" type="datetime1">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74BF2-3C04-4AB9-BE52-D173019A9162}" type="slidenum">
              <a:rPr lang="en-US" smtClean="0"/>
              <a:t>‹#›</a:t>
            </a:fld>
            <a:endParaRPr lang="en-US"/>
          </a:p>
        </p:txBody>
      </p:sp>
    </p:spTree>
    <p:extLst>
      <p:ext uri="{BB962C8B-B14F-4D97-AF65-F5344CB8AC3E}">
        <p14:creationId xmlns:p14="http://schemas.microsoft.com/office/powerpoint/2010/main" val="2513309440"/>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552FBD-7F6A-4B8D-863D-D8D50B790770}" type="datetime1">
              <a:rPr lang="en-US" smtClean="0"/>
              <a:t>5/19/2019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374BF2-3C04-4AB9-BE52-D173019A9162}" type="slidenum">
              <a:rPr lang="en-US" smtClean="0"/>
              <a:t>‹#›</a:t>
            </a:fld>
            <a:endParaRPr lang="en-US"/>
          </a:p>
        </p:txBody>
      </p:sp>
    </p:spTree>
    <p:extLst>
      <p:ext uri="{BB962C8B-B14F-4D97-AF65-F5344CB8AC3E}">
        <p14:creationId xmlns:p14="http://schemas.microsoft.com/office/powerpoint/2010/main" val="1494620337"/>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68EA68-EC22-4366-BA96-6CA8CE909936}" type="datetime1">
              <a:rPr lang="en-US" smtClean="0"/>
              <a:t>5/19/2019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374BF2-3C04-4AB9-BE52-D173019A9162}" type="slidenum">
              <a:rPr lang="en-US" smtClean="0"/>
              <a:t>‹#›</a:t>
            </a:fld>
            <a:endParaRPr lang="en-US"/>
          </a:p>
        </p:txBody>
      </p:sp>
    </p:spTree>
    <p:extLst>
      <p:ext uri="{BB962C8B-B14F-4D97-AF65-F5344CB8AC3E}">
        <p14:creationId xmlns:p14="http://schemas.microsoft.com/office/powerpoint/2010/main" val="2476439324"/>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86E53-FC6D-495E-AB6A-99D884B00C92}" type="datetime1">
              <a:rPr lang="en-US" smtClean="0"/>
              <a:t>5/19/2019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374BF2-3C04-4AB9-BE52-D173019A9162}" type="slidenum">
              <a:rPr lang="en-US" smtClean="0"/>
              <a:t>‹#›</a:t>
            </a:fld>
            <a:endParaRPr lang="en-US"/>
          </a:p>
        </p:txBody>
      </p:sp>
    </p:spTree>
    <p:extLst>
      <p:ext uri="{BB962C8B-B14F-4D97-AF65-F5344CB8AC3E}">
        <p14:creationId xmlns:p14="http://schemas.microsoft.com/office/powerpoint/2010/main" val="1141781511"/>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CEAB3E-AA3F-4E8A-8074-D5E8828770BF}" type="datetime1">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74BF2-3C04-4AB9-BE52-D173019A9162}" type="slidenum">
              <a:rPr lang="en-US" smtClean="0"/>
              <a:t>‹#›</a:t>
            </a:fld>
            <a:endParaRPr lang="en-US"/>
          </a:p>
        </p:txBody>
      </p:sp>
    </p:spTree>
    <p:extLst>
      <p:ext uri="{BB962C8B-B14F-4D97-AF65-F5344CB8AC3E}">
        <p14:creationId xmlns:p14="http://schemas.microsoft.com/office/powerpoint/2010/main" val="2947389982"/>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9A1F6C-AA05-4550-8CA9-966B48AFCBA0}" type="datetime1">
              <a:rPr lang="en-US" smtClean="0"/>
              <a:t>5/19/2019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74BF2-3C04-4AB9-BE52-D173019A9162}" type="slidenum">
              <a:rPr lang="en-US" smtClean="0"/>
              <a:t>‹#›</a:t>
            </a:fld>
            <a:endParaRPr lang="en-US"/>
          </a:p>
        </p:txBody>
      </p:sp>
    </p:spTree>
    <p:extLst>
      <p:ext uri="{BB962C8B-B14F-4D97-AF65-F5344CB8AC3E}">
        <p14:creationId xmlns:p14="http://schemas.microsoft.com/office/powerpoint/2010/main" val="633633429"/>
      </p:ext>
    </p:extLst>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662F2-26A2-4916-96B5-43E95FF7A2EB}" type="datetime1">
              <a:rPr lang="en-US" smtClean="0"/>
              <a:t>5/19/2019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74BF2-3C04-4AB9-BE52-D173019A9162}" type="slidenum">
              <a:rPr lang="en-US" smtClean="0"/>
              <a:t>‹#›</a:t>
            </a:fld>
            <a:endParaRPr lang="en-US"/>
          </a:p>
        </p:txBody>
      </p:sp>
    </p:spTree>
    <p:extLst>
      <p:ext uri="{BB962C8B-B14F-4D97-AF65-F5344CB8AC3E}">
        <p14:creationId xmlns:p14="http://schemas.microsoft.com/office/powerpoint/2010/main" val="17992161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29.png"/><Relationship Id="rId3" Type="http://schemas.openxmlformats.org/officeDocument/2006/relationships/image" Target="../media/image9.png"/><Relationship Id="rId7" Type="http://schemas.openxmlformats.org/officeDocument/2006/relationships/image" Target="../media/image23.png"/><Relationship Id="rId12" Type="http://schemas.openxmlformats.org/officeDocument/2006/relationships/image" Target="../media/image28.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6.png"/><Relationship Id="rId5" Type="http://schemas.openxmlformats.org/officeDocument/2006/relationships/image" Target="../media/image11.png"/><Relationship Id="rId10" Type="http://schemas.openxmlformats.org/officeDocument/2006/relationships/image" Target="../media/image15.png"/><Relationship Id="rId4" Type="http://schemas.openxmlformats.org/officeDocument/2006/relationships/image" Target="../media/image10.png"/><Relationship Id="rId9" Type="http://schemas.openxmlformats.org/officeDocument/2006/relationships/image" Target="../media/image14.png"/><Relationship Id="rId14" Type="http://schemas.openxmlformats.org/officeDocument/2006/relationships/image" Target="../media/image30.png"/></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188427" y="2832912"/>
            <a:ext cx="4767146" cy="1136316"/>
          </a:xfr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p:spPr>
        <p:txBody>
          <a:bodyPr anchor="ctr">
            <a:noAutofit/>
          </a:bodyPr>
          <a:lstStyle/>
          <a:p>
            <a:r>
              <a:rPr lang="en-US" sz="4500" b="1" dirty="0">
                <a:latin typeface="Calibri body"/>
              </a:rPr>
              <a:t>The Rigid Rotor</a:t>
            </a:r>
            <a:endParaRPr lang="en-US" altLang="en-US" sz="4500" b="1" dirty="0">
              <a:latin typeface="Calibri body"/>
            </a:endParaRPr>
          </a:p>
        </p:txBody>
      </p:sp>
      <p:sp>
        <p:nvSpPr>
          <p:cNvPr id="3075" name="Rectangle 5"/>
          <p:cNvSpPr>
            <a:spLocks noChangeArrowheads="1"/>
          </p:cNvSpPr>
          <p:nvPr/>
        </p:nvSpPr>
        <p:spPr bwMode="auto">
          <a:xfrm>
            <a:off x="0" y="3170238"/>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400">
              <a:cs typeface="Arial" panose="020B0604020202020204" pitchFamily="34" charset="0"/>
            </a:endParaRPr>
          </a:p>
        </p:txBody>
      </p:sp>
    </p:spTree>
    <p:extLst>
      <p:ext uri="{BB962C8B-B14F-4D97-AF65-F5344CB8AC3E}">
        <p14:creationId xmlns:p14="http://schemas.microsoft.com/office/powerpoint/2010/main" val="27410515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72"/>
          <p:cNvSpPr txBox="1">
            <a:spLocks noChangeArrowheads="1"/>
          </p:cNvSpPr>
          <p:nvPr/>
        </p:nvSpPr>
        <p:spPr bwMode="auto">
          <a:xfrm>
            <a:off x="0" y="358775"/>
            <a:ext cx="9144000" cy="553998"/>
          </a:xfrm>
          <a:prstGeom prst="rect">
            <a:avLst/>
          </a:prstGeo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500" b="1" dirty="0">
                <a:latin typeface="+mn-lt"/>
                <a:cs typeface="Arial" panose="020B0604020202020204" pitchFamily="34" charset="0"/>
              </a:rPr>
              <a:t>   </a:t>
            </a:r>
            <a:r>
              <a:rPr lang="en-US" altLang="en-US" sz="3000" b="1" dirty="0"/>
              <a:t>The Rigid Rotor</a:t>
            </a:r>
            <a:endParaRPr lang="ar-SA" altLang="en-US" sz="3000" b="1" dirty="0"/>
          </a:p>
        </p:txBody>
      </p:sp>
      <p:sp>
        <p:nvSpPr>
          <p:cNvPr id="5" name="Rectangle 4"/>
          <p:cNvSpPr/>
          <p:nvPr/>
        </p:nvSpPr>
        <p:spPr>
          <a:xfrm>
            <a:off x="194717" y="912773"/>
            <a:ext cx="8754566" cy="861774"/>
          </a:xfrm>
          <a:prstGeom prst="rect">
            <a:avLst/>
          </a:prstGeom>
        </p:spPr>
        <p:txBody>
          <a:bodyPr wrap="square">
            <a:spAutoFit/>
          </a:bodyPr>
          <a:lstStyle/>
          <a:p>
            <a:pPr algn="just"/>
            <a:endParaRPr lang="en-US" sz="2400" dirty="0"/>
          </a:p>
          <a:p>
            <a:pPr algn="just"/>
            <a:endParaRPr lang="en-US" sz="2100" dirty="0"/>
          </a:p>
          <a:p>
            <a:pPr algn="just"/>
            <a:endParaRPr lang="en-US" sz="500" dirty="0"/>
          </a:p>
        </p:txBody>
      </p:sp>
      <mc:AlternateContent xmlns:mc="http://schemas.openxmlformats.org/markup-compatibility/2006" xmlns:a14="http://schemas.microsoft.com/office/drawing/2010/main">
        <mc:Choice Requires="a14">
          <p:sp>
            <p:nvSpPr>
              <p:cNvPr id="3" name="Rectangle 2"/>
              <p:cNvSpPr/>
              <p:nvPr/>
            </p:nvSpPr>
            <p:spPr>
              <a:xfrm>
                <a:off x="239322" y="914657"/>
                <a:ext cx="8709961" cy="5649495"/>
              </a:xfrm>
              <a:prstGeom prst="rect">
                <a:avLst/>
              </a:prstGeom>
            </p:spPr>
            <p:txBody>
              <a:bodyPr wrap="square">
                <a:spAutoFit/>
              </a:bodyPr>
              <a:lstStyle/>
              <a:p>
                <a:pPr algn="just"/>
                <a:r>
                  <a:rPr lang="en-US" altLang="en-US" sz="2300" b="1" dirty="0">
                    <a:solidFill>
                      <a:srgbClr val="FF0000"/>
                    </a:solidFill>
                  </a:rPr>
                  <a:t>Example</a:t>
                </a:r>
              </a:p>
              <a:p>
                <a:pPr algn="just"/>
                <a:r>
                  <a:rPr lang="en-US" altLang="en-US" sz="2300" dirty="0">
                    <a:solidFill>
                      <a:srgbClr val="FF0000"/>
                    </a:solidFill>
                    <a:ea typeface="Times New Roman" panose="02020603050405020304" pitchFamily="18" charset="0"/>
                    <a:cs typeface="Simplified Arabic" panose="02020603050405020304" pitchFamily="18" charset="0"/>
                  </a:rPr>
                  <a:t>In the rotational spectrum of C≡O gas, the spacing between the adjacent lines is found to be 3.84235 cm</a:t>
                </a:r>
                <a:r>
                  <a:rPr lang="en-US" altLang="en-US" sz="2300" baseline="30000" dirty="0">
                    <a:solidFill>
                      <a:srgbClr val="FF0000"/>
                    </a:solidFill>
                    <a:ea typeface="Times New Roman" panose="02020603050405020304" pitchFamily="18" charset="0"/>
                    <a:cs typeface="Simplified Arabic" panose="02020603050405020304" pitchFamily="18" charset="0"/>
                  </a:rPr>
                  <a:t>-1</a:t>
                </a:r>
                <a:r>
                  <a:rPr lang="en-US" altLang="en-US" sz="2300" dirty="0">
                    <a:solidFill>
                      <a:srgbClr val="FF0000"/>
                    </a:solidFill>
                    <a:ea typeface="Times New Roman" panose="02020603050405020304" pitchFamily="18" charset="0"/>
                    <a:cs typeface="Simplified Arabic" panose="02020603050405020304" pitchFamily="18" charset="0"/>
                  </a:rPr>
                  <a:t>. Find the bond length for the molecule C≡O.</a:t>
                </a:r>
              </a:p>
              <a:p>
                <a:pPr algn="just"/>
                <a:endParaRPr lang="en-US" altLang="en-US" sz="1500" b="1" dirty="0">
                  <a:solidFill>
                    <a:srgbClr val="0070C0"/>
                  </a:solidFill>
                </a:endParaRPr>
              </a:p>
              <a:p>
                <a:pPr algn="just"/>
                <a:r>
                  <a:rPr lang="en-US" altLang="en-US" sz="2300" b="1" dirty="0">
                    <a:solidFill>
                      <a:srgbClr val="0070C0"/>
                    </a:solidFill>
                  </a:rPr>
                  <a:t>Solution:</a:t>
                </a:r>
              </a:p>
              <a:p>
                <a:pPr algn="ctr"/>
                <a14:m>
                  <m:oMathPara xmlns:m="http://schemas.openxmlformats.org/officeDocument/2006/math">
                    <m:oMathParaPr>
                      <m:jc m:val="centerGroup"/>
                    </m:oMathParaPr>
                    <m:oMath xmlns:m="http://schemas.openxmlformats.org/officeDocument/2006/math">
                      <m:r>
                        <a:rPr lang="en-US" altLang="en-US" sz="2300" i="1" dirty="0" smtClean="0">
                          <a:latin typeface="Cambria Math" panose="02040503050406030204" pitchFamily="18" charset="0"/>
                          <a:ea typeface="Times New Roman" panose="02020603050405020304" pitchFamily="18" charset="0"/>
                          <a:cs typeface="Simplified Arabic" panose="02020603050405020304" pitchFamily="18" charset="0"/>
                        </a:rPr>
                        <m:t>3.84235</m:t>
                      </m:r>
                      <m:sSup>
                        <m:sSupPr>
                          <m:ctrlPr>
                            <a:rPr lang="en-US" altLang="en-US" sz="2300" i="1" dirty="0">
                              <a:latin typeface="Cambria Math" panose="02040503050406030204" pitchFamily="18" charset="0"/>
                            </a:rPr>
                          </m:ctrlPr>
                        </m:sSupPr>
                        <m:e>
                          <m:r>
                            <a:rPr lang="en-US" altLang="en-US" sz="2300" b="0" i="0" dirty="0" smtClean="0">
                              <a:latin typeface="Cambria Math" panose="02040503050406030204" pitchFamily="18" charset="0"/>
                            </a:rPr>
                            <m:t>  </m:t>
                          </m:r>
                          <m:r>
                            <m:rPr>
                              <m:sty m:val="p"/>
                            </m:rPr>
                            <a:rPr lang="en-US" altLang="en-US" sz="2300" dirty="0">
                              <a:latin typeface="Cambria Math" panose="02040503050406030204" pitchFamily="18" charset="0"/>
                            </a:rPr>
                            <m:t>cm</m:t>
                          </m:r>
                        </m:e>
                        <m:sup>
                          <m:r>
                            <a:rPr lang="en-US" altLang="en-US" sz="2300" dirty="0">
                              <a:latin typeface="Cambria Math" panose="02040503050406030204" pitchFamily="18" charset="0"/>
                            </a:rPr>
                            <m:t>−1</m:t>
                          </m:r>
                        </m:sup>
                      </m:sSup>
                      <m:r>
                        <a:rPr lang="en-US" altLang="en-US" sz="2300" i="1" dirty="0">
                          <a:latin typeface="Cambria Math" panose="02040503050406030204" pitchFamily="18" charset="0"/>
                          <a:ea typeface="Times New Roman" panose="02020603050405020304" pitchFamily="18" charset="0"/>
                          <a:cs typeface="Simplified Arabic" panose="02020603050405020304" pitchFamily="18" charset="0"/>
                        </a:rPr>
                        <m:t>= </m:t>
                      </m:r>
                      <m:r>
                        <a:rPr lang="en-US" altLang="en-US" sz="2300" i="1" dirty="0" smtClean="0">
                          <a:latin typeface="Cambria Math" panose="02040503050406030204" pitchFamily="18" charset="0"/>
                          <a:ea typeface="Times New Roman" panose="02020603050405020304" pitchFamily="18" charset="0"/>
                          <a:cs typeface="Simplified Arabic" panose="02020603050405020304" pitchFamily="18" charset="0"/>
                        </a:rPr>
                        <m:t>2</m:t>
                      </m:r>
                      <m:acc>
                        <m:accPr>
                          <m:chr m:val="̃"/>
                          <m:ctrlPr>
                            <a:rPr lang="en-US" altLang="en-US" sz="2300" i="1">
                              <a:latin typeface="Cambria Math" panose="02040503050406030204" pitchFamily="18" charset="0"/>
                            </a:rPr>
                          </m:ctrlPr>
                        </m:accPr>
                        <m:e>
                          <m:r>
                            <a:rPr lang="en-US" altLang="en-US" sz="2300" i="1">
                              <a:latin typeface="Cambria Math" panose="02040503050406030204" pitchFamily="18" charset="0"/>
                            </a:rPr>
                            <m:t>𝐵</m:t>
                          </m:r>
                        </m:e>
                      </m:acc>
                    </m:oMath>
                  </m:oMathPara>
                </a14:m>
                <a:endParaRPr lang="en-US" altLang="en-US" sz="1700" dirty="0">
                  <a:ea typeface="Times New Roman" panose="02020603050405020304" pitchFamily="18" charset="0"/>
                  <a:cs typeface="Simplified Arabic" panose="02020603050405020304" pitchFamily="18" charset="0"/>
                </a:endParaRPr>
              </a:p>
              <a:p>
                <a:pPr algn="ctr"/>
                <a:endParaRPr lang="en-US" altLang="en-US" sz="1700" dirty="0">
                  <a:ea typeface="Times New Roman" panose="02020603050405020304" pitchFamily="18" charset="0"/>
                  <a:cs typeface="Simplified Arabic" panose="02020603050405020304" pitchFamily="18" charset="0"/>
                </a:endParaRPr>
              </a:p>
              <a:p>
                <a:r>
                  <a:rPr lang="en-US" altLang="en-US" sz="2300" dirty="0">
                    <a:ea typeface="Times New Roman" panose="02020603050405020304" pitchFamily="18" charset="0"/>
                    <a:cs typeface="Simplified Arabic" panose="02020603050405020304" pitchFamily="18" charset="0"/>
                  </a:rPr>
                  <a:t>thus,                                    </a:t>
                </a:r>
                <a14:m>
                  <m:oMath xmlns:m="http://schemas.openxmlformats.org/officeDocument/2006/math">
                    <m:acc>
                      <m:accPr>
                        <m:chr m:val="̃"/>
                        <m:ctrlPr>
                          <a:rPr lang="en-US" altLang="en-US" sz="2300" i="1">
                            <a:latin typeface="Cambria Math" panose="02040503050406030204" pitchFamily="18" charset="0"/>
                          </a:rPr>
                        </m:ctrlPr>
                      </m:accPr>
                      <m:e>
                        <m:r>
                          <a:rPr lang="en-US" altLang="en-US" sz="2300" i="1">
                            <a:latin typeface="Cambria Math" panose="02040503050406030204" pitchFamily="18" charset="0"/>
                          </a:rPr>
                          <m:t>𝐵</m:t>
                        </m:r>
                      </m:e>
                    </m:acc>
                    <m:r>
                      <a:rPr lang="en-US" altLang="en-US" sz="2300" i="1" dirty="0" smtClean="0">
                        <a:latin typeface="Cambria Math" panose="02040503050406030204" pitchFamily="18" charset="0"/>
                        <a:ea typeface="Times New Roman" panose="02020603050405020304" pitchFamily="18" charset="0"/>
                        <a:cs typeface="Simplified Arabic" panose="02020603050405020304" pitchFamily="18" charset="0"/>
                      </a:rPr>
                      <m:t>= </m:t>
                    </m:r>
                    <m:r>
                      <a:rPr lang="en-US" altLang="en-US" sz="2300" i="1" dirty="0">
                        <a:latin typeface="Cambria Math" panose="02040503050406030204" pitchFamily="18" charset="0"/>
                        <a:ea typeface="Times New Roman" panose="02020603050405020304" pitchFamily="18" charset="0"/>
                        <a:cs typeface="Simplified Arabic" panose="02020603050405020304" pitchFamily="18" charset="0"/>
                      </a:rPr>
                      <m:t>1.92118</m:t>
                    </m:r>
                    <m:sSup>
                      <m:sSupPr>
                        <m:ctrlPr>
                          <a:rPr lang="en-US" altLang="en-US" sz="2300" i="1" dirty="0">
                            <a:latin typeface="Cambria Math" panose="02040503050406030204" pitchFamily="18" charset="0"/>
                          </a:rPr>
                        </m:ctrlPr>
                      </m:sSupPr>
                      <m:e>
                        <m:r>
                          <a:rPr lang="en-US" altLang="en-US" sz="2300" b="0" i="0" dirty="0" smtClean="0">
                            <a:latin typeface="Cambria Math" panose="02040503050406030204" pitchFamily="18" charset="0"/>
                          </a:rPr>
                          <m:t>  </m:t>
                        </m:r>
                        <m:r>
                          <m:rPr>
                            <m:sty m:val="p"/>
                          </m:rPr>
                          <a:rPr lang="en-US" altLang="en-US" sz="2300" dirty="0">
                            <a:latin typeface="Cambria Math" panose="02040503050406030204" pitchFamily="18" charset="0"/>
                          </a:rPr>
                          <m:t>cm</m:t>
                        </m:r>
                      </m:e>
                      <m:sup>
                        <m:r>
                          <a:rPr lang="en-US" altLang="en-US" sz="2300" dirty="0">
                            <a:latin typeface="Cambria Math" panose="02040503050406030204" pitchFamily="18" charset="0"/>
                          </a:rPr>
                          <m:t>−1</m:t>
                        </m:r>
                      </m:sup>
                    </m:sSup>
                  </m:oMath>
                </a14:m>
                <a:endParaRPr lang="en-US" altLang="en-US" sz="2300" baseline="30000" dirty="0">
                  <a:ea typeface="Times New Roman" panose="02020603050405020304" pitchFamily="18" charset="0"/>
                  <a:cs typeface="Simplified Arabic" panose="02020603050405020304" pitchFamily="18" charset="0"/>
                </a:endParaRPr>
              </a:p>
              <a:p>
                <a:endParaRPr lang="en-US" altLang="en-US" sz="1700" dirty="0">
                  <a:ea typeface="Times New Roman" panose="02020603050405020304" pitchFamily="18" charset="0"/>
                  <a:cs typeface="Simplified Arabic" panose="02020603050405020304"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altLang="en-US" sz="2300" i="1">
                              <a:latin typeface="Cambria Math" panose="02040503050406030204" pitchFamily="18" charset="0"/>
                            </a:rPr>
                          </m:ctrlPr>
                        </m:accPr>
                        <m:e>
                          <m:r>
                            <a:rPr lang="en-US" altLang="en-US" sz="2300" i="1">
                              <a:latin typeface="Cambria Math" panose="02040503050406030204" pitchFamily="18" charset="0"/>
                            </a:rPr>
                            <m:t>𝐵</m:t>
                          </m:r>
                        </m:e>
                      </m:acc>
                      <m:r>
                        <a:rPr lang="en-US" altLang="en-US" sz="2300" b="0" i="1" smtClean="0">
                          <a:solidFill>
                            <a:schemeClr val="tx1"/>
                          </a:solidFill>
                          <a:latin typeface="Cambria Math" panose="02040503050406030204" pitchFamily="18" charset="0"/>
                        </a:rPr>
                        <m:t>=</m:t>
                      </m:r>
                      <m:f>
                        <m:fPr>
                          <m:ctrlPr>
                            <a:rPr lang="en-US" altLang="en-US" sz="2300" i="1" smtClean="0">
                              <a:solidFill>
                                <a:schemeClr val="tx1"/>
                              </a:solidFill>
                              <a:latin typeface="Cambria Math" panose="02040503050406030204" pitchFamily="18" charset="0"/>
                            </a:rPr>
                          </m:ctrlPr>
                        </m:fPr>
                        <m:num>
                          <m:r>
                            <a:rPr lang="en-US" altLang="en-US" sz="2300" b="0" i="1" smtClean="0">
                              <a:solidFill>
                                <a:schemeClr val="tx1"/>
                              </a:solidFill>
                              <a:latin typeface="Cambria Math" panose="02040503050406030204" pitchFamily="18" charset="0"/>
                            </a:rPr>
                            <m:t>h</m:t>
                          </m:r>
                        </m:num>
                        <m:den>
                          <m:r>
                            <a:rPr lang="en-US" altLang="en-US" sz="2300" b="0" i="1" smtClean="0">
                              <a:solidFill>
                                <a:schemeClr val="tx1"/>
                              </a:solidFill>
                              <a:latin typeface="Cambria Math" panose="02040503050406030204" pitchFamily="18" charset="0"/>
                            </a:rPr>
                            <m:t>8 </m:t>
                          </m:r>
                          <m:sSup>
                            <m:sSupPr>
                              <m:ctrlPr>
                                <a:rPr lang="en-US" altLang="en-US" sz="2300" i="1" smtClean="0">
                                  <a:solidFill>
                                    <a:schemeClr val="tx1"/>
                                  </a:solidFill>
                                  <a:latin typeface="Cambria Math" panose="02040503050406030204" pitchFamily="18" charset="0"/>
                                  <a:ea typeface="Cambria Math" panose="02040503050406030204" pitchFamily="18" charset="0"/>
                                </a:rPr>
                              </m:ctrlPr>
                            </m:sSupPr>
                            <m:e>
                              <m:r>
                                <a:rPr lang="en-US" altLang="en-US" sz="2300" b="0" i="1" smtClean="0">
                                  <a:solidFill>
                                    <a:schemeClr val="tx1"/>
                                  </a:solidFill>
                                  <a:latin typeface="Cambria Math" panose="02040503050406030204" pitchFamily="18" charset="0"/>
                                  <a:ea typeface="Cambria Math" panose="02040503050406030204" pitchFamily="18" charset="0"/>
                                </a:rPr>
                                <m:t>𝜋</m:t>
                              </m:r>
                            </m:e>
                            <m:sup>
                              <m:r>
                                <a:rPr lang="en-US" altLang="en-US" sz="2300" b="0" i="1" smtClean="0">
                                  <a:solidFill>
                                    <a:schemeClr val="tx1"/>
                                  </a:solidFill>
                                  <a:latin typeface="Cambria Math" panose="02040503050406030204" pitchFamily="18" charset="0"/>
                                  <a:ea typeface="Cambria Math" panose="02040503050406030204" pitchFamily="18" charset="0"/>
                                </a:rPr>
                                <m:t>2</m:t>
                              </m:r>
                            </m:sup>
                          </m:sSup>
                          <m:r>
                            <a:rPr lang="en-US" altLang="en-US" sz="2300" b="0" i="1" smtClean="0">
                              <a:solidFill>
                                <a:schemeClr val="tx1"/>
                              </a:solidFill>
                              <a:latin typeface="Cambria Math" panose="02040503050406030204" pitchFamily="18" charset="0"/>
                              <a:ea typeface="Cambria Math" panose="02040503050406030204" pitchFamily="18" charset="0"/>
                            </a:rPr>
                            <m:t> </m:t>
                          </m:r>
                          <m:r>
                            <a:rPr lang="en-US" altLang="en-US" sz="2300" b="0" i="1" smtClean="0">
                              <a:solidFill>
                                <a:schemeClr val="tx1"/>
                              </a:solidFill>
                              <a:latin typeface="Cambria Math" panose="02040503050406030204" pitchFamily="18" charset="0"/>
                              <a:ea typeface="Cambria Math" panose="02040503050406030204" pitchFamily="18" charset="0"/>
                            </a:rPr>
                            <m:t>𝐼</m:t>
                          </m:r>
                          <m:r>
                            <a:rPr lang="en-US" altLang="en-US" sz="2300" b="0" i="1" smtClean="0">
                              <a:solidFill>
                                <a:schemeClr val="tx1"/>
                              </a:solidFill>
                              <a:latin typeface="Cambria Math" panose="02040503050406030204" pitchFamily="18" charset="0"/>
                              <a:ea typeface="Cambria Math" panose="02040503050406030204" pitchFamily="18" charset="0"/>
                            </a:rPr>
                            <m:t> </m:t>
                          </m:r>
                          <m:r>
                            <a:rPr lang="en-US" altLang="en-US" sz="2300" b="0" i="1" smtClean="0">
                              <a:solidFill>
                                <a:schemeClr val="tx1"/>
                              </a:solidFill>
                              <a:latin typeface="Cambria Math" panose="02040503050406030204" pitchFamily="18" charset="0"/>
                              <a:ea typeface="Cambria Math" panose="02040503050406030204" pitchFamily="18" charset="0"/>
                            </a:rPr>
                            <m:t>𝑐</m:t>
                          </m:r>
                        </m:den>
                      </m:f>
                    </m:oMath>
                  </m:oMathPara>
                </a14:m>
                <a:endParaRPr lang="en-US" altLang="en-US" sz="2300" dirty="0">
                  <a:solidFill>
                    <a:srgbClr val="0070C0"/>
                  </a:solidFill>
                </a:endParaRPr>
              </a:p>
              <a:p>
                <a:pPr algn="just"/>
                <a:endParaRPr lang="en-US" altLang="en-US" sz="1700" dirty="0">
                  <a:solidFill>
                    <a:srgbClr val="0070C0"/>
                  </a:solidFill>
                </a:endParaRPr>
              </a:p>
              <a:p>
                <a:pPr algn="just"/>
                <a14:m>
                  <m:oMathPara xmlns:m="http://schemas.openxmlformats.org/officeDocument/2006/math">
                    <m:oMathParaPr>
                      <m:jc m:val="centerGroup"/>
                    </m:oMathParaPr>
                    <m:oMath xmlns:m="http://schemas.openxmlformats.org/officeDocument/2006/math">
                      <m:r>
                        <a:rPr lang="en-US" altLang="en-US" sz="2300" b="0" i="1" smtClean="0">
                          <a:latin typeface="Cambria Math" panose="02040503050406030204" pitchFamily="18" charset="0"/>
                        </a:rPr>
                        <m:t>𝐼</m:t>
                      </m:r>
                      <m:r>
                        <a:rPr lang="en-US" altLang="en-US" sz="2300" i="1">
                          <a:latin typeface="Cambria Math" panose="02040503050406030204" pitchFamily="18" charset="0"/>
                        </a:rPr>
                        <m:t>=</m:t>
                      </m:r>
                      <m:f>
                        <m:fPr>
                          <m:ctrlPr>
                            <a:rPr lang="en-US" altLang="en-US" sz="2300" i="1">
                              <a:latin typeface="Cambria Math" panose="02040503050406030204" pitchFamily="18" charset="0"/>
                            </a:rPr>
                          </m:ctrlPr>
                        </m:fPr>
                        <m:num>
                          <m:r>
                            <a:rPr lang="en-US" altLang="en-US" sz="2300" b="0" i="1" smtClean="0">
                              <a:latin typeface="Cambria Math" panose="02040503050406030204" pitchFamily="18" charset="0"/>
                            </a:rPr>
                            <m:t>6.626 ×</m:t>
                          </m:r>
                          <m:sSup>
                            <m:sSupPr>
                              <m:ctrlPr>
                                <a:rPr lang="en-US" altLang="en-US" sz="2300" b="0" i="1" smtClean="0">
                                  <a:latin typeface="Cambria Math" panose="02040503050406030204" pitchFamily="18" charset="0"/>
                                  <a:ea typeface="Cambria Math" panose="02040503050406030204" pitchFamily="18" charset="0"/>
                                </a:rPr>
                              </m:ctrlPr>
                            </m:sSupPr>
                            <m:e>
                              <m:r>
                                <a:rPr lang="en-US" altLang="en-US" sz="2300" b="0" i="1" smtClean="0">
                                  <a:latin typeface="Cambria Math" panose="02040503050406030204" pitchFamily="18" charset="0"/>
                                  <a:ea typeface="Cambria Math" panose="02040503050406030204" pitchFamily="18" charset="0"/>
                                </a:rPr>
                                <m:t>10</m:t>
                              </m:r>
                            </m:e>
                            <m:sup>
                              <m:r>
                                <a:rPr lang="en-US" altLang="en-US" sz="2300" b="0" i="1" smtClean="0">
                                  <a:latin typeface="Cambria Math" panose="02040503050406030204" pitchFamily="18" charset="0"/>
                                  <a:ea typeface="Cambria Math" panose="02040503050406030204" pitchFamily="18" charset="0"/>
                                </a:rPr>
                                <m:t>−34</m:t>
                              </m:r>
                            </m:sup>
                          </m:sSup>
                          <m:r>
                            <a:rPr lang="en-US" altLang="en-US" sz="2300" b="0" i="1" smtClean="0">
                              <a:latin typeface="Cambria Math" panose="02040503050406030204" pitchFamily="18" charset="0"/>
                              <a:ea typeface="Cambria Math" panose="02040503050406030204" pitchFamily="18" charset="0"/>
                            </a:rPr>
                            <m:t> </m:t>
                          </m:r>
                          <m:r>
                            <m:rPr>
                              <m:sty m:val="p"/>
                            </m:rPr>
                            <a:rPr lang="en-US" altLang="en-US" sz="2300" b="0" i="0" smtClean="0">
                              <a:latin typeface="Cambria Math" panose="02040503050406030204" pitchFamily="18" charset="0"/>
                              <a:ea typeface="Cambria Math" panose="02040503050406030204" pitchFamily="18" charset="0"/>
                            </a:rPr>
                            <m:t>Js</m:t>
                          </m:r>
                          <m:r>
                            <a:rPr lang="en-US" altLang="en-US" sz="2300" b="0" i="0" smtClean="0">
                              <a:latin typeface="Cambria Math" panose="02040503050406030204" pitchFamily="18" charset="0"/>
                            </a:rPr>
                            <m:t> </m:t>
                          </m:r>
                        </m:num>
                        <m:den>
                          <m:r>
                            <a:rPr lang="en-US" altLang="en-US" sz="2300" i="1">
                              <a:latin typeface="Cambria Math" panose="02040503050406030204" pitchFamily="18" charset="0"/>
                            </a:rPr>
                            <m:t>8 </m:t>
                          </m:r>
                          <m:sSup>
                            <m:sSupPr>
                              <m:ctrlPr>
                                <a:rPr lang="en-US" altLang="en-US" sz="2300" i="1">
                                  <a:latin typeface="Cambria Math" panose="02040503050406030204" pitchFamily="18" charset="0"/>
                                  <a:ea typeface="Cambria Math" panose="02040503050406030204" pitchFamily="18" charset="0"/>
                                </a:rPr>
                              </m:ctrlPr>
                            </m:sSupPr>
                            <m:e>
                              <m:r>
                                <a:rPr lang="en-US" altLang="en-US" sz="2300" i="1">
                                  <a:latin typeface="Cambria Math" panose="02040503050406030204" pitchFamily="18" charset="0"/>
                                  <a:ea typeface="Cambria Math" panose="02040503050406030204" pitchFamily="18" charset="0"/>
                                </a:rPr>
                                <m:t>𝜋</m:t>
                              </m:r>
                            </m:e>
                            <m:sup>
                              <m:r>
                                <a:rPr lang="en-US" altLang="en-US" sz="2300" i="1">
                                  <a:latin typeface="Cambria Math" panose="02040503050406030204" pitchFamily="18" charset="0"/>
                                  <a:ea typeface="Cambria Math" panose="02040503050406030204" pitchFamily="18" charset="0"/>
                                </a:rPr>
                                <m:t>2</m:t>
                              </m:r>
                            </m:sup>
                          </m:sSup>
                          <m:r>
                            <a:rPr lang="en-US" altLang="en-US" sz="2300" i="1">
                              <a:latin typeface="Cambria Math" panose="02040503050406030204" pitchFamily="18" charset="0"/>
                              <a:ea typeface="Cambria Math" panose="02040503050406030204" pitchFamily="18" charset="0"/>
                            </a:rPr>
                            <m:t>×</m:t>
                          </m:r>
                          <m:sSup>
                            <m:sSupPr>
                              <m:ctrlPr>
                                <a:rPr lang="en-US" altLang="en-US" sz="2300" i="1" smtClean="0">
                                  <a:latin typeface="Cambria Math" panose="02040503050406030204" pitchFamily="18" charset="0"/>
                                  <a:ea typeface="Cambria Math" panose="02040503050406030204" pitchFamily="18" charset="0"/>
                                </a:rPr>
                              </m:ctrlPr>
                            </m:sSupPr>
                            <m:e>
                              <m:r>
                                <a:rPr lang="en-US" altLang="en-US" sz="2300" b="0" i="1" smtClean="0">
                                  <a:latin typeface="Cambria Math" panose="02040503050406030204" pitchFamily="18" charset="0"/>
                                  <a:ea typeface="Cambria Math" panose="02040503050406030204" pitchFamily="18" charset="0"/>
                                </a:rPr>
                                <m:t> 1.921</m:t>
                              </m:r>
                              <m:r>
                                <m:rPr>
                                  <m:nor/>
                                </m:rPr>
                                <a:rPr lang="en-US" altLang="en-US" sz="2300" b="0" i="0" smtClean="0">
                                  <a:latin typeface="Cambria Math" panose="02040503050406030204" pitchFamily="18" charset="0"/>
                                  <a:ea typeface="Cambria Math" panose="02040503050406030204" pitchFamily="18" charset="0"/>
                                </a:rPr>
                                <m:t>1</m:t>
                              </m:r>
                              <m:r>
                                <a:rPr lang="en-US" altLang="en-US" sz="2300" b="0" i="0" smtClean="0">
                                  <a:latin typeface="Cambria Math" panose="02040503050406030204" pitchFamily="18" charset="0"/>
                                  <a:ea typeface="Cambria Math" panose="02040503050406030204" pitchFamily="18" charset="0"/>
                                </a:rPr>
                                <m:t> </m:t>
                              </m:r>
                              <m:sSup>
                                <m:sSupPr>
                                  <m:ctrlPr>
                                    <a:rPr lang="en-US" altLang="en-US" sz="2300" i="1" dirty="0">
                                      <a:latin typeface="Cambria Math" panose="02040503050406030204" pitchFamily="18" charset="0"/>
                                    </a:rPr>
                                  </m:ctrlPr>
                                </m:sSupPr>
                                <m:e>
                                  <m:r>
                                    <m:rPr>
                                      <m:sty m:val="p"/>
                                    </m:rPr>
                                    <a:rPr lang="en-US" altLang="en-US" sz="2300" i="0" dirty="0">
                                      <a:latin typeface="Cambria Math" panose="02040503050406030204" pitchFamily="18" charset="0"/>
                                    </a:rPr>
                                    <m:t>cm</m:t>
                                  </m:r>
                                </m:e>
                                <m:sup>
                                  <m:r>
                                    <a:rPr lang="en-US" altLang="en-US" sz="2300" i="0" dirty="0">
                                      <a:latin typeface="Cambria Math" panose="02040503050406030204" pitchFamily="18" charset="0"/>
                                    </a:rPr>
                                    <m:t>−1</m:t>
                                  </m:r>
                                </m:sup>
                              </m:sSup>
                              <m:r>
                                <a:rPr lang="en-US" altLang="en-US" sz="2300" i="1">
                                  <a:latin typeface="Cambria Math" panose="02040503050406030204" pitchFamily="18" charset="0"/>
                                  <a:ea typeface="Cambria Math" panose="02040503050406030204" pitchFamily="18" charset="0"/>
                                </a:rPr>
                                <m:t>×</m:t>
                              </m:r>
                              <m:r>
                                <a:rPr lang="en-US" altLang="en-US" sz="2300" b="0" i="1" smtClean="0">
                                  <a:latin typeface="Cambria Math" panose="02040503050406030204" pitchFamily="18" charset="0"/>
                                  <a:ea typeface="Cambria Math" panose="02040503050406030204" pitchFamily="18" charset="0"/>
                                </a:rPr>
                                <m:t>3.0×</m:t>
                              </m:r>
                              <m:r>
                                <a:rPr lang="en-US" altLang="en-US" sz="2300" i="1">
                                  <a:latin typeface="Cambria Math" panose="02040503050406030204" pitchFamily="18" charset="0"/>
                                  <a:ea typeface="Cambria Math" panose="02040503050406030204" pitchFamily="18" charset="0"/>
                                </a:rPr>
                                <m:t>10</m:t>
                              </m:r>
                            </m:e>
                            <m:sup>
                              <m:r>
                                <a:rPr lang="en-US" altLang="en-US" sz="2300" b="0" i="1" smtClean="0">
                                  <a:latin typeface="Cambria Math" panose="02040503050406030204" pitchFamily="18" charset="0"/>
                                  <a:ea typeface="Cambria Math" panose="02040503050406030204" pitchFamily="18" charset="0"/>
                                </a:rPr>
                                <m:t>10</m:t>
                              </m:r>
                            </m:sup>
                          </m:sSup>
                          <m:r>
                            <a:rPr lang="en-US" altLang="en-US" sz="2300" i="1">
                              <a:latin typeface="Cambria Math" panose="02040503050406030204" pitchFamily="18" charset="0"/>
                              <a:ea typeface="Cambria Math" panose="02040503050406030204" pitchFamily="18" charset="0"/>
                            </a:rPr>
                            <m:t> </m:t>
                          </m:r>
                          <m:r>
                            <m:rPr>
                              <m:sty m:val="p"/>
                            </m:rPr>
                            <a:rPr lang="en-US" altLang="en-US" sz="2300" b="0" i="0" smtClean="0">
                              <a:latin typeface="Cambria Math" panose="02040503050406030204" pitchFamily="18" charset="0"/>
                              <a:ea typeface="Cambria Math" panose="02040503050406030204" pitchFamily="18" charset="0"/>
                            </a:rPr>
                            <m:t>cm</m:t>
                          </m:r>
                          <m:r>
                            <a:rPr lang="en-US" altLang="en-US" sz="2300" b="0" i="0" smtClean="0">
                              <a:latin typeface="Cambria Math" panose="02040503050406030204" pitchFamily="18" charset="0"/>
                              <a:ea typeface="Cambria Math" panose="02040503050406030204" pitchFamily="18" charset="0"/>
                            </a:rPr>
                            <m:t>/</m:t>
                          </m:r>
                          <m:r>
                            <m:rPr>
                              <m:sty m:val="p"/>
                            </m:rPr>
                            <a:rPr lang="en-US" altLang="en-US" sz="2300" b="0" i="0" smtClean="0">
                              <a:latin typeface="Cambria Math" panose="02040503050406030204" pitchFamily="18" charset="0"/>
                              <a:ea typeface="Cambria Math" panose="02040503050406030204" pitchFamily="18" charset="0"/>
                            </a:rPr>
                            <m:t>s</m:t>
                          </m:r>
                        </m:den>
                      </m:f>
                    </m:oMath>
                  </m:oMathPara>
                </a14:m>
                <a:endParaRPr lang="en-US" altLang="en-US" sz="2300" dirty="0">
                  <a:ea typeface="Cambria Math" panose="02040503050406030204" pitchFamily="18" charset="0"/>
                </a:endParaRPr>
              </a:p>
              <a:p>
                <a:pPr algn="just"/>
                <a:endParaRPr lang="en-US" altLang="en-US" sz="1700" dirty="0">
                  <a:ea typeface="Cambria Math" panose="02040503050406030204" pitchFamily="18" charset="0"/>
                </a:endParaRPr>
              </a:p>
              <a:p>
                <a:pPr algn="just"/>
                <a:r>
                  <a:rPr lang="en-US" altLang="en-US" sz="2300" dirty="0">
                    <a:ea typeface="Cambria Math" panose="02040503050406030204" pitchFamily="18" charset="0"/>
                  </a:rPr>
                  <a:t>                          </a:t>
                </a:r>
                <a14:m>
                  <m:oMath xmlns:m="http://schemas.openxmlformats.org/officeDocument/2006/math">
                    <m:r>
                      <a:rPr lang="en-US" altLang="en-US" sz="2300" i="1">
                        <a:latin typeface="Cambria Math" panose="02040503050406030204" pitchFamily="18" charset="0"/>
                        <a:ea typeface="Cambria Math" panose="02040503050406030204" pitchFamily="18" charset="0"/>
                      </a:rPr>
                      <m:t>=</m:t>
                    </m:r>
                    <m:r>
                      <a:rPr lang="en-US" altLang="en-US" sz="2300" i="1">
                        <a:latin typeface="Cambria Math" panose="02040503050406030204" pitchFamily="18" charset="0"/>
                      </a:rPr>
                      <m:t>14.560 ×</m:t>
                    </m:r>
                    <m:sSup>
                      <m:sSupPr>
                        <m:ctrlPr>
                          <a:rPr lang="en-US" altLang="en-US" sz="2300" i="1">
                            <a:latin typeface="Cambria Math" panose="02040503050406030204" pitchFamily="18" charset="0"/>
                            <a:ea typeface="Cambria Math" panose="02040503050406030204" pitchFamily="18" charset="0"/>
                          </a:rPr>
                        </m:ctrlPr>
                      </m:sSupPr>
                      <m:e>
                        <m:r>
                          <a:rPr lang="en-US" altLang="en-US" sz="2300" i="1">
                            <a:latin typeface="Cambria Math" panose="02040503050406030204" pitchFamily="18" charset="0"/>
                            <a:ea typeface="Cambria Math" panose="02040503050406030204" pitchFamily="18" charset="0"/>
                          </a:rPr>
                          <m:t>10</m:t>
                        </m:r>
                      </m:e>
                      <m:sup>
                        <m:r>
                          <a:rPr lang="en-US" altLang="en-US" sz="2300" i="1">
                            <a:latin typeface="Cambria Math" panose="02040503050406030204" pitchFamily="18" charset="0"/>
                            <a:ea typeface="Cambria Math" panose="02040503050406030204" pitchFamily="18" charset="0"/>
                          </a:rPr>
                          <m:t>−47</m:t>
                        </m:r>
                      </m:sup>
                    </m:sSup>
                    <m:r>
                      <a:rPr lang="en-US" altLang="en-US" sz="2300" i="1">
                        <a:latin typeface="Cambria Math" panose="02040503050406030204" pitchFamily="18" charset="0"/>
                        <a:ea typeface="Cambria Math" panose="02040503050406030204" pitchFamily="18" charset="0"/>
                      </a:rPr>
                      <m:t> </m:t>
                    </m:r>
                    <m:r>
                      <m:rPr>
                        <m:sty m:val="p"/>
                      </m:rPr>
                      <a:rPr lang="en-US" altLang="en-US" sz="2300">
                        <a:latin typeface="Cambria Math" panose="02040503050406030204" pitchFamily="18" charset="0"/>
                        <a:ea typeface="Cambria Math" panose="02040503050406030204" pitchFamily="18" charset="0"/>
                      </a:rPr>
                      <m:t>Js</m:t>
                    </m:r>
                    <m:r>
                      <a:rPr lang="en-US" altLang="en-US" sz="2300" b="0" i="0" baseline="30000" smtClean="0">
                        <a:latin typeface="Cambria Math" panose="02040503050406030204" pitchFamily="18" charset="0"/>
                        <a:ea typeface="Cambria Math" panose="02040503050406030204" pitchFamily="18" charset="0"/>
                      </a:rPr>
                      <m:t>2</m:t>
                    </m:r>
                  </m:oMath>
                </a14:m>
                <a:endParaRPr lang="en-US" altLang="en-US" sz="2300" baseline="30000" dirty="0"/>
              </a:p>
            </p:txBody>
          </p:sp>
        </mc:Choice>
        <mc:Fallback xmlns="">
          <p:sp>
            <p:nvSpPr>
              <p:cNvPr id="3" name="Rectangle 2"/>
              <p:cNvSpPr>
                <a:spLocks noRot="1" noChangeAspect="1" noMove="1" noResize="1" noEditPoints="1" noAdjustHandles="1" noChangeArrowheads="1" noChangeShapeType="1" noTextEdit="1"/>
              </p:cNvSpPr>
              <p:nvPr/>
            </p:nvSpPr>
            <p:spPr>
              <a:xfrm>
                <a:off x="239322" y="914657"/>
                <a:ext cx="8709961" cy="5649495"/>
              </a:xfrm>
              <a:prstGeom prst="rect">
                <a:avLst/>
              </a:prstGeom>
              <a:blipFill>
                <a:blip r:embed="rId2"/>
                <a:stretch>
                  <a:fillRect l="-980" t="-755" r="-1050" b="-32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374BF2-3C04-4AB9-BE52-D173019A9162}" type="slidenum">
              <a:rPr lang="en-US" smtClean="0"/>
              <a:t>10</a:t>
            </a:fld>
            <a:endParaRPr lang="en-US" dirty="0"/>
          </a:p>
        </p:txBody>
      </p:sp>
    </p:spTree>
    <p:extLst>
      <p:ext uri="{BB962C8B-B14F-4D97-AF65-F5344CB8AC3E}">
        <p14:creationId xmlns:p14="http://schemas.microsoft.com/office/powerpoint/2010/main" val="28499289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72"/>
          <p:cNvSpPr txBox="1">
            <a:spLocks noChangeArrowheads="1"/>
          </p:cNvSpPr>
          <p:nvPr/>
        </p:nvSpPr>
        <p:spPr bwMode="auto">
          <a:xfrm>
            <a:off x="0" y="358775"/>
            <a:ext cx="9144000" cy="553998"/>
          </a:xfrm>
          <a:prstGeom prst="rect">
            <a:avLst/>
          </a:prstGeo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500" b="1" dirty="0">
                <a:latin typeface="+mn-lt"/>
                <a:cs typeface="Arial" panose="020B0604020202020204" pitchFamily="34" charset="0"/>
              </a:rPr>
              <a:t>   </a:t>
            </a:r>
            <a:r>
              <a:rPr lang="en-US" altLang="en-US" sz="3000" b="1" dirty="0"/>
              <a:t>The Rigid Rotor</a:t>
            </a:r>
            <a:endParaRPr lang="ar-SA" altLang="en-US" sz="3000" b="1" dirty="0"/>
          </a:p>
        </p:txBody>
      </p:sp>
      <p:sp>
        <p:nvSpPr>
          <p:cNvPr id="5" name="Rectangle 4"/>
          <p:cNvSpPr/>
          <p:nvPr/>
        </p:nvSpPr>
        <p:spPr>
          <a:xfrm>
            <a:off x="194717" y="912773"/>
            <a:ext cx="8754566" cy="861774"/>
          </a:xfrm>
          <a:prstGeom prst="rect">
            <a:avLst/>
          </a:prstGeom>
        </p:spPr>
        <p:txBody>
          <a:bodyPr wrap="square">
            <a:spAutoFit/>
          </a:bodyPr>
          <a:lstStyle/>
          <a:p>
            <a:pPr algn="just"/>
            <a:endParaRPr lang="en-US" sz="2400" dirty="0"/>
          </a:p>
          <a:p>
            <a:pPr algn="just"/>
            <a:endParaRPr lang="en-US" sz="2100" dirty="0"/>
          </a:p>
          <a:p>
            <a:pPr algn="just"/>
            <a:endParaRPr lang="en-US" sz="500" dirty="0"/>
          </a:p>
        </p:txBody>
      </p:sp>
      <mc:AlternateContent xmlns:mc="http://schemas.openxmlformats.org/markup-compatibility/2006" xmlns:a14="http://schemas.microsoft.com/office/drawing/2010/main">
        <mc:Choice Requires="a14">
          <p:sp>
            <p:nvSpPr>
              <p:cNvPr id="3" name="Rectangle 2"/>
              <p:cNvSpPr/>
              <p:nvPr/>
            </p:nvSpPr>
            <p:spPr>
              <a:xfrm>
                <a:off x="304800" y="927357"/>
                <a:ext cx="8839200" cy="5123903"/>
              </a:xfrm>
              <a:prstGeom prst="rect">
                <a:avLst/>
              </a:prstGeom>
            </p:spPr>
            <p:txBody>
              <a:bodyPr wrap="square">
                <a:spAutoFit/>
              </a:bodyPr>
              <a:lstStyle/>
              <a:p>
                <a:pPr algn="just"/>
                <a14:m>
                  <m:oMathPara xmlns:m="http://schemas.openxmlformats.org/officeDocument/2006/math">
                    <m:oMathParaPr>
                      <m:jc m:val="centerGroup"/>
                    </m:oMathParaPr>
                    <m:oMath xmlns:m="http://schemas.openxmlformats.org/officeDocument/2006/math">
                      <m:r>
                        <a:rPr lang="en-US" altLang="en-US" sz="2300" b="0" i="1" smtClean="0">
                          <a:latin typeface="Cambria Math" panose="02040503050406030204" pitchFamily="18" charset="0"/>
                        </a:rPr>
                        <m:t>𝐼</m:t>
                      </m:r>
                      <m:r>
                        <a:rPr lang="en-US" altLang="en-US" sz="2300" b="0" i="1" smtClean="0">
                          <a:latin typeface="Cambria Math" panose="02040503050406030204" pitchFamily="18" charset="0"/>
                        </a:rPr>
                        <m:t>=</m:t>
                      </m:r>
                      <m:r>
                        <a:rPr lang="en-US" altLang="en-US" sz="2300" b="0" i="1" smtClean="0">
                          <a:latin typeface="Cambria Math" panose="02040503050406030204" pitchFamily="18" charset="0"/>
                        </a:rPr>
                        <m:t>14</m:t>
                      </m:r>
                      <m:r>
                        <a:rPr lang="en-US" altLang="en-US" sz="2300" b="0" i="1" smtClean="0">
                          <a:latin typeface="Cambria Math" panose="02040503050406030204" pitchFamily="18" charset="0"/>
                        </a:rPr>
                        <m:t>.</m:t>
                      </m:r>
                      <m:r>
                        <a:rPr lang="en-US" altLang="en-US" sz="2300" b="0" i="1" smtClean="0">
                          <a:latin typeface="Cambria Math" panose="02040503050406030204" pitchFamily="18" charset="0"/>
                        </a:rPr>
                        <m:t>560</m:t>
                      </m:r>
                      <m:r>
                        <a:rPr lang="en-US" altLang="en-US" sz="2300" b="0" i="1" smtClean="0">
                          <a:latin typeface="Cambria Math" panose="02040503050406030204" pitchFamily="18" charset="0"/>
                        </a:rPr>
                        <m:t> ×</m:t>
                      </m:r>
                      <m:sSup>
                        <m:sSupPr>
                          <m:ctrlPr>
                            <a:rPr lang="en-US" altLang="en-US" sz="2300" b="0" i="1" smtClean="0">
                              <a:latin typeface="Cambria Math" panose="02040503050406030204" pitchFamily="18" charset="0"/>
                              <a:ea typeface="Cambria Math" panose="02040503050406030204" pitchFamily="18" charset="0"/>
                            </a:rPr>
                          </m:ctrlPr>
                        </m:sSupPr>
                        <m:e>
                          <m:r>
                            <a:rPr lang="en-US" altLang="en-US" sz="2300" b="0" i="1" smtClean="0">
                              <a:latin typeface="Cambria Math" panose="02040503050406030204" pitchFamily="18" charset="0"/>
                              <a:ea typeface="Cambria Math" panose="02040503050406030204" pitchFamily="18" charset="0"/>
                            </a:rPr>
                            <m:t>10</m:t>
                          </m:r>
                        </m:e>
                        <m:sup>
                          <m:r>
                            <a:rPr lang="en-US" altLang="en-US" sz="2300" b="0" i="1" smtClean="0">
                              <a:latin typeface="Cambria Math" panose="02040503050406030204" pitchFamily="18" charset="0"/>
                              <a:ea typeface="Cambria Math" panose="02040503050406030204" pitchFamily="18" charset="0"/>
                            </a:rPr>
                            <m:t>−</m:t>
                          </m:r>
                          <m:r>
                            <a:rPr lang="en-US" altLang="en-US" sz="2300" b="0" i="1" smtClean="0">
                              <a:latin typeface="Cambria Math" panose="02040503050406030204" pitchFamily="18" charset="0"/>
                              <a:ea typeface="Cambria Math" panose="02040503050406030204" pitchFamily="18" charset="0"/>
                            </a:rPr>
                            <m:t>47</m:t>
                          </m:r>
                        </m:sup>
                      </m:sSup>
                      <m:r>
                        <a:rPr lang="en-US" altLang="en-US" sz="2300" b="0" i="1" smtClean="0">
                          <a:latin typeface="Cambria Math" panose="02040503050406030204" pitchFamily="18" charset="0"/>
                          <a:ea typeface="Cambria Math" panose="02040503050406030204" pitchFamily="18" charset="0"/>
                        </a:rPr>
                        <m:t> </m:t>
                      </m:r>
                      <m:r>
                        <m:rPr>
                          <m:sty m:val="p"/>
                        </m:rPr>
                        <a:rPr lang="en-US" altLang="en-US" sz="2300" b="0" i="0" smtClean="0">
                          <a:latin typeface="Cambria Math" panose="02040503050406030204" pitchFamily="18" charset="0"/>
                          <a:ea typeface="Cambria Math" panose="02040503050406030204" pitchFamily="18" charset="0"/>
                        </a:rPr>
                        <m:t>kg</m:t>
                      </m:r>
                      <m:r>
                        <a:rPr lang="en-US" altLang="en-US" sz="2300" b="0" i="0" smtClean="0">
                          <a:latin typeface="Cambria Math" panose="02040503050406030204" pitchFamily="18" charset="0"/>
                          <a:ea typeface="Cambria Math" panose="02040503050406030204" pitchFamily="18" charset="0"/>
                        </a:rPr>
                        <m:t> </m:t>
                      </m:r>
                      <m:sSup>
                        <m:sSupPr>
                          <m:ctrlPr>
                            <a:rPr lang="en-US" altLang="en-US" sz="2300" b="0" i="1" smtClean="0">
                              <a:latin typeface="Cambria Math" panose="02040503050406030204" pitchFamily="18" charset="0"/>
                              <a:ea typeface="Cambria Math" panose="02040503050406030204" pitchFamily="18" charset="0"/>
                            </a:rPr>
                          </m:ctrlPr>
                        </m:sSupPr>
                        <m:e>
                          <m:r>
                            <m:rPr>
                              <m:sty m:val="p"/>
                            </m:rPr>
                            <a:rPr lang="en-US" altLang="en-US" sz="2300" b="0" i="0" smtClean="0">
                              <a:latin typeface="Cambria Math" panose="02040503050406030204" pitchFamily="18" charset="0"/>
                              <a:ea typeface="Cambria Math" panose="02040503050406030204" pitchFamily="18" charset="0"/>
                            </a:rPr>
                            <m:t>m</m:t>
                          </m:r>
                        </m:e>
                        <m:sup>
                          <m:r>
                            <a:rPr lang="en-US" altLang="en-US" sz="2300" b="0" i="0" smtClean="0">
                              <a:latin typeface="Cambria Math" panose="02040503050406030204" pitchFamily="18" charset="0"/>
                              <a:ea typeface="Cambria Math" panose="02040503050406030204" pitchFamily="18" charset="0"/>
                            </a:rPr>
                            <m:t>2</m:t>
                          </m:r>
                        </m:sup>
                      </m:sSup>
                    </m:oMath>
                  </m:oMathPara>
                </a14:m>
                <a:endParaRPr lang="en-US" altLang="en-US" sz="2300" dirty="0"/>
              </a:p>
              <a:p>
                <a:pPr algn="just"/>
                <a:endParaRPr lang="en-US" altLang="en-US" sz="2300" dirty="0"/>
              </a:p>
              <a:p>
                <a:pPr algn="just"/>
                <a14:m>
                  <m:oMathPara xmlns:m="http://schemas.openxmlformats.org/officeDocument/2006/math">
                    <m:oMathParaPr>
                      <m:jc m:val="center"/>
                    </m:oMathParaPr>
                    <m:oMath xmlns:m="http://schemas.openxmlformats.org/officeDocument/2006/math">
                      <m:sSub>
                        <m:sSubPr>
                          <m:ctrlPr>
                            <a:rPr lang="en-US" altLang="en-US" sz="2250" i="1">
                              <a:latin typeface="Cambria Math" panose="02040503050406030204" pitchFamily="18" charset="0"/>
                              <a:ea typeface="Cambria Math" panose="02040503050406030204" pitchFamily="18" charset="0"/>
                            </a:rPr>
                          </m:ctrlPr>
                        </m:sSubPr>
                        <m:e>
                          <m:r>
                            <a:rPr lang="en-US" altLang="en-US" sz="2250" i="1">
                              <a:latin typeface="Cambria Math" panose="02040503050406030204" pitchFamily="18" charset="0"/>
                              <a:ea typeface="Cambria Math" panose="02040503050406030204" pitchFamily="18" charset="0"/>
                            </a:rPr>
                            <m:t>𝜇</m:t>
                          </m:r>
                        </m:e>
                        <m:sub>
                          <m:r>
                            <a:rPr lang="en-US" altLang="en-US" sz="2250" b="0" i="1" smtClean="0">
                              <a:latin typeface="Cambria Math" panose="02040503050406030204" pitchFamily="18" charset="0"/>
                              <a:ea typeface="Cambria Math" panose="02040503050406030204" pitchFamily="18" charset="0"/>
                            </a:rPr>
                            <m:t>𝐶𝑂</m:t>
                          </m:r>
                        </m:sub>
                      </m:sSub>
                      <m:r>
                        <a:rPr lang="en-US" altLang="en-US" sz="2250" i="1">
                          <a:latin typeface="Cambria Math" panose="02040503050406030204" pitchFamily="18" charset="0"/>
                          <a:ea typeface="Cambria Math" panose="02040503050406030204" pitchFamily="18" charset="0"/>
                        </a:rPr>
                        <m:t>=</m:t>
                      </m:r>
                      <m:f>
                        <m:fPr>
                          <m:ctrlPr>
                            <a:rPr lang="en-US" sz="2250" i="1" dirty="0">
                              <a:latin typeface="Cambria Math" panose="02040503050406030204" pitchFamily="18" charset="0"/>
                            </a:rPr>
                          </m:ctrlPr>
                        </m:fPr>
                        <m:num>
                          <m:sSub>
                            <m:sSubPr>
                              <m:ctrlPr>
                                <a:rPr lang="en-US" altLang="en-US" sz="2250" i="1">
                                  <a:latin typeface="Cambria Math" panose="02040503050406030204" pitchFamily="18" charset="0"/>
                                </a:rPr>
                              </m:ctrlPr>
                            </m:sSubPr>
                            <m:e>
                              <m:r>
                                <a:rPr lang="en-US" altLang="en-US" sz="2250" i="1">
                                  <a:latin typeface="Cambria Math" panose="02040503050406030204" pitchFamily="18" charset="0"/>
                                </a:rPr>
                                <m:t>𝑚</m:t>
                              </m:r>
                            </m:e>
                            <m:sub>
                              <m:r>
                                <a:rPr lang="en-US" altLang="en-US" sz="2250" b="0" i="1" smtClean="0">
                                  <a:latin typeface="Cambria Math" panose="02040503050406030204" pitchFamily="18" charset="0"/>
                                </a:rPr>
                                <m:t>𝐶</m:t>
                              </m:r>
                            </m:sub>
                          </m:sSub>
                          <m:sSub>
                            <m:sSubPr>
                              <m:ctrlPr>
                                <a:rPr lang="en-US" altLang="en-US" sz="2250" i="1">
                                  <a:latin typeface="Cambria Math" panose="02040503050406030204" pitchFamily="18" charset="0"/>
                                </a:rPr>
                              </m:ctrlPr>
                            </m:sSubPr>
                            <m:e>
                              <m:r>
                                <a:rPr lang="en-US" altLang="en-US" sz="2250" i="1">
                                  <a:latin typeface="Cambria Math" panose="02040503050406030204" pitchFamily="18" charset="0"/>
                                </a:rPr>
                                <m:t>𝑚</m:t>
                              </m:r>
                            </m:e>
                            <m:sub>
                              <m:r>
                                <a:rPr lang="en-US" altLang="en-US" sz="2250" b="0" i="1" smtClean="0">
                                  <a:latin typeface="Cambria Math" panose="02040503050406030204" pitchFamily="18" charset="0"/>
                                </a:rPr>
                                <m:t>𝑂</m:t>
                              </m:r>
                            </m:sub>
                          </m:sSub>
                        </m:num>
                        <m:den>
                          <m:sSub>
                            <m:sSubPr>
                              <m:ctrlPr>
                                <a:rPr lang="en-US" altLang="en-US" sz="2250" i="1">
                                  <a:latin typeface="Cambria Math" panose="02040503050406030204" pitchFamily="18" charset="0"/>
                                </a:rPr>
                              </m:ctrlPr>
                            </m:sSubPr>
                            <m:e>
                              <m:sSub>
                                <m:sSubPr>
                                  <m:ctrlPr>
                                    <a:rPr lang="en-US" altLang="en-US" sz="2250" i="1">
                                      <a:latin typeface="Cambria Math" panose="02040503050406030204" pitchFamily="18" charset="0"/>
                                    </a:rPr>
                                  </m:ctrlPr>
                                </m:sSubPr>
                                <m:e>
                                  <m:r>
                                    <a:rPr lang="en-US" altLang="en-US" sz="2250" i="1">
                                      <a:latin typeface="Cambria Math" panose="02040503050406030204" pitchFamily="18" charset="0"/>
                                    </a:rPr>
                                    <m:t>𝑚</m:t>
                                  </m:r>
                                </m:e>
                                <m:sub>
                                  <m:r>
                                    <a:rPr lang="en-US" altLang="en-US" sz="2250" b="0" i="1" smtClean="0">
                                      <a:latin typeface="Cambria Math" panose="02040503050406030204" pitchFamily="18" charset="0"/>
                                    </a:rPr>
                                    <m:t>𝐶</m:t>
                                  </m:r>
                                </m:sub>
                              </m:sSub>
                              <m:r>
                                <a:rPr lang="en-US" altLang="en-US" sz="2250" i="1">
                                  <a:latin typeface="Cambria Math" panose="02040503050406030204" pitchFamily="18" charset="0"/>
                                </a:rPr>
                                <m:t>+</m:t>
                              </m:r>
                              <m:r>
                                <a:rPr lang="en-US" altLang="en-US" sz="2250" i="1">
                                  <a:latin typeface="Cambria Math" panose="02040503050406030204" pitchFamily="18" charset="0"/>
                                </a:rPr>
                                <m:t>𝑚</m:t>
                              </m:r>
                            </m:e>
                            <m:sub>
                              <m:r>
                                <a:rPr lang="en-US" altLang="en-US" sz="2250" b="0" i="1" smtClean="0">
                                  <a:latin typeface="Cambria Math" panose="02040503050406030204" pitchFamily="18" charset="0"/>
                                </a:rPr>
                                <m:t>𝑂</m:t>
                              </m:r>
                            </m:sub>
                          </m:sSub>
                        </m:den>
                      </m:f>
                      <m:r>
                        <a:rPr lang="en-US" altLang="en-US" sz="2250" i="1">
                          <a:latin typeface="Cambria Math" panose="02040503050406030204" pitchFamily="18" charset="0"/>
                        </a:rPr>
                        <m:t>=</m:t>
                      </m:r>
                      <m:r>
                        <a:rPr lang="en-US" altLang="en-US" sz="2250" b="0" i="1" smtClean="0">
                          <a:latin typeface="Cambria Math" panose="02040503050406030204" pitchFamily="18" charset="0"/>
                        </a:rPr>
                        <m:t> </m:t>
                      </m:r>
                      <m:f>
                        <m:fPr>
                          <m:ctrlPr>
                            <a:rPr lang="en-US" altLang="en-US" sz="2250" b="0" i="1" smtClean="0">
                              <a:latin typeface="Cambria Math" panose="02040503050406030204" pitchFamily="18" charset="0"/>
                            </a:rPr>
                          </m:ctrlPr>
                        </m:fPr>
                        <m:num>
                          <m:r>
                            <a:rPr lang="en-US" altLang="en-US" sz="2250" b="0" i="0" smtClean="0">
                              <a:latin typeface="Cambria Math" panose="02040503050406030204" pitchFamily="18" charset="0"/>
                            </a:rPr>
                            <m:t>12</m:t>
                          </m:r>
                          <m:r>
                            <a:rPr lang="en-US" altLang="en-US" sz="2250" b="0" i="0" smtClean="0">
                              <a:latin typeface="Cambria Math" panose="02040503050406030204" pitchFamily="18" charset="0"/>
                            </a:rPr>
                            <m:t>.</m:t>
                          </m:r>
                          <m:r>
                            <a:rPr lang="en-US" altLang="en-US" sz="2250" b="0" i="0" smtClean="0">
                              <a:latin typeface="Cambria Math" panose="02040503050406030204" pitchFamily="18" charset="0"/>
                            </a:rPr>
                            <m:t>00</m:t>
                          </m:r>
                          <m:r>
                            <a:rPr lang="en-US" altLang="en-US" sz="2250" i="0">
                              <a:latin typeface="Cambria Math" panose="02040503050406030204" pitchFamily="18" charset="0"/>
                            </a:rPr>
                            <m:t>×</m:t>
                          </m:r>
                          <m:r>
                            <a:rPr lang="en-US" altLang="en-US" sz="2250" i="0">
                              <a:latin typeface="Cambria Math" panose="02040503050406030204" pitchFamily="18" charset="0"/>
                            </a:rPr>
                            <m:t>15</m:t>
                          </m:r>
                          <m:r>
                            <a:rPr lang="en-US" altLang="en-US" sz="2250" i="0">
                              <a:latin typeface="Cambria Math" panose="02040503050406030204" pitchFamily="18" charset="0"/>
                            </a:rPr>
                            <m:t>.</m:t>
                          </m:r>
                          <m:r>
                            <a:rPr lang="en-US" altLang="en-US" sz="2250" i="0">
                              <a:latin typeface="Cambria Math" panose="02040503050406030204" pitchFamily="18" charset="0"/>
                            </a:rPr>
                            <m:t>9994</m:t>
                          </m:r>
                          <m:r>
                            <a:rPr lang="en-US" altLang="en-US" sz="2250" i="0">
                              <a:latin typeface="Cambria Math" panose="02040503050406030204" pitchFamily="18" charset="0"/>
                            </a:rPr>
                            <m:t> </m:t>
                          </m:r>
                        </m:num>
                        <m:den>
                          <m:r>
                            <a:rPr lang="en-US" altLang="en-US" sz="2250" i="0">
                              <a:latin typeface="Cambria Math" panose="02040503050406030204" pitchFamily="18" charset="0"/>
                            </a:rPr>
                            <m:t>12</m:t>
                          </m:r>
                          <m:r>
                            <a:rPr lang="en-US" altLang="en-US" sz="2250" i="0">
                              <a:latin typeface="Cambria Math" panose="02040503050406030204" pitchFamily="18" charset="0"/>
                            </a:rPr>
                            <m:t>.</m:t>
                          </m:r>
                          <m:r>
                            <a:rPr lang="en-US" altLang="en-US" sz="2250" i="0">
                              <a:latin typeface="Cambria Math" panose="02040503050406030204" pitchFamily="18" charset="0"/>
                            </a:rPr>
                            <m:t>00</m:t>
                          </m:r>
                          <m:r>
                            <a:rPr lang="en-US" altLang="en-US" sz="2250" b="0" i="0" smtClean="0">
                              <a:latin typeface="Cambria Math" panose="02040503050406030204" pitchFamily="18" charset="0"/>
                            </a:rPr>
                            <m:t>+</m:t>
                          </m:r>
                          <m:r>
                            <a:rPr lang="en-US" altLang="en-US" sz="2250" i="0">
                              <a:latin typeface="Cambria Math" panose="02040503050406030204" pitchFamily="18" charset="0"/>
                            </a:rPr>
                            <m:t>15</m:t>
                          </m:r>
                          <m:r>
                            <a:rPr lang="en-US" altLang="en-US" sz="2250" i="0">
                              <a:latin typeface="Cambria Math" panose="02040503050406030204" pitchFamily="18" charset="0"/>
                            </a:rPr>
                            <m:t>.</m:t>
                          </m:r>
                          <m:r>
                            <a:rPr lang="en-US" altLang="en-US" sz="2250" i="0">
                              <a:latin typeface="Cambria Math" panose="02040503050406030204" pitchFamily="18" charset="0"/>
                            </a:rPr>
                            <m:t>9994</m:t>
                          </m:r>
                        </m:den>
                      </m:f>
                      <m:r>
                        <a:rPr lang="en-US" altLang="en-US" sz="2250" b="0" i="0" smtClean="0">
                          <a:latin typeface="Cambria Math" panose="02040503050406030204" pitchFamily="18" charset="0"/>
                        </a:rPr>
                        <m:t>=</m:t>
                      </m:r>
                      <m:r>
                        <a:rPr lang="en-US" altLang="en-US" sz="2250" b="0" i="0" smtClean="0">
                          <a:latin typeface="Cambria Math" panose="02040503050406030204" pitchFamily="18" charset="0"/>
                        </a:rPr>
                        <m:t>6</m:t>
                      </m:r>
                      <m:r>
                        <a:rPr lang="en-US" altLang="en-US" sz="2250" b="0" i="0" smtClean="0">
                          <a:latin typeface="Cambria Math" panose="02040503050406030204" pitchFamily="18" charset="0"/>
                        </a:rPr>
                        <m:t>.</m:t>
                      </m:r>
                      <m:r>
                        <a:rPr lang="en-US" altLang="en-US" sz="2250" b="0" i="0" smtClean="0">
                          <a:latin typeface="Cambria Math" panose="02040503050406030204" pitchFamily="18" charset="0"/>
                        </a:rPr>
                        <m:t>857</m:t>
                      </m:r>
                      <m:r>
                        <a:rPr lang="en-US" altLang="en-US" sz="2250" b="0" i="0" smtClean="0">
                          <a:latin typeface="Cambria Math" panose="02040503050406030204" pitchFamily="18" charset="0"/>
                        </a:rPr>
                        <m:t> </m:t>
                      </m:r>
                      <m:r>
                        <m:rPr>
                          <m:sty m:val="p"/>
                        </m:rPr>
                        <a:rPr lang="en-US" altLang="en-US" sz="2250" b="0" i="0" smtClean="0">
                          <a:latin typeface="Cambria Math" panose="02040503050406030204" pitchFamily="18" charset="0"/>
                        </a:rPr>
                        <m:t>amu</m:t>
                      </m:r>
                    </m:oMath>
                  </m:oMathPara>
                </a14:m>
                <a:endParaRPr lang="en-US" altLang="en-US" sz="2250" b="0" i="0" dirty="0">
                  <a:latin typeface="Cambria Math" panose="02040503050406030204" pitchFamily="18" charset="0"/>
                </a:endParaRPr>
              </a:p>
              <a:p>
                <a:pPr algn="just"/>
                <a:endParaRPr lang="en-US" altLang="en-US" sz="2500" i="0" dirty="0">
                  <a:latin typeface="Cambria Math" panose="02040503050406030204" pitchFamily="18" charset="0"/>
                </a:endParaRPr>
              </a:p>
              <a:p>
                <a:pPr algn="ctr"/>
                <a:r>
                  <a:rPr lang="en-US" altLang="en-US" sz="2300" dirty="0">
                    <a:latin typeface="Cambria Math" panose="02040503050406030204" pitchFamily="18" charset="0"/>
                  </a:rPr>
                  <a:t> </a:t>
                </a:r>
                <a14:m>
                  <m:oMath xmlns:m="http://schemas.openxmlformats.org/officeDocument/2006/math">
                    <m:r>
                      <a:rPr lang="en-US" altLang="en-US" sz="2400" i="1">
                        <a:latin typeface="Cambria Math" panose="02040503050406030204" pitchFamily="18" charset="0"/>
                        <a:ea typeface="Cambria Math" panose="02040503050406030204" pitchFamily="18" charset="0"/>
                      </a:rPr>
                      <m:t>= </m:t>
                    </m:r>
                    <m:r>
                      <a:rPr lang="en-US" altLang="en-US" sz="2300" i="0">
                        <a:latin typeface="Cambria Math" panose="02040503050406030204" pitchFamily="18" charset="0"/>
                      </a:rPr>
                      <m:t>6</m:t>
                    </m:r>
                    <m:r>
                      <a:rPr lang="en-US" altLang="en-US" sz="2300" i="0">
                        <a:latin typeface="Cambria Math" panose="02040503050406030204" pitchFamily="18" charset="0"/>
                      </a:rPr>
                      <m:t>.</m:t>
                    </m:r>
                    <m:r>
                      <a:rPr lang="en-US" altLang="en-US" sz="2300" i="0">
                        <a:latin typeface="Cambria Math" panose="02040503050406030204" pitchFamily="18" charset="0"/>
                      </a:rPr>
                      <m:t>857</m:t>
                    </m:r>
                    <m:r>
                      <a:rPr lang="en-US" altLang="en-US" sz="2300" b="0" i="0" smtClean="0">
                        <a:latin typeface="Cambria Math" panose="02040503050406030204" pitchFamily="18" charset="0"/>
                      </a:rPr>
                      <m:t> </m:t>
                    </m:r>
                    <m:r>
                      <m:rPr>
                        <m:sty m:val="p"/>
                      </m:rPr>
                      <a:rPr lang="en-US" altLang="en-US" sz="2300" b="0" i="0" smtClean="0">
                        <a:latin typeface="Cambria Math" panose="02040503050406030204" pitchFamily="18" charset="0"/>
                      </a:rPr>
                      <m:t>amu</m:t>
                    </m:r>
                    <m:r>
                      <a:rPr lang="en-US" altLang="en-US" sz="2300" dirty="0">
                        <a:latin typeface="Cambria Math" panose="02040503050406030204" pitchFamily="18" charset="0"/>
                        <a:ea typeface="Cambria Math" panose="02040503050406030204" pitchFamily="18" charset="0"/>
                      </a:rPr>
                      <m:t>×</m:t>
                    </m:r>
                    <m:f>
                      <m:fPr>
                        <m:ctrlPr>
                          <a:rPr lang="en-US" altLang="en-US" sz="2300" i="1" dirty="0">
                            <a:latin typeface="Cambria Math" panose="02040503050406030204" pitchFamily="18" charset="0"/>
                            <a:ea typeface="Cambria Math" panose="02040503050406030204" pitchFamily="18" charset="0"/>
                          </a:rPr>
                        </m:ctrlPr>
                      </m:fPr>
                      <m:num>
                        <m:r>
                          <a:rPr lang="en-US" altLang="en-US" sz="2300" dirty="0">
                            <a:latin typeface="Cambria Math" panose="02040503050406030204" pitchFamily="18" charset="0"/>
                            <a:ea typeface="Cambria Math" panose="02040503050406030204" pitchFamily="18" charset="0"/>
                          </a:rPr>
                          <m:t>1</m:t>
                        </m:r>
                        <m:r>
                          <a:rPr lang="en-US" altLang="en-US" sz="2300" dirty="0">
                            <a:latin typeface="Cambria Math" panose="02040503050406030204" pitchFamily="18" charset="0"/>
                            <a:ea typeface="Cambria Math" panose="02040503050406030204" pitchFamily="18" charset="0"/>
                          </a:rPr>
                          <m:t>.</m:t>
                        </m:r>
                        <m:r>
                          <a:rPr lang="en-US" altLang="en-US" sz="2300" dirty="0">
                            <a:latin typeface="Cambria Math" panose="02040503050406030204" pitchFamily="18" charset="0"/>
                            <a:ea typeface="Cambria Math" panose="02040503050406030204" pitchFamily="18" charset="0"/>
                          </a:rPr>
                          <m:t>6605</m:t>
                        </m:r>
                        <m:r>
                          <a:rPr lang="en-US" altLang="en-US" sz="2300" b="0" i="0" dirty="0" smtClean="0">
                            <a:latin typeface="Cambria Math" panose="02040503050406030204" pitchFamily="18" charset="0"/>
                            <a:ea typeface="Cambria Math" panose="02040503050406030204" pitchFamily="18" charset="0"/>
                          </a:rPr>
                          <m:t> </m:t>
                        </m:r>
                        <m:r>
                          <a:rPr lang="en-US" altLang="en-US" sz="2300" dirty="0">
                            <a:latin typeface="Cambria Math" panose="02040503050406030204" pitchFamily="18" charset="0"/>
                            <a:ea typeface="Cambria Math" panose="02040503050406030204" pitchFamily="18" charset="0"/>
                          </a:rPr>
                          <m:t>×</m:t>
                        </m:r>
                        <m:sSup>
                          <m:sSupPr>
                            <m:ctrlPr>
                              <a:rPr lang="en-US" altLang="en-US" sz="2300" i="1" dirty="0">
                                <a:latin typeface="Cambria Math" panose="02040503050406030204" pitchFamily="18" charset="0"/>
                                <a:ea typeface="Cambria Math" panose="02040503050406030204" pitchFamily="18" charset="0"/>
                              </a:rPr>
                            </m:ctrlPr>
                          </m:sSupPr>
                          <m:e>
                            <m:r>
                              <a:rPr lang="en-US" altLang="en-US" sz="2300" b="0" i="1" dirty="0" smtClean="0">
                                <a:latin typeface="Cambria Math" panose="02040503050406030204" pitchFamily="18" charset="0"/>
                                <a:ea typeface="Cambria Math" panose="02040503050406030204" pitchFamily="18" charset="0"/>
                              </a:rPr>
                              <m:t> </m:t>
                            </m:r>
                            <m:r>
                              <a:rPr lang="en-US" altLang="en-US" sz="2300" dirty="0">
                                <a:latin typeface="Cambria Math" panose="02040503050406030204" pitchFamily="18" charset="0"/>
                                <a:ea typeface="Cambria Math" panose="02040503050406030204" pitchFamily="18" charset="0"/>
                              </a:rPr>
                              <m:t>10</m:t>
                            </m:r>
                          </m:e>
                          <m:sup>
                            <m:r>
                              <a:rPr lang="en-US" altLang="en-US" sz="2300" dirty="0">
                                <a:latin typeface="Cambria Math" panose="02040503050406030204" pitchFamily="18" charset="0"/>
                                <a:ea typeface="Cambria Math" panose="02040503050406030204" pitchFamily="18" charset="0"/>
                              </a:rPr>
                              <m:t>−</m:t>
                            </m:r>
                            <m:r>
                              <a:rPr lang="en-US" altLang="en-US" sz="2300" dirty="0">
                                <a:latin typeface="Cambria Math" panose="02040503050406030204" pitchFamily="18" charset="0"/>
                                <a:ea typeface="Cambria Math" panose="02040503050406030204" pitchFamily="18" charset="0"/>
                              </a:rPr>
                              <m:t>27</m:t>
                            </m:r>
                          </m:sup>
                        </m:sSup>
                        <m:r>
                          <a:rPr lang="en-US" altLang="en-US" sz="2300" dirty="0">
                            <a:latin typeface="Cambria Math" panose="02040503050406030204" pitchFamily="18" charset="0"/>
                            <a:ea typeface="Cambria Math" panose="02040503050406030204" pitchFamily="18" charset="0"/>
                          </a:rPr>
                          <m:t> </m:t>
                        </m:r>
                        <m:r>
                          <m:rPr>
                            <m:sty m:val="p"/>
                          </m:rPr>
                          <a:rPr lang="en-US" altLang="en-US" sz="2300" dirty="0">
                            <a:latin typeface="Cambria Math" panose="02040503050406030204" pitchFamily="18" charset="0"/>
                            <a:ea typeface="Cambria Math" panose="02040503050406030204" pitchFamily="18" charset="0"/>
                          </a:rPr>
                          <m:t>kg</m:t>
                        </m:r>
                      </m:num>
                      <m:den>
                        <m:r>
                          <a:rPr lang="en-US" altLang="en-US" sz="2300" dirty="0">
                            <a:latin typeface="Cambria Math" panose="02040503050406030204" pitchFamily="18" charset="0"/>
                            <a:ea typeface="Cambria Math" panose="02040503050406030204" pitchFamily="18" charset="0"/>
                          </a:rPr>
                          <m:t>1</m:t>
                        </m:r>
                        <m:r>
                          <a:rPr lang="en-US" altLang="en-US" sz="2300" dirty="0">
                            <a:latin typeface="Cambria Math" panose="02040503050406030204" pitchFamily="18" charset="0"/>
                            <a:ea typeface="Cambria Math" panose="02040503050406030204" pitchFamily="18" charset="0"/>
                          </a:rPr>
                          <m:t> </m:t>
                        </m:r>
                        <m:r>
                          <m:rPr>
                            <m:sty m:val="p"/>
                          </m:rPr>
                          <a:rPr lang="en-US" altLang="en-US" sz="2300" dirty="0">
                            <a:latin typeface="Cambria Math" panose="02040503050406030204" pitchFamily="18" charset="0"/>
                            <a:ea typeface="Cambria Math" panose="02040503050406030204" pitchFamily="18" charset="0"/>
                          </a:rPr>
                          <m:t>amu</m:t>
                        </m:r>
                      </m:den>
                    </m:f>
                    <m:r>
                      <a:rPr lang="en-US" altLang="en-US" sz="2300" b="0" i="1" dirty="0" smtClean="0">
                        <a:latin typeface="Cambria Math" panose="02040503050406030204" pitchFamily="18" charset="0"/>
                        <a:ea typeface="Cambria Math" panose="02040503050406030204" pitchFamily="18" charset="0"/>
                      </a:rPr>
                      <m:t>=</m:t>
                    </m:r>
                    <m:r>
                      <a:rPr lang="en-US" altLang="en-US" sz="2300" b="0" i="1" dirty="0" smtClean="0">
                        <a:latin typeface="Cambria Math" panose="02040503050406030204" pitchFamily="18" charset="0"/>
                        <a:ea typeface="Cambria Math" panose="02040503050406030204" pitchFamily="18" charset="0"/>
                      </a:rPr>
                      <m:t>1</m:t>
                    </m:r>
                    <m:r>
                      <a:rPr lang="en-US" altLang="en-US" sz="2300" b="0" i="1" dirty="0" smtClean="0">
                        <a:latin typeface="Cambria Math" panose="02040503050406030204" pitchFamily="18" charset="0"/>
                        <a:ea typeface="Cambria Math" panose="02040503050406030204" pitchFamily="18" charset="0"/>
                      </a:rPr>
                      <m:t>.</m:t>
                    </m:r>
                    <m:r>
                      <a:rPr lang="en-US" altLang="en-US" sz="2300" b="0" i="1" dirty="0" smtClean="0">
                        <a:latin typeface="Cambria Math" panose="02040503050406030204" pitchFamily="18" charset="0"/>
                        <a:ea typeface="Cambria Math" panose="02040503050406030204" pitchFamily="18" charset="0"/>
                      </a:rPr>
                      <m:t>138</m:t>
                    </m:r>
                    <m:r>
                      <a:rPr lang="en-US" altLang="en-US" sz="2300" dirty="0">
                        <a:latin typeface="Cambria Math" panose="02040503050406030204" pitchFamily="18" charset="0"/>
                        <a:ea typeface="Cambria Math" panose="02040503050406030204" pitchFamily="18" charset="0"/>
                      </a:rPr>
                      <m:t>×</m:t>
                    </m:r>
                    <m:sSup>
                      <m:sSupPr>
                        <m:ctrlPr>
                          <a:rPr lang="en-US" altLang="en-US" sz="2300" i="1" dirty="0">
                            <a:latin typeface="Cambria Math" panose="02040503050406030204" pitchFamily="18" charset="0"/>
                            <a:ea typeface="Cambria Math" panose="02040503050406030204" pitchFamily="18" charset="0"/>
                          </a:rPr>
                        </m:ctrlPr>
                      </m:sSupPr>
                      <m:e>
                        <m:r>
                          <a:rPr lang="en-US" altLang="en-US" sz="2300" i="1" dirty="0">
                            <a:latin typeface="Cambria Math" panose="02040503050406030204" pitchFamily="18" charset="0"/>
                            <a:ea typeface="Cambria Math" panose="02040503050406030204" pitchFamily="18" charset="0"/>
                          </a:rPr>
                          <m:t> </m:t>
                        </m:r>
                        <m:r>
                          <a:rPr lang="en-US" altLang="en-US" sz="2300" dirty="0">
                            <a:latin typeface="Cambria Math" panose="02040503050406030204" pitchFamily="18" charset="0"/>
                            <a:ea typeface="Cambria Math" panose="02040503050406030204" pitchFamily="18" charset="0"/>
                          </a:rPr>
                          <m:t>10</m:t>
                        </m:r>
                      </m:e>
                      <m:sup>
                        <m:r>
                          <a:rPr lang="en-US" altLang="en-US" sz="2300" dirty="0">
                            <a:latin typeface="Cambria Math" panose="02040503050406030204" pitchFamily="18" charset="0"/>
                            <a:ea typeface="Cambria Math" panose="02040503050406030204" pitchFamily="18" charset="0"/>
                          </a:rPr>
                          <m:t>−</m:t>
                        </m:r>
                        <m:r>
                          <a:rPr lang="en-US" altLang="en-US" sz="2300" dirty="0">
                            <a:latin typeface="Cambria Math" panose="02040503050406030204" pitchFamily="18" charset="0"/>
                            <a:ea typeface="Cambria Math" panose="02040503050406030204" pitchFamily="18" charset="0"/>
                          </a:rPr>
                          <m:t>26</m:t>
                        </m:r>
                      </m:sup>
                    </m:sSup>
                    <m:r>
                      <a:rPr lang="en-US" altLang="en-US" sz="2300" dirty="0">
                        <a:latin typeface="Cambria Math" panose="02040503050406030204" pitchFamily="18" charset="0"/>
                        <a:ea typeface="Cambria Math" panose="02040503050406030204" pitchFamily="18" charset="0"/>
                      </a:rPr>
                      <m:t> </m:t>
                    </m:r>
                    <m:r>
                      <m:rPr>
                        <m:sty m:val="p"/>
                      </m:rPr>
                      <a:rPr lang="en-US" altLang="en-US" sz="2300" dirty="0">
                        <a:latin typeface="Cambria Math" panose="02040503050406030204" pitchFamily="18" charset="0"/>
                        <a:ea typeface="Cambria Math" panose="02040503050406030204" pitchFamily="18" charset="0"/>
                      </a:rPr>
                      <m:t>kg</m:t>
                    </m:r>
                  </m:oMath>
                </a14:m>
                <a:endParaRPr lang="en-US" altLang="en-US" sz="2300" dirty="0"/>
              </a:p>
              <a:p>
                <a:pPr algn="just"/>
                <a:endParaRPr lang="en-US" altLang="en-US" sz="2500" dirty="0"/>
              </a:p>
              <a:p>
                <a:pPr algn="just"/>
                <a14:m>
                  <m:oMathPara xmlns:m="http://schemas.openxmlformats.org/officeDocument/2006/math">
                    <m:oMathParaPr>
                      <m:jc m:val="centerGroup"/>
                    </m:oMathParaPr>
                    <m:oMath xmlns:m="http://schemas.openxmlformats.org/officeDocument/2006/math">
                      <m:sSup>
                        <m:sSupPr>
                          <m:ctrlPr>
                            <a:rPr lang="en-US" altLang="en-US" sz="2300" i="1" smtClean="0">
                              <a:latin typeface="Cambria Math" panose="02040503050406030204" pitchFamily="18" charset="0"/>
                            </a:rPr>
                          </m:ctrlPr>
                        </m:sSupPr>
                        <m:e>
                          <m:r>
                            <a:rPr lang="en-US" altLang="en-US" sz="2300" b="0" i="1" smtClean="0">
                              <a:latin typeface="Cambria Math" panose="02040503050406030204" pitchFamily="18" charset="0"/>
                            </a:rPr>
                            <m:t>𝑟</m:t>
                          </m:r>
                        </m:e>
                        <m:sup>
                          <m:r>
                            <a:rPr lang="en-US" altLang="en-US" sz="2300" b="0" i="1" smtClean="0">
                              <a:latin typeface="Cambria Math" panose="02040503050406030204" pitchFamily="18" charset="0"/>
                            </a:rPr>
                            <m:t>2</m:t>
                          </m:r>
                        </m:sup>
                      </m:sSup>
                      <m:r>
                        <a:rPr lang="en-US" altLang="en-US" sz="2300" b="0" i="1" smtClean="0">
                          <a:latin typeface="Cambria Math" panose="02040503050406030204" pitchFamily="18" charset="0"/>
                        </a:rPr>
                        <m:t>= </m:t>
                      </m:r>
                      <m:f>
                        <m:fPr>
                          <m:ctrlPr>
                            <a:rPr lang="en-US" altLang="en-US" sz="2300" b="0" i="1" smtClean="0">
                              <a:latin typeface="Cambria Math" panose="02040503050406030204" pitchFamily="18" charset="0"/>
                            </a:rPr>
                          </m:ctrlPr>
                        </m:fPr>
                        <m:num>
                          <m:r>
                            <a:rPr lang="en-US" altLang="en-US" sz="2300" b="0" i="1" smtClean="0">
                              <a:latin typeface="Cambria Math" panose="02040503050406030204" pitchFamily="18" charset="0"/>
                            </a:rPr>
                            <m:t>𝐼</m:t>
                          </m:r>
                        </m:num>
                        <m:den>
                          <m:r>
                            <a:rPr lang="en-US" altLang="en-US" sz="2300" i="1">
                              <a:latin typeface="Cambria Math" panose="02040503050406030204" pitchFamily="18" charset="0"/>
                              <a:ea typeface="Cambria Math" panose="02040503050406030204" pitchFamily="18" charset="0"/>
                            </a:rPr>
                            <m:t>𝜇</m:t>
                          </m:r>
                        </m:den>
                      </m:f>
                      <m:r>
                        <a:rPr lang="en-US" altLang="en-US" sz="2300" b="0" i="1" smtClean="0">
                          <a:latin typeface="Cambria Math" panose="02040503050406030204" pitchFamily="18" charset="0"/>
                        </a:rPr>
                        <m:t>= </m:t>
                      </m:r>
                      <m:d>
                        <m:dPr>
                          <m:ctrlPr>
                            <a:rPr lang="en-US" altLang="en-US" sz="2300" b="0" i="1" smtClean="0">
                              <a:latin typeface="Cambria Math" panose="02040503050406030204" pitchFamily="18" charset="0"/>
                            </a:rPr>
                          </m:ctrlPr>
                        </m:dPr>
                        <m:e>
                          <m:f>
                            <m:fPr>
                              <m:ctrlPr>
                                <a:rPr lang="en-US" altLang="en-US" sz="2300" b="0" i="1" smtClean="0">
                                  <a:latin typeface="Cambria Math" panose="02040503050406030204" pitchFamily="18" charset="0"/>
                                </a:rPr>
                              </m:ctrlPr>
                            </m:fPr>
                            <m:num>
                              <m:r>
                                <a:rPr lang="en-US" altLang="en-US" sz="2300" b="0" i="1" smtClean="0">
                                  <a:latin typeface="Cambria Math" panose="02040503050406030204" pitchFamily="18" charset="0"/>
                                </a:rPr>
                                <m:t>14</m:t>
                              </m:r>
                              <m:r>
                                <a:rPr lang="en-US" altLang="en-US" sz="2300" b="0" i="1" smtClean="0">
                                  <a:latin typeface="Cambria Math" panose="02040503050406030204" pitchFamily="18" charset="0"/>
                                </a:rPr>
                                <m:t>.</m:t>
                              </m:r>
                              <m:r>
                                <a:rPr lang="en-US" altLang="en-US" sz="2300" b="0" i="1" smtClean="0">
                                  <a:latin typeface="Cambria Math" panose="02040503050406030204" pitchFamily="18" charset="0"/>
                                </a:rPr>
                                <m:t>560</m:t>
                              </m:r>
                              <m:r>
                                <a:rPr lang="en-US" altLang="en-US" sz="2300" b="0" i="1" smtClean="0">
                                  <a:latin typeface="Cambria Math" panose="02040503050406030204" pitchFamily="18" charset="0"/>
                                </a:rPr>
                                <m:t> ×</m:t>
                              </m:r>
                              <m:sSup>
                                <m:sSupPr>
                                  <m:ctrlPr>
                                    <a:rPr lang="en-US" altLang="en-US" sz="2300" b="0" i="1" smtClean="0">
                                      <a:latin typeface="Cambria Math" panose="02040503050406030204" pitchFamily="18" charset="0"/>
                                      <a:ea typeface="Cambria Math" panose="02040503050406030204" pitchFamily="18" charset="0"/>
                                    </a:rPr>
                                  </m:ctrlPr>
                                </m:sSupPr>
                                <m:e>
                                  <m:r>
                                    <a:rPr lang="en-US" altLang="en-US" sz="2300" b="0" i="1" smtClean="0">
                                      <a:latin typeface="Cambria Math" panose="02040503050406030204" pitchFamily="18" charset="0"/>
                                      <a:ea typeface="Cambria Math" panose="02040503050406030204" pitchFamily="18" charset="0"/>
                                    </a:rPr>
                                    <m:t>10</m:t>
                                  </m:r>
                                </m:e>
                                <m:sup>
                                  <m:r>
                                    <a:rPr lang="en-US" altLang="en-US" sz="2300" b="0" i="1" smtClean="0">
                                      <a:latin typeface="Cambria Math" panose="02040503050406030204" pitchFamily="18" charset="0"/>
                                      <a:ea typeface="Cambria Math" panose="02040503050406030204" pitchFamily="18" charset="0"/>
                                    </a:rPr>
                                    <m:t>−</m:t>
                                  </m:r>
                                  <m:r>
                                    <a:rPr lang="en-US" altLang="en-US" sz="2300" b="0" i="1" smtClean="0">
                                      <a:latin typeface="Cambria Math" panose="02040503050406030204" pitchFamily="18" charset="0"/>
                                      <a:ea typeface="Cambria Math" panose="02040503050406030204" pitchFamily="18" charset="0"/>
                                    </a:rPr>
                                    <m:t>47</m:t>
                                  </m:r>
                                </m:sup>
                              </m:sSup>
                              <m:r>
                                <a:rPr lang="en-US" altLang="en-US" sz="2300" b="0" i="1" smtClean="0">
                                  <a:latin typeface="Cambria Math" panose="02040503050406030204" pitchFamily="18" charset="0"/>
                                  <a:ea typeface="Cambria Math" panose="02040503050406030204" pitchFamily="18" charset="0"/>
                                </a:rPr>
                                <m:t> </m:t>
                              </m:r>
                              <m:r>
                                <m:rPr>
                                  <m:sty m:val="p"/>
                                </m:rPr>
                                <a:rPr lang="en-US" altLang="en-US" sz="2300" b="0" i="0" smtClean="0">
                                  <a:latin typeface="Cambria Math" panose="02040503050406030204" pitchFamily="18" charset="0"/>
                                  <a:ea typeface="Cambria Math" panose="02040503050406030204" pitchFamily="18" charset="0"/>
                                </a:rPr>
                                <m:t>kg</m:t>
                              </m:r>
                              <m:r>
                                <a:rPr lang="en-US" altLang="en-US" sz="2300" b="0" i="0" smtClean="0">
                                  <a:latin typeface="Cambria Math" panose="02040503050406030204" pitchFamily="18" charset="0"/>
                                  <a:ea typeface="Cambria Math" panose="02040503050406030204" pitchFamily="18" charset="0"/>
                                </a:rPr>
                                <m:t> </m:t>
                              </m:r>
                              <m:sSup>
                                <m:sSupPr>
                                  <m:ctrlPr>
                                    <a:rPr lang="en-US" altLang="en-US" sz="2300" b="0" i="1" smtClean="0">
                                      <a:latin typeface="Cambria Math" panose="02040503050406030204" pitchFamily="18" charset="0"/>
                                      <a:ea typeface="Cambria Math" panose="02040503050406030204" pitchFamily="18" charset="0"/>
                                    </a:rPr>
                                  </m:ctrlPr>
                                </m:sSupPr>
                                <m:e>
                                  <m:r>
                                    <m:rPr>
                                      <m:sty m:val="p"/>
                                    </m:rPr>
                                    <a:rPr lang="en-US" altLang="en-US" sz="2300" b="0" i="0" smtClean="0">
                                      <a:latin typeface="Cambria Math" panose="02040503050406030204" pitchFamily="18" charset="0"/>
                                      <a:ea typeface="Cambria Math" panose="02040503050406030204" pitchFamily="18" charset="0"/>
                                    </a:rPr>
                                    <m:t>m</m:t>
                                  </m:r>
                                </m:e>
                                <m:sup>
                                  <m:r>
                                    <a:rPr lang="en-US" altLang="en-US" sz="2300" b="0" i="0" smtClean="0">
                                      <a:latin typeface="Cambria Math" panose="02040503050406030204" pitchFamily="18" charset="0"/>
                                      <a:ea typeface="Cambria Math" panose="02040503050406030204" pitchFamily="18" charset="0"/>
                                    </a:rPr>
                                    <m:t>2</m:t>
                                  </m:r>
                                </m:sup>
                              </m:sSup>
                            </m:num>
                            <m:den>
                              <m:r>
                                <a:rPr lang="en-US" altLang="en-US" sz="2300" i="1" dirty="0">
                                  <a:latin typeface="Cambria Math" panose="02040503050406030204" pitchFamily="18" charset="0"/>
                                  <a:ea typeface="Cambria Math" panose="02040503050406030204" pitchFamily="18" charset="0"/>
                                </a:rPr>
                                <m:t>1</m:t>
                              </m:r>
                              <m:r>
                                <a:rPr lang="en-US" altLang="en-US" sz="2300" i="1" dirty="0">
                                  <a:latin typeface="Cambria Math" panose="02040503050406030204" pitchFamily="18" charset="0"/>
                                  <a:ea typeface="Cambria Math" panose="02040503050406030204" pitchFamily="18" charset="0"/>
                                </a:rPr>
                                <m:t>.</m:t>
                              </m:r>
                              <m:r>
                                <a:rPr lang="en-US" altLang="en-US" sz="2300" i="1" dirty="0">
                                  <a:latin typeface="Cambria Math" panose="02040503050406030204" pitchFamily="18" charset="0"/>
                                  <a:ea typeface="Cambria Math" panose="02040503050406030204" pitchFamily="18" charset="0"/>
                                </a:rPr>
                                <m:t>138</m:t>
                              </m:r>
                              <m:r>
                                <a:rPr lang="en-US" altLang="en-US" sz="2300" dirty="0">
                                  <a:latin typeface="Cambria Math" panose="02040503050406030204" pitchFamily="18" charset="0"/>
                                  <a:ea typeface="Cambria Math" panose="02040503050406030204" pitchFamily="18" charset="0"/>
                                </a:rPr>
                                <m:t>×</m:t>
                              </m:r>
                              <m:sSup>
                                <m:sSupPr>
                                  <m:ctrlPr>
                                    <a:rPr lang="en-US" altLang="en-US" sz="2300" i="1" dirty="0">
                                      <a:latin typeface="Cambria Math" panose="02040503050406030204" pitchFamily="18" charset="0"/>
                                      <a:ea typeface="Cambria Math" panose="02040503050406030204" pitchFamily="18" charset="0"/>
                                    </a:rPr>
                                  </m:ctrlPr>
                                </m:sSupPr>
                                <m:e>
                                  <m:r>
                                    <a:rPr lang="en-US" altLang="en-US" sz="2300" i="1" dirty="0">
                                      <a:latin typeface="Cambria Math" panose="02040503050406030204" pitchFamily="18" charset="0"/>
                                      <a:ea typeface="Cambria Math" panose="02040503050406030204" pitchFamily="18" charset="0"/>
                                    </a:rPr>
                                    <m:t> </m:t>
                                  </m:r>
                                  <m:r>
                                    <a:rPr lang="en-US" altLang="en-US" sz="2300" dirty="0">
                                      <a:latin typeface="Cambria Math" panose="02040503050406030204" pitchFamily="18" charset="0"/>
                                      <a:ea typeface="Cambria Math" panose="02040503050406030204" pitchFamily="18" charset="0"/>
                                    </a:rPr>
                                    <m:t>10</m:t>
                                  </m:r>
                                </m:e>
                                <m:sup>
                                  <m:r>
                                    <a:rPr lang="en-US" altLang="en-US" sz="2300" dirty="0">
                                      <a:latin typeface="Cambria Math" panose="02040503050406030204" pitchFamily="18" charset="0"/>
                                      <a:ea typeface="Cambria Math" panose="02040503050406030204" pitchFamily="18" charset="0"/>
                                    </a:rPr>
                                    <m:t>−</m:t>
                                  </m:r>
                                  <m:r>
                                    <a:rPr lang="en-US" altLang="en-US" sz="2300" dirty="0">
                                      <a:latin typeface="Cambria Math" panose="02040503050406030204" pitchFamily="18" charset="0"/>
                                      <a:ea typeface="Cambria Math" panose="02040503050406030204" pitchFamily="18" charset="0"/>
                                    </a:rPr>
                                    <m:t>26</m:t>
                                  </m:r>
                                </m:sup>
                              </m:sSup>
                              <m:r>
                                <a:rPr lang="en-US" altLang="en-US" sz="2300" dirty="0">
                                  <a:latin typeface="Cambria Math" panose="02040503050406030204" pitchFamily="18" charset="0"/>
                                  <a:ea typeface="Cambria Math" panose="02040503050406030204" pitchFamily="18" charset="0"/>
                                </a:rPr>
                                <m:t> </m:t>
                              </m:r>
                              <m:r>
                                <m:rPr>
                                  <m:sty m:val="p"/>
                                </m:rPr>
                                <a:rPr lang="en-US" altLang="en-US" sz="2300" dirty="0">
                                  <a:latin typeface="Cambria Math" panose="02040503050406030204" pitchFamily="18" charset="0"/>
                                  <a:ea typeface="Cambria Math" panose="02040503050406030204" pitchFamily="18" charset="0"/>
                                </a:rPr>
                                <m:t>kg</m:t>
                              </m:r>
                              <m:r>
                                <m:rPr>
                                  <m:nor/>
                                </m:rPr>
                                <a:rPr lang="en-US" altLang="en-US" sz="2300" dirty="0"/>
                                <m:t> </m:t>
                              </m:r>
                            </m:den>
                          </m:f>
                        </m:e>
                      </m:d>
                      <m:r>
                        <a:rPr lang="en-US" altLang="en-US" sz="2300" b="0" i="1" smtClean="0">
                          <a:latin typeface="Cambria Math" panose="02040503050406030204" pitchFamily="18" charset="0"/>
                        </a:rPr>
                        <m:t>= </m:t>
                      </m:r>
                      <m:r>
                        <a:rPr lang="en-US" altLang="en-US" sz="2300" i="1">
                          <a:latin typeface="Cambria Math" panose="02040503050406030204" pitchFamily="18" charset="0"/>
                        </a:rPr>
                        <m:t>1</m:t>
                      </m:r>
                      <m:r>
                        <a:rPr lang="en-US" altLang="en-US" sz="2300" b="0" i="1" smtClean="0">
                          <a:latin typeface="Cambria Math" panose="02040503050406030204" pitchFamily="18" charset="0"/>
                        </a:rPr>
                        <m:t>.</m:t>
                      </m:r>
                      <m:r>
                        <a:rPr lang="en-US" altLang="en-US" sz="2300" b="0" i="1" smtClean="0">
                          <a:latin typeface="Cambria Math" panose="02040503050406030204" pitchFamily="18" charset="0"/>
                        </a:rPr>
                        <m:t>2792</m:t>
                      </m:r>
                      <m:r>
                        <a:rPr lang="en-US" altLang="en-US" sz="2300" i="1">
                          <a:latin typeface="Cambria Math" panose="02040503050406030204" pitchFamily="18" charset="0"/>
                        </a:rPr>
                        <m:t> ×</m:t>
                      </m:r>
                      <m:sSup>
                        <m:sSupPr>
                          <m:ctrlPr>
                            <a:rPr lang="en-US" altLang="en-US" sz="2300" i="1">
                              <a:latin typeface="Cambria Math" panose="02040503050406030204" pitchFamily="18" charset="0"/>
                              <a:ea typeface="Cambria Math" panose="02040503050406030204" pitchFamily="18" charset="0"/>
                            </a:rPr>
                          </m:ctrlPr>
                        </m:sSupPr>
                        <m:e>
                          <m:r>
                            <a:rPr lang="en-US" altLang="en-US" sz="2300" i="1">
                              <a:latin typeface="Cambria Math" panose="02040503050406030204" pitchFamily="18" charset="0"/>
                              <a:ea typeface="Cambria Math" panose="02040503050406030204" pitchFamily="18" charset="0"/>
                            </a:rPr>
                            <m:t>10</m:t>
                          </m:r>
                        </m:e>
                        <m:sup>
                          <m:r>
                            <a:rPr lang="en-US" altLang="en-US" sz="2300" i="1">
                              <a:latin typeface="Cambria Math" panose="02040503050406030204" pitchFamily="18" charset="0"/>
                              <a:ea typeface="Cambria Math" panose="02040503050406030204" pitchFamily="18" charset="0"/>
                            </a:rPr>
                            <m:t>−</m:t>
                          </m:r>
                          <m:r>
                            <a:rPr lang="en-US" altLang="en-US" sz="2300" b="0" i="1" smtClean="0">
                              <a:latin typeface="Cambria Math" panose="02040503050406030204" pitchFamily="18" charset="0"/>
                              <a:ea typeface="Cambria Math" panose="02040503050406030204" pitchFamily="18" charset="0"/>
                            </a:rPr>
                            <m:t>20</m:t>
                          </m:r>
                        </m:sup>
                      </m:sSup>
                      <m:r>
                        <a:rPr lang="en-US" altLang="en-US" sz="2300" b="0" i="1" smtClean="0">
                          <a:latin typeface="Cambria Math" panose="02040503050406030204" pitchFamily="18" charset="0"/>
                          <a:ea typeface="Cambria Math" panose="02040503050406030204" pitchFamily="18" charset="0"/>
                        </a:rPr>
                        <m:t> </m:t>
                      </m:r>
                      <m:sSup>
                        <m:sSupPr>
                          <m:ctrlPr>
                            <a:rPr lang="en-US" altLang="en-US" sz="2300" b="0" i="1" smtClean="0">
                              <a:latin typeface="Cambria Math" panose="02040503050406030204" pitchFamily="18" charset="0"/>
                              <a:ea typeface="Cambria Math" panose="02040503050406030204" pitchFamily="18" charset="0"/>
                            </a:rPr>
                          </m:ctrlPr>
                        </m:sSupPr>
                        <m:e>
                          <m:r>
                            <m:rPr>
                              <m:sty m:val="p"/>
                            </m:rPr>
                            <a:rPr lang="en-US" altLang="en-US" sz="2300" b="0" i="0" smtClean="0">
                              <a:latin typeface="Cambria Math" panose="02040503050406030204" pitchFamily="18" charset="0"/>
                              <a:ea typeface="Cambria Math" panose="02040503050406030204" pitchFamily="18" charset="0"/>
                            </a:rPr>
                            <m:t>m</m:t>
                          </m:r>
                        </m:e>
                        <m:sup>
                          <m:r>
                            <a:rPr lang="en-US" altLang="en-US" sz="2300" b="0" i="0" smtClean="0">
                              <a:latin typeface="Cambria Math" panose="02040503050406030204" pitchFamily="18" charset="0"/>
                              <a:ea typeface="Cambria Math" panose="02040503050406030204" pitchFamily="18" charset="0"/>
                            </a:rPr>
                            <m:t>2</m:t>
                          </m:r>
                        </m:sup>
                      </m:sSup>
                    </m:oMath>
                  </m:oMathPara>
                </a14:m>
                <a:endParaRPr lang="en-US" altLang="en-US" sz="2300" dirty="0"/>
              </a:p>
              <a:p>
                <a:pPr algn="just"/>
                <a:endParaRPr lang="en-US" altLang="en-US" sz="2500" dirty="0"/>
              </a:p>
              <a:p>
                <a:pPr algn="ctr"/>
                <a14:m>
                  <m:oMathPara xmlns:m="http://schemas.openxmlformats.org/officeDocument/2006/math">
                    <m:oMathParaPr>
                      <m:jc m:val="centerGroup"/>
                    </m:oMathParaPr>
                    <m:oMath xmlns:m="http://schemas.openxmlformats.org/officeDocument/2006/math">
                      <m:r>
                        <a:rPr lang="en-US" altLang="en-US" sz="2300" b="0" i="1" smtClean="0">
                          <a:latin typeface="Cambria Math" panose="02040503050406030204" pitchFamily="18" charset="0"/>
                        </a:rPr>
                        <m:t>𝑟</m:t>
                      </m:r>
                      <m:r>
                        <a:rPr lang="en-US" altLang="en-US" sz="2300" b="0" i="1" smtClean="0">
                          <a:latin typeface="Cambria Math" panose="02040503050406030204" pitchFamily="18" charset="0"/>
                        </a:rPr>
                        <m:t>=</m:t>
                      </m:r>
                      <m:r>
                        <a:rPr lang="en-US" altLang="en-US" sz="2300" b="0" i="1" smtClean="0">
                          <a:latin typeface="Cambria Math" panose="02040503050406030204" pitchFamily="18" charset="0"/>
                        </a:rPr>
                        <m:t>1</m:t>
                      </m:r>
                      <m:r>
                        <a:rPr lang="en-US" altLang="en-US" sz="2300" b="0" i="1" smtClean="0">
                          <a:latin typeface="Cambria Math" panose="02040503050406030204" pitchFamily="18" charset="0"/>
                        </a:rPr>
                        <m:t>.</m:t>
                      </m:r>
                      <m:r>
                        <a:rPr lang="en-US" altLang="en-US" sz="2300" b="0" i="1" smtClean="0">
                          <a:latin typeface="Cambria Math" panose="02040503050406030204" pitchFamily="18" charset="0"/>
                        </a:rPr>
                        <m:t>131</m:t>
                      </m:r>
                      <m:r>
                        <a:rPr lang="en-US" altLang="en-US" sz="2300" i="1">
                          <a:latin typeface="Cambria Math" panose="02040503050406030204" pitchFamily="18" charset="0"/>
                        </a:rPr>
                        <m:t>×</m:t>
                      </m:r>
                      <m:sSup>
                        <m:sSupPr>
                          <m:ctrlPr>
                            <a:rPr lang="en-US" altLang="en-US" sz="2300" i="1">
                              <a:latin typeface="Cambria Math" panose="02040503050406030204" pitchFamily="18" charset="0"/>
                              <a:ea typeface="Cambria Math" panose="02040503050406030204" pitchFamily="18" charset="0"/>
                            </a:rPr>
                          </m:ctrlPr>
                        </m:sSupPr>
                        <m:e>
                          <m:r>
                            <a:rPr lang="en-US" altLang="en-US" sz="2300" i="1">
                              <a:latin typeface="Cambria Math" panose="02040503050406030204" pitchFamily="18" charset="0"/>
                              <a:ea typeface="Cambria Math" panose="02040503050406030204" pitchFamily="18" charset="0"/>
                            </a:rPr>
                            <m:t>10</m:t>
                          </m:r>
                        </m:e>
                        <m:sup>
                          <m:r>
                            <a:rPr lang="en-US" altLang="en-US" sz="2300" i="1">
                              <a:latin typeface="Cambria Math" panose="02040503050406030204" pitchFamily="18" charset="0"/>
                              <a:ea typeface="Cambria Math" panose="02040503050406030204" pitchFamily="18" charset="0"/>
                            </a:rPr>
                            <m:t>−</m:t>
                          </m:r>
                          <m:r>
                            <a:rPr lang="en-US" altLang="en-US" sz="2300" b="0" i="1" smtClean="0">
                              <a:latin typeface="Cambria Math" panose="02040503050406030204" pitchFamily="18" charset="0"/>
                              <a:ea typeface="Cambria Math" panose="02040503050406030204" pitchFamily="18" charset="0"/>
                            </a:rPr>
                            <m:t>1</m:t>
                          </m:r>
                          <m:r>
                            <a:rPr lang="en-US" altLang="en-US" sz="2300" i="1">
                              <a:latin typeface="Cambria Math" panose="02040503050406030204" pitchFamily="18" charset="0"/>
                              <a:ea typeface="Cambria Math" panose="02040503050406030204" pitchFamily="18" charset="0"/>
                            </a:rPr>
                            <m:t>0</m:t>
                          </m:r>
                        </m:sup>
                      </m:sSup>
                      <m:r>
                        <a:rPr lang="en-US" altLang="en-US" sz="2300" i="1">
                          <a:latin typeface="Cambria Math" panose="02040503050406030204" pitchFamily="18" charset="0"/>
                          <a:ea typeface="Cambria Math" panose="02040503050406030204" pitchFamily="18" charset="0"/>
                        </a:rPr>
                        <m:t> </m:t>
                      </m:r>
                      <m:r>
                        <m:rPr>
                          <m:sty m:val="p"/>
                        </m:rPr>
                        <a:rPr lang="en-US" altLang="en-US" sz="2300" b="0" i="0" smtClean="0">
                          <a:latin typeface="Cambria Math" panose="02040503050406030204" pitchFamily="18" charset="0"/>
                          <a:ea typeface="Cambria Math" panose="02040503050406030204" pitchFamily="18" charset="0"/>
                        </a:rPr>
                        <m:t>m</m:t>
                      </m:r>
                    </m:oMath>
                  </m:oMathPara>
                </a14:m>
                <a:endParaRPr lang="en-US" altLang="en-US" sz="2300" b="0" i="0" dirty="0">
                  <a:latin typeface="Cambria Math" panose="02040503050406030204" pitchFamily="18" charset="0"/>
                  <a:ea typeface="Cambria Math" panose="02040503050406030204" pitchFamily="18" charset="0"/>
                </a:endParaRPr>
              </a:p>
              <a:p>
                <a:pPr algn="ctr"/>
                <a:endParaRPr lang="en-US" altLang="en-US" sz="2300" b="0" i="0" dirty="0">
                  <a:latin typeface="Cambria Math" panose="02040503050406030204" pitchFamily="18" charset="0"/>
                  <a:ea typeface="Cambria Math" panose="02040503050406030204" pitchFamily="18" charset="0"/>
                </a:endParaRPr>
              </a:p>
              <a:p>
                <a:r>
                  <a:rPr lang="en-US" altLang="en-US" sz="2300" b="0" dirty="0">
                    <a:ea typeface="Cambria Math" panose="02040503050406030204" pitchFamily="18" charset="0"/>
                  </a:rPr>
                  <a:t>                                                 </a:t>
                </a:r>
                <a14:m>
                  <m:oMath xmlns:m="http://schemas.openxmlformats.org/officeDocument/2006/math">
                    <m:r>
                      <a:rPr lang="en-US" altLang="en-US" sz="2300" b="0" i="0" smtClean="0">
                        <a:latin typeface="Cambria Math" panose="02040503050406030204" pitchFamily="18" charset="0"/>
                        <a:ea typeface="Cambria Math" panose="02040503050406030204" pitchFamily="18" charset="0"/>
                      </a:rPr>
                      <m:t>=</m:t>
                    </m:r>
                    <m:r>
                      <a:rPr lang="en-US" altLang="en-US" sz="2300" b="0" i="0" smtClean="0">
                        <a:latin typeface="Cambria Math" panose="02040503050406030204" pitchFamily="18" charset="0"/>
                        <a:ea typeface="Cambria Math" panose="02040503050406030204" pitchFamily="18" charset="0"/>
                      </a:rPr>
                      <m:t>1</m:t>
                    </m:r>
                    <m:r>
                      <a:rPr lang="en-US" altLang="en-US" sz="2300" b="0" i="0" smtClean="0">
                        <a:latin typeface="Cambria Math" panose="02040503050406030204" pitchFamily="18" charset="0"/>
                        <a:ea typeface="Cambria Math" panose="02040503050406030204" pitchFamily="18" charset="0"/>
                      </a:rPr>
                      <m:t>.</m:t>
                    </m:r>
                    <m:r>
                      <a:rPr lang="en-US" altLang="en-US" sz="2300" b="0" i="0" smtClean="0">
                        <a:latin typeface="Cambria Math" panose="02040503050406030204" pitchFamily="18" charset="0"/>
                        <a:ea typeface="Cambria Math" panose="02040503050406030204" pitchFamily="18" charset="0"/>
                      </a:rPr>
                      <m:t>131</m:t>
                    </m:r>
                    <m:r>
                      <a:rPr lang="en-US" altLang="en-US" sz="2300" b="0" i="0" smtClean="0">
                        <a:latin typeface="Cambria Math" panose="02040503050406030204" pitchFamily="18" charset="0"/>
                        <a:ea typeface="Cambria Math" panose="02040503050406030204" pitchFamily="18" charset="0"/>
                      </a:rPr>
                      <m:t> </m:t>
                    </m:r>
                    <m:r>
                      <a:rPr lang="en-US" altLang="en-US" sz="2300" b="0" i="1" smtClean="0">
                        <a:latin typeface="Cambria Math" panose="02040503050406030204" pitchFamily="18" charset="0"/>
                        <a:ea typeface="Cambria Math" panose="02040503050406030204" pitchFamily="18" charset="0"/>
                      </a:rPr>
                      <m:t>Å</m:t>
                    </m:r>
                  </m:oMath>
                </a14:m>
                <a:r>
                  <a:rPr lang="en-US" altLang="en-US" sz="2300" dirty="0"/>
                  <a:t> </a:t>
                </a:r>
              </a:p>
            </p:txBody>
          </p:sp>
        </mc:Choice>
        <mc:Fallback xmlns="">
          <p:sp>
            <p:nvSpPr>
              <p:cNvPr id="3" name="Rectangle 2"/>
              <p:cNvSpPr>
                <a:spLocks noRot="1" noChangeAspect="1" noMove="1" noResize="1" noEditPoints="1" noAdjustHandles="1" noChangeArrowheads="1" noChangeShapeType="1" noTextEdit="1"/>
              </p:cNvSpPr>
              <p:nvPr/>
            </p:nvSpPr>
            <p:spPr>
              <a:xfrm>
                <a:off x="304800" y="927357"/>
                <a:ext cx="8839200" cy="5123903"/>
              </a:xfrm>
              <a:prstGeom prst="rect">
                <a:avLst/>
              </a:prstGeom>
              <a:blipFill>
                <a:blip r:embed="rId2"/>
                <a:stretch>
                  <a:fillRect/>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374BF2-3C04-4AB9-BE52-D173019A9162}" type="slidenum">
              <a:rPr lang="en-US" smtClean="0"/>
              <a:t>11</a:t>
            </a:fld>
            <a:endParaRPr lang="en-US" dirty="0"/>
          </a:p>
        </p:txBody>
      </p:sp>
    </p:spTree>
    <p:extLst>
      <p:ext uri="{BB962C8B-B14F-4D97-AF65-F5344CB8AC3E}">
        <p14:creationId xmlns:p14="http://schemas.microsoft.com/office/powerpoint/2010/main" val="1304282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72"/>
          <p:cNvSpPr txBox="1">
            <a:spLocks noChangeArrowheads="1"/>
          </p:cNvSpPr>
          <p:nvPr/>
        </p:nvSpPr>
        <p:spPr bwMode="auto">
          <a:xfrm>
            <a:off x="0" y="358775"/>
            <a:ext cx="9144000" cy="553998"/>
          </a:xfrm>
          <a:prstGeom prst="rect">
            <a:avLst/>
          </a:prstGeo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500" b="1" dirty="0">
                <a:latin typeface="+mn-lt"/>
                <a:cs typeface="Arial" panose="020B0604020202020204" pitchFamily="34" charset="0"/>
              </a:rPr>
              <a:t>   </a:t>
            </a:r>
            <a:r>
              <a:rPr lang="en-US" altLang="en-US" sz="3000" b="1" dirty="0"/>
              <a:t>The Rigid Rotor</a:t>
            </a:r>
            <a:endParaRPr lang="ar-SA" altLang="en-US" sz="3000" b="1" dirty="0"/>
          </a:p>
        </p:txBody>
      </p:sp>
      <p:sp>
        <p:nvSpPr>
          <p:cNvPr id="5" name="Rectangle 4"/>
          <p:cNvSpPr/>
          <p:nvPr/>
        </p:nvSpPr>
        <p:spPr>
          <a:xfrm>
            <a:off x="194717" y="912773"/>
            <a:ext cx="8754566" cy="861774"/>
          </a:xfrm>
          <a:prstGeom prst="rect">
            <a:avLst/>
          </a:prstGeom>
        </p:spPr>
        <p:txBody>
          <a:bodyPr wrap="square">
            <a:spAutoFit/>
          </a:bodyPr>
          <a:lstStyle/>
          <a:p>
            <a:pPr algn="just"/>
            <a:endParaRPr lang="en-US" sz="2400" dirty="0"/>
          </a:p>
          <a:p>
            <a:pPr algn="just"/>
            <a:endParaRPr lang="en-US" sz="2100" dirty="0"/>
          </a:p>
          <a:p>
            <a:pPr algn="just"/>
            <a:endParaRPr lang="en-US" sz="500" dirty="0"/>
          </a:p>
        </p:txBody>
      </p:sp>
      <mc:AlternateContent xmlns:mc="http://schemas.openxmlformats.org/markup-compatibility/2006" xmlns:a14="http://schemas.microsoft.com/office/drawing/2010/main">
        <mc:Choice Requires="a14">
          <p:sp>
            <p:nvSpPr>
              <p:cNvPr id="3" name="Rectangle 2"/>
              <p:cNvSpPr/>
              <p:nvPr/>
            </p:nvSpPr>
            <p:spPr>
              <a:xfrm>
                <a:off x="239322" y="914657"/>
                <a:ext cx="8709961" cy="5552417"/>
              </a:xfrm>
              <a:prstGeom prst="rect">
                <a:avLst/>
              </a:prstGeom>
            </p:spPr>
            <p:txBody>
              <a:bodyPr wrap="square">
                <a:spAutoFit/>
              </a:bodyPr>
              <a:lstStyle/>
              <a:p>
                <a:pPr algn="just"/>
                <a:r>
                  <a:rPr lang="en-US" altLang="en-US" sz="2400" b="1" dirty="0"/>
                  <a:t>Non–Rigid Rotor </a:t>
                </a:r>
              </a:p>
              <a:p>
                <a:pPr algn="just"/>
                <a:r>
                  <a:rPr lang="en-US" altLang="en-US" sz="2400" dirty="0"/>
                  <a:t>For the rigid rotor model we assumed that the bond in the molecule does not change.  However, upon rotation, the centrifugal force lengthen the bond. When this effect is taken into account and the Schrödinger equation is solved, the rotational energy obtained is in the form</a:t>
                </a:r>
              </a:p>
              <a:p>
                <a:pPr algn="just"/>
                <a:endParaRPr lang="en-US" altLang="en-US" sz="1500" dirty="0"/>
              </a:p>
              <a:p>
                <a:pPr algn="just"/>
                <a14:m>
                  <m:oMathPara xmlns:m="http://schemas.openxmlformats.org/officeDocument/2006/math">
                    <m:oMathParaPr>
                      <m:jc m:val="centerGroup"/>
                    </m:oMathParaPr>
                    <m:oMath xmlns:m="http://schemas.openxmlformats.org/officeDocument/2006/math">
                      <m:sSub>
                        <m:sSubPr>
                          <m:ctrlPr>
                            <a:rPr lang="en-US" altLang="en-US" sz="2400" i="1">
                              <a:latin typeface="Cambria Math" panose="02040503050406030204" pitchFamily="18" charset="0"/>
                            </a:rPr>
                          </m:ctrlPr>
                        </m:sSubPr>
                        <m:e>
                          <m:r>
                            <a:rPr lang="en-US" altLang="en-US" sz="2400" i="1">
                              <a:latin typeface="Cambria Math" panose="02040503050406030204" pitchFamily="18" charset="0"/>
                              <a:ea typeface="Cambria Math" panose="02040503050406030204" pitchFamily="18" charset="0"/>
                            </a:rPr>
                            <m:t>𝜀</m:t>
                          </m:r>
                        </m:e>
                        <m:sub>
                          <m:r>
                            <a:rPr lang="en-US" altLang="en-US" sz="2400" i="1">
                              <a:latin typeface="Cambria Math" panose="02040503050406030204" pitchFamily="18" charset="0"/>
                            </a:rPr>
                            <m:t>𝑗</m:t>
                          </m:r>
                        </m:sub>
                      </m:sSub>
                      <m:r>
                        <a:rPr lang="en-US" altLang="en-US" sz="2400" i="1">
                          <a:latin typeface="Cambria Math" panose="02040503050406030204" pitchFamily="18" charset="0"/>
                        </a:rPr>
                        <m:t>=</m:t>
                      </m:r>
                      <m:acc>
                        <m:accPr>
                          <m:chr m:val="̃"/>
                          <m:ctrlPr>
                            <a:rPr lang="en-US" altLang="en-US" sz="2400" i="1">
                              <a:latin typeface="Cambria Math" panose="02040503050406030204" pitchFamily="18" charset="0"/>
                            </a:rPr>
                          </m:ctrlPr>
                        </m:accPr>
                        <m:e>
                          <m:r>
                            <a:rPr lang="en-US" altLang="en-US" sz="2400" i="1">
                              <a:latin typeface="Cambria Math" panose="02040503050406030204" pitchFamily="18" charset="0"/>
                            </a:rPr>
                            <m:t>𝐵</m:t>
                          </m:r>
                        </m:e>
                      </m:acc>
                      <m:r>
                        <a:rPr lang="en-US" altLang="en-US" sz="2400" i="1">
                          <a:latin typeface="Cambria Math" panose="02040503050406030204" pitchFamily="18" charset="0"/>
                        </a:rPr>
                        <m:t>𝑗</m:t>
                      </m:r>
                      <m:d>
                        <m:dPr>
                          <m:ctrlPr>
                            <a:rPr lang="en-US" altLang="en-US" sz="2400" i="1">
                              <a:latin typeface="Cambria Math" panose="02040503050406030204" pitchFamily="18" charset="0"/>
                              <a:ea typeface="Cambria Math" panose="02040503050406030204" pitchFamily="18" charset="0"/>
                            </a:rPr>
                          </m:ctrlPr>
                        </m:dPr>
                        <m:e>
                          <m:r>
                            <a:rPr lang="en-US" altLang="en-US" sz="2400" i="1">
                              <a:latin typeface="Cambria Math" panose="02040503050406030204" pitchFamily="18" charset="0"/>
                              <a:ea typeface="Cambria Math" panose="02040503050406030204" pitchFamily="18" charset="0"/>
                            </a:rPr>
                            <m:t>𝑗</m:t>
                          </m:r>
                          <m:r>
                            <a:rPr lang="en-US" altLang="en-US" sz="2400" i="1">
                              <a:latin typeface="Cambria Math" panose="02040503050406030204" pitchFamily="18" charset="0"/>
                              <a:ea typeface="Cambria Math" panose="02040503050406030204" pitchFamily="18" charset="0"/>
                            </a:rPr>
                            <m:t>+1</m:t>
                          </m:r>
                        </m:e>
                      </m:d>
                      <m:r>
                        <a:rPr lang="en-US" altLang="en-US" sz="2400" b="0" i="1" smtClean="0">
                          <a:latin typeface="Cambria Math" panose="02040503050406030204" pitchFamily="18" charset="0"/>
                          <a:ea typeface="Cambria Math" panose="02040503050406030204" pitchFamily="18" charset="0"/>
                        </a:rPr>
                        <m:t>−</m:t>
                      </m:r>
                      <m:r>
                        <a:rPr lang="en-US" altLang="en-US" sz="2400" b="0" i="1" smtClean="0">
                          <a:latin typeface="Cambria Math" panose="02040503050406030204" pitchFamily="18" charset="0"/>
                          <a:ea typeface="Cambria Math" panose="02040503050406030204" pitchFamily="18" charset="0"/>
                        </a:rPr>
                        <m:t>𝐷</m:t>
                      </m:r>
                      <m:sSup>
                        <m:sSupPr>
                          <m:ctrlPr>
                            <a:rPr lang="en-US" altLang="en-US" sz="2400" b="0" i="1" smtClean="0">
                              <a:latin typeface="Cambria Math" panose="02040503050406030204" pitchFamily="18" charset="0"/>
                              <a:ea typeface="Cambria Math" panose="02040503050406030204" pitchFamily="18" charset="0"/>
                            </a:rPr>
                          </m:ctrlPr>
                        </m:sSupPr>
                        <m:e>
                          <m:r>
                            <a:rPr lang="en-US" altLang="en-US" sz="2400" b="0" i="1" smtClean="0">
                              <a:latin typeface="Cambria Math" panose="02040503050406030204" pitchFamily="18" charset="0"/>
                              <a:ea typeface="Cambria Math" panose="02040503050406030204" pitchFamily="18" charset="0"/>
                            </a:rPr>
                            <m:t>𝑗</m:t>
                          </m:r>
                        </m:e>
                        <m:sup>
                          <m:r>
                            <a:rPr lang="en-US" altLang="en-US" sz="2400" b="0" i="1" smtClean="0">
                              <a:latin typeface="Cambria Math" panose="02040503050406030204" pitchFamily="18" charset="0"/>
                              <a:ea typeface="Cambria Math" panose="02040503050406030204" pitchFamily="18" charset="0"/>
                            </a:rPr>
                            <m:t>2</m:t>
                          </m:r>
                        </m:sup>
                      </m:sSup>
                      <m:sSup>
                        <m:sSupPr>
                          <m:ctrlPr>
                            <a:rPr lang="en-US" altLang="en-US" sz="2400" b="0" i="1" smtClean="0">
                              <a:latin typeface="Cambria Math" panose="02040503050406030204" pitchFamily="18" charset="0"/>
                              <a:ea typeface="Cambria Math" panose="02040503050406030204" pitchFamily="18" charset="0"/>
                            </a:rPr>
                          </m:ctrlPr>
                        </m:sSupPr>
                        <m:e>
                          <m:d>
                            <m:dPr>
                              <m:ctrlPr>
                                <a:rPr lang="en-US" altLang="en-US" sz="2400" b="0" i="1" smtClean="0">
                                  <a:latin typeface="Cambria Math" panose="02040503050406030204" pitchFamily="18" charset="0"/>
                                  <a:ea typeface="Cambria Math" panose="02040503050406030204" pitchFamily="18" charset="0"/>
                                </a:rPr>
                              </m:ctrlPr>
                            </m:dPr>
                            <m:e>
                              <m:r>
                                <a:rPr lang="en-US" altLang="en-US" sz="2400" b="0" i="1" smtClean="0">
                                  <a:latin typeface="Cambria Math" panose="02040503050406030204" pitchFamily="18" charset="0"/>
                                  <a:ea typeface="Cambria Math" panose="02040503050406030204" pitchFamily="18" charset="0"/>
                                </a:rPr>
                                <m:t>𝑗</m:t>
                              </m:r>
                              <m:r>
                                <a:rPr lang="en-US" altLang="en-US" sz="2400" b="0" i="1" smtClean="0">
                                  <a:latin typeface="Cambria Math" panose="02040503050406030204" pitchFamily="18" charset="0"/>
                                  <a:ea typeface="Cambria Math" panose="02040503050406030204" pitchFamily="18" charset="0"/>
                                </a:rPr>
                                <m:t>+1</m:t>
                              </m:r>
                            </m:e>
                          </m:d>
                        </m:e>
                        <m:sup>
                          <m:r>
                            <a:rPr lang="en-US" altLang="en-US" sz="2400" b="0" i="1" smtClean="0">
                              <a:latin typeface="Cambria Math" panose="02040503050406030204" pitchFamily="18" charset="0"/>
                              <a:ea typeface="Cambria Math" panose="02040503050406030204" pitchFamily="18" charset="0"/>
                            </a:rPr>
                            <m:t>2</m:t>
                          </m:r>
                        </m:sup>
                      </m:sSup>
                      <m:r>
                        <a:rPr lang="en-US" altLang="en-US" sz="2400" b="0" i="1" smtClean="0">
                          <a:latin typeface="Cambria Math" panose="02040503050406030204" pitchFamily="18" charset="0"/>
                          <a:ea typeface="Cambria Math" panose="02040503050406030204" pitchFamily="18" charset="0"/>
                        </a:rPr>
                        <m:t>   </m:t>
                      </m:r>
                      <m:r>
                        <a:rPr lang="en-US" altLang="en-US" sz="2400" i="1">
                          <a:latin typeface="Cambria Math" panose="02040503050406030204" pitchFamily="18" charset="0"/>
                          <a:ea typeface="Cambria Math" panose="02040503050406030204" pitchFamily="18" charset="0"/>
                        </a:rPr>
                        <m:t>      </m:t>
                      </m:r>
                      <m:sSup>
                        <m:sSupPr>
                          <m:ctrlPr>
                            <a:rPr lang="en-US" altLang="en-US" sz="2400" i="1" dirty="0">
                              <a:latin typeface="Cambria Math" panose="02040503050406030204" pitchFamily="18" charset="0"/>
                            </a:rPr>
                          </m:ctrlPr>
                        </m:sSupPr>
                        <m:e>
                          <m:r>
                            <m:rPr>
                              <m:sty m:val="p"/>
                            </m:rPr>
                            <a:rPr lang="en-US" altLang="en-US" sz="2400" i="0" dirty="0">
                              <a:latin typeface="Cambria Math" panose="02040503050406030204" pitchFamily="18" charset="0"/>
                            </a:rPr>
                            <m:t>cm</m:t>
                          </m:r>
                        </m:e>
                        <m:sup>
                          <m:r>
                            <a:rPr lang="en-US" altLang="en-US" sz="2400" i="0" dirty="0">
                              <a:latin typeface="Cambria Math" panose="02040503050406030204" pitchFamily="18" charset="0"/>
                            </a:rPr>
                            <m:t>−1</m:t>
                          </m:r>
                        </m:sup>
                      </m:sSup>
                      <m:r>
                        <a:rPr lang="en-US" altLang="en-US" sz="2400" i="1">
                          <a:latin typeface="Cambria Math" panose="02040503050406030204" pitchFamily="18" charset="0"/>
                          <a:ea typeface="Cambria Math" panose="02040503050406030204" pitchFamily="18" charset="0"/>
                        </a:rPr>
                        <m:t>,  </m:t>
                      </m:r>
                      <m:r>
                        <a:rPr lang="en-US" altLang="en-US" sz="2400" i="1">
                          <a:latin typeface="Cambria Math" panose="02040503050406030204" pitchFamily="18" charset="0"/>
                          <a:ea typeface="Cambria Math" panose="02040503050406030204" pitchFamily="18" charset="0"/>
                        </a:rPr>
                        <m:t>𝑗</m:t>
                      </m:r>
                      <m:r>
                        <a:rPr lang="en-US" altLang="en-US" sz="2400" i="1">
                          <a:latin typeface="Cambria Math" panose="02040503050406030204" pitchFamily="18" charset="0"/>
                          <a:ea typeface="Cambria Math" panose="02040503050406030204" pitchFamily="18" charset="0"/>
                        </a:rPr>
                        <m:t>=0, 1, 2 ,3, …</m:t>
                      </m:r>
                    </m:oMath>
                  </m:oMathPara>
                </a14:m>
                <a:endParaRPr lang="en-US" altLang="en-US" sz="2400" dirty="0"/>
              </a:p>
              <a:p>
                <a:pPr algn="just"/>
                <a:endParaRPr lang="en-US" altLang="en-US" sz="1500" dirty="0"/>
              </a:p>
              <a:p>
                <a:pPr algn="just"/>
                <a:r>
                  <a:rPr lang="en-US" altLang="en-US" sz="2400" dirty="0"/>
                  <a:t>where </a:t>
                </a:r>
                <a14:m>
                  <m:oMath xmlns:m="http://schemas.openxmlformats.org/officeDocument/2006/math">
                    <m:r>
                      <a:rPr lang="en-US" altLang="en-US" sz="2400" i="1">
                        <a:latin typeface="Cambria Math" panose="02040503050406030204" pitchFamily="18" charset="0"/>
                        <a:ea typeface="Cambria Math" panose="02040503050406030204" pitchFamily="18" charset="0"/>
                      </a:rPr>
                      <m:t>𝐷</m:t>
                    </m:r>
                  </m:oMath>
                </a14:m>
                <a:r>
                  <a:rPr lang="en-US" altLang="en-US" sz="2400" dirty="0"/>
                  <a:t> is the centrifugal distortion constant which is given by</a:t>
                </a:r>
              </a:p>
              <a:p>
                <a:pPr algn="just"/>
                <a:endParaRPr lang="en-US" altLang="en-US" sz="1500" dirty="0"/>
              </a:p>
              <a:p>
                <a:pPr algn="just"/>
                <a14:m>
                  <m:oMathPara xmlns:m="http://schemas.openxmlformats.org/officeDocument/2006/math">
                    <m:oMathParaPr>
                      <m:jc m:val="centerGroup"/>
                    </m:oMathParaPr>
                    <m:oMath xmlns:m="http://schemas.openxmlformats.org/officeDocument/2006/math">
                      <m:r>
                        <a:rPr lang="en-US" altLang="en-US" sz="2400" b="0" i="1" smtClean="0">
                          <a:latin typeface="Cambria Math" panose="02040503050406030204" pitchFamily="18" charset="0"/>
                        </a:rPr>
                        <m:t>𝐷</m:t>
                      </m:r>
                      <m:r>
                        <a:rPr lang="en-US" altLang="en-US" sz="2400" b="0" i="1" smtClean="0">
                          <a:latin typeface="Cambria Math" panose="02040503050406030204" pitchFamily="18" charset="0"/>
                        </a:rPr>
                        <m:t>= </m:t>
                      </m:r>
                      <m:f>
                        <m:fPr>
                          <m:ctrlPr>
                            <a:rPr lang="en-US" altLang="en-US" sz="2400" b="0" i="1" smtClean="0">
                              <a:latin typeface="Cambria Math" panose="02040503050406030204" pitchFamily="18" charset="0"/>
                            </a:rPr>
                          </m:ctrlPr>
                        </m:fPr>
                        <m:num>
                          <m:r>
                            <a:rPr lang="en-US" altLang="en-US" sz="2400" b="0" i="1" smtClean="0">
                              <a:latin typeface="Cambria Math" panose="02040503050406030204" pitchFamily="18" charset="0"/>
                            </a:rPr>
                            <m:t>h</m:t>
                          </m:r>
                        </m:num>
                        <m:den>
                          <m:r>
                            <a:rPr lang="en-US" altLang="en-US" sz="2400" b="0" i="1" smtClean="0">
                              <a:latin typeface="Cambria Math" panose="02040503050406030204" pitchFamily="18" charset="0"/>
                            </a:rPr>
                            <m:t>32</m:t>
                          </m:r>
                          <m:sSup>
                            <m:sSupPr>
                              <m:ctrlPr>
                                <a:rPr lang="en-US" altLang="en-US" sz="2400" b="0" i="1" smtClean="0">
                                  <a:latin typeface="Cambria Math" panose="02040503050406030204" pitchFamily="18" charset="0"/>
                                  <a:ea typeface="Cambria Math" panose="02040503050406030204" pitchFamily="18" charset="0"/>
                                </a:rPr>
                              </m:ctrlPr>
                            </m:sSupPr>
                            <m:e>
                              <m:r>
                                <a:rPr lang="en-US" altLang="en-US" sz="2400" b="0" i="1" smtClean="0">
                                  <a:latin typeface="Cambria Math" panose="02040503050406030204" pitchFamily="18" charset="0"/>
                                  <a:ea typeface="Cambria Math" panose="02040503050406030204" pitchFamily="18" charset="0"/>
                                </a:rPr>
                                <m:t>𝜋</m:t>
                              </m:r>
                            </m:e>
                            <m:sup>
                              <m:r>
                                <a:rPr lang="en-US" altLang="en-US" sz="2400" b="0" i="1" smtClean="0">
                                  <a:latin typeface="Cambria Math" panose="02040503050406030204" pitchFamily="18" charset="0"/>
                                  <a:ea typeface="Cambria Math" panose="02040503050406030204" pitchFamily="18" charset="0"/>
                                </a:rPr>
                                <m:t>4</m:t>
                              </m:r>
                            </m:sup>
                          </m:sSup>
                          <m:sSup>
                            <m:sSupPr>
                              <m:ctrlPr>
                                <a:rPr lang="en-US" altLang="en-US" sz="2400" b="0" i="1" smtClean="0">
                                  <a:latin typeface="Cambria Math" panose="02040503050406030204" pitchFamily="18" charset="0"/>
                                  <a:ea typeface="Cambria Math" panose="02040503050406030204" pitchFamily="18" charset="0"/>
                                </a:rPr>
                              </m:ctrlPr>
                            </m:sSupPr>
                            <m:e>
                              <m:r>
                                <a:rPr lang="en-US" altLang="en-US" sz="2400" b="0" i="1" smtClean="0">
                                  <a:latin typeface="Cambria Math" panose="02040503050406030204" pitchFamily="18" charset="0"/>
                                  <a:ea typeface="Cambria Math" panose="02040503050406030204" pitchFamily="18" charset="0"/>
                                </a:rPr>
                                <m:t>𝐼</m:t>
                              </m:r>
                            </m:e>
                            <m:sup>
                              <m:r>
                                <a:rPr lang="en-US" altLang="en-US" sz="2400" b="0" i="1" smtClean="0">
                                  <a:latin typeface="Cambria Math" panose="02040503050406030204" pitchFamily="18" charset="0"/>
                                  <a:ea typeface="Cambria Math" panose="02040503050406030204" pitchFamily="18" charset="0"/>
                                </a:rPr>
                                <m:t>2</m:t>
                              </m:r>
                            </m:sup>
                          </m:sSup>
                          <m:sSup>
                            <m:sSupPr>
                              <m:ctrlPr>
                                <a:rPr lang="en-US" altLang="en-US" sz="2400" b="0" i="1" smtClean="0">
                                  <a:latin typeface="Cambria Math" panose="02040503050406030204" pitchFamily="18" charset="0"/>
                                  <a:ea typeface="Cambria Math" panose="02040503050406030204" pitchFamily="18" charset="0"/>
                                </a:rPr>
                              </m:ctrlPr>
                            </m:sSupPr>
                            <m:e>
                              <m:r>
                                <a:rPr lang="en-US" altLang="en-US" sz="2400" b="0" i="1" smtClean="0">
                                  <a:latin typeface="Cambria Math" panose="02040503050406030204" pitchFamily="18" charset="0"/>
                                  <a:ea typeface="Cambria Math" panose="02040503050406030204" pitchFamily="18" charset="0"/>
                                </a:rPr>
                                <m:t>𝑟</m:t>
                              </m:r>
                            </m:e>
                            <m:sup>
                              <m:r>
                                <a:rPr lang="en-US" altLang="en-US" sz="2400" b="0" i="1" smtClean="0">
                                  <a:latin typeface="Cambria Math" panose="02040503050406030204" pitchFamily="18" charset="0"/>
                                  <a:ea typeface="Cambria Math" panose="02040503050406030204" pitchFamily="18" charset="0"/>
                                </a:rPr>
                                <m:t>2</m:t>
                              </m:r>
                            </m:sup>
                          </m:sSup>
                          <m:r>
                            <a:rPr lang="en-US" altLang="en-US" sz="2400" b="0" i="1" smtClean="0">
                              <a:latin typeface="Cambria Math" panose="02040503050406030204" pitchFamily="18" charset="0"/>
                              <a:ea typeface="Cambria Math" panose="02040503050406030204" pitchFamily="18" charset="0"/>
                            </a:rPr>
                            <m:t>𝑘𝑐</m:t>
                          </m:r>
                        </m:den>
                      </m:f>
                      <m:r>
                        <a:rPr lang="en-US" altLang="en-US" sz="2400" b="0" i="1" smtClean="0">
                          <a:latin typeface="Cambria Math" panose="02040503050406030204" pitchFamily="18" charset="0"/>
                        </a:rPr>
                        <m:t>=</m:t>
                      </m:r>
                      <m:f>
                        <m:fPr>
                          <m:ctrlPr>
                            <a:rPr lang="en-US" altLang="en-US" sz="2400" b="0" i="1" smtClean="0">
                              <a:latin typeface="Cambria Math" panose="02040503050406030204" pitchFamily="18" charset="0"/>
                            </a:rPr>
                          </m:ctrlPr>
                        </m:fPr>
                        <m:num>
                          <m:r>
                            <a:rPr lang="en-US" altLang="en-US" sz="2400" b="0" i="1" smtClean="0">
                              <a:latin typeface="Cambria Math" panose="02040503050406030204" pitchFamily="18" charset="0"/>
                            </a:rPr>
                            <m:t>4</m:t>
                          </m:r>
                          <m:sSup>
                            <m:sSupPr>
                              <m:ctrlPr>
                                <a:rPr lang="en-US" altLang="en-US" sz="2400" b="0" i="1" smtClean="0">
                                  <a:latin typeface="Cambria Math" panose="02040503050406030204" pitchFamily="18" charset="0"/>
                                </a:rPr>
                              </m:ctrlPr>
                            </m:sSupPr>
                            <m:e>
                              <m:acc>
                                <m:accPr>
                                  <m:chr m:val="̃"/>
                                  <m:ctrlPr>
                                    <a:rPr lang="en-US" altLang="en-US" sz="2400" i="1">
                                      <a:latin typeface="Cambria Math" panose="02040503050406030204" pitchFamily="18" charset="0"/>
                                    </a:rPr>
                                  </m:ctrlPr>
                                </m:accPr>
                                <m:e>
                                  <m:r>
                                    <a:rPr lang="en-US" altLang="en-US" sz="2400" i="1">
                                      <a:latin typeface="Cambria Math" panose="02040503050406030204" pitchFamily="18" charset="0"/>
                                    </a:rPr>
                                    <m:t>𝐵</m:t>
                                  </m:r>
                                </m:e>
                              </m:acc>
                            </m:e>
                            <m:sup>
                              <m:r>
                                <a:rPr lang="en-US" altLang="en-US" sz="2400" b="0" i="1" smtClean="0">
                                  <a:latin typeface="Cambria Math" panose="02040503050406030204" pitchFamily="18" charset="0"/>
                                </a:rPr>
                                <m:t>3</m:t>
                              </m:r>
                            </m:sup>
                          </m:sSup>
                        </m:num>
                        <m:den>
                          <m:sSup>
                            <m:sSupPr>
                              <m:ctrlPr>
                                <a:rPr lang="en-US" altLang="en-US" sz="2400" b="0" i="1" smtClean="0">
                                  <a:latin typeface="Cambria Math" panose="02040503050406030204" pitchFamily="18" charset="0"/>
                                </a:rPr>
                              </m:ctrlPr>
                            </m:sSupPr>
                            <m:e>
                              <m:bar>
                                <m:barPr>
                                  <m:pos m:val="top"/>
                                  <m:ctrlPr>
                                    <a:rPr lang="en-US" altLang="en-US" sz="2400" i="1">
                                      <a:latin typeface="Cambria Math" panose="02040503050406030204" pitchFamily="18" charset="0"/>
                                    </a:rPr>
                                  </m:ctrlPr>
                                </m:barPr>
                                <m:e>
                                  <m:r>
                                    <a:rPr lang="en-US" altLang="en-US" sz="2400" i="1">
                                      <a:latin typeface="Cambria Math" panose="02040503050406030204" pitchFamily="18" charset="0"/>
                                    </a:rPr>
                                    <m:t>𝜈</m:t>
                                  </m:r>
                                </m:e>
                              </m:bar>
                            </m:e>
                            <m:sup>
                              <m:r>
                                <a:rPr lang="en-US" altLang="en-US" sz="2400" b="0" i="1" smtClean="0">
                                  <a:latin typeface="Cambria Math" panose="02040503050406030204" pitchFamily="18" charset="0"/>
                                </a:rPr>
                                <m:t>2</m:t>
                              </m:r>
                            </m:sup>
                          </m:sSup>
                        </m:den>
                      </m:f>
                    </m:oMath>
                  </m:oMathPara>
                </a14:m>
                <a:endParaRPr lang="en-US" altLang="en-US" sz="2400" dirty="0"/>
              </a:p>
              <a:p>
                <a:pPr algn="just"/>
                <a:endParaRPr lang="en-US" altLang="en-US" sz="1500" dirty="0"/>
              </a:p>
              <a:p>
                <a:pPr algn="just"/>
                <a:r>
                  <a:rPr lang="en-US" altLang="en-US" sz="2400" dirty="0"/>
                  <a:t>where </a:t>
                </a:r>
                <a14:m>
                  <m:oMath xmlns:m="http://schemas.openxmlformats.org/officeDocument/2006/math">
                    <m:bar>
                      <m:barPr>
                        <m:pos m:val="top"/>
                        <m:ctrlPr>
                          <a:rPr lang="en-US" altLang="en-US" sz="2400" i="1">
                            <a:latin typeface="Cambria Math" panose="02040503050406030204" pitchFamily="18" charset="0"/>
                          </a:rPr>
                        </m:ctrlPr>
                      </m:barPr>
                      <m:e>
                        <m:r>
                          <a:rPr lang="en-US" altLang="en-US" sz="2400" i="1" smtClean="0">
                            <a:latin typeface="Cambria Math" panose="02040503050406030204" pitchFamily="18" charset="0"/>
                          </a:rPr>
                          <m:t>𝜈</m:t>
                        </m:r>
                      </m:e>
                    </m:bar>
                  </m:oMath>
                </a14:m>
                <a:r>
                  <a:rPr lang="en-US" altLang="en-US" sz="2400" dirty="0"/>
                  <a:t>  is the wavenumber of the vibration of the molecule and </a:t>
                </a:r>
                <a14:m>
                  <m:oMath xmlns:m="http://schemas.openxmlformats.org/officeDocument/2006/math">
                    <m:r>
                      <a:rPr lang="en-US" altLang="en-US" sz="2400" i="1" dirty="0" smtClean="0">
                        <a:latin typeface="Cambria Math" panose="02040503050406030204" pitchFamily="18" charset="0"/>
                      </a:rPr>
                      <m:t>𝑘</m:t>
                    </m:r>
                  </m:oMath>
                </a14:m>
                <a:r>
                  <a:rPr lang="en-US" altLang="en-US" sz="2400" dirty="0"/>
                  <a:t> is the force constant of the bond.</a:t>
                </a:r>
              </a:p>
            </p:txBody>
          </p:sp>
        </mc:Choice>
        <mc:Fallback xmlns="">
          <p:sp>
            <p:nvSpPr>
              <p:cNvPr id="3" name="Rectangle 2"/>
              <p:cNvSpPr>
                <a:spLocks noRot="1" noChangeAspect="1" noMove="1" noResize="1" noEditPoints="1" noAdjustHandles="1" noChangeArrowheads="1" noChangeShapeType="1" noTextEdit="1"/>
              </p:cNvSpPr>
              <p:nvPr/>
            </p:nvSpPr>
            <p:spPr>
              <a:xfrm>
                <a:off x="239322" y="914657"/>
                <a:ext cx="8709961" cy="5552417"/>
              </a:xfrm>
              <a:prstGeom prst="rect">
                <a:avLst/>
              </a:prstGeom>
              <a:blipFill>
                <a:blip r:embed="rId2"/>
                <a:stretch>
                  <a:fillRect l="-1050" t="-878" r="-1120" b="-175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374BF2-3C04-4AB9-BE52-D173019A9162}" type="slidenum">
              <a:rPr lang="en-US" smtClean="0"/>
              <a:t>12</a:t>
            </a:fld>
            <a:endParaRPr lang="en-US" dirty="0"/>
          </a:p>
        </p:txBody>
      </p:sp>
    </p:spTree>
    <p:extLst>
      <p:ext uri="{BB962C8B-B14F-4D97-AF65-F5344CB8AC3E}">
        <p14:creationId xmlns:p14="http://schemas.microsoft.com/office/powerpoint/2010/main" val="16290767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72"/>
          <p:cNvSpPr txBox="1">
            <a:spLocks noChangeArrowheads="1"/>
          </p:cNvSpPr>
          <p:nvPr/>
        </p:nvSpPr>
        <p:spPr bwMode="auto">
          <a:xfrm>
            <a:off x="0" y="358775"/>
            <a:ext cx="9144000" cy="553998"/>
          </a:xfrm>
          <a:prstGeom prst="rect">
            <a:avLst/>
          </a:prstGeo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500" b="1" dirty="0">
                <a:latin typeface="+mn-lt"/>
                <a:cs typeface="Arial" panose="020B0604020202020204" pitchFamily="34" charset="0"/>
              </a:rPr>
              <a:t>   </a:t>
            </a:r>
            <a:r>
              <a:rPr lang="en-US" altLang="en-US" sz="3000" b="1" dirty="0"/>
              <a:t>The Rigid Rotor</a:t>
            </a:r>
            <a:endParaRPr lang="ar-SA" altLang="en-US" sz="3000" b="1" dirty="0"/>
          </a:p>
        </p:txBody>
      </p:sp>
      <p:sp>
        <p:nvSpPr>
          <p:cNvPr id="5" name="Rectangle 4"/>
          <p:cNvSpPr/>
          <p:nvPr/>
        </p:nvSpPr>
        <p:spPr>
          <a:xfrm>
            <a:off x="194717" y="912773"/>
            <a:ext cx="8754566" cy="861774"/>
          </a:xfrm>
          <a:prstGeom prst="rect">
            <a:avLst/>
          </a:prstGeom>
        </p:spPr>
        <p:txBody>
          <a:bodyPr wrap="square">
            <a:spAutoFit/>
          </a:bodyPr>
          <a:lstStyle/>
          <a:p>
            <a:pPr algn="just"/>
            <a:endParaRPr lang="en-US" sz="2400" dirty="0"/>
          </a:p>
          <a:p>
            <a:pPr algn="just"/>
            <a:endParaRPr lang="en-US" sz="2100" dirty="0"/>
          </a:p>
          <a:p>
            <a:pPr algn="just"/>
            <a:endParaRPr lang="en-US" sz="500" dirty="0"/>
          </a:p>
        </p:txBody>
      </p:sp>
      <mc:AlternateContent xmlns:mc="http://schemas.openxmlformats.org/markup-compatibility/2006" xmlns:a14="http://schemas.microsoft.com/office/drawing/2010/main">
        <mc:Choice Requires="a14">
          <p:sp>
            <p:nvSpPr>
              <p:cNvPr id="3" name="Rectangle 2"/>
              <p:cNvSpPr/>
              <p:nvPr/>
            </p:nvSpPr>
            <p:spPr>
              <a:xfrm>
                <a:off x="239322" y="914657"/>
                <a:ext cx="8709961" cy="5597943"/>
              </a:xfrm>
              <a:prstGeom prst="rect">
                <a:avLst/>
              </a:prstGeom>
            </p:spPr>
            <p:txBody>
              <a:bodyPr wrap="square">
                <a:spAutoFit/>
              </a:bodyPr>
              <a:lstStyle/>
              <a:p>
                <a:pPr algn="just"/>
                <a14:m>
                  <m:oMathPara xmlns:m="http://schemas.openxmlformats.org/officeDocument/2006/math">
                    <m:oMathParaPr>
                      <m:jc m:val="centerGroup"/>
                    </m:oMathParaPr>
                    <m:oMath xmlns:m="http://schemas.openxmlformats.org/officeDocument/2006/math">
                      <m:sSub>
                        <m:sSubPr>
                          <m:ctrlPr>
                            <a:rPr lang="en-US" altLang="en-US" sz="2400" i="1">
                              <a:latin typeface="Cambria Math" panose="02040503050406030204" pitchFamily="18" charset="0"/>
                            </a:rPr>
                          </m:ctrlPr>
                        </m:sSubPr>
                        <m:e>
                          <m:r>
                            <a:rPr lang="en-US" altLang="en-US" sz="2400" i="1">
                              <a:latin typeface="Cambria Math" panose="02040503050406030204" pitchFamily="18" charset="0"/>
                              <a:ea typeface="Cambria Math" panose="02040503050406030204" pitchFamily="18" charset="0"/>
                            </a:rPr>
                            <m:t>𝜀</m:t>
                          </m:r>
                        </m:e>
                        <m:sub>
                          <m:r>
                            <a:rPr lang="en-US" altLang="en-US" sz="2400" i="1">
                              <a:latin typeface="Cambria Math" panose="02040503050406030204" pitchFamily="18" charset="0"/>
                            </a:rPr>
                            <m:t>𝑗</m:t>
                          </m:r>
                        </m:sub>
                      </m:sSub>
                      <m:r>
                        <a:rPr lang="en-US" altLang="en-US" sz="2400" i="1">
                          <a:latin typeface="Cambria Math" panose="02040503050406030204" pitchFamily="18" charset="0"/>
                        </a:rPr>
                        <m:t>=</m:t>
                      </m:r>
                      <m:acc>
                        <m:accPr>
                          <m:chr m:val="̃"/>
                          <m:ctrlPr>
                            <a:rPr lang="en-US" altLang="en-US" sz="2400" i="1">
                              <a:latin typeface="Cambria Math" panose="02040503050406030204" pitchFamily="18" charset="0"/>
                            </a:rPr>
                          </m:ctrlPr>
                        </m:accPr>
                        <m:e>
                          <m:r>
                            <a:rPr lang="en-US" altLang="en-US" sz="2400" i="1">
                              <a:latin typeface="Cambria Math" panose="02040503050406030204" pitchFamily="18" charset="0"/>
                            </a:rPr>
                            <m:t>𝐵</m:t>
                          </m:r>
                        </m:e>
                      </m:acc>
                      <m:r>
                        <a:rPr lang="en-US" altLang="en-US" sz="2400" i="1">
                          <a:latin typeface="Cambria Math" panose="02040503050406030204" pitchFamily="18" charset="0"/>
                        </a:rPr>
                        <m:t>𝑗</m:t>
                      </m:r>
                      <m:d>
                        <m:dPr>
                          <m:ctrlPr>
                            <a:rPr lang="en-US" altLang="en-US" sz="2400" i="1">
                              <a:latin typeface="Cambria Math" panose="02040503050406030204" pitchFamily="18" charset="0"/>
                              <a:ea typeface="Cambria Math" panose="02040503050406030204" pitchFamily="18" charset="0"/>
                            </a:rPr>
                          </m:ctrlPr>
                        </m:dPr>
                        <m:e>
                          <m:r>
                            <a:rPr lang="en-US" altLang="en-US" sz="2400" i="1">
                              <a:latin typeface="Cambria Math" panose="02040503050406030204" pitchFamily="18" charset="0"/>
                              <a:ea typeface="Cambria Math" panose="02040503050406030204" pitchFamily="18" charset="0"/>
                            </a:rPr>
                            <m:t>𝑗</m:t>
                          </m:r>
                          <m:r>
                            <a:rPr lang="en-US" altLang="en-US" sz="2400" i="1">
                              <a:latin typeface="Cambria Math" panose="02040503050406030204" pitchFamily="18" charset="0"/>
                              <a:ea typeface="Cambria Math" panose="02040503050406030204" pitchFamily="18" charset="0"/>
                            </a:rPr>
                            <m:t>+</m:t>
                          </m:r>
                          <m:r>
                            <a:rPr lang="en-US" altLang="en-US" sz="2400" i="1">
                              <a:latin typeface="Cambria Math" panose="02040503050406030204" pitchFamily="18" charset="0"/>
                              <a:ea typeface="Cambria Math" panose="02040503050406030204" pitchFamily="18" charset="0"/>
                            </a:rPr>
                            <m:t>1</m:t>
                          </m:r>
                        </m:e>
                      </m:d>
                      <m:r>
                        <a:rPr lang="en-US" altLang="en-US" sz="2400" i="1">
                          <a:latin typeface="Cambria Math" panose="02040503050406030204" pitchFamily="18" charset="0"/>
                          <a:ea typeface="Cambria Math" panose="02040503050406030204" pitchFamily="18" charset="0"/>
                        </a:rPr>
                        <m:t>−</m:t>
                      </m:r>
                      <m:r>
                        <a:rPr lang="en-US" altLang="en-US" sz="2400" i="1">
                          <a:latin typeface="Cambria Math" panose="02040503050406030204" pitchFamily="18" charset="0"/>
                          <a:ea typeface="Cambria Math" panose="02040503050406030204" pitchFamily="18" charset="0"/>
                        </a:rPr>
                        <m:t>𝐷</m:t>
                      </m:r>
                      <m:sSup>
                        <m:sSupPr>
                          <m:ctrlPr>
                            <a:rPr lang="en-US" altLang="en-US" sz="2400" i="1">
                              <a:latin typeface="Cambria Math" panose="02040503050406030204" pitchFamily="18" charset="0"/>
                              <a:ea typeface="Cambria Math" panose="02040503050406030204" pitchFamily="18" charset="0"/>
                            </a:rPr>
                          </m:ctrlPr>
                        </m:sSupPr>
                        <m:e>
                          <m:r>
                            <a:rPr lang="en-US" altLang="en-US" sz="2400" i="1">
                              <a:latin typeface="Cambria Math" panose="02040503050406030204" pitchFamily="18" charset="0"/>
                              <a:ea typeface="Cambria Math" panose="02040503050406030204" pitchFamily="18" charset="0"/>
                            </a:rPr>
                            <m:t>𝑗</m:t>
                          </m:r>
                        </m:e>
                        <m:sup>
                          <m:r>
                            <a:rPr lang="en-US" altLang="en-US" sz="2400" i="1">
                              <a:latin typeface="Cambria Math" panose="02040503050406030204" pitchFamily="18" charset="0"/>
                              <a:ea typeface="Cambria Math" panose="02040503050406030204" pitchFamily="18" charset="0"/>
                            </a:rPr>
                            <m:t>2</m:t>
                          </m:r>
                        </m:sup>
                      </m:sSup>
                      <m:sSup>
                        <m:sSupPr>
                          <m:ctrlPr>
                            <a:rPr lang="en-US" altLang="en-US" sz="2400" i="1">
                              <a:latin typeface="Cambria Math" panose="02040503050406030204" pitchFamily="18" charset="0"/>
                              <a:ea typeface="Cambria Math" panose="02040503050406030204" pitchFamily="18" charset="0"/>
                            </a:rPr>
                          </m:ctrlPr>
                        </m:sSupPr>
                        <m:e>
                          <m:d>
                            <m:dPr>
                              <m:ctrlPr>
                                <a:rPr lang="en-US" altLang="en-US" sz="2400" i="1">
                                  <a:latin typeface="Cambria Math" panose="02040503050406030204" pitchFamily="18" charset="0"/>
                                  <a:ea typeface="Cambria Math" panose="02040503050406030204" pitchFamily="18" charset="0"/>
                                </a:rPr>
                              </m:ctrlPr>
                            </m:dPr>
                            <m:e>
                              <m:r>
                                <a:rPr lang="en-US" altLang="en-US" sz="2400" i="1">
                                  <a:latin typeface="Cambria Math" panose="02040503050406030204" pitchFamily="18" charset="0"/>
                                  <a:ea typeface="Cambria Math" panose="02040503050406030204" pitchFamily="18" charset="0"/>
                                </a:rPr>
                                <m:t>𝑗</m:t>
                              </m:r>
                              <m:r>
                                <a:rPr lang="en-US" altLang="en-US" sz="2400" i="1">
                                  <a:latin typeface="Cambria Math" panose="02040503050406030204" pitchFamily="18" charset="0"/>
                                  <a:ea typeface="Cambria Math" panose="02040503050406030204" pitchFamily="18" charset="0"/>
                                </a:rPr>
                                <m:t>+</m:t>
                              </m:r>
                              <m:r>
                                <a:rPr lang="en-US" altLang="en-US" sz="2400" i="1">
                                  <a:latin typeface="Cambria Math" panose="02040503050406030204" pitchFamily="18" charset="0"/>
                                  <a:ea typeface="Cambria Math" panose="02040503050406030204" pitchFamily="18" charset="0"/>
                                </a:rPr>
                                <m:t>1</m:t>
                              </m:r>
                            </m:e>
                          </m:d>
                        </m:e>
                        <m:sup>
                          <m:r>
                            <a:rPr lang="en-US" altLang="en-US" sz="2400" i="1">
                              <a:latin typeface="Cambria Math" panose="02040503050406030204" pitchFamily="18" charset="0"/>
                              <a:ea typeface="Cambria Math" panose="02040503050406030204" pitchFamily="18" charset="0"/>
                            </a:rPr>
                            <m:t>2</m:t>
                          </m:r>
                        </m:sup>
                      </m:sSup>
                      <m:r>
                        <a:rPr lang="en-US" altLang="en-US" sz="2400" i="1">
                          <a:latin typeface="Cambria Math" panose="02040503050406030204" pitchFamily="18" charset="0"/>
                          <a:ea typeface="Cambria Math" panose="02040503050406030204" pitchFamily="18" charset="0"/>
                        </a:rPr>
                        <m:t>         </m:t>
                      </m:r>
                      <m:sSup>
                        <m:sSupPr>
                          <m:ctrlPr>
                            <a:rPr lang="en-US" altLang="en-US" sz="2400" i="1" dirty="0">
                              <a:latin typeface="Cambria Math" panose="02040503050406030204" pitchFamily="18" charset="0"/>
                            </a:rPr>
                          </m:ctrlPr>
                        </m:sSupPr>
                        <m:e>
                          <m:r>
                            <m:rPr>
                              <m:sty m:val="p"/>
                            </m:rPr>
                            <a:rPr lang="en-US" altLang="en-US" sz="2400" dirty="0">
                              <a:latin typeface="Cambria Math" panose="02040503050406030204" pitchFamily="18" charset="0"/>
                            </a:rPr>
                            <m:t>cm</m:t>
                          </m:r>
                        </m:e>
                        <m:sup>
                          <m:r>
                            <a:rPr lang="en-US" altLang="en-US" sz="2400" dirty="0">
                              <a:latin typeface="Cambria Math" panose="02040503050406030204" pitchFamily="18" charset="0"/>
                            </a:rPr>
                            <m:t>−</m:t>
                          </m:r>
                          <m:r>
                            <a:rPr lang="en-US" altLang="en-US" sz="2400" dirty="0">
                              <a:latin typeface="Cambria Math" panose="02040503050406030204" pitchFamily="18" charset="0"/>
                            </a:rPr>
                            <m:t>1</m:t>
                          </m:r>
                        </m:sup>
                      </m:sSup>
                      <m:r>
                        <a:rPr lang="en-US" altLang="en-US" sz="2400" i="1">
                          <a:latin typeface="Cambria Math" panose="02040503050406030204" pitchFamily="18" charset="0"/>
                          <a:ea typeface="Cambria Math" panose="02040503050406030204" pitchFamily="18" charset="0"/>
                        </a:rPr>
                        <m:t>,  </m:t>
                      </m:r>
                      <m:r>
                        <a:rPr lang="en-US" altLang="en-US" sz="2400" i="1">
                          <a:latin typeface="Cambria Math" panose="02040503050406030204" pitchFamily="18" charset="0"/>
                          <a:ea typeface="Cambria Math" panose="02040503050406030204" pitchFamily="18" charset="0"/>
                        </a:rPr>
                        <m:t>𝑗</m:t>
                      </m:r>
                      <m:r>
                        <a:rPr lang="en-US" altLang="en-US" sz="2400" i="1">
                          <a:latin typeface="Cambria Math" panose="02040503050406030204" pitchFamily="18" charset="0"/>
                          <a:ea typeface="Cambria Math" panose="02040503050406030204" pitchFamily="18" charset="0"/>
                        </a:rPr>
                        <m:t>=</m:t>
                      </m:r>
                      <m:r>
                        <a:rPr lang="en-US" altLang="en-US" sz="2400" i="1">
                          <a:latin typeface="Cambria Math" panose="02040503050406030204" pitchFamily="18" charset="0"/>
                          <a:ea typeface="Cambria Math" panose="02040503050406030204" pitchFamily="18" charset="0"/>
                        </a:rPr>
                        <m:t>0</m:t>
                      </m:r>
                      <m:r>
                        <a:rPr lang="en-US" altLang="en-US" sz="2400" i="1">
                          <a:latin typeface="Cambria Math" panose="02040503050406030204" pitchFamily="18" charset="0"/>
                          <a:ea typeface="Cambria Math" panose="02040503050406030204" pitchFamily="18" charset="0"/>
                        </a:rPr>
                        <m:t>, </m:t>
                      </m:r>
                      <m:r>
                        <a:rPr lang="en-US" altLang="en-US" sz="2400" i="1">
                          <a:latin typeface="Cambria Math" panose="02040503050406030204" pitchFamily="18" charset="0"/>
                          <a:ea typeface="Cambria Math" panose="02040503050406030204" pitchFamily="18" charset="0"/>
                        </a:rPr>
                        <m:t>1</m:t>
                      </m:r>
                      <m:r>
                        <a:rPr lang="en-US" altLang="en-US" sz="2400" i="1">
                          <a:latin typeface="Cambria Math" panose="02040503050406030204" pitchFamily="18" charset="0"/>
                          <a:ea typeface="Cambria Math" panose="02040503050406030204" pitchFamily="18" charset="0"/>
                        </a:rPr>
                        <m:t>, </m:t>
                      </m:r>
                      <m:r>
                        <a:rPr lang="en-US" altLang="en-US" sz="2400" i="1">
                          <a:latin typeface="Cambria Math" panose="02040503050406030204" pitchFamily="18" charset="0"/>
                          <a:ea typeface="Cambria Math" panose="02040503050406030204" pitchFamily="18" charset="0"/>
                        </a:rPr>
                        <m:t>2</m:t>
                      </m:r>
                      <m:r>
                        <a:rPr lang="en-US" altLang="en-US" sz="2400" i="1">
                          <a:latin typeface="Cambria Math" panose="02040503050406030204" pitchFamily="18" charset="0"/>
                          <a:ea typeface="Cambria Math" panose="02040503050406030204" pitchFamily="18" charset="0"/>
                        </a:rPr>
                        <m:t> ,</m:t>
                      </m:r>
                      <m:r>
                        <a:rPr lang="en-US" altLang="en-US" sz="2400" i="1">
                          <a:latin typeface="Cambria Math" panose="02040503050406030204" pitchFamily="18" charset="0"/>
                          <a:ea typeface="Cambria Math" panose="02040503050406030204" pitchFamily="18" charset="0"/>
                        </a:rPr>
                        <m:t>3</m:t>
                      </m:r>
                      <m:r>
                        <a:rPr lang="en-US" altLang="en-US" sz="2400" i="1">
                          <a:latin typeface="Cambria Math" panose="02040503050406030204" pitchFamily="18" charset="0"/>
                          <a:ea typeface="Cambria Math" panose="02040503050406030204" pitchFamily="18" charset="0"/>
                        </a:rPr>
                        <m:t>, …</m:t>
                      </m:r>
                    </m:oMath>
                  </m:oMathPara>
                </a14:m>
                <a:endParaRPr lang="en-US" altLang="en-US" sz="2400" dirty="0"/>
              </a:p>
              <a:p>
                <a:pPr algn="just"/>
                <a:endParaRPr lang="en-US" altLang="en-US" sz="1500" dirty="0"/>
              </a:p>
              <a:p>
                <a:pPr algn="just"/>
                <a:r>
                  <a:rPr lang="en-US" altLang="en-US" sz="2400" dirty="0"/>
                  <a:t>The effect of adding the new term in the equation above is that it makes the rotational energy levels are more closer to each other in the non-rigid rotor compared with the rigid rotor. </a:t>
                </a:r>
              </a:p>
              <a:p>
                <a:pPr algn="just"/>
                <a:endParaRPr lang="en-US" altLang="en-US" sz="2400" dirty="0"/>
              </a:p>
              <a:p>
                <a:pPr algn="just"/>
                <a:r>
                  <a:rPr lang="en-US" altLang="en-US" sz="2400" dirty="0"/>
                  <a:t>The selection rules for the rotational transition is the same as for rigid rotor.</a:t>
                </a:r>
              </a:p>
              <a:p>
                <a:pPr algn="just"/>
                <a14:m>
                  <m:oMathPara xmlns:m="http://schemas.openxmlformats.org/officeDocument/2006/math">
                    <m:oMathParaPr>
                      <m:jc m:val="centerGroup"/>
                    </m:oMathParaPr>
                    <m:oMath xmlns:m="http://schemas.openxmlformats.org/officeDocument/2006/math">
                      <m:r>
                        <a:rPr lang="en-US" altLang="en-US" sz="2400" i="1">
                          <a:latin typeface="Cambria Math" panose="02040503050406030204" pitchFamily="18" charset="0"/>
                          <a:ea typeface="Cambria Math" panose="02040503050406030204" pitchFamily="18" charset="0"/>
                        </a:rPr>
                        <m:t>∆</m:t>
                      </m:r>
                      <m:r>
                        <a:rPr lang="en-US" altLang="en-US" sz="2400" i="1">
                          <a:latin typeface="Cambria Math" panose="02040503050406030204" pitchFamily="18" charset="0"/>
                          <a:ea typeface="Cambria Math" panose="02040503050406030204" pitchFamily="18" charset="0"/>
                        </a:rPr>
                        <m:t>𝑗</m:t>
                      </m:r>
                      <m:r>
                        <a:rPr lang="en-US" altLang="en-US" sz="2400" i="1">
                          <a:latin typeface="Cambria Math" panose="02040503050406030204" pitchFamily="18" charset="0"/>
                          <a:ea typeface="Cambria Math" panose="02040503050406030204" pitchFamily="18" charset="0"/>
                        </a:rPr>
                        <m:t>=±</m:t>
                      </m:r>
                      <m:r>
                        <a:rPr lang="en-US" altLang="en-US" sz="2400" i="1">
                          <a:latin typeface="Cambria Math" panose="02040503050406030204" pitchFamily="18" charset="0"/>
                          <a:ea typeface="Cambria Math" panose="02040503050406030204" pitchFamily="18" charset="0"/>
                        </a:rPr>
                        <m:t>1</m:t>
                      </m:r>
                    </m:oMath>
                  </m:oMathPara>
                </a14:m>
                <a:endParaRPr lang="en-US" altLang="en-US" sz="2400" dirty="0">
                  <a:ea typeface="Cambria Math" panose="02040503050406030204" pitchFamily="18" charset="0"/>
                </a:endParaRPr>
              </a:p>
              <a:p>
                <a:pPr algn="just"/>
                <a:endParaRPr lang="en-US" altLang="en-US" sz="2400" dirty="0"/>
              </a:p>
              <a:p>
                <a:pPr algn="just"/>
                <a:r>
                  <a:rPr lang="en-US" altLang="en-US" sz="2400" dirty="0"/>
                  <a:t>Thus, for a transition between the two rotational levels </a:t>
                </a:r>
                <a14:m>
                  <m:oMath xmlns:m="http://schemas.openxmlformats.org/officeDocument/2006/math">
                    <m:r>
                      <a:rPr lang="en-US" altLang="en-US" sz="2400" i="1" dirty="0" smtClean="0">
                        <a:latin typeface="Cambria Math" panose="02040503050406030204" pitchFamily="18" charset="0"/>
                      </a:rPr>
                      <m:t>𝑗</m:t>
                    </m:r>
                  </m:oMath>
                </a14:m>
                <a:r>
                  <a:rPr lang="en-US" altLang="en-US" sz="2400" dirty="0"/>
                  <a:t> and </a:t>
                </a:r>
                <a14:m>
                  <m:oMath xmlns:m="http://schemas.openxmlformats.org/officeDocument/2006/math">
                    <m:r>
                      <a:rPr lang="en-US" altLang="en-US" sz="2400" i="1" dirty="0" smtClean="0">
                        <a:latin typeface="Cambria Math" panose="02040503050406030204" pitchFamily="18" charset="0"/>
                      </a:rPr>
                      <m:t>𝑗</m:t>
                    </m:r>
                    <m:r>
                      <a:rPr lang="en-US" altLang="en-US" sz="2400" i="1" dirty="0" smtClean="0">
                        <a:latin typeface="Cambria Math" panose="02040503050406030204" pitchFamily="18" charset="0"/>
                      </a:rPr>
                      <m:t> + </m:t>
                    </m:r>
                    <m:r>
                      <a:rPr lang="en-US" altLang="en-US" sz="2400" i="1" dirty="0" smtClean="0">
                        <a:latin typeface="Cambria Math" panose="02040503050406030204" pitchFamily="18" charset="0"/>
                      </a:rPr>
                      <m:t>1</m:t>
                    </m:r>
                  </m:oMath>
                </a14:m>
                <a:r>
                  <a:rPr lang="en-US" altLang="en-US" sz="2400" dirty="0"/>
                  <a:t>, we have</a:t>
                </a:r>
              </a:p>
              <a:p>
                <a:pPr algn="just"/>
                <a14:m>
                  <m:oMathPara xmlns:m="http://schemas.openxmlformats.org/officeDocument/2006/math">
                    <m:oMathParaPr>
                      <m:jc m:val="centerGroup"/>
                    </m:oMathParaPr>
                    <m:oMath xmlns:m="http://schemas.openxmlformats.org/officeDocument/2006/math">
                      <m:sSub>
                        <m:sSubPr>
                          <m:ctrlPr>
                            <a:rPr lang="en-US" altLang="en-US" sz="2400" i="1" smtClean="0">
                              <a:latin typeface="Cambria Math" panose="02040503050406030204" pitchFamily="18" charset="0"/>
                            </a:rPr>
                          </m:ctrlPr>
                        </m:sSubPr>
                        <m:e>
                          <m:bar>
                            <m:barPr>
                              <m:pos m:val="top"/>
                              <m:ctrlPr>
                                <a:rPr lang="en-US" altLang="en-US" sz="2400" i="1">
                                  <a:latin typeface="Cambria Math" panose="02040503050406030204" pitchFamily="18" charset="0"/>
                                </a:rPr>
                              </m:ctrlPr>
                            </m:barPr>
                            <m:e>
                              <m:r>
                                <a:rPr lang="en-US" altLang="en-US" sz="2400" i="1">
                                  <a:latin typeface="Cambria Math" panose="02040503050406030204" pitchFamily="18" charset="0"/>
                                </a:rPr>
                                <m:t>𝜈</m:t>
                              </m:r>
                            </m:e>
                          </m:bar>
                        </m:e>
                        <m:sub>
                          <m:r>
                            <a:rPr lang="en-US" altLang="en-US" sz="2400" b="0" i="1" smtClean="0">
                              <a:latin typeface="Cambria Math" panose="02040503050406030204" pitchFamily="18" charset="0"/>
                            </a:rPr>
                            <m:t>𝑗</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0</m:t>
                          </m:r>
                          <m:r>
                            <a:rPr lang="en-US" altLang="en-US" sz="2400" b="0" i="1" smtClean="0">
                              <a:latin typeface="Cambria Math" panose="02040503050406030204" pitchFamily="18" charset="0"/>
                            </a:rPr>
                            <m:t> →</m:t>
                          </m:r>
                          <m:r>
                            <a:rPr lang="en-US" altLang="en-US" sz="2400" b="0" i="1" smtClean="0">
                              <a:latin typeface="Cambria Math" panose="02040503050406030204" pitchFamily="18" charset="0"/>
                              <a:ea typeface="Cambria Math" panose="02040503050406030204" pitchFamily="18" charset="0"/>
                            </a:rPr>
                            <m:t>𝑗</m:t>
                          </m:r>
                          <m:r>
                            <a:rPr lang="en-US" altLang="en-US" sz="2400" b="0" i="1" smtClean="0">
                              <a:latin typeface="Cambria Math" panose="02040503050406030204" pitchFamily="18" charset="0"/>
                              <a:ea typeface="Cambria Math" panose="02040503050406030204" pitchFamily="18" charset="0"/>
                            </a:rPr>
                            <m:t>=</m:t>
                          </m:r>
                          <m:r>
                            <a:rPr lang="en-US" altLang="en-US" sz="2400" b="0" i="1" smtClean="0">
                              <a:latin typeface="Cambria Math" panose="02040503050406030204" pitchFamily="18" charset="0"/>
                              <a:ea typeface="Cambria Math" panose="02040503050406030204" pitchFamily="18" charset="0"/>
                            </a:rPr>
                            <m:t>1</m:t>
                          </m:r>
                        </m:sub>
                      </m:sSub>
                      <m:r>
                        <a:rPr lang="en-US" altLang="en-US" sz="2400" b="0" i="1" smtClean="0">
                          <a:latin typeface="Cambria Math" panose="02040503050406030204" pitchFamily="18" charset="0"/>
                        </a:rPr>
                        <m:t>=</m:t>
                      </m:r>
                      <m:sSub>
                        <m:sSubPr>
                          <m:ctrlPr>
                            <a:rPr lang="en-US" altLang="en-US" sz="2400" i="1">
                              <a:latin typeface="Cambria Math" panose="02040503050406030204" pitchFamily="18" charset="0"/>
                            </a:rPr>
                          </m:ctrlPr>
                        </m:sSubPr>
                        <m:e>
                          <m:r>
                            <a:rPr lang="en-US" altLang="en-US" sz="2400" i="1">
                              <a:latin typeface="Cambria Math" panose="02040503050406030204" pitchFamily="18" charset="0"/>
                              <a:ea typeface="Cambria Math" panose="02040503050406030204" pitchFamily="18" charset="0"/>
                            </a:rPr>
                            <m:t>𝜀</m:t>
                          </m:r>
                        </m:e>
                        <m:sub>
                          <m:r>
                            <a:rPr lang="en-US" altLang="en-US" sz="2400" i="1">
                              <a:latin typeface="Cambria Math" panose="02040503050406030204" pitchFamily="18" charset="0"/>
                            </a:rPr>
                            <m:t>𝑗</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1</m:t>
                          </m:r>
                        </m:sub>
                      </m:sSub>
                      <m:r>
                        <a:rPr lang="en-US" altLang="en-US" sz="2400" b="0" i="1" smtClean="0">
                          <a:latin typeface="Cambria Math" panose="02040503050406030204" pitchFamily="18" charset="0"/>
                        </a:rPr>
                        <m:t>−</m:t>
                      </m:r>
                      <m:sSub>
                        <m:sSubPr>
                          <m:ctrlPr>
                            <a:rPr lang="en-US" altLang="en-US" sz="2400" i="1">
                              <a:latin typeface="Cambria Math" panose="02040503050406030204" pitchFamily="18" charset="0"/>
                            </a:rPr>
                          </m:ctrlPr>
                        </m:sSubPr>
                        <m:e>
                          <m:r>
                            <a:rPr lang="en-US" altLang="en-US" sz="2400" i="1">
                              <a:latin typeface="Cambria Math" panose="02040503050406030204" pitchFamily="18" charset="0"/>
                              <a:ea typeface="Cambria Math" panose="02040503050406030204" pitchFamily="18" charset="0"/>
                            </a:rPr>
                            <m:t>𝜀</m:t>
                          </m:r>
                        </m:e>
                        <m:sub>
                          <m:r>
                            <a:rPr lang="en-US" altLang="en-US" sz="2400" i="1">
                              <a:latin typeface="Cambria Math" panose="02040503050406030204" pitchFamily="18" charset="0"/>
                            </a:rPr>
                            <m:t>𝑗</m:t>
                          </m:r>
                        </m:sub>
                      </m:sSub>
                    </m:oMath>
                  </m:oMathPara>
                </a14:m>
                <a:endParaRPr lang="en-US" altLang="en-US" sz="2400" dirty="0"/>
              </a:p>
              <a:p>
                <a:pPr algn="just"/>
                <a:endParaRPr lang="en-US" altLang="en-US" sz="2400" dirty="0"/>
              </a:p>
              <a:p>
                <a:pPr algn="just"/>
                <a14:m>
                  <m:oMathPara xmlns:m="http://schemas.openxmlformats.org/officeDocument/2006/math">
                    <m:oMathParaPr>
                      <m:jc m:val="centerGroup"/>
                    </m:oMathParaPr>
                    <m:oMath xmlns:m="http://schemas.openxmlformats.org/officeDocument/2006/math">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2</m:t>
                      </m:r>
                      <m:acc>
                        <m:accPr>
                          <m:chr m:val="̃"/>
                          <m:ctrlPr>
                            <a:rPr lang="en-US" altLang="en-US" sz="2400" i="1">
                              <a:latin typeface="Cambria Math" panose="02040503050406030204" pitchFamily="18" charset="0"/>
                            </a:rPr>
                          </m:ctrlPr>
                        </m:accPr>
                        <m:e>
                          <m:r>
                            <a:rPr lang="en-US" altLang="en-US" sz="2400" i="1">
                              <a:latin typeface="Cambria Math" panose="02040503050406030204" pitchFamily="18" charset="0"/>
                            </a:rPr>
                            <m:t>𝐵</m:t>
                          </m:r>
                        </m:e>
                      </m:acc>
                      <m:d>
                        <m:dPr>
                          <m:ctrlPr>
                            <a:rPr lang="en-US" altLang="en-US" sz="2400" b="0" i="1" smtClean="0">
                              <a:latin typeface="Cambria Math" panose="02040503050406030204" pitchFamily="18" charset="0"/>
                            </a:rPr>
                          </m:ctrlPr>
                        </m:dPr>
                        <m:e>
                          <m:r>
                            <a:rPr lang="en-US" altLang="en-US" sz="2400" b="0" i="1" smtClean="0">
                              <a:latin typeface="Cambria Math" panose="02040503050406030204" pitchFamily="18" charset="0"/>
                            </a:rPr>
                            <m:t>𝑗</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1</m:t>
                          </m:r>
                        </m:e>
                      </m:d>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4</m:t>
                      </m:r>
                      <m:sSub>
                        <m:sSubPr>
                          <m:ctrlPr>
                            <a:rPr lang="en-US" altLang="en-US" sz="2400" b="0" i="1" smtClean="0">
                              <a:latin typeface="Cambria Math" panose="02040503050406030204" pitchFamily="18" charset="0"/>
                            </a:rPr>
                          </m:ctrlPr>
                        </m:sSubPr>
                        <m:e>
                          <m:r>
                            <a:rPr lang="en-US" altLang="en-US" sz="2400" b="0" i="1" smtClean="0">
                              <a:latin typeface="Cambria Math" panose="02040503050406030204" pitchFamily="18" charset="0"/>
                            </a:rPr>
                            <m:t>𝐷</m:t>
                          </m:r>
                        </m:e>
                        <m:sub>
                          <m:r>
                            <a:rPr lang="en-US" altLang="en-US" sz="2400" b="0" i="1" smtClean="0">
                              <a:latin typeface="Cambria Math" panose="02040503050406030204" pitchFamily="18" charset="0"/>
                            </a:rPr>
                            <m:t>𝑗</m:t>
                          </m:r>
                        </m:sub>
                      </m:sSub>
                      <m:sSup>
                        <m:sSupPr>
                          <m:ctrlPr>
                            <a:rPr lang="en-US" altLang="en-US" sz="2400" b="0" i="1" smtClean="0">
                              <a:latin typeface="Cambria Math" panose="02040503050406030204" pitchFamily="18" charset="0"/>
                            </a:rPr>
                          </m:ctrlPr>
                        </m:sSupPr>
                        <m:e>
                          <m:d>
                            <m:dPr>
                              <m:ctrlPr>
                                <a:rPr lang="en-US" altLang="en-US" sz="2400" b="0" i="1" smtClean="0">
                                  <a:latin typeface="Cambria Math" panose="02040503050406030204" pitchFamily="18" charset="0"/>
                                </a:rPr>
                              </m:ctrlPr>
                            </m:dPr>
                            <m:e>
                              <m:r>
                                <a:rPr lang="en-US" altLang="en-US" sz="2400" b="0" i="1" smtClean="0">
                                  <a:latin typeface="Cambria Math" panose="02040503050406030204" pitchFamily="18" charset="0"/>
                                </a:rPr>
                                <m:t>𝑗</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1</m:t>
                              </m:r>
                            </m:e>
                          </m:d>
                        </m:e>
                        <m:sup>
                          <m:r>
                            <a:rPr lang="en-US" altLang="en-US" sz="2400" b="0" i="1" smtClean="0">
                              <a:latin typeface="Cambria Math" panose="02040503050406030204" pitchFamily="18" charset="0"/>
                            </a:rPr>
                            <m:t>3</m:t>
                          </m:r>
                        </m:sup>
                      </m:sSup>
                      <m:r>
                        <a:rPr lang="en-US" altLang="en-US" sz="2400" b="0" i="1" smtClean="0">
                          <a:latin typeface="Cambria Math" panose="02040503050406030204" pitchFamily="18" charset="0"/>
                        </a:rPr>
                        <m:t>      </m:t>
                      </m:r>
                      <m:sSup>
                        <m:sSupPr>
                          <m:ctrlPr>
                            <a:rPr lang="en-US" altLang="en-US" sz="2400" i="1" dirty="0">
                              <a:latin typeface="Cambria Math" panose="02040503050406030204" pitchFamily="18" charset="0"/>
                            </a:rPr>
                          </m:ctrlPr>
                        </m:sSupPr>
                        <m:e>
                          <m:r>
                            <m:rPr>
                              <m:sty m:val="p"/>
                            </m:rPr>
                            <a:rPr lang="en-US" altLang="en-US" sz="2400" i="0" dirty="0">
                              <a:latin typeface="Cambria Math" panose="02040503050406030204" pitchFamily="18" charset="0"/>
                            </a:rPr>
                            <m:t>cm</m:t>
                          </m:r>
                        </m:e>
                        <m:sup>
                          <m:r>
                            <a:rPr lang="en-US" altLang="en-US" sz="2400" i="0" dirty="0">
                              <a:latin typeface="Cambria Math" panose="02040503050406030204" pitchFamily="18" charset="0"/>
                            </a:rPr>
                            <m:t>−</m:t>
                          </m:r>
                          <m:r>
                            <a:rPr lang="en-US" altLang="en-US" sz="2400" i="0" dirty="0">
                              <a:latin typeface="Cambria Math" panose="02040503050406030204" pitchFamily="18" charset="0"/>
                            </a:rPr>
                            <m:t>1</m:t>
                          </m:r>
                        </m:sup>
                      </m:sSup>
                      <m:r>
                        <a:rPr lang="en-US" altLang="en-US" sz="2400" i="1">
                          <a:latin typeface="Cambria Math" panose="02040503050406030204" pitchFamily="18" charset="0"/>
                          <a:ea typeface="Cambria Math" panose="02040503050406030204" pitchFamily="18" charset="0"/>
                        </a:rPr>
                        <m:t>,  </m:t>
                      </m:r>
                      <m:r>
                        <a:rPr lang="en-US" altLang="en-US" sz="2400" i="1">
                          <a:latin typeface="Cambria Math" panose="02040503050406030204" pitchFamily="18" charset="0"/>
                          <a:ea typeface="Cambria Math" panose="02040503050406030204" pitchFamily="18" charset="0"/>
                        </a:rPr>
                        <m:t>𝑗</m:t>
                      </m:r>
                      <m:r>
                        <a:rPr lang="en-US" altLang="en-US" sz="2400" i="1">
                          <a:latin typeface="Cambria Math" panose="02040503050406030204" pitchFamily="18" charset="0"/>
                          <a:ea typeface="Cambria Math" panose="02040503050406030204" pitchFamily="18" charset="0"/>
                        </a:rPr>
                        <m:t>=</m:t>
                      </m:r>
                      <m:r>
                        <a:rPr lang="en-US" altLang="en-US" sz="2400" i="1">
                          <a:latin typeface="Cambria Math" panose="02040503050406030204" pitchFamily="18" charset="0"/>
                          <a:ea typeface="Cambria Math" panose="02040503050406030204" pitchFamily="18" charset="0"/>
                        </a:rPr>
                        <m:t>0</m:t>
                      </m:r>
                      <m:r>
                        <a:rPr lang="en-US" altLang="en-US" sz="2400" i="1">
                          <a:latin typeface="Cambria Math" panose="02040503050406030204" pitchFamily="18" charset="0"/>
                          <a:ea typeface="Cambria Math" panose="02040503050406030204" pitchFamily="18" charset="0"/>
                        </a:rPr>
                        <m:t>, </m:t>
                      </m:r>
                      <m:r>
                        <a:rPr lang="en-US" altLang="en-US" sz="2400" i="1">
                          <a:latin typeface="Cambria Math" panose="02040503050406030204" pitchFamily="18" charset="0"/>
                          <a:ea typeface="Cambria Math" panose="02040503050406030204" pitchFamily="18" charset="0"/>
                        </a:rPr>
                        <m:t>1</m:t>
                      </m:r>
                      <m:r>
                        <a:rPr lang="en-US" altLang="en-US" sz="2400" i="1">
                          <a:latin typeface="Cambria Math" panose="02040503050406030204" pitchFamily="18" charset="0"/>
                          <a:ea typeface="Cambria Math" panose="02040503050406030204" pitchFamily="18" charset="0"/>
                        </a:rPr>
                        <m:t>, </m:t>
                      </m:r>
                      <m:r>
                        <a:rPr lang="en-US" altLang="en-US" sz="2400" i="1">
                          <a:latin typeface="Cambria Math" panose="02040503050406030204" pitchFamily="18" charset="0"/>
                          <a:ea typeface="Cambria Math" panose="02040503050406030204" pitchFamily="18" charset="0"/>
                        </a:rPr>
                        <m:t>2</m:t>
                      </m:r>
                      <m:r>
                        <a:rPr lang="en-US" altLang="en-US" sz="2400" i="1">
                          <a:latin typeface="Cambria Math" panose="02040503050406030204" pitchFamily="18" charset="0"/>
                          <a:ea typeface="Cambria Math" panose="02040503050406030204" pitchFamily="18" charset="0"/>
                        </a:rPr>
                        <m:t> ,</m:t>
                      </m:r>
                      <m:r>
                        <a:rPr lang="en-US" altLang="en-US" sz="2400" i="1">
                          <a:latin typeface="Cambria Math" panose="02040503050406030204" pitchFamily="18" charset="0"/>
                          <a:ea typeface="Cambria Math" panose="02040503050406030204" pitchFamily="18" charset="0"/>
                        </a:rPr>
                        <m:t>3</m:t>
                      </m:r>
                      <m:r>
                        <a:rPr lang="en-US" altLang="en-US" sz="2400" i="1">
                          <a:latin typeface="Cambria Math" panose="02040503050406030204" pitchFamily="18" charset="0"/>
                          <a:ea typeface="Cambria Math" panose="02040503050406030204" pitchFamily="18" charset="0"/>
                        </a:rPr>
                        <m:t>, …</m:t>
                      </m:r>
                    </m:oMath>
                  </m:oMathPara>
                </a14:m>
                <a:endParaRPr lang="en-US" altLang="en-US" sz="2400" dirty="0"/>
              </a:p>
            </p:txBody>
          </p:sp>
        </mc:Choice>
        <mc:Fallback xmlns="">
          <p:sp>
            <p:nvSpPr>
              <p:cNvPr id="3" name="Rectangle 2"/>
              <p:cNvSpPr>
                <a:spLocks noRot="1" noChangeAspect="1" noMove="1" noResize="1" noEditPoints="1" noAdjustHandles="1" noChangeArrowheads="1" noChangeShapeType="1" noTextEdit="1"/>
              </p:cNvSpPr>
              <p:nvPr/>
            </p:nvSpPr>
            <p:spPr>
              <a:xfrm>
                <a:off x="239322" y="914657"/>
                <a:ext cx="8709961" cy="5597943"/>
              </a:xfrm>
              <a:prstGeom prst="rect">
                <a:avLst/>
              </a:prstGeom>
              <a:blipFill>
                <a:blip r:embed="rId2"/>
                <a:stretch>
                  <a:fillRect l="-1050" r="-112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374BF2-3C04-4AB9-BE52-D173019A9162}" type="slidenum">
              <a:rPr lang="en-US" smtClean="0"/>
              <a:t>13</a:t>
            </a:fld>
            <a:endParaRPr lang="en-US" dirty="0"/>
          </a:p>
        </p:txBody>
      </p:sp>
    </p:spTree>
    <p:extLst>
      <p:ext uri="{BB962C8B-B14F-4D97-AF65-F5344CB8AC3E}">
        <p14:creationId xmlns:p14="http://schemas.microsoft.com/office/powerpoint/2010/main" val="829717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72"/>
          <p:cNvSpPr txBox="1">
            <a:spLocks noChangeArrowheads="1"/>
          </p:cNvSpPr>
          <p:nvPr/>
        </p:nvSpPr>
        <p:spPr bwMode="auto">
          <a:xfrm>
            <a:off x="0" y="358775"/>
            <a:ext cx="9144000" cy="553998"/>
          </a:xfrm>
          <a:prstGeom prst="rect">
            <a:avLst/>
          </a:prstGeo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500" b="1" dirty="0">
                <a:latin typeface="+mn-lt"/>
                <a:cs typeface="Arial" panose="020B0604020202020204" pitchFamily="34" charset="0"/>
              </a:rPr>
              <a:t>   </a:t>
            </a:r>
            <a:r>
              <a:rPr lang="en-US" altLang="en-US" sz="3000" b="1" dirty="0"/>
              <a:t>The Rigid Rotor</a:t>
            </a:r>
            <a:endParaRPr lang="ar-SA" altLang="en-US" sz="3000" b="1" dirty="0"/>
          </a:p>
        </p:txBody>
      </p:sp>
      <p:sp>
        <p:nvSpPr>
          <p:cNvPr id="5" name="Rectangle 4"/>
          <p:cNvSpPr/>
          <p:nvPr/>
        </p:nvSpPr>
        <p:spPr>
          <a:xfrm>
            <a:off x="194717" y="912773"/>
            <a:ext cx="8754566" cy="861774"/>
          </a:xfrm>
          <a:prstGeom prst="rect">
            <a:avLst/>
          </a:prstGeom>
        </p:spPr>
        <p:txBody>
          <a:bodyPr wrap="square">
            <a:spAutoFit/>
          </a:bodyPr>
          <a:lstStyle/>
          <a:p>
            <a:pPr algn="just"/>
            <a:endParaRPr lang="en-US" sz="2400" dirty="0"/>
          </a:p>
          <a:p>
            <a:pPr algn="just"/>
            <a:endParaRPr lang="en-US" sz="2100" dirty="0"/>
          </a:p>
          <a:p>
            <a:pPr algn="just"/>
            <a:endParaRPr lang="en-US" sz="500" dirty="0"/>
          </a:p>
        </p:txBody>
      </p:sp>
      <p:sp>
        <p:nvSpPr>
          <p:cNvPr id="4" name="Slide Number Placeholder 3"/>
          <p:cNvSpPr>
            <a:spLocks noGrp="1"/>
          </p:cNvSpPr>
          <p:nvPr>
            <p:ph type="sldNum" sz="quarter" idx="12"/>
          </p:nvPr>
        </p:nvSpPr>
        <p:spPr/>
        <p:txBody>
          <a:bodyPr/>
          <a:lstStyle/>
          <a:p>
            <a:fld id="{74374BF2-3C04-4AB9-BE52-D173019A9162}" type="slidenum">
              <a:rPr lang="en-US" smtClean="0"/>
              <a:t>14</a:t>
            </a:fld>
            <a:endParaRPr lang="en-US" dirty="0"/>
          </a:p>
        </p:txBody>
      </p:sp>
      <p:grpSp>
        <p:nvGrpSpPr>
          <p:cNvPr id="4110" name="Group 4109"/>
          <p:cNvGrpSpPr>
            <a:grpSpLocks noChangeAspect="1"/>
          </p:cNvGrpSpPr>
          <p:nvPr/>
        </p:nvGrpSpPr>
        <p:grpSpPr>
          <a:xfrm>
            <a:off x="1600353" y="1975778"/>
            <a:ext cx="5942052" cy="4367102"/>
            <a:chOff x="1676400" y="1426833"/>
            <a:chExt cx="5942052" cy="4367102"/>
          </a:xfrm>
        </p:grpSpPr>
        <p:grpSp>
          <p:nvGrpSpPr>
            <p:cNvPr id="35" name="Group 34"/>
            <p:cNvGrpSpPr/>
            <p:nvPr/>
          </p:nvGrpSpPr>
          <p:grpSpPr>
            <a:xfrm>
              <a:off x="1676400" y="1426833"/>
              <a:ext cx="5942052" cy="2408237"/>
              <a:chOff x="1676400" y="1443038"/>
              <a:chExt cx="5942052" cy="2408237"/>
            </a:xfrm>
          </p:grpSpPr>
          <p:cxnSp>
            <p:nvCxnSpPr>
              <p:cNvPr id="7" name="Straight Connector 6"/>
              <p:cNvCxnSpPr/>
              <p:nvPr/>
            </p:nvCxnSpPr>
            <p:spPr>
              <a:xfrm flipV="1">
                <a:off x="1685925" y="1447800"/>
                <a:ext cx="2468880" cy="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685925" y="2228850"/>
                <a:ext cx="2468880" cy="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676400" y="2886075"/>
                <a:ext cx="2468880" cy="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685925" y="3371850"/>
                <a:ext cx="2468880" cy="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685925" y="3848100"/>
                <a:ext cx="2468880" cy="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685925" y="3667125"/>
                <a:ext cx="2468880" cy="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138916" y="3848100"/>
                <a:ext cx="2468880" cy="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138916" y="3441753"/>
                <a:ext cx="2468880" cy="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5120997" y="3000375"/>
                <a:ext cx="2468880" cy="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5126216" y="2400300"/>
                <a:ext cx="2468880" cy="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5138916" y="1638300"/>
                <a:ext cx="2468880" cy="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5149572" y="3724275"/>
                <a:ext cx="2468880" cy="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154805" y="1443038"/>
                <a:ext cx="994767" cy="19526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145280" y="2228850"/>
                <a:ext cx="993636" cy="17144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45280" y="2886075"/>
                <a:ext cx="1004292" cy="1143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145280" y="3367472"/>
                <a:ext cx="974586" cy="7182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154805" y="3667125"/>
                <a:ext cx="1004292" cy="5715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178796" y="3845745"/>
                <a:ext cx="970776" cy="55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42" name="Straight Connector 41"/>
            <p:cNvCxnSpPr/>
            <p:nvPr/>
          </p:nvCxnSpPr>
          <p:spPr>
            <a:xfrm flipH="1">
              <a:off x="3220720" y="4405630"/>
              <a:ext cx="0" cy="54864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3183890" y="4418828"/>
              <a:ext cx="0" cy="54864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3817620" y="4411208"/>
              <a:ext cx="0" cy="54864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3719195" y="4418828"/>
              <a:ext cx="0" cy="54864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4389120" y="4411208"/>
              <a:ext cx="0" cy="54864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4195445" y="4411208"/>
              <a:ext cx="0" cy="54864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4989195" y="4401683"/>
              <a:ext cx="0" cy="54864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4728845" y="4408033"/>
              <a:ext cx="0" cy="54864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6132195" y="4401683"/>
              <a:ext cx="0" cy="54864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5814695" y="4401683"/>
              <a:ext cx="0" cy="54864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5522595" y="4401683"/>
              <a:ext cx="0" cy="548640"/>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5247005" y="4408033"/>
              <a:ext cx="0" cy="548640"/>
            </a:xfrm>
            <a:prstGeom prst="line">
              <a:avLst/>
            </a:prstGeom>
            <a:ln w="28575">
              <a:solidFill>
                <a:srgbClr val="0070C0"/>
              </a:solidFill>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9" name="TextBox 58"/>
                <p:cNvSpPr txBox="1"/>
                <p:nvPr/>
              </p:nvSpPr>
              <p:spPr>
                <a:xfrm>
                  <a:off x="3112561" y="5045062"/>
                  <a:ext cx="2812948" cy="28193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acc>
                          <m:accPr>
                            <m:chr m:val="̃"/>
                            <m:ctrlPr>
                              <a:rPr lang="en-US" altLang="en-US" i="1">
                                <a:latin typeface="Cambria Math" panose="02040503050406030204" pitchFamily="18" charset="0"/>
                              </a:rPr>
                            </m:ctrlPr>
                          </m:accPr>
                          <m:e>
                            <m:r>
                              <a:rPr lang="en-US" altLang="en-US" i="1">
                                <a:latin typeface="Cambria Math" panose="02040503050406030204" pitchFamily="18" charset="0"/>
                              </a:rPr>
                              <m:t>𝐵</m:t>
                            </m:r>
                          </m:e>
                        </m:acc>
                        <m:r>
                          <a:rPr lang="en-US" altLang="en-US" b="0" i="1" smtClean="0">
                            <a:latin typeface="Cambria Math" panose="02040503050406030204" pitchFamily="18" charset="0"/>
                          </a:rPr>
                          <m:t>     </m:t>
                        </m:r>
                        <m:r>
                          <a:rPr lang="en-US" b="0" i="1" smtClean="0">
                            <a:latin typeface="Cambria Math" panose="02040503050406030204" pitchFamily="18" charset="0"/>
                          </a:rPr>
                          <m:t>4</m:t>
                        </m:r>
                        <m:acc>
                          <m:accPr>
                            <m:chr m:val="̃"/>
                            <m:ctrlPr>
                              <a:rPr lang="en-US" altLang="en-US" i="1">
                                <a:latin typeface="Cambria Math" panose="02040503050406030204" pitchFamily="18" charset="0"/>
                              </a:rPr>
                            </m:ctrlPr>
                          </m:accPr>
                          <m:e>
                            <m:r>
                              <a:rPr lang="en-US" altLang="en-US" i="1">
                                <a:latin typeface="Cambria Math" panose="02040503050406030204" pitchFamily="18" charset="0"/>
                              </a:rPr>
                              <m:t>𝐵</m:t>
                            </m:r>
                          </m:e>
                        </m:acc>
                        <m:r>
                          <a:rPr lang="en-US" altLang="en-US" b="0" i="1" smtClean="0">
                            <a:latin typeface="Cambria Math" panose="02040503050406030204" pitchFamily="18" charset="0"/>
                          </a:rPr>
                          <m:t>    </m:t>
                        </m:r>
                        <m:r>
                          <a:rPr lang="en-US" b="0" i="1" smtClean="0">
                            <a:latin typeface="Cambria Math" panose="02040503050406030204" pitchFamily="18" charset="0"/>
                          </a:rPr>
                          <m:t>6</m:t>
                        </m:r>
                        <m:acc>
                          <m:accPr>
                            <m:chr m:val="̃"/>
                            <m:ctrlPr>
                              <a:rPr lang="en-US" altLang="en-US" i="1">
                                <a:latin typeface="Cambria Math" panose="02040503050406030204" pitchFamily="18" charset="0"/>
                              </a:rPr>
                            </m:ctrlPr>
                          </m:accPr>
                          <m:e>
                            <m:r>
                              <a:rPr lang="en-US" altLang="en-US" i="1">
                                <a:latin typeface="Cambria Math" panose="02040503050406030204" pitchFamily="18" charset="0"/>
                              </a:rPr>
                              <m:t>𝐵</m:t>
                            </m:r>
                          </m:e>
                        </m:acc>
                        <m:r>
                          <a:rPr lang="en-US" altLang="en-US" b="0" i="1" smtClean="0">
                            <a:latin typeface="Cambria Math" panose="02040503050406030204" pitchFamily="18" charset="0"/>
                          </a:rPr>
                          <m:t>     </m:t>
                        </m:r>
                        <m:r>
                          <a:rPr lang="en-US" b="0" i="1" smtClean="0">
                            <a:latin typeface="Cambria Math" panose="02040503050406030204" pitchFamily="18" charset="0"/>
                          </a:rPr>
                          <m:t>8</m:t>
                        </m:r>
                        <m:acc>
                          <m:accPr>
                            <m:chr m:val="̃"/>
                            <m:ctrlPr>
                              <a:rPr lang="en-US" altLang="en-US" i="1">
                                <a:latin typeface="Cambria Math" panose="02040503050406030204" pitchFamily="18" charset="0"/>
                              </a:rPr>
                            </m:ctrlPr>
                          </m:accPr>
                          <m:e>
                            <m:r>
                              <a:rPr lang="en-US" altLang="en-US" i="1">
                                <a:latin typeface="Cambria Math" panose="02040503050406030204" pitchFamily="18" charset="0"/>
                              </a:rPr>
                              <m:t>𝐵</m:t>
                            </m:r>
                          </m:e>
                        </m:acc>
                        <m:r>
                          <a:rPr lang="en-US" altLang="en-US" b="0" i="1" smtClean="0">
                            <a:latin typeface="Cambria Math" panose="02040503050406030204" pitchFamily="18" charset="0"/>
                          </a:rPr>
                          <m:t>     </m:t>
                        </m:r>
                        <m:r>
                          <a:rPr lang="en-US" b="0" i="1" smtClean="0">
                            <a:latin typeface="Cambria Math" panose="02040503050406030204" pitchFamily="18" charset="0"/>
                          </a:rPr>
                          <m:t>10</m:t>
                        </m:r>
                        <m:acc>
                          <m:accPr>
                            <m:chr m:val="̃"/>
                            <m:ctrlPr>
                              <a:rPr lang="en-US" altLang="en-US" i="1">
                                <a:latin typeface="Cambria Math" panose="02040503050406030204" pitchFamily="18" charset="0"/>
                              </a:rPr>
                            </m:ctrlPr>
                          </m:accPr>
                          <m:e>
                            <m:r>
                              <a:rPr lang="en-US" altLang="en-US" i="1">
                                <a:latin typeface="Cambria Math" panose="02040503050406030204" pitchFamily="18" charset="0"/>
                              </a:rPr>
                              <m:t>𝐵</m:t>
                            </m:r>
                          </m:e>
                        </m:acc>
                        <m:r>
                          <a:rPr lang="en-US" altLang="en-US" b="0" i="1" smtClean="0">
                            <a:latin typeface="Cambria Math" panose="02040503050406030204" pitchFamily="18" charset="0"/>
                          </a:rPr>
                          <m:t>   </m:t>
                        </m:r>
                        <m:r>
                          <a:rPr lang="en-US" b="0" i="1" smtClean="0">
                            <a:latin typeface="Cambria Math" panose="02040503050406030204" pitchFamily="18" charset="0"/>
                          </a:rPr>
                          <m:t>12</m:t>
                        </m:r>
                        <m:acc>
                          <m:accPr>
                            <m:chr m:val="̃"/>
                            <m:ctrlPr>
                              <a:rPr lang="en-US" altLang="en-US" i="1">
                                <a:latin typeface="Cambria Math" panose="02040503050406030204" pitchFamily="18" charset="0"/>
                              </a:rPr>
                            </m:ctrlPr>
                          </m:accPr>
                          <m:e>
                            <m:r>
                              <a:rPr lang="en-US" altLang="en-US" i="1">
                                <a:latin typeface="Cambria Math" panose="02040503050406030204" pitchFamily="18" charset="0"/>
                              </a:rPr>
                              <m:t>𝐵</m:t>
                            </m:r>
                          </m:e>
                        </m:acc>
                      </m:oMath>
                    </m:oMathPara>
                  </a14:m>
                  <a:endParaRPr lang="en-US" dirty="0"/>
                </a:p>
              </p:txBody>
            </p:sp>
          </mc:Choice>
          <mc:Fallback xmlns="">
            <p:sp>
              <p:nvSpPr>
                <p:cNvPr id="59" name="TextBox 58"/>
                <p:cNvSpPr txBox="1">
                  <a:spLocks noRot="1" noChangeAspect="1" noMove="1" noResize="1" noEditPoints="1" noAdjustHandles="1" noChangeArrowheads="1" noChangeShapeType="1" noTextEdit="1"/>
                </p:cNvSpPr>
                <p:nvPr/>
              </p:nvSpPr>
              <p:spPr>
                <a:xfrm>
                  <a:off x="3112561" y="5045062"/>
                  <a:ext cx="2812948" cy="281937"/>
                </a:xfrm>
                <a:prstGeom prst="rect">
                  <a:avLst/>
                </a:prstGeom>
                <a:blipFill>
                  <a:blip r:embed="rId2"/>
                  <a:stretch>
                    <a:fillRect l="-2814" t="-23913" r="-20563" b="-6522"/>
                  </a:stretch>
                </a:blipFill>
              </p:spPr>
              <p:txBody>
                <a:bodyPr/>
                <a:lstStyle/>
                <a:p>
                  <a:r>
                    <a:rPr lang="en-US">
                      <a:noFill/>
                    </a:rPr>
                    <a:t> </a:t>
                  </a:r>
                </a:p>
              </p:txBody>
            </p:sp>
          </mc:Fallback>
        </mc:AlternateContent>
        <p:cxnSp>
          <p:nvCxnSpPr>
            <p:cNvPr id="4099" name="Straight Arrow Connector 4098"/>
            <p:cNvCxnSpPr>
              <a:stCxn id="83" idx="0"/>
            </p:cNvCxnSpPr>
            <p:nvPr/>
          </p:nvCxnSpPr>
          <p:spPr>
            <a:xfrm flipV="1">
              <a:off x="4916968" y="4836316"/>
              <a:ext cx="250197" cy="68062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H="1" flipV="1">
              <a:off x="6183968" y="4859442"/>
              <a:ext cx="610231" cy="4996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07" name="TextBox 4106"/>
                <p:cNvSpPr txBox="1"/>
                <p:nvPr/>
              </p:nvSpPr>
              <p:spPr>
                <a:xfrm>
                  <a:off x="6302374" y="5381802"/>
                  <a:ext cx="120340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𝑟𝑖𝑔𝑖𝑑</m:t>
                        </m:r>
                        <m:r>
                          <a:rPr lang="en-US" b="0" i="1" smtClean="0">
                            <a:latin typeface="Cambria Math" panose="02040503050406030204" pitchFamily="18" charset="0"/>
                          </a:rPr>
                          <m:t> </m:t>
                        </m:r>
                        <m:r>
                          <a:rPr lang="en-US" b="0" i="1" smtClean="0">
                            <a:latin typeface="Cambria Math" panose="02040503050406030204" pitchFamily="18" charset="0"/>
                          </a:rPr>
                          <m:t>𝑟𝑜𝑡𝑜𝑟</m:t>
                        </m:r>
                      </m:oMath>
                    </m:oMathPara>
                  </a14:m>
                  <a:endParaRPr lang="en-US" dirty="0"/>
                </a:p>
              </p:txBody>
            </p:sp>
          </mc:Choice>
          <mc:Fallback xmlns="">
            <p:sp>
              <p:nvSpPr>
                <p:cNvPr id="4107" name="TextBox 4106"/>
                <p:cNvSpPr txBox="1">
                  <a:spLocks noRot="1" noChangeAspect="1" noMove="1" noResize="1" noEditPoints="1" noAdjustHandles="1" noChangeArrowheads="1" noChangeShapeType="1" noTextEdit="1"/>
                </p:cNvSpPr>
                <p:nvPr/>
              </p:nvSpPr>
              <p:spPr>
                <a:xfrm>
                  <a:off x="6302374" y="5381802"/>
                  <a:ext cx="1203406" cy="276999"/>
                </a:xfrm>
                <a:prstGeom prst="rect">
                  <a:avLst/>
                </a:prstGeom>
                <a:blipFill>
                  <a:blip r:embed="rId3"/>
                  <a:stretch>
                    <a:fillRect l="-6566" t="-2222" r="-3535" b="-3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3980653" y="5516936"/>
                  <a:ext cx="187262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𝑛𝑜𝑛</m:t>
                        </m:r>
                        <m:r>
                          <a:rPr lang="en-US" b="0" i="1" smtClean="0">
                            <a:latin typeface="Cambria Math" panose="02040503050406030204" pitchFamily="18" charset="0"/>
                          </a:rPr>
                          <m:t>−</m:t>
                        </m:r>
                        <m:r>
                          <a:rPr lang="en-US" b="0" i="1" smtClean="0">
                            <a:latin typeface="Cambria Math" panose="02040503050406030204" pitchFamily="18" charset="0"/>
                          </a:rPr>
                          <m:t>𝑟𝑖𝑔𝑖𝑑</m:t>
                        </m:r>
                        <m:r>
                          <a:rPr lang="en-US" b="0" i="1" smtClean="0">
                            <a:latin typeface="Cambria Math" panose="02040503050406030204" pitchFamily="18" charset="0"/>
                          </a:rPr>
                          <m:t> </m:t>
                        </m:r>
                        <m:r>
                          <a:rPr lang="en-US" b="0" i="1" smtClean="0">
                            <a:latin typeface="Cambria Math" panose="02040503050406030204" pitchFamily="18" charset="0"/>
                          </a:rPr>
                          <m:t>𝑟𝑜𝑡𝑜𝑟</m:t>
                        </m:r>
                      </m:oMath>
                    </m:oMathPara>
                  </a14:m>
                  <a:endParaRPr lang="en-US" dirty="0"/>
                </a:p>
              </p:txBody>
            </p:sp>
          </mc:Choice>
          <mc:Fallback xmlns="">
            <p:sp>
              <p:nvSpPr>
                <p:cNvPr id="83" name="TextBox 82"/>
                <p:cNvSpPr txBox="1">
                  <a:spLocks noRot="1" noChangeAspect="1" noMove="1" noResize="1" noEditPoints="1" noAdjustHandles="1" noChangeArrowheads="1" noChangeShapeType="1" noTextEdit="1"/>
                </p:cNvSpPr>
                <p:nvPr/>
              </p:nvSpPr>
              <p:spPr>
                <a:xfrm>
                  <a:off x="3980653" y="5516936"/>
                  <a:ext cx="1872629" cy="276999"/>
                </a:xfrm>
                <a:prstGeom prst="rect">
                  <a:avLst/>
                </a:prstGeom>
                <a:blipFill>
                  <a:blip r:embed="rId4"/>
                  <a:stretch>
                    <a:fillRect l="-1303" t="-2222" r="-1954" b="-35556"/>
                  </a:stretch>
                </a:blipFill>
              </p:spPr>
              <p:txBody>
                <a:bodyPr/>
                <a:lstStyle/>
                <a:p>
                  <a:r>
                    <a:rPr lang="en-US">
                      <a:noFill/>
                    </a:rPr>
                    <a:t> </a:t>
                  </a:r>
                </a:p>
              </p:txBody>
            </p:sp>
          </mc:Fallback>
        </mc:AlternateContent>
      </p:grpSp>
      <p:sp>
        <p:nvSpPr>
          <p:cNvPr id="87" name="Rectangle 86"/>
          <p:cNvSpPr/>
          <p:nvPr/>
        </p:nvSpPr>
        <p:spPr>
          <a:xfrm>
            <a:off x="301083" y="912577"/>
            <a:ext cx="8648200" cy="769441"/>
          </a:xfrm>
          <a:prstGeom prst="rect">
            <a:avLst/>
          </a:prstGeom>
        </p:spPr>
        <p:txBody>
          <a:bodyPr wrap="square">
            <a:spAutoFit/>
          </a:bodyPr>
          <a:lstStyle/>
          <a:p>
            <a:pPr algn="just"/>
            <a:r>
              <a:rPr lang="en-US" sz="2200" dirty="0"/>
              <a:t>The energy levels and absorption transitions of a rigid rotator and non-rigid rotor.</a:t>
            </a:r>
            <a:endParaRPr lang="en-US" altLang="en-US" sz="2200" b="1" dirty="0"/>
          </a:p>
        </p:txBody>
      </p:sp>
    </p:spTree>
    <p:extLst>
      <p:ext uri="{BB962C8B-B14F-4D97-AF65-F5344CB8AC3E}">
        <p14:creationId xmlns:p14="http://schemas.microsoft.com/office/powerpoint/2010/main" val="3308491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500"/>
                                        <p:tgtEl>
                                          <p:spTgt spid="8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10"/>
                                        </p:tgtEl>
                                        <p:attrNameLst>
                                          <p:attrName>style.visibility</p:attrName>
                                        </p:attrNameLst>
                                      </p:cBhvr>
                                      <p:to>
                                        <p:strVal val="visible"/>
                                      </p:to>
                                    </p:set>
                                    <p:animEffect transition="in" filter="fade">
                                      <p:cBhvr>
                                        <p:cTn id="12" dur="500"/>
                                        <p:tgtEl>
                                          <p:spTgt spid="4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72"/>
          <p:cNvSpPr txBox="1">
            <a:spLocks noChangeArrowheads="1"/>
          </p:cNvSpPr>
          <p:nvPr/>
        </p:nvSpPr>
        <p:spPr bwMode="auto">
          <a:xfrm>
            <a:off x="0" y="358775"/>
            <a:ext cx="9144000" cy="553998"/>
          </a:xfrm>
          <a:prstGeom prst="rect">
            <a:avLst/>
          </a:prstGeo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500" b="1" dirty="0">
                <a:latin typeface="+mn-lt"/>
                <a:cs typeface="Arial" panose="020B0604020202020204" pitchFamily="34" charset="0"/>
              </a:rPr>
              <a:t>   </a:t>
            </a:r>
            <a:r>
              <a:rPr lang="en-US" altLang="en-US" sz="3000" b="1" dirty="0"/>
              <a:t>The Rigid Rotor</a:t>
            </a:r>
            <a:endParaRPr lang="ar-SA" altLang="en-US" sz="3000" b="1" dirty="0"/>
          </a:p>
        </p:txBody>
      </p:sp>
      <p:sp>
        <p:nvSpPr>
          <p:cNvPr id="5" name="Rectangle 4"/>
          <p:cNvSpPr/>
          <p:nvPr/>
        </p:nvSpPr>
        <p:spPr>
          <a:xfrm>
            <a:off x="194717" y="912773"/>
            <a:ext cx="8754566" cy="861774"/>
          </a:xfrm>
          <a:prstGeom prst="rect">
            <a:avLst/>
          </a:prstGeom>
        </p:spPr>
        <p:txBody>
          <a:bodyPr wrap="square">
            <a:spAutoFit/>
          </a:bodyPr>
          <a:lstStyle/>
          <a:p>
            <a:pPr algn="just"/>
            <a:endParaRPr lang="en-US" sz="2400" dirty="0"/>
          </a:p>
          <a:p>
            <a:pPr algn="just"/>
            <a:endParaRPr lang="en-US" sz="2100" dirty="0"/>
          </a:p>
          <a:p>
            <a:pPr algn="just"/>
            <a:endParaRPr lang="en-US" sz="500" dirty="0"/>
          </a:p>
        </p:txBody>
      </p:sp>
      <mc:AlternateContent xmlns:mc="http://schemas.openxmlformats.org/markup-compatibility/2006" xmlns:a14="http://schemas.microsoft.com/office/drawing/2010/main">
        <mc:Choice Requires="a14">
          <p:sp>
            <p:nvSpPr>
              <p:cNvPr id="3" name="Rectangle 2"/>
              <p:cNvSpPr/>
              <p:nvPr/>
            </p:nvSpPr>
            <p:spPr>
              <a:xfrm>
                <a:off x="207416" y="928906"/>
                <a:ext cx="8741867" cy="5797164"/>
              </a:xfrm>
              <a:prstGeom prst="rect">
                <a:avLst/>
              </a:prstGeom>
            </p:spPr>
            <p:txBody>
              <a:bodyPr wrap="square">
                <a:spAutoFit/>
              </a:bodyPr>
              <a:lstStyle/>
              <a:p>
                <a:pPr algn="just"/>
                <a:r>
                  <a:rPr lang="en-US" sz="2000" b="1" dirty="0"/>
                  <a:t>Introduction</a:t>
                </a:r>
              </a:p>
              <a:p>
                <a:pPr algn="just"/>
                <a:r>
                  <a:rPr lang="en-US" sz="2000" b="1" dirty="0">
                    <a:solidFill>
                      <a:srgbClr val="FF0000"/>
                    </a:solidFill>
                  </a:rPr>
                  <a:t>Why do we need to study rigid rotor model?</a:t>
                </a:r>
              </a:p>
              <a:p>
                <a:pPr algn="just"/>
                <a:r>
                  <a:rPr lang="en-US" sz="2000" dirty="0"/>
                  <a:t>Rigid rotor is used to model the rotational motion of a diatomic molecule.</a:t>
                </a:r>
              </a:p>
              <a:p>
                <a:pPr algn="just"/>
                <a:endParaRPr lang="en-US" sz="1500" dirty="0"/>
              </a:p>
              <a:p>
                <a:pPr algn="just"/>
                <a:r>
                  <a:rPr lang="en-US" sz="2000" dirty="0"/>
                  <a:t>In this chapter we will discuss the quantum-mechanical energies of a rigid rotator and show their relation to the rotational spectrum of a diatomic molecule. We will use the rotational spectrum of a diatomic molecule to determine the bond length of the molecule.</a:t>
                </a:r>
              </a:p>
              <a:p>
                <a:pPr algn="just"/>
                <a:endParaRPr lang="en-US" sz="1500" dirty="0"/>
              </a:p>
              <a:p>
                <a:pPr algn="just"/>
                <a:r>
                  <a:rPr lang="en-US" altLang="en-US" sz="2000" dirty="0"/>
                  <a:t>The total energy of a molecular system is a sum of four energies</a:t>
                </a:r>
              </a:p>
              <a:p>
                <a:pPr algn="just"/>
                <a:endParaRPr lang="en-US" altLang="en-US" sz="500" dirty="0"/>
              </a:p>
              <a:p>
                <a:pPr algn="just"/>
                <a14:m>
                  <m:oMathPara xmlns:m="http://schemas.openxmlformats.org/officeDocument/2006/math">
                    <m:oMathParaPr>
                      <m:jc m:val="centerGroup"/>
                    </m:oMathParaPr>
                    <m:oMath xmlns:m="http://schemas.openxmlformats.org/officeDocument/2006/math">
                      <m:sSub>
                        <m:sSubPr>
                          <m:ctrlPr>
                            <a:rPr lang="en-US" altLang="en-US" sz="2000" i="1" smtClean="0">
                              <a:latin typeface="Cambria Math" panose="02040503050406030204" pitchFamily="18" charset="0"/>
                            </a:rPr>
                          </m:ctrlPr>
                        </m:sSubPr>
                        <m:e>
                          <m:r>
                            <a:rPr lang="en-US" altLang="en-US" sz="2000" b="0" i="1" smtClean="0">
                              <a:latin typeface="Cambria Math" panose="02040503050406030204" pitchFamily="18" charset="0"/>
                            </a:rPr>
                            <m:t>𝐸</m:t>
                          </m:r>
                        </m:e>
                        <m:sub>
                          <m:r>
                            <a:rPr lang="en-US" altLang="en-US" sz="2000" b="0" i="1" smtClean="0">
                              <a:latin typeface="Cambria Math" panose="02040503050406030204" pitchFamily="18" charset="0"/>
                            </a:rPr>
                            <m:t>𝑡𝑜𝑡𝑎𝑙</m:t>
                          </m:r>
                        </m:sub>
                      </m:sSub>
                      <m:r>
                        <a:rPr lang="en-US" altLang="en-US" sz="2000" b="0" i="1" smtClean="0">
                          <a:latin typeface="Cambria Math" panose="02040503050406030204" pitchFamily="18" charset="0"/>
                        </a:rPr>
                        <m:t>=</m:t>
                      </m:r>
                      <m:sSub>
                        <m:sSubPr>
                          <m:ctrlPr>
                            <a:rPr lang="en-US" altLang="en-US" sz="2000" b="0" i="1" smtClean="0">
                              <a:latin typeface="Cambria Math" panose="02040503050406030204" pitchFamily="18" charset="0"/>
                            </a:rPr>
                          </m:ctrlPr>
                        </m:sSubPr>
                        <m:e>
                          <m:r>
                            <a:rPr lang="en-US" altLang="en-US" sz="2000" b="0" i="1" smtClean="0">
                              <a:latin typeface="Cambria Math" panose="02040503050406030204" pitchFamily="18" charset="0"/>
                            </a:rPr>
                            <m:t>𝐸</m:t>
                          </m:r>
                        </m:e>
                        <m:sub>
                          <m:r>
                            <a:rPr lang="en-US" altLang="en-US" sz="2000" b="0" i="1" smtClean="0">
                              <a:latin typeface="Cambria Math" panose="02040503050406030204" pitchFamily="18" charset="0"/>
                            </a:rPr>
                            <m:t>𝑡𝑟𝑎𝑛𝑠</m:t>
                          </m:r>
                        </m:sub>
                      </m:sSub>
                      <m:r>
                        <a:rPr lang="en-US" altLang="en-US" sz="2000" b="0" i="1" smtClean="0">
                          <a:latin typeface="Cambria Math" panose="02040503050406030204" pitchFamily="18" charset="0"/>
                        </a:rPr>
                        <m:t>+</m:t>
                      </m:r>
                      <m:sSub>
                        <m:sSubPr>
                          <m:ctrlPr>
                            <a:rPr lang="en-US" altLang="en-US" sz="2000" b="0" i="1" smtClean="0">
                              <a:latin typeface="Cambria Math" panose="02040503050406030204" pitchFamily="18" charset="0"/>
                            </a:rPr>
                          </m:ctrlPr>
                        </m:sSubPr>
                        <m:e>
                          <m:r>
                            <a:rPr lang="en-US" altLang="en-US" sz="2000" b="0" i="1" smtClean="0">
                              <a:latin typeface="Cambria Math" panose="02040503050406030204" pitchFamily="18" charset="0"/>
                            </a:rPr>
                            <m:t>𝐸</m:t>
                          </m:r>
                        </m:e>
                        <m:sub>
                          <m:r>
                            <a:rPr lang="en-US" altLang="en-US" sz="2000" b="0" i="1" smtClean="0">
                              <a:latin typeface="Cambria Math" panose="02040503050406030204" pitchFamily="18" charset="0"/>
                            </a:rPr>
                            <m:t>𝑣𝑖𝑏</m:t>
                          </m:r>
                        </m:sub>
                      </m:sSub>
                      <m:r>
                        <a:rPr lang="en-US" altLang="en-US" sz="2000" b="0" i="1" smtClean="0">
                          <a:latin typeface="Cambria Math" panose="02040503050406030204" pitchFamily="18" charset="0"/>
                        </a:rPr>
                        <m:t>+</m:t>
                      </m:r>
                      <m:sSub>
                        <m:sSubPr>
                          <m:ctrlPr>
                            <a:rPr lang="en-US" altLang="en-US" sz="2000" b="0" i="1" smtClean="0">
                              <a:latin typeface="Cambria Math" panose="02040503050406030204" pitchFamily="18" charset="0"/>
                            </a:rPr>
                          </m:ctrlPr>
                        </m:sSubPr>
                        <m:e>
                          <m:r>
                            <a:rPr lang="en-US" altLang="en-US" sz="2000" b="0" i="1" smtClean="0">
                              <a:latin typeface="Cambria Math" panose="02040503050406030204" pitchFamily="18" charset="0"/>
                            </a:rPr>
                            <m:t>𝐸</m:t>
                          </m:r>
                        </m:e>
                        <m:sub>
                          <m:r>
                            <a:rPr lang="en-US" altLang="en-US" sz="2000" b="0" i="1" smtClean="0">
                              <a:latin typeface="Cambria Math" panose="02040503050406030204" pitchFamily="18" charset="0"/>
                            </a:rPr>
                            <m:t>𝑟𝑜𝑡</m:t>
                          </m:r>
                        </m:sub>
                      </m:sSub>
                      <m:r>
                        <a:rPr lang="en-US" altLang="en-US" sz="2000" b="0" i="1" smtClean="0">
                          <a:latin typeface="Cambria Math" panose="02040503050406030204" pitchFamily="18" charset="0"/>
                        </a:rPr>
                        <m:t>+</m:t>
                      </m:r>
                      <m:sSub>
                        <m:sSubPr>
                          <m:ctrlPr>
                            <a:rPr lang="en-US" altLang="en-US" sz="2000" b="0" i="1" smtClean="0">
                              <a:latin typeface="Cambria Math" panose="02040503050406030204" pitchFamily="18" charset="0"/>
                            </a:rPr>
                          </m:ctrlPr>
                        </m:sSubPr>
                        <m:e>
                          <m:r>
                            <a:rPr lang="en-US" altLang="en-US" sz="2000" b="0" i="1" smtClean="0">
                              <a:latin typeface="Cambria Math" panose="02040503050406030204" pitchFamily="18" charset="0"/>
                            </a:rPr>
                            <m:t>𝐸</m:t>
                          </m:r>
                        </m:e>
                        <m:sub>
                          <m:r>
                            <a:rPr lang="en-US" altLang="en-US" sz="2000" b="0" i="1" smtClean="0">
                              <a:latin typeface="Cambria Math" panose="02040503050406030204" pitchFamily="18" charset="0"/>
                            </a:rPr>
                            <m:t>𝑒𝑙𝑒𝑐</m:t>
                          </m:r>
                        </m:sub>
                      </m:sSub>
                    </m:oMath>
                  </m:oMathPara>
                </a14:m>
                <a:endParaRPr lang="en-US" altLang="en-US" sz="2000" dirty="0"/>
              </a:p>
              <a:p>
                <a:pPr algn="just"/>
                <a:endParaRPr lang="en-US" altLang="en-US" sz="500" dirty="0"/>
              </a:p>
              <a:p>
                <a:pPr algn="just">
                  <a:lnSpc>
                    <a:spcPct val="130000"/>
                  </a:lnSpc>
                </a:pPr>
                <a:r>
                  <a:rPr lang="en-US" altLang="en-US" sz="2000" dirty="0"/>
                  <a:t>Translational Energy: </a:t>
                </a:r>
                <a14:m>
                  <m:oMath xmlns:m="http://schemas.openxmlformats.org/officeDocument/2006/math">
                    <m:sSub>
                      <m:sSubPr>
                        <m:ctrlPr>
                          <a:rPr lang="en-US" altLang="en-US" sz="2000" i="1">
                            <a:latin typeface="Cambria Math" panose="02040503050406030204" pitchFamily="18" charset="0"/>
                          </a:rPr>
                        </m:ctrlPr>
                      </m:sSubPr>
                      <m:e>
                        <m:r>
                          <a:rPr lang="en-US" altLang="en-US" sz="2000" i="1">
                            <a:latin typeface="Cambria Math" panose="02040503050406030204" pitchFamily="18" charset="0"/>
                          </a:rPr>
                          <m:t>𝐸</m:t>
                        </m:r>
                      </m:e>
                      <m:sub>
                        <m:r>
                          <a:rPr lang="en-US" altLang="en-US" sz="2000" i="1">
                            <a:latin typeface="Cambria Math" panose="02040503050406030204" pitchFamily="18" charset="0"/>
                          </a:rPr>
                          <m:t>𝑡𝑟𝑎𝑛𝑠</m:t>
                        </m:r>
                      </m:sub>
                    </m:sSub>
                    <m:r>
                      <a:rPr lang="en-US" altLang="en-US" sz="2000">
                        <a:latin typeface="Cambria Math" panose="02040503050406030204" pitchFamily="18" charset="0"/>
                      </a:rPr>
                      <m:t>= </m:t>
                    </m:r>
                    <m:f>
                      <m:fPr>
                        <m:ctrlPr>
                          <a:rPr lang="en-US" altLang="en-US" sz="2000" i="1">
                            <a:latin typeface="Cambria Math" panose="02040503050406030204" pitchFamily="18" charset="0"/>
                          </a:rPr>
                        </m:ctrlPr>
                      </m:fPr>
                      <m:num>
                        <m:r>
                          <a:rPr lang="en-US" altLang="en-US" sz="2000">
                            <a:latin typeface="Cambria Math" panose="02040503050406030204" pitchFamily="18" charset="0"/>
                          </a:rPr>
                          <m:t>1</m:t>
                        </m:r>
                      </m:num>
                      <m:den>
                        <m:r>
                          <a:rPr lang="en-US" altLang="en-US" sz="2000">
                            <a:latin typeface="Cambria Math" panose="02040503050406030204" pitchFamily="18" charset="0"/>
                          </a:rPr>
                          <m:t>2</m:t>
                        </m:r>
                      </m:den>
                    </m:f>
                    <m:sSup>
                      <m:sSupPr>
                        <m:ctrlPr>
                          <a:rPr lang="en-US" altLang="en-US" sz="2000" i="1">
                            <a:latin typeface="Cambria Math" panose="02040503050406030204" pitchFamily="18" charset="0"/>
                          </a:rPr>
                        </m:ctrlPr>
                      </m:sSupPr>
                      <m:e>
                        <m:r>
                          <a:rPr lang="en-US" altLang="en-US" sz="2000">
                            <a:latin typeface="Cambria Math" panose="02040503050406030204" pitchFamily="18" charset="0"/>
                          </a:rPr>
                          <m:t>𝑚</m:t>
                        </m:r>
                        <m:r>
                          <m:rPr>
                            <m:nor/>
                          </m:rPr>
                          <a:rPr lang="en-US" altLang="en-US" sz="2000" dirty="0"/>
                          <m:t>v</m:t>
                        </m:r>
                        <m:r>
                          <m:rPr>
                            <m:nor/>
                          </m:rPr>
                          <a:rPr lang="en-US" altLang="en-US" sz="2000" dirty="0"/>
                          <m:t> </m:t>
                        </m:r>
                      </m:e>
                      <m:sup>
                        <m:r>
                          <a:rPr lang="en-US" altLang="en-US" sz="2000">
                            <a:latin typeface="Cambria Math" panose="02040503050406030204" pitchFamily="18" charset="0"/>
                          </a:rPr>
                          <m:t>2</m:t>
                        </m:r>
                      </m:sup>
                    </m:sSup>
                  </m:oMath>
                </a14:m>
                <a:endParaRPr lang="en-US" altLang="en-US" sz="2000" dirty="0"/>
              </a:p>
              <a:p>
                <a:pPr algn="just">
                  <a:lnSpc>
                    <a:spcPct val="130000"/>
                  </a:lnSpc>
                </a:pPr>
                <a:r>
                  <a:rPr lang="en-US" altLang="en-US" sz="2000" dirty="0"/>
                  <a:t>Vibrational Energy: (was discussed in the previous chapter).</a:t>
                </a:r>
              </a:p>
              <a:p>
                <a:pPr algn="just">
                  <a:lnSpc>
                    <a:spcPct val="130000"/>
                  </a:lnSpc>
                </a:pPr>
                <a:r>
                  <a:rPr lang="en-US" altLang="en-US" sz="2000" dirty="0"/>
                  <a:t>Rotational Energy: (will be discussed in this chapter).</a:t>
                </a:r>
              </a:p>
              <a:p>
                <a:pPr algn="just">
                  <a:lnSpc>
                    <a:spcPct val="130000"/>
                  </a:lnSpc>
                </a:pPr>
                <a:r>
                  <a:rPr lang="en-US" altLang="en-US" sz="2000" dirty="0"/>
                  <a:t>Electronic Energy: It is beyond the scope of this course except that of hydrogen atom as we shall see in the next chapter.</a:t>
                </a:r>
              </a:p>
            </p:txBody>
          </p:sp>
        </mc:Choice>
        <mc:Fallback xmlns="">
          <p:sp>
            <p:nvSpPr>
              <p:cNvPr id="3" name="Rectangle 2"/>
              <p:cNvSpPr>
                <a:spLocks noRot="1" noChangeAspect="1" noMove="1" noResize="1" noEditPoints="1" noAdjustHandles="1" noChangeArrowheads="1" noChangeShapeType="1" noTextEdit="1"/>
              </p:cNvSpPr>
              <p:nvPr/>
            </p:nvSpPr>
            <p:spPr>
              <a:xfrm>
                <a:off x="207416" y="928906"/>
                <a:ext cx="8741867" cy="5797164"/>
              </a:xfrm>
              <a:prstGeom prst="rect">
                <a:avLst/>
              </a:prstGeom>
              <a:blipFill>
                <a:blip r:embed="rId3"/>
                <a:stretch>
                  <a:fillRect l="-697" t="-526" r="-76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374BF2-3C04-4AB9-BE52-D173019A9162}" type="slidenum">
              <a:rPr lang="en-US" smtClean="0"/>
              <a:t>2</a:t>
            </a:fld>
            <a:endParaRPr lang="en-US"/>
          </a:p>
        </p:txBody>
      </p:sp>
    </p:spTree>
    <p:extLst>
      <p:ext uri="{BB962C8B-B14F-4D97-AF65-F5344CB8AC3E}">
        <p14:creationId xmlns:p14="http://schemas.microsoft.com/office/powerpoint/2010/main" val="20911267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fade">
                                      <p:cBhvr>
                                        <p:cTn id="5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72"/>
          <p:cNvSpPr txBox="1">
            <a:spLocks noChangeArrowheads="1"/>
          </p:cNvSpPr>
          <p:nvPr/>
        </p:nvSpPr>
        <p:spPr bwMode="auto">
          <a:xfrm>
            <a:off x="0" y="358775"/>
            <a:ext cx="9144000" cy="553998"/>
          </a:xfrm>
          <a:prstGeom prst="rect">
            <a:avLst/>
          </a:prstGeo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500" b="1" dirty="0">
                <a:latin typeface="+mn-lt"/>
                <a:cs typeface="Arial" panose="020B0604020202020204" pitchFamily="34" charset="0"/>
              </a:rPr>
              <a:t>   </a:t>
            </a:r>
            <a:r>
              <a:rPr lang="en-US" altLang="en-US" sz="3000" b="1" dirty="0"/>
              <a:t>The Rigid Rotor</a:t>
            </a:r>
            <a:endParaRPr lang="ar-SA" altLang="en-US" sz="3000" b="1" dirty="0"/>
          </a:p>
        </p:txBody>
      </p:sp>
      <p:sp>
        <p:nvSpPr>
          <p:cNvPr id="5" name="Rectangle 4"/>
          <p:cNvSpPr/>
          <p:nvPr/>
        </p:nvSpPr>
        <p:spPr>
          <a:xfrm>
            <a:off x="194717" y="912773"/>
            <a:ext cx="8754566" cy="861774"/>
          </a:xfrm>
          <a:prstGeom prst="rect">
            <a:avLst/>
          </a:prstGeom>
        </p:spPr>
        <p:txBody>
          <a:bodyPr wrap="square">
            <a:spAutoFit/>
          </a:bodyPr>
          <a:lstStyle/>
          <a:p>
            <a:pPr algn="just"/>
            <a:endParaRPr lang="en-US" sz="2400" dirty="0"/>
          </a:p>
          <a:p>
            <a:pPr algn="just"/>
            <a:endParaRPr lang="en-US" sz="2100" dirty="0"/>
          </a:p>
          <a:p>
            <a:pPr algn="just"/>
            <a:endParaRPr lang="en-US" sz="500" dirty="0"/>
          </a:p>
        </p:txBody>
      </p:sp>
      <mc:AlternateContent xmlns:mc="http://schemas.openxmlformats.org/markup-compatibility/2006" xmlns:a14="http://schemas.microsoft.com/office/drawing/2010/main">
        <mc:Choice Requires="a14">
          <p:sp>
            <p:nvSpPr>
              <p:cNvPr id="3" name="Rectangle 2"/>
              <p:cNvSpPr/>
              <p:nvPr/>
            </p:nvSpPr>
            <p:spPr>
              <a:xfrm>
                <a:off x="207416" y="928906"/>
                <a:ext cx="8741867" cy="5331396"/>
              </a:xfrm>
              <a:prstGeom prst="rect">
                <a:avLst/>
              </a:prstGeom>
            </p:spPr>
            <p:txBody>
              <a:bodyPr wrap="square">
                <a:spAutoFit/>
              </a:bodyPr>
              <a:lstStyle/>
              <a:p>
                <a:pPr algn="just"/>
                <a:r>
                  <a:rPr lang="en-US" sz="2400" dirty="0"/>
                  <a:t>The rigid rotor model consists of two point masses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𝑚</m:t>
                        </m:r>
                      </m:e>
                      <m:sub>
                        <m:r>
                          <a:rPr lang="en-US" sz="2400" b="0" i="1" smtClean="0">
                            <a:latin typeface="Cambria Math" panose="02040503050406030204" pitchFamily="18" charset="0"/>
                          </a:rPr>
                          <m:t>1</m:t>
                        </m:r>
                      </m:sub>
                    </m:sSub>
                  </m:oMath>
                </a14:m>
                <a:r>
                  <a:rPr lang="en-US" sz="2400" dirty="0"/>
                  <a:t> and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𝑚</m:t>
                        </m:r>
                      </m:e>
                      <m:sub>
                        <m:r>
                          <a:rPr lang="en-US" sz="2400" b="0" i="1" smtClean="0">
                            <a:latin typeface="Cambria Math" panose="02040503050406030204" pitchFamily="18" charset="0"/>
                          </a:rPr>
                          <m:t>2</m:t>
                        </m:r>
                      </m:sub>
                    </m:sSub>
                  </m:oMath>
                </a14:m>
                <a:r>
                  <a:rPr lang="en-US" sz="2400" dirty="0"/>
                  <a:t> at fixed distances </a:t>
                </a:r>
                <a14:m>
                  <m:oMath xmlns:m="http://schemas.openxmlformats.org/officeDocument/2006/math">
                    <m:sSub>
                      <m:sSubPr>
                        <m:ctrlPr>
                          <a:rPr lang="en-US" sz="2400" i="1">
                            <a:latin typeface="Cambria Math" panose="02040503050406030204" pitchFamily="18" charset="0"/>
                          </a:rPr>
                        </m:ctrlPr>
                      </m:sSubPr>
                      <m:e>
                        <m:r>
                          <a:rPr lang="en-US" sz="2400" b="0" i="1" smtClean="0">
                            <a:latin typeface="Cambria Math" panose="02040503050406030204" pitchFamily="18" charset="0"/>
                          </a:rPr>
                          <m:t>𝑟</m:t>
                        </m:r>
                      </m:e>
                      <m:sub>
                        <m:r>
                          <a:rPr lang="en-US" sz="2400" i="1">
                            <a:latin typeface="Cambria Math" panose="02040503050406030204" pitchFamily="18" charset="0"/>
                          </a:rPr>
                          <m:t>1</m:t>
                        </m:r>
                      </m:sub>
                    </m:sSub>
                  </m:oMath>
                </a14:m>
                <a:r>
                  <a:rPr lang="en-US" sz="2400" dirty="0"/>
                  <a:t> and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𝑟</m:t>
                        </m:r>
                      </m:e>
                      <m:sub>
                        <m:r>
                          <a:rPr lang="en-US" sz="2400" b="0" i="1" smtClean="0">
                            <a:latin typeface="Cambria Math" panose="02040503050406030204" pitchFamily="18" charset="0"/>
                          </a:rPr>
                          <m:t>2</m:t>
                        </m:r>
                      </m:sub>
                    </m:sSub>
                  </m:oMath>
                </a14:m>
                <a:r>
                  <a:rPr lang="en-US" sz="2400" dirty="0"/>
                  <a:t> from their center of mass.</a:t>
                </a:r>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r>
                  <a:rPr lang="en-US" sz="2400" dirty="0"/>
                  <a:t>The distance between the two point masses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𝑚</m:t>
                        </m:r>
                      </m:e>
                      <m:sub>
                        <m:r>
                          <a:rPr lang="en-US" sz="2400" i="1">
                            <a:latin typeface="Cambria Math" panose="02040503050406030204" pitchFamily="18" charset="0"/>
                          </a:rPr>
                          <m:t>1</m:t>
                        </m:r>
                      </m:sub>
                    </m:sSub>
                  </m:oMath>
                </a14:m>
                <a:r>
                  <a:rPr lang="en-US" sz="2400" dirty="0"/>
                  <a:t> and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𝑚</m:t>
                        </m:r>
                      </m:e>
                      <m:sub>
                        <m:r>
                          <a:rPr lang="en-US" sz="2400" i="1">
                            <a:latin typeface="Cambria Math" panose="02040503050406030204" pitchFamily="18" charset="0"/>
                          </a:rPr>
                          <m:t>2</m:t>
                        </m:r>
                      </m:sub>
                    </m:sSub>
                  </m:oMath>
                </a14:m>
                <a:r>
                  <a:rPr lang="en-US" sz="2400" dirty="0"/>
                  <a:t>is give by</a:t>
                </a:r>
              </a:p>
              <a:p>
                <a:pPr algn="just"/>
                <a:endParaRPr lang="en-US" sz="500" dirty="0"/>
              </a:p>
              <a:p>
                <a:pPr algn="just"/>
                <a14:m>
                  <m:oMathPara xmlns:m="http://schemas.openxmlformats.org/officeDocument/2006/math">
                    <m:oMathParaPr>
                      <m:jc m:val="centerGroup"/>
                    </m:oMathParaPr>
                    <m:oMath xmlns:m="http://schemas.openxmlformats.org/officeDocument/2006/math">
                      <m:r>
                        <a:rPr lang="en-US" sz="2400" i="1" dirty="0" smtClean="0">
                          <a:latin typeface="Cambria Math" panose="02040503050406030204" pitchFamily="18" charset="0"/>
                        </a:rPr>
                        <m:t>𝑅</m:t>
                      </m:r>
                      <m:r>
                        <a:rPr lang="en-US" sz="2400" i="1" dirty="0" smtClean="0">
                          <a:latin typeface="Cambria Math" panose="02040503050406030204" pitchFamily="18" charset="0"/>
                        </a:rPr>
                        <m:t>= </m:t>
                      </m:r>
                      <m:r>
                        <a:rPr lang="en-US" sz="2400" i="1" dirty="0" smtClean="0">
                          <a:latin typeface="Cambria Math" panose="02040503050406030204" pitchFamily="18" charset="0"/>
                        </a:rPr>
                        <m:t>𝑟</m:t>
                      </m:r>
                      <m:r>
                        <a:rPr lang="en-US" sz="2400" i="1" baseline="-25000" dirty="0" smtClean="0">
                          <a:latin typeface="Cambria Math" panose="02040503050406030204" pitchFamily="18" charset="0"/>
                        </a:rPr>
                        <m:t>1</m:t>
                      </m:r>
                      <m:r>
                        <a:rPr lang="en-US" sz="2400" i="1" dirty="0" smtClean="0">
                          <a:latin typeface="Cambria Math" panose="02040503050406030204" pitchFamily="18" charset="0"/>
                        </a:rPr>
                        <m:t> + </m:t>
                      </m:r>
                      <m:r>
                        <a:rPr lang="en-US" sz="2400" i="1" dirty="0" smtClean="0">
                          <a:latin typeface="Cambria Math" panose="02040503050406030204" pitchFamily="18" charset="0"/>
                        </a:rPr>
                        <m:t>𝑟</m:t>
                      </m:r>
                      <m:r>
                        <a:rPr lang="en-US" sz="2400" i="1" baseline="-25000" dirty="0" smtClean="0">
                          <a:latin typeface="Cambria Math" panose="02040503050406030204" pitchFamily="18" charset="0"/>
                        </a:rPr>
                        <m:t>2</m:t>
                      </m:r>
                    </m:oMath>
                  </m:oMathPara>
                </a14:m>
                <a:endParaRPr lang="en-US" sz="2400" baseline="-25000" dirty="0"/>
              </a:p>
              <a:p>
                <a:pPr algn="just"/>
                <a:endParaRPr lang="en-US" altLang="en-US" sz="2400" dirty="0"/>
              </a:p>
            </p:txBody>
          </p:sp>
        </mc:Choice>
        <mc:Fallback xmlns="">
          <p:sp>
            <p:nvSpPr>
              <p:cNvPr id="3" name="Rectangle 2"/>
              <p:cNvSpPr>
                <a:spLocks noRot="1" noChangeAspect="1" noMove="1" noResize="1" noEditPoints="1" noAdjustHandles="1" noChangeArrowheads="1" noChangeShapeType="1" noTextEdit="1"/>
              </p:cNvSpPr>
              <p:nvPr/>
            </p:nvSpPr>
            <p:spPr>
              <a:xfrm>
                <a:off x="207416" y="928906"/>
                <a:ext cx="8741867" cy="5331396"/>
              </a:xfrm>
              <a:prstGeom prst="rect">
                <a:avLst/>
              </a:prstGeom>
              <a:blipFill>
                <a:blip r:embed="rId2"/>
                <a:stretch>
                  <a:fillRect l="-1046" t="-914" r="-111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374BF2-3C04-4AB9-BE52-D173019A9162}" type="slidenum">
              <a:rPr lang="en-US" smtClean="0"/>
              <a:t>3</a:t>
            </a:fld>
            <a:endParaRPr lang="en-US"/>
          </a:p>
        </p:txBody>
      </p:sp>
      <p:pic>
        <p:nvPicPr>
          <p:cNvPr id="3076" name="Picture 4" descr="http://hyperphysics.phy-astr.gsu.edu/hbase/molecule/imgmol/midiat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5850" y="1884524"/>
            <a:ext cx="4336226" cy="283464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73050" y="6261046"/>
            <a:ext cx="7213600" cy="307777"/>
          </a:xfrm>
          <a:prstGeom prst="rect">
            <a:avLst/>
          </a:prstGeom>
        </p:spPr>
        <p:txBody>
          <a:bodyPr wrap="square">
            <a:spAutoFit/>
          </a:bodyPr>
          <a:lstStyle/>
          <a:p>
            <a:r>
              <a:rPr lang="en-US" sz="1400" dirty="0"/>
              <a:t>Image source: http://hyperphysics.phy-astr.gsu.edu/hbase/molecule/rotrig.html</a:t>
            </a:r>
          </a:p>
        </p:txBody>
      </p:sp>
    </p:spTree>
    <p:extLst>
      <p:ext uri="{BB962C8B-B14F-4D97-AF65-F5344CB8AC3E}">
        <p14:creationId xmlns:p14="http://schemas.microsoft.com/office/powerpoint/2010/main" val="5034267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6"/>
                                        </p:tgtEl>
                                        <p:attrNameLst>
                                          <p:attrName>style.visibility</p:attrName>
                                        </p:attrNameLst>
                                      </p:cBhvr>
                                      <p:to>
                                        <p:strVal val="visible"/>
                                      </p:to>
                                    </p:set>
                                    <p:animEffect transition="in" filter="fade">
                                      <p:cBhvr>
                                        <p:cTn id="12" dur="500"/>
                                        <p:tgtEl>
                                          <p:spTgt spid="307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fade">
                                      <p:cBhvr>
                                        <p:cTn id="17" dur="500"/>
                                        <p:tgtEl>
                                          <p:spTgt spid="3">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fade">
                                      <p:cBhvr>
                                        <p:cTn id="22" dur="500"/>
                                        <p:tgtEl>
                                          <p:spTgt spid="3">
                                            <p:txEl>
                                              <p:pRg st="12" end="1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72"/>
          <p:cNvSpPr txBox="1">
            <a:spLocks noChangeArrowheads="1"/>
          </p:cNvSpPr>
          <p:nvPr/>
        </p:nvSpPr>
        <p:spPr bwMode="auto">
          <a:xfrm>
            <a:off x="0" y="358775"/>
            <a:ext cx="9144000" cy="553998"/>
          </a:xfrm>
          <a:prstGeom prst="rect">
            <a:avLst/>
          </a:prstGeo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500" b="1" dirty="0">
                <a:latin typeface="+mn-lt"/>
                <a:cs typeface="Arial" panose="020B0604020202020204" pitchFamily="34" charset="0"/>
              </a:rPr>
              <a:t>   </a:t>
            </a:r>
            <a:r>
              <a:rPr lang="en-US" altLang="en-US" sz="3000" b="1" dirty="0"/>
              <a:t>The Rigid Rotor</a:t>
            </a:r>
            <a:endParaRPr lang="ar-SA" altLang="en-US" sz="3000" b="1" dirty="0"/>
          </a:p>
        </p:txBody>
      </p:sp>
      <p:sp>
        <p:nvSpPr>
          <p:cNvPr id="5" name="Rectangle 4"/>
          <p:cNvSpPr/>
          <p:nvPr/>
        </p:nvSpPr>
        <p:spPr>
          <a:xfrm>
            <a:off x="194717" y="912773"/>
            <a:ext cx="8754566" cy="861774"/>
          </a:xfrm>
          <a:prstGeom prst="rect">
            <a:avLst/>
          </a:prstGeom>
        </p:spPr>
        <p:txBody>
          <a:bodyPr wrap="square">
            <a:spAutoFit/>
          </a:bodyPr>
          <a:lstStyle/>
          <a:p>
            <a:pPr algn="just"/>
            <a:endParaRPr lang="en-US" sz="2400" dirty="0"/>
          </a:p>
          <a:p>
            <a:pPr algn="just"/>
            <a:endParaRPr lang="en-US" sz="2100" dirty="0"/>
          </a:p>
          <a:p>
            <a:pPr algn="just"/>
            <a:endParaRPr lang="en-US" sz="500" dirty="0"/>
          </a:p>
        </p:txBody>
      </p:sp>
      <mc:AlternateContent xmlns:mc="http://schemas.openxmlformats.org/markup-compatibility/2006" xmlns:a14="http://schemas.microsoft.com/office/drawing/2010/main">
        <mc:Choice Requires="a14">
          <p:sp>
            <p:nvSpPr>
              <p:cNvPr id="3" name="Rectangle 2"/>
              <p:cNvSpPr/>
              <p:nvPr/>
            </p:nvSpPr>
            <p:spPr>
              <a:xfrm>
                <a:off x="207416" y="928906"/>
                <a:ext cx="8741867" cy="5603457"/>
              </a:xfrm>
              <a:prstGeom prst="rect">
                <a:avLst/>
              </a:prstGeom>
            </p:spPr>
            <p:txBody>
              <a:bodyPr wrap="square">
                <a:spAutoFit/>
              </a:bodyPr>
              <a:lstStyle/>
              <a:p>
                <a:pPr>
                  <a:spcBef>
                    <a:spcPct val="0"/>
                  </a:spcBef>
                </a:pPr>
                <a:r>
                  <a:rPr lang="en-US" altLang="en-US" sz="2200" b="1" dirty="0"/>
                  <a:t>Solution of the Schrödinger equation of the rigid rotor</a:t>
                </a:r>
              </a:p>
              <a:p>
                <a:pPr algn="just"/>
                <a:r>
                  <a:rPr lang="en-US" sz="2200" dirty="0"/>
                  <a:t>Suppose we have a diatomic molecule where </a:t>
                </a:r>
                <a14:m>
                  <m:oMath xmlns:m="http://schemas.openxmlformats.org/officeDocument/2006/math">
                    <m:sSub>
                      <m:sSubPr>
                        <m:ctrlPr>
                          <a:rPr lang="en-US" sz="2200" i="1" smtClean="0">
                            <a:latin typeface="Cambria Math" panose="02040503050406030204" pitchFamily="18" charset="0"/>
                          </a:rPr>
                        </m:ctrlPr>
                      </m:sSubPr>
                      <m:e>
                        <m:r>
                          <a:rPr lang="en-US" sz="2200" b="0" i="1" smtClean="0">
                            <a:latin typeface="Cambria Math" panose="02040503050406030204" pitchFamily="18" charset="0"/>
                          </a:rPr>
                          <m:t>𝑚</m:t>
                        </m:r>
                      </m:e>
                      <m:sub>
                        <m:r>
                          <a:rPr lang="en-US" sz="2200" b="0" i="1" smtClean="0">
                            <a:latin typeface="Cambria Math" panose="02040503050406030204" pitchFamily="18" charset="0"/>
                          </a:rPr>
                          <m:t>1</m:t>
                        </m:r>
                      </m:sub>
                    </m:sSub>
                  </m:oMath>
                </a14:m>
                <a:r>
                  <a:rPr lang="en-US" sz="2200" dirty="0"/>
                  <a:t> is the mass of one atom and and </a:t>
                </a:r>
                <a14:m>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𝑚</m:t>
                        </m:r>
                      </m:e>
                      <m:sub>
                        <m:r>
                          <a:rPr lang="en-US" sz="2200" b="0" i="1" smtClean="0">
                            <a:latin typeface="Cambria Math" panose="02040503050406030204" pitchFamily="18" charset="0"/>
                          </a:rPr>
                          <m:t>2</m:t>
                        </m:r>
                      </m:sub>
                    </m:sSub>
                  </m:oMath>
                </a14:m>
                <a:r>
                  <a:rPr lang="en-US" sz="2200" dirty="0"/>
                  <a:t> is the mass of the other atom where the distances between these two atoms and their center of mass are  </a:t>
                </a:r>
                <a14:m>
                  <m:oMath xmlns:m="http://schemas.openxmlformats.org/officeDocument/2006/math">
                    <m:sSub>
                      <m:sSubPr>
                        <m:ctrlPr>
                          <a:rPr lang="en-US" sz="2200" i="1">
                            <a:latin typeface="Cambria Math" panose="02040503050406030204" pitchFamily="18" charset="0"/>
                          </a:rPr>
                        </m:ctrlPr>
                      </m:sSubPr>
                      <m:e>
                        <m:r>
                          <a:rPr lang="en-US" sz="2200" b="0" i="1" smtClean="0">
                            <a:latin typeface="Cambria Math" panose="02040503050406030204" pitchFamily="18" charset="0"/>
                          </a:rPr>
                          <m:t>𝑟</m:t>
                        </m:r>
                      </m:e>
                      <m:sub>
                        <m:r>
                          <a:rPr lang="en-US" sz="2200" i="1">
                            <a:latin typeface="Cambria Math" panose="02040503050406030204" pitchFamily="18" charset="0"/>
                          </a:rPr>
                          <m:t>1</m:t>
                        </m:r>
                      </m:sub>
                    </m:sSub>
                  </m:oMath>
                </a14:m>
                <a:r>
                  <a:rPr lang="en-US" sz="2200" dirty="0"/>
                  <a:t> and </a:t>
                </a:r>
                <a14:m>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𝑟</m:t>
                        </m:r>
                      </m:e>
                      <m:sub>
                        <m:r>
                          <a:rPr lang="en-US" sz="2200" b="0" i="1" smtClean="0">
                            <a:latin typeface="Cambria Math" panose="02040503050406030204" pitchFamily="18" charset="0"/>
                          </a:rPr>
                          <m:t>2</m:t>
                        </m:r>
                      </m:sub>
                    </m:sSub>
                  </m:oMath>
                </a14:m>
                <a:r>
                  <a:rPr lang="en-US" sz="2200" dirty="0"/>
                  <a:t> respectively.</a:t>
                </a:r>
              </a:p>
              <a:p>
                <a:pPr algn="just"/>
                <a:r>
                  <a:rPr lang="en-US" sz="2200" dirty="0"/>
                  <a:t>The bond length between the two atoms is given by</a:t>
                </a:r>
              </a:p>
              <a:p>
                <a:pPr algn="just"/>
                <a:endParaRPr lang="en-US" sz="2200" dirty="0"/>
              </a:p>
              <a:p>
                <a:pPr algn="just"/>
                <a14:m>
                  <m:oMathPara xmlns:m="http://schemas.openxmlformats.org/officeDocument/2006/math">
                    <m:oMathParaPr>
                      <m:jc m:val="centerGroup"/>
                    </m:oMathParaPr>
                    <m:oMath xmlns:m="http://schemas.openxmlformats.org/officeDocument/2006/math">
                      <m:r>
                        <a:rPr lang="en-US" sz="2200" b="0" i="1" dirty="0" smtClean="0">
                          <a:latin typeface="Cambria Math" panose="02040503050406030204" pitchFamily="18" charset="0"/>
                        </a:rPr>
                        <m:t>𝑟</m:t>
                      </m:r>
                      <m:r>
                        <a:rPr lang="en-US" sz="2200" i="1" dirty="0">
                          <a:latin typeface="Cambria Math" panose="02040503050406030204" pitchFamily="18" charset="0"/>
                        </a:rPr>
                        <m:t>= </m:t>
                      </m:r>
                      <m:r>
                        <a:rPr lang="en-US" sz="2200" i="1" dirty="0">
                          <a:latin typeface="Cambria Math" panose="02040503050406030204" pitchFamily="18" charset="0"/>
                        </a:rPr>
                        <m:t>𝑟</m:t>
                      </m:r>
                      <m:r>
                        <a:rPr lang="en-US" sz="2200" i="1" baseline="-25000" dirty="0">
                          <a:latin typeface="Cambria Math" panose="02040503050406030204" pitchFamily="18" charset="0"/>
                        </a:rPr>
                        <m:t>1</m:t>
                      </m:r>
                      <m:r>
                        <a:rPr lang="en-US" sz="2200" i="1" dirty="0">
                          <a:latin typeface="Cambria Math" panose="02040503050406030204" pitchFamily="18" charset="0"/>
                        </a:rPr>
                        <m:t> + </m:t>
                      </m:r>
                      <m:r>
                        <a:rPr lang="en-US" sz="2200" i="1" dirty="0">
                          <a:latin typeface="Cambria Math" panose="02040503050406030204" pitchFamily="18" charset="0"/>
                        </a:rPr>
                        <m:t>𝑟</m:t>
                      </m:r>
                      <m:r>
                        <a:rPr lang="en-US" sz="2200" i="1" baseline="-25000" dirty="0">
                          <a:latin typeface="Cambria Math" panose="02040503050406030204" pitchFamily="18" charset="0"/>
                        </a:rPr>
                        <m:t>2</m:t>
                      </m:r>
                    </m:oMath>
                  </m:oMathPara>
                </a14:m>
                <a:endParaRPr lang="en-US" sz="2200" baseline="-25000" dirty="0"/>
              </a:p>
              <a:p>
                <a:pPr algn="just"/>
                <a:endParaRPr lang="en-US" sz="2200" dirty="0"/>
              </a:p>
              <a:p>
                <a:pPr algn="just"/>
                <a:r>
                  <a:rPr lang="en-US" altLang="en-US" sz="2200" dirty="0"/>
                  <a:t>Now, we want to solve Schrödinger equation of this system </a:t>
                </a:r>
              </a:p>
              <a:p>
                <a:pPr algn="just"/>
                <a:endParaRPr lang="en-US" altLang="en-US" sz="2200" dirty="0"/>
              </a:p>
              <a:p>
                <a:pPr algn="ctr"/>
                <a14:m>
                  <m:oMath xmlns:m="http://schemas.openxmlformats.org/officeDocument/2006/math">
                    <m:acc>
                      <m:accPr>
                        <m:chr m:val="̂"/>
                        <m:ctrlPr>
                          <a:rPr lang="en-US" altLang="en-US" sz="2200" i="1">
                            <a:latin typeface="Cambria Math" panose="02040503050406030204" pitchFamily="18" charset="0"/>
                            <a:cs typeface="Simplified Arabic" pitchFamily="18" charset="-78"/>
                          </a:rPr>
                        </m:ctrlPr>
                      </m:accPr>
                      <m:e>
                        <m:r>
                          <a:rPr lang="en-US" altLang="en-US" sz="2200" i="1">
                            <a:latin typeface="Cambria Math" panose="02040503050406030204" pitchFamily="18" charset="0"/>
                            <a:cs typeface="Simplified Arabic" pitchFamily="18" charset="-78"/>
                          </a:rPr>
                          <m:t>𝐻</m:t>
                        </m:r>
                      </m:e>
                    </m:acc>
                    <m:r>
                      <a:rPr lang="en-US" altLang="en-US" sz="2200" i="1">
                        <a:latin typeface="Cambria Math" panose="02040503050406030204" pitchFamily="18" charset="0"/>
                        <a:ea typeface="Cambria Math" panose="02040503050406030204" pitchFamily="18" charset="0"/>
                        <a:cs typeface="Simplified Arabic" pitchFamily="18" charset="-78"/>
                      </a:rPr>
                      <m:t>𝜓</m:t>
                    </m:r>
                    <m:r>
                      <a:rPr lang="en-US" altLang="en-US" sz="2200" i="1">
                        <a:latin typeface="Cambria Math" panose="02040503050406030204" pitchFamily="18" charset="0"/>
                        <a:ea typeface="Cambria Math" panose="02040503050406030204" pitchFamily="18" charset="0"/>
                        <a:cs typeface="Simplified Arabic" pitchFamily="18" charset="-78"/>
                      </a:rPr>
                      <m:t>=</m:t>
                    </m:r>
                    <m:r>
                      <a:rPr lang="en-US" altLang="en-US" sz="2200" i="1">
                        <a:latin typeface="Cambria Math" panose="02040503050406030204" pitchFamily="18" charset="0"/>
                        <a:ea typeface="Cambria Math" panose="02040503050406030204" pitchFamily="18" charset="0"/>
                        <a:cs typeface="Simplified Arabic" pitchFamily="18" charset="-78"/>
                      </a:rPr>
                      <m:t>𝐸</m:t>
                    </m:r>
                    <m:r>
                      <a:rPr lang="en-US" altLang="en-US" sz="2200" i="1">
                        <a:latin typeface="Cambria Math" panose="02040503050406030204" pitchFamily="18" charset="0"/>
                        <a:ea typeface="Cambria Math" panose="02040503050406030204" pitchFamily="18" charset="0"/>
                        <a:cs typeface="Simplified Arabic" pitchFamily="18" charset="-78"/>
                      </a:rPr>
                      <m:t>𝜓</m:t>
                    </m:r>
                  </m:oMath>
                </a14:m>
                <a:r>
                  <a:rPr lang="en-US" altLang="en-US" sz="2200" dirty="0"/>
                  <a:t> </a:t>
                </a:r>
              </a:p>
              <a:p>
                <a:pPr algn="ctr"/>
                <a:endParaRPr lang="en-US" altLang="en-US" sz="2200" dirty="0"/>
              </a:p>
              <a:p>
                <a:pPr algn="just"/>
                <a14:m>
                  <m:oMathPara xmlns:m="http://schemas.openxmlformats.org/officeDocument/2006/math">
                    <m:oMathParaPr>
                      <m:jc m:val="centerGroup"/>
                    </m:oMathParaPr>
                    <m:oMath xmlns:m="http://schemas.openxmlformats.org/officeDocument/2006/math">
                      <m:d>
                        <m:dPr>
                          <m:ctrlPr>
                            <a:rPr lang="en-US" altLang="en-US" sz="2200" i="1" smtClean="0">
                              <a:latin typeface="Cambria Math" panose="02040503050406030204" pitchFamily="18" charset="0"/>
                            </a:rPr>
                          </m:ctrlPr>
                        </m:dPr>
                        <m:e>
                          <m:r>
                            <a:rPr lang="en-US" altLang="en-US" sz="2200" b="0" i="1" smtClean="0">
                              <a:latin typeface="Cambria Math" panose="02040503050406030204" pitchFamily="18" charset="0"/>
                            </a:rPr>
                            <m:t>−</m:t>
                          </m:r>
                          <m:f>
                            <m:fPr>
                              <m:ctrlPr>
                                <a:rPr lang="en-US" altLang="en-US" sz="2200" i="1" smtClean="0">
                                  <a:latin typeface="Cambria Math" panose="02040503050406030204" pitchFamily="18" charset="0"/>
                                </a:rPr>
                              </m:ctrlPr>
                            </m:fPr>
                            <m:num>
                              <m:r>
                                <a:rPr lang="en-US" altLang="en-US" sz="2200" i="1" smtClean="0">
                                  <a:latin typeface="Cambria Math" panose="02040503050406030204" pitchFamily="18" charset="0"/>
                                  <a:ea typeface="Cambria Math" panose="02040503050406030204" pitchFamily="18" charset="0"/>
                                </a:rPr>
                                <m:t>ℏ</m:t>
                              </m:r>
                            </m:num>
                            <m:den>
                              <m:r>
                                <a:rPr lang="en-US" altLang="en-US" sz="2200" b="0" i="1" smtClean="0">
                                  <a:latin typeface="Cambria Math" panose="02040503050406030204" pitchFamily="18" charset="0"/>
                                </a:rPr>
                                <m:t>2</m:t>
                              </m:r>
                              <m:r>
                                <a:rPr lang="en-US" altLang="en-US" sz="2200" b="0" i="1" smtClean="0">
                                  <a:latin typeface="Cambria Math" panose="02040503050406030204" pitchFamily="18" charset="0"/>
                                </a:rPr>
                                <m:t>𝑚</m:t>
                              </m:r>
                            </m:den>
                          </m:f>
                          <m:sSup>
                            <m:sSupPr>
                              <m:ctrlPr>
                                <a:rPr lang="en-US" altLang="en-US" sz="2200" i="1" smtClean="0">
                                  <a:latin typeface="Cambria Math" panose="02040503050406030204" pitchFamily="18" charset="0"/>
                                </a:rPr>
                              </m:ctrlPr>
                            </m:sSupPr>
                            <m:e>
                              <m:r>
                                <a:rPr lang="en-US" altLang="en-US" sz="2200" i="0" smtClean="0">
                                  <a:latin typeface="Cambria Math" panose="02040503050406030204" pitchFamily="18" charset="0"/>
                                  <a:ea typeface="Cambria Math" panose="02040503050406030204" pitchFamily="18" charset="0"/>
                                </a:rPr>
                                <m:t>𝛻</m:t>
                              </m:r>
                            </m:e>
                            <m:sup>
                              <m:r>
                                <a:rPr lang="en-US" altLang="en-US" sz="2200" b="0" i="0" smtClean="0">
                                  <a:latin typeface="Cambria Math" panose="02040503050406030204" pitchFamily="18" charset="0"/>
                                </a:rPr>
                                <m:t>2</m:t>
                              </m:r>
                            </m:sup>
                          </m:sSup>
                          <m:r>
                            <a:rPr lang="en-US" altLang="en-US" sz="2200" b="0" i="1" smtClean="0">
                              <a:latin typeface="Cambria Math" panose="02040503050406030204" pitchFamily="18" charset="0"/>
                            </a:rPr>
                            <m:t>+</m:t>
                          </m:r>
                          <m:r>
                            <a:rPr lang="en-US" altLang="en-US" sz="2200" b="0" i="1" smtClean="0">
                              <a:latin typeface="Cambria Math" panose="02040503050406030204" pitchFamily="18" charset="0"/>
                            </a:rPr>
                            <m:t>𝑉</m:t>
                          </m:r>
                        </m:e>
                      </m:d>
                      <m:r>
                        <a:rPr lang="en-US" altLang="en-US" sz="2200" i="1" smtClean="0">
                          <a:latin typeface="Cambria Math" panose="02040503050406030204" pitchFamily="18" charset="0"/>
                          <a:ea typeface="Cambria Math" panose="02040503050406030204" pitchFamily="18" charset="0"/>
                        </a:rPr>
                        <m:t>𝜓</m:t>
                      </m:r>
                      <m:r>
                        <a:rPr lang="en-US" altLang="en-US" sz="2200" b="0" i="1" smtClean="0">
                          <a:latin typeface="Cambria Math" panose="02040503050406030204" pitchFamily="18" charset="0"/>
                          <a:ea typeface="Cambria Math" panose="02040503050406030204" pitchFamily="18" charset="0"/>
                        </a:rPr>
                        <m:t>=</m:t>
                      </m:r>
                      <m:r>
                        <a:rPr lang="en-US" altLang="en-US" sz="2200" b="0" i="1" smtClean="0">
                          <a:latin typeface="Cambria Math" panose="02040503050406030204" pitchFamily="18" charset="0"/>
                          <a:ea typeface="Cambria Math" panose="02040503050406030204" pitchFamily="18" charset="0"/>
                        </a:rPr>
                        <m:t>𝐸</m:t>
                      </m:r>
                      <m:r>
                        <a:rPr lang="en-US" altLang="en-US" sz="2200" b="0" i="1" smtClean="0">
                          <a:latin typeface="Cambria Math" panose="02040503050406030204" pitchFamily="18" charset="0"/>
                          <a:ea typeface="Cambria Math" panose="02040503050406030204" pitchFamily="18" charset="0"/>
                        </a:rPr>
                        <m:t>𝜓</m:t>
                      </m:r>
                    </m:oMath>
                  </m:oMathPara>
                </a14:m>
                <a:endParaRPr lang="en-US" altLang="en-US" sz="2200" dirty="0"/>
              </a:p>
              <a:p>
                <a:pPr algn="just"/>
                <a:r>
                  <a:rPr lang="en-US" altLang="en-US" sz="2200" dirty="0"/>
                  <a:t>By finding first the appropriate form of  </a:t>
                </a:r>
                <a14:m>
                  <m:oMath xmlns:m="http://schemas.openxmlformats.org/officeDocument/2006/math">
                    <m:acc>
                      <m:accPr>
                        <m:chr m:val="̂"/>
                        <m:ctrlPr>
                          <a:rPr lang="en-US" altLang="en-US" sz="2200" i="1">
                            <a:latin typeface="Cambria Math" panose="02040503050406030204" pitchFamily="18" charset="0"/>
                            <a:cs typeface="Simplified Arabic" pitchFamily="18" charset="-78"/>
                          </a:rPr>
                        </m:ctrlPr>
                      </m:accPr>
                      <m:e>
                        <m:r>
                          <a:rPr lang="en-US" altLang="en-US" sz="2200" i="1">
                            <a:latin typeface="Cambria Math" panose="02040503050406030204" pitchFamily="18" charset="0"/>
                            <a:cs typeface="Simplified Arabic" pitchFamily="18" charset="-78"/>
                          </a:rPr>
                          <m:t>𝐻</m:t>
                        </m:r>
                      </m:e>
                    </m:acc>
                  </m:oMath>
                </a14:m>
                <a:r>
                  <a:rPr lang="en-US" altLang="en-US" sz="2200" dirty="0"/>
                  <a:t> and then solving the equation to find </a:t>
                </a:r>
                <a14:m>
                  <m:oMath xmlns:m="http://schemas.openxmlformats.org/officeDocument/2006/math">
                    <m:r>
                      <a:rPr lang="en-US" altLang="en-US" sz="2200" i="1">
                        <a:latin typeface="Cambria Math" panose="02040503050406030204" pitchFamily="18" charset="0"/>
                        <a:ea typeface="Cambria Math" panose="02040503050406030204" pitchFamily="18" charset="0"/>
                      </a:rPr>
                      <m:t>𝜓</m:t>
                    </m:r>
                  </m:oMath>
                </a14:m>
                <a:r>
                  <a:rPr lang="en-US" altLang="en-US" sz="2200" dirty="0"/>
                  <a:t> and </a:t>
                </a:r>
                <a14:m>
                  <m:oMath xmlns:m="http://schemas.openxmlformats.org/officeDocument/2006/math">
                    <m:r>
                      <a:rPr lang="en-US" altLang="en-US" sz="2200" i="1" dirty="0" smtClean="0">
                        <a:latin typeface="Cambria Math" panose="02040503050406030204" pitchFamily="18" charset="0"/>
                      </a:rPr>
                      <m:t>𝐸</m:t>
                    </m:r>
                  </m:oMath>
                </a14:m>
                <a:r>
                  <a:rPr lang="en-US" altLang="en-US" sz="2200" dirty="0"/>
                  <a:t>.</a:t>
                </a:r>
              </a:p>
            </p:txBody>
          </p:sp>
        </mc:Choice>
        <mc:Fallback xmlns="">
          <p:sp>
            <p:nvSpPr>
              <p:cNvPr id="3" name="Rectangle 2"/>
              <p:cNvSpPr>
                <a:spLocks noRot="1" noChangeAspect="1" noMove="1" noResize="1" noEditPoints="1" noAdjustHandles="1" noChangeArrowheads="1" noChangeShapeType="1" noTextEdit="1"/>
              </p:cNvSpPr>
              <p:nvPr/>
            </p:nvSpPr>
            <p:spPr>
              <a:xfrm>
                <a:off x="207416" y="928906"/>
                <a:ext cx="8741867" cy="5603457"/>
              </a:xfrm>
              <a:prstGeom prst="rect">
                <a:avLst/>
              </a:prstGeom>
              <a:blipFill>
                <a:blip r:embed="rId2"/>
                <a:stretch>
                  <a:fillRect l="-907" t="-652" r="-907" b="-119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374BF2-3C04-4AB9-BE52-D173019A9162}" type="slidenum">
              <a:rPr lang="en-US" smtClean="0"/>
              <a:t>4</a:t>
            </a:fld>
            <a:endParaRPr lang="en-US"/>
          </a:p>
        </p:txBody>
      </p:sp>
    </p:spTree>
    <p:extLst>
      <p:ext uri="{BB962C8B-B14F-4D97-AF65-F5344CB8AC3E}">
        <p14:creationId xmlns:p14="http://schemas.microsoft.com/office/powerpoint/2010/main" val="23142070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72"/>
          <p:cNvSpPr txBox="1">
            <a:spLocks noChangeArrowheads="1"/>
          </p:cNvSpPr>
          <p:nvPr/>
        </p:nvSpPr>
        <p:spPr bwMode="auto">
          <a:xfrm>
            <a:off x="0" y="358775"/>
            <a:ext cx="9144000" cy="553998"/>
          </a:xfrm>
          <a:prstGeom prst="rect">
            <a:avLst/>
          </a:prstGeo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500" b="1" dirty="0">
                <a:latin typeface="+mn-lt"/>
                <a:cs typeface="Arial" panose="020B0604020202020204" pitchFamily="34" charset="0"/>
              </a:rPr>
              <a:t>   </a:t>
            </a:r>
            <a:r>
              <a:rPr lang="en-US" altLang="en-US" sz="3000" b="1" dirty="0"/>
              <a:t>The Rigid Rotor</a:t>
            </a:r>
            <a:endParaRPr lang="ar-SA" altLang="en-US" sz="3000" b="1" dirty="0"/>
          </a:p>
        </p:txBody>
      </p:sp>
      <p:sp>
        <p:nvSpPr>
          <p:cNvPr id="5" name="Rectangle 4"/>
          <p:cNvSpPr/>
          <p:nvPr/>
        </p:nvSpPr>
        <p:spPr>
          <a:xfrm>
            <a:off x="194717" y="912773"/>
            <a:ext cx="8754566" cy="861774"/>
          </a:xfrm>
          <a:prstGeom prst="rect">
            <a:avLst/>
          </a:prstGeom>
        </p:spPr>
        <p:txBody>
          <a:bodyPr wrap="square">
            <a:spAutoFit/>
          </a:bodyPr>
          <a:lstStyle/>
          <a:p>
            <a:pPr algn="just"/>
            <a:endParaRPr lang="en-US" sz="2400" dirty="0"/>
          </a:p>
          <a:p>
            <a:pPr algn="just"/>
            <a:endParaRPr lang="en-US" sz="2100" dirty="0"/>
          </a:p>
          <a:p>
            <a:pPr algn="just"/>
            <a:endParaRPr lang="en-US" sz="500" dirty="0"/>
          </a:p>
        </p:txBody>
      </p:sp>
      <mc:AlternateContent xmlns:mc="http://schemas.openxmlformats.org/markup-compatibility/2006" xmlns:a14="http://schemas.microsoft.com/office/drawing/2010/main">
        <mc:Choice Requires="a14">
          <p:sp>
            <p:nvSpPr>
              <p:cNvPr id="3" name="Rectangle 2"/>
              <p:cNvSpPr/>
              <p:nvPr/>
            </p:nvSpPr>
            <p:spPr>
              <a:xfrm>
                <a:off x="207416" y="928906"/>
                <a:ext cx="8741867" cy="5465535"/>
              </a:xfrm>
              <a:prstGeom prst="rect">
                <a:avLst/>
              </a:prstGeom>
            </p:spPr>
            <p:txBody>
              <a:bodyPr wrap="square">
                <a:spAutoFit/>
              </a:bodyPr>
              <a:lstStyle/>
              <a:p>
                <a:pPr algn="just">
                  <a:spcBef>
                    <a:spcPct val="0"/>
                  </a:spcBef>
                </a:pPr>
                <a:r>
                  <a:rPr lang="en-US" altLang="en-US" sz="2200" dirty="0"/>
                  <a:t>The Schrödinger equation of the rigid rotator model written with respect to </a:t>
                </a:r>
                <a14:m>
                  <m:oMath xmlns:m="http://schemas.openxmlformats.org/officeDocument/2006/math">
                    <m:r>
                      <a:rPr lang="en-US" altLang="en-US" sz="2200" i="1" dirty="0">
                        <a:latin typeface="Cambria Math" panose="02040503050406030204" pitchFamily="18" charset="0"/>
                      </a:rPr>
                      <m:t>𝑟</m:t>
                    </m:r>
                  </m:oMath>
                </a14:m>
                <a:r>
                  <a:rPr lang="en-US" altLang="en-US" sz="2200" dirty="0"/>
                  <a:t>, </a:t>
                </a:r>
                <a14:m>
                  <m:oMath xmlns:m="http://schemas.openxmlformats.org/officeDocument/2006/math">
                    <m:r>
                      <a:rPr lang="el-GR" altLang="en-US" sz="2200" i="1" dirty="0">
                        <a:latin typeface="Cambria Math" panose="02040503050406030204" pitchFamily="18" charset="0"/>
                      </a:rPr>
                      <m:t>𝜃</m:t>
                    </m:r>
                  </m:oMath>
                </a14:m>
                <a:r>
                  <a:rPr lang="en-US" altLang="en-US" sz="2200" dirty="0"/>
                  <a:t> and </a:t>
                </a:r>
                <a14:m>
                  <m:oMath xmlns:m="http://schemas.openxmlformats.org/officeDocument/2006/math">
                    <m:r>
                      <a:rPr lang="el-GR" altLang="en-US" sz="2200" i="1" dirty="0">
                        <a:latin typeface="Cambria Math" panose="02040503050406030204" pitchFamily="18" charset="0"/>
                      </a:rPr>
                      <m:t>𝜑</m:t>
                    </m:r>
                  </m:oMath>
                </a14:m>
                <a:r>
                  <a:rPr lang="en-US" altLang="en-US" sz="2200" dirty="0"/>
                  <a:t> is</a:t>
                </a:r>
              </a:p>
              <a:p>
                <a:pPr algn="just">
                  <a:spcBef>
                    <a:spcPct val="0"/>
                  </a:spcBef>
                </a:pPr>
                <a14:m>
                  <m:oMathPara xmlns:m="http://schemas.openxmlformats.org/officeDocument/2006/math">
                    <m:oMathParaPr>
                      <m:jc m:val="centerGroup"/>
                    </m:oMathParaPr>
                    <m:oMath xmlns:m="http://schemas.openxmlformats.org/officeDocument/2006/math">
                      <m:r>
                        <a:rPr lang="en-US" altLang="en-US" sz="2200" b="0" i="1" smtClean="0">
                          <a:latin typeface="Cambria Math" panose="02040503050406030204" pitchFamily="18" charset="0"/>
                          <a:ea typeface="Cambria Math" panose="02040503050406030204" pitchFamily="18" charset="0"/>
                        </a:rPr>
                        <m:t>−</m:t>
                      </m:r>
                      <m:f>
                        <m:fPr>
                          <m:ctrlPr>
                            <a:rPr lang="en-US" altLang="en-US" sz="2200" i="1">
                              <a:latin typeface="Cambria Math" panose="02040503050406030204" pitchFamily="18" charset="0"/>
                            </a:rPr>
                          </m:ctrlPr>
                        </m:fPr>
                        <m:num>
                          <m:r>
                            <a:rPr lang="en-US" altLang="en-US" sz="2200" i="1">
                              <a:latin typeface="Cambria Math" panose="02040503050406030204" pitchFamily="18" charset="0"/>
                              <a:ea typeface="Cambria Math" panose="02040503050406030204" pitchFamily="18" charset="0"/>
                            </a:rPr>
                            <m:t>ℏ</m:t>
                          </m:r>
                        </m:num>
                        <m:den>
                          <m:r>
                            <a:rPr lang="en-US" altLang="en-US" sz="2200" b="0" i="1" smtClean="0">
                              <a:latin typeface="Cambria Math" panose="02040503050406030204" pitchFamily="18" charset="0"/>
                              <a:ea typeface="Cambria Math" panose="02040503050406030204" pitchFamily="18" charset="0"/>
                            </a:rPr>
                            <m:t>2</m:t>
                          </m:r>
                          <m:r>
                            <a:rPr lang="en-US" altLang="en-US" sz="2200" b="0" i="1" smtClean="0">
                              <a:latin typeface="Cambria Math" panose="02040503050406030204" pitchFamily="18" charset="0"/>
                              <a:ea typeface="Cambria Math" panose="02040503050406030204" pitchFamily="18" charset="0"/>
                            </a:rPr>
                            <m:t>𝐼</m:t>
                          </m:r>
                        </m:den>
                      </m:f>
                      <m:d>
                        <m:dPr>
                          <m:begChr m:val="["/>
                          <m:endChr m:val="]"/>
                          <m:ctrlPr>
                            <a:rPr lang="en-US" altLang="en-US" sz="2200" i="1" smtClean="0">
                              <a:latin typeface="Cambria Math" panose="02040503050406030204" pitchFamily="18" charset="0"/>
                              <a:ea typeface="Cambria Math" panose="02040503050406030204" pitchFamily="18" charset="0"/>
                            </a:rPr>
                          </m:ctrlPr>
                        </m:dPr>
                        <m:e>
                          <m:f>
                            <m:fPr>
                              <m:ctrlPr>
                                <a:rPr lang="en-US" altLang="en-US" sz="2200" i="1">
                                  <a:latin typeface="Cambria Math" panose="02040503050406030204" pitchFamily="18" charset="0"/>
                                </a:rPr>
                              </m:ctrlPr>
                            </m:fPr>
                            <m:num>
                              <m:r>
                                <a:rPr lang="en-US" altLang="en-US" sz="2200" i="1">
                                  <a:latin typeface="Cambria Math" panose="02040503050406030204" pitchFamily="18" charset="0"/>
                                </a:rPr>
                                <m:t>1</m:t>
                              </m:r>
                            </m:num>
                            <m:den>
                              <m:func>
                                <m:funcPr>
                                  <m:ctrlPr>
                                    <a:rPr lang="en-US" altLang="en-US" sz="2200" i="1">
                                      <a:latin typeface="Cambria Math" panose="02040503050406030204" pitchFamily="18" charset="0"/>
                                    </a:rPr>
                                  </m:ctrlPr>
                                </m:funcPr>
                                <m:fName>
                                  <m:r>
                                    <m:rPr>
                                      <m:sty m:val="p"/>
                                    </m:rPr>
                                    <a:rPr lang="en-US" altLang="en-US" sz="2200">
                                      <a:latin typeface="Cambria Math" panose="02040503050406030204" pitchFamily="18" charset="0"/>
                                    </a:rPr>
                                    <m:t>sin</m:t>
                                  </m:r>
                                </m:fName>
                                <m:e>
                                  <m:r>
                                    <a:rPr lang="en-US" altLang="en-US" sz="2200" i="1">
                                      <a:latin typeface="Cambria Math" panose="02040503050406030204" pitchFamily="18" charset="0"/>
                                      <a:ea typeface="Cambria Math" panose="02040503050406030204" pitchFamily="18" charset="0"/>
                                    </a:rPr>
                                    <m:t>𝜃</m:t>
                                  </m:r>
                                </m:e>
                              </m:func>
                            </m:den>
                          </m:f>
                          <m:f>
                            <m:fPr>
                              <m:ctrlPr>
                                <a:rPr lang="en-US" altLang="en-US" sz="2200" i="1">
                                  <a:latin typeface="Cambria Math" panose="02040503050406030204" pitchFamily="18" charset="0"/>
                                </a:rPr>
                              </m:ctrlPr>
                            </m:fPr>
                            <m:num>
                              <m:r>
                                <a:rPr lang="en-US" altLang="en-US" sz="2200" i="1">
                                  <a:latin typeface="Cambria Math" panose="02040503050406030204" pitchFamily="18" charset="0"/>
                                  <a:ea typeface="Cambria Math" panose="02040503050406030204" pitchFamily="18" charset="0"/>
                                </a:rPr>
                                <m:t>𝜕</m:t>
                              </m:r>
                            </m:num>
                            <m:den>
                              <m:r>
                                <a:rPr lang="en-US" altLang="en-US" sz="2200" i="1">
                                  <a:latin typeface="Cambria Math" panose="02040503050406030204" pitchFamily="18" charset="0"/>
                                  <a:ea typeface="Cambria Math" panose="02040503050406030204" pitchFamily="18" charset="0"/>
                                </a:rPr>
                                <m:t>𝜕𝜃</m:t>
                              </m:r>
                            </m:den>
                          </m:f>
                          <m:d>
                            <m:dPr>
                              <m:ctrlPr>
                                <a:rPr lang="en-US" altLang="en-US" sz="2200" i="1">
                                  <a:latin typeface="Cambria Math" panose="02040503050406030204" pitchFamily="18" charset="0"/>
                                </a:rPr>
                              </m:ctrlPr>
                            </m:dPr>
                            <m:e>
                              <m:func>
                                <m:funcPr>
                                  <m:ctrlPr>
                                    <a:rPr lang="en-US" altLang="en-US" sz="2200" i="1">
                                      <a:latin typeface="Cambria Math" panose="02040503050406030204" pitchFamily="18" charset="0"/>
                                    </a:rPr>
                                  </m:ctrlPr>
                                </m:funcPr>
                                <m:fName>
                                  <m:r>
                                    <m:rPr>
                                      <m:sty m:val="p"/>
                                    </m:rPr>
                                    <a:rPr lang="en-US" altLang="en-US" sz="2200">
                                      <a:latin typeface="Cambria Math" panose="02040503050406030204" pitchFamily="18" charset="0"/>
                                    </a:rPr>
                                    <m:t>sin</m:t>
                                  </m:r>
                                </m:fName>
                                <m:e>
                                  <m:r>
                                    <a:rPr lang="en-US" altLang="en-US" sz="2200" i="1">
                                      <a:latin typeface="Cambria Math" panose="02040503050406030204" pitchFamily="18" charset="0"/>
                                      <a:ea typeface="Cambria Math" panose="02040503050406030204" pitchFamily="18" charset="0"/>
                                    </a:rPr>
                                    <m:t>𝜃</m:t>
                                  </m:r>
                                </m:e>
                              </m:func>
                              <m:f>
                                <m:fPr>
                                  <m:ctrlPr>
                                    <a:rPr lang="en-US" altLang="en-US" sz="2200" i="1">
                                      <a:latin typeface="Cambria Math" panose="02040503050406030204" pitchFamily="18" charset="0"/>
                                    </a:rPr>
                                  </m:ctrlPr>
                                </m:fPr>
                                <m:num>
                                  <m:r>
                                    <a:rPr lang="en-US" altLang="en-US" sz="2200" i="1">
                                      <a:latin typeface="Cambria Math" panose="02040503050406030204" pitchFamily="18" charset="0"/>
                                      <a:ea typeface="Cambria Math" panose="02040503050406030204" pitchFamily="18" charset="0"/>
                                    </a:rPr>
                                    <m:t>𝜕𝜓</m:t>
                                  </m:r>
                                </m:num>
                                <m:den>
                                  <m:r>
                                    <a:rPr lang="en-US" altLang="en-US" sz="2200" i="1">
                                      <a:latin typeface="Cambria Math" panose="02040503050406030204" pitchFamily="18" charset="0"/>
                                      <a:ea typeface="Cambria Math" panose="02040503050406030204" pitchFamily="18" charset="0"/>
                                    </a:rPr>
                                    <m:t>𝜕𝜃</m:t>
                                  </m:r>
                                </m:den>
                              </m:f>
                            </m:e>
                          </m:d>
                          <m:r>
                            <a:rPr lang="en-US" altLang="en-US" sz="2200" i="1">
                              <a:latin typeface="Cambria Math" panose="02040503050406030204" pitchFamily="18" charset="0"/>
                            </a:rPr>
                            <m:t>+</m:t>
                          </m:r>
                          <m:f>
                            <m:fPr>
                              <m:ctrlPr>
                                <a:rPr lang="en-US" altLang="en-US" sz="2200" i="1">
                                  <a:latin typeface="Cambria Math" panose="02040503050406030204" pitchFamily="18" charset="0"/>
                                </a:rPr>
                              </m:ctrlPr>
                            </m:fPr>
                            <m:num>
                              <m:r>
                                <a:rPr lang="en-US" altLang="en-US" sz="2200" i="1">
                                  <a:latin typeface="Cambria Math" panose="02040503050406030204" pitchFamily="18" charset="0"/>
                                </a:rPr>
                                <m:t>1</m:t>
                              </m:r>
                            </m:num>
                            <m:den>
                              <m:sSup>
                                <m:sSupPr>
                                  <m:ctrlPr>
                                    <a:rPr lang="en-US" altLang="en-US" sz="2200" i="1">
                                      <a:latin typeface="Cambria Math" panose="02040503050406030204" pitchFamily="18" charset="0"/>
                                    </a:rPr>
                                  </m:ctrlPr>
                                </m:sSupPr>
                                <m:e>
                                  <m:r>
                                    <a:rPr lang="en-US" altLang="en-US" sz="2200" i="1">
                                      <a:latin typeface="Cambria Math" panose="02040503050406030204" pitchFamily="18" charset="0"/>
                                    </a:rPr>
                                    <m:t>𝑠𝑖𝑛</m:t>
                                  </m:r>
                                </m:e>
                                <m:sup>
                                  <m:r>
                                    <a:rPr lang="en-US" altLang="en-US" sz="2200" i="1">
                                      <a:latin typeface="Cambria Math" panose="02040503050406030204" pitchFamily="18" charset="0"/>
                                    </a:rPr>
                                    <m:t>2</m:t>
                                  </m:r>
                                </m:sup>
                              </m:sSup>
                              <m:r>
                                <a:rPr lang="en-US" altLang="en-US" sz="2200" i="1">
                                  <a:latin typeface="Cambria Math" panose="02040503050406030204" pitchFamily="18" charset="0"/>
                                  <a:ea typeface="Cambria Math" panose="02040503050406030204" pitchFamily="18" charset="0"/>
                                </a:rPr>
                                <m:t>𝜃</m:t>
                              </m:r>
                            </m:den>
                          </m:f>
                          <m:f>
                            <m:fPr>
                              <m:ctrlPr>
                                <a:rPr lang="en-US" altLang="en-US" sz="2200" i="1">
                                  <a:latin typeface="Cambria Math" panose="02040503050406030204" pitchFamily="18" charset="0"/>
                                </a:rPr>
                              </m:ctrlPr>
                            </m:fPr>
                            <m:num>
                              <m:sSup>
                                <m:sSupPr>
                                  <m:ctrlPr>
                                    <a:rPr lang="en-US" altLang="en-US" sz="2200" i="1">
                                      <a:latin typeface="Cambria Math" panose="02040503050406030204" pitchFamily="18" charset="0"/>
                                    </a:rPr>
                                  </m:ctrlPr>
                                </m:sSupPr>
                                <m:e>
                                  <m:r>
                                    <a:rPr lang="en-US" altLang="en-US" sz="2200" i="1">
                                      <a:latin typeface="Cambria Math" panose="02040503050406030204" pitchFamily="18" charset="0"/>
                                      <a:ea typeface="Cambria Math" panose="02040503050406030204" pitchFamily="18" charset="0"/>
                                    </a:rPr>
                                    <m:t>𝜕</m:t>
                                  </m:r>
                                </m:e>
                                <m:sup>
                                  <m:r>
                                    <a:rPr lang="en-US" altLang="en-US" sz="2200" i="1">
                                      <a:latin typeface="Cambria Math" panose="02040503050406030204" pitchFamily="18" charset="0"/>
                                    </a:rPr>
                                    <m:t>2</m:t>
                                  </m:r>
                                </m:sup>
                              </m:sSup>
                              <m:r>
                                <a:rPr lang="en-US" altLang="en-US" sz="2200" i="1">
                                  <a:latin typeface="Cambria Math" panose="02040503050406030204" pitchFamily="18" charset="0"/>
                                  <a:ea typeface="Cambria Math" panose="02040503050406030204" pitchFamily="18" charset="0"/>
                                </a:rPr>
                                <m:t>𝜓</m:t>
                              </m:r>
                            </m:num>
                            <m:den>
                              <m:sSup>
                                <m:sSupPr>
                                  <m:ctrlPr>
                                    <a:rPr lang="en-US" altLang="en-US" sz="2200" i="1">
                                      <a:latin typeface="Cambria Math" panose="02040503050406030204" pitchFamily="18" charset="0"/>
                                    </a:rPr>
                                  </m:ctrlPr>
                                </m:sSupPr>
                                <m:e>
                                  <m:r>
                                    <a:rPr lang="en-US" altLang="en-US" sz="2200" i="1">
                                      <a:latin typeface="Cambria Math" panose="02040503050406030204" pitchFamily="18" charset="0"/>
                                      <a:ea typeface="Cambria Math" panose="02040503050406030204" pitchFamily="18" charset="0"/>
                                    </a:rPr>
                                    <m:t>𝜕𝜑</m:t>
                                  </m:r>
                                </m:e>
                                <m:sup>
                                  <m:r>
                                    <a:rPr lang="en-US" altLang="en-US" sz="2200" i="1">
                                      <a:latin typeface="Cambria Math" panose="02040503050406030204" pitchFamily="18" charset="0"/>
                                    </a:rPr>
                                    <m:t>2</m:t>
                                  </m:r>
                                </m:sup>
                              </m:sSup>
                            </m:den>
                          </m:f>
                        </m:e>
                      </m:d>
                      <m:r>
                        <a:rPr lang="en-US" altLang="en-US" sz="2200" b="0" i="1" smtClean="0">
                          <a:latin typeface="Cambria Math" panose="02040503050406030204" pitchFamily="18" charset="0"/>
                          <a:ea typeface="Cambria Math" panose="02040503050406030204" pitchFamily="18" charset="0"/>
                        </a:rPr>
                        <m:t>=</m:t>
                      </m:r>
                      <m:r>
                        <a:rPr lang="en-US" altLang="en-US" sz="2200" i="1">
                          <a:latin typeface="Cambria Math" panose="02040503050406030204" pitchFamily="18" charset="0"/>
                          <a:ea typeface="Cambria Math" panose="02040503050406030204" pitchFamily="18" charset="0"/>
                        </a:rPr>
                        <m:t>𝐸</m:t>
                      </m:r>
                      <m:r>
                        <a:rPr lang="en-US" altLang="en-US" sz="2200" i="1">
                          <a:latin typeface="Cambria Math" panose="02040503050406030204" pitchFamily="18" charset="0"/>
                          <a:ea typeface="Cambria Math" panose="02040503050406030204" pitchFamily="18" charset="0"/>
                        </a:rPr>
                        <m:t>𝜓</m:t>
                      </m:r>
                    </m:oMath>
                  </m:oMathPara>
                </a14:m>
                <a:endParaRPr lang="en-US" altLang="en-US" sz="2200" dirty="0">
                  <a:ea typeface="Cambria Math" panose="02040503050406030204" pitchFamily="18" charset="0"/>
                </a:endParaRPr>
              </a:p>
              <a:p>
                <a:pPr algn="just">
                  <a:spcBef>
                    <a:spcPct val="0"/>
                  </a:spcBef>
                </a:pPr>
                <a:endParaRPr lang="en-US" altLang="en-US" sz="2200" dirty="0">
                  <a:ea typeface="Cambria Math" panose="02040503050406030204" pitchFamily="18" charset="0"/>
                </a:endParaRPr>
              </a:p>
              <a:p>
                <a:pPr algn="just">
                  <a:spcBef>
                    <a:spcPct val="0"/>
                  </a:spcBef>
                </a:pPr>
                <a:r>
                  <a:rPr lang="en-US" altLang="en-US" sz="2200" dirty="0"/>
                  <a:t>After </a:t>
                </a:r>
                <a:r>
                  <a:rPr lang="en-US" sz="2200" dirty="0"/>
                  <a:t>a little effort, the eigenfunctions can be shown to be the spherical harmonics </a:t>
                </a:r>
                <a:endParaRPr lang="en-US" altLang="en-US" sz="2200" dirty="0"/>
              </a:p>
              <a:p>
                <a:pPr algn="just">
                  <a:spcBef>
                    <a:spcPct val="0"/>
                  </a:spcBef>
                </a:pPr>
                <a:endParaRPr lang="en-US" altLang="en-US" sz="2200" dirty="0"/>
              </a:p>
              <a:p>
                <a:pPr algn="just">
                  <a:spcBef>
                    <a:spcPct val="0"/>
                  </a:spcBef>
                </a:pPr>
                <a14:m>
                  <m:oMathPara xmlns:m="http://schemas.openxmlformats.org/officeDocument/2006/math">
                    <m:oMathParaPr>
                      <m:jc m:val="centerGroup"/>
                    </m:oMathParaPr>
                    <m:oMath xmlns:m="http://schemas.openxmlformats.org/officeDocument/2006/math">
                      <m:sSubSup>
                        <m:sSubSupPr>
                          <m:ctrlPr>
                            <a:rPr lang="en-US" altLang="en-US" sz="2200" b="1" i="1" smtClean="0">
                              <a:solidFill>
                                <a:schemeClr val="accent6">
                                  <a:lumMod val="75000"/>
                                </a:schemeClr>
                              </a:solidFill>
                              <a:latin typeface="Cambria Math" panose="02040503050406030204" pitchFamily="18" charset="0"/>
                            </a:rPr>
                          </m:ctrlPr>
                        </m:sSubSupPr>
                        <m:e>
                          <m:r>
                            <a:rPr lang="en-US" altLang="en-US" sz="2200" b="1" i="1">
                              <a:solidFill>
                                <a:schemeClr val="accent6">
                                  <a:lumMod val="75000"/>
                                </a:schemeClr>
                              </a:solidFill>
                              <a:latin typeface="Cambria Math" panose="02040503050406030204" pitchFamily="18" charset="0"/>
                            </a:rPr>
                            <m:t>𝒀</m:t>
                          </m:r>
                        </m:e>
                        <m:sub>
                          <m:r>
                            <a:rPr lang="en-US" altLang="en-US" sz="2200" b="1" i="1">
                              <a:solidFill>
                                <a:schemeClr val="accent6">
                                  <a:lumMod val="75000"/>
                                </a:schemeClr>
                              </a:solidFill>
                              <a:latin typeface="Cambria Math" panose="02040503050406030204" pitchFamily="18" charset="0"/>
                            </a:rPr>
                            <m:t>𝒋</m:t>
                          </m:r>
                        </m:sub>
                        <m:sup>
                          <m:r>
                            <a:rPr lang="en-US" altLang="en-US" sz="2200" b="1" i="1">
                              <a:solidFill>
                                <a:schemeClr val="accent6">
                                  <a:lumMod val="75000"/>
                                </a:schemeClr>
                              </a:solidFill>
                              <a:latin typeface="Cambria Math" panose="02040503050406030204" pitchFamily="18" charset="0"/>
                            </a:rPr>
                            <m:t>𝒎</m:t>
                          </m:r>
                        </m:sup>
                      </m:sSubSup>
                      <m:r>
                        <a:rPr lang="en-US" altLang="en-US" sz="2200" b="1" i="1">
                          <a:solidFill>
                            <a:schemeClr val="accent6">
                              <a:lumMod val="75000"/>
                            </a:schemeClr>
                          </a:solidFill>
                          <a:latin typeface="Cambria Math" panose="02040503050406030204" pitchFamily="18" charset="0"/>
                        </a:rPr>
                        <m:t>(</m:t>
                      </m:r>
                      <m:r>
                        <a:rPr lang="en-US" altLang="en-US" sz="2200" b="1" i="1">
                          <a:solidFill>
                            <a:schemeClr val="accent6">
                              <a:lumMod val="75000"/>
                            </a:schemeClr>
                          </a:solidFill>
                          <a:latin typeface="Cambria Math" panose="02040503050406030204" pitchFamily="18" charset="0"/>
                          <a:ea typeface="Cambria Math" panose="02040503050406030204" pitchFamily="18" charset="0"/>
                        </a:rPr>
                        <m:t>𝜽</m:t>
                      </m:r>
                      <m:r>
                        <a:rPr lang="en-US" altLang="en-US" sz="2200" b="1" i="1">
                          <a:solidFill>
                            <a:schemeClr val="accent6">
                              <a:lumMod val="75000"/>
                            </a:schemeClr>
                          </a:solidFill>
                          <a:latin typeface="Cambria Math" panose="02040503050406030204" pitchFamily="18" charset="0"/>
                          <a:ea typeface="Cambria Math" panose="02040503050406030204" pitchFamily="18" charset="0"/>
                        </a:rPr>
                        <m:t>,)=</m:t>
                      </m:r>
                      <m:sSup>
                        <m:sSupPr>
                          <m:ctrlPr>
                            <a:rPr lang="en-US" altLang="en-US" sz="2200" b="1" i="1">
                              <a:solidFill>
                                <a:schemeClr val="accent6">
                                  <a:lumMod val="75000"/>
                                </a:schemeClr>
                              </a:solidFill>
                              <a:latin typeface="Cambria Math" panose="02040503050406030204" pitchFamily="18" charset="0"/>
                            </a:rPr>
                          </m:ctrlPr>
                        </m:sSupPr>
                        <m:e>
                          <m:d>
                            <m:dPr>
                              <m:begChr m:val="["/>
                              <m:endChr m:val="]"/>
                              <m:ctrlPr>
                                <a:rPr lang="en-US" altLang="en-US" sz="2200" b="1" i="1">
                                  <a:solidFill>
                                    <a:schemeClr val="accent6">
                                      <a:lumMod val="75000"/>
                                    </a:schemeClr>
                                  </a:solidFill>
                                  <a:latin typeface="Cambria Math" panose="02040503050406030204" pitchFamily="18" charset="0"/>
                                </a:rPr>
                              </m:ctrlPr>
                            </m:dPr>
                            <m:e>
                              <m:f>
                                <m:fPr>
                                  <m:ctrlPr>
                                    <a:rPr lang="en-US" altLang="en-US" sz="2200" b="1" i="1">
                                      <a:solidFill>
                                        <a:schemeClr val="accent6">
                                          <a:lumMod val="75000"/>
                                        </a:schemeClr>
                                      </a:solidFill>
                                      <a:latin typeface="Cambria Math" panose="02040503050406030204" pitchFamily="18" charset="0"/>
                                    </a:rPr>
                                  </m:ctrlPr>
                                </m:fPr>
                                <m:num>
                                  <m:r>
                                    <a:rPr lang="en-US" altLang="en-US" sz="2200" b="1" i="1">
                                      <a:solidFill>
                                        <a:schemeClr val="accent6">
                                          <a:lumMod val="75000"/>
                                        </a:schemeClr>
                                      </a:solidFill>
                                      <a:latin typeface="Cambria Math" panose="02040503050406030204" pitchFamily="18" charset="0"/>
                                    </a:rPr>
                                    <m:t>𝟐</m:t>
                                  </m:r>
                                  <m:d>
                                    <m:dPr>
                                      <m:ctrlPr>
                                        <a:rPr lang="en-US" altLang="en-US" sz="2200" b="1" i="1">
                                          <a:solidFill>
                                            <a:schemeClr val="accent6">
                                              <a:lumMod val="75000"/>
                                            </a:schemeClr>
                                          </a:solidFill>
                                          <a:latin typeface="Cambria Math" panose="02040503050406030204" pitchFamily="18" charset="0"/>
                                        </a:rPr>
                                      </m:ctrlPr>
                                    </m:dPr>
                                    <m:e>
                                      <m:r>
                                        <a:rPr lang="en-US" altLang="en-US" sz="2200" b="1" i="1">
                                          <a:solidFill>
                                            <a:schemeClr val="accent6">
                                              <a:lumMod val="75000"/>
                                            </a:schemeClr>
                                          </a:solidFill>
                                          <a:latin typeface="Cambria Math" panose="02040503050406030204" pitchFamily="18" charset="0"/>
                                        </a:rPr>
                                        <m:t>𝒋</m:t>
                                      </m:r>
                                      <m:r>
                                        <a:rPr lang="en-US" altLang="en-US" sz="2200" b="1" i="1">
                                          <a:solidFill>
                                            <a:schemeClr val="accent6">
                                              <a:lumMod val="75000"/>
                                            </a:schemeClr>
                                          </a:solidFill>
                                          <a:latin typeface="Cambria Math" panose="02040503050406030204" pitchFamily="18" charset="0"/>
                                        </a:rPr>
                                        <m:t>+</m:t>
                                      </m:r>
                                      <m:r>
                                        <a:rPr lang="en-US" altLang="en-US" sz="2200" b="1" i="1">
                                          <a:solidFill>
                                            <a:schemeClr val="accent6">
                                              <a:lumMod val="75000"/>
                                            </a:schemeClr>
                                          </a:solidFill>
                                          <a:latin typeface="Cambria Math" panose="02040503050406030204" pitchFamily="18" charset="0"/>
                                        </a:rPr>
                                        <m:t>𝟏</m:t>
                                      </m:r>
                                    </m:e>
                                  </m:d>
                                  <m:d>
                                    <m:dPr>
                                      <m:ctrlPr>
                                        <a:rPr lang="en-US" altLang="en-US" sz="2200" b="1" i="1">
                                          <a:solidFill>
                                            <a:schemeClr val="accent6">
                                              <a:lumMod val="75000"/>
                                            </a:schemeClr>
                                          </a:solidFill>
                                          <a:latin typeface="Cambria Math" panose="02040503050406030204" pitchFamily="18" charset="0"/>
                                        </a:rPr>
                                      </m:ctrlPr>
                                    </m:dPr>
                                    <m:e>
                                      <m:r>
                                        <a:rPr lang="en-US" altLang="en-US" sz="2200" b="1" i="1">
                                          <a:solidFill>
                                            <a:schemeClr val="accent6">
                                              <a:lumMod val="75000"/>
                                            </a:schemeClr>
                                          </a:solidFill>
                                          <a:latin typeface="Cambria Math" panose="02040503050406030204" pitchFamily="18" charset="0"/>
                                        </a:rPr>
                                        <m:t>𝒋</m:t>
                                      </m:r>
                                      <m:r>
                                        <a:rPr lang="en-US" altLang="en-US" sz="2200" b="1" i="1">
                                          <a:solidFill>
                                            <a:schemeClr val="accent6">
                                              <a:lumMod val="75000"/>
                                            </a:schemeClr>
                                          </a:solidFill>
                                          <a:latin typeface="Cambria Math" panose="02040503050406030204" pitchFamily="18" charset="0"/>
                                        </a:rPr>
                                        <m:t>−</m:t>
                                      </m:r>
                                      <m:d>
                                        <m:dPr>
                                          <m:begChr m:val="|"/>
                                          <m:endChr m:val="|"/>
                                          <m:ctrlPr>
                                            <a:rPr lang="en-US" altLang="en-US" sz="2200" b="1" i="1">
                                              <a:solidFill>
                                                <a:schemeClr val="accent6">
                                                  <a:lumMod val="75000"/>
                                                </a:schemeClr>
                                              </a:solidFill>
                                              <a:latin typeface="Cambria Math" panose="02040503050406030204" pitchFamily="18" charset="0"/>
                                            </a:rPr>
                                          </m:ctrlPr>
                                        </m:dPr>
                                        <m:e>
                                          <m:r>
                                            <a:rPr lang="en-US" altLang="en-US" sz="2200" b="1" i="1">
                                              <a:solidFill>
                                                <a:schemeClr val="accent6">
                                                  <a:lumMod val="75000"/>
                                                </a:schemeClr>
                                              </a:solidFill>
                                              <a:latin typeface="Cambria Math" panose="02040503050406030204" pitchFamily="18" charset="0"/>
                                            </a:rPr>
                                            <m:t>𝒎</m:t>
                                          </m:r>
                                        </m:e>
                                      </m:d>
                                    </m:e>
                                  </m:d>
                                  <m:r>
                                    <a:rPr lang="en-US" altLang="en-US" sz="2200" b="1" i="1">
                                      <a:solidFill>
                                        <a:schemeClr val="accent6">
                                          <a:lumMod val="75000"/>
                                        </a:schemeClr>
                                      </a:solidFill>
                                      <a:latin typeface="Cambria Math" panose="02040503050406030204" pitchFamily="18" charset="0"/>
                                    </a:rPr>
                                    <m:t>!</m:t>
                                  </m:r>
                                </m:num>
                                <m:den>
                                  <m:r>
                                    <a:rPr lang="en-US" altLang="en-US" sz="2200" b="1" i="1">
                                      <a:solidFill>
                                        <a:schemeClr val="accent6">
                                          <a:lumMod val="75000"/>
                                        </a:schemeClr>
                                      </a:solidFill>
                                      <a:latin typeface="Cambria Math" panose="02040503050406030204" pitchFamily="18" charset="0"/>
                                    </a:rPr>
                                    <m:t>𝟒</m:t>
                                  </m:r>
                                  <m:r>
                                    <a:rPr lang="el-GR" altLang="en-US" sz="2200" b="1" i="1">
                                      <a:solidFill>
                                        <a:schemeClr val="accent6">
                                          <a:lumMod val="75000"/>
                                        </a:schemeClr>
                                      </a:solidFill>
                                      <a:latin typeface="Cambria Math" panose="02040503050406030204" pitchFamily="18" charset="0"/>
                                    </a:rPr>
                                    <m:t>𝝅</m:t>
                                  </m:r>
                                  <m:r>
                                    <a:rPr lang="en-US" altLang="en-US" sz="2200" b="1" i="1">
                                      <a:solidFill>
                                        <a:schemeClr val="accent6">
                                          <a:lumMod val="75000"/>
                                        </a:schemeClr>
                                      </a:solidFill>
                                      <a:latin typeface="Cambria Math" panose="02040503050406030204" pitchFamily="18" charset="0"/>
                                    </a:rPr>
                                    <m:t> </m:t>
                                  </m:r>
                                  <m:d>
                                    <m:dPr>
                                      <m:ctrlPr>
                                        <a:rPr lang="en-US" altLang="en-US" sz="2200" b="1" i="1">
                                          <a:solidFill>
                                            <a:schemeClr val="accent6">
                                              <a:lumMod val="75000"/>
                                            </a:schemeClr>
                                          </a:solidFill>
                                          <a:latin typeface="Cambria Math" panose="02040503050406030204" pitchFamily="18" charset="0"/>
                                        </a:rPr>
                                      </m:ctrlPr>
                                    </m:dPr>
                                    <m:e>
                                      <m:r>
                                        <a:rPr lang="en-US" altLang="en-US" sz="2200" b="1" i="1">
                                          <a:solidFill>
                                            <a:schemeClr val="accent6">
                                              <a:lumMod val="75000"/>
                                            </a:schemeClr>
                                          </a:solidFill>
                                          <a:latin typeface="Cambria Math" panose="02040503050406030204" pitchFamily="18" charset="0"/>
                                        </a:rPr>
                                        <m:t>𝒋</m:t>
                                      </m:r>
                                      <m:r>
                                        <a:rPr lang="en-US" altLang="en-US" sz="2200" b="1" i="1">
                                          <a:solidFill>
                                            <a:schemeClr val="accent6">
                                              <a:lumMod val="75000"/>
                                            </a:schemeClr>
                                          </a:solidFill>
                                          <a:latin typeface="Cambria Math" panose="02040503050406030204" pitchFamily="18" charset="0"/>
                                        </a:rPr>
                                        <m:t>+</m:t>
                                      </m:r>
                                      <m:d>
                                        <m:dPr>
                                          <m:begChr m:val="|"/>
                                          <m:endChr m:val="|"/>
                                          <m:ctrlPr>
                                            <a:rPr lang="en-US" altLang="en-US" sz="2200" b="1" i="1">
                                              <a:solidFill>
                                                <a:schemeClr val="accent6">
                                                  <a:lumMod val="75000"/>
                                                </a:schemeClr>
                                              </a:solidFill>
                                              <a:latin typeface="Cambria Math" panose="02040503050406030204" pitchFamily="18" charset="0"/>
                                            </a:rPr>
                                          </m:ctrlPr>
                                        </m:dPr>
                                        <m:e>
                                          <m:r>
                                            <a:rPr lang="en-US" altLang="en-US" sz="2200" b="1" i="1">
                                              <a:solidFill>
                                                <a:schemeClr val="accent6">
                                                  <a:lumMod val="75000"/>
                                                </a:schemeClr>
                                              </a:solidFill>
                                              <a:latin typeface="Cambria Math" panose="02040503050406030204" pitchFamily="18" charset="0"/>
                                            </a:rPr>
                                            <m:t>𝒎</m:t>
                                          </m:r>
                                        </m:e>
                                      </m:d>
                                    </m:e>
                                  </m:d>
                                  <m:r>
                                    <a:rPr lang="en-US" altLang="en-US" sz="2200" b="1" i="1">
                                      <a:solidFill>
                                        <a:schemeClr val="accent6">
                                          <a:lumMod val="75000"/>
                                        </a:schemeClr>
                                      </a:solidFill>
                                      <a:latin typeface="Cambria Math" panose="02040503050406030204" pitchFamily="18" charset="0"/>
                                    </a:rPr>
                                    <m:t>!</m:t>
                                  </m:r>
                                </m:den>
                              </m:f>
                            </m:e>
                          </m:d>
                        </m:e>
                        <m:sup>
                          <m:f>
                            <m:fPr>
                              <m:ctrlPr>
                                <a:rPr lang="en-US" altLang="en-US" sz="2200" b="1" i="1">
                                  <a:solidFill>
                                    <a:schemeClr val="accent6">
                                      <a:lumMod val="75000"/>
                                    </a:schemeClr>
                                  </a:solidFill>
                                  <a:latin typeface="Cambria Math" panose="02040503050406030204" pitchFamily="18" charset="0"/>
                                </a:rPr>
                              </m:ctrlPr>
                            </m:fPr>
                            <m:num>
                              <m:r>
                                <a:rPr lang="en-US" altLang="en-US" sz="2200" b="1" i="1">
                                  <a:solidFill>
                                    <a:schemeClr val="accent6">
                                      <a:lumMod val="75000"/>
                                    </a:schemeClr>
                                  </a:solidFill>
                                  <a:latin typeface="Cambria Math" panose="02040503050406030204" pitchFamily="18" charset="0"/>
                                </a:rPr>
                                <m:t>𝟏</m:t>
                              </m:r>
                            </m:num>
                            <m:den>
                              <m:r>
                                <a:rPr lang="en-US" altLang="en-US" sz="2200" b="1" i="1">
                                  <a:solidFill>
                                    <a:schemeClr val="accent6">
                                      <a:lumMod val="75000"/>
                                    </a:schemeClr>
                                  </a:solidFill>
                                  <a:latin typeface="Cambria Math" panose="02040503050406030204" pitchFamily="18" charset="0"/>
                                </a:rPr>
                                <m:t>𝟐</m:t>
                              </m:r>
                            </m:den>
                          </m:f>
                        </m:sup>
                      </m:sSup>
                      <m:r>
                        <a:rPr lang="en-US" altLang="en-US" sz="2200" b="1" i="1">
                          <a:solidFill>
                            <a:schemeClr val="accent6">
                              <a:lumMod val="75000"/>
                            </a:schemeClr>
                          </a:solidFill>
                          <a:latin typeface="Cambria Math" panose="02040503050406030204" pitchFamily="18" charset="0"/>
                        </a:rPr>
                        <m:t> </m:t>
                      </m:r>
                      <m:sSubSup>
                        <m:sSubSupPr>
                          <m:ctrlPr>
                            <a:rPr lang="en-US" altLang="en-US" sz="2200" b="1" i="1">
                              <a:solidFill>
                                <a:schemeClr val="accent6">
                                  <a:lumMod val="75000"/>
                                </a:schemeClr>
                              </a:solidFill>
                              <a:latin typeface="Cambria Math" panose="02040503050406030204" pitchFamily="18" charset="0"/>
                            </a:rPr>
                          </m:ctrlPr>
                        </m:sSubSupPr>
                        <m:e>
                          <m:r>
                            <a:rPr lang="en-US" altLang="en-US" sz="2200" b="1" i="1">
                              <a:solidFill>
                                <a:schemeClr val="accent6">
                                  <a:lumMod val="75000"/>
                                </a:schemeClr>
                              </a:solidFill>
                              <a:latin typeface="Cambria Math" panose="02040503050406030204" pitchFamily="18" charset="0"/>
                            </a:rPr>
                            <m:t>𝑷</m:t>
                          </m:r>
                        </m:e>
                        <m:sub>
                          <m:r>
                            <a:rPr lang="en-US" altLang="en-US" sz="2200" b="1" i="1">
                              <a:solidFill>
                                <a:schemeClr val="accent6">
                                  <a:lumMod val="75000"/>
                                </a:schemeClr>
                              </a:solidFill>
                              <a:latin typeface="Cambria Math" panose="02040503050406030204" pitchFamily="18" charset="0"/>
                            </a:rPr>
                            <m:t>𝒋</m:t>
                          </m:r>
                        </m:sub>
                        <m:sup>
                          <m:r>
                            <a:rPr lang="en-US" altLang="en-US" sz="2200" b="1" i="1">
                              <a:solidFill>
                                <a:schemeClr val="accent6">
                                  <a:lumMod val="75000"/>
                                </a:schemeClr>
                              </a:solidFill>
                              <a:latin typeface="Cambria Math" panose="02040503050406030204" pitchFamily="18" charset="0"/>
                            </a:rPr>
                            <m:t>|</m:t>
                          </m:r>
                          <m:r>
                            <a:rPr lang="en-US" altLang="en-US" sz="2200" b="1" i="1">
                              <a:solidFill>
                                <a:schemeClr val="accent6">
                                  <a:lumMod val="75000"/>
                                </a:schemeClr>
                              </a:solidFill>
                              <a:latin typeface="Cambria Math" panose="02040503050406030204" pitchFamily="18" charset="0"/>
                            </a:rPr>
                            <m:t>𝒎</m:t>
                          </m:r>
                          <m:r>
                            <a:rPr lang="en-US" altLang="en-US" sz="2200" b="1" i="1">
                              <a:solidFill>
                                <a:schemeClr val="accent6">
                                  <a:lumMod val="75000"/>
                                </a:schemeClr>
                              </a:solidFill>
                              <a:latin typeface="Cambria Math" panose="02040503050406030204" pitchFamily="18" charset="0"/>
                            </a:rPr>
                            <m:t>|</m:t>
                          </m:r>
                        </m:sup>
                      </m:sSubSup>
                      <m:r>
                        <a:rPr lang="en-US" altLang="en-US" sz="2200" b="1" i="1">
                          <a:solidFill>
                            <a:schemeClr val="accent6">
                              <a:lumMod val="75000"/>
                            </a:schemeClr>
                          </a:solidFill>
                          <a:latin typeface="Cambria Math" panose="02040503050406030204" pitchFamily="18" charset="0"/>
                        </a:rPr>
                        <m:t>(</m:t>
                      </m:r>
                      <m:func>
                        <m:funcPr>
                          <m:ctrlPr>
                            <a:rPr lang="en-US" altLang="en-US" sz="2200" b="1" i="1">
                              <a:solidFill>
                                <a:schemeClr val="accent6">
                                  <a:lumMod val="75000"/>
                                </a:schemeClr>
                              </a:solidFill>
                              <a:latin typeface="Cambria Math" panose="02040503050406030204" pitchFamily="18" charset="0"/>
                            </a:rPr>
                          </m:ctrlPr>
                        </m:funcPr>
                        <m:fName>
                          <m:r>
                            <a:rPr lang="en-US" altLang="en-US" sz="2200" b="1" i="1">
                              <a:solidFill>
                                <a:schemeClr val="accent6">
                                  <a:lumMod val="75000"/>
                                </a:schemeClr>
                              </a:solidFill>
                              <a:latin typeface="Cambria Math" panose="02040503050406030204" pitchFamily="18" charset="0"/>
                            </a:rPr>
                            <m:t>𝒄𝒐𝒔</m:t>
                          </m:r>
                        </m:fName>
                        <m:e>
                          <m:r>
                            <a:rPr lang="en-US" altLang="en-US" sz="2200" b="1" i="1">
                              <a:solidFill>
                                <a:schemeClr val="accent6">
                                  <a:lumMod val="75000"/>
                                </a:schemeClr>
                              </a:solidFill>
                              <a:latin typeface="Cambria Math" panose="02040503050406030204" pitchFamily="18" charset="0"/>
                              <a:ea typeface="Cambria Math" panose="02040503050406030204" pitchFamily="18" charset="0"/>
                            </a:rPr>
                            <m:t>𝜽</m:t>
                          </m:r>
                          <m:r>
                            <a:rPr lang="en-US" altLang="en-US" sz="2200" b="1" i="1">
                              <a:solidFill>
                                <a:schemeClr val="accent6">
                                  <a:lumMod val="75000"/>
                                </a:schemeClr>
                              </a:solidFill>
                              <a:latin typeface="Cambria Math" panose="02040503050406030204" pitchFamily="18" charset="0"/>
                              <a:ea typeface="Cambria Math" panose="02040503050406030204" pitchFamily="18" charset="0"/>
                            </a:rPr>
                            <m:t>)</m:t>
                          </m:r>
                        </m:e>
                      </m:func>
                      <m:sSup>
                        <m:sSupPr>
                          <m:ctrlPr>
                            <a:rPr lang="en-US" altLang="en-US" sz="2200" b="1" i="1">
                              <a:solidFill>
                                <a:schemeClr val="accent6">
                                  <a:lumMod val="75000"/>
                                </a:schemeClr>
                              </a:solidFill>
                              <a:latin typeface="Cambria Math" panose="02040503050406030204" pitchFamily="18" charset="0"/>
                              <a:ea typeface="Cambria Math" panose="02040503050406030204" pitchFamily="18" charset="0"/>
                            </a:rPr>
                          </m:ctrlPr>
                        </m:sSupPr>
                        <m:e>
                          <m:r>
                            <a:rPr lang="en-US" altLang="en-US" sz="2200" b="1" i="1">
                              <a:solidFill>
                                <a:schemeClr val="accent6">
                                  <a:lumMod val="75000"/>
                                </a:schemeClr>
                              </a:solidFill>
                              <a:latin typeface="Cambria Math" panose="02040503050406030204" pitchFamily="18" charset="0"/>
                              <a:ea typeface="Cambria Math" panose="02040503050406030204" pitchFamily="18" charset="0"/>
                            </a:rPr>
                            <m:t>𝒆</m:t>
                          </m:r>
                        </m:e>
                        <m:sup>
                          <m:r>
                            <a:rPr lang="en-US" altLang="en-US" sz="2200" b="1" i="1">
                              <a:solidFill>
                                <a:schemeClr val="accent6">
                                  <a:lumMod val="75000"/>
                                </a:schemeClr>
                              </a:solidFill>
                              <a:latin typeface="Cambria Math" panose="02040503050406030204" pitchFamily="18" charset="0"/>
                              <a:ea typeface="Cambria Math" panose="02040503050406030204" pitchFamily="18" charset="0"/>
                            </a:rPr>
                            <m:t>𝒊𝒎</m:t>
                          </m:r>
                          <m:r>
                            <a:rPr lang="en-US" altLang="en-US" sz="2200" b="1" i="1">
                              <a:solidFill>
                                <a:schemeClr val="accent6">
                                  <a:lumMod val="75000"/>
                                </a:schemeClr>
                              </a:solidFill>
                              <a:latin typeface="Cambria Math" panose="02040503050406030204" pitchFamily="18" charset="0"/>
                              <a:ea typeface="Cambria Math" panose="02040503050406030204" pitchFamily="18" charset="0"/>
                            </a:rPr>
                            <m:t>𝝋</m:t>
                          </m:r>
                        </m:sup>
                      </m:sSup>
                    </m:oMath>
                  </m:oMathPara>
                </a14:m>
                <a:endParaRPr lang="en-US" altLang="en-US" sz="2200" b="1" dirty="0"/>
              </a:p>
              <a:p>
                <a:pPr algn="just">
                  <a:spcBef>
                    <a:spcPct val="0"/>
                  </a:spcBef>
                </a:pPr>
                <a:r>
                  <a:rPr lang="en-US" altLang="en-US" sz="2200" dirty="0"/>
                  <a:t>where</a:t>
                </a:r>
                <a:r>
                  <a:rPr lang="en-US" altLang="en-US" sz="2200" dirty="0">
                    <a:latin typeface="Times New Roman" panose="02020603050405020304" pitchFamily="18" charset="0"/>
                    <a:ea typeface="Times New Roman" panose="02020603050405020304" pitchFamily="18" charset="0"/>
                    <a:cs typeface="Simplified Arabic" pitchFamily="18" charset="0"/>
                  </a:rPr>
                  <a:t> </a:t>
                </a:r>
              </a:p>
              <a:p>
                <a:pPr algn="just">
                  <a:spcBef>
                    <a:spcPct val="0"/>
                  </a:spcBef>
                </a:pPr>
                <a:endParaRPr lang="en-US" altLang="en-US" sz="1000" dirty="0">
                  <a:latin typeface="Times New Roman" panose="02020603050405020304" pitchFamily="18" charset="0"/>
                  <a:ea typeface="Times New Roman" panose="02020603050405020304" pitchFamily="18" charset="0"/>
                  <a:cs typeface="Simplified Arabic" pitchFamily="18" charset="0"/>
                </a:endParaRPr>
              </a:p>
              <a:p>
                <a:pPr algn="just">
                  <a:spcBef>
                    <a:spcPct val="0"/>
                  </a:spcBef>
                </a:pPr>
                <a14:m>
                  <m:oMathPara xmlns:m="http://schemas.openxmlformats.org/officeDocument/2006/math">
                    <m:oMathParaPr>
                      <m:jc m:val="centerGroup"/>
                    </m:oMathParaPr>
                    <m:oMath xmlns:m="http://schemas.openxmlformats.org/officeDocument/2006/math">
                      <m:r>
                        <a:rPr lang="en-US" altLang="en-US" sz="2200" i="1">
                          <a:latin typeface="Cambria Math" panose="02040503050406030204" pitchFamily="18" charset="0"/>
                          <a:ea typeface="Times New Roman" panose="02020603050405020304" pitchFamily="18" charset="0"/>
                          <a:cs typeface="Simplified Arabic" pitchFamily="18" charset="0"/>
                        </a:rPr>
                        <m:t>𝑚</m:t>
                      </m:r>
                      <m:r>
                        <a:rPr lang="en-US" altLang="en-US" sz="2200" i="1">
                          <a:latin typeface="Cambria Math" panose="02040503050406030204" pitchFamily="18" charset="0"/>
                          <a:ea typeface="Times New Roman" panose="02020603050405020304" pitchFamily="18" charset="0"/>
                          <a:cs typeface="Simplified Arabic" pitchFamily="18" charset="0"/>
                        </a:rPr>
                        <m:t>=±</m:t>
                      </m:r>
                      <m:r>
                        <a:rPr lang="en-US" altLang="en-US" sz="2200" i="1">
                          <a:latin typeface="Cambria Math" panose="02040503050406030204" pitchFamily="18" charset="0"/>
                          <a:ea typeface="Times New Roman" panose="02020603050405020304" pitchFamily="18" charset="0"/>
                          <a:cs typeface="Simplified Arabic" pitchFamily="18" charset="0"/>
                        </a:rPr>
                        <m:t>𝑗</m:t>
                      </m:r>
                      <m:r>
                        <a:rPr lang="en-US" altLang="en-US" sz="2200" i="1">
                          <a:latin typeface="Cambria Math" panose="02040503050406030204" pitchFamily="18" charset="0"/>
                          <a:ea typeface="Times New Roman" panose="02020603050405020304" pitchFamily="18" charset="0"/>
                          <a:cs typeface="Simplified Arabic" pitchFamily="18" charset="0"/>
                        </a:rPr>
                        <m:t>,±</m:t>
                      </m:r>
                      <m:d>
                        <m:dPr>
                          <m:ctrlPr>
                            <a:rPr lang="en-US" altLang="en-US" sz="2200" i="1">
                              <a:latin typeface="Cambria Math" panose="02040503050406030204" pitchFamily="18" charset="0"/>
                              <a:ea typeface="Times New Roman" panose="02020603050405020304" pitchFamily="18" charset="0"/>
                              <a:cs typeface="Simplified Arabic" pitchFamily="18" charset="0"/>
                            </a:rPr>
                          </m:ctrlPr>
                        </m:dPr>
                        <m:e>
                          <m:r>
                            <a:rPr lang="en-US" altLang="en-US" sz="2200" i="1">
                              <a:latin typeface="Cambria Math" panose="02040503050406030204" pitchFamily="18" charset="0"/>
                              <a:ea typeface="Times New Roman" panose="02020603050405020304" pitchFamily="18" charset="0"/>
                              <a:cs typeface="Simplified Arabic" pitchFamily="18" charset="0"/>
                            </a:rPr>
                            <m:t>𝑗</m:t>
                          </m:r>
                          <m:r>
                            <a:rPr lang="en-US" altLang="en-US" sz="2200" i="1">
                              <a:latin typeface="Cambria Math" panose="02040503050406030204" pitchFamily="18" charset="0"/>
                              <a:ea typeface="Times New Roman" panose="02020603050405020304" pitchFamily="18" charset="0"/>
                              <a:cs typeface="Simplified Arabic" pitchFamily="18" charset="0"/>
                            </a:rPr>
                            <m:t>−1</m:t>
                          </m:r>
                        </m:e>
                      </m:d>
                      <m:r>
                        <a:rPr lang="en-US" altLang="en-US" sz="2200" i="1">
                          <a:latin typeface="Cambria Math" panose="02040503050406030204" pitchFamily="18" charset="0"/>
                          <a:ea typeface="Times New Roman" panose="02020603050405020304" pitchFamily="18" charset="0"/>
                          <a:cs typeface="Simplified Arabic" pitchFamily="18" charset="0"/>
                        </a:rPr>
                        <m:t>,±</m:t>
                      </m:r>
                      <m:d>
                        <m:dPr>
                          <m:ctrlPr>
                            <a:rPr lang="en-US" altLang="en-US" sz="2200" i="1">
                              <a:latin typeface="Cambria Math" panose="02040503050406030204" pitchFamily="18" charset="0"/>
                              <a:ea typeface="Times New Roman" panose="02020603050405020304" pitchFamily="18" charset="0"/>
                              <a:cs typeface="Simplified Arabic" pitchFamily="18" charset="0"/>
                            </a:rPr>
                          </m:ctrlPr>
                        </m:dPr>
                        <m:e>
                          <m:r>
                            <a:rPr lang="en-US" altLang="en-US" sz="2200" i="1">
                              <a:latin typeface="Cambria Math" panose="02040503050406030204" pitchFamily="18" charset="0"/>
                              <a:ea typeface="Times New Roman" panose="02020603050405020304" pitchFamily="18" charset="0"/>
                              <a:cs typeface="Simplified Arabic" pitchFamily="18" charset="0"/>
                            </a:rPr>
                            <m:t>𝑗</m:t>
                          </m:r>
                          <m:r>
                            <a:rPr lang="en-US" altLang="en-US" sz="2200" i="1">
                              <a:latin typeface="Cambria Math" panose="02040503050406030204" pitchFamily="18" charset="0"/>
                              <a:ea typeface="Times New Roman" panose="02020603050405020304" pitchFamily="18" charset="0"/>
                              <a:cs typeface="Simplified Arabic" pitchFamily="18" charset="0"/>
                            </a:rPr>
                            <m:t>−2</m:t>
                          </m:r>
                        </m:e>
                      </m:d>
                      <m:r>
                        <a:rPr lang="en-US" altLang="en-US" sz="2200" i="1">
                          <a:latin typeface="Cambria Math" panose="02040503050406030204" pitchFamily="18" charset="0"/>
                          <a:ea typeface="Times New Roman" panose="02020603050405020304" pitchFamily="18" charset="0"/>
                          <a:cs typeface="Simplified Arabic" pitchFamily="18" charset="0"/>
                        </a:rPr>
                        <m:t>, …,±1, 0</m:t>
                      </m:r>
                    </m:oMath>
                  </m:oMathPara>
                </a14:m>
                <a:endParaRPr lang="en-US" altLang="en-US" sz="2200" dirty="0">
                  <a:latin typeface="Times New Roman" panose="02020603050405020304" pitchFamily="18" charset="0"/>
                  <a:ea typeface="Times New Roman" panose="02020603050405020304" pitchFamily="18" charset="0"/>
                  <a:cs typeface="Simplified Arabic" pitchFamily="18" charset="0"/>
                </a:endParaRPr>
              </a:p>
              <a:p>
                <a:pPr algn="just">
                  <a:spcBef>
                    <a:spcPct val="0"/>
                  </a:spcBef>
                </a:pPr>
                <a:endParaRPr lang="en-US" altLang="en-US" sz="2200" dirty="0">
                  <a:latin typeface="Times New Roman" panose="02020603050405020304" pitchFamily="18" charset="0"/>
                  <a:ea typeface="Times New Roman" panose="02020603050405020304" pitchFamily="18" charset="0"/>
                  <a:cs typeface="Simplified Arabic" pitchFamily="18" charset="0"/>
                </a:endParaRPr>
              </a:p>
              <a:p>
                <a:pPr algn="just">
                  <a:spcBef>
                    <a:spcPct val="0"/>
                  </a:spcBef>
                </a:pPr>
                <a:r>
                  <a:rPr lang="en-US" altLang="en-US" sz="2200" dirty="0">
                    <a:ea typeface="Cambria Math" panose="02040503050406030204" pitchFamily="18" charset="0"/>
                  </a:rPr>
                  <a:t>And </a:t>
                </a:r>
                <a14:m>
                  <m:oMath xmlns:m="http://schemas.openxmlformats.org/officeDocument/2006/math">
                    <m:sSubSup>
                      <m:sSubSupPr>
                        <m:ctrlPr>
                          <a:rPr lang="en-US" altLang="en-US" sz="2200" i="1">
                            <a:latin typeface="Cambria Math" panose="02040503050406030204" pitchFamily="18" charset="0"/>
                          </a:rPr>
                        </m:ctrlPr>
                      </m:sSubSupPr>
                      <m:e>
                        <m:r>
                          <a:rPr lang="en-US" altLang="en-US" sz="2200" i="1">
                            <a:latin typeface="Cambria Math" panose="02040503050406030204" pitchFamily="18" charset="0"/>
                          </a:rPr>
                          <m:t>𝑃</m:t>
                        </m:r>
                      </m:e>
                      <m:sub>
                        <m:r>
                          <a:rPr lang="en-US" altLang="en-US" sz="2200" i="1">
                            <a:latin typeface="Cambria Math" panose="02040503050406030204" pitchFamily="18" charset="0"/>
                          </a:rPr>
                          <m:t>𝑗</m:t>
                        </m:r>
                      </m:sub>
                      <m:sup>
                        <m:r>
                          <a:rPr lang="en-US" altLang="en-US" sz="2200" i="1">
                            <a:latin typeface="Cambria Math" panose="02040503050406030204" pitchFamily="18" charset="0"/>
                          </a:rPr>
                          <m:t>|</m:t>
                        </m:r>
                        <m:r>
                          <a:rPr lang="en-US" altLang="en-US" sz="2200" i="1">
                            <a:latin typeface="Cambria Math" panose="02040503050406030204" pitchFamily="18" charset="0"/>
                          </a:rPr>
                          <m:t>𝑚</m:t>
                        </m:r>
                        <m:r>
                          <a:rPr lang="en-US" altLang="en-US" sz="2200" i="1">
                            <a:latin typeface="Cambria Math" panose="02040503050406030204" pitchFamily="18" charset="0"/>
                          </a:rPr>
                          <m:t>|</m:t>
                        </m:r>
                      </m:sup>
                    </m:sSubSup>
                  </m:oMath>
                </a14:m>
                <a:r>
                  <a:rPr lang="en-US" altLang="en-US" sz="2200" dirty="0">
                    <a:ea typeface="Cambria Math" panose="02040503050406030204" pitchFamily="18" charset="0"/>
                  </a:rPr>
                  <a:t> a</a:t>
                </a:r>
                <a:r>
                  <a:rPr lang="en-US" sz="2200" dirty="0"/>
                  <a:t>re the associated Legendre functions.</a:t>
                </a:r>
                <a:endParaRPr lang="en-US" altLang="en-US" sz="2200" dirty="0">
                  <a:ea typeface="Cambria Math" panose="02040503050406030204"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207416" y="928906"/>
                <a:ext cx="8741867" cy="5465535"/>
              </a:xfrm>
              <a:prstGeom prst="rect">
                <a:avLst/>
              </a:prstGeom>
              <a:blipFill>
                <a:blip r:embed="rId2"/>
                <a:stretch>
                  <a:fillRect l="-907" t="-669" r="-907" b="-446"/>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374BF2-3C04-4AB9-BE52-D173019A9162}" type="slidenum">
              <a:rPr lang="en-US" smtClean="0"/>
              <a:t>5</a:t>
            </a:fld>
            <a:endParaRPr lang="en-US"/>
          </a:p>
        </p:txBody>
      </p:sp>
    </p:spTree>
    <p:extLst>
      <p:ext uri="{BB962C8B-B14F-4D97-AF65-F5344CB8AC3E}">
        <p14:creationId xmlns:p14="http://schemas.microsoft.com/office/powerpoint/2010/main" val="909262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72"/>
          <p:cNvSpPr txBox="1">
            <a:spLocks noChangeArrowheads="1"/>
          </p:cNvSpPr>
          <p:nvPr/>
        </p:nvSpPr>
        <p:spPr bwMode="auto">
          <a:xfrm>
            <a:off x="0" y="358775"/>
            <a:ext cx="9144000" cy="553998"/>
          </a:xfrm>
          <a:prstGeom prst="rect">
            <a:avLst/>
          </a:prstGeo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500" b="1" dirty="0">
                <a:latin typeface="+mn-lt"/>
                <a:cs typeface="Arial" panose="020B0604020202020204" pitchFamily="34" charset="0"/>
              </a:rPr>
              <a:t>   </a:t>
            </a:r>
            <a:r>
              <a:rPr lang="en-US" altLang="en-US" sz="3000" b="1" dirty="0"/>
              <a:t>The Rigid Rotor</a:t>
            </a:r>
            <a:endParaRPr lang="ar-SA" altLang="en-US" sz="3000" b="1" dirty="0"/>
          </a:p>
        </p:txBody>
      </p:sp>
      <p:sp>
        <p:nvSpPr>
          <p:cNvPr id="5" name="Rectangle 4"/>
          <p:cNvSpPr/>
          <p:nvPr/>
        </p:nvSpPr>
        <p:spPr>
          <a:xfrm>
            <a:off x="194717" y="912773"/>
            <a:ext cx="8754566" cy="861774"/>
          </a:xfrm>
          <a:prstGeom prst="rect">
            <a:avLst/>
          </a:prstGeom>
        </p:spPr>
        <p:txBody>
          <a:bodyPr wrap="square">
            <a:spAutoFit/>
          </a:bodyPr>
          <a:lstStyle/>
          <a:p>
            <a:pPr algn="just"/>
            <a:endParaRPr lang="en-US" sz="2400" dirty="0"/>
          </a:p>
          <a:p>
            <a:pPr algn="just"/>
            <a:endParaRPr lang="en-US" sz="2100" dirty="0"/>
          </a:p>
          <a:p>
            <a:pPr algn="just"/>
            <a:endParaRPr lang="en-US" sz="500" dirty="0"/>
          </a:p>
        </p:txBody>
      </p:sp>
      <mc:AlternateContent xmlns:mc="http://schemas.openxmlformats.org/markup-compatibility/2006" xmlns:a14="http://schemas.microsoft.com/office/drawing/2010/main">
        <mc:Choice Requires="a14">
          <p:sp>
            <p:nvSpPr>
              <p:cNvPr id="3" name="Rectangle 2"/>
              <p:cNvSpPr/>
              <p:nvPr/>
            </p:nvSpPr>
            <p:spPr>
              <a:xfrm>
                <a:off x="194718" y="917755"/>
                <a:ext cx="8754566" cy="1067280"/>
              </a:xfrm>
              <a:prstGeom prst="rect">
                <a:avLst/>
              </a:prstGeom>
            </p:spPr>
            <p:txBody>
              <a:bodyPr wrap="square">
                <a:spAutoFit/>
              </a:bodyPr>
              <a:lstStyle/>
              <a:p>
                <a:r>
                  <a:rPr lang="en-US" altLang="en-US" sz="2200" dirty="0"/>
                  <a:t>Values of </a:t>
                </a:r>
                <a14:m>
                  <m:oMath xmlns:m="http://schemas.openxmlformats.org/officeDocument/2006/math">
                    <m:sSub>
                      <m:sSubPr>
                        <m:ctrlPr>
                          <a:rPr lang="en-US" altLang="en-US" sz="2200" i="1">
                            <a:latin typeface="Cambria Math" panose="02040503050406030204" pitchFamily="18" charset="0"/>
                          </a:rPr>
                        </m:ctrlPr>
                      </m:sSubPr>
                      <m:e>
                        <m:r>
                          <a:rPr lang="en-US" altLang="en-US" sz="2200" b="0" i="1" smtClean="0">
                            <a:latin typeface="Cambria Math" panose="02040503050406030204" pitchFamily="18" charset="0"/>
                          </a:rPr>
                          <m:t>𝑌</m:t>
                        </m:r>
                      </m:e>
                      <m:sub>
                        <m:r>
                          <a:rPr lang="en-US" altLang="en-US" sz="2200" i="1">
                            <a:latin typeface="Cambria Math" panose="02040503050406030204" pitchFamily="18" charset="0"/>
                          </a:rPr>
                          <m:t>𝑗</m:t>
                        </m:r>
                        <m:r>
                          <a:rPr lang="en-US" altLang="en-US" sz="2200" i="1">
                            <a:latin typeface="Cambria Math" panose="02040503050406030204" pitchFamily="18" charset="0"/>
                          </a:rPr>
                          <m:t>,</m:t>
                        </m:r>
                        <m:r>
                          <a:rPr lang="en-US" altLang="en-US" sz="2200" i="1">
                            <a:latin typeface="Cambria Math" panose="02040503050406030204" pitchFamily="18" charset="0"/>
                          </a:rPr>
                          <m:t>𝑚</m:t>
                        </m:r>
                      </m:sub>
                    </m:sSub>
                    <m:d>
                      <m:dPr>
                        <m:ctrlPr>
                          <a:rPr lang="en-US" altLang="en-US" sz="2200" i="1">
                            <a:latin typeface="Cambria Math" panose="02040503050406030204" pitchFamily="18" charset="0"/>
                          </a:rPr>
                        </m:ctrlPr>
                      </m:dPr>
                      <m:e>
                        <m:r>
                          <a:rPr lang="en-US" altLang="en-US" sz="2200" i="1">
                            <a:latin typeface="Cambria Math" panose="02040503050406030204" pitchFamily="18" charset="0"/>
                            <a:ea typeface="Cambria Math" panose="02040503050406030204" pitchFamily="18" charset="0"/>
                          </a:rPr>
                          <m:t>𝜃</m:t>
                        </m:r>
                      </m:e>
                    </m:d>
                  </m:oMath>
                </a14:m>
                <a:r>
                  <a:rPr lang="en-US" altLang="en-US" sz="2200" dirty="0"/>
                  <a:t> at different values of </a:t>
                </a:r>
                <a14:m>
                  <m:oMath xmlns:m="http://schemas.openxmlformats.org/officeDocument/2006/math">
                    <m:r>
                      <a:rPr lang="en-US" altLang="en-US" sz="2200" b="0" i="1" dirty="0" smtClean="0">
                        <a:latin typeface="Cambria Math" panose="02040503050406030204" pitchFamily="18" charset="0"/>
                      </a:rPr>
                      <m:t>𝑗</m:t>
                    </m:r>
                  </m:oMath>
                </a14:m>
                <a:r>
                  <a:rPr lang="en-US" altLang="en-US" sz="2200" dirty="0"/>
                  <a:t> and </a:t>
                </a:r>
                <a14:m>
                  <m:oMath xmlns:m="http://schemas.openxmlformats.org/officeDocument/2006/math">
                    <m:r>
                      <a:rPr lang="en-US" altLang="en-US" sz="2200" b="0" i="1" dirty="0" smtClean="0">
                        <a:latin typeface="Cambria Math" panose="02040503050406030204" pitchFamily="18" charset="0"/>
                      </a:rPr>
                      <m:t>𝑚</m:t>
                    </m:r>
                  </m:oMath>
                </a14:m>
                <a:r>
                  <a:rPr lang="en-US" altLang="en-US" sz="2200" dirty="0"/>
                  <a:t>.</a:t>
                </a:r>
              </a:p>
              <a:p>
                <a:pPr algn="just">
                  <a:spcBef>
                    <a:spcPct val="0"/>
                  </a:spcBef>
                </a:pPr>
                <a:endParaRPr lang="en-US" altLang="en-US" sz="1000" i="1" dirty="0">
                  <a:latin typeface="Cambria Math" panose="02040503050406030204" pitchFamily="18" charset="0"/>
                </a:endParaRPr>
              </a:p>
              <a:p>
                <a:pPr algn="just">
                  <a:lnSpc>
                    <a:spcPct val="150000"/>
                  </a:lnSpc>
                  <a:spcBef>
                    <a:spcPct val="0"/>
                  </a:spcBef>
                </a:pPr>
                <a:r>
                  <a:rPr lang="en-US" altLang="en-US" sz="2200" dirty="0"/>
                  <a:t>                                                  </a:t>
                </a:r>
              </a:p>
            </p:txBody>
          </p:sp>
        </mc:Choice>
        <mc:Fallback xmlns="">
          <p:sp>
            <p:nvSpPr>
              <p:cNvPr id="3" name="Rectangle 2"/>
              <p:cNvSpPr>
                <a:spLocks noRot="1" noChangeAspect="1" noMove="1" noResize="1" noEditPoints="1" noAdjustHandles="1" noChangeArrowheads="1" noChangeShapeType="1" noTextEdit="1"/>
              </p:cNvSpPr>
              <p:nvPr/>
            </p:nvSpPr>
            <p:spPr>
              <a:xfrm>
                <a:off x="194718" y="917755"/>
                <a:ext cx="8754566" cy="1067280"/>
              </a:xfrm>
              <a:prstGeom prst="rect">
                <a:avLst/>
              </a:prstGeom>
              <a:blipFill>
                <a:blip r:embed="rId2"/>
                <a:stretch>
                  <a:fillRect l="-905" t="-342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374BF2-3C04-4AB9-BE52-D173019A9162}" type="slidenum">
              <a:rPr lang="en-US" smtClean="0"/>
              <a:t>6</a:t>
            </a:fld>
            <a:endParaRPr lang="en-US"/>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3470935354"/>
                  </p:ext>
                </p:extLst>
              </p:nvPr>
            </p:nvGraphicFramePr>
            <p:xfrm>
              <a:off x="1237902" y="1510885"/>
              <a:ext cx="6668196" cy="4845466"/>
            </p:xfrm>
            <a:graphic>
              <a:graphicData uri="http://schemas.openxmlformats.org/drawingml/2006/table">
                <a:tbl>
                  <a:tblPr rtl="1">
                    <a:tableStyleId>{5C22544A-7EE6-4342-B048-85BDC9FD1C3A}</a:tableStyleId>
                  </a:tblPr>
                  <a:tblGrid>
                    <a:gridCol w="3877888">
                      <a:extLst>
                        <a:ext uri="{9D8B030D-6E8A-4147-A177-3AD203B41FA5}">
                          <a16:colId xmlns:a16="http://schemas.microsoft.com/office/drawing/2014/main" val="20000"/>
                        </a:ext>
                      </a:extLst>
                    </a:gridCol>
                    <a:gridCol w="1395154">
                      <a:extLst>
                        <a:ext uri="{9D8B030D-6E8A-4147-A177-3AD203B41FA5}">
                          <a16:colId xmlns:a16="http://schemas.microsoft.com/office/drawing/2014/main" val="20001"/>
                        </a:ext>
                      </a:extLst>
                    </a:gridCol>
                    <a:gridCol w="1395154">
                      <a:extLst>
                        <a:ext uri="{9D8B030D-6E8A-4147-A177-3AD203B41FA5}">
                          <a16:colId xmlns:a16="http://schemas.microsoft.com/office/drawing/2014/main" val="20002"/>
                        </a:ext>
                      </a:extLst>
                    </a:gridCol>
                  </a:tblGrid>
                  <a:tr h="377969">
                    <a:tc>
                      <a:txBody>
                        <a:bodyPr/>
                        <a:lstStyle/>
                        <a:p>
                          <a:pPr marL="0" marR="0" algn="ctr" rtl="1">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sSub>
                                  <m:sSubPr>
                                    <m:ctrlPr>
                                      <a:rPr lang="en-US" altLang="en-US" sz="1500" b="1" i="1" smtClean="0">
                                        <a:latin typeface="Cambria Math" panose="02040503050406030204" pitchFamily="18" charset="0"/>
                                      </a:rPr>
                                    </m:ctrlPr>
                                  </m:sSubPr>
                                  <m:e>
                                    <m:r>
                                      <a:rPr lang="en-US" altLang="en-US" sz="1500" b="1" i="1">
                                        <a:latin typeface="Cambria Math" panose="02040503050406030204" pitchFamily="18" charset="0"/>
                                      </a:rPr>
                                      <m:t>𝑻</m:t>
                                    </m:r>
                                  </m:e>
                                  <m:sub>
                                    <m:r>
                                      <a:rPr lang="en-US" altLang="en-US" sz="1500" b="1" i="1">
                                        <a:latin typeface="Cambria Math" panose="02040503050406030204" pitchFamily="18" charset="0"/>
                                      </a:rPr>
                                      <m:t>𝒋</m:t>
                                    </m:r>
                                    <m:r>
                                      <a:rPr lang="en-US" altLang="en-US" sz="1500" b="1" i="1">
                                        <a:latin typeface="Cambria Math" panose="02040503050406030204" pitchFamily="18" charset="0"/>
                                      </a:rPr>
                                      <m:t>,</m:t>
                                    </m:r>
                                    <m:r>
                                      <a:rPr lang="en-US" altLang="en-US" sz="1500" b="1" i="1">
                                        <a:latin typeface="Cambria Math" panose="02040503050406030204" pitchFamily="18" charset="0"/>
                                      </a:rPr>
                                      <m:t>𝒎</m:t>
                                    </m:r>
                                  </m:sub>
                                </m:sSub>
                                <m:d>
                                  <m:dPr>
                                    <m:ctrlPr>
                                      <a:rPr lang="en-US" altLang="en-US" sz="1500" b="1" i="1">
                                        <a:latin typeface="Cambria Math" panose="02040503050406030204" pitchFamily="18" charset="0"/>
                                      </a:rPr>
                                    </m:ctrlPr>
                                  </m:dPr>
                                  <m:e>
                                    <m:r>
                                      <a:rPr lang="en-US" altLang="en-US" sz="1500" b="1" i="1">
                                        <a:latin typeface="Cambria Math" panose="02040503050406030204" pitchFamily="18" charset="0"/>
                                        <a:ea typeface="Cambria Math" panose="02040503050406030204" pitchFamily="18" charset="0"/>
                                      </a:rPr>
                                      <m:t>𝜽</m:t>
                                    </m:r>
                                  </m:e>
                                </m:d>
                              </m:oMath>
                            </m:oMathPara>
                          </a14:m>
                          <a:endParaRPr lang="ar-SA" sz="1500" b="1"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1" marR="68581"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b="1" i="1" dirty="0" smtClean="0">
                                    <a:effectLst/>
                                    <a:latin typeface="Cambria Math" panose="02040503050406030204" pitchFamily="18" charset="0"/>
                                  </a:rPr>
                                  <m:t>𝒎</m:t>
                                </m:r>
                              </m:oMath>
                            </m:oMathPara>
                          </a14:m>
                          <a:endParaRPr lang="en-US" sz="1500" b="1" i="1"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14:m>
                            <m:oMathPara xmlns:m="http://schemas.openxmlformats.org/officeDocument/2006/math">
                              <m:oMathParaPr>
                                <m:jc m:val="centerGroup"/>
                              </m:oMathParaPr>
                              <m:oMath xmlns:m="http://schemas.openxmlformats.org/officeDocument/2006/math">
                                <m:r>
                                  <a:rPr lang="en-US" sz="1500" b="1" i="1" dirty="0" smtClean="0">
                                    <a:effectLst/>
                                    <a:latin typeface="Cambria Math" panose="02040503050406030204" pitchFamily="18" charset="0"/>
                                  </a:rPr>
                                  <m:t>𝒋</m:t>
                                </m:r>
                              </m:oMath>
                            </m:oMathPara>
                          </a14:m>
                          <a:endParaRPr lang="en-US" sz="1500" b="1" i="1"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7969">
                    <a:tc>
                      <a:txBody>
                        <a:bodyPr/>
                        <a:lstStyle/>
                        <a:p>
                          <a:pPr marL="0" marR="0" rtl="1">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sSub>
                                  <m:sSubPr>
                                    <m:ctrlPr>
                                      <a:rPr lang="ar-SA" sz="1500" i="1" smtClean="0">
                                        <a:effectLst/>
                                        <a:latin typeface="Cambria Math" panose="02040503050406030204" pitchFamily="18" charset="0"/>
                                        <a:cs typeface="Simplified Arabic" panose="02020603050405020304" pitchFamily="18" charset="-78"/>
                                      </a:rPr>
                                    </m:ctrlPr>
                                  </m:sSubPr>
                                  <m:e>
                                    <m:r>
                                      <a:rPr lang="en-US" sz="1500" b="0" i="1" smtClean="0">
                                        <a:effectLst/>
                                        <a:latin typeface="Cambria Math" panose="02040503050406030204" pitchFamily="18" charset="0"/>
                                        <a:cs typeface="Simplified Arabic" panose="02020603050405020304" pitchFamily="18" charset="-78"/>
                                      </a:rPr>
                                      <m:t>𝑌</m:t>
                                    </m:r>
                                  </m:e>
                                  <m:sub>
                                    <m:r>
                                      <a:rPr lang="en-US" sz="1500" b="0" i="1" smtClean="0">
                                        <a:effectLst/>
                                        <a:latin typeface="Cambria Math" panose="02040503050406030204" pitchFamily="18" charset="0"/>
                                        <a:cs typeface="Simplified Arabic" panose="02020603050405020304" pitchFamily="18" charset="-78"/>
                                      </a:rPr>
                                      <m:t>0</m:t>
                                    </m:r>
                                    <m:r>
                                      <a:rPr lang="en-US" sz="1500" b="0" i="1" smtClean="0">
                                        <a:effectLst/>
                                        <a:latin typeface="Cambria Math" panose="02040503050406030204" pitchFamily="18" charset="0"/>
                                        <a:cs typeface="Simplified Arabic" panose="02020603050405020304" pitchFamily="18" charset="-78"/>
                                      </a:rPr>
                                      <m:t>,</m:t>
                                    </m:r>
                                    <m:r>
                                      <a:rPr lang="en-US" sz="1500" b="0" i="1" smtClean="0">
                                        <a:effectLst/>
                                        <a:latin typeface="Cambria Math" panose="02040503050406030204" pitchFamily="18" charset="0"/>
                                        <a:cs typeface="Simplified Arabic" panose="02020603050405020304" pitchFamily="18" charset="-78"/>
                                      </a:rPr>
                                      <m:t>0</m:t>
                                    </m:r>
                                  </m:sub>
                                </m:sSub>
                                <m:r>
                                  <a:rPr lang="en-US" sz="1500" b="0" i="1" smtClean="0">
                                    <a:effectLst/>
                                    <a:latin typeface="Cambria Math" panose="02040503050406030204" pitchFamily="18" charset="0"/>
                                    <a:cs typeface="Simplified Arabic" panose="02020603050405020304" pitchFamily="18" charset="-78"/>
                                  </a:rPr>
                                  <m:t>=</m:t>
                                </m:r>
                                <m:f>
                                  <m:fPr>
                                    <m:ctrlPr>
                                      <a:rPr lang="en-US" sz="1500" b="0" i="1" smtClean="0">
                                        <a:effectLst/>
                                        <a:latin typeface="Cambria Math" panose="02040503050406030204" pitchFamily="18" charset="0"/>
                                        <a:cs typeface="Simplified Arabic" panose="02020603050405020304" pitchFamily="18" charset="-78"/>
                                      </a:rPr>
                                    </m:ctrlPr>
                                  </m:fPr>
                                  <m:num>
                                    <m:r>
                                      <a:rPr lang="en-US" sz="1500" b="0" i="1" smtClean="0">
                                        <a:effectLst/>
                                        <a:latin typeface="Cambria Math" panose="02040503050406030204" pitchFamily="18" charset="0"/>
                                        <a:cs typeface="Simplified Arabic" panose="02020603050405020304" pitchFamily="18" charset="-78"/>
                                      </a:rPr>
                                      <m:t>1</m:t>
                                    </m:r>
                                  </m:num>
                                  <m:den>
                                    <m:r>
                                      <a:rPr lang="en-US" sz="1500" b="0" i="1" smtClean="0">
                                        <a:effectLst/>
                                        <a:latin typeface="Cambria Math" panose="02040503050406030204" pitchFamily="18" charset="0"/>
                                        <a:cs typeface="Simplified Arabic" panose="02020603050405020304" pitchFamily="18" charset="-78"/>
                                      </a:rPr>
                                      <m:t>2</m:t>
                                    </m:r>
                                  </m:den>
                                </m:f>
                                <m:r>
                                  <a:rPr lang="en-US" sz="1500" b="0" i="1" smtClean="0">
                                    <a:effectLst/>
                                    <a:latin typeface="Cambria Math" panose="02040503050406030204" pitchFamily="18" charset="0"/>
                                    <a:cs typeface="Simplified Arabic" panose="02020603050405020304" pitchFamily="18" charset="-78"/>
                                  </a:rPr>
                                  <m:t> </m:t>
                                </m:r>
                                <m:rad>
                                  <m:radPr>
                                    <m:degHide m:val="on"/>
                                    <m:ctrlPr>
                                      <a:rPr lang="en-US" sz="1500" b="0" i="1" smtClean="0">
                                        <a:effectLst/>
                                        <a:latin typeface="Cambria Math" panose="02040503050406030204" pitchFamily="18" charset="0"/>
                                        <a:cs typeface="Simplified Arabic" panose="02020603050405020304" pitchFamily="18" charset="-78"/>
                                      </a:rPr>
                                    </m:ctrlPr>
                                  </m:radPr>
                                  <m:deg/>
                                  <m:e>
                                    <m:r>
                                      <a:rPr lang="en-US" sz="1500" b="0" i="1" smtClean="0">
                                        <a:effectLst/>
                                        <a:latin typeface="Cambria Math" panose="02040503050406030204" pitchFamily="18" charset="0"/>
                                        <a:cs typeface="Simplified Arabic" panose="02020603050405020304" pitchFamily="18" charset="-78"/>
                                      </a:rPr>
                                      <m:t>2</m:t>
                                    </m:r>
                                  </m:e>
                                </m:rad>
                              </m:oMath>
                            </m:oMathPara>
                          </a14:m>
                          <a:endParaRPr lang="ar-SA" sz="15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1" marR="68581"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dirty="0" smtClean="0">
                                    <a:effectLst/>
                                    <a:latin typeface="Cambria Math" panose="02040503050406030204" pitchFamily="18" charset="0"/>
                                  </a:rPr>
                                  <m:t>0</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dirty="0" smtClean="0">
                                    <a:effectLst/>
                                    <a:latin typeface="Cambria Math" panose="02040503050406030204" pitchFamily="18" charset="0"/>
                                  </a:rPr>
                                  <m:t>0</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7969">
                    <a:tc>
                      <a:txBody>
                        <a:bodyPr/>
                        <a:lstStyle/>
                        <a:p>
                          <a:pPr marL="0" marR="0" indent="0" algn="ctr" defTabSz="914400" rtl="1" eaLnBrk="1" fontAlgn="auto" latinLnBrk="0" hangingPunct="1">
                            <a:lnSpc>
                              <a:spcPct val="100000"/>
                            </a:lnSpc>
                            <a:spcBef>
                              <a:spcPts val="200"/>
                            </a:spcBef>
                            <a:spcAft>
                              <a:spcPts val="200"/>
                            </a:spcAft>
                            <a:buClrTx/>
                            <a:buSzTx/>
                            <a:buFontTx/>
                            <a:buNone/>
                            <a:tabLst/>
                            <a:defRPr/>
                          </a:pPr>
                          <a14:m>
                            <m:oMath xmlns:m="http://schemas.openxmlformats.org/officeDocument/2006/math">
                              <m:sSub>
                                <m:sSubPr>
                                  <m:ctrlPr>
                                    <a:rPr lang="ar-SA" sz="1500" i="1" smtClean="0">
                                      <a:effectLst/>
                                      <a:latin typeface="Cambria Math" panose="02040503050406030204" pitchFamily="18" charset="0"/>
                                      <a:cs typeface="Simplified Arabic" panose="02020603050405020304" pitchFamily="18" charset="-78"/>
                                    </a:rPr>
                                  </m:ctrlPr>
                                </m:sSubPr>
                                <m:e>
                                  <m:r>
                                    <a:rPr lang="en-US" sz="1500" b="0" i="1" smtClean="0">
                                      <a:effectLst/>
                                      <a:latin typeface="Cambria Math" panose="02040503050406030204" pitchFamily="18" charset="0"/>
                                      <a:cs typeface="Simplified Arabic" panose="02020603050405020304" pitchFamily="18" charset="-78"/>
                                    </a:rPr>
                                    <m:t>𝑌</m:t>
                                  </m:r>
                                </m:e>
                                <m:sub>
                                  <m:r>
                                    <a:rPr lang="en-US" sz="1500" b="0" i="1" smtClean="0">
                                      <a:effectLst/>
                                      <a:latin typeface="Cambria Math" panose="02040503050406030204" pitchFamily="18" charset="0"/>
                                      <a:cs typeface="Simplified Arabic" panose="02020603050405020304" pitchFamily="18" charset="-78"/>
                                    </a:rPr>
                                    <m:t>1</m:t>
                                  </m:r>
                                  <m:r>
                                    <a:rPr lang="en-US" sz="1500" b="0" i="1" smtClean="0">
                                      <a:effectLst/>
                                      <a:latin typeface="Cambria Math" panose="02040503050406030204" pitchFamily="18" charset="0"/>
                                      <a:cs typeface="Simplified Arabic" panose="02020603050405020304" pitchFamily="18" charset="-78"/>
                                    </a:rPr>
                                    <m:t>,</m:t>
                                  </m:r>
                                  <m:r>
                                    <a:rPr lang="en-US" sz="1500" b="0" i="1" smtClean="0">
                                      <a:effectLst/>
                                      <a:latin typeface="Cambria Math" panose="02040503050406030204" pitchFamily="18" charset="0"/>
                                      <a:cs typeface="Simplified Arabic" panose="02020603050405020304" pitchFamily="18" charset="-78"/>
                                    </a:rPr>
                                    <m:t>0</m:t>
                                  </m:r>
                                </m:sub>
                              </m:sSub>
                              <m:r>
                                <a:rPr lang="en-US" sz="1500" b="0" i="1" smtClean="0">
                                  <a:effectLst/>
                                  <a:latin typeface="Cambria Math" panose="02040503050406030204" pitchFamily="18" charset="0"/>
                                  <a:cs typeface="Simplified Arabic" panose="02020603050405020304" pitchFamily="18" charset="-78"/>
                                </a:rPr>
                                <m:t>=</m:t>
                              </m:r>
                              <m:f>
                                <m:fPr>
                                  <m:ctrlPr>
                                    <a:rPr lang="en-US" sz="1500" b="0" i="1" smtClean="0">
                                      <a:effectLst/>
                                      <a:latin typeface="Cambria Math" panose="02040503050406030204" pitchFamily="18" charset="0"/>
                                      <a:cs typeface="Simplified Arabic" panose="02020603050405020304" pitchFamily="18" charset="-78"/>
                                    </a:rPr>
                                  </m:ctrlPr>
                                </m:fPr>
                                <m:num>
                                  <m:r>
                                    <a:rPr lang="en-US" sz="1500" b="0" i="1" smtClean="0">
                                      <a:effectLst/>
                                      <a:latin typeface="Cambria Math" panose="02040503050406030204" pitchFamily="18" charset="0"/>
                                      <a:cs typeface="Simplified Arabic" panose="02020603050405020304" pitchFamily="18" charset="-78"/>
                                    </a:rPr>
                                    <m:t>1</m:t>
                                  </m:r>
                                </m:num>
                                <m:den>
                                  <m:r>
                                    <a:rPr lang="en-US" sz="1500" b="0" i="1" smtClean="0">
                                      <a:effectLst/>
                                      <a:latin typeface="Cambria Math" panose="02040503050406030204" pitchFamily="18" charset="0"/>
                                      <a:cs typeface="Simplified Arabic" panose="02020603050405020304" pitchFamily="18" charset="-78"/>
                                    </a:rPr>
                                    <m:t>2</m:t>
                                  </m:r>
                                </m:den>
                              </m:f>
                              <m:r>
                                <a:rPr lang="en-US" sz="1500" b="0" i="1" smtClean="0">
                                  <a:effectLst/>
                                  <a:latin typeface="Cambria Math" panose="02040503050406030204" pitchFamily="18" charset="0"/>
                                  <a:cs typeface="Simplified Arabic" panose="02020603050405020304" pitchFamily="18" charset="-78"/>
                                </a:rPr>
                                <m:t> </m:t>
                              </m:r>
                              <m:rad>
                                <m:radPr>
                                  <m:degHide m:val="on"/>
                                  <m:ctrlPr>
                                    <a:rPr lang="en-US" sz="1500" b="0" i="1" smtClean="0">
                                      <a:effectLst/>
                                      <a:latin typeface="Cambria Math" panose="02040503050406030204" pitchFamily="18" charset="0"/>
                                      <a:cs typeface="Simplified Arabic" panose="02020603050405020304" pitchFamily="18" charset="-78"/>
                                    </a:rPr>
                                  </m:ctrlPr>
                                </m:radPr>
                                <m:deg/>
                                <m:e>
                                  <m:r>
                                    <a:rPr lang="en-US" sz="1500" b="0" i="1" smtClean="0">
                                      <a:effectLst/>
                                      <a:latin typeface="Cambria Math" panose="02040503050406030204" pitchFamily="18" charset="0"/>
                                      <a:cs typeface="Simplified Arabic" panose="02020603050405020304" pitchFamily="18" charset="-78"/>
                                    </a:rPr>
                                    <m:t>6</m:t>
                                  </m:r>
                                </m:e>
                              </m:rad>
                            </m:oMath>
                          </a14:m>
                          <a:r>
                            <a:rPr lang="en-US" sz="1500" dirty="0">
                              <a:effectLst/>
                              <a:latin typeface="Times New Roman" panose="02020603050405020304" pitchFamily="18" charset="0"/>
                              <a:ea typeface="Times New Roman" panose="02020603050405020304" pitchFamily="18" charset="0"/>
                              <a:cs typeface="Simplified Arabic" panose="02020603050405020304" pitchFamily="18" charset="-78"/>
                            </a:rPr>
                            <a:t> cos </a:t>
                          </a:r>
                          <a14:m>
                            <m:oMath xmlns:m="http://schemas.openxmlformats.org/officeDocument/2006/math">
                              <m:r>
                                <a:rPr lang="en-US" altLang="en-US" sz="1500" i="1" smtClean="0">
                                  <a:latin typeface="Cambria Math" panose="02040503050406030204" pitchFamily="18" charset="0"/>
                                  <a:ea typeface="Cambria Math" panose="02040503050406030204" pitchFamily="18" charset="0"/>
                                </a:rPr>
                                <m:t>𝜃</m:t>
                              </m:r>
                            </m:oMath>
                          </a14:m>
                          <a:r>
                            <a:rPr lang="en-US" sz="1500" baseline="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ar-SA" sz="15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smtClean="0">
                                    <a:effectLst/>
                                    <a:latin typeface="Cambria Math" panose="02040503050406030204" pitchFamily="18" charset="0"/>
                                  </a:rPr>
                                  <m:t>0</m:t>
                                </m:r>
                              </m:oMath>
                            </m:oMathPara>
                          </a14:m>
                          <a:endParaRPr lang="en-US" sz="150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smtClean="0">
                                    <a:effectLst/>
                                    <a:latin typeface="Cambria Math" panose="02040503050406030204" pitchFamily="18" charset="0"/>
                                  </a:rPr>
                                  <m:t>1</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7969">
                    <a:tc>
                      <a:txBody>
                        <a:bodyPr/>
                        <a:lstStyle/>
                        <a:p>
                          <a:pPr marL="0" marR="0" indent="0" algn="l" defTabSz="914400" rtl="1" eaLnBrk="1" fontAlgn="auto" latinLnBrk="0" hangingPunct="1">
                            <a:lnSpc>
                              <a:spcPct val="100000"/>
                            </a:lnSpc>
                            <a:spcBef>
                              <a:spcPts val="200"/>
                            </a:spcBef>
                            <a:spcAft>
                              <a:spcPts val="20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ar-SA" sz="1500" i="1" smtClean="0">
                                        <a:effectLst/>
                                        <a:latin typeface="Cambria Math" panose="02040503050406030204" pitchFamily="18" charset="0"/>
                                        <a:cs typeface="Simplified Arabic" panose="02020603050405020304" pitchFamily="18" charset="-78"/>
                                      </a:rPr>
                                    </m:ctrlPr>
                                  </m:sSubPr>
                                  <m:e>
                                    <m:r>
                                      <a:rPr lang="en-US" sz="1500" b="0" i="1" smtClean="0">
                                        <a:effectLst/>
                                        <a:latin typeface="Cambria Math" panose="02040503050406030204" pitchFamily="18" charset="0"/>
                                        <a:cs typeface="Simplified Arabic" panose="02020603050405020304" pitchFamily="18" charset="-78"/>
                                      </a:rPr>
                                      <m:t>𝑌</m:t>
                                    </m:r>
                                  </m:e>
                                  <m:sub>
                                    <m:r>
                                      <a:rPr lang="en-US" sz="1500" b="0" i="1" smtClean="0">
                                        <a:effectLst/>
                                        <a:latin typeface="Cambria Math" panose="02040503050406030204" pitchFamily="18" charset="0"/>
                                        <a:cs typeface="Simplified Arabic" panose="02020603050405020304" pitchFamily="18" charset="-78"/>
                                      </a:rPr>
                                      <m:t>1</m:t>
                                    </m:r>
                                    <m:r>
                                      <a:rPr lang="en-US" sz="1500" b="0" i="1" smtClean="0">
                                        <a:effectLst/>
                                        <a:latin typeface="Cambria Math" panose="02040503050406030204" pitchFamily="18" charset="0"/>
                                        <a:cs typeface="Simplified Arabic" panose="02020603050405020304" pitchFamily="18" charset="-78"/>
                                      </a:rPr>
                                      <m:t>,±</m:t>
                                    </m:r>
                                    <m:r>
                                      <a:rPr lang="en-US" sz="1500" b="0" i="1" smtClean="0">
                                        <a:effectLst/>
                                        <a:latin typeface="Cambria Math" panose="02040503050406030204" pitchFamily="18" charset="0"/>
                                        <a:cs typeface="Simplified Arabic" panose="02020603050405020304" pitchFamily="18" charset="-78"/>
                                      </a:rPr>
                                      <m:t>1</m:t>
                                    </m:r>
                                  </m:sub>
                                </m:sSub>
                                <m:r>
                                  <a:rPr lang="en-US" sz="1500" b="0" i="1" smtClean="0">
                                    <a:effectLst/>
                                    <a:latin typeface="Cambria Math" panose="02040503050406030204" pitchFamily="18" charset="0"/>
                                    <a:cs typeface="Simplified Arabic" panose="02020603050405020304" pitchFamily="18" charset="-78"/>
                                  </a:rPr>
                                  <m:t>=</m:t>
                                </m:r>
                                <m:f>
                                  <m:fPr>
                                    <m:ctrlPr>
                                      <a:rPr lang="en-US" sz="1500" b="0" i="1" smtClean="0">
                                        <a:effectLst/>
                                        <a:latin typeface="Cambria Math" panose="02040503050406030204" pitchFamily="18" charset="0"/>
                                        <a:cs typeface="Simplified Arabic" panose="02020603050405020304" pitchFamily="18" charset="-78"/>
                                      </a:rPr>
                                    </m:ctrlPr>
                                  </m:fPr>
                                  <m:num>
                                    <m:r>
                                      <a:rPr lang="en-US" sz="1500" b="0" i="1" smtClean="0">
                                        <a:effectLst/>
                                        <a:latin typeface="Cambria Math" panose="02040503050406030204" pitchFamily="18" charset="0"/>
                                        <a:cs typeface="Simplified Arabic" panose="02020603050405020304" pitchFamily="18" charset="-78"/>
                                      </a:rPr>
                                      <m:t>1</m:t>
                                    </m:r>
                                  </m:num>
                                  <m:den>
                                    <m:r>
                                      <a:rPr lang="en-US" sz="1500" b="0" i="1" smtClean="0">
                                        <a:effectLst/>
                                        <a:latin typeface="Cambria Math" panose="02040503050406030204" pitchFamily="18" charset="0"/>
                                        <a:cs typeface="Simplified Arabic" panose="02020603050405020304" pitchFamily="18" charset="-78"/>
                                      </a:rPr>
                                      <m:t>2</m:t>
                                    </m:r>
                                  </m:den>
                                </m:f>
                                <m:r>
                                  <a:rPr lang="en-US" sz="1500" b="0" i="1" smtClean="0">
                                    <a:effectLst/>
                                    <a:latin typeface="Cambria Math" panose="02040503050406030204" pitchFamily="18" charset="0"/>
                                    <a:cs typeface="Simplified Arabic" panose="02020603050405020304" pitchFamily="18" charset="-78"/>
                                  </a:rPr>
                                  <m:t> </m:t>
                                </m:r>
                                <m:rad>
                                  <m:radPr>
                                    <m:degHide m:val="on"/>
                                    <m:ctrlPr>
                                      <a:rPr lang="en-US" sz="1500" b="0" i="1" smtClean="0">
                                        <a:effectLst/>
                                        <a:latin typeface="Cambria Math" panose="02040503050406030204" pitchFamily="18" charset="0"/>
                                        <a:cs typeface="Simplified Arabic" panose="02020603050405020304" pitchFamily="18" charset="-78"/>
                                      </a:rPr>
                                    </m:ctrlPr>
                                  </m:radPr>
                                  <m:deg/>
                                  <m:e>
                                    <m:r>
                                      <a:rPr lang="en-US" sz="1500" b="0" i="1" smtClean="0">
                                        <a:effectLst/>
                                        <a:latin typeface="Cambria Math" panose="02040503050406030204" pitchFamily="18" charset="0"/>
                                        <a:cs typeface="Simplified Arabic" panose="02020603050405020304" pitchFamily="18" charset="-78"/>
                                      </a:rPr>
                                      <m:t>3</m:t>
                                    </m:r>
                                  </m:e>
                                </m:rad>
                                <m:r>
                                  <m:rPr>
                                    <m:nor/>
                                  </m:rPr>
                                  <a:rPr lang="en-US" sz="150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m:rPr>
                                    <m:nor/>
                                  </m:rPr>
                                  <a:rPr lang="en-US" sz="1500" dirty="0" smtClean="0">
                                    <a:effectLst/>
                                    <a:latin typeface="Times New Roman" panose="02020603050405020304" pitchFamily="18" charset="0"/>
                                    <a:ea typeface="Times New Roman" panose="02020603050405020304" pitchFamily="18" charset="0"/>
                                    <a:cs typeface="Simplified Arabic" panose="02020603050405020304" pitchFamily="18" charset="-78"/>
                                  </a:rPr>
                                  <m:t>sin</m:t>
                                </m:r>
                                <m:r>
                                  <m:rPr>
                                    <m:nor/>
                                  </m:rPr>
                                  <a:rPr lang="en-US" sz="150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a:rPr lang="en-US" altLang="en-US" sz="1500" i="1" smtClean="0">
                                    <a:latin typeface="Cambria Math" panose="02040503050406030204" pitchFamily="18" charset="0"/>
                                    <a:ea typeface="Cambria Math" panose="02040503050406030204" pitchFamily="18" charset="0"/>
                                  </a:rPr>
                                  <m:t>𝜃</m:t>
                                </m:r>
                                <m:r>
                                  <m:rPr>
                                    <m:nor/>
                                  </m:rPr>
                                  <a:rPr lang="en-US" sz="1500" baseline="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oMath>
                            </m:oMathPara>
                          </a14:m>
                          <a:endParaRPr lang="ar-SA" sz="15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smtClean="0">
                                    <a:effectLst/>
                                    <a:latin typeface="Cambria Math" panose="02040503050406030204" pitchFamily="18" charset="0"/>
                                    <a:sym typeface="Symbol" panose="05050102010706020507" pitchFamily="18" charset="2"/>
                                  </a:rPr>
                                  <m:t></m:t>
                                </m:r>
                                <m:r>
                                  <a:rPr lang="en-US" sz="1500" i="1">
                                    <a:effectLst/>
                                    <a:latin typeface="Cambria Math" panose="02040503050406030204" pitchFamily="18" charset="0"/>
                                  </a:rPr>
                                  <m:t>1</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dirty="0" smtClean="0">
                                    <a:effectLst/>
                                    <a:latin typeface="Cambria Math" panose="02040503050406030204" pitchFamily="18" charset="0"/>
                                  </a:rPr>
                                  <m:t>1</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7969">
                    <a:tc>
                      <a:txBody>
                        <a:bodyPr/>
                        <a:lstStyle/>
                        <a:p>
                          <a:pPr marL="0" marR="0" indent="0" algn="l" defTabSz="914400" rtl="1" eaLnBrk="1" fontAlgn="auto" latinLnBrk="0" hangingPunct="1">
                            <a:lnSpc>
                              <a:spcPct val="100000"/>
                            </a:lnSpc>
                            <a:spcBef>
                              <a:spcPts val="200"/>
                            </a:spcBef>
                            <a:spcAft>
                              <a:spcPts val="20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ar-SA" sz="1500" i="1" smtClean="0">
                                        <a:effectLst/>
                                        <a:latin typeface="Cambria Math" panose="02040503050406030204" pitchFamily="18" charset="0"/>
                                        <a:cs typeface="Simplified Arabic" panose="02020603050405020304" pitchFamily="18" charset="-78"/>
                                      </a:rPr>
                                    </m:ctrlPr>
                                  </m:sSubPr>
                                  <m:e>
                                    <m:r>
                                      <a:rPr lang="en-US" sz="1500" b="0" i="1" smtClean="0">
                                        <a:effectLst/>
                                        <a:latin typeface="Cambria Math" panose="02040503050406030204" pitchFamily="18" charset="0"/>
                                        <a:cs typeface="Simplified Arabic" panose="02020603050405020304" pitchFamily="18" charset="-78"/>
                                      </a:rPr>
                                      <m:t>𝑌</m:t>
                                    </m:r>
                                  </m:e>
                                  <m:sub>
                                    <m:r>
                                      <a:rPr lang="en-US" sz="1500" b="0" i="1" smtClean="0">
                                        <a:effectLst/>
                                        <a:latin typeface="Cambria Math" panose="02040503050406030204" pitchFamily="18" charset="0"/>
                                        <a:cs typeface="Simplified Arabic" panose="02020603050405020304" pitchFamily="18" charset="-78"/>
                                      </a:rPr>
                                      <m:t>2</m:t>
                                    </m:r>
                                    <m:r>
                                      <a:rPr lang="en-US" sz="1500" b="0" i="1" smtClean="0">
                                        <a:effectLst/>
                                        <a:latin typeface="Cambria Math" panose="02040503050406030204" pitchFamily="18" charset="0"/>
                                        <a:cs typeface="Simplified Arabic" panose="02020603050405020304" pitchFamily="18" charset="-78"/>
                                      </a:rPr>
                                      <m:t>, </m:t>
                                    </m:r>
                                    <m:r>
                                      <a:rPr lang="en-US" sz="1500" b="0" i="1" smtClean="0">
                                        <a:effectLst/>
                                        <a:latin typeface="Cambria Math" panose="02040503050406030204" pitchFamily="18" charset="0"/>
                                        <a:cs typeface="Simplified Arabic" panose="02020603050405020304" pitchFamily="18" charset="-78"/>
                                      </a:rPr>
                                      <m:t>0</m:t>
                                    </m:r>
                                  </m:sub>
                                </m:sSub>
                                <m:r>
                                  <a:rPr lang="en-US" sz="1500" b="0" i="1" smtClean="0">
                                    <a:effectLst/>
                                    <a:latin typeface="Cambria Math" panose="02040503050406030204" pitchFamily="18" charset="0"/>
                                    <a:cs typeface="Simplified Arabic" panose="02020603050405020304" pitchFamily="18" charset="-78"/>
                                  </a:rPr>
                                  <m:t>=</m:t>
                                </m:r>
                                <m:f>
                                  <m:fPr>
                                    <m:ctrlPr>
                                      <a:rPr lang="en-US" sz="1500" b="0" i="1" smtClean="0">
                                        <a:effectLst/>
                                        <a:latin typeface="Cambria Math" panose="02040503050406030204" pitchFamily="18" charset="0"/>
                                        <a:cs typeface="Simplified Arabic" panose="02020603050405020304" pitchFamily="18" charset="-78"/>
                                      </a:rPr>
                                    </m:ctrlPr>
                                  </m:fPr>
                                  <m:num>
                                    <m:r>
                                      <a:rPr lang="en-US" sz="1500" b="0" i="1" smtClean="0">
                                        <a:effectLst/>
                                        <a:latin typeface="Cambria Math" panose="02040503050406030204" pitchFamily="18" charset="0"/>
                                        <a:cs typeface="Simplified Arabic" panose="02020603050405020304" pitchFamily="18" charset="-78"/>
                                      </a:rPr>
                                      <m:t>1</m:t>
                                    </m:r>
                                  </m:num>
                                  <m:den>
                                    <m:r>
                                      <a:rPr lang="en-US" sz="1500" b="0" i="1" smtClean="0">
                                        <a:effectLst/>
                                        <a:latin typeface="Cambria Math" panose="02040503050406030204" pitchFamily="18" charset="0"/>
                                        <a:cs typeface="Simplified Arabic" panose="02020603050405020304" pitchFamily="18" charset="-78"/>
                                      </a:rPr>
                                      <m:t>4</m:t>
                                    </m:r>
                                  </m:den>
                                </m:f>
                                <m:r>
                                  <a:rPr lang="en-US" sz="1500" b="0" i="1" smtClean="0">
                                    <a:effectLst/>
                                    <a:latin typeface="Cambria Math" panose="02040503050406030204" pitchFamily="18" charset="0"/>
                                    <a:cs typeface="Simplified Arabic" panose="02020603050405020304" pitchFamily="18" charset="-78"/>
                                  </a:rPr>
                                  <m:t> </m:t>
                                </m:r>
                                <m:rad>
                                  <m:radPr>
                                    <m:degHide m:val="on"/>
                                    <m:ctrlPr>
                                      <a:rPr lang="en-US" sz="1500" b="0" i="1" smtClean="0">
                                        <a:effectLst/>
                                        <a:latin typeface="Cambria Math" panose="02040503050406030204" pitchFamily="18" charset="0"/>
                                        <a:cs typeface="Simplified Arabic" panose="02020603050405020304" pitchFamily="18" charset="-78"/>
                                      </a:rPr>
                                    </m:ctrlPr>
                                  </m:radPr>
                                  <m:deg/>
                                  <m:e>
                                    <m:r>
                                      <a:rPr lang="en-US" sz="1500" b="0" i="1" smtClean="0">
                                        <a:effectLst/>
                                        <a:latin typeface="Cambria Math" panose="02040503050406030204" pitchFamily="18" charset="0"/>
                                        <a:cs typeface="Simplified Arabic" panose="02020603050405020304" pitchFamily="18" charset="-78"/>
                                      </a:rPr>
                                      <m:t>10</m:t>
                                    </m:r>
                                  </m:e>
                                </m:rad>
                                <m:r>
                                  <m:rPr>
                                    <m:nor/>
                                  </m:rPr>
                                  <a:rPr lang="en-US" sz="150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3 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cos</m:t>
                                </m:r>
                                <m:r>
                                  <m:rPr>
                                    <m:nor/>
                                  </m:rPr>
                                  <a:rPr lang="en-US" sz="1500" b="0" i="0" baseline="30000" dirty="0" smtClean="0">
                                    <a:effectLst/>
                                    <a:latin typeface="Times New Roman" panose="02020603050405020304" pitchFamily="18" charset="0"/>
                                    <a:ea typeface="Times New Roman" panose="02020603050405020304" pitchFamily="18" charset="0"/>
                                    <a:cs typeface="Simplified Arabic" panose="02020603050405020304" pitchFamily="18" charset="-78"/>
                                  </a:rPr>
                                  <m:t>2</m:t>
                                </m:r>
                                <m:r>
                                  <m:rPr>
                                    <m:nor/>
                                  </m:rPr>
                                  <a:rPr lang="en-US" sz="150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a:rPr lang="en-US" altLang="en-US" sz="1500" i="1" smtClean="0">
                                    <a:latin typeface="Cambria Math" panose="02040503050406030204" pitchFamily="18" charset="0"/>
                                    <a:ea typeface="Cambria Math" panose="02040503050406030204" pitchFamily="18" charset="0"/>
                                  </a:rPr>
                                  <m:t>𝜃</m:t>
                                </m:r>
                                <m:r>
                                  <a:rPr lang="en-US" altLang="en-US" sz="1500" b="0" i="1" smtClean="0">
                                    <a:latin typeface="Cambria Math" panose="02040503050406030204" pitchFamily="18" charset="0"/>
                                    <a:ea typeface="Cambria Math" panose="02040503050406030204" pitchFamily="18" charset="0"/>
                                  </a:rPr>
                                  <m:t>−</m:t>
                                </m:r>
                                <m:r>
                                  <a:rPr lang="en-US" altLang="en-US" sz="1500" b="0" i="1" smtClean="0">
                                    <a:latin typeface="Cambria Math" panose="02040503050406030204" pitchFamily="18" charset="0"/>
                                    <a:ea typeface="Cambria Math" panose="02040503050406030204" pitchFamily="18" charset="0"/>
                                  </a:rPr>
                                  <m:t>1</m:t>
                                </m:r>
                                <m:r>
                                  <a:rPr lang="en-US" altLang="en-US" sz="1500" b="0" i="1" smtClean="0">
                                    <a:latin typeface="Cambria Math" panose="02040503050406030204" pitchFamily="18" charset="0"/>
                                    <a:ea typeface="Cambria Math" panose="02040503050406030204" pitchFamily="18" charset="0"/>
                                  </a:rPr>
                                  <m:t>)</m:t>
                                </m:r>
                                <m:r>
                                  <m:rPr>
                                    <m:nor/>
                                  </m:rPr>
                                  <a:rPr lang="en-US" sz="1500" baseline="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oMath>
                            </m:oMathPara>
                          </a14:m>
                          <a:endParaRPr lang="ar-SA" sz="15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smtClean="0">
                                    <a:effectLst/>
                                    <a:latin typeface="Cambria Math" panose="02040503050406030204" pitchFamily="18" charset="0"/>
                                  </a:rPr>
                                  <m:t>0</m:t>
                                </m:r>
                              </m:oMath>
                            </m:oMathPara>
                          </a14:m>
                          <a:endParaRPr lang="en-US" sz="150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smtClean="0">
                                    <a:effectLst/>
                                    <a:latin typeface="Cambria Math" panose="02040503050406030204" pitchFamily="18" charset="0"/>
                                  </a:rPr>
                                  <m:t>2</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7969">
                    <a:tc>
                      <a:txBody>
                        <a:bodyPr/>
                        <a:lstStyle/>
                        <a:p>
                          <a:pPr marL="0" marR="0" indent="0" algn="l" defTabSz="914400" rtl="1" eaLnBrk="1" fontAlgn="auto" latinLnBrk="0" hangingPunct="1">
                            <a:lnSpc>
                              <a:spcPct val="100000"/>
                            </a:lnSpc>
                            <a:spcBef>
                              <a:spcPts val="200"/>
                            </a:spcBef>
                            <a:spcAft>
                              <a:spcPts val="20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ar-SA" sz="1500" i="1" smtClean="0">
                                        <a:effectLst/>
                                        <a:latin typeface="Cambria Math" panose="02040503050406030204" pitchFamily="18" charset="0"/>
                                        <a:cs typeface="Simplified Arabic" panose="02020603050405020304" pitchFamily="18" charset="-78"/>
                                      </a:rPr>
                                    </m:ctrlPr>
                                  </m:sSubPr>
                                  <m:e>
                                    <m:r>
                                      <a:rPr lang="en-US" sz="1500" b="0" i="1" smtClean="0">
                                        <a:effectLst/>
                                        <a:latin typeface="Cambria Math" panose="02040503050406030204" pitchFamily="18" charset="0"/>
                                        <a:cs typeface="Simplified Arabic" panose="02020603050405020304" pitchFamily="18" charset="-78"/>
                                      </a:rPr>
                                      <m:t>𝑌</m:t>
                                    </m:r>
                                  </m:e>
                                  <m:sub>
                                    <m:r>
                                      <a:rPr lang="en-US" sz="1500" b="0" i="1" smtClean="0">
                                        <a:effectLst/>
                                        <a:latin typeface="Cambria Math" panose="02040503050406030204" pitchFamily="18" charset="0"/>
                                        <a:cs typeface="Simplified Arabic" panose="02020603050405020304" pitchFamily="18" charset="-78"/>
                                      </a:rPr>
                                      <m:t>2</m:t>
                                    </m:r>
                                    <m:r>
                                      <a:rPr lang="en-US" sz="1500" b="0" i="1" smtClean="0">
                                        <a:effectLst/>
                                        <a:latin typeface="Cambria Math" panose="02040503050406030204" pitchFamily="18" charset="0"/>
                                        <a:cs typeface="Simplified Arabic" panose="02020603050405020304" pitchFamily="18" charset="-78"/>
                                      </a:rPr>
                                      <m:t>, ±</m:t>
                                    </m:r>
                                    <m:r>
                                      <a:rPr lang="en-US" sz="1500" b="0" i="1" smtClean="0">
                                        <a:effectLst/>
                                        <a:latin typeface="Cambria Math" panose="02040503050406030204" pitchFamily="18" charset="0"/>
                                        <a:cs typeface="Simplified Arabic" panose="02020603050405020304" pitchFamily="18" charset="-78"/>
                                      </a:rPr>
                                      <m:t>1</m:t>
                                    </m:r>
                                  </m:sub>
                                </m:sSub>
                                <m:r>
                                  <a:rPr lang="en-US" sz="1500" b="0" i="1" smtClean="0">
                                    <a:effectLst/>
                                    <a:latin typeface="Cambria Math" panose="02040503050406030204" pitchFamily="18" charset="0"/>
                                    <a:cs typeface="Simplified Arabic" panose="02020603050405020304" pitchFamily="18" charset="-78"/>
                                  </a:rPr>
                                  <m:t>=</m:t>
                                </m:r>
                                <m:f>
                                  <m:fPr>
                                    <m:ctrlPr>
                                      <a:rPr lang="en-US" sz="1500" b="0" i="1" smtClean="0">
                                        <a:effectLst/>
                                        <a:latin typeface="Cambria Math" panose="02040503050406030204" pitchFamily="18" charset="0"/>
                                        <a:cs typeface="Simplified Arabic" panose="02020603050405020304" pitchFamily="18" charset="-78"/>
                                      </a:rPr>
                                    </m:ctrlPr>
                                  </m:fPr>
                                  <m:num>
                                    <m:r>
                                      <a:rPr lang="en-US" sz="1500" b="0" i="1" smtClean="0">
                                        <a:effectLst/>
                                        <a:latin typeface="Cambria Math" panose="02040503050406030204" pitchFamily="18" charset="0"/>
                                        <a:cs typeface="Simplified Arabic" panose="02020603050405020304" pitchFamily="18" charset="-78"/>
                                      </a:rPr>
                                      <m:t>1</m:t>
                                    </m:r>
                                  </m:num>
                                  <m:den>
                                    <m:r>
                                      <a:rPr lang="en-US" sz="1500" b="0" i="1" smtClean="0">
                                        <a:effectLst/>
                                        <a:latin typeface="Cambria Math" panose="02040503050406030204" pitchFamily="18" charset="0"/>
                                        <a:cs typeface="Simplified Arabic" panose="02020603050405020304" pitchFamily="18" charset="-78"/>
                                      </a:rPr>
                                      <m:t>2</m:t>
                                    </m:r>
                                  </m:den>
                                </m:f>
                                <m:r>
                                  <a:rPr lang="en-US" sz="1500" b="0" i="1" smtClean="0">
                                    <a:effectLst/>
                                    <a:latin typeface="Cambria Math" panose="02040503050406030204" pitchFamily="18" charset="0"/>
                                    <a:cs typeface="Simplified Arabic" panose="02020603050405020304" pitchFamily="18" charset="-78"/>
                                  </a:rPr>
                                  <m:t> </m:t>
                                </m:r>
                                <m:rad>
                                  <m:radPr>
                                    <m:degHide m:val="on"/>
                                    <m:ctrlPr>
                                      <a:rPr lang="en-US" sz="1500" b="0" i="1" smtClean="0">
                                        <a:effectLst/>
                                        <a:latin typeface="Cambria Math" panose="02040503050406030204" pitchFamily="18" charset="0"/>
                                        <a:cs typeface="Simplified Arabic" panose="02020603050405020304" pitchFamily="18" charset="-78"/>
                                      </a:rPr>
                                    </m:ctrlPr>
                                  </m:radPr>
                                  <m:deg/>
                                  <m:e>
                                    <m:r>
                                      <a:rPr lang="en-US" sz="1500" b="0" i="1" smtClean="0">
                                        <a:effectLst/>
                                        <a:latin typeface="Cambria Math" panose="02040503050406030204" pitchFamily="18" charset="0"/>
                                        <a:cs typeface="Simplified Arabic" panose="02020603050405020304" pitchFamily="18" charset="-78"/>
                                      </a:rPr>
                                      <m:t>15</m:t>
                                    </m:r>
                                  </m:e>
                                </m:rad>
                                <m:r>
                                  <m:rPr>
                                    <m:nor/>
                                  </m:rPr>
                                  <a:rPr lang="en-US" sz="150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sin</m:t>
                                </m:r>
                                <m:r>
                                  <a:rPr lang="en-US" sz="1500" b="0" i="1" dirty="0" smtClean="0">
                                    <a:effectLst/>
                                    <a:latin typeface="Cambria Math" panose="02040503050406030204" pitchFamily="18" charset="0"/>
                                    <a:ea typeface="Times New Roman" panose="02020603050405020304" pitchFamily="18" charset="0"/>
                                    <a:cs typeface="Simplified Arabic" panose="02020603050405020304" pitchFamily="18" charset="-78"/>
                                  </a:rPr>
                                  <m:t> </m:t>
                                </m:r>
                                <m:r>
                                  <a:rPr lang="en-US" altLang="en-US" sz="1500" i="1" smtClean="0">
                                    <a:latin typeface="Cambria Math" panose="02040503050406030204" pitchFamily="18" charset="0"/>
                                    <a:ea typeface="Cambria Math" panose="02040503050406030204" pitchFamily="18" charset="0"/>
                                  </a:rPr>
                                  <m:t>𝜃</m:t>
                                </m:r>
                                <m:r>
                                  <m:rPr>
                                    <m:nor/>
                                  </m:rPr>
                                  <a:rPr lang="en-US" altLang="en-US" sz="1500" b="0" i="0" smtClean="0">
                                    <a:latin typeface="Cambria Math" panose="02040503050406030204" pitchFamily="18" charset="0"/>
                                    <a:ea typeface="Cambria Math" panose="02040503050406030204" pitchFamily="18" charset="0"/>
                                  </a:rPr>
                                  <m:t>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cos</m:t>
                                </m:r>
                                <m:r>
                                  <m:rPr>
                                    <m:nor/>
                                  </m:rPr>
                                  <a:rPr lang="en-US" sz="150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a:rPr lang="en-US" altLang="en-US" sz="1500" i="1" smtClean="0">
                                    <a:latin typeface="Cambria Math" panose="02040503050406030204" pitchFamily="18" charset="0"/>
                                    <a:ea typeface="Cambria Math" panose="02040503050406030204" pitchFamily="18" charset="0"/>
                                  </a:rPr>
                                  <m:t>𝜃</m:t>
                                </m:r>
                              </m:oMath>
                            </m:oMathPara>
                          </a14:m>
                          <a:endParaRPr lang="ar-SA" sz="15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smtClean="0">
                                    <a:effectLst/>
                                    <a:latin typeface="Cambria Math" panose="02040503050406030204" pitchFamily="18" charset="0"/>
                                    <a:sym typeface="Symbol" panose="05050102010706020507" pitchFamily="18" charset="2"/>
                                  </a:rPr>
                                  <m:t></m:t>
                                </m:r>
                                <m:r>
                                  <a:rPr lang="en-US" sz="1500" i="1">
                                    <a:effectLst/>
                                    <a:latin typeface="Cambria Math" panose="02040503050406030204" pitchFamily="18" charset="0"/>
                                  </a:rPr>
                                  <m:t>1</m:t>
                                </m:r>
                              </m:oMath>
                            </m:oMathPara>
                          </a14:m>
                          <a:endParaRPr lang="en-US" sz="150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dirty="0" smtClean="0">
                                    <a:effectLst/>
                                    <a:latin typeface="Cambria Math" panose="02040503050406030204" pitchFamily="18" charset="0"/>
                                  </a:rPr>
                                  <m:t>2</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7969">
                    <a:tc>
                      <a:txBody>
                        <a:bodyPr/>
                        <a:lstStyle/>
                        <a:p>
                          <a:pPr marL="0" marR="0" indent="0" algn="l" defTabSz="914400" rtl="1" eaLnBrk="1" fontAlgn="auto" latinLnBrk="0" hangingPunct="1">
                            <a:lnSpc>
                              <a:spcPct val="100000"/>
                            </a:lnSpc>
                            <a:spcBef>
                              <a:spcPts val="200"/>
                            </a:spcBef>
                            <a:spcAft>
                              <a:spcPts val="20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ar-SA" sz="1500" i="1" smtClean="0">
                                        <a:effectLst/>
                                        <a:latin typeface="Cambria Math" panose="02040503050406030204" pitchFamily="18" charset="0"/>
                                        <a:cs typeface="Simplified Arabic" panose="02020603050405020304" pitchFamily="18" charset="-78"/>
                                      </a:rPr>
                                    </m:ctrlPr>
                                  </m:sSubPr>
                                  <m:e>
                                    <m:r>
                                      <a:rPr lang="en-US" sz="1500" b="0" i="1" smtClean="0">
                                        <a:effectLst/>
                                        <a:latin typeface="Cambria Math" panose="02040503050406030204" pitchFamily="18" charset="0"/>
                                        <a:cs typeface="Simplified Arabic" panose="02020603050405020304" pitchFamily="18" charset="-78"/>
                                      </a:rPr>
                                      <m:t>𝑌</m:t>
                                    </m:r>
                                  </m:e>
                                  <m:sub>
                                    <m:r>
                                      <a:rPr lang="en-US" sz="1500" b="0" i="1" smtClean="0">
                                        <a:effectLst/>
                                        <a:latin typeface="Cambria Math" panose="02040503050406030204" pitchFamily="18" charset="0"/>
                                        <a:cs typeface="Simplified Arabic" panose="02020603050405020304" pitchFamily="18" charset="-78"/>
                                      </a:rPr>
                                      <m:t>2</m:t>
                                    </m:r>
                                    <m:r>
                                      <a:rPr lang="en-US" sz="1500" b="0" i="1" smtClean="0">
                                        <a:effectLst/>
                                        <a:latin typeface="Cambria Math" panose="02040503050406030204" pitchFamily="18" charset="0"/>
                                        <a:cs typeface="Simplified Arabic" panose="02020603050405020304" pitchFamily="18" charset="-78"/>
                                      </a:rPr>
                                      <m:t>, ±</m:t>
                                    </m:r>
                                    <m:r>
                                      <a:rPr lang="en-US" sz="1500" b="0" i="1" smtClean="0">
                                        <a:effectLst/>
                                        <a:latin typeface="Cambria Math" panose="02040503050406030204" pitchFamily="18" charset="0"/>
                                        <a:cs typeface="Simplified Arabic" panose="02020603050405020304" pitchFamily="18" charset="-78"/>
                                      </a:rPr>
                                      <m:t>2</m:t>
                                    </m:r>
                                  </m:sub>
                                </m:sSub>
                                <m:r>
                                  <a:rPr lang="en-US" sz="1500" b="0" i="1" smtClean="0">
                                    <a:effectLst/>
                                    <a:latin typeface="Cambria Math" panose="02040503050406030204" pitchFamily="18" charset="0"/>
                                    <a:cs typeface="Simplified Arabic" panose="02020603050405020304" pitchFamily="18" charset="-78"/>
                                  </a:rPr>
                                  <m:t>=</m:t>
                                </m:r>
                                <m:f>
                                  <m:fPr>
                                    <m:ctrlPr>
                                      <a:rPr lang="en-US" sz="1500" b="0" i="1" smtClean="0">
                                        <a:effectLst/>
                                        <a:latin typeface="Cambria Math" panose="02040503050406030204" pitchFamily="18" charset="0"/>
                                        <a:cs typeface="Simplified Arabic" panose="02020603050405020304" pitchFamily="18" charset="-78"/>
                                      </a:rPr>
                                    </m:ctrlPr>
                                  </m:fPr>
                                  <m:num>
                                    <m:r>
                                      <a:rPr lang="en-US" sz="1500" b="0" i="1" smtClean="0">
                                        <a:effectLst/>
                                        <a:latin typeface="Cambria Math" panose="02040503050406030204" pitchFamily="18" charset="0"/>
                                        <a:cs typeface="Simplified Arabic" panose="02020603050405020304" pitchFamily="18" charset="-78"/>
                                      </a:rPr>
                                      <m:t>1</m:t>
                                    </m:r>
                                  </m:num>
                                  <m:den>
                                    <m:r>
                                      <a:rPr lang="en-US" sz="1500" b="0" i="1" smtClean="0">
                                        <a:effectLst/>
                                        <a:latin typeface="Cambria Math" panose="02040503050406030204" pitchFamily="18" charset="0"/>
                                        <a:cs typeface="Simplified Arabic" panose="02020603050405020304" pitchFamily="18" charset="-78"/>
                                      </a:rPr>
                                      <m:t>4</m:t>
                                    </m:r>
                                  </m:den>
                                </m:f>
                                <m:r>
                                  <a:rPr lang="en-US" sz="1500" b="0" i="1" smtClean="0">
                                    <a:effectLst/>
                                    <a:latin typeface="Cambria Math" panose="02040503050406030204" pitchFamily="18" charset="0"/>
                                    <a:cs typeface="Simplified Arabic" panose="02020603050405020304" pitchFamily="18" charset="-78"/>
                                  </a:rPr>
                                  <m:t> </m:t>
                                </m:r>
                                <m:rad>
                                  <m:radPr>
                                    <m:degHide m:val="on"/>
                                    <m:ctrlPr>
                                      <a:rPr lang="en-US" sz="1500" b="0" i="1" smtClean="0">
                                        <a:effectLst/>
                                        <a:latin typeface="Cambria Math" panose="02040503050406030204" pitchFamily="18" charset="0"/>
                                        <a:cs typeface="Simplified Arabic" panose="02020603050405020304" pitchFamily="18" charset="-78"/>
                                      </a:rPr>
                                    </m:ctrlPr>
                                  </m:radPr>
                                  <m:deg/>
                                  <m:e>
                                    <m:r>
                                      <a:rPr lang="en-US" sz="1500" b="0" i="1" smtClean="0">
                                        <a:effectLst/>
                                        <a:latin typeface="Cambria Math" panose="02040503050406030204" pitchFamily="18" charset="0"/>
                                        <a:cs typeface="Simplified Arabic" panose="02020603050405020304" pitchFamily="18" charset="-78"/>
                                      </a:rPr>
                                      <m:t>15</m:t>
                                    </m:r>
                                  </m:e>
                                </m:rad>
                                <m:r>
                                  <m:rPr>
                                    <m:nor/>
                                  </m:rPr>
                                  <a:rPr lang="en-US" sz="150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sin</m:t>
                                </m:r>
                                <m:r>
                                  <m:rPr>
                                    <m:nor/>
                                  </m:rPr>
                                  <a:rPr lang="en-US" sz="1500" b="0" i="0" baseline="30000" dirty="0" smtClean="0">
                                    <a:effectLst/>
                                    <a:latin typeface="Times New Roman" panose="02020603050405020304" pitchFamily="18" charset="0"/>
                                    <a:ea typeface="Times New Roman" panose="02020603050405020304" pitchFamily="18" charset="0"/>
                                    <a:cs typeface="Simplified Arabic" panose="02020603050405020304" pitchFamily="18" charset="-78"/>
                                  </a:rPr>
                                  <m:t>2</m:t>
                                </m:r>
                                <m:r>
                                  <a:rPr lang="en-US" sz="1500" b="0" i="1" baseline="30000" dirty="0" smtClean="0">
                                    <a:effectLst/>
                                    <a:latin typeface="Cambria Math" panose="02040503050406030204" pitchFamily="18" charset="0"/>
                                    <a:ea typeface="Times New Roman" panose="02020603050405020304" pitchFamily="18" charset="0"/>
                                    <a:cs typeface="Simplified Arabic" panose="02020603050405020304" pitchFamily="18" charset="-78"/>
                                  </a:rPr>
                                  <m:t> </m:t>
                                </m:r>
                                <m:r>
                                  <a:rPr lang="en-US" altLang="en-US" sz="1500" i="1" smtClean="0">
                                    <a:latin typeface="Cambria Math" panose="02040503050406030204" pitchFamily="18" charset="0"/>
                                    <a:ea typeface="Cambria Math" panose="02040503050406030204" pitchFamily="18" charset="0"/>
                                  </a:rPr>
                                  <m:t>𝜃</m:t>
                                </m:r>
                              </m:oMath>
                            </m:oMathPara>
                          </a14:m>
                          <a:endParaRPr lang="ar-SA" sz="15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dirty="0" smtClean="0">
                                    <a:effectLst/>
                                    <a:latin typeface="Cambria Math" panose="02040503050406030204" pitchFamily="18" charset="0"/>
                                    <a:sym typeface="Symbol" panose="05050102010706020507" pitchFamily="18" charset="2"/>
                                  </a:rPr>
                                  <m:t></m:t>
                                </m:r>
                                <m:r>
                                  <a:rPr lang="en-US" sz="1500" i="1" dirty="0">
                                    <a:effectLst/>
                                    <a:latin typeface="Cambria Math" panose="02040503050406030204" pitchFamily="18" charset="0"/>
                                  </a:rPr>
                                  <m:t>2</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dirty="0" smtClean="0">
                                    <a:effectLst/>
                                    <a:latin typeface="Cambria Math" panose="02040503050406030204" pitchFamily="18" charset="0"/>
                                  </a:rPr>
                                  <m:t>2</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7969">
                    <a:tc>
                      <a:txBody>
                        <a:bodyPr/>
                        <a:lstStyle/>
                        <a:p>
                          <a:pPr marL="0" marR="0" indent="0" algn="l" defTabSz="914400" rtl="1" eaLnBrk="1" fontAlgn="auto" latinLnBrk="0" hangingPunct="1">
                            <a:lnSpc>
                              <a:spcPct val="100000"/>
                            </a:lnSpc>
                            <a:spcBef>
                              <a:spcPts val="200"/>
                            </a:spcBef>
                            <a:spcAft>
                              <a:spcPts val="20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ar-SA" sz="1500" i="1" smtClean="0">
                                        <a:effectLst/>
                                        <a:latin typeface="Cambria Math" panose="02040503050406030204" pitchFamily="18" charset="0"/>
                                        <a:cs typeface="Simplified Arabic" panose="02020603050405020304" pitchFamily="18" charset="-78"/>
                                      </a:rPr>
                                    </m:ctrlPr>
                                  </m:sSubPr>
                                  <m:e>
                                    <m:r>
                                      <a:rPr lang="en-US" sz="1500" b="0" i="1" smtClean="0">
                                        <a:effectLst/>
                                        <a:latin typeface="Cambria Math" panose="02040503050406030204" pitchFamily="18" charset="0"/>
                                        <a:cs typeface="Simplified Arabic" panose="02020603050405020304" pitchFamily="18" charset="-78"/>
                                      </a:rPr>
                                      <m:t>𝑌</m:t>
                                    </m:r>
                                  </m:e>
                                  <m:sub>
                                    <m:r>
                                      <a:rPr lang="en-US" sz="1500" b="0" i="1" smtClean="0">
                                        <a:effectLst/>
                                        <a:latin typeface="Cambria Math" panose="02040503050406030204" pitchFamily="18" charset="0"/>
                                        <a:cs typeface="Simplified Arabic" panose="02020603050405020304" pitchFamily="18" charset="-78"/>
                                      </a:rPr>
                                      <m:t>3</m:t>
                                    </m:r>
                                    <m:r>
                                      <a:rPr lang="en-US" sz="1500" b="0" i="1" smtClean="0">
                                        <a:effectLst/>
                                        <a:latin typeface="Cambria Math" panose="02040503050406030204" pitchFamily="18" charset="0"/>
                                        <a:cs typeface="Simplified Arabic" panose="02020603050405020304" pitchFamily="18" charset="-78"/>
                                      </a:rPr>
                                      <m:t>, </m:t>
                                    </m:r>
                                    <m:r>
                                      <a:rPr lang="en-US" sz="1500" b="0" i="1" smtClean="0">
                                        <a:effectLst/>
                                        <a:latin typeface="Cambria Math" panose="02040503050406030204" pitchFamily="18" charset="0"/>
                                        <a:cs typeface="Simplified Arabic" panose="02020603050405020304" pitchFamily="18" charset="-78"/>
                                      </a:rPr>
                                      <m:t>0</m:t>
                                    </m:r>
                                  </m:sub>
                                </m:sSub>
                                <m:r>
                                  <a:rPr lang="en-US" sz="1500" b="0" i="1" smtClean="0">
                                    <a:effectLst/>
                                    <a:latin typeface="Cambria Math" panose="02040503050406030204" pitchFamily="18" charset="0"/>
                                    <a:cs typeface="Simplified Arabic" panose="02020603050405020304" pitchFamily="18" charset="-78"/>
                                  </a:rPr>
                                  <m:t>=</m:t>
                                </m:r>
                                <m:f>
                                  <m:fPr>
                                    <m:ctrlPr>
                                      <a:rPr lang="en-US" sz="1500" b="0" i="1" smtClean="0">
                                        <a:effectLst/>
                                        <a:latin typeface="Cambria Math" panose="02040503050406030204" pitchFamily="18" charset="0"/>
                                        <a:cs typeface="Simplified Arabic" panose="02020603050405020304" pitchFamily="18" charset="-78"/>
                                      </a:rPr>
                                    </m:ctrlPr>
                                  </m:fPr>
                                  <m:num>
                                    <m:r>
                                      <a:rPr lang="en-US" sz="1500" b="0" i="1" smtClean="0">
                                        <a:effectLst/>
                                        <a:latin typeface="Cambria Math" panose="02040503050406030204" pitchFamily="18" charset="0"/>
                                        <a:cs typeface="Simplified Arabic" panose="02020603050405020304" pitchFamily="18" charset="-78"/>
                                      </a:rPr>
                                      <m:t>3</m:t>
                                    </m:r>
                                  </m:num>
                                  <m:den>
                                    <m:r>
                                      <a:rPr lang="en-US" sz="1500" b="0" i="1" smtClean="0">
                                        <a:effectLst/>
                                        <a:latin typeface="Cambria Math" panose="02040503050406030204" pitchFamily="18" charset="0"/>
                                        <a:cs typeface="Simplified Arabic" panose="02020603050405020304" pitchFamily="18" charset="-78"/>
                                      </a:rPr>
                                      <m:t>4</m:t>
                                    </m:r>
                                  </m:den>
                                </m:f>
                                <m:r>
                                  <a:rPr lang="en-US" sz="1500" b="0" i="1" smtClean="0">
                                    <a:effectLst/>
                                    <a:latin typeface="Cambria Math" panose="02040503050406030204" pitchFamily="18" charset="0"/>
                                    <a:cs typeface="Simplified Arabic" panose="02020603050405020304" pitchFamily="18" charset="-78"/>
                                  </a:rPr>
                                  <m:t> </m:t>
                                </m:r>
                                <m:rad>
                                  <m:radPr>
                                    <m:degHide m:val="on"/>
                                    <m:ctrlPr>
                                      <a:rPr lang="en-US" sz="1500" b="0" i="1" smtClean="0">
                                        <a:effectLst/>
                                        <a:latin typeface="Cambria Math" panose="02040503050406030204" pitchFamily="18" charset="0"/>
                                        <a:cs typeface="Simplified Arabic" panose="02020603050405020304" pitchFamily="18" charset="-78"/>
                                      </a:rPr>
                                    </m:ctrlPr>
                                  </m:radPr>
                                  <m:deg/>
                                  <m:e>
                                    <m:r>
                                      <a:rPr lang="en-US" sz="1500" b="0" i="1" smtClean="0">
                                        <a:effectLst/>
                                        <a:latin typeface="Cambria Math" panose="02040503050406030204" pitchFamily="18" charset="0"/>
                                        <a:cs typeface="Simplified Arabic" panose="02020603050405020304" pitchFamily="18" charset="-78"/>
                                      </a:rPr>
                                      <m:t>14</m:t>
                                    </m:r>
                                  </m:e>
                                </m:rad>
                                <m:r>
                                  <m:rPr>
                                    <m:nor/>
                                  </m:rPr>
                                  <a:rPr lang="en-US" sz="150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m:t>
                                </m:r>
                                <m:f>
                                  <m:fPr>
                                    <m:ctrlPr>
                                      <a:rPr lang="en-US" sz="1500" b="0" i="1" smtClean="0">
                                        <a:effectLst/>
                                        <a:latin typeface="Cambria Math" panose="02040503050406030204" pitchFamily="18" charset="0"/>
                                        <a:cs typeface="Simplified Arabic" panose="02020603050405020304" pitchFamily="18" charset="-78"/>
                                      </a:rPr>
                                    </m:ctrlPr>
                                  </m:fPr>
                                  <m:num>
                                    <m:r>
                                      <a:rPr lang="en-US" sz="1500" b="0" i="1" smtClean="0">
                                        <a:effectLst/>
                                        <a:latin typeface="Cambria Math" panose="02040503050406030204" pitchFamily="18" charset="0"/>
                                        <a:cs typeface="Simplified Arabic" panose="02020603050405020304" pitchFamily="18" charset="-78"/>
                                      </a:rPr>
                                      <m:t>5</m:t>
                                    </m:r>
                                  </m:num>
                                  <m:den>
                                    <m:r>
                                      <a:rPr lang="en-US" sz="1500" b="0" i="1" smtClean="0">
                                        <a:effectLst/>
                                        <a:latin typeface="Cambria Math" panose="02040503050406030204" pitchFamily="18" charset="0"/>
                                        <a:cs typeface="Simplified Arabic" panose="02020603050405020304" pitchFamily="18" charset="-78"/>
                                      </a:rPr>
                                      <m:t>3</m:t>
                                    </m:r>
                                  </m:den>
                                </m:f>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cos</m:t>
                                </m:r>
                                <m:r>
                                  <m:rPr>
                                    <m:nor/>
                                  </m:rPr>
                                  <a:rPr lang="en-US" sz="1500" b="0" i="0" baseline="30000" dirty="0" smtClean="0">
                                    <a:effectLst/>
                                    <a:latin typeface="Times New Roman" panose="02020603050405020304" pitchFamily="18" charset="0"/>
                                    <a:ea typeface="Times New Roman" panose="02020603050405020304" pitchFamily="18" charset="0"/>
                                    <a:cs typeface="Simplified Arabic" panose="02020603050405020304" pitchFamily="18" charset="-78"/>
                                  </a:rPr>
                                  <m:t>3</m:t>
                                </m:r>
                                <m:r>
                                  <m:rPr>
                                    <m:nor/>
                                  </m:rPr>
                                  <a:rPr lang="en-US" sz="150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a:rPr lang="en-US" altLang="en-US" sz="1500" i="1" smtClean="0">
                                    <a:latin typeface="Cambria Math" panose="02040503050406030204" pitchFamily="18" charset="0"/>
                                    <a:ea typeface="Cambria Math" panose="02040503050406030204" pitchFamily="18" charset="0"/>
                                  </a:rPr>
                                  <m:t>𝜃</m:t>
                                </m:r>
                                <m:r>
                                  <a:rPr lang="en-US" altLang="en-US" sz="1500" b="0" i="1" smtClean="0">
                                    <a:latin typeface="Cambria Math" panose="02040503050406030204" pitchFamily="18" charset="0"/>
                                    <a:ea typeface="Cambria Math" panose="02040503050406030204" pitchFamily="18" charset="0"/>
                                  </a:rPr>
                                  <m:t>−</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cos</m:t>
                                </m:r>
                                <m:r>
                                  <m:rPr>
                                    <m:nor/>
                                  </m:rPr>
                                  <a:rPr lang="en-US" sz="150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a:rPr lang="en-US" altLang="en-US" sz="1500" i="1" smtClean="0">
                                    <a:latin typeface="Cambria Math" panose="02040503050406030204" pitchFamily="18" charset="0"/>
                                    <a:ea typeface="Cambria Math" panose="02040503050406030204" pitchFamily="18" charset="0"/>
                                  </a:rPr>
                                  <m:t>𝜃</m:t>
                                </m:r>
                                <m:r>
                                  <a:rPr lang="en-US" altLang="en-US" sz="1500" b="0" i="1" smtClean="0">
                                    <a:latin typeface="Cambria Math" panose="02040503050406030204" pitchFamily="18" charset="0"/>
                                    <a:ea typeface="Cambria Math" panose="02040503050406030204" pitchFamily="18" charset="0"/>
                                  </a:rPr>
                                  <m:t>)</m:t>
                                </m:r>
                                <m:r>
                                  <m:rPr>
                                    <m:nor/>
                                  </m:rPr>
                                  <a:rPr lang="en-US" sz="1500" baseline="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oMath>
                            </m:oMathPara>
                          </a14:m>
                          <a:endParaRPr lang="ar-SA" sz="15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smtClean="0">
                                    <a:effectLst/>
                                    <a:latin typeface="Cambria Math" panose="02040503050406030204" pitchFamily="18" charset="0"/>
                                  </a:rPr>
                                  <m:t>0</m:t>
                                </m:r>
                              </m:oMath>
                            </m:oMathPara>
                          </a14:m>
                          <a:endParaRPr lang="en-US" sz="150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dirty="0" smtClean="0">
                                    <a:effectLst/>
                                    <a:latin typeface="Cambria Math" panose="02040503050406030204" pitchFamily="18" charset="0"/>
                                  </a:rPr>
                                  <m:t>3</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7969">
                    <a:tc>
                      <a:txBody>
                        <a:bodyPr/>
                        <a:lstStyle/>
                        <a:p>
                          <a:pPr marL="0" marR="0" indent="0" algn="l" defTabSz="914400" rtl="1" eaLnBrk="1" fontAlgn="auto" latinLnBrk="0" hangingPunct="1">
                            <a:lnSpc>
                              <a:spcPct val="100000"/>
                            </a:lnSpc>
                            <a:spcBef>
                              <a:spcPts val="200"/>
                            </a:spcBef>
                            <a:spcAft>
                              <a:spcPts val="20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ar-SA" sz="1500" i="1" smtClean="0">
                                        <a:effectLst/>
                                        <a:latin typeface="Cambria Math" panose="02040503050406030204" pitchFamily="18" charset="0"/>
                                        <a:cs typeface="Simplified Arabic" panose="02020603050405020304" pitchFamily="18" charset="-78"/>
                                      </a:rPr>
                                    </m:ctrlPr>
                                  </m:sSubPr>
                                  <m:e>
                                    <m:r>
                                      <a:rPr lang="en-US" sz="1500" b="0" i="1" smtClean="0">
                                        <a:effectLst/>
                                        <a:latin typeface="Cambria Math" panose="02040503050406030204" pitchFamily="18" charset="0"/>
                                        <a:cs typeface="Simplified Arabic" panose="02020603050405020304" pitchFamily="18" charset="-78"/>
                                      </a:rPr>
                                      <m:t>𝑌</m:t>
                                    </m:r>
                                  </m:e>
                                  <m:sub>
                                    <m:r>
                                      <a:rPr lang="en-US" sz="1500" b="0" i="1" smtClean="0">
                                        <a:effectLst/>
                                        <a:latin typeface="Cambria Math" panose="02040503050406030204" pitchFamily="18" charset="0"/>
                                        <a:cs typeface="Simplified Arabic" panose="02020603050405020304" pitchFamily="18" charset="-78"/>
                                      </a:rPr>
                                      <m:t>3</m:t>
                                    </m:r>
                                    <m:r>
                                      <a:rPr lang="en-US" sz="1500" b="0" i="1" smtClean="0">
                                        <a:effectLst/>
                                        <a:latin typeface="Cambria Math" panose="02040503050406030204" pitchFamily="18" charset="0"/>
                                        <a:cs typeface="Simplified Arabic" panose="02020603050405020304" pitchFamily="18" charset="-78"/>
                                      </a:rPr>
                                      <m:t>, ±</m:t>
                                    </m:r>
                                    <m:r>
                                      <a:rPr lang="en-US" sz="1500" b="0" i="1" smtClean="0">
                                        <a:effectLst/>
                                        <a:latin typeface="Cambria Math" panose="02040503050406030204" pitchFamily="18" charset="0"/>
                                        <a:cs typeface="Simplified Arabic" panose="02020603050405020304" pitchFamily="18" charset="-78"/>
                                      </a:rPr>
                                      <m:t>1</m:t>
                                    </m:r>
                                  </m:sub>
                                </m:sSub>
                                <m:r>
                                  <a:rPr lang="en-US" sz="1500" b="0" i="1" smtClean="0">
                                    <a:effectLst/>
                                    <a:latin typeface="Cambria Math" panose="02040503050406030204" pitchFamily="18" charset="0"/>
                                    <a:cs typeface="Simplified Arabic" panose="02020603050405020304" pitchFamily="18" charset="-78"/>
                                  </a:rPr>
                                  <m:t>=</m:t>
                                </m:r>
                                <m:f>
                                  <m:fPr>
                                    <m:ctrlPr>
                                      <a:rPr lang="en-US" sz="1500" b="0" i="1" smtClean="0">
                                        <a:effectLst/>
                                        <a:latin typeface="Cambria Math" panose="02040503050406030204" pitchFamily="18" charset="0"/>
                                        <a:cs typeface="Simplified Arabic" panose="02020603050405020304" pitchFamily="18" charset="-78"/>
                                      </a:rPr>
                                    </m:ctrlPr>
                                  </m:fPr>
                                  <m:num>
                                    <m:r>
                                      <a:rPr lang="en-US" sz="1500" b="0" i="1" smtClean="0">
                                        <a:effectLst/>
                                        <a:latin typeface="Cambria Math" panose="02040503050406030204" pitchFamily="18" charset="0"/>
                                        <a:cs typeface="Simplified Arabic" panose="02020603050405020304" pitchFamily="18" charset="-78"/>
                                      </a:rPr>
                                      <m:t>1</m:t>
                                    </m:r>
                                  </m:num>
                                  <m:den>
                                    <m:r>
                                      <a:rPr lang="en-US" sz="1500" b="0" i="1" smtClean="0">
                                        <a:effectLst/>
                                        <a:latin typeface="Cambria Math" panose="02040503050406030204" pitchFamily="18" charset="0"/>
                                        <a:cs typeface="Simplified Arabic" panose="02020603050405020304" pitchFamily="18" charset="-78"/>
                                      </a:rPr>
                                      <m:t>8</m:t>
                                    </m:r>
                                  </m:den>
                                </m:f>
                                <m:r>
                                  <a:rPr lang="en-US" sz="1500" b="0" i="1" smtClean="0">
                                    <a:effectLst/>
                                    <a:latin typeface="Cambria Math" panose="02040503050406030204" pitchFamily="18" charset="0"/>
                                    <a:cs typeface="Simplified Arabic" panose="02020603050405020304" pitchFamily="18" charset="-78"/>
                                  </a:rPr>
                                  <m:t> </m:t>
                                </m:r>
                                <m:rad>
                                  <m:radPr>
                                    <m:degHide m:val="on"/>
                                    <m:ctrlPr>
                                      <a:rPr lang="en-US" sz="1500" b="0" i="1" smtClean="0">
                                        <a:effectLst/>
                                        <a:latin typeface="Cambria Math" panose="02040503050406030204" pitchFamily="18" charset="0"/>
                                        <a:cs typeface="Simplified Arabic" panose="02020603050405020304" pitchFamily="18" charset="-78"/>
                                      </a:rPr>
                                    </m:ctrlPr>
                                  </m:radPr>
                                  <m:deg/>
                                  <m:e>
                                    <m:r>
                                      <a:rPr lang="en-US" sz="1500" b="0" i="1" smtClean="0">
                                        <a:effectLst/>
                                        <a:latin typeface="Cambria Math" panose="02040503050406030204" pitchFamily="18" charset="0"/>
                                        <a:cs typeface="Simplified Arabic" panose="02020603050405020304" pitchFamily="18" charset="-78"/>
                                      </a:rPr>
                                      <m:t>42</m:t>
                                    </m:r>
                                  </m:e>
                                </m:rad>
                                <m:r>
                                  <m:rPr>
                                    <m:nor/>
                                  </m:rPr>
                                  <a:rPr lang="en-US" sz="1500" b="0" i="0" smtClean="0">
                                    <a:effectLst/>
                                    <a:latin typeface="Cambria Math" panose="02040503050406030204" pitchFamily="18" charset="0"/>
                                    <a:cs typeface="Simplified Arabic" panose="02020603050405020304" pitchFamily="18" charset="-78"/>
                                  </a:rPr>
                                  <m:t>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sin</m:t>
                                </m:r>
                                <m:r>
                                  <a:rPr lang="en-US" sz="1500" b="0" i="1" dirty="0" smtClean="0">
                                    <a:effectLst/>
                                    <a:latin typeface="Cambria Math" panose="02040503050406030204" pitchFamily="18" charset="0"/>
                                    <a:ea typeface="Times New Roman" panose="02020603050405020304" pitchFamily="18" charset="0"/>
                                    <a:cs typeface="Simplified Arabic" panose="02020603050405020304" pitchFamily="18" charset="-78"/>
                                  </a:rPr>
                                  <m:t> </m:t>
                                </m:r>
                                <m:r>
                                  <a:rPr lang="en-US" altLang="en-US" sz="1500" i="1" smtClean="0">
                                    <a:latin typeface="Cambria Math" panose="02040503050406030204" pitchFamily="18" charset="0"/>
                                    <a:ea typeface="Cambria Math" panose="02040503050406030204" pitchFamily="18" charset="0"/>
                                  </a:rPr>
                                  <m:t>𝜃</m:t>
                                </m:r>
                                <m:r>
                                  <a:rPr lang="en-US" altLang="en-US" sz="1500" b="0" i="1" smtClean="0">
                                    <a:latin typeface="Cambria Math" panose="02040503050406030204" pitchFamily="18" charset="0"/>
                                    <a:ea typeface="Cambria Math" panose="02040503050406030204" pitchFamily="18" charset="0"/>
                                  </a:rPr>
                                  <m:t>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m:t>
                                </m:r>
                                <m:r>
                                  <a:rPr lang="en-US" sz="1500" b="0" i="1" smtClean="0">
                                    <a:effectLst/>
                                    <a:latin typeface="Cambria Math" panose="02040503050406030204" pitchFamily="18" charset="0"/>
                                    <a:cs typeface="Simplified Arabic" panose="02020603050405020304" pitchFamily="18" charset="-78"/>
                                  </a:rPr>
                                  <m:t>5</m:t>
                                </m:r>
                                <m:r>
                                  <a:rPr lang="en-US" sz="1500" b="0" i="1" smtClean="0">
                                    <a:effectLst/>
                                    <a:latin typeface="Cambria Math" panose="02040503050406030204" pitchFamily="18" charset="0"/>
                                    <a:cs typeface="Simplified Arabic" panose="02020603050405020304" pitchFamily="18" charset="-78"/>
                                  </a:rPr>
                                  <m:t>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cos</m:t>
                                </m:r>
                                <m:r>
                                  <m:rPr>
                                    <m:nor/>
                                  </m:rPr>
                                  <a:rPr lang="en-US" sz="1500" b="0" i="0" baseline="30000" dirty="0" smtClean="0">
                                    <a:effectLst/>
                                    <a:latin typeface="Times New Roman" panose="02020603050405020304" pitchFamily="18" charset="0"/>
                                    <a:ea typeface="Times New Roman" panose="02020603050405020304" pitchFamily="18" charset="0"/>
                                    <a:cs typeface="Simplified Arabic" panose="02020603050405020304" pitchFamily="18" charset="-78"/>
                                  </a:rPr>
                                  <m:t>2</m:t>
                                </m:r>
                                <m:r>
                                  <m:rPr>
                                    <m:nor/>
                                  </m:rPr>
                                  <a:rPr lang="en-US" sz="150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a:rPr lang="en-US" altLang="en-US" sz="1500" i="1" smtClean="0">
                                    <a:latin typeface="Cambria Math" panose="02040503050406030204" pitchFamily="18" charset="0"/>
                                    <a:ea typeface="Cambria Math" panose="02040503050406030204" pitchFamily="18" charset="0"/>
                                  </a:rPr>
                                  <m:t>𝜃</m:t>
                                </m:r>
                                <m:r>
                                  <a:rPr lang="en-US" altLang="en-US" sz="1500" b="0" i="1" smtClean="0">
                                    <a:latin typeface="Cambria Math" panose="02040503050406030204" pitchFamily="18" charset="0"/>
                                    <a:ea typeface="Cambria Math" panose="02040503050406030204" pitchFamily="18" charset="0"/>
                                  </a:rPr>
                                  <m:t>−</m:t>
                                </m:r>
                                <m:r>
                                  <a:rPr lang="en-US" sz="1500" b="0" i="1" dirty="0" smtClean="0">
                                    <a:effectLst/>
                                    <a:latin typeface="Cambria Math" panose="02040503050406030204" pitchFamily="18" charset="0"/>
                                    <a:ea typeface="Times New Roman" panose="02020603050405020304" pitchFamily="18" charset="0"/>
                                    <a:cs typeface="Simplified Arabic" panose="02020603050405020304" pitchFamily="18" charset="-78"/>
                                  </a:rPr>
                                  <m:t>1</m:t>
                                </m:r>
                                <m:r>
                                  <a:rPr lang="en-US" altLang="en-US" sz="1500" b="0" i="1" smtClean="0">
                                    <a:latin typeface="Cambria Math" panose="02040503050406030204" pitchFamily="18" charset="0"/>
                                    <a:ea typeface="Cambria Math" panose="02040503050406030204" pitchFamily="18" charset="0"/>
                                  </a:rPr>
                                  <m:t>)</m:t>
                                </m:r>
                                <m:r>
                                  <m:rPr>
                                    <m:nor/>
                                  </m:rPr>
                                  <a:rPr lang="en-US" sz="1500" baseline="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oMath>
                            </m:oMathPara>
                          </a14:m>
                          <a:endParaRPr lang="ar-SA" sz="15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smtClean="0">
                                    <a:effectLst/>
                                    <a:latin typeface="Cambria Math" panose="02040503050406030204" pitchFamily="18" charset="0"/>
                                    <a:sym typeface="Symbol" panose="05050102010706020507" pitchFamily="18" charset="2"/>
                                  </a:rPr>
                                  <m:t></m:t>
                                </m:r>
                                <m:r>
                                  <a:rPr lang="en-US" sz="1500" i="1">
                                    <a:effectLst/>
                                    <a:latin typeface="Cambria Math" panose="02040503050406030204" pitchFamily="18" charset="0"/>
                                  </a:rPr>
                                  <m:t>1</m:t>
                                </m:r>
                              </m:oMath>
                            </m:oMathPara>
                          </a14:m>
                          <a:endParaRPr lang="en-US" sz="150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dirty="0" smtClean="0">
                                    <a:effectLst/>
                                    <a:latin typeface="Cambria Math" panose="02040503050406030204" pitchFamily="18" charset="0"/>
                                  </a:rPr>
                                  <m:t>3</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7969">
                    <a:tc>
                      <a:txBody>
                        <a:bodyPr/>
                        <a:lstStyle/>
                        <a:p>
                          <a:pPr marL="0" marR="0" indent="0" algn="l" defTabSz="914400" rtl="1" eaLnBrk="1" fontAlgn="auto" latinLnBrk="0" hangingPunct="1">
                            <a:lnSpc>
                              <a:spcPct val="100000"/>
                            </a:lnSpc>
                            <a:spcBef>
                              <a:spcPts val="200"/>
                            </a:spcBef>
                            <a:spcAft>
                              <a:spcPts val="20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ar-SA" sz="1500" i="1" smtClean="0">
                                        <a:effectLst/>
                                        <a:latin typeface="Cambria Math" panose="02040503050406030204" pitchFamily="18" charset="0"/>
                                        <a:cs typeface="Simplified Arabic" panose="02020603050405020304" pitchFamily="18" charset="-78"/>
                                      </a:rPr>
                                    </m:ctrlPr>
                                  </m:sSubPr>
                                  <m:e>
                                    <m:r>
                                      <a:rPr lang="en-US" sz="1500" b="0" i="1" smtClean="0">
                                        <a:effectLst/>
                                        <a:latin typeface="Cambria Math" panose="02040503050406030204" pitchFamily="18" charset="0"/>
                                        <a:cs typeface="Simplified Arabic" panose="02020603050405020304" pitchFamily="18" charset="-78"/>
                                      </a:rPr>
                                      <m:t>𝑌</m:t>
                                    </m:r>
                                  </m:e>
                                  <m:sub>
                                    <m:r>
                                      <a:rPr lang="en-US" sz="1500" b="0" i="1" smtClean="0">
                                        <a:effectLst/>
                                        <a:latin typeface="Cambria Math" panose="02040503050406030204" pitchFamily="18" charset="0"/>
                                        <a:cs typeface="Simplified Arabic" panose="02020603050405020304" pitchFamily="18" charset="-78"/>
                                      </a:rPr>
                                      <m:t>3</m:t>
                                    </m:r>
                                    <m:r>
                                      <a:rPr lang="en-US" sz="1500" b="0" i="1" smtClean="0">
                                        <a:effectLst/>
                                        <a:latin typeface="Cambria Math" panose="02040503050406030204" pitchFamily="18" charset="0"/>
                                        <a:cs typeface="Simplified Arabic" panose="02020603050405020304" pitchFamily="18" charset="-78"/>
                                      </a:rPr>
                                      <m:t>, ±</m:t>
                                    </m:r>
                                    <m:r>
                                      <a:rPr lang="en-US" sz="1500" b="0" i="1" smtClean="0">
                                        <a:effectLst/>
                                        <a:latin typeface="Cambria Math" panose="02040503050406030204" pitchFamily="18" charset="0"/>
                                        <a:cs typeface="Simplified Arabic" panose="02020603050405020304" pitchFamily="18" charset="-78"/>
                                      </a:rPr>
                                      <m:t>2</m:t>
                                    </m:r>
                                  </m:sub>
                                </m:sSub>
                                <m:r>
                                  <a:rPr lang="en-US" sz="1500" b="0" i="1" smtClean="0">
                                    <a:effectLst/>
                                    <a:latin typeface="Cambria Math" panose="02040503050406030204" pitchFamily="18" charset="0"/>
                                    <a:cs typeface="Simplified Arabic" panose="02020603050405020304" pitchFamily="18" charset="-78"/>
                                  </a:rPr>
                                  <m:t>=</m:t>
                                </m:r>
                                <m:f>
                                  <m:fPr>
                                    <m:ctrlPr>
                                      <a:rPr lang="en-US" sz="1500" b="0" i="1" smtClean="0">
                                        <a:effectLst/>
                                        <a:latin typeface="Cambria Math" panose="02040503050406030204" pitchFamily="18" charset="0"/>
                                        <a:cs typeface="Simplified Arabic" panose="02020603050405020304" pitchFamily="18" charset="-78"/>
                                      </a:rPr>
                                    </m:ctrlPr>
                                  </m:fPr>
                                  <m:num>
                                    <m:r>
                                      <a:rPr lang="en-US" sz="1500" b="0" i="1" smtClean="0">
                                        <a:effectLst/>
                                        <a:latin typeface="Cambria Math" panose="02040503050406030204" pitchFamily="18" charset="0"/>
                                        <a:cs typeface="Simplified Arabic" panose="02020603050405020304" pitchFamily="18" charset="-78"/>
                                      </a:rPr>
                                      <m:t>1</m:t>
                                    </m:r>
                                  </m:num>
                                  <m:den>
                                    <m:r>
                                      <a:rPr lang="en-US" sz="1500" b="0" i="1" smtClean="0">
                                        <a:effectLst/>
                                        <a:latin typeface="Cambria Math" panose="02040503050406030204" pitchFamily="18" charset="0"/>
                                        <a:cs typeface="Simplified Arabic" panose="02020603050405020304" pitchFamily="18" charset="-78"/>
                                      </a:rPr>
                                      <m:t>4</m:t>
                                    </m:r>
                                  </m:den>
                                </m:f>
                                <m:r>
                                  <a:rPr lang="en-US" sz="1500" b="0" i="1" smtClean="0">
                                    <a:effectLst/>
                                    <a:latin typeface="Cambria Math" panose="02040503050406030204" pitchFamily="18" charset="0"/>
                                    <a:cs typeface="Simplified Arabic" panose="02020603050405020304" pitchFamily="18" charset="-78"/>
                                  </a:rPr>
                                  <m:t> </m:t>
                                </m:r>
                                <m:rad>
                                  <m:radPr>
                                    <m:degHide m:val="on"/>
                                    <m:ctrlPr>
                                      <a:rPr lang="en-US" sz="1500" b="0" i="1" smtClean="0">
                                        <a:effectLst/>
                                        <a:latin typeface="Cambria Math" panose="02040503050406030204" pitchFamily="18" charset="0"/>
                                        <a:cs typeface="Simplified Arabic" panose="02020603050405020304" pitchFamily="18" charset="-78"/>
                                      </a:rPr>
                                    </m:ctrlPr>
                                  </m:radPr>
                                  <m:deg/>
                                  <m:e>
                                    <m:r>
                                      <a:rPr lang="en-US" sz="1500" b="0" i="1" smtClean="0">
                                        <a:effectLst/>
                                        <a:latin typeface="Cambria Math" panose="02040503050406030204" pitchFamily="18" charset="0"/>
                                        <a:cs typeface="Simplified Arabic" panose="02020603050405020304" pitchFamily="18" charset="-78"/>
                                      </a:rPr>
                                      <m:t>105</m:t>
                                    </m:r>
                                  </m:e>
                                </m:rad>
                                <m:r>
                                  <m:rPr>
                                    <m:nor/>
                                  </m:rPr>
                                  <a:rPr lang="en-US" sz="1500" b="0" i="0" smtClean="0">
                                    <a:effectLst/>
                                    <a:latin typeface="Cambria Math" panose="02040503050406030204" pitchFamily="18" charset="0"/>
                                    <a:cs typeface="Simplified Arabic" panose="02020603050405020304" pitchFamily="18" charset="-78"/>
                                  </a:rPr>
                                  <m:t>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sin</m:t>
                                </m:r>
                                <m:r>
                                  <m:rPr>
                                    <m:nor/>
                                  </m:rPr>
                                  <a:rPr lang="en-US" sz="1500" b="0" i="0" baseline="30000" dirty="0" smtClean="0">
                                    <a:effectLst/>
                                    <a:latin typeface="Times New Roman" panose="02020603050405020304" pitchFamily="18" charset="0"/>
                                    <a:ea typeface="Times New Roman" panose="02020603050405020304" pitchFamily="18" charset="0"/>
                                    <a:cs typeface="Simplified Arabic" panose="02020603050405020304" pitchFamily="18" charset="-78"/>
                                  </a:rPr>
                                  <m:t>2</m:t>
                                </m:r>
                                <m:r>
                                  <a:rPr lang="en-US" sz="1500" b="0" i="1" baseline="30000" dirty="0" smtClean="0">
                                    <a:effectLst/>
                                    <a:latin typeface="Cambria Math" panose="02040503050406030204" pitchFamily="18" charset="0"/>
                                    <a:ea typeface="Times New Roman" panose="02020603050405020304" pitchFamily="18" charset="0"/>
                                    <a:cs typeface="Simplified Arabic" panose="02020603050405020304" pitchFamily="18" charset="-78"/>
                                  </a:rPr>
                                  <m:t> </m:t>
                                </m:r>
                                <m:r>
                                  <a:rPr lang="en-US" altLang="en-US" sz="1500" i="1" smtClean="0">
                                    <a:latin typeface="Cambria Math" panose="02040503050406030204" pitchFamily="18" charset="0"/>
                                    <a:ea typeface="Cambria Math" panose="02040503050406030204" pitchFamily="18" charset="0"/>
                                  </a:rPr>
                                  <m:t>𝜃</m:t>
                                </m:r>
                                <m:r>
                                  <m:rPr>
                                    <m:nor/>
                                  </m:rPr>
                                  <a:rPr lang="en-US" altLang="en-US" sz="1500" b="0" i="0" smtClean="0">
                                    <a:latin typeface="Cambria Math" panose="02040503050406030204" pitchFamily="18" charset="0"/>
                                    <a:ea typeface="Cambria Math" panose="02040503050406030204" pitchFamily="18" charset="0"/>
                                  </a:rPr>
                                  <m:t>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cos</m:t>
                                </m:r>
                                <m:r>
                                  <m:rPr>
                                    <m:nor/>
                                  </m:rPr>
                                  <a:rPr lang="en-US" sz="1500" dirty="0" smtClean="0">
                                    <a:effectLst/>
                                    <a:latin typeface="Times New Roman" panose="02020603050405020304" pitchFamily="18" charset="0"/>
                                    <a:ea typeface="Times New Roman" panose="02020603050405020304" pitchFamily="18" charset="0"/>
                                    <a:cs typeface="Simplified Arabic" panose="02020603050405020304" pitchFamily="18" charset="-78"/>
                                  </a:rPr>
                                  <m:t> </m:t>
                                </m:r>
                                <m:r>
                                  <a:rPr lang="en-US" altLang="en-US" sz="1500" i="1" smtClean="0">
                                    <a:latin typeface="Cambria Math" panose="02040503050406030204" pitchFamily="18" charset="0"/>
                                    <a:ea typeface="Cambria Math" panose="02040503050406030204" pitchFamily="18" charset="0"/>
                                  </a:rPr>
                                  <m:t>𝜃</m:t>
                                </m:r>
                              </m:oMath>
                            </m:oMathPara>
                          </a14:m>
                          <a:endParaRPr lang="ar-SA" sz="15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smtClean="0">
                                    <a:effectLst/>
                                    <a:latin typeface="Cambria Math" panose="02040503050406030204" pitchFamily="18" charset="0"/>
                                    <a:sym typeface="Symbol" panose="05050102010706020507" pitchFamily="18" charset="2"/>
                                  </a:rPr>
                                  <m:t></m:t>
                                </m:r>
                                <m:r>
                                  <a:rPr lang="en-US" sz="1500" i="1">
                                    <a:effectLst/>
                                    <a:latin typeface="Cambria Math" panose="02040503050406030204" pitchFamily="18" charset="0"/>
                                  </a:rPr>
                                  <m:t>2</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dirty="0" smtClean="0">
                                    <a:effectLst/>
                                    <a:latin typeface="Cambria Math" panose="02040503050406030204" pitchFamily="18" charset="0"/>
                                  </a:rPr>
                                  <m:t>3</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7969">
                    <a:tc>
                      <a:txBody>
                        <a:bodyPr/>
                        <a:lstStyle/>
                        <a:p>
                          <a:pPr marL="0" marR="0" indent="0" algn="l" defTabSz="914400" rtl="1" eaLnBrk="1" fontAlgn="auto" latinLnBrk="0" hangingPunct="1">
                            <a:lnSpc>
                              <a:spcPct val="100000"/>
                            </a:lnSpc>
                            <a:spcBef>
                              <a:spcPts val="200"/>
                            </a:spcBef>
                            <a:spcAft>
                              <a:spcPts val="20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ar-SA" sz="1500" i="1" smtClean="0">
                                        <a:effectLst/>
                                        <a:latin typeface="Cambria Math" panose="02040503050406030204" pitchFamily="18" charset="0"/>
                                        <a:cs typeface="Simplified Arabic" panose="02020603050405020304" pitchFamily="18" charset="-78"/>
                                      </a:rPr>
                                    </m:ctrlPr>
                                  </m:sSubPr>
                                  <m:e>
                                    <m:r>
                                      <a:rPr lang="en-US" sz="1500" b="0" i="1" smtClean="0">
                                        <a:effectLst/>
                                        <a:latin typeface="Cambria Math" panose="02040503050406030204" pitchFamily="18" charset="0"/>
                                        <a:cs typeface="Simplified Arabic" panose="02020603050405020304" pitchFamily="18" charset="-78"/>
                                      </a:rPr>
                                      <m:t>𝑌</m:t>
                                    </m:r>
                                  </m:e>
                                  <m:sub>
                                    <m:r>
                                      <a:rPr lang="en-US" sz="1500" b="0" i="1" smtClean="0">
                                        <a:effectLst/>
                                        <a:latin typeface="Cambria Math" panose="02040503050406030204" pitchFamily="18" charset="0"/>
                                        <a:cs typeface="Simplified Arabic" panose="02020603050405020304" pitchFamily="18" charset="-78"/>
                                      </a:rPr>
                                      <m:t>3</m:t>
                                    </m:r>
                                    <m:r>
                                      <a:rPr lang="en-US" sz="1500" b="0" i="1" smtClean="0">
                                        <a:effectLst/>
                                        <a:latin typeface="Cambria Math" panose="02040503050406030204" pitchFamily="18" charset="0"/>
                                        <a:cs typeface="Simplified Arabic" panose="02020603050405020304" pitchFamily="18" charset="-78"/>
                                      </a:rPr>
                                      <m:t>, ±</m:t>
                                    </m:r>
                                    <m:r>
                                      <a:rPr lang="en-US" sz="1500" b="0" i="1" smtClean="0">
                                        <a:effectLst/>
                                        <a:latin typeface="Cambria Math" panose="02040503050406030204" pitchFamily="18" charset="0"/>
                                        <a:cs typeface="Simplified Arabic" panose="02020603050405020304" pitchFamily="18" charset="-78"/>
                                      </a:rPr>
                                      <m:t>3</m:t>
                                    </m:r>
                                  </m:sub>
                                </m:sSub>
                                <m:r>
                                  <a:rPr lang="en-US" sz="1500" b="0" i="1" smtClean="0">
                                    <a:effectLst/>
                                    <a:latin typeface="Cambria Math" panose="02040503050406030204" pitchFamily="18" charset="0"/>
                                    <a:cs typeface="Simplified Arabic" panose="02020603050405020304" pitchFamily="18" charset="-78"/>
                                  </a:rPr>
                                  <m:t>=</m:t>
                                </m:r>
                                <m:f>
                                  <m:fPr>
                                    <m:ctrlPr>
                                      <a:rPr lang="en-US" sz="1500" b="0" i="1" smtClean="0">
                                        <a:effectLst/>
                                        <a:latin typeface="Cambria Math" panose="02040503050406030204" pitchFamily="18" charset="0"/>
                                        <a:cs typeface="Simplified Arabic" panose="02020603050405020304" pitchFamily="18" charset="-78"/>
                                      </a:rPr>
                                    </m:ctrlPr>
                                  </m:fPr>
                                  <m:num>
                                    <m:r>
                                      <a:rPr lang="en-US" sz="1500" b="0" i="1" smtClean="0">
                                        <a:effectLst/>
                                        <a:latin typeface="Cambria Math" panose="02040503050406030204" pitchFamily="18" charset="0"/>
                                        <a:cs typeface="Simplified Arabic" panose="02020603050405020304" pitchFamily="18" charset="-78"/>
                                      </a:rPr>
                                      <m:t>1</m:t>
                                    </m:r>
                                  </m:num>
                                  <m:den>
                                    <m:r>
                                      <a:rPr lang="en-US" sz="1500" b="0" i="1" smtClean="0">
                                        <a:effectLst/>
                                        <a:latin typeface="Cambria Math" panose="02040503050406030204" pitchFamily="18" charset="0"/>
                                        <a:cs typeface="Simplified Arabic" panose="02020603050405020304" pitchFamily="18" charset="-78"/>
                                      </a:rPr>
                                      <m:t>8</m:t>
                                    </m:r>
                                  </m:den>
                                </m:f>
                                <m:r>
                                  <a:rPr lang="en-US" sz="1500" b="0" i="1" smtClean="0">
                                    <a:effectLst/>
                                    <a:latin typeface="Cambria Math" panose="02040503050406030204" pitchFamily="18" charset="0"/>
                                    <a:cs typeface="Simplified Arabic" panose="02020603050405020304" pitchFamily="18" charset="-78"/>
                                  </a:rPr>
                                  <m:t> </m:t>
                                </m:r>
                                <m:rad>
                                  <m:radPr>
                                    <m:degHide m:val="on"/>
                                    <m:ctrlPr>
                                      <a:rPr lang="en-US" sz="1500" b="0" i="1" smtClean="0">
                                        <a:effectLst/>
                                        <a:latin typeface="Cambria Math" panose="02040503050406030204" pitchFamily="18" charset="0"/>
                                        <a:cs typeface="Simplified Arabic" panose="02020603050405020304" pitchFamily="18" charset="-78"/>
                                      </a:rPr>
                                    </m:ctrlPr>
                                  </m:radPr>
                                  <m:deg/>
                                  <m:e>
                                    <m:r>
                                      <a:rPr lang="en-US" sz="1500" b="0" i="1" smtClean="0">
                                        <a:effectLst/>
                                        <a:latin typeface="Cambria Math" panose="02040503050406030204" pitchFamily="18" charset="0"/>
                                        <a:cs typeface="Simplified Arabic" panose="02020603050405020304" pitchFamily="18" charset="-78"/>
                                      </a:rPr>
                                      <m:t>70</m:t>
                                    </m:r>
                                  </m:e>
                                </m:rad>
                                <m:r>
                                  <m:rPr>
                                    <m:nor/>
                                  </m:rPr>
                                  <a:rPr lang="en-US" sz="1500" b="0" i="0" smtClean="0">
                                    <a:effectLst/>
                                    <a:latin typeface="Cambria Math" panose="02040503050406030204" pitchFamily="18" charset="0"/>
                                    <a:cs typeface="Simplified Arabic" panose="02020603050405020304" pitchFamily="18" charset="-78"/>
                                  </a:rPr>
                                  <m:t> </m:t>
                                </m:r>
                                <m:r>
                                  <m:rPr>
                                    <m:nor/>
                                  </m:rPr>
                                  <a:rPr lang="en-US" sz="1500" b="0" i="0" dirty="0" smtClean="0">
                                    <a:effectLst/>
                                    <a:latin typeface="Times New Roman" panose="02020603050405020304" pitchFamily="18" charset="0"/>
                                    <a:ea typeface="Times New Roman" panose="02020603050405020304" pitchFamily="18" charset="0"/>
                                    <a:cs typeface="Simplified Arabic" panose="02020603050405020304" pitchFamily="18" charset="-78"/>
                                  </a:rPr>
                                  <m:t>sin</m:t>
                                </m:r>
                                <m:r>
                                  <m:rPr>
                                    <m:nor/>
                                  </m:rPr>
                                  <a:rPr lang="en-US" sz="1500" b="0" i="0" baseline="30000" dirty="0" smtClean="0">
                                    <a:effectLst/>
                                    <a:latin typeface="Times New Roman" panose="02020603050405020304" pitchFamily="18" charset="0"/>
                                    <a:ea typeface="Times New Roman" panose="02020603050405020304" pitchFamily="18" charset="0"/>
                                    <a:cs typeface="Simplified Arabic" panose="02020603050405020304" pitchFamily="18" charset="-78"/>
                                  </a:rPr>
                                  <m:t>3 </m:t>
                                </m:r>
                                <m:r>
                                  <a:rPr lang="en-US" altLang="en-US" sz="1500" i="1" smtClean="0">
                                    <a:latin typeface="Cambria Math" panose="02040503050406030204" pitchFamily="18" charset="0"/>
                                    <a:ea typeface="Cambria Math" panose="02040503050406030204" pitchFamily="18" charset="0"/>
                                  </a:rPr>
                                  <m:t>𝜃</m:t>
                                </m:r>
                              </m:oMath>
                            </m:oMathPara>
                          </a14:m>
                          <a:endParaRPr lang="ar-SA" sz="1500" dirty="0">
                            <a:effectLst/>
                            <a:latin typeface="Times New Roman" panose="02020603050405020304" pitchFamily="18" charset="0"/>
                            <a:ea typeface="Times New Roman" panose="02020603050405020304" pitchFamily="18" charset="0"/>
                            <a:cs typeface="Simplified Arabic" panose="02020603050405020304" pitchFamily="18" charset="-78"/>
                          </a:endParaRPr>
                        </a:p>
                      </a:txBody>
                      <a:tcPr marL="68581" marR="68581"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smtClean="0">
                                    <a:effectLst/>
                                    <a:latin typeface="Cambria Math" panose="02040503050406030204" pitchFamily="18" charset="0"/>
                                    <a:sym typeface="Symbol" panose="05050102010706020507" pitchFamily="18" charset="2"/>
                                  </a:rPr>
                                  <m:t></m:t>
                                </m:r>
                                <m:r>
                                  <a:rPr lang="en-US" sz="1500" i="1">
                                    <a:effectLst/>
                                    <a:latin typeface="Cambria Math" panose="02040503050406030204" pitchFamily="18" charset="0"/>
                                  </a:rPr>
                                  <m:t>3</m:t>
                                </m:r>
                              </m:oMath>
                            </m:oMathPara>
                          </a14:m>
                          <a:endParaRPr lang="en-US" sz="150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rtl="0">
                            <a:lnSpc>
                              <a:spcPct val="100000"/>
                            </a:lnSpc>
                            <a:spcBef>
                              <a:spcPts val="200"/>
                            </a:spcBef>
                            <a:spcAft>
                              <a:spcPts val="200"/>
                            </a:spcAft>
                          </a:pPr>
                          <a14:m>
                            <m:oMathPara xmlns:m="http://schemas.openxmlformats.org/officeDocument/2006/math">
                              <m:oMathParaPr>
                                <m:jc m:val="centerGroup"/>
                              </m:oMathParaPr>
                              <m:oMath xmlns:m="http://schemas.openxmlformats.org/officeDocument/2006/math">
                                <m:r>
                                  <a:rPr lang="en-US" sz="1500" i="1" dirty="0" smtClean="0">
                                    <a:effectLst/>
                                    <a:latin typeface="Cambria Math" panose="02040503050406030204" pitchFamily="18" charset="0"/>
                                  </a:rPr>
                                  <m:t>3</m:t>
                                </m:r>
                              </m:oMath>
                            </m:oMathPara>
                          </a14:m>
                          <a:endParaRPr lang="en-US" sz="1500" dirty="0">
                            <a:effectLst/>
                            <a:latin typeface="Times New Roman" panose="02020603050405020304" pitchFamily="18" charset="0"/>
                            <a:ea typeface="Times New Roman" panose="02020603050405020304" pitchFamily="18" charset="0"/>
                          </a:endParaRPr>
                        </a:p>
                      </a:txBody>
                      <a:tcPr marL="68581" marR="68581"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3470935354"/>
                  </p:ext>
                </p:extLst>
              </p:nvPr>
            </p:nvGraphicFramePr>
            <p:xfrm>
              <a:off x="1237902" y="1510885"/>
              <a:ext cx="6668196" cy="4845466"/>
            </p:xfrm>
            <a:graphic>
              <a:graphicData uri="http://schemas.openxmlformats.org/drawingml/2006/table">
                <a:tbl>
                  <a:tblPr rtl="1">
                    <a:tableStyleId>{5C22544A-7EE6-4342-B048-85BDC9FD1C3A}</a:tableStyleId>
                  </a:tblPr>
                  <a:tblGrid>
                    <a:gridCol w="3877888">
                      <a:extLst>
                        <a:ext uri="{9D8B030D-6E8A-4147-A177-3AD203B41FA5}">
                          <a16:colId xmlns:a16="http://schemas.microsoft.com/office/drawing/2014/main" val="20000"/>
                        </a:ext>
                      </a:extLst>
                    </a:gridCol>
                    <a:gridCol w="1395154">
                      <a:extLst>
                        <a:ext uri="{9D8B030D-6E8A-4147-A177-3AD203B41FA5}">
                          <a16:colId xmlns:a16="http://schemas.microsoft.com/office/drawing/2014/main" val="20001"/>
                        </a:ext>
                      </a:extLst>
                    </a:gridCol>
                    <a:gridCol w="1395154">
                      <a:extLst>
                        <a:ext uri="{9D8B030D-6E8A-4147-A177-3AD203B41FA5}">
                          <a16:colId xmlns:a16="http://schemas.microsoft.com/office/drawing/2014/main" val="20002"/>
                        </a:ext>
                      </a:extLst>
                    </a:gridCol>
                  </a:tblGrid>
                  <a:tr h="377969">
                    <a:tc>
                      <a:txBody>
                        <a:bodyPr/>
                        <a:lstStyle/>
                        <a:p>
                          <a:endParaRPr lang="en-US"/>
                        </a:p>
                      </a:txBody>
                      <a:tcPr marL="68581" marR="68581"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t="-1613" r="-72170" b="-1190323"/>
                          </a:stretch>
                        </a:blipFill>
                      </a:tcPr>
                    </a:tc>
                    <a:tc>
                      <a:txBody>
                        <a:bodyPr/>
                        <a:lstStyle/>
                        <a:p>
                          <a:endParaRPr lang="en-US"/>
                        </a:p>
                      </a:txBody>
                      <a:tcPr marL="68581" marR="68581"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277729" t="-1613" r="-100437" b="-1190323"/>
                          </a:stretch>
                        </a:blipFill>
                      </a:tcPr>
                    </a:tc>
                    <a:tc>
                      <a:txBody>
                        <a:bodyPr/>
                        <a:lstStyle/>
                        <a:p>
                          <a:endParaRPr lang="en-US"/>
                        </a:p>
                      </a:txBody>
                      <a:tcPr marL="68581" marR="68581"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377729" t="-1613" r="-437" b="-1190323"/>
                          </a:stretch>
                        </a:blipFill>
                      </a:tcPr>
                    </a:tc>
                    <a:extLst>
                      <a:ext uri="{0D108BD9-81ED-4DB2-BD59-A6C34878D82A}">
                        <a16:rowId xmlns:a16="http://schemas.microsoft.com/office/drawing/2014/main" val="10000"/>
                      </a:ext>
                    </a:extLst>
                  </a:tr>
                  <a:tr h="453390">
                    <a:tc>
                      <a:txBody>
                        <a:bodyPr/>
                        <a:lstStyle/>
                        <a:p>
                          <a:endParaRPr lang="en-US"/>
                        </a:p>
                      </a:txBody>
                      <a:tcPr marL="68581" marR="68581"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3"/>
                          <a:stretch>
                            <a:fillRect t="-84000" r="-72170" b="-884000"/>
                          </a:stretch>
                        </a:blipFill>
                      </a:tcPr>
                    </a:tc>
                    <a:tc>
                      <a:txBody>
                        <a:bodyPr/>
                        <a:lstStyle/>
                        <a:p>
                          <a:endParaRPr lang="en-US"/>
                        </a:p>
                      </a:txBody>
                      <a:tcPr marL="68581" marR="68581"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3"/>
                          <a:stretch>
                            <a:fillRect l="-277729" t="-84000" r="-100437" b="-884000"/>
                          </a:stretch>
                        </a:blipFill>
                      </a:tcPr>
                    </a:tc>
                    <a:tc>
                      <a:txBody>
                        <a:bodyPr/>
                        <a:lstStyle/>
                        <a:p>
                          <a:endParaRPr lang="en-US"/>
                        </a:p>
                      </a:txBody>
                      <a:tcPr marL="68581" marR="68581"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blipFill>
                          <a:blip r:embed="rId3"/>
                          <a:stretch>
                            <a:fillRect l="-377729" t="-84000" r="-437" b="-884000"/>
                          </a:stretch>
                        </a:blipFill>
                      </a:tcPr>
                    </a:tc>
                    <a:extLst>
                      <a:ext uri="{0D108BD9-81ED-4DB2-BD59-A6C34878D82A}">
                        <a16:rowId xmlns:a16="http://schemas.microsoft.com/office/drawing/2014/main" val="10001"/>
                      </a:ext>
                    </a:extLst>
                  </a:tr>
                  <a:tr h="377969">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t="-222581" r="-72170" b="-969355"/>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277729" t="-222581" r="-100437" b="-969355"/>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377729" t="-222581" r="-437" b="-969355"/>
                          </a:stretch>
                        </a:blipFill>
                      </a:tcPr>
                    </a:tc>
                    <a:extLst>
                      <a:ext uri="{0D108BD9-81ED-4DB2-BD59-A6C34878D82A}">
                        <a16:rowId xmlns:a16="http://schemas.microsoft.com/office/drawing/2014/main" val="10002"/>
                      </a:ext>
                    </a:extLst>
                  </a:tr>
                  <a:tr h="453390">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t="-270270" r="-72170" b="-712162"/>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277729" t="-270270" r="-100437" b="-712162"/>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377729" t="-270270" r="-437" b="-712162"/>
                          </a:stretch>
                        </a:blipFill>
                      </a:tcPr>
                    </a:tc>
                    <a:extLst>
                      <a:ext uri="{0D108BD9-81ED-4DB2-BD59-A6C34878D82A}">
                        <a16:rowId xmlns:a16="http://schemas.microsoft.com/office/drawing/2014/main" val="10003"/>
                      </a:ext>
                    </a:extLst>
                  </a:tr>
                  <a:tr h="453390">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t="-365333" r="-72170" b="-602667"/>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277729" t="-365333" r="-100437" b="-602667"/>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377729" t="-365333" r="-437" b="-602667"/>
                          </a:stretch>
                        </a:blipFill>
                      </a:tcPr>
                    </a:tc>
                    <a:extLst>
                      <a:ext uri="{0D108BD9-81ED-4DB2-BD59-A6C34878D82A}">
                        <a16:rowId xmlns:a16="http://schemas.microsoft.com/office/drawing/2014/main" val="10004"/>
                      </a:ext>
                    </a:extLst>
                  </a:tr>
                  <a:tr h="453390">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t="-471622" r="-72170" b="-510811"/>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277729" t="-471622" r="-100437" b="-510811"/>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377729" t="-471622" r="-437" b="-510811"/>
                          </a:stretch>
                        </a:blipFill>
                      </a:tcPr>
                    </a:tc>
                    <a:extLst>
                      <a:ext uri="{0D108BD9-81ED-4DB2-BD59-A6C34878D82A}">
                        <a16:rowId xmlns:a16="http://schemas.microsoft.com/office/drawing/2014/main" val="10005"/>
                      </a:ext>
                    </a:extLst>
                  </a:tr>
                  <a:tr h="453390">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t="-564000" r="-72170" b="-404000"/>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277729" t="-564000" r="-100437" b="-404000"/>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377729" t="-564000" r="-437" b="-404000"/>
                          </a:stretch>
                        </a:blipFill>
                      </a:tcPr>
                    </a:tc>
                    <a:extLst>
                      <a:ext uri="{0D108BD9-81ED-4DB2-BD59-A6C34878D82A}">
                        <a16:rowId xmlns:a16="http://schemas.microsoft.com/office/drawing/2014/main" val="10006"/>
                      </a:ext>
                    </a:extLst>
                  </a:tr>
                  <a:tr h="459486">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t="-664000" r="-72170" b="-304000"/>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277729" t="-664000" r="-100437" b="-304000"/>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377729" t="-664000" r="-437" b="-304000"/>
                          </a:stretch>
                        </a:blipFill>
                      </a:tcPr>
                    </a:tc>
                    <a:extLst>
                      <a:ext uri="{0D108BD9-81ED-4DB2-BD59-A6C34878D82A}">
                        <a16:rowId xmlns:a16="http://schemas.microsoft.com/office/drawing/2014/main" val="10007"/>
                      </a:ext>
                    </a:extLst>
                  </a:tr>
                  <a:tr h="454851">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t="-764000" r="-72170" b="-204000"/>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277729" t="-764000" r="-100437" b="-204000"/>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377729" t="-764000" r="-437" b="-204000"/>
                          </a:stretch>
                        </a:blipFill>
                      </a:tcPr>
                    </a:tc>
                    <a:extLst>
                      <a:ext uri="{0D108BD9-81ED-4DB2-BD59-A6C34878D82A}">
                        <a16:rowId xmlns:a16="http://schemas.microsoft.com/office/drawing/2014/main" val="10008"/>
                      </a:ext>
                    </a:extLst>
                  </a:tr>
                  <a:tr h="453390">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t="-875676" r="-72170" b="-106757"/>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277729" t="-875676" r="-100437" b="-106757"/>
                          </a:stretch>
                        </a:blipFill>
                      </a:tcPr>
                    </a:tc>
                    <a:tc>
                      <a:txBody>
                        <a:bodyPr/>
                        <a:lstStyle/>
                        <a:p>
                          <a:endParaRPr lang="en-US"/>
                        </a:p>
                      </a:txBody>
                      <a:tcPr marL="68581" marR="68581"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3"/>
                          <a:stretch>
                            <a:fillRect l="-377729" t="-875676" r="-437" b="-106757"/>
                          </a:stretch>
                        </a:blipFill>
                      </a:tcPr>
                    </a:tc>
                    <a:extLst>
                      <a:ext uri="{0D108BD9-81ED-4DB2-BD59-A6C34878D82A}">
                        <a16:rowId xmlns:a16="http://schemas.microsoft.com/office/drawing/2014/main" val="10009"/>
                      </a:ext>
                    </a:extLst>
                  </a:tr>
                  <a:tr h="454851">
                    <a:tc>
                      <a:txBody>
                        <a:bodyPr/>
                        <a:lstStyle/>
                        <a:p>
                          <a:endParaRPr lang="en-US"/>
                        </a:p>
                      </a:txBody>
                      <a:tcPr marL="68581" marR="68581"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t="-962667" r="-72170" b="-5333"/>
                          </a:stretch>
                        </a:blipFill>
                      </a:tcPr>
                    </a:tc>
                    <a:tc>
                      <a:txBody>
                        <a:bodyPr/>
                        <a:lstStyle/>
                        <a:p>
                          <a:endParaRPr lang="en-US"/>
                        </a:p>
                      </a:txBody>
                      <a:tcPr marL="68581" marR="68581"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277729" t="-962667" r="-100437" b="-5333"/>
                          </a:stretch>
                        </a:blipFill>
                      </a:tcPr>
                    </a:tc>
                    <a:tc>
                      <a:txBody>
                        <a:bodyPr/>
                        <a:lstStyle/>
                        <a:p>
                          <a:endParaRPr lang="en-US"/>
                        </a:p>
                      </a:txBody>
                      <a:tcPr marL="68581" marR="68581"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377729" t="-962667" r="-437" b="-5333"/>
                          </a:stretch>
                        </a:blipFill>
                      </a:tcPr>
                    </a:tc>
                    <a:extLst>
                      <a:ext uri="{0D108BD9-81ED-4DB2-BD59-A6C34878D82A}">
                        <a16:rowId xmlns:a16="http://schemas.microsoft.com/office/drawing/2014/main" val="10010"/>
                      </a:ext>
                    </a:extLst>
                  </a:tr>
                </a:tbl>
              </a:graphicData>
            </a:graphic>
          </p:graphicFrame>
        </mc:Fallback>
      </mc:AlternateContent>
    </p:spTree>
    <p:extLst>
      <p:ext uri="{BB962C8B-B14F-4D97-AF65-F5344CB8AC3E}">
        <p14:creationId xmlns:p14="http://schemas.microsoft.com/office/powerpoint/2010/main" val="1134615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72"/>
          <p:cNvSpPr txBox="1">
            <a:spLocks noChangeArrowheads="1"/>
          </p:cNvSpPr>
          <p:nvPr/>
        </p:nvSpPr>
        <p:spPr bwMode="auto">
          <a:xfrm>
            <a:off x="0" y="358775"/>
            <a:ext cx="9144000" cy="553998"/>
          </a:xfrm>
          <a:prstGeom prst="rect">
            <a:avLst/>
          </a:prstGeo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500" b="1" dirty="0">
                <a:latin typeface="+mn-lt"/>
                <a:cs typeface="Arial" panose="020B0604020202020204" pitchFamily="34" charset="0"/>
              </a:rPr>
              <a:t>   </a:t>
            </a:r>
            <a:r>
              <a:rPr lang="en-US" altLang="en-US" sz="3000" b="1" dirty="0"/>
              <a:t>The Rigid Rotor</a:t>
            </a:r>
            <a:endParaRPr lang="ar-SA" altLang="en-US" sz="3000" b="1" dirty="0"/>
          </a:p>
        </p:txBody>
      </p:sp>
      <p:sp>
        <p:nvSpPr>
          <p:cNvPr id="5" name="Rectangle 4"/>
          <p:cNvSpPr/>
          <p:nvPr/>
        </p:nvSpPr>
        <p:spPr>
          <a:xfrm>
            <a:off x="194717" y="912773"/>
            <a:ext cx="8754566" cy="861774"/>
          </a:xfrm>
          <a:prstGeom prst="rect">
            <a:avLst/>
          </a:prstGeom>
        </p:spPr>
        <p:txBody>
          <a:bodyPr wrap="square">
            <a:spAutoFit/>
          </a:bodyPr>
          <a:lstStyle/>
          <a:p>
            <a:pPr algn="just"/>
            <a:endParaRPr lang="en-US" sz="2400" dirty="0"/>
          </a:p>
          <a:p>
            <a:pPr algn="just"/>
            <a:endParaRPr lang="en-US" sz="2100" dirty="0"/>
          </a:p>
          <a:p>
            <a:pPr algn="just"/>
            <a:endParaRPr lang="en-US" sz="500" dirty="0"/>
          </a:p>
        </p:txBody>
      </p:sp>
      <mc:AlternateContent xmlns:mc="http://schemas.openxmlformats.org/markup-compatibility/2006" xmlns:a14="http://schemas.microsoft.com/office/drawing/2010/main">
        <mc:Choice Requires="a14">
          <p:sp>
            <p:nvSpPr>
              <p:cNvPr id="3" name="Rectangle 2"/>
              <p:cNvSpPr/>
              <p:nvPr/>
            </p:nvSpPr>
            <p:spPr>
              <a:xfrm>
                <a:off x="194718" y="892355"/>
                <a:ext cx="8754566" cy="5851602"/>
              </a:xfrm>
              <a:prstGeom prst="rect">
                <a:avLst/>
              </a:prstGeom>
            </p:spPr>
            <p:txBody>
              <a:bodyPr wrap="square">
                <a:spAutoFit/>
              </a:bodyPr>
              <a:lstStyle/>
              <a:p>
                <a:pPr algn="just"/>
                <a:r>
                  <a:rPr lang="en-US" altLang="en-US" sz="2300" b="1" dirty="0"/>
                  <a:t>Rigid rotor Energy levels </a:t>
                </a:r>
              </a:p>
              <a:p>
                <a:pPr algn="just"/>
                <a:r>
                  <a:rPr lang="en-US" sz="2000" dirty="0"/>
                  <a:t>The eigenvalues are simply</a:t>
                </a:r>
                <a:endParaRPr lang="en-US" altLang="en-US" sz="2000" i="1" dirty="0">
                  <a:latin typeface="Cambria Math" panose="02040503050406030204" pitchFamily="18" charset="0"/>
                  <a:ea typeface="Cambria Math" panose="02040503050406030204" pitchFamily="18" charset="0"/>
                </a:endParaRPr>
              </a:p>
              <a:p>
                <a:pPr algn="just"/>
                <a:endParaRPr lang="en-US" altLang="en-US" sz="500" i="1" dirty="0">
                  <a:latin typeface="Cambria Math" panose="02040503050406030204" pitchFamily="18" charset="0"/>
                  <a:ea typeface="Cambria Math" panose="02040503050406030204" pitchFamily="18" charset="0"/>
                </a:endParaRPr>
              </a:p>
              <a:p>
                <a:pPr algn="ctr"/>
                <a14:m>
                  <m:oMath xmlns:m="http://schemas.openxmlformats.org/officeDocument/2006/math">
                    <m:sSub>
                      <m:sSubPr>
                        <m:ctrlPr>
                          <a:rPr lang="en-US" altLang="en-US" sz="2300" b="1" i="1">
                            <a:latin typeface="Cambria Math" panose="02040503050406030204" pitchFamily="18" charset="0"/>
                          </a:rPr>
                        </m:ctrlPr>
                      </m:sSubPr>
                      <m:e>
                        <m:r>
                          <a:rPr lang="en-US" altLang="en-US" sz="2300" b="1" i="1">
                            <a:latin typeface="Cambria Math" panose="02040503050406030204" pitchFamily="18" charset="0"/>
                          </a:rPr>
                          <m:t>𝑬</m:t>
                        </m:r>
                      </m:e>
                      <m:sub>
                        <m:r>
                          <a:rPr lang="en-US" altLang="en-US" sz="2300" b="1" i="1">
                            <a:latin typeface="Cambria Math" panose="02040503050406030204" pitchFamily="18" charset="0"/>
                          </a:rPr>
                          <m:t>𝒋</m:t>
                        </m:r>
                      </m:sub>
                    </m:sSub>
                    <m:r>
                      <a:rPr lang="en-US" altLang="en-US" sz="2300" b="1" i="1">
                        <a:latin typeface="Cambria Math" panose="02040503050406030204" pitchFamily="18" charset="0"/>
                      </a:rPr>
                      <m:t>=</m:t>
                    </m:r>
                    <m:f>
                      <m:fPr>
                        <m:ctrlPr>
                          <a:rPr lang="en-US" altLang="en-US" sz="2300" b="1" i="1">
                            <a:latin typeface="Cambria Math" panose="02040503050406030204" pitchFamily="18" charset="0"/>
                          </a:rPr>
                        </m:ctrlPr>
                      </m:fPr>
                      <m:num>
                        <m:sSup>
                          <m:sSupPr>
                            <m:ctrlPr>
                              <a:rPr lang="en-US" altLang="en-US" sz="2300" b="1" i="1">
                                <a:latin typeface="Cambria Math" panose="02040503050406030204" pitchFamily="18" charset="0"/>
                              </a:rPr>
                            </m:ctrlPr>
                          </m:sSupPr>
                          <m:e>
                            <m:r>
                              <a:rPr lang="en-US" altLang="en-US" sz="2300" b="1" i="1">
                                <a:latin typeface="Cambria Math" panose="02040503050406030204" pitchFamily="18" charset="0"/>
                                <a:ea typeface="Cambria Math" panose="02040503050406030204" pitchFamily="18" charset="0"/>
                              </a:rPr>
                              <m:t>ℏ</m:t>
                            </m:r>
                          </m:e>
                          <m:sup>
                            <m:r>
                              <a:rPr lang="en-US" altLang="en-US" sz="2300" b="1" i="1">
                                <a:latin typeface="Cambria Math" panose="02040503050406030204" pitchFamily="18" charset="0"/>
                              </a:rPr>
                              <m:t>𝟐</m:t>
                            </m:r>
                          </m:sup>
                        </m:sSup>
                      </m:num>
                      <m:den>
                        <m:r>
                          <a:rPr lang="en-US" altLang="en-US" sz="2300" b="1" i="1">
                            <a:latin typeface="Cambria Math" panose="02040503050406030204" pitchFamily="18" charset="0"/>
                          </a:rPr>
                          <m:t>𝟐</m:t>
                        </m:r>
                        <m:r>
                          <a:rPr lang="en-US" altLang="en-US" sz="2300" b="1" i="1">
                            <a:latin typeface="Cambria Math" panose="02040503050406030204" pitchFamily="18" charset="0"/>
                          </a:rPr>
                          <m:t>𝑰</m:t>
                        </m:r>
                      </m:den>
                    </m:f>
                    <m:r>
                      <a:rPr lang="en-US" altLang="en-US" sz="2300" b="1" i="1">
                        <a:latin typeface="Cambria Math" panose="02040503050406030204" pitchFamily="18" charset="0"/>
                        <a:ea typeface="Cambria Math" panose="02040503050406030204" pitchFamily="18" charset="0"/>
                      </a:rPr>
                      <m:t>𝒋</m:t>
                    </m:r>
                    <m:d>
                      <m:dPr>
                        <m:ctrlPr>
                          <a:rPr lang="en-US" altLang="en-US" sz="2300" b="1" i="1">
                            <a:latin typeface="Cambria Math" panose="02040503050406030204" pitchFamily="18" charset="0"/>
                            <a:ea typeface="Cambria Math" panose="02040503050406030204" pitchFamily="18" charset="0"/>
                          </a:rPr>
                        </m:ctrlPr>
                      </m:dPr>
                      <m:e>
                        <m:r>
                          <a:rPr lang="en-US" altLang="en-US" sz="2300" b="1" i="1">
                            <a:latin typeface="Cambria Math" panose="02040503050406030204" pitchFamily="18" charset="0"/>
                            <a:ea typeface="Cambria Math" panose="02040503050406030204" pitchFamily="18" charset="0"/>
                          </a:rPr>
                          <m:t>𝒋</m:t>
                        </m:r>
                        <m:r>
                          <a:rPr lang="en-US" altLang="en-US" sz="2300" b="1" i="1">
                            <a:latin typeface="Cambria Math" panose="02040503050406030204" pitchFamily="18" charset="0"/>
                            <a:ea typeface="Cambria Math" panose="02040503050406030204" pitchFamily="18" charset="0"/>
                          </a:rPr>
                          <m:t>+</m:t>
                        </m:r>
                        <m:r>
                          <a:rPr lang="en-US" altLang="en-US" sz="2300" b="1" i="1">
                            <a:latin typeface="Cambria Math" panose="02040503050406030204" pitchFamily="18" charset="0"/>
                            <a:ea typeface="Cambria Math" panose="02040503050406030204" pitchFamily="18" charset="0"/>
                          </a:rPr>
                          <m:t>𝟏</m:t>
                        </m:r>
                      </m:e>
                    </m:d>
                  </m:oMath>
                </a14:m>
                <a:r>
                  <a:rPr lang="en-US" altLang="en-US" sz="2300" b="1" dirty="0"/>
                  <a:t>     </a:t>
                </a:r>
                <a:r>
                  <a:rPr lang="en-US" altLang="en-US" sz="2300" dirty="0"/>
                  <a:t> </a:t>
                </a:r>
                <a14:m>
                  <m:oMath xmlns:m="http://schemas.openxmlformats.org/officeDocument/2006/math">
                    <m:r>
                      <a:rPr lang="en-US" altLang="en-US" sz="2300" b="0" i="1">
                        <a:latin typeface="Cambria Math" panose="02040503050406030204" pitchFamily="18" charset="0"/>
                        <a:ea typeface="Cambria Math" panose="02040503050406030204" pitchFamily="18" charset="0"/>
                      </a:rPr>
                      <m:t>𝑗𝑜𝑢𝑙𝑒𝑠</m:t>
                    </m:r>
                    <m:r>
                      <a:rPr lang="en-US" altLang="en-US" sz="2300" b="0" i="1">
                        <a:latin typeface="Cambria Math" panose="02040503050406030204" pitchFamily="18" charset="0"/>
                        <a:ea typeface="Cambria Math" panose="02040503050406030204" pitchFamily="18" charset="0"/>
                      </a:rPr>
                      <m:t>,  </m:t>
                    </m:r>
                    <m:r>
                      <a:rPr lang="en-US" altLang="en-US" sz="2300" b="0" i="1">
                        <a:latin typeface="Cambria Math" panose="02040503050406030204" pitchFamily="18" charset="0"/>
                        <a:ea typeface="Cambria Math" panose="02040503050406030204" pitchFamily="18" charset="0"/>
                      </a:rPr>
                      <m:t>𝑗</m:t>
                    </m:r>
                    <m:r>
                      <a:rPr lang="en-US" altLang="en-US" sz="2300" b="0" i="1">
                        <a:latin typeface="Cambria Math" panose="02040503050406030204" pitchFamily="18" charset="0"/>
                        <a:ea typeface="Cambria Math" panose="02040503050406030204" pitchFamily="18" charset="0"/>
                      </a:rPr>
                      <m:t>=0, 1, 2 ,3, …</m:t>
                    </m:r>
                  </m:oMath>
                </a14:m>
                <a:endParaRPr lang="en-US" altLang="en-US" sz="2300" dirty="0"/>
              </a:p>
              <a:p>
                <a:pPr algn="just"/>
                <a:endParaRPr lang="en-US" altLang="en-US" sz="500" dirty="0"/>
              </a:p>
              <a:p>
                <a:pPr algn="ctr"/>
                <a14:m>
                  <m:oMath xmlns:m="http://schemas.openxmlformats.org/officeDocument/2006/math">
                    <m:f>
                      <m:fPr>
                        <m:ctrlPr>
                          <a:rPr lang="en-US" altLang="en-US" sz="2300" i="1">
                            <a:latin typeface="Cambria Math" panose="02040503050406030204" pitchFamily="18" charset="0"/>
                          </a:rPr>
                        </m:ctrlPr>
                      </m:fPr>
                      <m:num>
                        <m:sSup>
                          <m:sSupPr>
                            <m:ctrlPr>
                              <a:rPr lang="en-US" altLang="en-US" sz="2300" i="1">
                                <a:latin typeface="Cambria Math" panose="02040503050406030204" pitchFamily="18" charset="0"/>
                              </a:rPr>
                            </m:ctrlPr>
                          </m:sSupPr>
                          <m:e>
                            <m:r>
                              <a:rPr lang="en-US" altLang="en-US" sz="2300" i="1">
                                <a:latin typeface="Cambria Math" panose="02040503050406030204" pitchFamily="18" charset="0"/>
                                <a:ea typeface="Cambria Math" panose="02040503050406030204" pitchFamily="18" charset="0"/>
                              </a:rPr>
                              <m:t>ℏ</m:t>
                            </m:r>
                          </m:e>
                          <m:sup>
                            <m:r>
                              <a:rPr lang="en-US" altLang="en-US" sz="2300" i="1">
                                <a:latin typeface="Cambria Math" panose="02040503050406030204" pitchFamily="18" charset="0"/>
                              </a:rPr>
                              <m:t>2</m:t>
                            </m:r>
                          </m:sup>
                        </m:sSup>
                      </m:num>
                      <m:den>
                        <m:r>
                          <a:rPr lang="en-US" altLang="en-US" sz="2300" i="1">
                            <a:latin typeface="Cambria Math" panose="02040503050406030204" pitchFamily="18" charset="0"/>
                          </a:rPr>
                          <m:t>2</m:t>
                        </m:r>
                        <m:r>
                          <a:rPr lang="en-US" altLang="en-US" sz="2300" i="1">
                            <a:latin typeface="Cambria Math" panose="02040503050406030204" pitchFamily="18" charset="0"/>
                          </a:rPr>
                          <m:t>𝐼</m:t>
                        </m:r>
                      </m:den>
                    </m:f>
                    <m:r>
                      <a:rPr lang="en-US" altLang="en-US" sz="2300" b="0" i="1" smtClean="0">
                        <a:latin typeface="Cambria Math" panose="02040503050406030204" pitchFamily="18" charset="0"/>
                        <a:ea typeface="Cambria Math" panose="02040503050406030204" pitchFamily="18" charset="0"/>
                      </a:rPr>
                      <m:t>=</m:t>
                    </m:r>
                    <m:f>
                      <m:fPr>
                        <m:ctrlPr>
                          <a:rPr lang="en-US" altLang="en-US" sz="2300" i="1">
                            <a:latin typeface="Cambria Math" panose="02040503050406030204" pitchFamily="18" charset="0"/>
                          </a:rPr>
                        </m:ctrlPr>
                      </m:fPr>
                      <m:num>
                        <m:sSup>
                          <m:sSupPr>
                            <m:ctrlPr>
                              <a:rPr lang="en-US" altLang="en-US" sz="2300" i="1">
                                <a:latin typeface="Cambria Math" panose="02040503050406030204" pitchFamily="18" charset="0"/>
                              </a:rPr>
                            </m:ctrlPr>
                          </m:sSupPr>
                          <m:e>
                            <m:r>
                              <a:rPr lang="en-US" altLang="en-US" sz="2300" b="0" i="1" smtClean="0">
                                <a:latin typeface="Cambria Math" panose="02040503050406030204" pitchFamily="18" charset="0"/>
                                <a:ea typeface="Cambria Math" panose="02040503050406030204" pitchFamily="18" charset="0"/>
                              </a:rPr>
                              <m:t>h</m:t>
                            </m:r>
                          </m:e>
                          <m:sup>
                            <m:r>
                              <a:rPr lang="en-US" altLang="en-US" sz="2300" i="1">
                                <a:latin typeface="Cambria Math" panose="02040503050406030204" pitchFamily="18" charset="0"/>
                              </a:rPr>
                              <m:t>2</m:t>
                            </m:r>
                          </m:sup>
                        </m:sSup>
                      </m:num>
                      <m:den>
                        <m:r>
                          <a:rPr lang="en-US" altLang="en-US" sz="2300" b="0" i="1" smtClean="0">
                            <a:latin typeface="Cambria Math" panose="02040503050406030204" pitchFamily="18" charset="0"/>
                          </a:rPr>
                          <m:t>8</m:t>
                        </m:r>
                        <m:sSup>
                          <m:sSupPr>
                            <m:ctrlPr>
                              <a:rPr lang="en-US" altLang="en-US" sz="2300" i="1">
                                <a:latin typeface="Cambria Math" panose="02040503050406030204" pitchFamily="18" charset="0"/>
                              </a:rPr>
                            </m:ctrlPr>
                          </m:sSupPr>
                          <m:e>
                            <m:r>
                              <a:rPr lang="en-US" altLang="en-US" sz="2300" i="1">
                                <a:latin typeface="Cambria Math" panose="02040503050406030204" pitchFamily="18" charset="0"/>
                                <a:ea typeface="Cambria Math" panose="02040503050406030204" pitchFamily="18" charset="0"/>
                              </a:rPr>
                              <m:t>𝜋</m:t>
                            </m:r>
                          </m:e>
                          <m:sup>
                            <m:r>
                              <a:rPr lang="en-US" altLang="en-US" sz="2300" i="1">
                                <a:latin typeface="Cambria Math" panose="02040503050406030204" pitchFamily="18" charset="0"/>
                              </a:rPr>
                              <m:t>2</m:t>
                            </m:r>
                          </m:sup>
                        </m:sSup>
                        <m:r>
                          <a:rPr lang="en-US" altLang="en-US" sz="2300" i="1">
                            <a:latin typeface="Cambria Math" panose="02040503050406030204" pitchFamily="18" charset="0"/>
                            <a:ea typeface="Cambria Math" panose="02040503050406030204" pitchFamily="18" charset="0"/>
                          </a:rPr>
                          <m:t>𝜇</m:t>
                        </m:r>
                        <m:sSup>
                          <m:sSupPr>
                            <m:ctrlPr>
                              <a:rPr lang="en-US" altLang="en-US" sz="2300" i="1">
                                <a:latin typeface="Cambria Math" panose="02040503050406030204" pitchFamily="18" charset="0"/>
                              </a:rPr>
                            </m:ctrlPr>
                          </m:sSupPr>
                          <m:e>
                            <m:r>
                              <a:rPr lang="en-US" altLang="en-US" sz="2300" i="1">
                                <a:latin typeface="Cambria Math" panose="02040503050406030204" pitchFamily="18" charset="0"/>
                              </a:rPr>
                              <m:t>𝑟</m:t>
                            </m:r>
                          </m:e>
                          <m:sup>
                            <m:r>
                              <a:rPr lang="en-US" altLang="en-US" sz="2300" i="1">
                                <a:latin typeface="Cambria Math" panose="02040503050406030204" pitchFamily="18" charset="0"/>
                              </a:rPr>
                              <m:t>2</m:t>
                            </m:r>
                          </m:sup>
                        </m:sSup>
                      </m:den>
                    </m:f>
                    <m:r>
                      <a:rPr lang="en-US" altLang="en-US" sz="2300" b="0" i="1" smtClean="0">
                        <a:latin typeface="Cambria Math" panose="02040503050406030204" pitchFamily="18" charset="0"/>
                      </a:rPr>
                      <m:t>=</m:t>
                    </m:r>
                    <m:r>
                      <a:rPr lang="en-US" altLang="en-US" sz="2300" b="0" i="1" smtClean="0">
                        <a:latin typeface="Cambria Math" panose="02040503050406030204" pitchFamily="18" charset="0"/>
                      </a:rPr>
                      <m:t>𝐵</m:t>
                    </m:r>
                    <m:r>
                      <a:rPr lang="en-US" altLang="en-US" sz="2300" b="0" i="1" smtClean="0">
                        <a:latin typeface="Cambria Math" panose="02040503050406030204" pitchFamily="18" charset="0"/>
                      </a:rPr>
                      <m:t>  ⇒ </m:t>
                    </m:r>
                  </m:oMath>
                </a14:m>
                <a:r>
                  <a:rPr lang="en-US" altLang="en-US" sz="2300" dirty="0"/>
                  <a:t> </a:t>
                </a:r>
                <a14:m>
                  <m:oMath xmlns:m="http://schemas.openxmlformats.org/officeDocument/2006/math">
                    <m:sSub>
                      <m:sSubPr>
                        <m:ctrlPr>
                          <a:rPr lang="en-US" altLang="en-US" sz="2300" b="1" i="1">
                            <a:latin typeface="Cambria Math" panose="02040503050406030204" pitchFamily="18" charset="0"/>
                          </a:rPr>
                        </m:ctrlPr>
                      </m:sSubPr>
                      <m:e>
                        <m:r>
                          <a:rPr lang="en-US" altLang="en-US" sz="2300" b="1" i="1">
                            <a:latin typeface="Cambria Math" panose="02040503050406030204" pitchFamily="18" charset="0"/>
                          </a:rPr>
                          <m:t>𝑬</m:t>
                        </m:r>
                      </m:e>
                      <m:sub>
                        <m:r>
                          <a:rPr lang="en-US" altLang="en-US" sz="2300" b="1" i="1">
                            <a:latin typeface="Cambria Math" panose="02040503050406030204" pitchFamily="18" charset="0"/>
                          </a:rPr>
                          <m:t>𝒋</m:t>
                        </m:r>
                      </m:sub>
                    </m:sSub>
                    <m:r>
                      <a:rPr lang="en-US" altLang="en-US" sz="2300" b="1" i="1">
                        <a:latin typeface="Cambria Math" panose="02040503050406030204" pitchFamily="18" charset="0"/>
                      </a:rPr>
                      <m:t>=</m:t>
                    </m:r>
                    <m:r>
                      <a:rPr lang="en-US" altLang="en-US" sz="2300" b="1" i="1" smtClean="0">
                        <a:latin typeface="Cambria Math" panose="02040503050406030204" pitchFamily="18" charset="0"/>
                      </a:rPr>
                      <m:t>𝑩</m:t>
                    </m:r>
                    <m:r>
                      <a:rPr lang="en-US" altLang="en-US" sz="2300" b="1" i="1">
                        <a:latin typeface="Cambria Math" panose="02040503050406030204" pitchFamily="18" charset="0"/>
                        <a:ea typeface="Cambria Math" panose="02040503050406030204" pitchFamily="18" charset="0"/>
                      </a:rPr>
                      <m:t>𝒋</m:t>
                    </m:r>
                    <m:d>
                      <m:dPr>
                        <m:ctrlPr>
                          <a:rPr lang="en-US" altLang="en-US" sz="2300" b="1" i="1">
                            <a:latin typeface="Cambria Math" panose="02040503050406030204" pitchFamily="18" charset="0"/>
                            <a:ea typeface="Cambria Math" panose="02040503050406030204" pitchFamily="18" charset="0"/>
                          </a:rPr>
                        </m:ctrlPr>
                      </m:dPr>
                      <m:e>
                        <m:r>
                          <a:rPr lang="en-US" altLang="en-US" sz="2300" b="1" i="1">
                            <a:latin typeface="Cambria Math" panose="02040503050406030204" pitchFamily="18" charset="0"/>
                            <a:ea typeface="Cambria Math" panose="02040503050406030204" pitchFamily="18" charset="0"/>
                          </a:rPr>
                          <m:t>𝒋</m:t>
                        </m:r>
                        <m:r>
                          <a:rPr lang="en-US" altLang="en-US" sz="2300" b="1" i="1">
                            <a:latin typeface="Cambria Math" panose="02040503050406030204" pitchFamily="18" charset="0"/>
                            <a:ea typeface="Cambria Math" panose="02040503050406030204" pitchFamily="18" charset="0"/>
                          </a:rPr>
                          <m:t>+</m:t>
                        </m:r>
                        <m:r>
                          <a:rPr lang="en-US" altLang="en-US" sz="2300" b="1" i="1">
                            <a:latin typeface="Cambria Math" panose="02040503050406030204" pitchFamily="18" charset="0"/>
                            <a:ea typeface="Cambria Math" panose="02040503050406030204" pitchFamily="18" charset="0"/>
                          </a:rPr>
                          <m:t>𝟏</m:t>
                        </m:r>
                      </m:e>
                    </m:d>
                  </m:oMath>
                </a14:m>
                <a:r>
                  <a:rPr lang="en-US" altLang="en-US" sz="2300" b="1" dirty="0"/>
                  <a:t>     </a:t>
                </a:r>
                <a14:m>
                  <m:oMath xmlns:m="http://schemas.openxmlformats.org/officeDocument/2006/math">
                    <m:r>
                      <a:rPr lang="en-US" altLang="en-US" sz="2300" i="1" dirty="0" smtClean="0">
                        <a:latin typeface="Cambria Math" panose="02040503050406030204" pitchFamily="18" charset="0"/>
                      </a:rPr>
                      <m:t>𝑗𝑜𝑢𝑙𝑒𝑠</m:t>
                    </m:r>
                  </m:oMath>
                </a14:m>
                <a:endParaRPr lang="en-US" altLang="en-US" sz="2300" dirty="0"/>
              </a:p>
              <a:p>
                <a:pPr algn="ctr"/>
                <a:endParaRPr lang="en-US" altLang="en-US" sz="500" dirty="0"/>
              </a:p>
              <a:p>
                <a:pPr algn="just"/>
                <a14:m>
                  <m:oMath xmlns:m="http://schemas.openxmlformats.org/officeDocument/2006/math">
                    <m:r>
                      <a:rPr lang="en-US" altLang="en-US" sz="2000" i="1" dirty="0">
                        <a:latin typeface="Cambria Math" panose="02040503050406030204" pitchFamily="18" charset="0"/>
                      </a:rPr>
                      <m:t>"</m:t>
                    </m:r>
                    <m:r>
                      <a:rPr lang="en-US" altLang="en-US" sz="2000" i="1" dirty="0">
                        <a:latin typeface="Cambria Math" panose="02040503050406030204" pitchFamily="18" charset="0"/>
                      </a:rPr>
                      <m:t>𝑗</m:t>
                    </m:r>
                    <m:r>
                      <a:rPr lang="en-US" altLang="en-US" sz="2000" i="1" dirty="0">
                        <a:latin typeface="Cambria Math" panose="02040503050406030204" pitchFamily="18" charset="0"/>
                      </a:rPr>
                      <m:t>"</m:t>
                    </m:r>
                  </m:oMath>
                </a14:m>
                <a:r>
                  <a:rPr lang="en-US" altLang="en-US" sz="2000" dirty="0"/>
                  <a:t> is called “rotational quantum number”.</a:t>
                </a:r>
              </a:p>
              <a:p>
                <a:pPr algn="just"/>
                <a:r>
                  <a:rPr lang="en-US" altLang="en-US" sz="2000" dirty="0"/>
                  <a:t>…………………………………………………………………………………………………………………………........</a:t>
                </a:r>
              </a:p>
              <a:p>
                <a:pPr algn="just"/>
                <a:r>
                  <a:rPr lang="en-US" altLang="en-US" sz="2000" dirty="0"/>
                  <a:t>In spectroscopy, it is preferred to report </a:t>
                </a:r>
                <a14:m>
                  <m:oMath xmlns:m="http://schemas.openxmlformats.org/officeDocument/2006/math">
                    <m:r>
                      <a:rPr lang="en-US" altLang="en-US" sz="2000" i="1" dirty="0" smtClean="0">
                        <a:latin typeface="Cambria Math" panose="02040503050406030204" pitchFamily="18" charset="0"/>
                      </a:rPr>
                      <m:t>𝐸</m:t>
                    </m:r>
                    <m:r>
                      <a:rPr lang="en-US" altLang="en-US" sz="2000" i="1" baseline="-25000" dirty="0" smtClean="0">
                        <a:latin typeface="Cambria Math" panose="02040503050406030204" pitchFamily="18" charset="0"/>
                      </a:rPr>
                      <m:t>𝑗</m:t>
                    </m:r>
                  </m:oMath>
                </a14:m>
                <a:r>
                  <a:rPr lang="en-US" altLang="en-US" sz="2000" dirty="0"/>
                  <a:t> in the unit of </a:t>
                </a:r>
                <a14:m>
                  <m:oMath xmlns:m="http://schemas.openxmlformats.org/officeDocument/2006/math">
                    <m:sSup>
                      <m:sSupPr>
                        <m:ctrlPr>
                          <a:rPr lang="en-US" altLang="en-US" sz="2000" i="1" dirty="0" smtClean="0">
                            <a:latin typeface="Cambria Math" panose="02040503050406030204" pitchFamily="18" charset="0"/>
                          </a:rPr>
                        </m:ctrlPr>
                      </m:sSupPr>
                      <m:e>
                        <m:r>
                          <a:rPr lang="en-US" altLang="en-US" sz="2000" b="0" i="1" dirty="0" smtClean="0">
                            <a:latin typeface="Cambria Math" panose="02040503050406030204" pitchFamily="18" charset="0"/>
                          </a:rPr>
                          <m:t>𝑐𝑚</m:t>
                        </m:r>
                      </m:e>
                      <m:sup>
                        <m:r>
                          <a:rPr lang="en-US" altLang="en-US" sz="2000" b="0" i="1" dirty="0" smtClean="0">
                            <a:latin typeface="Cambria Math" panose="02040503050406030204" pitchFamily="18" charset="0"/>
                          </a:rPr>
                          <m:t>−1</m:t>
                        </m:r>
                      </m:sup>
                    </m:sSup>
                  </m:oMath>
                </a14:m>
                <a:r>
                  <a:rPr lang="en-US" altLang="en-US" sz="2000" dirty="0"/>
                  <a:t>. Therefore,</a:t>
                </a:r>
              </a:p>
              <a:p>
                <a:pPr algn="just"/>
                <a:endParaRPr lang="en-US" altLang="en-US" sz="500" dirty="0"/>
              </a:p>
              <a:p>
                <a:pPr algn="just"/>
                <a14:m>
                  <m:oMathPara xmlns:m="http://schemas.openxmlformats.org/officeDocument/2006/math">
                    <m:oMathParaPr>
                      <m:jc m:val="centerGroup"/>
                    </m:oMathParaPr>
                    <m:oMath xmlns:m="http://schemas.openxmlformats.org/officeDocument/2006/math">
                      <m:sSub>
                        <m:sSubPr>
                          <m:ctrlPr>
                            <a:rPr lang="en-US" altLang="en-US" sz="2300" i="1" smtClean="0">
                              <a:latin typeface="Cambria Math" panose="02040503050406030204" pitchFamily="18" charset="0"/>
                            </a:rPr>
                          </m:ctrlPr>
                        </m:sSubPr>
                        <m:e>
                          <m:r>
                            <a:rPr lang="en-US" altLang="en-US" sz="2300" i="1" smtClean="0">
                              <a:latin typeface="Cambria Math" panose="02040503050406030204" pitchFamily="18" charset="0"/>
                              <a:ea typeface="Cambria Math" panose="02040503050406030204" pitchFamily="18" charset="0"/>
                            </a:rPr>
                            <m:t>𝜀</m:t>
                          </m:r>
                        </m:e>
                        <m:sub>
                          <m:r>
                            <a:rPr lang="en-US" altLang="en-US" sz="2300" b="0" i="1" smtClean="0">
                              <a:latin typeface="Cambria Math" panose="02040503050406030204" pitchFamily="18" charset="0"/>
                            </a:rPr>
                            <m:t>𝑗</m:t>
                          </m:r>
                        </m:sub>
                      </m:sSub>
                      <m:r>
                        <a:rPr lang="en-US" altLang="en-US" sz="2300" b="0" i="1" smtClean="0">
                          <a:latin typeface="Cambria Math" panose="02040503050406030204" pitchFamily="18" charset="0"/>
                        </a:rPr>
                        <m:t>=</m:t>
                      </m:r>
                      <m:f>
                        <m:fPr>
                          <m:ctrlPr>
                            <a:rPr lang="en-US" altLang="en-US" sz="2300" b="0" i="1" smtClean="0">
                              <a:latin typeface="Cambria Math" panose="02040503050406030204" pitchFamily="18" charset="0"/>
                            </a:rPr>
                          </m:ctrlPr>
                        </m:fPr>
                        <m:num>
                          <m:sSub>
                            <m:sSubPr>
                              <m:ctrlPr>
                                <a:rPr lang="en-US" altLang="en-US" sz="2300" b="0" i="1" smtClean="0">
                                  <a:latin typeface="Cambria Math" panose="02040503050406030204" pitchFamily="18" charset="0"/>
                                </a:rPr>
                              </m:ctrlPr>
                            </m:sSubPr>
                            <m:e>
                              <m:r>
                                <a:rPr lang="en-US" altLang="en-US" sz="2300" b="0" i="1" smtClean="0">
                                  <a:latin typeface="Cambria Math" panose="02040503050406030204" pitchFamily="18" charset="0"/>
                                </a:rPr>
                                <m:t>𝐸</m:t>
                              </m:r>
                            </m:e>
                            <m:sub>
                              <m:r>
                                <a:rPr lang="en-US" altLang="en-US" sz="2300" b="0" i="1" smtClean="0">
                                  <a:latin typeface="Cambria Math" panose="02040503050406030204" pitchFamily="18" charset="0"/>
                                </a:rPr>
                                <m:t>𝑗</m:t>
                              </m:r>
                            </m:sub>
                          </m:sSub>
                        </m:num>
                        <m:den>
                          <m:r>
                            <a:rPr lang="en-US" altLang="en-US" sz="2300" b="0" i="1" smtClean="0">
                              <a:latin typeface="Cambria Math" panose="02040503050406030204" pitchFamily="18" charset="0"/>
                            </a:rPr>
                            <m:t>h𝑐</m:t>
                          </m:r>
                        </m:den>
                      </m:f>
                      <m:r>
                        <a:rPr lang="en-US" altLang="en-US" sz="2300" b="0" i="1" smtClean="0">
                          <a:latin typeface="Cambria Math" panose="02040503050406030204" pitchFamily="18" charset="0"/>
                        </a:rPr>
                        <m:t>= </m:t>
                      </m:r>
                      <m:f>
                        <m:fPr>
                          <m:ctrlPr>
                            <a:rPr lang="en-US" altLang="en-US" sz="2300" b="0" i="1" smtClean="0">
                              <a:latin typeface="Cambria Math" panose="02040503050406030204" pitchFamily="18" charset="0"/>
                            </a:rPr>
                          </m:ctrlPr>
                        </m:fPr>
                        <m:num>
                          <m:r>
                            <a:rPr lang="en-US" altLang="en-US" sz="2300" b="0" i="1" smtClean="0">
                              <a:latin typeface="Cambria Math" panose="02040503050406030204" pitchFamily="18" charset="0"/>
                            </a:rPr>
                            <m:t>h</m:t>
                          </m:r>
                        </m:num>
                        <m:den>
                          <m:r>
                            <a:rPr lang="en-US" altLang="en-US" sz="2300" b="0" i="1" smtClean="0">
                              <a:latin typeface="Cambria Math" panose="02040503050406030204" pitchFamily="18" charset="0"/>
                            </a:rPr>
                            <m:t>8</m:t>
                          </m:r>
                          <m:sSup>
                            <m:sSupPr>
                              <m:ctrlPr>
                                <a:rPr lang="en-US" altLang="en-US" sz="2300" b="0" i="1" smtClean="0">
                                  <a:latin typeface="Cambria Math" panose="02040503050406030204" pitchFamily="18" charset="0"/>
                                </a:rPr>
                              </m:ctrlPr>
                            </m:sSupPr>
                            <m:e>
                              <m:r>
                                <a:rPr lang="en-US" altLang="en-US" sz="2300" b="0" i="1" smtClean="0">
                                  <a:latin typeface="Cambria Math" panose="02040503050406030204" pitchFamily="18" charset="0"/>
                                  <a:ea typeface="Cambria Math" panose="02040503050406030204" pitchFamily="18" charset="0"/>
                                </a:rPr>
                                <m:t>𝜋</m:t>
                              </m:r>
                            </m:e>
                            <m:sup>
                              <m:r>
                                <a:rPr lang="en-US" altLang="en-US" sz="2300" b="0" i="1" smtClean="0">
                                  <a:latin typeface="Cambria Math" panose="02040503050406030204" pitchFamily="18" charset="0"/>
                                </a:rPr>
                                <m:t>2</m:t>
                              </m:r>
                            </m:sup>
                          </m:sSup>
                          <m:r>
                            <a:rPr lang="en-US" altLang="en-US" sz="2300" i="1">
                              <a:latin typeface="Cambria Math" panose="02040503050406030204" pitchFamily="18" charset="0"/>
                              <a:ea typeface="Cambria Math" panose="02040503050406030204" pitchFamily="18" charset="0"/>
                            </a:rPr>
                            <m:t>𝜇</m:t>
                          </m:r>
                          <m:sSup>
                            <m:sSupPr>
                              <m:ctrlPr>
                                <a:rPr lang="en-US" altLang="en-US" sz="2300" b="0" i="1" smtClean="0">
                                  <a:latin typeface="Cambria Math" panose="02040503050406030204" pitchFamily="18" charset="0"/>
                                </a:rPr>
                              </m:ctrlPr>
                            </m:sSupPr>
                            <m:e>
                              <m:r>
                                <a:rPr lang="en-US" altLang="en-US" sz="2300" b="0" i="1" smtClean="0">
                                  <a:latin typeface="Cambria Math" panose="02040503050406030204" pitchFamily="18" charset="0"/>
                                </a:rPr>
                                <m:t>𝑟</m:t>
                              </m:r>
                            </m:e>
                            <m:sup>
                              <m:r>
                                <a:rPr lang="en-US" altLang="en-US" sz="2300" b="0" i="1" smtClean="0">
                                  <a:latin typeface="Cambria Math" panose="02040503050406030204" pitchFamily="18" charset="0"/>
                                </a:rPr>
                                <m:t>2</m:t>
                              </m:r>
                            </m:sup>
                          </m:sSup>
                          <m:r>
                            <a:rPr lang="en-US" altLang="en-US" sz="2300" b="0" i="1" smtClean="0">
                              <a:latin typeface="Cambria Math" panose="02040503050406030204" pitchFamily="18" charset="0"/>
                            </a:rPr>
                            <m:t>𝑐</m:t>
                          </m:r>
                        </m:den>
                      </m:f>
                      <m:r>
                        <a:rPr lang="en-US" altLang="en-US" sz="2300" i="1">
                          <a:latin typeface="Cambria Math" panose="02040503050406030204" pitchFamily="18" charset="0"/>
                          <a:ea typeface="Cambria Math" panose="02040503050406030204" pitchFamily="18" charset="0"/>
                        </a:rPr>
                        <m:t>𝑗</m:t>
                      </m:r>
                      <m:d>
                        <m:dPr>
                          <m:ctrlPr>
                            <a:rPr lang="en-US" altLang="en-US" sz="2300" i="1">
                              <a:latin typeface="Cambria Math" panose="02040503050406030204" pitchFamily="18" charset="0"/>
                              <a:ea typeface="Cambria Math" panose="02040503050406030204" pitchFamily="18" charset="0"/>
                            </a:rPr>
                          </m:ctrlPr>
                        </m:dPr>
                        <m:e>
                          <m:r>
                            <a:rPr lang="en-US" altLang="en-US" sz="2300" i="1">
                              <a:latin typeface="Cambria Math" panose="02040503050406030204" pitchFamily="18" charset="0"/>
                              <a:ea typeface="Cambria Math" panose="02040503050406030204" pitchFamily="18" charset="0"/>
                            </a:rPr>
                            <m:t>𝑗</m:t>
                          </m:r>
                          <m:r>
                            <a:rPr lang="en-US" altLang="en-US" sz="2300" i="1">
                              <a:latin typeface="Cambria Math" panose="02040503050406030204" pitchFamily="18" charset="0"/>
                              <a:ea typeface="Cambria Math" panose="02040503050406030204" pitchFamily="18" charset="0"/>
                            </a:rPr>
                            <m:t>+1</m:t>
                          </m:r>
                        </m:e>
                      </m:d>
                    </m:oMath>
                  </m:oMathPara>
                </a14:m>
                <a:endParaRPr lang="en-US" altLang="en-US" sz="2300" dirty="0"/>
              </a:p>
              <a:p>
                <a:pPr algn="just"/>
                <a:endParaRPr lang="en-US" altLang="en-US" sz="500" dirty="0"/>
              </a:p>
              <a:p>
                <a:pPr algn="just"/>
                <a14:m>
                  <m:oMathPara xmlns:m="http://schemas.openxmlformats.org/officeDocument/2006/math">
                    <m:oMathParaPr>
                      <m:jc m:val="centerGroup"/>
                    </m:oMathParaPr>
                    <m:oMath xmlns:m="http://schemas.openxmlformats.org/officeDocument/2006/math">
                      <m:sSub>
                        <m:sSubPr>
                          <m:ctrlPr>
                            <a:rPr lang="en-US" altLang="en-US" sz="2300" b="1" i="1">
                              <a:latin typeface="Cambria Math" panose="02040503050406030204" pitchFamily="18" charset="0"/>
                            </a:rPr>
                          </m:ctrlPr>
                        </m:sSubPr>
                        <m:e>
                          <m:r>
                            <a:rPr lang="en-US" altLang="en-US" sz="2300" b="1" i="1">
                              <a:latin typeface="Cambria Math" panose="02040503050406030204" pitchFamily="18" charset="0"/>
                              <a:ea typeface="Cambria Math" panose="02040503050406030204" pitchFamily="18" charset="0"/>
                            </a:rPr>
                            <m:t>𝜺</m:t>
                          </m:r>
                        </m:e>
                        <m:sub>
                          <m:r>
                            <a:rPr lang="en-US" altLang="en-US" sz="2300" b="1" i="1">
                              <a:latin typeface="Cambria Math" panose="02040503050406030204" pitchFamily="18" charset="0"/>
                            </a:rPr>
                            <m:t>𝒋</m:t>
                          </m:r>
                        </m:sub>
                      </m:sSub>
                      <m:r>
                        <a:rPr lang="en-US" altLang="en-US" sz="2300" b="1" i="1">
                          <a:latin typeface="Cambria Math" panose="02040503050406030204" pitchFamily="18" charset="0"/>
                        </a:rPr>
                        <m:t>=</m:t>
                      </m:r>
                      <m:acc>
                        <m:accPr>
                          <m:chr m:val="̃"/>
                          <m:ctrlPr>
                            <a:rPr lang="en-US" altLang="en-US" sz="2300" b="1" i="1" smtClean="0">
                              <a:latin typeface="Cambria Math" panose="02040503050406030204" pitchFamily="18" charset="0"/>
                            </a:rPr>
                          </m:ctrlPr>
                        </m:accPr>
                        <m:e>
                          <m:r>
                            <a:rPr lang="en-US" altLang="en-US" sz="2300" b="1" i="1" smtClean="0">
                              <a:latin typeface="Cambria Math" panose="02040503050406030204" pitchFamily="18" charset="0"/>
                            </a:rPr>
                            <m:t>𝑩</m:t>
                          </m:r>
                        </m:e>
                      </m:acc>
                      <m:r>
                        <a:rPr lang="en-US" altLang="en-US" sz="2300" b="1" i="1" smtClean="0">
                          <a:latin typeface="Cambria Math" panose="02040503050406030204" pitchFamily="18" charset="0"/>
                        </a:rPr>
                        <m:t>𝒋</m:t>
                      </m:r>
                      <m:d>
                        <m:dPr>
                          <m:ctrlPr>
                            <a:rPr lang="en-US" altLang="en-US" sz="2300" b="1" i="1">
                              <a:latin typeface="Cambria Math" panose="02040503050406030204" pitchFamily="18" charset="0"/>
                              <a:ea typeface="Cambria Math" panose="02040503050406030204" pitchFamily="18" charset="0"/>
                            </a:rPr>
                          </m:ctrlPr>
                        </m:dPr>
                        <m:e>
                          <m:r>
                            <a:rPr lang="en-US" altLang="en-US" sz="2300" b="1" i="1">
                              <a:latin typeface="Cambria Math" panose="02040503050406030204" pitchFamily="18" charset="0"/>
                              <a:ea typeface="Cambria Math" panose="02040503050406030204" pitchFamily="18" charset="0"/>
                            </a:rPr>
                            <m:t>𝒋</m:t>
                          </m:r>
                          <m:r>
                            <a:rPr lang="en-US" altLang="en-US" sz="2300" b="1" i="1">
                              <a:latin typeface="Cambria Math" panose="02040503050406030204" pitchFamily="18" charset="0"/>
                              <a:ea typeface="Cambria Math" panose="02040503050406030204" pitchFamily="18" charset="0"/>
                            </a:rPr>
                            <m:t>+</m:t>
                          </m:r>
                          <m:r>
                            <a:rPr lang="en-US" altLang="en-US" sz="2300" b="1" i="1">
                              <a:latin typeface="Cambria Math" panose="02040503050406030204" pitchFamily="18" charset="0"/>
                              <a:ea typeface="Cambria Math" panose="02040503050406030204" pitchFamily="18" charset="0"/>
                            </a:rPr>
                            <m:t>𝟏</m:t>
                          </m:r>
                        </m:e>
                      </m:d>
                      <m:r>
                        <a:rPr lang="en-US" altLang="en-US" sz="2300" b="1" i="1" smtClean="0">
                          <a:latin typeface="Cambria Math" panose="02040503050406030204" pitchFamily="18" charset="0"/>
                          <a:ea typeface="Cambria Math" panose="02040503050406030204" pitchFamily="18" charset="0"/>
                        </a:rPr>
                        <m:t>      </m:t>
                      </m:r>
                      <m:sSup>
                        <m:sSupPr>
                          <m:ctrlPr>
                            <a:rPr lang="en-US" altLang="en-US" sz="2300" i="1" dirty="0">
                              <a:latin typeface="Cambria Math" panose="02040503050406030204" pitchFamily="18" charset="0"/>
                            </a:rPr>
                          </m:ctrlPr>
                        </m:sSupPr>
                        <m:e>
                          <m:r>
                            <m:rPr>
                              <m:sty m:val="p"/>
                            </m:rPr>
                            <a:rPr lang="en-US" altLang="en-US" sz="2300" b="0" i="0" dirty="0">
                              <a:latin typeface="Cambria Math" panose="02040503050406030204" pitchFamily="18" charset="0"/>
                            </a:rPr>
                            <m:t>cm</m:t>
                          </m:r>
                        </m:e>
                        <m:sup>
                          <m:r>
                            <a:rPr lang="en-US" altLang="en-US" sz="2300" b="0" i="0" dirty="0">
                              <a:latin typeface="Cambria Math" panose="02040503050406030204" pitchFamily="18" charset="0"/>
                            </a:rPr>
                            <m:t>−1</m:t>
                          </m:r>
                        </m:sup>
                      </m:sSup>
                      <m:r>
                        <a:rPr lang="en-US" altLang="en-US" sz="2300" b="0" i="1">
                          <a:latin typeface="Cambria Math" panose="02040503050406030204" pitchFamily="18" charset="0"/>
                          <a:ea typeface="Cambria Math" panose="02040503050406030204" pitchFamily="18" charset="0"/>
                        </a:rPr>
                        <m:t>,  </m:t>
                      </m:r>
                      <m:r>
                        <a:rPr lang="en-US" altLang="en-US" sz="2300" b="0" i="1">
                          <a:latin typeface="Cambria Math" panose="02040503050406030204" pitchFamily="18" charset="0"/>
                          <a:ea typeface="Cambria Math" panose="02040503050406030204" pitchFamily="18" charset="0"/>
                        </a:rPr>
                        <m:t>𝑗</m:t>
                      </m:r>
                      <m:r>
                        <a:rPr lang="en-US" altLang="en-US" sz="2300" b="0" i="1">
                          <a:latin typeface="Cambria Math" panose="02040503050406030204" pitchFamily="18" charset="0"/>
                          <a:ea typeface="Cambria Math" panose="02040503050406030204" pitchFamily="18" charset="0"/>
                        </a:rPr>
                        <m:t>=0, 1, 2 ,3, …</m:t>
                      </m:r>
                    </m:oMath>
                  </m:oMathPara>
                </a14:m>
                <a:endParaRPr lang="en-US" altLang="en-US" sz="2300" dirty="0"/>
              </a:p>
              <a:p>
                <a:pPr algn="just"/>
                <a:endParaRPr lang="en-US" altLang="en-US" sz="500" dirty="0"/>
              </a:p>
              <a:p>
                <a:r>
                  <a:rPr lang="en-US" altLang="en-US" sz="2000" dirty="0"/>
                  <a:t>where </a:t>
                </a:r>
                <a14:m>
                  <m:oMath xmlns:m="http://schemas.openxmlformats.org/officeDocument/2006/math">
                    <m:r>
                      <a:rPr lang="en-US" altLang="en-US" sz="2000" i="1" dirty="0" smtClean="0">
                        <a:latin typeface="Cambria Math" panose="02040503050406030204" pitchFamily="18" charset="0"/>
                      </a:rPr>
                      <m:t>𝐵</m:t>
                    </m:r>
                  </m:oMath>
                </a14:m>
                <a:r>
                  <a:rPr lang="en-US" altLang="en-US" sz="2000" dirty="0"/>
                  <a:t> is a constant called  “rotational constant”.</a:t>
                </a:r>
              </a:p>
              <a:p>
                <a:pPr algn="just"/>
                <a:endParaRPr lang="en-US" altLang="en-US" sz="500" b="0" i="1" dirty="0">
                  <a:latin typeface="Cambria Math" panose="02040503050406030204"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altLang="en-US" sz="2300" i="1" smtClean="0">
                              <a:latin typeface="Cambria Math" panose="02040503050406030204" pitchFamily="18" charset="0"/>
                            </a:rPr>
                          </m:ctrlPr>
                        </m:accPr>
                        <m:e>
                          <m:r>
                            <a:rPr lang="en-US" altLang="en-US" sz="2300" b="0" i="1" smtClean="0">
                              <a:latin typeface="Cambria Math" panose="02040503050406030204" pitchFamily="18" charset="0"/>
                            </a:rPr>
                            <m:t>𝐵</m:t>
                          </m:r>
                        </m:e>
                      </m:acc>
                      <m:r>
                        <a:rPr lang="en-US" altLang="en-US" sz="2300" i="1">
                          <a:latin typeface="Cambria Math" panose="02040503050406030204" pitchFamily="18" charset="0"/>
                        </a:rPr>
                        <m:t>= </m:t>
                      </m:r>
                      <m:f>
                        <m:fPr>
                          <m:ctrlPr>
                            <a:rPr lang="en-US" altLang="en-US" sz="2300" i="1">
                              <a:latin typeface="Cambria Math" panose="02040503050406030204" pitchFamily="18" charset="0"/>
                            </a:rPr>
                          </m:ctrlPr>
                        </m:fPr>
                        <m:num>
                          <m:r>
                            <a:rPr lang="en-US" altLang="en-US" sz="2300" i="1">
                              <a:latin typeface="Cambria Math" panose="02040503050406030204" pitchFamily="18" charset="0"/>
                            </a:rPr>
                            <m:t>h</m:t>
                          </m:r>
                        </m:num>
                        <m:den>
                          <m:r>
                            <a:rPr lang="en-US" altLang="en-US" sz="2300" i="1">
                              <a:latin typeface="Cambria Math" panose="02040503050406030204" pitchFamily="18" charset="0"/>
                            </a:rPr>
                            <m:t>8</m:t>
                          </m:r>
                          <m:sSup>
                            <m:sSupPr>
                              <m:ctrlPr>
                                <a:rPr lang="en-US" altLang="en-US" sz="2300" i="1">
                                  <a:latin typeface="Cambria Math" panose="02040503050406030204" pitchFamily="18" charset="0"/>
                                </a:rPr>
                              </m:ctrlPr>
                            </m:sSupPr>
                            <m:e>
                              <m:r>
                                <a:rPr lang="en-US" altLang="en-US" sz="2300" i="1">
                                  <a:latin typeface="Cambria Math" panose="02040503050406030204" pitchFamily="18" charset="0"/>
                                  <a:ea typeface="Cambria Math" panose="02040503050406030204" pitchFamily="18" charset="0"/>
                                </a:rPr>
                                <m:t>𝜋</m:t>
                              </m:r>
                            </m:e>
                            <m:sup>
                              <m:r>
                                <a:rPr lang="en-US" altLang="en-US" sz="2300" i="1">
                                  <a:latin typeface="Cambria Math" panose="02040503050406030204" pitchFamily="18" charset="0"/>
                                </a:rPr>
                                <m:t>2</m:t>
                              </m:r>
                            </m:sup>
                          </m:sSup>
                          <m:r>
                            <a:rPr lang="en-US" altLang="en-US" sz="2300" i="1">
                              <a:latin typeface="Cambria Math" panose="02040503050406030204" pitchFamily="18" charset="0"/>
                              <a:ea typeface="Cambria Math" panose="02040503050406030204" pitchFamily="18" charset="0"/>
                            </a:rPr>
                            <m:t>𝜇</m:t>
                          </m:r>
                          <m:sSup>
                            <m:sSupPr>
                              <m:ctrlPr>
                                <a:rPr lang="en-US" altLang="en-US" sz="2300" i="1">
                                  <a:latin typeface="Cambria Math" panose="02040503050406030204" pitchFamily="18" charset="0"/>
                                </a:rPr>
                              </m:ctrlPr>
                            </m:sSupPr>
                            <m:e>
                              <m:r>
                                <a:rPr lang="en-US" altLang="en-US" sz="2300" i="1">
                                  <a:latin typeface="Cambria Math" panose="02040503050406030204" pitchFamily="18" charset="0"/>
                                </a:rPr>
                                <m:t>𝑟</m:t>
                              </m:r>
                            </m:e>
                            <m:sup>
                              <m:r>
                                <a:rPr lang="en-US" altLang="en-US" sz="2300" i="1">
                                  <a:latin typeface="Cambria Math" panose="02040503050406030204" pitchFamily="18" charset="0"/>
                                </a:rPr>
                                <m:t>2</m:t>
                              </m:r>
                            </m:sup>
                          </m:sSup>
                          <m:r>
                            <a:rPr lang="en-US" altLang="en-US" sz="2300" i="1">
                              <a:latin typeface="Cambria Math" panose="02040503050406030204" pitchFamily="18" charset="0"/>
                            </a:rPr>
                            <m:t>𝑐</m:t>
                          </m:r>
                        </m:den>
                      </m:f>
                      <m:r>
                        <a:rPr lang="en-US" altLang="en-US" sz="2300" i="1">
                          <a:latin typeface="Cambria Math" panose="02040503050406030204" pitchFamily="18" charset="0"/>
                        </a:rPr>
                        <m:t>= </m:t>
                      </m:r>
                      <m:f>
                        <m:fPr>
                          <m:ctrlPr>
                            <a:rPr lang="en-US" altLang="en-US" sz="2300" i="1">
                              <a:latin typeface="Cambria Math" panose="02040503050406030204" pitchFamily="18" charset="0"/>
                            </a:rPr>
                          </m:ctrlPr>
                        </m:fPr>
                        <m:num>
                          <m:r>
                            <a:rPr lang="en-US" altLang="en-US" sz="2300" i="1">
                              <a:latin typeface="Cambria Math" panose="02040503050406030204" pitchFamily="18" charset="0"/>
                            </a:rPr>
                            <m:t>h</m:t>
                          </m:r>
                        </m:num>
                        <m:den>
                          <m:r>
                            <a:rPr lang="en-US" altLang="en-US" sz="2300" i="1">
                              <a:latin typeface="Cambria Math" panose="02040503050406030204" pitchFamily="18" charset="0"/>
                            </a:rPr>
                            <m:t>8</m:t>
                          </m:r>
                          <m:sSup>
                            <m:sSupPr>
                              <m:ctrlPr>
                                <a:rPr lang="en-US" altLang="en-US" sz="2300" i="1">
                                  <a:latin typeface="Cambria Math" panose="02040503050406030204" pitchFamily="18" charset="0"/>
                                </a:rPr>
                              </m:ctrlPr>
                            </m:sSupPr>
                            <m:e>
                              <m:r>
                                <a:rPr lang="en-US" altLang="en-US" sz="2300" i="1">
                                  <a:latin typeface="Cambria Math" panose="02040503050406030204" pitchFamily="18" charset="0"/>
                                  <a:ea typeface="Cambria Math" panose="02040503050406030204" pitchFamily="18" charset="0"/>
                                </a:rPr>
                                <m:t>𝜋</m:t>
                              </m:r>
                            </m:e>
                            <m:sup>
                              <m:r>
                                <a:rPr lang="en-US" altLang="en-US" sz="2300" i="1">
                                  <a:latin typeface="Cambria Math" panose="02040503050406030204" pitchFamily="18" charset="0"/>
                                </a:rPr>
                                <m:t>2</m:t>
                              </m:r>
                            </m:sup>
                          </m:sSup>
                          <m:r>
                            <a:rPr lang="en-US" altLang="en-US" sz="2300" b="0" i="1" smtClean="0">
                              <a:latin typeface="Cambria Math" panose="02040503050406030204" pitchFamily="18" charset="0"/>
                            </a:rPr>
                            <m:t>𝐼</m:t>
                          </m:r>
                          <m:r>
                            <a:rPr lang="en-US" altLang="en-US" sz="2300" i="1">
                              <a:latin typeface="Cambria Math" panose="02040503050406030204" pitchFamily="18" charset="0"/>
                            </a:rPr>
                            <m:t>𝑐</m:t>
                          </m:r>
                        </m:den>
                      </m:f>
                      <m:sSup>
                        <m:sSupPr>
                          <m:ctrlPr>
                            <a:rPr lang="en-US" altLang="en-US" sz="2300" i="1" dirty="0">
                              <a:latin typeface="Cambria Math" panose="02040503050406030204" pitchFamily="18" charset="0"/>
                            </a:rPr>
                          </m:ctrlPr>
                        </m:sSupPr>
                        <m:e>
                          <m:r>
                            <a:rPr lang="en-US" altLang="en-US" sz="2300" b="0" i="0" dirty="0" smtClean="0">
                              <a:latin typeface="Cambria Math" panose="02040503050406030204" pitchFamily="18" charset="0"/>
                            </a:rPr>
                            <m:t>        </m:t>
                          </m:r>
                          <m:r>
                            <m:rPr>
                              <m:sty m:val="p"/>
                            </m:rPr>
                            <a:rPr lang="en-US" altLang="en-US" sz="2300" i="0" dirty="0">
                              <a:latin typeface="Cambria Math" panose="02040503050406030204" pitchFamily="18" charset="0"/>
                            </a:rPr>
                            <m:t>cm</m:t>
                          </m:r>
                        </m:e>
                        <m:sup>
                          <m:r>
                            <a:rPr lang="en-US" altLang="en-US" sz="2300" i="0" dirty="0">
                              <a:latin typeface="Cambria Math" panose="02040503050406030204" pitchFamily="18" charset="0"/>
                            </a:rPr>
                            <m:t>−1</m:t>
                          </m:r>
                        </m:sup>
                      </m:sSup>
                    </m:oMath>
                  </m:oMathPara>
                </a14:m>
                <a:endParaRPr lang="en-US" altLang="en-US" sz="2300" dirty="0"/>
              </a:p>
              <a:p>
                <a:pPr algn="just"/>
                <a:r>
                  <a:rPr lang="en-US" altLang="en-US" sz="2000" dirty="0"/>
                  <a:t>Notice that: </a:t>
                </a:r>
                <a14:m>
                  <m:oMath xmlns:m="http://schemas.openxmlformats.org/officeDocument/2006/math">
                    <m:r>
                      <a:rPr lang="en-US" altLang="en-US" sz="2000" b="0" i="1" dirty="0" smtClean="0">
                        <a:latin typeface="Cambria Math" panose="02040503050406030204" pitchFamily="18" charset="0"/>
                      </a:rPr>
                      <m:t>h𝑐</m:t>
                    </m:r>
                    <m:acc>
                      <m:accPr>
                        <m:chr m:val="̃"/>
                        <m:ctrlPr>
                          <a:rPr lang="en-US" altLang="en-US" sz="2000" i="1">
                            <a:latin typeface="Cambria Math" panose="02040503050406030204" pitchFamily="18" charset="0"/>
                          </a:rPr>
                        </m:ctrlPr>
                      </m:accPr>
                      <m:e>
                        <m:r>
                          <a:rPr lang="en-US" altLang="en-US" sz="2000" i="1">
                            <a:latin typeface="Cambria Math" panose="02040503050406030204" pitchFamily="18" charset="0"/>
                          </a:rPr>
                          <m:t>𝐵</m:t>
                        </m:r>
                      </m:e>
                    </m:acc>
                    <m:r>
                      <a:rPr lang="en-US" altLang="en-US" sz="2000" i="1">
                        <a:latin typeface="Cambria Math" panose="02040503050406030204" pitchFamily="18" charset="0"/>
                      </a:rPr>
                      <m:t>=</m:t>
                    </m:r>
                    <m:r>
                      <m:rPr>
                        <m:sty m:val="p"/>
                      </m:rPr>
                      <a:rPr lang="en-US" altLang="en-US" sz="2000" b="0" i="0" smtClean="0">
                        <a:latin typeface="Cambria Math" panose="02040503050406030204" pitchFamily="18" charset="0"/>
                      </a:rPr>
                      <m:t>B</m:t>
                    </m:r>
                  </m:oMath>
                </a14:m>
                <a:endParaRPr lang="en-US" altLang="en-US" sz="2000" dirty="0"/>
              </a:p>
            </p:txBody>
          </p:sp>
        </mc:Choice>
        <mc:Fallback xmlns="">
          <p:sp>
            <p:nvSpPr>
              <p:cNvPr id="3" name="Rectangle 2"/>
              <p:cNvSpPr>
                <a:spLocks noRot="1" noChangeAspect="1" noMove="1" noResize="1" noEditPoints="1" noAdjustHandles="1" noChangeArrowheads="1" noChangeShapeType="1" noTextEdit="1"/>
              </p:cNvSpPr>
              <p:nvPr/>
            </p:nvSpPr>
            <p:spPr>
              <a:xfrm>
                <a:off x="194718" y="892355"/>
                <a:ext cx="8754566" cy="5851602"/>
              </a:xfrm>
              <a:prstGeom prst="rect">
                <a:avLst/>
              </a:prstGeom>
              <a:blipFill>
                <a:blip r:embed="rId2"/>
                <a:stretch>
                  <a:fillRect l="-1045" t="-729" r="-557" b="-93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374BF2-3C04-4AB9-BE52-D173019A9162}" type="slidenum">
              <a:rPr lang="en-US" smtClean="0"/>
              <a:t>7</a:t>
            </a:fld>
            <a:endParaRPr lang="en-US"/>
          </a:p>
        </p:txBody>
      </p:sp>
    </p:spTree>
    <p:extLst>
      <p:ext uri="{BB962C8B-B14F-4D97-AF65-F5344CB8AC3E}">
        <p14:creationId xmlns:p14="http://schemas.microsoft.com/office/powerpoint/2010/main" val="3866630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500"/>
                                        <p:tgtEl>
                                          <p:spTgt spid="3">
                                            <p:txEl>
                                              <p:pRg st="11" end="1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animEffect transition="in" filter="fade">
                                      <p:cBhvr>
                                        <p:cTn id="51" dur="500"/>
                                        <p:tgtEl>
                                          <p:spTgt spid="3">
                                            <p:txEl>
                                              <p:pRg st="15" end="1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3">
                                            <p:txEl>
                                              <p:pRg st="17" end="17"/>
                                            </p:txEl>
                                          </p:spTgt>
                                        </p:tgtEl>
                                        <p:attrNameLst>
                                          <p:attrName>style.visibility</p:attrName>
                                        </p:attrNameLst>
                                      </p:cBhvr>
                                      <p:to>
                                        <p:strVal val="visible"/>
                                      </p:to>
                                    </p:set>
                                    <p:animEffect transition="in" filter="fade">
                                      <p:cBhvr>
                                        <p:cTn id="56" dur="500"/>
                                        <p:tgtEl>
                                          <p:spTgt spid="3">
                                            <p:txEl>
                                              <p:pRg st="17" end="1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
                                            <p:txEl>
                                              <p:pRg st="18" end="18"/>
                                            </p:txEl>
                                          </p:spTgt>
                                        </p:tgtEl>
                                        <p:attrNameLst>
                                          <p:attrName>style.visibility</p:attrName>
                                        </p:attrNameLst>
                                      </p:cBhvr>
                                      <p:to>
                                        <p:strVal val="visible"/>
                                      </p:to>
                                    </p:set>
                                    <p:animEffect transition="in" filter="fade">
                                      <p:cBhvr>
                                        <p:cTn id="61"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72"/>
          <p:cNvSpPr txBox="1">
            <a:spLocks noChangeArrowheads="1"/>
          </p:cNvSpPr>
          <p:nvPr/>
        </p:nvSpPr>
        <p:spPr bwMode="auto">
          <a:xfrm>
            <a:off x="0" y="358775"/>
            <a:ext cx="9144000" cy="553998"/>
          </a:xfrm>
          <a:prstGeom prst="rect">
            <a:avLst/>
          </a:prstGeo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500" b="1" dirty="0">
                <a:latin typeface="+mn-lt"/>
                <a:cs typeface="Arial" panose="020B0604020202020204" pitchFamily="34" charset="0"/>
              </a:rPr>
              <a:t>   </a:t>
            </a:r>
            <a:r>
              <a:rPr lang="en-US" altLang="en-US" sz="3000" b="1" dirty="0"/>
              <a:t>The Rigid Rotor</a:t>
            </a:r>
            <a:endParaRPr lang="ar-SA" altLang="en-US" sz="3000" b="1" dirty="0"/>
          </a:p>
        </p:txBody>
      </p:sp>
      <p:sp>
        <p:nvSpPr>
          <p:cNvPr id="4" name="Slide Number Placeholder 3"/>
          <p:cNvSpPr>
            <a:spLocks noGrp="1"/>
          </p:cNvSpPr>
          <p:nvPr>
            <p:ph type="sldNum" sz="quarter" idx="12"/>
          </p:nvPr>
        </p:nvSpPr>
        <p:spPr/>
        <p:txBody>
          <a:bodyPr/>
          <a:lstStyle/>
          <a:p>
            <a:fld id="{74374BF2-3C04-4AB9-BE52-D173019A9162}" type="slidenum">
              <a:rPr lang="en-US" smtClean="0"/>
              <a:t>8</a:t>
            </a:fld>
            <a:endParaRPr lang="en-US"/>
          </a:p>
        </p:txBody>
      </p:sp>
      <p:sp>
        <p:nvSpPr>
          <p:cNvPr id="23" name="Rectangle 22"/>
          <p:cNvSpPr/>
          <p:nvPr/>
        </p:nvSpPr>
        <p:spPr>
          <a:xfrm>
            <a:off x="250304" y="869335"/>
            <a:ext cx="7860550" cy="461665"/>
          </a:xfrm>
          <a:prstGeom prst="rect">
            <a:avLst/>
          </a:prstGeom>
        </p:spPr>
        <p:txBody>
          <a:bodyPr wrap="none">
            <a:spAutoFit/>
          </a:bodyPr>
          <a:lstStyle/>
          <a:p>
            <a:pPr algn="just"/>
            <a:r>
              <a:rPr lang="en-US" sz="2400" dirty="0"/>
              <a:t>The energy levels and absorption transitions of a rigid rotator.</a:t>
            </a:r>
            <a:endParaRPr lang="en-US" altLang="en-US" sz="2400" b="1" dirty="0"/>
          </a:p>
        </p:txBody>
      </p:sp>
      <p:grpSp>
        <p:nvGrpSpPr>
          <p:cNvPr id="27" name="Group 26"/>
          <p:cNvGrpSpPr/>
          <p:nvPr/>
        </p:nvGrpSpPr>
        <p:grpSpPr>
          <a:xfrm>
            <a:off x="2258235" y="1265813"/>
            <a:ext cx="4467319" cy="5315534"/>
            <a:chOff x="2258235" y="1265813"/>
            <a:chExt cx="4467319" cy="5315534"/>
          </a:xfrm>
        </p:grpSpPr>
        <p:grpSp>
          <p:nvGrpSpPr>
            <p:cNvPr id="25" name="Group 24"/>
            <p:cNvGrpSpPr>
              <a:grpSpLocks noChangeAspect="1"/>
            </p:cNvGrpSpPr>
            <p:nvPr/>
          </p:nvGrpSpPr>
          <p:grpSpPr>
            <a:xfrm>
              <a:off x="2258235" y="1265813"/>
              <a:ext cx="4467319" cy="4937760"/>
              <a:chOff x="2258234" y="1265813"/>
              <a:chExt cx="4670274" cy="5162088"/>
            </a:xfrm>
          </p:grpSpPr>
          <p:grpSp>
            <p:nvGrpSpPr>
              <p:cNvPr id="21" name="Group 20"/>
              <p:cNvGrpSpPr/>
              <p:nvPr/>
            </p:nvGrpSpPr>
            <p:grpSpPr>
              <a:xfrm>
                <a:off x="2258234" y="1265813"/>
                <a:ext cx="4670274" cy="4915338"/>
                <a:chOff x="2438401" y="997782"/>
                <a:chExt cx="4670274" cy="4915338"/>
              </a:xfrm>
            </p:grpSpPr>
            <p:grpSp>
              <p:nvGrpSpPr>
                <p:cNvPr id="14" name="Group 13"/>
                <p:cNvGrpSpPr/>
                <p:nvPr/>
              </p:nvGrpSpPr>
              <p:grpSpPr>
                <a:xfrm>
                  <a:off x="2438401" y="1262596"/>
                  <a:ext cx="4670274" cy="4650524"/>
                  <a:chOff x="2438401" y="1262596"/>
                  <a:chExt cx="4670274" cy="4650524"/>
                </a:xfrm>
              </p:grpSpPr>
              <p:pic>
                <p:nvPicPr>
                  <p:cNvPr id="6" name="Picture 5"/>
                  <p:cNvPicPr>
                    <a:picLocks noChangeAspect="1"/>
                  </p:cNvPicPr>
                  <p:nvPr/>
                </p:nvPicPr>
                <p:blipFill rotWithShape="1">
                  <a:blip r:embed="rId2"/>
                  <a:srcRect l="20555" t="6513" r="29444" b="9223"/>
                  <a:stretch/>
                </p:blipFill>
                <p:spPr>
                  <a:xfrm>
                    <a:off x="2438401" y="1282699"/>
                    <a:ext cx="3751993" cy="4630421"/>
                  </a:xfrm>
                  <a:prstGeom prst="rect">
                    <a:avLst/>
                  </a:prstGeom>
                </p:spPr>
              </p:pic>
              <mc:AlternateContent xmlns:mc="http://schemas.openxmlformats.org/markup-compatibility/2006" xmlns:a14="http://schemas.microsoft.com/office/drawing/2010/main">
                <mc:Choice Requires="a14">
                  <p:sp>
                    <p:nvSpPr>
                      <p:cNvPr id="7" name="TextBox 6"/>
                      <p:cNvSpPr txBox="1"/>
                      <p:nvPr/>
                    </p:nvSpPr>
                    <p:spPr>
                      <a:xfrm>
                        <a:off x="3332894" y="4368800"/>
                        <a:ext cx="756804" cy="2293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𝐸</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2</m:t>
                              </m:r>
                              <m:acc>
                                <m:accPr>
                                  <m:chr m:val="̃"/>
                                  <m:ctrlPr>
                                    <a:rPr lang="en-US" altLang="en-US" sz="1400" i="1">
                                      <a:latin typeface="Cambria Math" panose="02040503050406030204" pitchFamily="18" charset="0"/>
                                    </a:rPr>
                                  </m:ctrlPr>
                                </m:accPr>
                                <m:e>
                                  <m:r>
                                    <a:rPr lang="en-US" altLang="en-US" sz="1400" i="1">
                                      <a:latin typeface="Cambria Math" panose="02040503050406030204" pitchFamily="18" charset="0"/>
                                    </a:rPr>
                                    <m:t>𝐵</m:t>
                                  </m:r>
                                </m:e>
                              </m:acc>
                            </m:oMath>
                          </m:oMathPara>
                        </a14:m>
                        <a:endParaRPr lang="en-US" sz="1400" dirty="0"/>
                      </a:p>
                    </p:txBody>
                  </p:sp>
                </mc:Choice>
                <mc:Fallback xmlns="">
                  <p:sp>
                    <p:nvSpPr>
                      <p:cNvPr id="7" name="TextBox 6"/>
                      <p:cNvSpPr txBox="1">
                        <a:spLocks noRot="1" noChangeAspect="1" noMove="1" noResize="1" noEditPoints="1" noAdjustHandles="1" noChangeArrowheads="1" noChangeShapeType="1" noTextEdit="1"/>
                      </p:cNvSpPr>
                      <p:nvPr/>
                    </p:nvSpPr>
                    <p:spPr>
                      <a:xfrm>
                        <a:off x="3332894" y="4368800"/>
                        <a:ext cx="756804" cy="229321"/>
                      </a:xfrm>
                      <a:prstGeom prst="rect">
                        <a:avLst/>
                      </a:prstGeom>
                      <a:blipFill>
                        <a:blip r:embed="rId3"/>
                        <a:stretch>
                          <a:fillRect l="-5042" t="-30556" r="-33613" b="-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847252" y="3868114"/>
                        <a:ext cx="756804" cy="2293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𝐸</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4</m:t>
                              </m:r>
                              <m:acc>
                                <m:accPr>
                                  <m:chr m:val="̃"/>
                                  <m:ctrlPr>
                                    <a:rPr lang="en-US" altLang="en-US" sz="1400" i="1">
                                      <a:latin typeface="Cambria Math" panose="02040503050406030204" pitchFamily="18" charset="0"/>
                                    </a:rPr>
                                  </m:ctrlPr>
                                </m:accPr>
                                <m:e>
                                  <m:r>
                                    <a:rPr lang="en-US" altLang="en-US" sz="1400" i="1">
                                      <a:latin typeface="Cambria Math" panose="02040503050406030204" pitchFamily="18" charset="0"/>
                                    </a:rPr>
                                    <m:t>𝐵</m:t>
                                  </m:r>
                                </m:e>
                              </m:acc>
                            </m:oMath>
                          </m:oMathPara>
                        </a14:m>
                        <a:endParaRPr lang="en-US" sz="1400" dirty="0"/>
                      </a:p>
                    </p:txBody>
                  </p:sp>
                </mc:Choice>
                <mc:Fallback xmlns="">
                  <p:sp>
                    <p:nvSpPr>
                      <p:cNvPr id="10" name="TextBox 9"/>
                      <p:cNvSpPr txBox="1">
                        <a:spLocks noRot="1" noChangeAspect="1" noMove="1" noResize="1" noEditPoints="1" noAdjustHandles="1" noChangeArrowheads="1" noChangeShapeType="1" noTextEdit="1"/>
                      </p:cNvSpPr>
                      <p:nvPr/>
                    </p:nvSpPr>
                    <p:spPr>
                      <a:xfrm>
                        <a:off x="3847252" y="3868114"/>
                        <a:ext cx="756804" cy="229321"/>
                      </a:xfrm>
                      <a:prstGeom prst="rect">
                        <a:avLst/>
                      </a:prstGeom>
                      <a:blipFill>
                        <a:blip r:embed="rId4"/>
                        <a:stretch>
                          <a:fillRect l="-5085" t="-27778" r="-34746" b="-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360746" y="3095953"/>
                        <a:ext cx="756804" cy="2293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𝐸</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6</m:t>
                              </m:r>
                              <m:acc>
                                <m:accPr>
                                  <m:chr m:val="̃"/>
                                  <m:ctrlPr>
                                    <a:rPr lang="en-US" altLang="en-US" sz="1400" i="1">
                                      <a:latin typeface="Cambria Math" panose="02040503050406030204" pitchFamily="18" charset="0"/>
                                    </a:rPr>
                                  </m:ctrlPr>
                                </m:accPr>
                                <m:e>
                                  <m:r>
                                    <a:rPr lang="en-US" altLang="en-US" sz="1400" i="1">
                                      <a:latin typeface="Cambria Math" panose="02040503050406030204" pitchFamily="18" charset="0"/>
                                    </a:rPr>
                                    <m:t>𝐵</m:t>
                                  </m:r>
                                </m:e>
                              </m:acc>
                            </m:oMath>
                          </m:oMathPara>
                        </a14:m>
                        <a:endParaRPr lang="en-US" sz="14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360746" y="3095953"/>
                        <a:ext cx="756804" cy="229321"/>
                      </a:xfrm>
                      <a:prstGeom prst="rect">
                        <a:avLst/>
                      </a:prstGeom>
                      <a:blipFill>
                        <a:blip r:embed="rId5"/>
                        <a:stretch>
                          <a:fillRect l="-5042" t="-30556" r="-34454" b="-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767994" y="1928575"/>
                        <a:ext cx="756804" cy="2293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𝐸</m:t>
                              </m:r>
                              <m:r>
                                <a:rPr lang="en-US" sz="1400" b="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8</m:t>
                              </m:r>
                              <m:acc>
                                <m:accPr>
                                  <m:chr m:val="̃"/>
                                  <m:ctrlPr>
                                    <a:rPr lang="en-US" altLang="en-US" sz="1400" i="1">
                                      <a:latin typeface="Cambria Math" panose="02040503050406030204" pitchFamily="18" charset="0"/>
                                    </a:rPr>
                                  </m:ctrlPr>
                                </m:accPr>
                                <m:e>
                                  <m:r>
                                    <a:rPr lang="en-US" altLang="en-US" sz="1400" i="1">
                                      <a:latin typeface="Cambria Math" panose="02040503050406030204" pitchFamily="18" charset="0"/>
                                    </a:rPr>
                                    <m:t>𝐵</m:t>
                                  </m:r>
                                </m:e>
                              </m:acc>
                            </m:oMath>
                          </m:oMathPara>
                        </a14:m>
                        <a:endParaRPr lang="en-US" sz="1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4767994" y="1928575"/>
                        <a:ext cx="756804" cy="229321"/>
                      </a:xfrm>
                      <a:prstGeom prst="rect">
                        <a:avLst/>
                      </a:prstGeom>
                      <a:blipFill>
                        <a:blip r:embed="rId6"/>
                        <a:stretch>
                          <a:fillRect l="-5042" t="-30556" r="-33613" b="-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6073501" y="4466997"/>
                        <a:ext cx="718017" cy="32508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en-US" sz="1400" i="1" smtClean="0">
                                      <a:latin typeface="Cambria Math" panose="02040503050406030204" pitchFamily="18" charset="0"/>
                                    </a:rPr>
                                  </m:ctrlPr>
                                </m:sSubPr>
                                <m:e>
                                  <m:r>
                                    <a:rPr lang="en-US" altLang="en-US" sz="1400" i="1">
                                      <a:latin typeface="Cambria Math" panose="02040503050406030204" pitchFamily="18" charset="0"/>
                                    </a:rPr>
                                    <m:t>𝐸</m:t>
                                  </m:r>
                                </m:e>
                                <m:sub>
                                  <m:r>
                                    <a:rPr lang="en-US" altLang="en-US" sz="1400" i="1">
                                      <a:latin typeface="Cambria Math" panose="02040503050406030204" pitchFamily="18" charset="0"/>
                                    </a:rPr>
                                    <m:t>𝑗</m:t>
                                  </m:r>
                                </m:sub>
                              </m:sSub>
                              <m:r>
                                <a:rPr lang="en-US" altLang="en-US" sz="1400" i="1">
                                  <a:latin typeface="Cambria Math" panose="02040503050406030204" pitchFamily="18" charset="0"/>
                                </a:rPr>
                                <m:t>=</m:t>
                              </m:r>
                              <m:r>
                                <a:rPr lang="en-US" altLang="en-US" sz="1400" b="0" i="1" smtClean="0">
                                  <a:latin typeface="Cambria Math" panose="02040503050406030204" pitchFamily="18" charset="0"/>
                                </a:rPr>
                                <m:t>0</m:t>
                              </m:r>
                            </m:oMath>
                          </m:oMathPara>
                        </a14:m>
                        <a:endParaRPr lang="en-US" sz="1400" dirty="0"/>
                      </a:p>
                    </p:txBody>
                  </p:sp>
                </mc:Choice>
                <mc:Fallback xmlns="">
                  <p:sp>
                    <p:nvSpPr>
                      <p:cNvPr id="8" name="Rectangle 7"/>
                      <p:cNvSpPr>
                        <a:spLocks noRot="1" noChangeAspect="1" noMove="1" noResize="1" noEditPoints="1" noAdjustHandles="1" noChangeArrowheads="1" noChangeShapeType="1" noTextEdit="1"/>
                      </p:cNvSpPr>
                      <p:nvPr/>
                    </p:nvSpPr>
                    <p:spPr>
                      <a:xfrm>
                        <a:off x="6073501" y="4466997"/>
                        <a:ext cx="718017" cy="325089"/>
                      </a:xfrm>
                      <a:prstGeom prst="rect">
                        <a:avLst/>
                      </a:prstGeom>
                      <a:blipFill>
                        <a:blip r:embed="rId7"/>
                        <a:stretch>
                          <a:fillRect b="-78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6102076" y="3480159"/>
                        <a:ext cx="879677" cy="3491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en-US" sz="1400" i="1" smtClean="0">
                                      <a:latin typeface="Cambria Math" panose="02040503050406030204" pitchFamily="18" charset="0"/>
                                    </a:rPr>
                                  </m:ctrlPr>
                                </m:sSubPr>
                                <m:e>
                                  <m:r>
                                    <a:rPr lang="en-US" altLang="en-US" sz="1400" i="1">
                                      <a:latin typeface="Cambria Math" panose="02040503050406030204" pitchFamily="18" charset="0"/>
                                    </a:rPr>
                                    <m:t>𝐸</m:t>
                                  </m:r>
                                </m:e>
                                <m:sub>
                                  <m:r>
                                    <a:rPr lang="en-US" altLang="en-US" sz="1400" i="1">
                                      <a:latin typeface="Cambria Math" panose="02040503050406030204" pitchFamily="18" charset="0"/>
                                    </a:rPr>
                                    <m:t>𝑗</m:t>
                                  </m:r>
                                </m:sub>
                              </m:sSub>
                              <m:r>
                                <a:rPr lang="en-US" altLang="en-US" sz="1400" i="1">
                                  <a:latin typeface="Cambria Math" panose="02040503050406030204" pitchFamily="18" charset="0"/>
                                </a:rPr>
                                <m:t>=</m:t>
                              </m:r>
                              <m:r>
                                <a:rPr lang="en-US" altLang="en-US" sz="1400" b="0" i="1" smtClean="0">
                                  <a:latin typeface="Cambria Math" panose="02040503050406030204" pitchFamily="18" charset="0"/>
                                </a:rPr>
                                <m:t>6</m:t>
                              </m:r>
                              <m:acc>
                                <m:accPr>
                                  <m:chr m:val="̃"/>
                                  <m:ctrlPr>
                                    <a:rPr lang="en-US" altLang="en-US" sz="1400" i="1">
                                      <a:latin typeface="Cambria Math" panose="02040503050406030204" pitchFamily="18" charset="0"/>
                                    </a:rPr>
                                  </m:ctrlPr>
                                </m:accPr>
                                <m:e>
                                  <m:r>
                                    <a:rPr lang="en-US" altLang="en-US" sz="1400" i="1">
                                      <a:latin typeface="Cambria Math" panose="02040503050406030204" pitchFamily="18" charset="0"/>
                                    </a:rPr>
                                    <m:t>𝐵</m:t>
                                  </m:r>
                                </m:e>
                              </m:acc>
                            </m:oMath>
                          </m:oMathPara>
                        </a14:m>
                        <a:endParaRPr lang="en-US" sz="1400" dirty="0"/>
                      </a:p>
                    </p:txBody>
                  </p:sp>
                </mc:Choice>
                <mc:Fallback xmlns="">
                  <p:sp>
                    <p:nvSpPr>
                      <p:cNvPr id="17" name="Rectangle 16"/>
                      <p:cNvSpPr>
                        <a:spLocks noRot="1" noChangeAspect="1" noMove="1" noResize="1" noEditPoints="1" noAdjustHandles="1" noChangeArrowheads="1" noChangeShapeType="1" noTextEdit="1"/>
                      </p:cNvSpPr>
                      <p:nvPr/>
                    </p:nvSpPr>
                    <p:spPr>
                      <a:xfrm>
                        <a:off x="6102076" y="3480159"/>
                        <a:ext cx="879677" cy="349109"/>
                      </a:xfrm>
                      <a:prstGeom prst="rect">
                        <a:avLst/>
                      </a:prstGeom>
                      <a:blipFill>
                        <a:blip r:embed="rId8"/>
                        <a:stretch>
                          <a:fillRect t="-3636" r="-18841" b="-18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6078851" y="4133394"/>
                        <a:ext cx="879677" cy="3491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en-US" sz="1400" i="1" smtClean="0">
                                      <a:latin typeface="Cambria Math" panose="02040503050406030204" pitchFamily="18" charset="0"/>
                                    </a:rPr>
                                  </m:ctrlPr>
                                </m:sSubPr>
                                <m:e>
                                  <m:r>
                                    <a:rPr lang="en-US" altLang="en-US" sz="1400" i="1">
                                      <a:latin typeface="Cambria Math" panose="02040503050406030204" pitchFamily="18" charset="0"/>
                                    </a:rPr>
                                    <m:t>𝐸</m:t>
                                  </m:r>
                                </m:e>
                                <m:sub>
                                  <m:r>
                                    <a:rPr lang="en-US" altLang="en-US" sz="1400" i="1">
                                      <a:latin typeface="Cambria Math" panose="02040503050406030204" pitchFamily="18" charset="0"/>
                                    </a:rPr>
                                    <m:t>𝑗</m:t>
                                  </m:r>
                                </m:sub>
                              </m:sSub>
                              <m:r>
                                <a:rPr lang="en-US" altLang="en-US" sz="1400" i="1">
                                  <a:latin typeface="Cambria Math" panose="02040503050406030204" pitchFamily="18" charset="0"/>
                                </a:rPr>
                                <m:t>=</m:t>
                              </m:r>
                              <m:r>
                                <a:rPr lang="en-US" altLang="en-US" sz="1400" b="0" i="1" smtClean="0">
                                  <a:latin typeface="Cambria Math" panose="02040503050406030204" pitchFamily="18" charset="0"/>
                                </a:rPr>
                                <m:t>2</m:t>
                              </m:r>
                              <m:acc>
                                <m:accPr>
                                  <m:chr m:val="̃"/>
                                  <m:ctrlPr>
                                    <a:rPr lang="en-US" altLang="en-US" sz="1400" i="1">
                                      <a:latin typeface="Cambria Math" panose="02040503050406030204" pitchFamily="18" charset="0"/>
                                    </a:rPr>
                                  </m:ctrlPr>
                                </m:accPr>
                                <m:e>
                                  <m:r>
                                    <a:rPr lang="en-US" altLang="en-US" sz="1400" i="1">
                                      <a:latin typeface="Cambria Math" panose="02040503050406030204" pitchFamily="18" charset="0"/>
                                    </a:rPr>
                                    <m:t>𝐵</m:t>
                                  </m:r>
                                </m:e>
                              </m:acc>
                            </m:oMath>
                          </m:oMathPara>
                        </a14:m>
                        <a:endParaRPr lang="en-US" sz="1400" dirty="0"/>
                      </a:p>
                    </p:txBody>
                  </p:sp>
                </mc:Choice>
                <mc:Fallback xmlns="">
                  <p:sp>
                    <p:nvSpPr>
                      <p:cNvPr id="18" name="Rectangle 17"/>
                      <p:cNvSpPr>
                        <a:spLocks noRot="1" noChangeAspect="1" noMove="1" noResize="1" noEditPoints="1" noAdjustHandles="1" noChangeArrowheads="1" noChangeShapeType="1" noTextEdit="1"/>
                      </p:cNvSpPr>
                      <p:nvPr/>
                    </p:nvSpPr>
                    <p:spPr>
                      <a:xfrm>
                        <a:off x="6078851" y="4133394"/>
                        <a:ext cx="879677" cy="349109"/>
                      </a:xfrm>
                      <a:prstGeom prst="rect">
                        <a:avLst/>
                      </a:prstGeom>
                      <a:blipFill>
                        <a:blip r:embed="rId9"/>
                        <a:stretch>
                          <a:fillRect t="-3704" r="-18116" b="-37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6125098" y="2545006"/>
                        <a:ext cx="983577" cy="3491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en-US" sz="1400" i="1" smtClean="0">
                                      <a:latin typeface="Cambria Math" panose="02040503050406030204" pitchFamily="18" charset="0"/>
                                    </a:rPr>
                                  </m:ctrlPr>
                                </m:sSubPr>
                                <m:e>
                                  <m:r>
                                    <a:rPr lang="en-US" altLang="en-US" sz="1400" i="1">
                                      <a:latin typeface="Cambria Math" panose="02040503050406030204" pitchFamily="18" charset="0"/>
                                    </a:rPr>
                                    <m:t>𝐸</m:t>
                                  </m:r>
                                </m:e>
                                <m:sub>
                                  <m:r>
                                    <a:rPr lang="en-US" altLang="en-US" sz="1400" i="1">
                                      <a:latin typeface="Cambria Math" panose="02040503050406030204" pitchFamily="18" charset="0"/>
                                    </a:rPr>
                                    <m:t>𝑗</m:t>
                                  </m:r>
                                </m:sub>
                              </m:sSub>
                              <m:r>
                                <a:rPr lang="en-US" altLang="en-US" sz="1400" i="1">
                                  <a:latin typeface="Cambria Math" panose="02040503050406030204" pitchFamily="18" charset="0"/>
                                </a:rPr>
                                <m:t>=</m:t>
                              </m:r>
                              <m:r>
                                <a:rPr lang="en-US" altLang="en-US" sz="1400" b="0" i="1" smtClean="0">
                                  <a:latin typeface="Cambria Math" panose="02040503050406030204" pitchFamily="18" charset="0"/>
                                </a:rPr>
                                <m:t>12</m:t>
                              </m:r>
                              <m:acc>
                                <m:accPr>
                                  <m:chr m:val="̃"/>
                                  <m:ctrlPr>
                                    <a:rPr lang="en-US" altLang="en-US" sz="1400" i="1">
                                      <a:latin typeface="Cambria Math" panose="02040503050406030204" pitchFamily="18" charset="0"/>
                                    </a:rPr>
                                  </m:ctrlPr>
                                </m:accPr>
                                <m:e>
                                  <m:r>
                                    <a:rPr lang="en-US" altLang="en-US" sz="1400" i="1">
                                      <a:latin typeface="Cambria Math" panose="02040503050406030204" pitchFamily="18" charset="0"/>
                                    </a:rPr>
                                    <m:t>𝐵</m:t>
                                  </m:r>
                                </m:e>
                              </m:acc>
                            </m:oMath>
                          </m:oMathPara>
                        </a14:m>
                        <a:endParaRPr lang="en-US" sz="1400" dirty="0"/>
                      </a:p>
                    </p:txBody>
                  </p:sp>
                </mc:Choice>
                <mc:Fallback xmlns="">
                  <p:sp>
                    <p:nvSpPr>
                      <p:cNvPr id="19" name="Rectangle 18"/>
                      <p:cNvSpPr>
                        <a:spLocks noRot="1" noChangeAspect="1" noMove="1" noResize="1" noEditPoints="1" noAdjustHandles="1" noChangeArrowheads="1" noChangeShapeType="1" noTextEdit="1"/>
                      </p:cNvSpPr>
                      <p:nvPr/>
                    </p:nvSpPr>
                    <p:spPr>
                      <a:xfrm>
                        <a:off x="6125098" y="2545006"/>
                        <a:ext cx="983577" cy="349109"/>
                      </a:xfrm>
                      <a:prstGeom prst="rect">
                        <a:avLst/>
                      </a:prstGeom>
                      <a:blipFill>
                        <a:blip r:embed="rId10"/>
                        <a:stretch>
                          <a:fillRect t="-3636" r="-16234" b="-18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6073501" y="1262596"/>
                        <a:ext cx="983577" cy="3491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en-US" sz="1400" i="1" smtClean="0">
                                      <a:latin typeface="Cambria Math" panose="02040503050406030204" pitchFamily="18" charset="0"/>
                                    </a:rPr>
                                  </m:ctrlPr>
                                </m:sSubPr>
                                <m:e>
                                  <m:r>
                                    <a:rPr lang="en-US" altLang="en-US" sz="1400" i="1">
                                      <a:latin typeface="Cambria Math" panose="02040503050406030204" pitchFamily="18" charset="0"/>
                                    </a:rPr>
                                    <m:t>𝐸</m:t>
                                  </m:r>
                                </m:e>
                                <m:sub>
                                  <m:r>
                                    <a:rPr lang="en-US" altLang="en-US" sz="1400" i="1">
                                      <a:latin typeface="Cambria Math" panose="02040503050406030204" pitchFamily="18" charset="0"/>
                                    </a:rPr>
                                    <m:t>𝑗</m:t>
                                  </m:r>
                                </m:sub>
                              </m:sSub>
                              <m:r>
                                <a:rPr lang="en-US" altLang="en-US" sz="1400" i="1">
                                  <a:latin typeface="Cambria Math" panose="02040503050406030204" pitchFamily="18" charset="0"/>
                                </a:rPr>
                                <m:t>=</m:t>
                              </m:r>
                              <m:r>
                                <a:rPr lang="en-US" altLang="en-US" sz="1400" b="0" i="1" smtClean="0">
                                  <a:latin typeface="Cambria Math" panose="02040503050406030204" pitchFamily="18" charset="0"/>
                                </a:rPr>
                                <m:t>20</m:t>
                              </m:r>
                              <m:acc>
                                <m:accPr>
                                  <m:chr m:val="̃"/>
                                  <m:ctrlPr>
                                    <a:rPr lang="en-US" altLang="en-US" sz="1400" i="1">
                                      <a:latin typeface="Cambria Math" panose="02040503050406030204" pitchFamily="18" charset="0"/>
                                    </a:rPr>
                                  </m:ctrlPr>
                                </m:accPr>
                                <m:e>
                                  <m:r>
                                    <a:rPr lang="en-US" altLang="en-US" sz="1400" i="1">
                                      <a:latin typeface="Cambria Math" panose="02040503050406030204" pitchFamily="18" charset="0"/>
                                    </a:rPr>
                                    <m:t>𝐵</m:t>
                                  </m:r>
                                </m:e>
                              </m:acc>
                            </m:oMath>
                          </m:oMathPara>
                        </a14:m>
                        <a:endParaRPr lang="en-US" sz="1400" dirty="0"/>
                      </a:p>
                    </p:txBody>
                  </p:sp>
                </mc:Choice>
                <mc:Fallback xmlns="">
                  <p:sp>
                    <p:nvSpPr>
                      <p:cNvPr id="20" name="Rectangle 19"/>
                      <p:cNvSpPr>
                        <a:spLocks noRot="1" noChangeAspect="1" noMove="1" noResize="1" noEditPoints="1" noAdjustHandles="1" noChangeArrowheads="1" noChangeShapeType="1" noTextEdit="1"/>
                      </p:cNvSpPr>
                      <p:nvPr/>
                    </p:nvSpPr>
                    <p:spPr>
                      <a:xfrm>
                        <a:off x="6073501" y="1262596"/>
                        <a:ext cx="983577" cy="349109"/>
                      </a:xfrm>
                      <a:prstGeom prst="rect">
                        <a:avLst/>
                      </a:prstGeom>
                      <a:blipFill>
                        <a:blip r:embed="rId11"/>
                        <a:stretch>
                          <a:fillRect t="-3636" r="-16234" b="-1818"/>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2" name="Rectangle 21"/>
                    <p:cNvSpPr/>
                    <p:nvPr/>
                  </p:nvSpPr>
                  <p:spPr>
                    <a:xfrm>
                      <a:off x="3276512" y="997782"/>
                      <a:ext cx="291939"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𝑗</m:t>
                            </m:r>
                          </m:oMath>
                        </m:oMathPara>
                      </a14:m>
                      <a:endParaRPr lang="en-US" sz="1400" dirty="0"/>
                    </a:p>
                  </p:txBody>
                </p:sp>
              </mc:Choice>
              <mc:Fallback xmlns="">
                <p:sp>
                  <p:nvSpPr>
                    <p:cNvPr id="22" name="Rectangle 21"/>
                    <p:cNvSpPr>
                      <a:spLocks noRot="1" noChangeAspect="1" noMove="1" noResize="1" noEditPoints="1" noAdjustHandles="1" noChangeArrowheads="1" noChangeShapeType="1" noTextEdit="1"/>
                    </p:cNvSpPr>
                    <p:nvPr/>
                  </p:nvSpPr>
                  <p:spPr>
                    <a:xfrm>
                      <a:off x="3276512" y="997782"/>
                      <a:ext cx="291939" cy="307777"/>
                    </a:xfrm>
                    <a:prstGeom prst="rect">
                      <a:avLst/>
                    </a:prstGeom>
                    <a:blipFill>
                      <a:blip r:embed="rId12"/>
                      <a:stretch>
                        <a:fillRect b="-12500"/>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4" name="Rectangle 23"/>
                  <p:cNvSpPr/>
                  <p:nvPr/>
                </p:nvSpPr>
                <p:spPr>
                  <a:xfrm>
                    <a:off x="3667085" y="6120124"/>
                    <a:ext cx="2501006" cy="307777"/>
                  </a:xfrm>
                  <a:prstGeom prst="rect">
                    <a:avLst/>
                  </a:prstGeom>
                </p:spPr>
                <p:txBody>
                  <a:bodyPr wrap="none">
                    <a:spAutoFit/>
                  </a:bodyPr>
                  <a:lstStyle/>
                  <a:p>
                    <a14:m>
                      <m:oMath xmlns:m="http://schemas.openxmlformats.org/officeDocument/2006/math">
                        <m:r>
                          <a:rPr lang="en-US" sz="1400" i="1">
                            <a:latin typeface="Cambria Math" panose="02040503050406030204" pitchFamily="18" charset="0"/>
                            <a:ea typeface="Cambria Math" panose="02040503050406030204" pitchFamily="18" charset="0"/>
                          </a:rPr>
                          <m:t>2</m:t>
                        </m:r>
                        <m:r>
                          <a:rPr lang="en-US" sz="1400" i="1">
                            <a:latin typeface="Cambria Math" panose="02040503050406030204" pitchFamily="18" charset="0"/>
                            <a:ea typeface="Cambria Math" panose="02040503050406030204" pitchFamily="18" charset="0"/>
                          </a:rPr>
                          <m:t>𝐵</m:t>
                        </m:r>
                      </m:oMath>
                    </a14:m>
                    <a:r>
                      <a:rPr lang="en-US" sz="1400" dirty="0"/>
                      <a:t>         4B         6B        8B         …</a:t>
                    </a:r>
                  </a:p>
                </p:txBody>
              </p:sp>
            </mc:Choice>
            <mc:Fallback xmlns="">
              <p:sp>
                <p:nvSpPr>
                  <p:cNvPr id="24" name="Rectangle 23"/>
                  <p:cNvSpPr>
                    <a:spLocks noRot="1" noChangeAspect="1" noMove="1" noResize="1" noEditPoints="1" noAdjustHandles="1" noChangeArrowheads="1" noChangeShapeType="1" noTextEdit="1"/>
                  </p:cNvSpPr>
                  <p:nvPr/>
                </p:nvSpPr>
                <p:spPr>
                  <a:xfrm>
                    <a:off x="3667085" y="6120124"/>
                    <a:ext cx="2501006" cy="307777"/>
                  </a:xfrm>
                  <a:prstGeom prst="rect">
                    <a:avLst/>
                  </a:prstGeom>
                  <a:blipFill>
                    <a:blip r:embed="rId13"/>
                    <a:stretch>
                      <a:fillRect t="-2041" r="-4337" b="-24490"/>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6" name="Rectangle 25"/>
                <p:cNvSpPr/>
                <p:nvPr/>
              </p:nvSpPr>
              <p:spPr>
                <a:xfrm>
                  <a:off x="4303403" y="6212015"/>
                  <a:ext cx="555280" cy="369332"/>
                </a:xfrm>
                <a:prstGeom prst="rect">
                  <a:avLst/>
                </a:prstGeom>
              </p:spPr>
              <p:txBody>
                <a:bodyPr wrap="none">
                  <a:spAutoFit/>
                </a:bodyPr>
                <a:lstStyle/>
                <a:p>
                  <a14:m>
                    <m:oMath xmlns:m="http://schemas.openxmlformats.org/officeDocument/2006/math">
                      <m:bar>
                        <m:barPr>
                          <m:pos m:val="top"/>
                          <m:ctrlPr>
                            <a:rPr lang="en-US" altLang="en-US" i="1">
                              <a:latin typeface="Cambria Math" panose="02040503050406030204" pitchFamily="18" charset="0"/>
                            </a:rPr>
                          </m:ctrlPr>
                        </m:barPr>
                        <m:e>
                          <m:r>
                            <a:rPr lang="en-US" altLang="en-US" i="1">
                              <a:latin typeface="Cambria Math" panose="02040503050406030204" pitchFamily="18" charset="0"/>
                            </a:rPr>
                            <m:t>𝜈</m:t>
                          </m:r>
                        </m:e>
                      </m:bar>
                    </m:oMath>
                  </a14:m>
                  <a:r>
                    <a:rPr lang="en-US" dirty="0"/>
                    <a:t> </a:t>
                  </a:r>
                  <a14:m>
                    <m:oMath xmlns:m="http://schemas.openxmlformats.org/officeDocument/2006/math">
                      <m:r>
                        <a:rPr lang="en-US" i="1" dirty="0" smtClean="0">
                          <a:latin typeface="Cambria Math" panose="02040503050406030204" pitchFamily="18" charset="0"/>
                          <a:ea typeface="Cambria Math" panose="02040503050406030204" pitchFamily="18" charset="0"/>
                        </a:rPr>
                        <m:t>→</m:t>
                      </m:r>
                    </m:oMath>
                  </a14:m>
                  <a:endParaRPr lang="en-US" dirty="0"/>
                </a:p>
              </p:txBody>
            </p:sp>
          </mc:Choice>
          <mc:Fallback xmlns="">
            <p:sp>
              <p:nvSpPr>
                <p:cNvPr id="26" name="Rectangle 25"/>
                <p:cNvSpPr>
                  <a:spLocks noRot="1" noChangeAspect="1" noMove="1" noResize="1" noEditPoints="1" noAdjustHandles="1" noChangeArrowheads="1" noChangeShapeType="1" noTextEdit="1"/>
                </p:cNvSpPr>
                <p:nvPr/>
              </p:nvSpPr>
              <p:spPr>
                <a:xfrm>
                  <a:off x="4303403" y="6212015"/>
                  <a:ext cx="555280" cy="369332"/>
                </a:xfrm>
                <a:prstGeom prst="rect">
                  <a:avLst/>
                </a:prstGeom>
                <a:blipFill>
                  <a:blip r:embed="rId14"/>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4247744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 Box 72"/>
          <p:cNvSpPr txBox="1">
            <a:spLocks noChangeArrowheads="1"/>
          </p:cNvSpPr>
          <p:nvPr/>
        </p:nvSpPr>
        <p:spPr bwMode="auto">
          <a:xfrm>
            <a:off x="0" y="358775"/>
            <a:ext cx="9144000" cy="553998"/>
          </a:xfrm>
          <a:prstGeom prst="rect">
            <a:avLst/>
          </a:prstGeom>
          <a:gradFill flip="none" rotWithShape="1">
            <a:gsLst>
              <a:gs pos="0">
                <a:srgbClr val="A9E9E3">
                  <a:shade val="30000"/>
                  <a:satMod val="115000"/>
                </a:srgbClr>
              </a:gs>
              <a:gs pos="50000">
                <a:srgbClr val="A9E9E3">
                  <a:shade val="67500"/>
                  <a:satMod val="115000"/>
                </a:srgbClr>
              </a:gs>
              <a:gs pos="100000">
                <a:srgbClr val="A9E9E3">
                  <a:shade val="100000"/>
                  <a:satMod val="115000"/>
                </a:srgbClr>
              </a:gs>
            </a:gsLst>
            <a:lin ang="5400000" scaled="1"/>
            <a:tileRect/>
          </a:grad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500" b="1" dirty="0">
                <a:latin typeface="+mn-lt"/>
                <a:cs typeface="Arial" panose="020B0604020202020204" pitchFamily="34" charset="0"/>
              </a:rPr>
              <a:t>   </a:t>
            </a:r>
            <a:r>
              <a:rPr lang="en-US" altLang="en-US" sz="3000" b="1" dirty="0"/>
              <a:t>The Rigid Rotor</a:t>
            </a:r>
            <a:endParaRPr lang="ar-SA" altLang="en-US" sz="3000" b="1" dirty="0"/>
          </a:p>
        </p:txBody>
      </p:sp>
      <p:sp>
        <p:nvSpPr>
          <p:cNvPr id="5" name="Rectangle 4"/>
          <p:cNvSpPr/>
          <p:nvPr/>
        </p:nvSpPr>
        <p:spPr>
          <a:xfrm>
            <a:off x="194717" y="912773"/>
            <a:ext cx="8754566" cy="861774"/>
          </a:xfrm>
          <a:prstGeom prst="rect">
            <a:avLst/>
          </a:prstGeom>
        </p:spPr>
        <p:txBody>
          <a:bodyPr wrap="square">
            <a:spAutoFit/>
          </a:bodyPr>
          <a:lstStyle/>
          <a:p>
            <a:pPr algn="just"/>
            <a:endParaRPr lang="en-US" sz="2400" dirty="0"/>
          </a:p>
          <a:p>
            <a:pPr algn="just"/>
            <a:endParaRPr lang="en-US" sz="2100" dirty="0"/>
          </a:p>
          <a:p>
            <a:pPr algn="just"/>
            <a:endParaRPr lang="en-US" sz="500" dirty="0"/>
          </a:p>
        </p:txBody>
      </p:sp>
      <mc:AlternateContent xmlns:mc="http://schemas.openxmlformats.org/markup-compatibility/2006" xmlns:a14="http://schemas.microsoft.com/office/drawing/2010/main">
        <mc:Choice Requires="a14">
          <p:sp>
            <p:nvSpPr>
              <p:cNvPr id="3" name="Rectangle 2"/>
              <p:cNvSpPr/>
              <p:nvPr/>
            </p:nvSpPr>
            <p:spPr>
              <a:xfrm>
                <a:off x="239322" y="914657"/>
                <a:ext cx="8709961" cy="5785173"/>
              </a:xfrm>
              <a:prstGeom prst="rect">
                <a:avLst/>
              </a:prstGeom>
            </p:spPr>
            <p:txBody>
              <a:bodyPr wrap="square">
                <a:spAutoFit/>
              </a:bodyPr>
              <a:lstStyle/>
              <a:p>
                <a:pPr algn="just"/>
                <a:r>
                  <a:rPr lang="en-US" altLang="en-US" sz="2400" b="1" dirty="0"/>
                  <a:t>Rotational Transition Energy </a:t>
                </a:r>
              </a:p>
              <a:p>
                <a:pPr algn="just"/>
                <a:r>
                  <a:rPr lang="en-US" altLang="en-US" sz="2400" dirty="0"/>
                  <a:t>The selection rules for the rotational transition is</a:t>
                </a:r>
              </a:p>
              <a:p>
                <a:pPr algn="just"/>
                <a:endParaRPr lang="en-US" altLang="en-US" i="1" dirty="0">
                  <a:latin typeface="Cambria Math" panose="02040503050406030204" pitchFamily="18" charset="0"/>
                  <a:ea typeface="Cambria Math" panose="02040503050406030204" pitchFamily="18" charset="0"/>
                </a:endParaRPr>
              </a:p>
              <a:p>
                <a:pPr algn="just"/>
                <a14:m>
                  <m:oMathPara xmlns:m="http://schemas.openxmlformats.org/officeDocument/2006/math">
                    <m:oMathParaPr>
                      <m:jc m:val="centerGroup"/>
                    </m:oMathParaPr>
                    <m:oMath xmlns:m="http://schemas.openxmlformats.org/officeDocument/2006/math">
                      <m:r>
                        <a:rPr lang="en-US" altLang="en-US" sz="2400" i="1" smtClean="0">
                          <a:latin typeface="Cambria Math" panose="02040503050406030204" pitchFamily="18" charset="0"/>
                          <a:ea typeface="Cambria Math" panose="02040503050406030204" pitchFamily="18" charset="0"/>
                        </a:rPr>
                        <m:t>∆</m:t>
                      </m:r>
                      <m:r>
                        <a:rPr lang="en-US" altLang="en-US" sz="2400" b="0" i="1" smtClean="0">
                          <a:latin typeface="Cambria Math" panose="02040503050406030204" pitchFamily="18" charset="0"/>
                          <a:ea typeface="Cambria Math" panose="02040503050406030204" pitchFamily="18" charset="0"/>
                        </a:rPr>
                        <m:t>𝑗</m:t>
                      </m:r>
                      <m:r>
                        <a:rPr lang="en-US" altLang="en-US" sz="2400" b="0" i="1" smtClean="0">
                          <a:latin typeface="Cambria Math" panose="02040503050406030204" pitchFamily="18" charset="0"/>
                          <a:ea typeface="Cambria Math" panose="02040503050406030204" pitchFamily="18" charset="0"/>
                        </a:rPr>
                        <m:t>=±</m:t>
                      </m:r>
                      <m:r>
                        <a:rPr lang="en-US" altLang="en-US" sz="2400" b="0" i="1" smtClean="0">
                          <a:latin typeface="Cambria Math" panose="02040503050406030204" pitchFamily="18" charset="0"/>
                          <a:ea typeface="Cambria Math" panose="02040503050406030204" pitchFamily="18" charset="0"/>
                        </a:rPr>
                        <m:t>1</m:t>
                      </m:r>
                    </m:oMath>
                  </m:oMathPara>
                </a14:m>
                <a:endParaRPr lang="en-US" altLang="en-US" sz="2400" b="0" dirty="0">
                  <a:ea typeface="Cambria Math" panose="02040503050406030204" pitchFamily="18" charset="0"/>
                </a:endParaRPr>
              </a:p>
              <a:p>
                <a:pPr algn="just"/>
                <a:endParaRPr lang="en-US" altLang="en-US" dirty="0"/>
              </a:p>
              <a:p>
                <a:pPr algn="just"/>
                <a:r>
                  <a:rPr lang="en-US" sz="2400" dirty="0"/>
                  <a:t>In the case of absorption of electromagnetic radiation, the molecule goes from a state with a quantum number </a:t>
                </a:r>
                <a14:m>
                  <m:oMath xmlns:m="http://schemas.openxmlformats.org/officeDocument/2006/math">
                    <m:r>
                      <a:rPr lang="en-US" altLang="en-US" sz="2400" i="1" dirty="0" smtClean="0">
                        <a:latin typeface="Cambria Math" panose="02040503050406030204" pitchFamily="18" charset="0"/>
                      </a:rPr>
                      <m:t>𝑗</m:t>
                    </m:r>
                  </m:oMath>
                </a14:m>
                <a:r>
                  <a:rPr lang="en-US" altLang="en-US" sz="2400" dirty="0"/>
                  <a:t> to one with </a:t>
                </a:r>
                <a14:m>
                  <m:oMath xmlns:m="http://schemas.openxmlformats.org/officeDocument/2006/math">
                    <m:r>
                      <a:rPr lang="en-US" altLang="en-US" sz="2400" b="0" i="1" dirty="0" smtClean="0">
                        <a:latin typeface="Cambria Math" panose="02040503050406030204" pitchFamily="18" charset="0"/>
                      </a:rPr>
                      <m:t>𝑗</m:t>
                    </m:r>
                    <m:r>
                      <a:rPr lang="en-US" altLang="en-US" sz="2400" b="0" i="1" dirty="0" smtClean="0">
                        <a:latin typeface="Cambria Math" panose="02040503050406030204" pitchFamily="18" charset="0"/>
                      </a:rPr>
                      <m:t>+</m:t>
                    </m:r>
                    <m:r>
                      <a:rPr lang="en-US" altLang="en-US" sz="2400" b="0" i="1" dirty="0" smtClean="0">
                        <a:latin typeface="Cambria Math" panose="02040503050406030204" pitchFamily="18" charset="0"/>
                      </a:rPr>
                      <m:t>1</m:t>
                    </m:r>
                  </m:oMath>
                </a14:m>
                <a:r>
                  <a:rPr lang="en-US" altLang="en-US" sz="2400" dirty="0"/>
                  <a:t>, we have</a:t>
                </a:r>
              </a:p>
              <a:p>
                <a:pPr algn="just"/>
                <a:endParaRPr lang="en-US" altLang="en-US" dirty="0"/>
              </a:p>
              <a:p>
                <a:pPr algn="just"/>
                <a14:m>
                  <m:oMathPara xmlns:m="http://schemas.openxmlformats.org/officeDocument/2006/math">
                    <m:oMathParaPr>
                      <m:jc m:val="centerGroup"/>
                    </m:oMathParaPr>
                    <m:oMath xmlns:m="http://schemas.openxmlformats.org/officeDocument/2006/math">
                      <m:bar>
                        <m:barPr>
                          <m:pos m:val="top"/>
                          <m:ctrlPr>
                            <a:rPr lang="en-US" altLang="en-US" sz="2400" i="1" smtClean="0">
                              <a:latin typeface="Cambria Math" panose="02040503050406030204" pitchFamily="18" charset="0"/>
                            </a:rPr>
                          </m:ctrlPr>
                        </m:barPr>
                        <m:e>
                          <m:r>
                            <a:rPr lang="en-US" altLang="en-US" sz="2400" i="1">
                              <a:latin typeface="Cambria Math" panose="02040503050406030204" pitchFamily="18" charset="0"/>
                            </a:rPr>
                            <m:t>𝜈</m:t>
                          </m:r>
                        </m:e>
                      </m:bar>
                      <m:r>
                        <a:rPr lang="en-US" altLang="en-US" sz="2400" b="0" i="1" smtClean="0">
                          <a:latin typeface="Cambria Math" panose="02040503050406030204" pitchFamily="18" charset="0"/>
                        </a:rPr>
                        <m:t>=</m:t>
                      </m:r>
                      <m:sSub>
                        <m:sSubPr>
                          <m:ctrlPr>
                            <a:rPr lang="en-US" altLang="en-US" sz="2400" i="1">
                              <a:latin typeface="Cambria Math" panose="02040503050406030204" pitchFamily="18" charset="0"/>
                            </a:rPr>
                          </m:ctrlPr>
                        </m:sSubPr>
                        <m:e>
                          <m:r>
                            <a:rPr lang="en-US" altLang="en-US" sz="2400" i="1">
                              <a:latin typeface="Cambria Math" panose="02040503050406030204" pitchFamily="18" charset="0"/>
                              <a:ea typeface="Cambria Math" panose="02040503050406030204" pitchFamily="18" charset="0"/>
                            </a:rPr>
                            <m:t>𝜀</m:t>
                          </m:r>
                        </m:e>
                        <m:sub>
                          <m:r>
                            <a:rPr lang="en-US" altLang="en-US" sz="2400" i="1">
                              <a:latin typeface="Cambria Math" panose="02040503050406030204" pitchFamily="18" charset="0"/>
                            </a:rPr>
                            <m:t>𝑗</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1</m:t>
                          </m:r>
                        </m:sub>
                      </m:sSub>
                      <m:r>
                        <a:rPr lang="en-US" altLang="en-US" sz="2400" b="0" i="0" smtClean="0">
                          <a:latin typeface="Cambria Math" panose="02040503050406030204" pitchFamily="18" charset="0"/>
                        </a:rPr>
                        <m:t>−</m:t>
                      </m:r>
                      <m:sSub>
                        <m:sSubPr>
                          <m:ctrlPr>
                            <a:rPr lang="en-US" altLang="en-US" sz="2400" i="1">
                              <a:latin typeface="Cambria Math" panose="02040503050406030204" pitchFamily="18" charset="0"/>
                            </a:rPr>
                          </m:ctrlPr>
                        </m:sSubPr>
                        <m:e>
                          <m:r>
                            <a:rPr lang="en-US" altLang="en-US" sz="2400" i="1">
                              <a:latin typeface="Cambria Math" panose="02040503050406030204" pitchFamily="18" charset="0"/>
                              <a:ea typeface="Cambria Math" panose="02040503050406030204" pitchFamily="18" charset="0"/>
                            </a:rPr>
                            <m:t>𝜀</m:t>
                          </m:r>
                        </m:e>
                        <m:sub>
                          <m:r>
                            <a:rPr lang="en-US" altLang="en-US" sz="2400" i="1">
                              <a:latin typeface="Cambria Math" panose="02040503050406030204" pitchFamily="18" charset="0"/>
                            </a:rPr>
                            <m:t>𝑗</m:t>
                          </m:r>
                        </m:sub>
                      </m:sSub>
                      <m:r>
                        <a:rPr lang="en-US" altLang="en-US" sz="2400" b="0" i="1" smtClean="0">
                          <a:latin typeface="Cambria Math" panose="02040503050406030204" pitchFamily="18" charset="0"/>
                        </a:rPr>
                        <m:t>=</m:t>
                      </m:r>
                      <m:acc>
                        <m:accPr>
                          <m:chr m:val="̃"/>
                          <m:ctrlPr>
                            <a:rPr lang="en-US" altLang="en-US" sz="2400" i="1">
                              <a:latin typeface="Cambria Math" panose="02040503050406030204" pitchFamily="18" charset="0"/>
                            </a:rPr>
                          </m:ctrlPr>
                        </m:accPr>
                        <m:e>
                          <m:r>
                            <a:rPr lang="en-US" altLang="en-US" sz="2400" i="1">
                              <a:latin typeface="Cambria Math" panose="02040503050406030204" pitchFamily="18" charset="0"/>
                            </a:rPr>
                            <m:t>𝐵</m:t>
                          </m:r>
                        </m:e>
                      </m:acc>
                      <m:d>
                        <m:dPr>
                          <m:ctrlPr>
                            <a:rPr lang="en-US" altLang="en-US" sz="2400" b="0" i="1" smtClean="0">
                              <a:latin typeface="Cambria Math" panose="02040503050406030204" pitchFamily="18" charset="0"/>
                            </a:rPr>
                          </m:ctrlPr>
                        </m:dPr>
                        <m:e>
                          <m:r>
                            <a:rPr lang="en-US" altLang="en-US" sz="2400" b="0" i="1" smtClean="0">
                              <a:latin typeface="Cambria Math" panose="02040503050406030204" pitchFamily="18" charset="0"/>
                            </a:rPr>
                            <m:t>𝑗</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2</m:t>
                          </m:r>
                        </m:e>
                      </m:d>
                      <m:d>
                        <m:dPr>
                          <m:ctrlPr>
                            <a:rPr lang="en-US" altLang="en-US" sz="2400" b="0" i="1" smtClean="0">
                              <a:latin typeface="Cambria Math" panose="02040503050406030204" pitchFamily="18" charset="0"/>
                            </a:rPr>
                          </m:ctrlPr>
                        </m:dPr>
                        <m:e>
                          <m:r>
                            <a:rPr lang="en-US" altLang="en-US" sz="2400" b="0" i="1" smtClean="0">
                              <a:latin typeface="Cambria Math" panose="02040503050406030204" pitchFamily="18" charset="0"/>
                            </a:rPr>
                            <m:t>𝑗</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1</m:t>
                          </m:r>
                        </m:e>
                      </m:d>
                      <m:r>
                        <a:rPr lang="en-US" altLang="en-US" sz="2400" b="0" i="1" smtClean="0">
                          <a:latin typeface="Cambria Math" panose="02040503050406030204" pitchFamily="18" charset="0"/>
                        </a:rPr>
                        <m:t>−</m:t>
                      </m:r>
                      <m:acc>
                        <m:accPr>
                          <m:chr m:val="̃"/>
                          <m:ctrlPr>
                            <a:rPr lang="en-US" altLang="en-US" sz="2400" i="1">
                              <a:latin typeface="Cambria Math" panose="02040503050406030204" pitchFamily="18" charset="0"/>
                            </a:rPr>
                          </m:ctrlPr>
                        </m:accPr>
                        <m:e>
                          <m:r>
                            <a:rPr lang="en-US" altLang="en-US" sz="2400" i="1">
                              <a:latin typeface="Cambria Math" panose="02040503050406030204" pitchFamily="18" charset="0"/>
                            </a:rPr>
                            <m:t>𝐵</m:t>
                          </m:r>
                        </m:e>
                      </m:acc>
                      <m:r>
                        <a:rPr lang="en-US" altLang="en-US" sz="2400" b="0" i="1" smtClean="0">
                          <a:latin typeface="Cambria Math" panose="02040503050406030204" pitchFamily="18" charset="0"/>
                        </a:rPr>
                        <m:t>𝑗</m:t>
                      </m:r>
                      <m:d>
                        <m:dPr>
                          <m:ctrlPr>
                            <a:rPr lang="en-US" altLang="en-US" sz="2400" b="0" i="1" smtClean="0">
                              <a:latin typeface="Cambria Math" panose="02040503050406030204" pitchFamily="18" charset="0"/>
                            </a:rPr>
                          </m:ctrlPr>
                        </m:dPr>
                        <m:e>
                          <m:r>
                            <a:rPr lang="en-US" altLang="en-US" sz="2400" b="0" i="1" smtClean="0">
                              <a:latin typeface="Cambria Math" panose="02040503050406030204" pitchFamily="18" charset="0"/>
                            </a:rPr>
                            <m:t>𝑗</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1</m:t>
                          </m:r>
                        </m:e>
                      </m:d>
                    </m:oMath>
                  </m:oMathPara>
                </a14:m>
                <a:endParaRPr lang="en-US" altLang="en-US" sz="2400" b="0" dirty="0"/>
              </a:p>
              <a:p>
                <a:pPr algn="just"/>
                <a:endParaRPr lang="en-US" altLang="en-US" b="0" dirty="0"/>
              </a:p>
              <a:p>
                <a:pPr algn="just"/>
                <a:r>
                  <a:rPr lang="en-US" altLang="en-US" sz="2400" dirty="0"/>
                  <a:t>                                               </a:t>
                </a:r>
                <a14:m>
                  <m:oMath xmlns:m="http://schemas.openxmlformats.org/officeDocument/2006/math">
                    <m:r>
                      <a:rPr lang="en-US" altLang="en-US" sz="2400" i="1">
                        <a:latin typeface="Cambria Math" panose="02040503050406030204" pitchFamily="18" charset="0"/>
                      </a:rPr>
                      <m:t>=</m:t>
                    </m:r>
                    <m:r>
                      <a:rPr lang="en-US" altLang="en-US" sz="2400" b="0" i="1" smtClean="0">
                        <a:latin typeface="Cambria Math" panose="02040503050406030204" pitchFamily="18" charset="0"/>
                      </a:rPr>
                      <m:t>2</m:t>
                    </m:r>
                    <m:acc>
                      <m:accPr>
                        <m:chr m:val="̃"/>
                        <m:ctrlPr>
                          <a:rPr lang="en-US" altLang="en-US" sz="2400" i="1">
                            <a:latin typeface="Cambria Math" panose="02040503050406030204" pitchFamily="18" charset="0"/>
                          </a:rPr>
                        </m:ctrlPr>
                      </m:accPr>
                      <m:e>
                        <m:r>
                          <a:rPr lang="en-US" altLang="en-US" sz="2400" i="1">
                            <a:latin typeface="Cambria Math" panose="02040503050406030204" pitchFamily="18" charset="0"/>
                          </a:rPr>
                          <m:t>𝐵</m:t>
                        </m:r>
                      </m:e>
                    </m:acc>
                    <m:d>
                      <m:dPr>
                        <m:ctrlPr>
                          <a:rPr lang="en-US" altLang="en-US" sz="2400" i="1">
                            <a:latin typeface="Cambria Math" panose="02040503050406030204" pitchFamily="18" charset="0"/>
                          </a:rPr>
                        </m:ctrlPr>
                      </m:dPr>
                      <m:e>
                        <m:r>
                          <a:rPr lang="en-US" altLang="en-US" sz="2400" i="1">
                            <a:latin typeface="Cambria Math" panose="02040503050406030204" pitchFamily="18" charset="0"/>
                          </a:rPr>
                          <m:t>𝑗</m:t>
                        </m:r>
                        <m:r>
                          <a:rPr lang="en-US" altLang="en-US" sz="2400" i="1">
                            <a:latin typeface="Cambria Math" panose="02040503050406030204" pitchFamily="18" charset="0"/>
                          </a:rPr>
                          <m:t>+</m:t>
                        </m:r>
                        <m:r>
                          <a:rPr lang="en-US" altLang="en-US" sz="2400" b="0" i="1" smtClean="0">
                            <a:latin typeface="Cambria Math" panose="02040503050406030204" pitchFamily="18" charset="0"/>
                          </a:rPr>
                          <m:t>1</m:t>
                        </m:r>
                      </m:e>
                    </m:d>
                  </m:oMath>
                </a14:m>
                <a:r>
                  <a:rPr lang="en-US" altLang="en-US" sz="2400" dirty="0"/>
                  <a:t> </a:t>
                </a:r>
                <a14:m>
                  <m:oMath xmlns:m="http://schemas.openxmlformats.org/officeDocument/2006/math">
                    <m:sSup>
                      <m:sSupPr>
                        <m:ctrlPr>
                          <a:rPr lang="en-US" altLang="en-US" sz="2400" i="1" dirty="0">
                            <a:latin typeface="Cambria Math" panose="02040503050406030204" pitchFamily="18" charset="0"/>
                          </a:rPr>
                        </m:ctrlPr>
                      </m:sSupPr>
                      <m:e>
                        <m:r>
                          <m:rPr>
                            <m:sty m:val="p"/>
                          </m:rPr>
                          <a:rPr lang="en-US" altLang="en-US" sz="2400" i="0" dirty="0">
                            <a:latin typeface="Cambria Math" panose="02040503050406030204" pitchFamily="18" charset="0"/>
                          </a:rPr>
                          <m:t>cm</m:t>
                        </m:r>
                      </m:e>
                      <m:sup>
                        <m:r>
                          <a:rPr lang="en-US" altLang="en-US" sz="2400" i="0" dirty="0">
                            <a:latin typeface="Cambria Math" panose="02040503050406030204" pitchFamily="18" charset="0"/>
                          </a:rPr>
                          <m:t>−</m:t>
                        </m:r>
                        <m:r>
                          <a:rPr lang="en-US" altLang="en-US" sz="2400" i="0" dirty="0">
                            <a:latin typeface="Cambria Math" panose="02040503050406030204" pitchFamily="18" charset="0"/>
                          </a:rPr>
                          <m:t>1</m:t>
                        </m:r>
                      </m:sup>
                    </m:sSup>
                  </m:oMath>
                </a14:m>
                <a:endParaRPr lang="en-US" altLang="en-US" sz="2400" dirty="0"/>
              </a:p>
              <a:p>
                <a:pPr algn="just"/>
                <a:endParaRPr lang="en-US" altLang="en-US" b="0" dirty="0">
                  <a:ea typeface="Cambria Math" panose="02040503050406030204" pitchFamily="18" charset="0"/>
                </a:endParaRPr>
              </a:p>
              <a:p>
                <a:pPr algn="just"/>
                <a:r>
                  <a:rPr lang="en-US" altLang="en-US" sz="2400" dirty="0"/>
                  <a:t>This means that, the rotational spectrum is composed of several lines and the distance between each line and it subsequent one is </a:t>
                </a:r>
                <a14:m>
                  <m:oMath xmlns:m="http://schemas.openxmlformats.org/officeDocument/2006/math">
                    <m:r>
                      <a:rPr lang="en-US" altLang="en-US" sz="2400" i="1" dirty="0" smtClean="0">
                        <a:latin typeface="Cambria Math" panose="02040503050406030204" pitchFamily="18" charset="0"/>
                      </a:rPr>
                      <m:t>2</m:t>
                    </m:r>
                    <m:acc>
                      <m:accPr>
                        <m:chr m:val="̃"/>
                        <m:ctrlPr>
                          <a:rPr lang="en-US" altLang="en-US" sz="2400" i="1">
                            <a:latin typeface="Cambria Math" panose="02040503050406030204" pitchFamily="18" charset="0"/>
                          </a:rPr>
                        </m:ctrlPr>
                      </m:accPr>
                      <m:e>
                        <m:r>
                          <a:rPr lang="en-US" altLang="en-US" sz="2400" i="1">
                            <a:latin typeface="Cambria Math" panose="02040503050406030204" pitchFamily="18" charset="0"/>
                          </a:rPr>
                          <m:t>𝐵</m:t>
                        </m:r>
                      </m:e>
                    </m:acc>
                  </m:oMath>
                </a14:m>
                <a:r>
                  <a:rPr lang="en-US" altLang="en-US" sz="2400" dirty="0"/>
                  <a:t>(</a:t>
                </a:r>
                <a14:m>
                  <m:oMath xmlns:m="http://schemas.openxmlformats.org/officeDocument/2006/math">
                    <m:r>
                      <a:rPr lang="en-US" altLang="en-US" sz="2400" b="0" i="1" dirty="0" smtClean="0">
                        <a:latin typeface="Cambria Math" panose="02040503050406030204" pitchFamily="18" charset="0"/>
                      </a:rPr>
                      <m:t>𝑠𝑒𝑒</m:t>
                    </m:r>
                    <m:r>
                      <a:rPr lang="en-US" altLang="en-US" sz="2400" b="0" i="1" dirty="0" smtClean="0">
                        <a:latin typeface="Cambria Math" panose="02040503050406030204" pitchFamily="18" charset="0"/>
                      </a:rPr>
                      <m:t> </m:t>
                    </m:r>
                    <m:r>
                      <a:rPr lang="en-US" altLang="en-US" sz="2400" i="1" dirty="0" smtClean="0">
                        <a:latin typeface="Cambria Math" panose="02040503050406030204" pitchFamily="18" charset="0"/>
                      </a:rPr>
                      <m:t>𝑠𝑙𝑖𝑑𝑒</m:t>
                    </m:r>
                    <m:r>
                      <a:rPr lang="en-US" altLang="en-US" sz="2400" i="1" dirty="0" smtClean="0">
                        <a:latin typeface="Cambria Math" panose="02040503050406030204" pitchFamily="18" charset="0"/>
                      </a:rPr>
                      <m:t> </m:t>
                    </m:r>
                    <m:r>
                      <a:rPr lang="en-US" altLang="en-US" sz="2400" i="1" dirty="0" smtClean="0">
                        <a:latin typeface="Cambria Math" panose="02040503050406030204" pitchFamily="18" charset="0"/>
                      </a:rPr>
                      <m:t>8</m:t>
                    </m:r>
                  </m:oMath>
                </a14:m>
                <a:r>
                  <a:rPr lang="en-US" altLang="en-US" sz="2400" dirty="0"/>
                  <a:t>).</a:t>
                </a:r>
              </a:p>
            </p:txBody>
          </p:sp>
        </mc:Choice>
        <mc:Fallback xmlns="">
          <p:sp>
            <p:nvSpPr>
              <p:cNvPr id="3" name="Rectangle 2"/>
              <p:cNvSpPr>
                <a:spLocks noRot="1" noChangeAspect="1" noMove="1" noResize="1" noEditPoints="1" noAdjustHandles="1" noChangeArrowheads="1" noChangeShapeType="1" noTextEdit="1"/>
              </p:cNvSpPr>
              <p:nvPr/>
            </p:nvSpPr>
            <p:spPr>
              <a:xfrm>
                <a:off x="239322" y="914657"/>
                <a:ext cx="8709961" cy="5785173"/>
              </a:xfrm>
              <a:prstGeom prst="rect">
                <a:avLst/>
              </a:prstGeom>
              <a:blipFill>
                <a:blip r:embed="rId2"/>
                <a:stretch>
                  <a:fillRect l="-1050" t="-843" r="-112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74374BF2-3C04-4AB9-BE52-D173019A9162}" type="slidenum">
              <a:rPr lang="en-US" smtClean="0"/>
              <a:t>9</a:t>
            </a:fld>
            <a:endParaRPr lang="en-US" dirty="0"/>
          </a:p>
        </p:txBody>
      </p:sp>
    </p:spTree>
    <p:extLst>
      <p:ext uri="{BB962C8B-B14F-4D97-AF65-F5344CB8AC3E}">
        <p14:creationId xmlns:p14="http://schemas.microsoft.com/office/powerpoint/2010/main" val="30634840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1184</Words>
  <Application>Microsoft Office PowerPoint</Application>
  <PresentationFormat>On-screen Show (4:3)</PresentationFormat>
  <Paragraphs>220</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body</vt:lpstr>
      <vt:lpstr>Calibri Light</vt:lpstr>
      <vt:lpstr>Cambria Math</vt:lpstr>
      <vt:lpstr>Times New Roman</vt:lpstr>
      <vt:lpstr>Office Theme</vt:lpstr>
      <vt:lpstr>The Rigid Rotor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Asma Alothman</cp:lastModifiedBy>
  <cp:revision>1741</cp:revision>
  <dcterms:created xsi:type="dcterms:W3CDTF">2017-09-18T11:03:17Z</dcterms:created>
  <dcterms:modified xsi:type="dcterms:W3CDTF">2019-05-19T13:57:42Z</dcterms:modified>
</cp:coreProperties>
</file>