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6" r:id="rId2"/>
  </p:sldMasterIdLst>
  <p:notesMasterIdLst>
    <p:notesMasterId r:id="rId44"/>
  </p:notesMasterIdLst>
  <p:handoutMasterIdLst>
    <p:handoutMasterId r:id="rId45"/>
  </p:handoutMasterIdLst>
  <p:sldIdLst>
    <p:sldId id="335" r:id="rId3"/>
    <p:sldId id="336" r:id="rId4"/>
    <p:sldId id="259" r:id="rId5"/>
    <p:sldId id="261" r:id="rId6"/>
    <p:sldId id="337" r:id="rId7"/>
    <p:sldId id="338" r:id="rId8"/>
    <p:sldId id="339" r:id="rId9"/>
    <p:sldId id="340" r:id="rId10"/>
    <p:sldId id="341" r:id="rId11"/>
    <p:sldId id="342" r:id="rId12"/>
    <p:sldId id="343" r:id="rId13"/>
    <p:sldId id="263" r:id="rId14"/>
    <p:sldId id="266" r:id="rId15"/>
    <p:sldId id="265" r:id="rId16"/>
    <p:sldId id="282" r:id="rId17"/>
    <p:sldId id="284" r:id="rId18"/>
    <p:sldId id="286" r:id="rId19"/>
    <p:sldId id="288" r:id="rId20"/>
    <p:sldId id="290" r:id="rId21"/>
    <p:sldId id="292" r:id="rId22"/>
    <p:sldId id="294" r:id="rId23"/>
    <p:sldId id="296" r:id="rId24"/>
    <p:sldId id="302" r:id="rId25"/>
    <p:sldId id="303" r:id="rId26"/>
    <p:sldId id="304" r:id="rId27"/>
    <p:sldId id="305" r:id="rId28"/>
    <p:sldId id="306" r:id="rId29"/>
    <p:sldId id="308" r:id="rId30"/>
    <p:sldId id="310" r:id="rId31"/>
    <p:sldId id="312" r:id="rId32"/>
    <p:sldId id="314" r:id="rId33"/>
    <p:sldId id="316" r:id="rId34"/>
    <p:sldId id="318" r:id="rId35"/>
    <p:sldId id="320" r:id="rId36"/>
    <p:sldId id="322" r:id="rId37"/>
    <p:sldId id="324" r:id="rId38"/>
    <p:sldId id="326" r:id="rId39"/>
    <p:sldId id="328" r:id="rId40"/>
    <p:sldId id="330" r:id="rId41"/>
    <p:sldId id="332" r:id="rId42"/>
    <p:sldId id="334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>
        <p:scale>
          <a:sx n="78" d="100"/>
          <a:sy n="78" d="100"/>
        </p:scale>
        <p:origin x="115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58"/>
    </p:cViewPr>
  </p:sorterViewPr>
  <p:notesViewPr>
    <p:cSldViewPr>
      <p:cViewPr varScale="1">
        <p:scale>
          <a:sx n="56" d="100"/>
          <a:sy n="56" d="100"/>
        </p:scale>
        <p:origin x="-112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0D5B0-6032-4364-ACEF-0B3BCC977020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899CC-3CFC-4F65-92AF-A9346ACAF4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211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AC591-C5D4-4AD3-8E1F-197C7B8ED11F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B5355-40E7-4431-8CBF-F81F16BD3B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484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B5355-40E7-4431-8CBF-F81F16BD3B0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614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8.</a:t>
            </a:r>
            <a:fld id="{57784481-3753-4E9F-839C-E5485EDC6AFD}" type="slidenum">
              <a:rPr lang="en-US"/>
              <a:pPr/>
              <a:t>16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0236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8.</a:t>
            </a:r>
            <a:fld id="{26B149D3-33D7-40B3-8FBB-6AE85E231204}" type="slidenum">
              <a:rPr lang="en-US"/>
              <a:pPr/>
              <a:t>17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2932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8.</a:t>
            </a:r>
            <a:fld id="{534595D1-CBC6-4DA9-8A7C-B10D7B5394A5}" type="slidenum">
              <a:rPr lang="en-US"/>
              <a:pPr/>
              <a:t>19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4842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8.</a:t>
            </a:r>
            <a:fld id="{BD53D4E8-BDFF-4C65-9C1A-E54B0F346E8B}" type="slidenum">
              <a:rPr lang="en-US"/>
              <a:pPr/>
              <a:t>21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6439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8.</a:t>
            </a:r>
            <a:fld id="{26F34B73-F13D-4715-830F-12DBBCC7E091}" type="slidenum">
              <a:rPr lang="en-US"/>
              <a:pPr/>
              <a:t>23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1680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8.</a:t>
            </a:r>
            <a:fld id="{18E9A51E-B6D2-4017-BED3-833A08EA7C1F}" type="slidenum">
              <a:rPr lang="en-US"/>
              <a:pPr/>
              <a:t>24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5679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8.</a:t>
            </a:r>
            <a:fld id="{C4134861-39A5-4EA3-A9FB-C84221D667FF}" type="slidenum">
              <a:rPr lang="en-US"/>
              <a:pPr/>
              <a:t>25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 what should we do – we have two rules that indicate to accept and three that indicate to reject.</a:t>
            </a:r>
          </a:p>
        </p:txBody>
      </p:sp>
    </p:spTree>
    <p:extLst>
      <p:ext uri="{BB962C8B-B14F-4D97-AF65-F5344CB8AC3E}">
        <p14:creationId xmlns:p14="http://schemas.microsoft.com/office/powerpoint/2010/main" val="1600951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8.</a:t>
            </a:r>
            <a:fld id="{FB3E2DFB-444B-43DD-B4B9-09EB37A165DF}" type="slidenum">
              <a:rPr lang="en-US"/>
              <a:pPr/>
              <a:t>28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096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8.</a:t>
            </a:r>
            <a:fld id="{4992C424-C301-4649-8770-E0BD4FCFF699}" type="slidenum">
              <a:rPr lang="en-US"/>
              <a:pPr/>
              <a:t>29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9533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8.</a:t>
            </a:r>
            <a:fld id="{9E814E0D-41A5-4D92-B147-20C7F41D5FD0}" type="slidenum">
              <a:rPr lang="en-US"/>
              <a:pPr/>
              <a:t>32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423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8.</a:t>
            </a:r>
            <a:fld id="{4644D3BB-16F4-48FD-8AE3-1895D5089A7E}" type="slidenum">
              <a:rPr lang="en-US"/>
              <a:pPr/>
              <a:t>6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0247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8.</a:t>
            </a:r>
            <a:fld id="{DEA313DD-35ED-44CD-A150-A1232611C70A}" type="slidenum">
              <a:rPr lang="en-US"/>
              <a:pPr/>
              <a:t>33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0897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8.</a:t>
            </a:r>
            <a:fld id="{B1790328-620C-426D-BD63-E6B24D2357AD}" type="slidenum">
              <a:rPr lang="en-US"/>
              <a:pPr/>
              <a:t>40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0837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8.</a:t>
            </a:r>
            <a:fld id="{61EA182C-9705-4130-9CB4-B257A173670C}" type="slidenum">
              <a:rPr lang="en-US"/>
              <a:pPr/>
              <a:t>41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215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B5355-40E7-4431-8CBF-F81F16BD3B0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83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8.</a:t>
            </a:r>
            <a:fld id="{9F871E61-B00D-4248-AC51-F8A19043EEBE}" type="slidenum">
              <a:rPr lang="en-US"/>
              <a:pPr/>
              <a:t>9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502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8.</a:t>
            </a:r>
            <a:fld id="{ACD1CF6B-DCA5-40D3-B698-39773B3A4748}" type="slidenum">
              <a:rPr lang="en-US"/>
              <a:pPr/>
              <a:t>10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740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8.</a:t>
            </a:r>
            <a:fld id="{27134D61-984A-44D0-9626-22157121A2BE}" type="slidenum">
              <a:rPr lang="en-US"/>
              <a:pPr/>
              <a:t>12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012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B5355-40E7-4431-8CBF-F81F16BD3B0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176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8.</a:t>
            </a:r>
            <a:fld id="{A62971E2-5532-4772-B7F5-6ED22E252374}" type="slidenum">
              <a:rPr lang="en-US"/>
              <a:pPr/>
              <a:t>14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6468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8.</a:t>
            </a:r>
            <a:fld id="{CD2877F1-16F6-4148-ACB4-D38D4A8381EE}" type="slidenum">
              <a:rPr lang="en-US"/>
              <a:pPr/>
              <a:t>15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004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7D24-B637-4E04-8264-DADD8041CDBE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1E2402-C8E1-40A2-ADE6-A698084F4D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7D24-B637-4E04-8264-DADD8041CDBE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2402-C8E1-40A2-ADE6-A698084F4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A1E2402-C8E1-40A2-ADE6-A698084F4D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7D24-B637-4E04-8264-DADD8041CDBE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620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594BB77-A1F4-4E8E-A99D-6A51BD2F9A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620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8E219C4-7246-441B-888F-CD7CD8F1AD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7D24-B637-4E04-8264-DADD8041CDBE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1E2402-C8E1-40A2-ADE6-A698084F4D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7D24-B637-4E04-8264-DADD8041CDBE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A1E2402-C8E1-40A2-ADE6-A698084F4D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7D24-B637-4E04-8264-DADD8041CDBE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1E2402-C8E1-40A2-ADE6-A698084F4D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A7A7D24-B637-4E04-8264-DADD8041CDBE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2402-C8E1-40A2-ADE6-A698084F4D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7D24-B637-4E04-8264-DADD8041CDBE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A1E2402-C8E1-40A2-ADE6-A698084F4D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7D24-B637-4E04-8264-DADD8041CDBE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A1E2402-C8E1-40A2-ADE6-A698084F4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7D24-B637-4E04-8264-DADD8041CDBE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A1E2402-C8E1-40A2-ADE6-A698084F4D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7D24-B637-4E04-8264-DADD8041CDBE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1E2402-C8E1-40A2-ADE6-A698084F4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1E2402-C8E1-40A2-ADE6-A698084F4D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7D24-B637-4E04-8264-DADD8041CDBE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A1E2402-C8E1-40A2-ADE6-A698084F4D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A7A7D24-B637-4E04-8264-DADD8041CDBE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7D24-B637-4E04-8264-DADD8041CDBE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2402-C8E1-40A2-ADE6-A698084F4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A1E2402-C8E1-40A2-ADE6-A698084F4D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7D24-B637-4E04-8264-DADD8041CDBE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7D24-B637-4E04-8264-DADD8041CDBE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1E2402-C8E1-40A2-ADE6-A698084F4D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A7A7D24-B637-4E04-8264-DADD8041CDBE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E2402-C8E1-40A2-ADE6-A698084F4D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7D24-B637-4E04-8264-DADD8041CDBE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A1E2402-C8E1-40A2-ADE6-A698084F4D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7D24-B637-4E04-8264-DADD8041CDBE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A1E2402-C8E1-40A2-ADE6-A698084F4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7D24-B637-4E04-8264-DADD8041CDBE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1E2402-C8E1-40A2-ADE6-A698084F4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1E2402-C8E1-40A2-ADE6-A698084F4D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7D24-B637-4E04-8264-DADD8041CDBE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A1E2402-C8E1-40A2-ADE6-A698084F4D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A7A7D24-B637-4E04-8264-DADD8041CDBE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A7A7D24-B637-4E04-8264-DADD8041CDBE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1E2402-C8E1-40A2-ADE6-A698084F4D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A7A7D24-B637-4E04-8264-DADD8041CDBE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1E2402-C8E1-40A2-ADE6-A698084F4D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 Present Value</a:t>
            </a:r>
            <a:b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Other Investment Criteria</a:t>
            </a:r>
            <a:b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05200" y="457200"/>
            <a:ext cx="2057400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600" dirty="0" smtClean="0"/>
              <a:t>Chapter 9</a:t>
            </a:r>
            <a:endParaRPr lang="ar-SA" sz="26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Decision Criteria Test – Discounted Payback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15975" y="1793875"/>
            <a:ext cx="8020050" cy="4530725"/>
          </a:xfrm>
        </p:spPr>
        <p:txBody>
          <a:bodyPr/>
          <a:lstStyle/>
          <a:p>
            <a:pPr algn="l" rtl="0"/>
            <a:r>
              <a:rPr lang="en-US" sz="2400" dirty="0"/>
              <a:t>Does the discounted payback rule account for the time value of money?</a:t>
            </a:r>
          </a:p>
          <a:p>
            <a:pPr algn="l" rtl="0"/>
            <a:r>
              <a:rPr lang="en-US" sz="2400" dirty="0"/>
              <a:t>Does the discounted payback rule account for the risk of the cash flows?</a:t>
            </a:r>
          </a:p>
          <a:p>
            <a:pPr algn="l" rtl="0"/>
            <a:r>
              <a:rPr lang="en-US" sz="2400" dirty="0"/>
              <a:t>Does the discounted payback rule provide an indication about the increase in value?</a:t>
            </a:r>
          </a:p>
          <a:p>
            <a:pPr algn="l" rtl="0"/>
            <a:r>
              <a:rPr lang="en-US" sz="2400" dirty="0"/>
              <a:t>Should we consider the discounted payback rule for our primary decision rule?</a:t>
            </a:r>
          </a:p>
          <a:p>
            <a:pPr algn="l" rt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527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839200" cy="914400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Advantages and Disadvantages of Discounted Payback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762000" y="1600200"/>
            <a:ext cx="4040188" cy="4525963"/>
          </a:xfrm>
        </p:spPr>
        <p:txBody>
          <a:bodyPr/>
          <a:lstStyle/>
          <a:p>
            <a:pPr algn="l" rtl="0"/>
            <a:r>
              <a:rPr lang="en-US" dirty="0"/>
              <a:t>Advantages</a:t>
            </a:r>
          </a:p>
          <a:p>
            <a:pPr lvl="1" algn="l" rtl="0"/>
            <a:r>
              <a:rPr lang="en-US" dirty="0"/>
              <a:t>Includes time value of money</a:t>
            </a:r>
          </a:p>
          <a:p>
            <a:pPr lvl="1" algn="l" rtl="0"/>
            <a:r>
              <a:rPr lang="en-US" dirty="0"/>
              <a:t>Easy to understand</a:t>
            </a:r>
          </a:p>
          <a:p>
            <a:pPr lvl="1" algn="l" rtl="0"/>
            <a:r>
              <a:rPr lang="en-US" dirty="0"/>
              <a:t>Does not accept negative estimated NPV investments when all future cash flows are positive</a:t>
            </a:r>
          </a:p>
          <a:p>
            <a:pPr lvl="1" algn="l" rtl="0"/>
            <a:r>
              <a:rPr lang="en-US" dirty="0"/>
              <a:t>Biased towards liquidity</a:t>
            </a:r>
          </a:p>
        </p:txBody>
      </p:sp>
      <p:sp>
        <p:nvSpPr>
          <p:cNvPr id="76805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951413" y="1600200"/>
            <a:ext cx="4040187" cy="4525963"/>
          </a:xfrm>
        </p:spPr>
        <p:txBody>
          <a:bodyPr/>
          <a:lstStyle/>
          <a:p>
            <a:pPr algn="l" rtl="0"/>
            <a:r>
              <a:rPr lang="en-US" dirty="0"/>
              <a:t>Disadvantages</a:t>
            </a:r>
          </a:p>
          <a:p>
            <a:pPr lvl="1" algn="l" rtl="0"/>
            <a:r>
              <a:rPr lang="en-US" dirty="0"/>
              <a:t>May reject positive NPV investments</a:t>
            </a:r>
          </a:p>
          <a:p>
            <a:pPr lvl="1" algn="l" rtl="0"/>
            <a:r>
              <a:rPr lang="en-US" dirty="0"/>
              <a:t>Requires an arbitrary cutoff point</a:t>
            </a:r>
          </a:p>
          <a:p>
            <a:pPr lvl="1" algn="l" rtl="0"/>
            <a:r>
              <a:rPr lang="en-US" dirty="0"/>
              <a:t>Ignores cash flows beyond the cutoff point</a:t>
            </a:r>
          </a:p>
          <a:p>
            <a:pPr lvl="1" algn="l" rtl="0"/>
            <a:r>
              <a:rPr lang="en-US" dirty="0"/>
              <a:t>Biased against long-term projects, such as R&amp;D and new products</a:t>
            </a:r>
          </a:p>
        </p:txBody>
      </p:sp>
    </p:spTree>
    <p:extLst>
      <p:ext uri="{BB962C8B-B14F-4D97-AF65-F5344CB8AC3E}">
        <p14:creationId xmlns:p14="http://schemas.microsoft.com/office/powerpoint/2010/main" val="359542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 Present Value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800" dirty="0"/>
              <a:t>The difference between the market value of a project and its cost</a:t>
            </a:r>
          </a:p>
          <a:p>
            <a:pPr algn="l" rtl="0">
              <a:lnSpc>
                <a:spcPct val="90000"/>
              </a:lnSpc>
            </a:pPr>
            <a:r>
              <a:rPr lang="en-US" sz="2800" dirty="0"/>
              <a:t>How much value is created from undertaking an investment?</a:t>
            </a:r>
          </a:p>
          <a:p>
            <a:pPr lvl="1" algn="l" rtl="0">
              <a:lnSpc>
                <a:spcPct val="90000"/>
              </a:lnSpc>
            </a:pPr>
            <a:r>
              <a:rPr lang="en-US" sz="2400" dirty="0"/>
              <a:t>The first step is to estimate the expected future cash flows.</a:t>
            </a:r>
          </a:p>
          <a:p>
            <a:pPr lvl="1" algn="l" rtl="0">
              <a:lnSpc>
                <a:spcPct val="90000"/>
              </a:lnSpc>
            </a:pPr>
            <a:r>
              <a:rPr lang="en-US" sz="2400" dirty="0"/>
              <a:t>The second step is to estimate the required return for projects of this risk level.</a:t>
            </a:r>
          </a:p>
          <a:p>
            <a:pPr lvl="1" algn="l" rtl="0">
              <a:lnSpc>
                <a:spcPct val="90000"/>
              </a:lnSpc>
            </a:pPr>
            <a:r>
              <a:rPr lang="en-US" sz="2400" dirty="0"/>
              <a:t>The third step is to find the present value of the cash flows and subtract the initial investment.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NPV – Decision Rule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sz="2800" b="1" i="1" dirty="0"/>
              <a:t>If the NPV is positive, accept the project</a:t>
            </a:r>
            <a:endParaRPr lang="en-US" sz="2800" dirty="0"/>
          </a:p>
          <a:p>
            <a:pPr algn="l" rtl="0"/>
            <a:r>
              <a:rPr lang="en-US" sz="2800" dirty="0"/>
              <a:t>A positive NPV means that the project is expected to add value to the firm and will therefore increase the wealth of the owners.</a:t>
            </a:r>
          </a:p>
          <a:p>
            <a:pPr algn="l" rtl="0"/>
            <a:r>
              <a:rPr lang="en-US" sz="2800" dirty="0"/>
              <a:t>Since our goal is to increase owner wealth, NPV is a direct measure of how well this project will meet our goal.</a:t>
            </a:r>
            <a:endParaRPr lang="en-US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Decision Criteria Test - NPV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sz="2800" dirty="0"/>
              <a:t>Does the NPV rule account for the time value of money?</a:t>
            </a:r>
          </a:p>
          <a:p>
            <a:pPr algn="l" rtl="0"/>
            <a:r>
              <a:rPr lang="en-US" sz="2800" dirty="0"/>
              <a:t>Does the NPV rule account for the risk of the cash flows?</a:t>
            </a:r>
          </a:p>
          <a:p>
            <a:pPr algn="l" rtl="0"/>
            <a:r>
              <a:rPr lang="en-US" sz="2800" dirty="0"/>
              <a:t>Does the NPV rule provide an indication about the increase in value?</a:t>
            </a:r>
          </a:p>
          <a:p>
            <a:pPr algn="l" rtl="0"/>
            <a:r>
              <a:rPr lang="en-US" sz="2800" dirty="0"/>
              <a:t>Should we consider the NPV rule for our primary decision rule?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Average Accounting Return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sz="2800" dirty="0"/>
              <a:t>There are many different definitions for average accounting return</a:t>
            </a:r>
          </a:p>
          <a:p>
            <a:pPr algn="l" rtl="0"/>
            <a:r>
              <a:rPr lang="en-US" sz="2800" dirty="0"/>
              <a:t>The one used in the book is:</a:t>
            </a:r>
          </a:p>
          <a:p>
            <a:pPr lvl="1" algn="l" rtl="0"/>
            <a:r>
              <a:rPr lang="en-US" sz="2400" dirty="0"/>
              <a:t>Average net income / average book value</a:t>
            </a:r>
          </a:p>
          <a:p>
            <a:pPr lvl="1" algn="l" rtl="0"/>
            <a:r>
              <a:rPr lang="en-US" sz="2400" dirty="0"/>
              <a:t>Note that the average book value depends on how the asset is depreciated.</a:t>
            </a:r>
          </a:p>
          <a:p>
            <a:pPr algn="l" rtl="0"/>
            <a:r>
              <a:rPr lang="en-US" sz="2800" dirty="0"/>
              <a:t>Need to have a target cutoff rate</a:t>
            </a:r>
          </a:p>
          <a:p>
            <a:pPr algn="l" rtl="0"/>
            <a:r>
              <a:rPr lang="en-US" sz="2800" dirty="0"/>
              <a:t>Decision Rule: </a:t>
            </a:r>
            <a:r>
              <a:rPr lang="en-US" sz="2800" b="1" i="1" dirty="0"/>
              <a:t>Accept the project if the AAR is greater than a preset rate.</a:t>
            </a:r>
            <a:endParaRPr lang="en-US" sz="2800" dirty="0"/>
          </a:p>
          <a:p>
            <a:pPr algn="l" rtl="0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Computing AAR for the Project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/>
              <a:t>Assume we require an average accounting return of 25%</a:t>
            </a:r>
          </a:p>
          <a:p>
            <a:pPr algn="l" rtl="0"/>
            <a:r>
              <a:rPr lang="en-US" dirty="0"/>
              <a:t>Average Net Income:</a:t>
            </a:r>
          </a:p>
          <a:p>
            <a:pPr lvl="1" algn="l" rtl="0"/>
            <a:r>
              <a:rPr lang="en-US" dirty="0"/>
              <a:t>(13,620 + 3,300 + 29,100) / 3 = 15,340</a:t>
            </a:r>
          </a:p>
          <a:p>
            <a:pPr algn="l" rtl="0"/>
            <a:r>
              <a:rPr lang="en-US" dirty="0"/>
              <a:t>AAR = 15,340 / 72,000 = .213 = 21.3%</a:t>
            </a:r>
          </a:p>
          <a:p>
            <a:pPr algn="l" rtl="0"/>
            <a:r>
              <a:rPr lang="en-US" b="1" i="1" dirty="0"/>
              <a:t>Do we accept or reject the project?</a:t>
            </a:r>
          </a:p>
          <a:p>
            <a:pPr lvl="1" algn="l" rt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Decision Criteria Test - AAR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sz="2800" dirty="0"/>
              <a:t>Does the AAR rule account for the time value of money?</a:t>
            </a:r>
          </a:p>
          <a:p>
            <a:pPr algn="l" rtl="0"/>
            <a:r>
              <a:rPr lang="en-US" sz="2800" dirty="0"/>
              <a:t>Does the AAR rule account for the risk of the cash flows?</a:t>
            </a:r>
          </a:p>
          <a:p>
            <a:pPr algn="l" rtl="0"/>
            <a:r>
              <a:rPr lang="en-US" sz="2800" dirty="0"/>
              <a:t>Does the AAR rule provide an indication about the increase in value?</a:t>
            </a:r>
          </a:p>
          <a:p>
            <a:pPr algn="l" rtl="0"/>
            <a:r>
              <a:rPr lang="en-US" sz="2800" dirty="0"/>
              <a:t>Should we consider the AAR rule for our primary decision rule?</a:t>
            </a:r>
          </a:p>
          <a:p>
            <a:pPr algn="l" rtl="0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Advantages and Disadvantages of AAR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algn="l" rtl="0"/>
            <a:r>
              <a:rPr lang="en-US" dirty="0"/>
              <a:t>Advantages</a:t>
            </a:r>
          </a:p>
          <a:p>
            <a:pPr lvl="1" algn="l" rtl="0"/>
            <a:r>
              <a:rPr lang="en-US" dirty="0"/>
              <a:t>Easy to calculate</a:t>
            </a:r>
          </a:p>
          <a:p>
            <a:pPr lvl="1" algn="l" rtl="0"/>
            <a:r>
              <a:rPr lang="en-US" dirty="0"/>
              <a:t>Needed information will usually be available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800600" y="1371600"/>
            <a:ext cx="4040187" cy="4525963"/>
          </a:xfrm>
        </p:spPr>
        <p:txBody>
          <a:bodyPr/>
          <a:lstStyle/>
          <a:p>
            <a:pPr algn="l" rtl="0"/>
            <a:r>
              <a:rPr lang="en-US" dirty="0"/>
              <a:t>Disadvantages</a:t>
            </a:r>
          </a:p>
          <a:p>
            <a:pPr lvl="1" algn="l" rtl="0"/>
            <a:r>
              <a:rPr lang="en-US" dirty="0"/>
              <a:t>Not a true rate of return; time value of money is ignored</a:t>
            </a:r>
          </a:p>
          <a:p>
            <a:pPr lvl="1" algn="l" rtl="0"/>
            <a:r>
              <a:rPr lang="en-US" dirty="0"/>
              <a:t>Uses an arbitrary benchmark cutoff rate</a:t>
            </a:r>
          </a:p>
          <a:p>
            <a:pPr lvl="1" algn="l" rtl="0"/>
            <a:r>
              <a:rPr lang="en-US" dirty="0"/>
              <a:t>Based on accounting net income and book values, not cash flows and market 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bldLvl="2" autoUpdateAnimBg="0"/>
      <p:bldP spid="32772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Rate of Return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/>
              <a:t>This is the most important alternative to NPV</a:t>
            </a:r>
          </a:p>
          <a:p>
            <a:pPr algn="l" rtl="0"/>
            <a:r>
              <a:rPr lang="en-US" dirty="0"/>
              <a:t>It is often used in practice and is intuitively appealing</a:t>
            </a:r>
          </a:p>
          <a:p>
            <a:pPr algn="l" rtl="0"/>
            <a:r>
              <a:rPr lang="en-US" dirty="0"/>
              <a:t>It is based entirely on the estimated cash flows and is independent of interest rates found elsewhere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31775"/>
            <a:ext cx="8229600" cy="758825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Concepts and Skills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600200"/>
            <a:ext cx="8229600" cy="4602163"/>
          </a:xfrm>
        </p:spPr>
        <p:txBody>
          <a:bodyPr/>
          <a:lstStyle/>
          <a:p>
            <a:pPr algn="ctr" rtl="0"/>
            <a:r>
              <a:rPr lang="en-US" sz="2600" dirty="0"/>
              <a:t>Be able to compute payback and discounted payback and understand their shortcomings</a:t>
            </a:r>
          </a:p>
          <a:p>
            <a:pPr algn="l" rtl="0"/>
            <a:r>
              <a:rPr lang="en-US" sz="2600" dirty="0"/>
              <a:t>Understand accounting rates of return and their shortcomings</a:t>
            </a:r>
          </a:p>
          <a:p>
            <a:pPr algn="l" rtl="0"/>
            <a:r>
              <a:rPr lang="en-US" sz="2600" dirty="0"/>
              <a:t>Be able to compute the internal rate of return and understand its strengths and weaknesses</a:t>
            </a:r>
          </a:p>
          <a:p>
            <a:pPr algn="l" rtl="0"/>
            <a:r>
              <a:rPr lang="en-US" sz="2600" dirty="0"/>
              <a:t>Be able to compute the net present value and understand why it is the best decision criterion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IRR – Definition and Decision Rule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15975" y="1870075"/>
            <a:ext cx="8020050" cy="4530725"/>
          </a:xfrm>
        </p:spPr>
        <p:txBody>
          <a:bodyPr/>
          <a:lstStyle/>
          <a:p>
            <a:pPr algn="l" rtl="0"/>
            <a:r>
              <a:rPr lang="en-US" sz="2800" dirty="0"/>
              <a:t>Definition: IRR is the return that makes the NPV = 0</a:t>
            </a:r>
          </a:p>
          <a:p>
            <a:pPr algn="l" rtl="0"/>
            <a:r>
              <a:rPr lang="en-US" sz="2800" dirty="0"/>
              <a:t>Decision Rule: </a:t>
            </a:r>
            <a:r>
              <a:rPr lang="en-US" sz="2800" b="1" i="1" dirty="0"/>
              <a:t>Accept the project if the IRR is greater than the required return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Computing IRR for the Project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sz="2800" dirty="0"/>
              <a:t>If you do not have a financial calculator, then this becomes a trial and error process</a:t>
            </a:r>
          </a:p>
          <a:p>
            <a:pPr algn="l" rtl="0"/>
            <a:r>
              <a:rPr lang="en-US" sz="2800" dirty="0"/>
              <a:t>Calculator</a:t>
            </a:r>
          </a:p>
          <a:p>
            <a:pPr lvl="1" algn="l" rtl="0"/>
            <a:r>
              <a:rPr lang="en-US" sz="2400" dirty="0"/>
              <a:t>Enter the cash flows as you did with NPV</a:t>
            </a:r>
          </a:p>
          <a:p>
            <a:pPr lvl="1" algn="l" rtl="0"/>
            <a:r>
              <a:rPr lang="en-US" sz="2400" dirty="0"/>
              <a:t>Press IRR and then CPT</a:t>
            </a:r>
          </a:p>
          <a:p>
            <a:pPr lvl="1" algn="l" rtl="0"/>
            <a:r>
              <a:rPr lang="en-US" sz="2400" dirty="0"/>
              <a:t>IRR = 16.13% &gt; 12% required return</a:t>
            </a:r>
          </a:p>
          <a:p>
            <a:pPr algn="l" rtl="0"/>
            <a:r>
              <a:rPr lang="en-US" sz="2800" b="1" i="1" dirty="0"/>
              <a:t>Do we accept or reject the project?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bldLvl="2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6043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NPV Profile for the 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</a:t>
            </a:r>
            <a:endParaRPr lang="en-US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1987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812862" y="1600200"/>
          <a:ext cx="8127875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Chart" r:id="rId3" imgW="8210522" imgH="4572135" progId="MSGraph.Chart.8">
                  <p:embed followColorScheme="full"/>
                </p:oleObj>
              </mc:Choice>
              <mc:Fallback>
                <p:oleObj name="Chart" r:id="rId3" imgW="8210522" imgH="4572135" progId="MSGraph.Chart.8">
                  <p:embed followColorScheme="full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62" y="1600200"/>
                        <a:ext cx="8127875" cy="45259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1C63-2C48-4F82-9E62-6D9C5D443365}" type="slidenum">
              <a:rPr lang="en-US"/>
              <a:pPr/>
              <a:t>22</a:t>
            </a:fld>
            <a:endParaRPr lang="en-US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953000" y="20574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IRR = 16.13%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Decision Criteria Test - IRR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/>
              <a:t>Does the IRR rule account for the time value of money?</a:t>
            </a:r>
          </a:p>
          <a:p>
            <a:r>
              <a:rPr lang="en-US" sz="2800"/>
              <a:t>Does the IRR rule account for the risk of the cash flows?</a:t>
            </a:r>
          </a:p>
          <a:p>
            <a:r>
              <a:rPr lang="en-US" sz="2800"/>
              <a:t>Does the IRR rule provide an indication about the increase in value?</a:t>
            </a:r>
          </a:p>
          <a:p>
            <a:r>
              <a:rPr lang="en-US" sz="2800"/>
              <a:t>Should we consider the IRR rule for our primary decision criteria?</a:t>
            </a:r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Advantages of IRR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sz="2800"/>
              <a:t>Knowing a return is intuitively appealing</a:t>
            </a:r>
          </a:p>
          <a:p>
            <a:pPr algn="l" rtl="0"/>
            <a:r>
              <a:rPr lang="en-US" sz="2800"/>
              <a:t>It is a simple way to communicate the value of a project to someone who doesn’t know all the estimation details</a:t>
            </a:r>
          </a:p>
          <a:p>
            <a:pPr algn="l" rtl="0"/>
            <a:r>
              <a:rPr lang="en-US" sz="2800"/>
              <a:t>If the IRR is high enough, you may not need to estimate a required return, which is often a difficult task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458200" cy="88423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 of Decisions for the Project</a:t>
            </a:r>
          </a:p>
        </p:txBody>
      </p:sp>
      <p:graphicFrame>
        <p:nvGraphicFramePr>
          <p:cNvPr id="45088" name="Group 32"/>
          <p:cNvGraphicFramePr>
            <a:graphicFrameLocks noGrp="1"/>
          </p:cNvGraphicFramePr>
          <p:nvPr>
            <p:ph type="tbl" idx="1"/>
          </p:nvPr>
        </p:nvGraphicFramePr>
        <p:xfrm>
          <a:off x="762000" y="1600200"/>
          <a:ext cx="8229600" cy="4383088"/>
        </p:xfrm>
        <a:graphic>
          <a:graphicData uri="http://schemas.openxmlformats.org/drawingml/2006/table">
            <a:tbl>
              <a:tblPr/>
              <a:tblGrid>
                <a:gridCol w="5421313"/>
                <a:gridCol w="2808287"/>
              </a:tblGrid>
              <a:tr h="7302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Summary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Net Present Value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Accept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Payback Period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Reject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Discounted Payback Period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Reject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Average Accounting Return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Reject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Internal Rate of Return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Accept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0AFC-06DC-4998-B53C-95A87BACEC3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NPV vs. IRR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/>
              <a:t>NPV and IRR will generally give us the same decision</a:t>
            </a:r>
          </a:p>
          <a:p>
            <a:pPr algn="l" rtl="0"/>
            <a:r>
              <a:rPr lang="en-US" dirty="0"/>
              <a:t>Exceptions</a:t>
            </a:r>
          </a:p>
          <a:p>
            <a:pPr lvl="1" algn="l" rtl="0"/>
            <a:r>
              <a:rPr lang="en-US" dirty="0"/>
              <a:t>Non-conventional cash flows – cash flow signs change more than once</a:t>
            </a:r>
          </a:p>
          <a:p>
            <a:pPr lvl="1" algn="l" rtl="0"/>
            <a:r>
              <a:rPr lang="en-US" dirty="0"/>
              <a:t>Mutually exclusive projects</a:t>
            </a:r>
          </a:p>
          <a:p>
            <a:pPr lvl="2" algn="l" rtl="0"/>
            <a:r>
              <a:rPr lang="en-US" dirty="0"/>
              <a:t>Initial investments are substantially different</a:t>
            </a:r>
          </a:p>
          <a:p>
            <a:pPr lvl="2" algn="l" rtl="0"/>
            <a:r>
              <a:rPr lang="en-US" dirty="0"/>
              <a:t>Timing of cash flows is substantially different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bldLvl="3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IRR and Non-conventional Cash Flows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15975" y="1793875"/>
            <a:ext cx="8020050" cy="4530725"/>
          </a:xfrm>
        </p:spPr>
        <p:txBody>
          <a:bodyPr/>
          <a:lstStyle/>
          <a:p>
            <a:pPr algn="l" rtl="0"/>
            <a:r>
              <a:rPr lang="en-US" sz="2800" dirty="0"/>
              <a:t>When the cash flows change sign more than once, there is more than one IRR</a:t>
            </a:r>
          </a:p>
          <a:p>
            <a:pPr algn="l" rtl="0"/>
            <a:r>
              <a:rPr lang="en-US" sz="2800" dirty="0"/>
              <a:t>When you solve for IRR you are solving for the root of an equation and when you cross the x-axis more than once, there will be more than one return that solves the equation</a:t>
            </a:r>
          </a:p>
          <a:p>
            <a:pPr algn="l" rtl="0"/>
            <a:r>
              <a:rPr lang="en-US" sz="2800" dirty="0"/>
              <a:t>If you have more than one IRR, which one do you use to make your decision?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Another Example – Non-conventional Cash Flows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15975" y="1717675"/>
            <a:ext cx="8020050" cy="4530725"/>
          </a:xfrm>
        </p:spPr>
        <p:txBody>
          <a:bodyPr/>
          <a:lstStyle/>
          <a:p>
            <a:pPr algn="l" rtl="0"/>
            <a:r>
              <a:rPr lang="en-US" sz="2800" dirty="0"/>
              <a:t>Suppose an investment will cost $90,000 initially and will generate the following cash flows:</a:t>
            </a:r>
          </a:p>
          <a:p>
            <a:pPr lvl="1" algn="l" rtl="0"/>
            <a:r>
              <a:rPr lang="en-US" sz="2400" dirty="0"/>
              <a:t>Year 1: 132,000</a:t>
            </a:r>
          </a:p>
          <a:p>
            <a:pPr lvl="1" algn="l" rtl="0"/>
            <a:r>
              <a:rPr lang="en-US" sz="2400" dirty="0"/>
              <a:t>Year 2: 100,000</a:t>
            </a:r>
          </a:p>
          <a:p>
            <a:pPr lvl="1" algn="l" rtl="0"/>
            <a:r>
              <a:rPr lang="en-US" sz="2400" dirty="0"/>
              <a:t>Year 3: -150,000</a:t>
            </a:r>
          </a:p>
          <a:p>
            <a:pPr algn="l" rtl="0"/>
            <a:r>
              <a:rPr lang="en-US" sz="2800" dirty="0"/>
              <a:t>The required return is 15%.</a:t>
            </a:r>
          </a:p>
          <a:p>
            <a:pPr algn="l" rtl="0"/>
            <a:r>
              <a:rPr lang="en-US" sz="2800" dirty="0"/>
              <a:t>Should we accept or reject the project?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NPV Profile</a:t>
            </a:r>
          </a:p>
        </p:txBody>
      </p:sp>
      <p:graphicFrame>
        <p:nvGraphicFramePr>
          <p:cNvPr id="52227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812862" y="1600200"/>
          <a:ext cx="8127875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Chart" r:id="rId4" imgW="8210522" imgH="4572135" progId="MSGraph.Chart.8">
                  <p:embed followColorScheme="full"/>
                </p:oleObj>
              </mc:Choice>
              <mc:Fallback>
                <p:oleObj name="Chart" r:id="rId4" imgW="8210522" imgH="4572135" progId="MSGraph.Chart.8">
                  <p:embed followColorScheme="full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62" y="1600200"/>
                        <a:ext cx="8127875" cy="45259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0E14D-9473-4115-AE89-C5AAA952A120}" type="slidenum">
              <a:rPr lang="en-US"/>
              <a:pPr/>
              <a:t>29</a:t>
            </a:fld>
            <a:endParaRPr lang="en-US"/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3276600" y="15240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IRR = 10.11% and 42.66%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Outline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The </a:t>
            </a:r>
            <a:r>
              <a:rPr lang="en-US" dirty="0"/>
              <a:t>Discounted </a:t>
            </a:r>
            <a:r>
              <a:rPr lang="en-US" dirty="0" smtClean="0"/>
              <a:t>Payback</a:t>
            </a:r>
          </a:p>
          <a:p>
            <a:pPr algn="l" rtl="0"/>
            <a:r>
              <a:rPr lang="en-US" dirty="0"/>
              <a:t>Net Present Value</a:t>
            </a:r>
          </a:p>
          <a:p>
            <a:pPr algn="l" rtl="0"/>
            <a:r>
              <a:rPr lang="en-US" dirty="0"/>
              <a:t>The Payback </a:t>
            </a:r>
            <a:r>
              <a:rPr lang="en-US" dirty="0" smtClean="0"/>
              <a:t>Rule</a:t>
            </a:r>
            <a:endParaRPr lang="en-US" dirty="0"/>
          </a:p>
          <a:p>
            <a:pPr algn="l" rtl="0"/>
            <a:r>
              <a:rPr lang="en-US" dirty="0"/>
              <a:t>The Average Accounting Return</a:t>
            </a:r>
          </a:p>
          <a:p>
            <a:pPr algn="l" rtl="0"/>
            <a:r>
              <a:rPr lang="en-US" dirty="0"/>
              <a:t>The Internal Rate of Return</a:t>
            </a:r>
          </a:p>
          <a:p>
            <a:pPr algn="l" rtl="0"/>
            <a:r>
              <a:rPr lang="en-US" dirty="0"/>
              <a:t>The Profitability Index</a:t>
            </a:r>
          </a:p>
          <a:p>
            <a:pPr algn="l" rtl="0"/>
            <a:r>
              <a:rPr lang="en-US" dirty="0"/>
              <a:t>The Practice of Capital Budgeting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 of Decision Rules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/>
              <a:t>The NPV is positive at a required return of 15%, so you should </a:t>
            </a:r>
            <a:r>
              <a:rPr lang="en-US" b="1" i="1" dirty="0"/>
              <a:t>Accept</a:t>
            </a:r>
            <a:endParaRPr lang="en-US" dirty="0"/>
          </a:p>
          <a:p>
            <a:pPr algn="l" rtl="0"/>
            <a:r>
              <a:rPr lang="en-US" dirty="0"/>
              <a:t>If you use the financial calculator, you would get an IRR of 10.11% which would tell you to </a:t>
            </a:r>
            <a:r>
              <a:rPr lang="en-US" b="1" i="1" dirty="0"/>
              <a:t>Reject</a:t>
            </a:r>
            <a:endParaRPr lang="en-US" dirty="0"/>
          </a:p>
          <a:p>
            <a:pPr algn="l" rtl="0"/>
            <a:r>
              <a:rPr lang="en-US" dirty="0"/>
              <a:t>You need to recognize that there are non-conventional cash flows and look at the NPV profile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IRR and Mutually Exclusive Projects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15975" y="1793875"/>
            <a:ext cx="8020050" cy="4530725"/>
          </a:xfrm>
        </p:spPr>
        <p:txBody>
          <a:bodyPr/>
          <a:lstStyle/>
          <a:p>
            <a:pPr algn="l" rtl="0"/>
            <a:r>
              <a:rPr lang="en-US" sz="2400" dirty="0"/>
              <a:t>Mutually exclusive projects</a:t>
            </a:r>
          </a:p>
          <a:p>
            <a:pPr lvl="1" algn="l" rtl="0"/>
            <a:r>
              <a:rPr lang="en-US" sz="2000" dirty="0"/>
              <a:t>If you choose one, you can’t choose the other</a:t>
            </a:r>
          </a:p>
          <a:p>
            <a:pPr lvl="1" algn="l" rtl="0"/>
            <a:r>
              <a:rPr lang="en-US" sz="2000" dirty="0"/>
              <a:t>Example: You can choose to attend graduate school at either Harvard or Stanford, but not both</a:t>
            </a:r>
          </a:p>
          <a:p>
            <a:pPr algn="l" rtl="0"/>
            <a:r>
              <a:rPr lang="en-US" sz="2400" dirty="0"/>
              <a:t>Intuitively you would use the following decision rules:</a:t>
            </a:r>
          </a:p>
          <a:p>
            <a:pPr lvl="1" algn="l" rtl="0"/>
            <a:r>
              <a:rPr lang="en-US" sz="2000" dirty="0"/>
              <a:t>NPV – choose the project with the higher NPV</a:t>
            </a:r>
          </a:p>
          <a:p>
            <a:pPr lvl="1" algn="l" rtl="0"/>
            <a:r>
              <a:rPr lang="en-US" sz="2000" dirty="0"/>
              <a:t>IRR – choose the project with the higher IRR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bldLvl="2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914400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With Mutually Exclusive Projects</a:t>
            </a:r>
          </a:p>
        </p:txBody>
      </p:sp>
      <p:graphicFrame>
        <p:nvGraphicFramePr>
          <p:cNvPr id="56358" name="Group 38"/>
          <p:cNvGraphicFramePr>
            <a:graphicFrameLocks noGrp="1"/>
          </p:cNvGraphicFramePr>
          <p:nvPr>
            <p:ph type="tbl" idx="1"/>
          </p:nvPr>
        </p:nvGraphicFramePr>
        <p:xfrm>
          <a:off x="1414463" y="1600200"/>
          <a:ext cx="4465637" cy="4317365"/>
        </p:xfrm>
        <a:graphic>
          <a:graphicData uri="http://schemas.openxmlformats.org/drawingml/2006/table">
            <a:tbl>
              <a:tblPr/>
              <a:tblGrid>
                <a:gridCol w="1489075"/>
                <a:gridCol w="1487487"/>
                <a:gridCol w="1489075"/>
              </a:tblGrid>
              <a:tr h="936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Period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Project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Project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IRR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19.43%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22.17%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NPV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64.05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60.74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F7883-7228-4236-A8CA-72D118D668C6}" type="slidenum">
              <a:rPr lang="en-US"/>
              <a:pPr/>
              <a:t>32</a:t>
            </a:fld>
            <a:endParaRPr lang="en-US"/>
          </a:p>
        </p:txBody>
      </p:sp>
      <p:sp>
        <p:nvSpPr>
          <p:cNvPr id="56355" name="Text Box 35"/>
          <p:cNvSpPr txBox="1">
            <a:spLocks noChangeArrowheads="1"/>
          </p:cNvSpPr>
          <p:nvPr/>
        </p:nvSpPr>
        <p:spPr bwMode="auto">
          <a:xfrm>
            <a:off x="5638800" y="1752600"/>
            <a:ext cx="2971800" cy="350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Times New Roman" pitchFamily="18" charset="0"/>
              </a:rPr>
              <a:t>The required return for both projects is 10%.</a:t>
            </a:r>
          </a:p>
          <a:p>
            <a:pPr>
              <a:spcBef>
                <a:spcPct val="50000"/>
              </a:spcBef>
            </a:pPr>
            <a:endParaRPr lang="en-US" sz="280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Times New Roman" pitchFamily="18" charset="0"/>
              </a:rPr>
              <a:t>Which project should you accept and 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80803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NPV Profiles</a:t>
            </a:r>
          </a:p>
        </p:txBody>
      </p:sp>
      <p:graphicFrame>
        <p:nvGraphicFramePr>
          <p:cNvPr id="57347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812862" y="1600200"/>
          <a:ext cx="8127875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Chart" r:id="rId4" imgW="8210522" imgH="4572135" progId="MSGraph.Chart.8">
                  <p:embed followColorScheme="full"/>
                </p:oleObj>
              </mc:Choice>
              <mc:Fallback>
                <p:oleObj name="Chart" r:id="rId4" imgW="8210522" imgH="4572135" progId="MSGraph.Chart.8">
                  <p:embed followColorScheme="full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62" y="1600200"/>
                        <a:ext cx="8127875" cy="45259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B72A3-F41D-4441-B523-985F6C60115C}" type="slidenum">
              <a:rPr lang="en-US"/>
              <a:pPr/>
              <a:t>33</a:t>
            </a:fld>
            <a:endParaRPr lang="en-US"/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4267200" y="1600200"/>
            <a:ext cx="3962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IRR for A = 19.43%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IRR for B = 22.17%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Crossover Point = 11.8%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Conflicts Between NPV and IRR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sz="2800" dirty="0"/>
              <a:t>NPV directly measures the increase in value to the firm</a:t>
            </a:r>
          </a:p>
          <a:p>
            <a:pPr algn="l" rtl="0"/>
            <a:r>
              <a:rPr lang="en-US" sz="2800" dirty="0"/>
              <a:t>Whenever there is a conflict between NPV and another decision rule, you should </a:t>
            </a:r>
            <a:r>
              <a:rPr lang="en-US" sz="2800" b="1" i="1" dirty="0"/>
              <a:t>always</a:t>
            </a:r>
            <a:r>
              <a:rPr lang="en-US" sz="2800" dirty="0"/>
              <a:t> use NPV</a:t>
            </a:r>
          </a:p>
          <a:p>
            <a:pPr algn="l" rtl="0"/>
            <a:r>
              <a:rPr lang="en-US" sz="2800" dirty="0"/>
              <a:t>IRR is unreliable in the following situations</a:t>
            </a:r>
          </a:p>
          <a:p>
            <a:pPr lvl="1" algn="l" rtl="0"/>
            <a:r>
              <a:rPr lang="en-US" sz="2400" dirty="0"/>
              <a:t>Non-conventional cash flows</a:t>
            </a:r>
          </a:p>
          <a:p>
            <a:pPr lvl="1" algn="l" rtl="0"/>
            <a:r>
              <a:rPr lang="en-US" sz="2400" dirty="0"/>
              <a:t>Mutually exclusive projects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bldLvl="2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Profitability Index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/>
              <a:t>Measures the benefit per unit cost, based on the time value of money</a:t>
            </a:r>
          </a:p>
          <a:p>
            <a:pPr algn="l" rtl="0"/>
            <a:r>
              <a:rPr lang="en-US" dirty="0"/>
              <a:t>A profitability index of 1.1 implies that for every $1 of investment, we create an additional $0.10 in value </a:t>
            </a:r>
          </a:p>
          <a:p>
            <a:pPr algn="l" rtl="0"/>
            <a:r>
              <a:rPr lang="en-US" dirty="0"/>
              <a:t>This measure can be very useful in situations in which we have limited capital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Advantages and Disadvantages of Profitability Index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15975" y="1793875"/>
            <a:ext cx="3935413" cy="4530725"/>
          </a:xfrm>
        </p:spPr>
        <p:txBody>
          <a:bodyPr/>
          <a:lstStyle/>
          <a:p>
            <a:pPr algn="l" rtl="0"/>
            <a:r>
              <a:rPr lang="en-US" sz="2400" dirty="0"/>
              <a:t>Advantages</a:t>
            </a:r>
          </a:p>
          <a:p>
            <a:pPr lvl="1" algn="l" rtl="0"/>
            <a:r>
              <a:rPr lang="en-US" dirty="0"/>
              <a:t>Closely related to NPV, generally leading to identical decisions</a:t>
            </a:r>
          </a:p>
          <a:p>
            <a:pPr lvl="1" algn="l" rtl="0"/>
            <a:r>
              <a:rPr lang="en-US" dirty="0"/>
              <a:t>Easy to understand and communicate</a:t>
            </a:r>
          </a:p>
          <a:p>
            <a:pPr lvl="1" algn="l" rtl="0"/>
            <a:r>
              <a:rPr lang="en-US" dirty="0"/>
              <a:t>May be useful when available investment funds are limited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899025" y="1793875"/>
            <a:ext cx="3937000" cy="4530725"/>
          </a:xfrm>
        </p:spPr>
        <p:txBody>
          <a:bodyPr/>
          <a:lstStyle/>
          <a:p>
            <a:pPr algn="l" rtl="0"/>
            <a:r>
              <a:rPr lang="en-US" sz="2400" dirty="0"/>
              <a:t>Disadvantages</a:t>
            </a:r>
          </a:p>
          <a:p>
            <a:pPr lvl="1" algn="l" rtl="0"/>
            <a:r>
              <a:rPr lang="en-US" dirty="0"/>
              <a:t>May lead to incorrect decisions in comparisons of mutually exclusive investments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2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2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bldLvl="2" autoUpdateAnimBg="0"/>
      <p:bldP spid="62468" grpId="0" build="p" bldLvl="2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4048"/>
            <a:ext cx="8991600" cy="758952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 – Discounted Cash Flow Criteria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565275"/>
            <a:ext cx="8020050" cy="4530725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80000"/>
              </a:lnSpc>
            </a:pPr>
            <a:r>
              <a:rPr lang="en-US" sz="2400" dirty="0"/>
              <a:t>Net present value</a:t>
            </a:r>
          </a:p>
          <a:p>
            <a:pPr lvl="1" algn="l" rtl="0">
              <a:lnSpc>
                <a:spcPct val="80000"/>
              </a:lnSpc>
            </a:pPr>
            <a:r>
              <a:rPr lang="en-US" sz="1800" dirty="0"/>
              <a:t>Difference between market value and cost</a:t>
            </a:r>
          </a:p>
          <a:p>
            <a:pPr lvl="1" algn="l" rtl="0">
              <a:lnSpc>
                <a:spcPct val="80000"/>
              </a:lnSpc>
            </a:pPr>
            <a:r>
              <a:rPr lang="en-US" sz="1800" dirty="0"/>
              <a:t>Take the project if the NPV is positive</a:t>
            </a:r>
          </a:p>
          <a:p>
            <a:pPr lvl="1" algn="l" rtl="0">
              <a:lnSpc>
                <a:spcPct val="80000"/>
              </a:lnSpc>
            </a:pPr>
            <a:r>
              <a:rPr lang="en-US" sz="1800" dirty="0"/>
              <a:t>Has no serious problems</a:t>
            </a:r>
          </a:p>
          <a:p>
            <a:pPr lvl="1" algn="l" rtl="0">
              <a:lnSpc>
                <a:spcPct val="80000"/>
              </a:lnSpc>
            </a:pPr>
            <a:r>
              <a:rPr lang="en-US" sz="1800" dirty="0"/>
              <a:t>Preferred decision criterion</a:t>
            </a:r>
          </a:p>
          <a:p>
            <a:pPr algn="l" rtl="0">
              <a:lnSpc>
                <a:spcPct val="80000"/>
              </a:lnSpc>
            </a:pPr>
            <a:r>
              <a:rPr lang="en-US" sz="2400" dirty="0"/>
              <a:t>Internal rate of return</a:t>
            </a:r>
          </a:p>
          <a:p>
            <a:pPr lvl="1" algn="l" rtl="0">
              <a:lnSpc>
                <a:spcPct val="80000"/>
              </a:lnSpc>
            </a:pPr>
            <a:r>
              <a:rPr lang="en-US" sz="1800" dirty="0"/>
              <a:t>Discount rate that makes NPV = 0</a:t>
            </a:r>
          </a:p>
          <a:p>
            <a:pPr lvl="1" algn="l" rtl="0">
              <a:lnSpc>
                <a:spcPct val="80000"/>
              </a:lnSpc>
            </a:pPr>
            <a:r>
              <a:rPr lang="en-US" sz="1800" dirty="0"/>
              <a:t>Take the project if the IRR is greater than the required return</a:t>
            </a:r>
          </a:p>
          <a:p>
            <a:pPr lvl="1" algn="l" rtl="0">
              <a:lnSpc>
                <a:spcPct val="80000"/>
              </a:lnSpc>
            </a:pPr>
            <a:r>
              <a:rPr lang="en-US" sz="1800" dirty="0"/>
              <a:t>Same decision as NPV with conventional cash flows</a:t>
            </a:r>
          </a:p>
          <a:p>
            <a:pPr lvl="1" algn="l" rtl="0">
              <a:lnSpc>
                <a:spcPct val="80000"/>
              </a:lnSpc>
            </a:pPr>
            <a:r>
              <a:rPr lang="en-US" sz="1800" dirty="0"/>
              <a:t>IRR is unreliable with non-conventional cash flows or mutually exclusive projects</a:t>
            </a:r>
          </a:p>
          <a:p>
            <a:pPr algn="l" rtl="0">
              <a:lnSpc>
                <a:spcPct val="80000"/>
              </a:lnSpc>
            </a:pPr>
            <a:r>
              <a:rPr lang="en-US" sz="2400" dirty="0"/>
              <a:t>Profitability Index</a:t>
            </a:r>
          </a:p>
          <a:p>
            <a:pPr lvl="1" algn="l" rtl="0">
              <a:lnSpc>
                <a:spcPct val="80000"/>
              </a:lnSpc>
            </a:pPr>
            <a:r>
              <a:rPr lang="en-US" sz="1800" dirty="0"/>
              <a:t>Benefit-cost ratio</a:t>
            </a:r>
          </a:p>
          <a:p>
            <a:pPr lvl="1" algn="l" rtl="0">
              <a:lnSpc>
                <a:spcPct val="80000"/>
              </a:lnSpc>
            </a:pPr>
            <a:r>
              <a:rPr lang="en-US" sz="1800" dirty="0"/>
              <a:t>Take investment if PI &gt; 1</a:t>
            </a:r>
          </a:p>
          <a:p>
            <a:pPr lvl="1" algn="l" rtl="0">
              <a:lnSpc>
                <a:spcPct val="80000"/>
              </a:lnSpc>
            </a:pPr>
            <a:r>
              <a:rPr lang="en-US" sz="1800" dirty="0"/>
              <a:t>Cannot be used to rank mutually exclusive projects</a:t>
            </a:r>
          </a:p>
          <a:p>
            <a:pPr lvl="1" algn="l" rtl="0">
              <a:lnSpc>
                <a:spcPct val="80000"/>
              </a:lnSpc>
            </a:pPr>
            <a:r>
              <a:rPr lang="en-US" sz="1800" dirty="0"/>
              <a:t>May be used to rank projects in the presence of capital rationing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 – Payback Criteria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489075"/>
            <a:ext cx="8020050" cy="4530725"/>
          </a:xfrm>
        </p:spPr>
        <p:txBody>
          <a:bodyPr/>
          <a:lstStyle/>
          <a:p>
            <a:pPr algn="l" rtl="0"/>
            <a:r>
              <a:rPr lang="en-US" sz="2400" dirty="0"/>
              <a:t>Payback period</a:t>
            </a:r>
          </a:p>
          <a:p>
            <a:pPr lvl="1" algn="l" rtl="0"/>
            <a:r>
              <a:rPr lang="en-US" sz="2000" dirty="0"/>
              <a:t>Length of time until initial investment is recovered</a:t>
            </a:r>
          </a:p>
          <a:p>
            <a:pPr lvl="1" algn="l" rtl="0"/>
            <a:r>
              <a:rPr lang="en-US" sz="2000" dirty="0"/>
              <a:t>Take the project if it pays back within some specified period</a:t>
            </a:r>
          </a:p>
          <a:p>
            <a:pPr lvl="1" algn="l" rtl="0"/>
            <a:r>
              <a:rPr lang="en-US" sz="2000" dirty="0"/>
              <a:t>Doesn’t account for time value of money and there is an arbitrary cutoff period</a:t>
            </a:r>
          </a:p>
          <a:p>
            <a:pPr algn="l" rtl="0"/>
            <a:r>
              <a:rPr lang="en-US" sz="2400" dirty="0"/>
              <a:t>Discounted payback period</a:t>
            </a:r>
          </a:p>
          <a:p>
            <a:pPr lvl="1" algn="l" rtl="0"/>
            <a:r>
              <a:rPr lang="en-US" sz="2000" dirty="0"/>
              <a:t>Length of time until initial investment is recovered on a discounted basis</a:t>
            </a:r>
          </a:p>
          <a:p>
            <a:pPr lvl="1" algn="l" rtl="0"/>
            <a:r>
              <a:rPr lang="en-US" sz="2000" dirty="0"/>
              <a:t>Take the project if it pays back in some specified period</a:t>
            </a:r>
          </a:p>
          <a:p>
            <a:pPr lvl="1" algn="l" rtl="0"/>
            <a:r>
              <a:rPr lang="en-US" sz="2000" dirty="0"/>
              <a:t>There is an arbitrary cutoff period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 – Accounting Criterion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/>
              <a:t>Average Accounting Return</a:t>
            </a:r>
          </a:p>
          <a:p>
            <a:pPr lvl="1" algn="l" rtl="0"/>
            <a:r>
              <a:rPr lang="en-US" dirty="0"/>
              <a:t>Measure of accounting profit relative to book value</a:t>
            </a:r>
          </a:p>
          <a:p>
            <a:pPr lvl="1" algn="l" rtl="0"/>
            <a:r>
              <a:rPr lang="en-US" dirty="0"/>
              <a:t>Similar to return on assets measure</a:t>
            </a:r>
          </a:p>
          <a:p>
            <a:pPr lvl="1" algn="l" rtl="0"/>
            <a:r>
              <a:rPr lang="en-US" dirty="0"/>
              <a:t>Take the investment if the AAR exceeds some specified return level</a:t>
            </a:r>
          </a:p>
          <a:p>
            <a:pPr lvl="1" algn="l" rtl="0"/>
            <a:r>
              <a:rPr lang="en-US" dirty="0"/>
              <a:t>Serious problems and should not be 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Decision Criteria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1752600"/>
            <a:ext cx="8503920" cy="4114800"/>
          </a:xfrm>
        </p:spPr>
        <p:txBody>
          <a:bodyPr/>
          <a:lstStyle/>
          <a:p>
            <a:pPr algn="l" rtl="0"/>
            <a:r>
              <a:rPr lang="en-US" dirty="0"/>
              <a:t>We need to ask ourselves the following questions when evaluating capital budgeting decision rules</a:t>
            </a:r>
          </a:p>
          <a:p>
            <a:pPr lvl="1" algn="l" rtl="0"/>
            <a:r>
              <a:rPr lang="en-US" dirty="0"/>
              <a:t>Does the decision rule adjust for the time value of money?</a:t>
            </a:r>
          </a:p>
          <a:p>
            <a:pPr lvl="1" algn="l" rtl="0"/>
            <a:r>
              <a:rPr lang="en-US" dirty="0"/>
              <a:t>Does the decision rule adjust for risk?</a:t>
            </a:r>
          </a:p>
          <a:p>
            <a:pPr lvl="1" algn="l" rtl="0"/>
            <a:r>
              <a:rPr lang="en-US" dirty="0"/>
              <a:t>Does the decision rule provide information on whether we are creating value for the firm?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2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Quick Quiz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489075"/>
            <a:ext cx="8020050" cy="4530725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400" dirty="0"/>
              <a:t>Consider an investment that costs $100,000 and has a cash inflow of $25,000 every year for 5 years. The required return is 9% and required payback is 4 years.</a:t>
            </a:r>
          </a:p>
          <a:p>
            <a:pPr lvl="1" algn="l" rtl="0">
              <a:lnSpc>
                <a:spcPct val="90000"/>
              </a:lnSpc>
            </a:pPr>
            <a:r>
              <a:rPr lang="en-US" sz="2200" dirty="0"/>
              <a:t>What is the payback period?</a:t>
            </a:r>
          </a:p>
          <a:p>
            <a:pPr lvl="1" algn="l" rtl="0">
              <a:lnSpc>
                <a:spcPct val="90000"/>
              </a:lnSpc>
            </a:pPr>
            <a:r>
              <a:rPr lang="en-US" sz="2200" dirty="0"/>
              <a:t>What is the discounted payback period?</a:t>
            </a:r>
          </a:p>
          <a:p>
            <a:pPr lvl="1" algn="l" rtl="0">
              <a:lnSpc>
                <a:spcPct val="90000"/>
              </a:lnSpc>
            </a:pPr>
            <a:r>
              <a:rPr lang="en-US" sz="2200" dirty="0"/>
              <a:t>What is the NPV?</a:t>
            </a:r>
          </a:p>
          <a:p>
            <a:pPr lvl="1" algn="l" rtl="0">
              <a:lnSpc>
                <a:spcPct val="90000"/>
              </a:lnSpc>
            </a:pPr>
            <a:r>
              <a:rPr lang="en-US" sz="2200" dirty="0"/>
              <a:t>What is the IRR?</a:t>
            </a:r>
          </a:p>
          <a:p>
            <a:pPr lvl="1" algn="l" rtl="0">
              <a:lnSpc>
                <a:spcPct val="90000"/>
              </a:lnSpc>
            </a:pPr>
            <a:r>
              <a:rPr lang="en-US" sz="2200" dirty="0"/>
              <a:t>Should we accept the project?</a:t>
            </a:r>
          </a:p>
          <a:p>
            <a:pPr algn="l" rtl="0">
              <a:lnSpc>
                <a:spcPct val="90000"/>
              </a:lnSpc>
            </a:pPr>
            <a:r>
              <a:rPr lang="en-US" sz="2400" dirty="0"/>
              <a:t>What decision rule should be the primary decision method?</a:t>
            </a:r>
          </a:p>
          <a:p>
            <a:pPr algn="l" rtl="0">
              <a:lnSpc>
                <a:spcPct val="90000"/>
              </a:lnSpc>
            </a:pPr>
            <a:r>
              <a:rPr lang="en-US" sz="2400" dirty="0"/>
              <a:t>When is the IRR rule unreliable?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bldLvl="2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Comprehensive Problem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489075"/>
            <a:ext cx="8020050" cy="4530725"/>
          </a:xfrm>
        </p:spPr>
        <p:txBody>
          <a:bodyPr/>
          <a:lstStyle/>
          <a:p>
            <a:pPr algn="l" rtl="0"/>
            <a:r>
              <a:rPr lang="en-US" sz="2800" dirty="0"/>
              <a:t>An investment project has the following cash flows: CF0 = -1,000,000; C01 – C08 = 200,000 each</a:t>
            </a:r>
          </a:p>
          <a:p>
            <a:pPr algn="l" rtl="0"/>
            <a:r>
              <a:rPr lang="en-US" sz="2800" dirty="0"/>
              <a:t>If the required rate of return is 12%, what decision should be made using NPV?</a:t>
            </a:r>
          </a:p>
          <a:p>
            <a:pPr algn="l" rtl="0"/>
            <a:r>
              <a:rPr lang="en-US" sz="2800" dirty="0"/>
              <a:t>How would the IRR decision rule be used for this project, and what decision would be reached?</a:t>
            </a:r>
          </a:p>
          <a:p>
            <a:pPr algn="l" rtl="0"/>
            <a:r>
              <a:rPr lang="en-US" sz="2800" dirty="0"/>
              <a:t>How are the above two decisions related?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Payback Period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sz="2800" dirty="0"/>
              <a:t>How long does it take to get the initial cost back in a nominal sense?</a:t>
            </a:r>
          </a:p>
          <a:p>
            <a:pPr algn="l" rtl="0"/>
            <a:r>
              <a:rPr lang="en-US" sz="2800" dirty="0"/>
              <a:t>Computation</a:t>
            </a:r>
          </a:p>
          <a:p>
            <a:pPr lvl="1" algn="l" rtl="0"/>
            <a:r>
              <a:rPr lang="en-US" sz="2400" dirty="0"/>
              <a:t>Estimate the cash flows</a:t>
            </a:r>
          </a:p>
          <a:p>
            <a:pPr lvl="1" algn="l" rtl="0"/>
            <a:r>
              <a:rPr lang="en-US" sz="2400" dirty="0"/>
              <a:t>Subtract the future cash flows from the initial cost until the initial investment has been recovered</a:t>
            </a:r>
          </a:p>
          <a:p>
            <a:pPr algn="l" rtl="0"/>
            <a:r>
              <a:rPr lang="en-US" sz="2800" dirty="0"/>
              <a:t>Decision Rule – </a:t>
            </a:r>
            <a:r>
              <a:rPr lang="en-US" sz="2800" b="1" i="1" dirty="0"/>
              <a:t>Accept if the payback period is less than some preset limit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3527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Computing Payback for the Project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sz="2800" dirty="0"/>
              <a:t>Assume we will accept the project if it pays back within two years.</a:t>
            </a:r>
          </a:p>
          <a:p>
            <a:pPr lvl="1" algn="l" rtl="0"/>
            <a:r>
              <a:rPr lang="en-US" sz="2400" dirty="0"/>
              <a:t>Year 1: 165,000 – 63,120 = 101,880 still to recover</a:t>
            </a:r>
          </a:p>
          <a:p>
            <a:pPr lvl="1" algn="l" rtl="0"/>
            <a:r>
              <a:rPr lang="en-US" sz="2400" dirty="0"/>
              <a:t>Year 2: 101,880 – 70,800 = 31,080 still to recover</a:t>
            </a:r>
          </a:p>
          <a:p>
            <a:pPr lvl="1" algn="l" rtl="0"/>
            <a:r>
              <a:rPr lang="en-US" sz="2400" dirty="0"/>
              <a:t>Year 3: 31,080 – 91,080 = -60,000 </a:t>
            </a:r>
            <a:r>
              <a:rPr lang="en-US" sz="2400" i="1" dirty="0"/>
              <a:t>project pays back in year 3</a:t>
            </a:r>
            <a:endParaRPr lang="en-US" sz="2400" dirty="0"/>
          </a:p>
          <a:p>
            <a:pPr algn="l" rtl="0"/>
            <a:r>
              <a:rPr lang="en-US" sz="2800" b="1" i="1" dirty="0"/>
              <a:t>Do we accept or reject the project?</a:t>
            </a:r>
          </a:p>
        </p:txBody>
      </p:sp>
    </p:spTree>
    <p:extLst>
      <p:ext uri="{BB962C8B-B14F-4D97-AF65-F5344CB8AC3E}">
        <p14:creationId xmlns:p14="http://schemas.microsoft.com/office/powerpoint/2010/main" val="833279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Advantages and Disadvantages of Payback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algn="l" rtl="0"/>
            <a:r>
              <a:rPr lang="en-US" dirty="0"/>
              <a:t>Advantages</a:t>
            </a:r>
          </a:p>
          <a:p>
            <a:pPr lvl="1" algn="l" rtl="0"/>
            <a:r>
              <a:rPr lang="en-US" dirty="0"/>
              <a:t>Easy to understand</a:t>
            </a:r>
          </a:p>
          <a:p>
            <a:pPr lvl="1" algn="l" rtl="0"/>
            <a:r>
              <a:rPr lang="en-US" dirty="0"/>
              <a:t>Adjusts for uncertainty of later cash flows</a:t>
            </a:r>
          </a:p>
          <a:p>
            <a:pPr lvl="1" algn="l" rtl="0"/>
            <a:r>
              <a:rPr lang="en-US" dirty="0"/>
              <a:t>Biased toward liquidity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951413" y="1447800"/>
            <a:ext cx="4040187" cy="4525963"/>
          </a:xfrm>
        </p:spPr>
        <p:txBody>
          <a:bodyPr/>
          <a:lstStyle/>
          <a:p>
            <a:pPr algn="l" rtl="0"/>
            <a:r>
              <a:rPr lang="en-US"/>
              <a:t>Disadvantages</a:t>
            </a:r>
          </a:p>
          <a:p>
            <a:pPr lvl="1" algn="l" rtl="0"/>
            <a:r>
              <a:rPr lang="en-US" sz="2300"/>
              <a:t>Ignores the time value of money</a:t>
            </a:r>
          </a:p>
          <a:p>
            <a:pPr lvl="1" algn="l" rtl="0"/>
            <a:r>
              <a:rPr lang="en-US" sz="2300"/>
              <a:t>Requires an arbitrary cutoff point</a:t>
            </a:r>
          </a:p>
          <a:p>
            <a:pPr lvl="1" algn="l" rtl="0"/>
            <a:r>
              <a:rPr lang="en-US" sz="2300"/>
              <a:t>Ignores cash flows beyond the cutoff date</a:t>
            </a:r>
          </a:p>
          <a:p>
            <a:pPr lvl="1" algn="l" rtl="0"/>
            <a:r>
              <a:rPr lang="en-US" sz="2300"/>
              <a:t>Biased against long-term projects, such as research and development, and new projects</a:t>
            </a:r>
          </a:p>
        </p:txBody>
      </p:sp>
    </p:spTree>
    <p:extLst>
      <p:ext uri="{BB962C8B-B14F-4D97-AF65-F5344CB8AC3E}">
        <p14:creationId xmlns:p14="http://schemas.microsoft.com/office/powerpoint/2010/main" val="3760528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bldLvl="2" autoUpdateAnimBg="0"/>
      <p:bldP spid="23556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Discounted Payback Period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sz="2800" dirty="0"/>
              <a:t>Compute the present value of each cash flow and then determine how long it takes to pay back on a discounted basis</a:t>
            </a:r>
          </a:p>
          <a:p>
            <a:pPr algn="l" rtl="0"/>
            <a:r>
              <a:rPr lang="en-US" sz="2800" dirty="0"/>
              <a:t>Compare to a specified required period</a:t>
            </a:r>
          </a:p>
          <a:p>
            <a:pPr algn="l" rtl="0"/>
            <a:r>
              <a:rPr lang="en-US" sz="2800" dirty="0"/>
              <a:t>Decision Rule - </a:t>
            </a:r>
            <a:r>
              <a:rPr lang="en-US" sz="2800" b="1" i="1" dirty="0"/>
              <a:t>Accept the project if it pays back on a discounted basis within the specified time</a:t>
            </a:r>
          </a:p>
        </p:txBody>
      </p:sp>
    </p:spTree>
    <p:extLst>
      <p:ext uri="{BB962C8B-B14F-4D97-AF65-F5344CB8AC3E}">
        <p14:creationId xmlns:p14="http://schemas.microsoft.com/office/powerpoint/2010/main" val="146751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534400" cy="914400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Computing Discounted Payback for the Project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1676400"/>
            <a:ext cx="8503920" cy="45720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400" dirty="0"/>
              <a:t>Assume we will accept the project if it pays back on a discounted basis in 2 years.</a:t>
            </a:r>
          </a:p>
          <a:p>
            <a:pPr algn="l" rtl="0">
              <a:lnSpc>
                <a:spcPct val="90000"/>
              </a:lnSpc>
            </a:pPr>
            <a:r>
              <a:rPr lang="en-US" sz="2400" dirty="0"/>
              <a:t>Compute the PV for each cash flow and determine the payback period using discounted cash flows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/>
              <a:t>Year 1: 165,000 – 63,120/1.12</a:t>
            </a:r>
            <a:r>
              <a:rPr lang="en-US" sz="2000" baseline="30000" dirty="0"/>
              <a:t>1</a:t>
            </a:r>
            <a:r>
              <a:rPr lang="en-US" sz="2000" dirty="0"/>
              <a:t> = 108,643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/>
              <a:t>Year 2: 108,643 – 70,800/1.12</a:t>
            </a:r>
            <a:r>
              <a:rPr lang="en-US" sz="2000" baseline="30000" dirty="0"/>
              <a:t>2</a:t>
            </a:r>
            <a:r>
              <a:rPr lang="en-US" sz="2000" dirty="0"/>
              <a:t> = 52,202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/>
              <a:t>Year 3: 52,202 – 91,080/1.12</a:t>
            </a:r>
            <a:r>
              <a:rPr lang="en-US" sz="2000" baseline="30000" dirty="0"/>
              <a:t>3</a:t>
            </a:r>
            <a:r>
              <a:rPr lang="en-US" sz="2000" dirty="0"/>
              <a:t> = -12,627 project pays back in year 3</a:t>
            </a:r>
          </a:p>
          <a:p>
            <a:pPr algn="l" rtl="0">
              <a:lnSpc>
                <a:spcPct val="90000"/>
              </a:lnSpc>
            </a:pPr>
            <a:r>
              <a:rPr lang="en-US" sz="2400" b="1" i="1" dirty="0"/>
              <a:t>Do we accept or reject the project?</a:t>
            </a:r>
          </a:p>
        </p:txBody>
      </p:sp>
    </p:spTree>
    <p:extLst>
      <p:ext uri="{BB962C8B-B14F-4D97-AF65-F5344CB8AC3E}">
        <p14:creationId xmlns:p14="http://schemas.microsoft.com/office/powerpoint/2010/main" val="116022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1177</TotalTime>
  <Words>2142</Words>
  <Application>Microsoft Office PowerPoint</Application>
  <PresentationFormat>On-screen Show (4:3)</PresentationFormat>
  <Paragraphs>295</Paragraphs>
  <Slides>41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Arial</vt:lpstr>
      <vt:lpstr>Calibri</vt:lpstr>
      <vt:lpstr>Georgia</vt:lpstr>
      <vt:lpstr>Times New Roman</vt:lpstr>
      <vt:lpstr>Wingdings</vt:lpstr>
      <vt:lpstr>Wingdings 2</vt:lpstr>
      <vt:lpstr>Civic</vt:lpstr>
      <vt:lpstr>1_Civic</vt:lpstr>
      <vt:lpstr>Chart</vt:lpstr>
      <vt:lpstr>Net Present Value  and Other Investment Criteria </vt:lpstr>
      <vt:lpstr>Key Concepts and Skills</vt:lpstr>
      <vt:lpstr>Chapter Outline</vt:lpstr>
      <vt:lpstr>Good Decision Criteria</vt:lpstr>
      <vt:lpstr>Payback Period</vt:lpstr>
      <vt:lpstr>Computing Payback for the Project</vt:lpstr>
      <vt:lpstr>Advantages and Disadvantages of Payback</vt:lpstr>
      <vt:lpstr>Discounted Payback Period</vt:lpstr>
      <vt:lpstr>Computing Discounted Payback for the Project</vt:lpstr>
      <vt:lpstr>Decision Criteria Test – Discounted Payback</vt:lpstr>
      <vt:lpstr>Advantages and Disadvantages of Discounted Payback</vt:lpstr>
      <vt:lpstr>Net Present Value</vt:lpstr>
      <vt:lpstr>NPV – Decision Rule</vt:lpstr>
      <vt:lpstr>Decision Criteria Test - NPV</vt:lpstr>
      <vt:lpstr>Average Accounting Return</vt:lpstr>
      <vt:lpstr>Computing AAR for the Project</vt:lpstr>
      <vt:lpstr>Decision Criteria Test - AAR</vt:lpstr>
      <vt:lpstr>Advantages and Disadvantages of AAR</vt:lpstr>
      <vt:lpstr>Internal Rate of Return</vt:lpstr>
      <vt:lpstr>IRR – Definition and Decision Rule</vt:lpstr>
      <vt:lpstr>Computing IRR for the Project</vt:lpstr>
      <vt:lpstr>NPV Profile for the Project</vt:lpstr>
      <vt:lpstr>Decision Criteria Test - IRR</vt:lpstr>
      <vt:lpstr>Advantages of IRR</vt:lpstr>
      <vt:lpstr>Summary of Decisions for the Project</vt:lpstr>
      <vt:lpstr>NPV vs. IRR</vt:lpstr>
      <vt:lpstr>IRR and Non-conventional Cash Flows</vt:lpstr>
      <vt:lpstr>Another Example – Non-conventional Cash Flows</vt:lpstr>
      <vt:lpstr>NPV Profile</vt:lpstr>
      <vt:lpstr>Summary of Decision Rules</vt:lpstr>
      <vt:lpstr>IRR and Mutually Exclusive Projects</vt:lpstr>
      <vt:lpstr>Example With Mutually Exclusive Projects</vt:lpstr>
      <vt:lpstr>NPV Profiles</vt:lpstr>
      <vt:lpstr>Conflicts Between NPV and IRR</vt:lpstr>
      <vt:lpstr>Profitability Index</vt:lpstr>
      <vt:lpstr>Advantages and Disadvantages of Profitability Index</vt:lpstr>
      <vt:lpstr>Summary – Discounted Cash Flow Criteria</vt:lpstr>
      <vt:lpstr>Summary – Payback Criteria</vt:lpstr>
      <vt:lpstr>Summary – Accounting Criterion</vt:lpstr>
      <vt:lpstr>Quick Quiz</vt:lpstr>
      <vt:lpstr>Comprehensive Problem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Concepts and Skills</dc:title>
  <dc:creator>H</dc:creator>
  <cp:lastModifiedBy>Rima Al-Sager</cp:lastModifiedBy>
  <cp:revision>96</cp:revision>
  <dcterms:created xsi:type="dcterms:W3CDTF">2012-02-14T18:18:09Z</dcterms:created>
  <dcterms:modified xsi:type="dcterms:W3CDTF">2013-04-21T18:13:41Z</dcterms:modified>
</cp:coreProperties>
</file>