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B2336-751B-465C-BCF6-B20822510508}" type="doc">
      <dgm:prSet loTypeId="urn:microsoft.com/office/officeart/2005/8/layout/arrow2" loCatId="process" qsTypeId="urn:microsoft.com/office/officeart/2005/8/quickstyle/simple2" qsCatId="simple" csTypeId="urn:microsoft.com/office/officeart/2005/8/colors/accent1_2" csCatId="accent1" phldr="1"/>
      <dgm:spPr/>
    </dgm:pt>
    <dgm:pt modelId="{CF0C2636-CE9B-4684-8FD4-0B69D45E59D0}">
      <dgm:prSet phldrT="[Text]" custT="1"/>
      <dgm:spPr/>
      <dgm:t>
        <a:bodyPr/>
        <a:lstStyle/>
        <a:p>
          <a:pPr rtl="1"/>
          <a:r>
            <a:rPr lang="en-US" sz="1600" dirty="0" smtClean="0"/>
            <a:t>How much money you need to start ???</a:t>
          </a:r>
          <a:endParaRPr lang="ar-SA" sz="1600" dirty="0"/>
        </a:p>
      </dgm:t>
    </dgm:pt>
    <dgm:pt modelId="{B9DD05E5-0510-4089-ADD2-49FD0B298996}" type="parTrans" cxnId="{C0C858EA-05E8-4A9F-8CAE-C86EE0382A30}">
      <dgm:prSet/>
      <dgm:spPr/>
      <dgm:t>
        <a:bodyPr/>
        <a:lstStyle/>
        <a:p>
          <a:pPr rtl="1"/>
          <a:endParaRPr lang="ar-SA"/>
        </a:p>
      </dgm:t>
    </dgm:pt>
    <dgm:pt modelId="{E60BB07D-4186-4717-AA96-364E19DF894A}" type="sibTrans" cxnId="{C0C858EA-05E8-4A9F-8CAE-C86EE0382A30}">
      <dgm:prSet/>
      <dgm:spPr/>
      <dgm:t>
        <a:bodyPr/>
        <a:lstStyle/>
        <a:p>
          <a:pPr rtl="1"/>
          <a:endParaRPr lang="ar-SA"/>
        </a:p>
      </dgm:t>
    </dgm:pt>
    <dgm:pt modelId="{37B4E495-3385-4544-8DC6-B7648C8E5A30}">
      <dgm:prSet phldrT="[Text]" custT="1"/>
      <dgm:spPr/>
      <dgm:t>
        <a:bodyPr/>
        <a:lstStyle/>
        <a:p>
          <a:pPr rtl="1"/>
          <a:r>
            <a:rPr lang="en-US" sz="1600" dirty="0" smtClean="0"/>
            <a:t>Convincing the investor</a:t>
          </a:r>
          <a:endParaRPr lang="ar-SA" sz="1600" dirty="0"/>
        </a:p>
      </dgm:t>
    </dgm:pt>
    <dgm:pt modelId="{F795114C-4DC0-4E7B-9208-60D6D519520F}" type="parTrans" cxnId="{12AB74CA-909A-4DD5-BB35-9971760A3D89}">
      <dgm:prSet/>
      <dgm:spPr/>
      <dgm:t>
        <a:bodyPr/>
        <a:lstStyle/>
        <a:p>
          <a:pPr rtl="1"/>
          <a:endParaRPr lang="ar-SA"/>
        </a:p>
      </dgm:t>
    </dgm:pt>
    <dgm:pt modelId="{970A93A3-E9C8-46F5-873C-CB34879A0515}" type="sibTrans" cxnId="{12AB74CA-909A-4DD5-BB35-9971760A3D89}">
      <dgm:prSet/>
      <dgm:spPr/>
      <dgm:t>
        <a:bodyPr/>
        <a:lstStyle/>
        <a:p>
          <a:pPr rtl="1"/>
          <a:endParaRPr lang="ar-SA"/>
        </a:p>
      </dgm:t>
    </dgm:pt>
    <dgm:pt modelId="{6C7C649C-14D4-430A-AFAE-3034FA99ACE2}">
      <dgm:prSet phldrT="[Text]" custT="1"/>
      <dgm:spPr/>
      <dgm:t>
        <a:bodyPr/>
        <a:lstStyle/>
        <a:p>
          <a:pPr rtl="1"/>
          <a:r>
            <a:rPr lang="en-US" sz="1600" dirty="0" smtClean="0"/>
            <a:t>paying back the money </a:t>
          </a:r>
          <a:endParaRPr lang="ar-SA" sz="1600" dirty="0"/>
        </a:p>
      </dgm:t>
    </dgm:pt>
    <dgm:pt modelId="{CE76B78D-997D-448B-B4B4-C029B7CAD3FB}" type="parTrans" cxnId="{CE914580-D471-4B70-A989-91486EEC1A87}">
      <dgm:prSet/>
      <dgm:spPr/>
      <dgm:t>
        <a:bodyPr/>
        <a:lstStyle/>
        <a:p>
          <a:pPr rtl="1"/>
          <a:endParaRPr lang="ar-SA"/>
        </a:p>
      </dgm:t>
    </dgm:pt>
    <dgm:pt modelId="{15878A21-CA20-4643-8E8B-28E245670983}" type="sibTrans" cxnId="{CE914580-D471-4B70-A989-91486EEC1A87}">
      <dgm:prSet/>
      <dgm:spPr/>
      <dgm:t>
        <a:bodyPr/>
        <a:lstStyle/>
        <a:p>
          <a:pPr rtl="1"/>
          <a:endParaRPr lang="ar-SA"/>
        </a:p>
      </dgm:t>
    </dgm:pt>
    <dgm:pt modelId="{3C9639F6-46B9-41F5-9CEC-353ED2C69315}">
      <dgm:prSet phldrT="[Text]" custT="1"/>
      <dgm:spPr/>
      <dgm:t>
        <a:bodyPr/>
        <a:lstStyle/>
        <a:p>
          <a:pPr rtl="1"/>
          <a:r>
            <a:rPr lang="en-US" sz="1600" dirty="0" smtClean="0"/>
            <a:t>Proving your company to the investor </a:t>
          </a:r>
          <a:endParaRPr lang="ar-SA" sz="1600" dirty="0"/>
        </a:p>
      </dgm:t>
    </dgm:pt>
    <dgm:pt modelId="{91F0B32B-31C9-424A-A591-5F2F941FF83E}" type="parTrans" cxnId="{C92BA226-910B-468A-B41C-C6125A2F8166}">
      <dgm:prSet/>
      <dgm:spPr/>
      <dgm:t>
        <a:bodyPr/>
        <a:lstStyle/>
        <a:p>
          <a:pPr rtl="1"/>
          <a:endParaRPr lang="ar-SA"/>
        </a:p>
      </dgm:t>
    </dgm:pt>
    <dgm:pt modelId="{02A64366-42B7-4B5F-82C5-549266627211}" type="sibTrans" cxnId="{C92BA226-910B-468A-B41C-C6125A2F8166}">
      <dgm:prSet/>
      <dgm:spPr/>
      <dgm:t>
        <a:bodyPr/>
        <a:lstStyle/>
        <a:p>
          <a:pPr rtl="1"/>
          <a:endParaRPr lang="ar-SA"/>
        </a:p>
      </dgm:t>
    </dgm:pt>
    <dgm:pt modelId="{B4B0366B-BB88-49DE-BF17-D55D9150612B}">
      <dgm:prSet phldrT="[Text]" custT="1"/>
      <dgm:spPr/>
      <dgm:t>
        <a:bodyPr/>
        <a:lstStyle/>
        <a:p>
          <a:pPr rtl="1"/>
          <a:r>
            <a:rPr lang="en-US" sz="1600" dirty="0" smtClean="0"/>
            <a:t>What offers you can give </a:t>
          </a:r>
          <a:endParaRPr lang="ar-SA" sz="1600" dirty="0"/>
        </a:p>
      </dgm:t>
    </dgm:pt>
    <dgm:pt modelId="{96E9E413-0240-41E0-97D0-F922BAD9C7DC}" type="parTrans" cxnId="{9A91B31B-2FFC-4FBE-B4D7-7EE112E5704F}">
      <dgm:prSet/>
      <dgm:spPr/>
      <dgm:t>
        <a:bodyPr/>
        <a:lstStyle/>
        <a:p>
          <a:pPr rtl="1"/>
          <a:endParaRPr lang="ar-SA"/>
        </a:p>
      </dgm:t>
    </dgm:pt>
    <dgm:pt modelId="{F2343A8B-AEB4-4D8A-A07B-DA378E6E8F9B}" type="sibTrans" cxnId="{9A91B31B-2FFC-4FBE-B4D7-7EE112E5704F}">
      <dgm:prSet/>
      <dgm:spPr/>
      <dgm:t>
        <a:bodyPr/>
        <a:lstStyle/>
        <a:p>
          <a:pPr rtl="1"/>
          <a:endParaRPr lang="ar-SA"/>
        </a:p>
      </dgm:t>
    </dgm:pt>
    <dgm:pt modelId="{19ACE7C6-D2B3-416F-A41C-169F20EC524B}" type="pres">
      <dgm:prSet presAssocID="{783B2336-751B-465C-BCF6-B20822510508}" presName="arrowDiagram" presStyleCnt="0">
        <dgm:presLayoutVars>
          <dgm:chMax val="5"/>
          <dgm:dir/>
          <dgm:resizeHandles val="exact"/>
        </dgm:presLayoutVars>
      </dgm:prSet>
      <dgm:spPr/>
    </dgm:pt>
    <dgm:pt modelId="{42F87F11-3161-435A-BFF2-C89BD3FADDDE}" type="pres">
      <dgm:prSet presAssocID="{783B2336-751B-465C-BCF6-B20822510508}" presName="arrow" presStyleLbl="bgShp" presStyleIdx="0" presStyleCnt="1"/>
      <dgm:spPr/>
    </dgm:pt>
    <dgm:pt modelId="{656FB686-4FA8-477E-83FE-86AC5202C386}" type="pres">
      <dgm:prSet presAssocID="{783B2336-751B-465C-BCF6-B20822510508}" presName="arrowDiagram5" presStyleCnt="0"/>
      <dgm:spPr/>
    </dgm:pt>
    <dgm:pt modelId="{D8B1DC04-2545-44FA-A175-510581D86E30}" type="pres">
      <dgm:prSet presAssocID="{CF0C2636-CE9B-4684-8FD4-0B69D45E59D0}" presName="bullet5a" presStyleLbl="node1" presStyleIdx="0" presStyleCnt="5"/>
      <dgm:spPr/>
    </dgm:pt>
    <dgm:pt modelId="{3B066330-0F9B-4CD0-9601-D95BB0AA6B1F}" type="pres">
      <dgm:prSet presAssocID="{CF0C2636-CE9B-4684-8FD4-0B69D45E59D0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688502-A914-4623-BA85-933F4025CBC4}" type="pres">
      <dgm:prSet presAssocID="{37B4E495-3385-4544-8DC6-B7648C8E5A30}" presName="bullet5b" presStyleLbl="node1" presStyleIdx="1" presStyleCnt="5"/>
      <dgm:spPr/>
    </dgm:pt>
    <dgm:pt modelId="{87D24E23-B59C-40AD-9006-BB89F314D2C3}" type="pres">
      <dgm:prSet presAssocID="{37B4E495-3385-4544-8DC6-B7648C8E5A30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FA54DFC-5EBD-4517-8142-BC7EB4BCB8B8}" type="pres">
      <dgm:prSet presAssocID="{3C9639F6-46B9-41F5-9CEC-353ED2C69315}" presName="bullet5c" presStyleLbl="node1" presStyleIdx="2" presStyleCnt="5"/>
      <dgm:spPr/>
    </dgm:pt>
    <dgm:pt modelId="{9F095C18-CDF8-46AE-B71C-152139F84DA0}" type="pres">
      <dgm:prSet presAssocID="{3C9639F6-46B9-41F5-9CEC-353ED2C69315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CED972D-D5CC-4B50-B3BC-D37567E6ECD3}" type="pres">
      <dgm:prSet presAssocID="{B4B0366B-BB88-49DE-BF17-D55D9150612B}" presName="bullet5d" presStyleLbl="node1" presStyleIdx="3" presStyleCnt="5"/>
      <dgm:spPr/>
    </dgm:pt>
    <dgm:pt modelId="{7C02C770-1948-4B58-A803-C6703BB0AB11}" type="pres">
      <dgm:prSet presAssocID="{B4B0366B-BB88-49DE-BF17-D55D9150612B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7CEB707-14EF-4810-9F95-5F112AC9042B}" type="pres">
      <dgm:prSet presAssocID="{6C7C649C-14D4-430A-AFAE-3034FA99ACE2}" presName="bullet5e" presStyleLbl="node1" presStyleIdx="4" presStyleCnt="5"/>
      <dgm:spPr/>
    </dgm:pt>
    <dgm:pt modelId="{08D28FB6-2174-4551-8778-65D1C0957340}" type="pres">
      <dgm:prSet presAssocID="{6C7C649C-14D4-430A-AFAE-3034FA99ACE2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A91B31B-2FFC-4FBE-B4D7-7EE112E5704F}" srcId="{783B2336-751B-465C-BCF6-B20822510508}" destId="{B4B0366B-BB88-49DE-BF17-D55D9150612B}" srcOrd="3" destOrd="0" parTransId="{96E9E413-0240-41E0-97D0-F922BAD9C7DC}" sibTransId="{F2343A8B-AEB4-4D8A-A07B-DA378E6E8F9B}"/>
    <dgm:cxn modelId="{1B8BBD4D-2377-4AB5-98B7-328D05571A07}" type="presOf" srcId="{6C7C649C-14D4-430A-AFAE-3034FA99ACE2}" destId="{08D28FB6-2174-4551-8778-65D1C0957340}" srcOrd="0" destOrd="0" presId="urn:microsoft.com/office/officeart/2005/8/layout/arrow2"/>
    <dgm:cxn modelId="{03FBEA87-3F60-4E21-8806-0DE13A41A599}" type="presOf" srcId="{37B4E495-3385-4544-8DC6-B7648C8E5A30}" destId="{87D24E23-B59C-40AD-9006-BB89F314D2C3}" srcOrd="0" destOrd="0" presId="urn:microsoft.com/office/officeart/2005/8/layout/arrow2"/>
    <dgm:cxn modelId="{CE914580-D471-4B70-A989-91486EEC1A87}" srcId="{783B2336-751B-465C-BCF6-B20822510508}" destId="{6C7C649C-14D4-430A-AFAE-3034FA99ACE2}" srcOrd="4" destOrd="0" parTransId="{CE76B78D-997D-448B-B4B4-C029B7CAD3FB}" sibTransId="{15878A21-CA20-4643-8E8B-28E245670983}"/>
    <dgm:cxn modelId="{C0C858EA-05E8-4A9F-8CAE-C86EE0382A30}" srcId="{783B2336-751B-465C-BCF6-B20822510508}" destId="{CF0C2636-CE9B-4684-8FD4-0B69D45E59D0}" srcOrd="0" destOrd="0" parTransId="{B9DD05E5-0510-4089-ADD2-49FD0B298996}" sibTransId="{E60BB07D-4186-4717-AA96-364E19DF894A}"/>
    <dgm:cxn modelId="{80EBEB67-D081-4ABA-A42D-4B65210EFDA9}" type="presOf" srcId="{B4B0366B-BB88-49DE-BF17-D55D9150612B}" destId="{7C02C770-1948-4B58-A803-C6703BB0AB11}" srcOrd="0" destOrd="0" presId="urn:microsoft.com/office/officeart/2005/8/layout/arrow2"/>
    <dgm:cxn modelId="{D263DFD0-4043-4367-8077-FE1DE31303FA}" type="presOf" srcId="{3C9639F6-46B9-41F5-9CEC-353ED2C69315}" destId="{9F095C18-CDF8-46AE-B71C-152139F84DA0}" srcOrd="0" destOrd="0" presId="urn:microsoft.com/office/officeart/2005/8/layout/arrow2"/>
    <dgm:cxn modelId="{266C58FE-F35B-41F3-A6C3-257880C87BA3}" type="presOf" srcId="{783B2336-751B-465C-BCF6-B20822510508}" destId="{19ACE7C6-D2B3-416F-A41C-169F20EC524B}" srcOrd="0" destOrd="0" presId="urn:microsoft.com/office/officeart/2005/8/layout/arrow2"/>
    <dgm:cxn modelId="{C92BA226-910B-468A-B41C-C6125A2F8166}" srcId="{783B2336-751B-465C-BCF6-B20822510508}" destId="{3C9639F6-46B9-41F5-9CEC-353ED2C69315}" srcOrd="2" destOrd="0" parTransId="{91F0B32B-31C9-424A-A591-5F2F941FF83E}" sibTransId="{02A64366-42B7-4B5F-82C5-549266627211}"/>
    <dgm:cxn modelId="{20AA5B6D-C729-497B-8C0F-A98C3636AFF2}" type="presOf" srcId="{CF0C2636-CE9B-4684-8FD4-0B69D45E59D0}" destId="{3B066330-0F9B-4CD0-9601-D95BB0AA6B1F}" srcOrd="0" destOrd="0" presId="urn:microsoft.com/office/officeart/2005/8/layout/arrow2"/>
    <dgm:cxn modelId="{12AB74CA-909A-4DD5-BB35-9971760A3D89}" srcId="{783B2336-751B-465C-BCF6-B20822510508}" destId="{37B4E495-3385-4544-8DC6-B7648C8E5A30}" srcOrd="1" destOrd="0" parTransId="{F795114C-4DC0-4E7B-9208-60D6D519520F}" sibTransId="{970A93A3-E9C8-46F5-873C-CB34879A0515}"/>
    <dgm:cxn modelId="{9EC42DF5-55F1-49D8-B318-52B238B09686}" type="presParOf" srcId="{19ACE7C6-D2B3-416F-A41C-169F20EC524B}" destId="{42F87F11-3161-435A-BFF2-C89BD3FADDDE}" srcOrd="0" destOrd="0" presId="urn:microsoft.com/office/officeart/2005/8/layout/arrow2"/>
    <dgm:cxn modelId="{DFA88447-D6EB-48EC-9EF9-0D46C12CF00B}" type="presParOf" srcId="{19ACE7C6-D2B3-416F-A41C-169F20EC524B}" destId="{656FB686-4FA8-477E-83FE-86AC5202C386}" srcOrd="1" destOrd="0" presId="urn:microsoft.com/office/officeart/2005/8/layout/arrow2"/>
    <dgm:cxn modelId="{C7634DD0-656E-4CC8-B327-48F63EE4882A}" type="presParOf" srcId="{656FB686-4FA8-477E-83FE-86AC5202C386}" destId="{D8B1DC04-2545-44FA-A175-510581D86E30}" srcOrd="0" destOrd="0" presId="urn:microsoft.com/office/officeart/2005/8/layout/arrow2"/>
    <dgm:cxn modelId="{C2081C31-6922-4912-88C1-0071A590DB18}" type="presParOf" srcId="{656FB686-4FA8-477E-83FE-86AC5202C386}" destId="{3B066330-0F9B-4CD0-9601-D95BB0AA6B1F}" srcOrd="1" destOrd="0" presId="urn:microsoft.com/office/officeart/2005/8/layout/arrow2"/>
    <dgm:cxn modelId="{A00FD2B4-E31F-4391-8687-06CF34F6CD22}" type="presParOf" srcId="{656FB686-4FA8-477E-83FE-86AC5202C386}" destId="{1C688502-A914-4623-BA85-933F4025CBC4}" srcOrd="2" destOrd="0" presId="urn:microsoft.com/office/officeart/2005/8/layout/arrow2"/>
    <dgm:cxn modelId="{AAF92765-1FB3-4562-94FB-8E6FF3731C6C}" type="presParOf" srcId="{656FB686-4FA8-477E-83FE-86AC5202C386}" destId="{87D24E23-B59C-40AD-9006-BB89F314D2C3}" srcOrd="3" destOrd="0" presId="urn:microsoft.com/office/officeart/2005/8/layout/arrow2"/>
    <dgm:cxn modelId="{4C5752F1-0BCB-4BC4-9E30-5D35F6CA484B}" type="presParOf" srcId="{656FB686-4FA8-477E-83FE-86AC5202C386}" destId="{4FA54DFC-5EBD-4517-8142-BC7EB4BCB8B8}" srcOrd="4" destOrd="0" presId="urn:microsoft.com/office/officeart/2005/8/layout/arrow2"/>
    <dgm:cxn modelId="{2EF054CE-AB65-4344-8324-77A408BE2794}" type="presParOf" srcId="{656FB686-4FA8-477E-83FE-86AC5202C386}" destId="{9F095C18-CDF8-46AE-B71C-152139F84DA0}" srcOrd="5" destOrd="0" presId="urn:microsoft.com/office/officeart/2005/8/layout/arrow2"/>
    <dgm:cxn modelId="{E7DD25DD-9A26-42D6-8479-16801F7A45A3}" type="presParOf" srcId="{656FB686-4FA8-477E-83FE-86AC5202C386}" destId="{5CED972D-D5CC-4B50-B3BC-D37567E6ECD3}" srcOrd="6" destOrd="0" presId="urn:microsoft.com/office/officeart/2005/8/layout/arrow2"/>
    <dgm:cxn modelId="{33908FEB-A911-457B-A18E-D859339D1F35}" type="presParOf" srcId="{656FB686-4FA8-477E-83FE-86AC5202C386}" destId="{7C02C770-1948-4B58-A803-C6703BB0AB11}" srcOrd="7" destOrd="0" presId="urn:microsoft.com/office/officeart/2005/8/layout/arrow2"/>
    <dgm:cxn modelId="{D73A370A-AC58-4463-A5CA-8C02CF158268}" type="presParOf" srcId="{656FB686-4FA8-477E-83FE-86AC5202C386}" destId="{27CEB707-14EF-4810-9F95-5F112AC9042B}" srcOrd="8" destOrd="0" presId="urn:microsoft.com/office/officeart/2005/8/layout/arrow2"/>
    <dgm:cxn modelId="{9A040DCF-395F-402C-8B55-807E374C43D9}" type="presParOf" srcId="{656FB686-4FA8-477E-83FE-86AC5202C386}" destId="{08D28FB6-2174-4551-8778-65D1C09573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F87F11-3161-435A-BFF2-C89BD3FADDDE}">
      <dsp:nvSpPr>
        <dsp:cNvPr id="0" name=""/>
        <dsp:cNvSpPr/>
      </dsp:nvSpPr>
      <dsp:spPr>
        <a:xfrm>
          <a:off x="0" y="323849"/>
          <a:ext cx="7619999" cy="47624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1DC04-2545-44FA-A175-510581D86E30}">
      <dsp:nvSpPr>
        <dsp:cNvPr id="0" name=""/>
        <dsp:cNvSpPr/>
      </dsp:nvSpPr>
      <dsp:spPr>
        <a:xfrm>
          <a:off x="750569" y="3865245"/>
          <a:ext cx="175260" cy="175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066330-0F9B-4CD0-9601-D95BB0AA6B1F}">
      <dsp:nvSpPr>
        <dsp:cNvPr id="0" name=""/>
        <dsp:cNvSpPr/>
      </dsp:nvSpPr>
      <dsp:spPr>
        <a:xfrm>
          <a:off x="838199" y="3952875"/>
          <a:ext cx="998220" cy="1133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867" tIns="0" rIns="0" bIns="0" numCol="1" spcCol="1270" anchor="t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How much money you need to start ???</a:t>
          </a:r>
          <a:endParaRPr lang="ar-SA" sz="1600" kern="1200" dirty="0"/>
        </a:p>
      </dsp:txBody>
      <dsp:txXfrm>
        <a:off x="838199" y="3952875"/>
        <a:ext cx="998220" cy="1133475"/>
      </dsp:txXfrm>
    </dsp:sp>
    <dsp:sp modelId="{1C688502-A914-4623-BA85-933F4025CBC4}">
      <dsp:nvSpPr>
        <dsp:cNvPr id="0" name=""/>
        <dsp:cNvSpPr/>
      </dsp:nvSpPr>
      <dsp:spPr>
        <a:xfrm>
          <a:off x="1699259" y="2953702"/>
          <a:ext cx="274320" cy="274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D24E23-B59C-40AD-9006-BB89F314D2C3}">
      <dsp:nvSpPr>
        <dsp:cNvPr id="0" name=""/>
        <dsp:cNvSpPr/>
      </dsp:nvSpPr>
      <dsp:spPr>
        <a:xfrm>
          <a:off x="1836419" y="3090862"/>
          <a:ext cx="1264920" cy="1995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56" tIns="0" rIns="0" bIns="0" numCol="1" spcCol="1270" anchor="t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Convincing the investor</a:t>
          </a:r>
          <a:endParaRPr lang="ar-SA" sz="1600" kern="1200" dirty="0"/>
        </a:p>
      </dsp:txBody>
      <dsp:txXfrm>
        <a:off x="1836419" y="3090862"/>
        <a:ext cx="1264920" cy="1995487"/>
      </dsp:txXfrm>
    </dsp:sp>
    <dsp:sp modelId="{4FA54DFC-5EBD-4517-8142-BC7EB4BCB8B8}">
      <dsp:nvSpPr>
        <dsp:cNvPr id="0" name=""/>
        <dsp:cNvSpPr/>
      </dsp:nvSpPr>
      <dsp:spPr>
        <a:xfrm>
          <a:off x="2918459" y="2226944"/>
          <a:ext cx="365760" cy="365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095C18-CDF8-46AE-B71C-152139F84DA0}">
      <dsp:nvSpPr>
        <dsp:cNvPr id="0" name=""/>
        <dsp:cNvSpPr/>
      </dsp:nvSpPr>
      <dsp:spPr>
        <a:xfrm>
          <a:off x="3101339" y="2409825"/>
          <a:ext cx="1470660" cy="2676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9" tIns="0" rIns="0" bIns="0" numCol="1" spcCol="1270" anchor="t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Proving your company to the investor </a:t>
          </a:r>
          <a:endParaRPr lang="ar-SA" sz="1600" kern="1200" dirty="0"/>
        </a:p>
      </dsp:txBody>
      <dsp:txXfrm>
        <a:off x="3101339" y="2409825"/>
        <a:ext cx="1470660" cy="2676525"/>
      </dsp:txXfrm>
    </dsp:sp>
    <dsp:sp modelId="{5CED972D-D5CC-4B50-B3BC-D37567E6ECD3}">
      <dsp:nvSpPr>
        <dsp:cNvPr id="0" name=""/>
        <dsp:cNvSpPr/>
      </dsp:nvSpPr>
      <dsp:spPr>
        <a:xfrm>
          <a:off x="4335780" y="1659254"/>
          <a:ext cx="472440" cy="472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02C770-1948-4B58-A803-C6703BB0AB11}">
      <dsp:nvSpPr>
        <dsp:cNvPr id="0" name=""/>
        <dsp:cNvSpPr/>
      </dsp:nvSpPr>
      <dsp:spPr>
        <a:xfrm>
          <a:off x="4572000" y="1895475"/>
          <a:ext cx="1524000" cy="3190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336" tIns="0" rIns="0" bIns="0" numCol="1" spcCol="1270" anchor="t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What offers you can give </a:t>
          </a:r>
          <a:endParaRPr lang="ar-SA" sz="1600" kern="1200" dirty="0"/>
        </a:p>
      </dsp:txBody>
      <dsp:txXfrm>
        <a:off x="4572000" y="1895475"/>
        <a:ext cx="1524000" cy="3190875"/>
      </dsp:txXfrm>
    </dsp:sp>
    <dsp:sp modelId="{27CEB707-14EF-4810-9F95-5F112AC9042B}">
      <dsp:nvSpPr>
        <dsp:cNvPr id="0" name=""/>
        <dsp:cNvSpPr/>
      </dsp:nvSpPr>
      <dsp:spPr>
        <a:xfrm>
          <a:off x="5795009" y="1280159"/>
          <a:ext cx="601980" cy="6019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D28FB6-2174-4551-8778-65D1C0957340}">
      <dsp:nvSpPr>
        <dsp:cNvPr id="0" name=""/>
        <dsp:cNvSpPr/>
      </dsp:nvSpPr>
      <dsp:spPr>
        <a:xfrm>
          <a:off x="6095999" y="1581149"/>
          <a:ext cx="1524000" cy="350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977" tIns="0" rIns="0" bIns="0" numCol="1" spcCol="1270" anchor="t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paying back the money </a:t>
          </a:r>
          <a:endParaRPr lang="ar-SA" sz="1600" kern="1200" dirty="0"/>
        </a:p>
      </dsp:txBody>
      <dsp:txXfrm>
        <a:off x="6095999" y="1581149"/>
        <a:ext cx="1524000" cy="3505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9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Secure Funding </a:t>
            </a:r>
            <a:endParaRPr lang="ar-SA" sz="4800" dirty="0"/>
          </a:p>
        </p:txBody>
      </p:sp>
      <p:pic>
        <p:nvPicPr>
          <p:cNvPr id="4" name="Picture 3" descr="secure fun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2667000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CA3EL8W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828800"/>
            <a:ext cx="70485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Unit 2</a:t>
            </a:r>
            <a:br>
              <a:rPr lang="en-US" dirty="0" smtClean="0"/>
            </a:br>
            <a:r>
              <a:rPr lang="en-US" dirty="0" smtClean="0"/>
              <a:t>where to access funding  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3886200" y="2362200"/>
            <a:ext cx="2970685" cy="34163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/>
              <a:t>1- Personal money.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2- Family 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3- Friends  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4- Angel investor 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5- venture capital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200400"/>
            <a:ext cx="697178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What kind of funding sources in your company ?? </a:t>
            </a:r>
            <a:endParaRPr lang="ar-S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990600"/>
            <a:ext cx="3417922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sz="4400" dirty="0" smtClean="0"/>
              <a:t>Question </a:t>
            </a:r>
            <a:r>
              <a:rPr lang="en-US" sz="4400" smtClean="0"/>
              <a:t>2:  </a:t>
            </a:r>
            <a:endParaRPr lang="ar-SA" sz="4400" dirty="0"/>
          </a:p>
        </p:txBody>
      </p:sp>
      <p:pic>
        <p:nvPicPr>
          <p:cNvPr id="5" name="Picture 4" descr="thCAFUWOB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810000"/>
            <a:ext cx="49530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0"/>
            <a:ext cx="28575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Unit 3</a:t>
            </a:r>
            <a:br>
              <a:rPr lang="en-US" dirty="0" smtClean="0"/>
            </a:br>
            <a:r>
              <a:rPr lang="en-US" dirty="0" smtClean="0"/>
              <a:t>types of capital 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416492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There are two major types of capital: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590800"/>
          <a:ext cx="6096000" cy="379476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489200"/>
                <a:gridCol w="2184400"/>
                <a:gridCol w="1422400"/>
              </a:tblGrid>
              <a:tr h="86868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Characteristics</a:t>
                      </a:r>
                      <a:r>
                        <a:rPr lang="en-US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Type of capital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 </a:t>
                      </a:r>
                      <a:r>
                        <a:rPr lang="en-US" dirty="0" smtClean="0"/>
                        <a:t>sources of funds</a:t>
                      </a:r>
                      <a:r>
                        <a:rPr lang="en-US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have the legal priority of getting paid a profit-sharing fee , or getting their money back if any </a:t>
                      </a:r>
                      <a:endParaRPr lang="ar-SA" baseline="0" dirty="0" smtClean="0"/>
                    </a:p>
                    <a:p>
                      <a:pPr algn="l" rtl="1"/>
                      <a:r>
                        <a:rPr lang="en-US" baseline="0" dirty="0" smtClean="0"/>
                        <a:t>thing goes wrong .</a:t>
                      </a:r>
                    </a:p>
                    <a:p>
                      <a:pPr algn="l" rtl="1"/>
                      <a:r>
                        <a:rPr lang="en-US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Bank loans </a:t>
                      </a:r>
                      <a:endParaRPr lang="ar-S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Debt </a:t>
                      </a:r>
                      <a:endParaRPr lang="ar-SA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Paid back after the bank fully paid .</a:t>
                      </a:r>
                    </a:p>
                    <a:p>
                      <a:pPr algn="l" rtl="1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Loans from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investors “subordinate”</a:t>
                      </a:r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397000"/>
          <a:ext cx="6934200" cy="462280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3866444"/>
                <a:gridCol w="2147712"/>
                <a:gridCol w="920044"/>
              </a:tblGrid>
              <a:tr h="2142273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They have the fixed annual dividend .</a:t>
                      </a:r>
                    </a:p>
                    <a:p>
                      <a:pPr algn="l" rtl="1"/>
                      <a:endParaRPr lang="en-US" dirty="0" smtClean="0"/>
                    </a:p>
                    <a:p>
                      <a:pPr algn="l" rtl="1"/>
                      <a:r>
                        <a:rPr lang="en-US" dirty="0" smtClean="0"/>
                        <a:t>They don’t have the rights of voting .</a:t>
                      </a:r>
                    </a:p>
                    <a:p>
                      <a:pPr algn="l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Preferred</a:t>
                      </a:r>
                      <a:r>
                        <a:rPr lang="en-US" baseline="0" dirty="0" smtClean="0"/>
                        <a:t> shares </a:t>
                      </a:r>
                      <a:endParaRPr lang="ar-S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Equity </a:t>
                      </a:r>
                      <a:endParaRPr lang="ar-SA" dirty="0"/>
                    </a:p>
                  </a:txBody>
                  <a:tcPr/>
                </a:tc>
              </a:tr>
              <a:tr h="2480527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The value of the common shares can go up over time .</a:t>
                      </a:r>
                    </a:p>
                    <a:p>
                      <a:pPr algn="l" rtl="1"/>
                      <a:endParaRPr lang="en-US" dirty="0" smtClean="0"/>
                    </a:p>
                    <a:p>
                      <a:pPr algn="l" rtl="1"/>
                      <a:r>
                        <a:rPr lang="en-US" dirty="0" smtClean="0"/>
                        <a:t>They have the right of voting .</a:t>
                      </a:r>
                    </a:p>
                    <a:p>
                      <a:pPr algn="l" rtl="1"/>
                      <a:endParaRPr lang="en-US" dirty="0" smtClean="0"/>
                    </a:p>
                    <a:p>
                      <a:pPr algn="l" rtl="1"/>
                      <a:r>
                        <a:rPr lang="en-US" dirty="0" smtClean="0"/>
                        <a:t>Common shareholders are decision makers</a:t>
                      </a:r>
                      <a:r>
                        <a:rPr lang="en-US" baseline="0" dirty="0" smtClean="0"/>
                        <a:t> and members of the board.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Common shares </a:t>
                      </a:r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Banking and lending institution </a:t>
            </a:r>
            <a:endParaRPr lang="ar-S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209800"/>
            <a:ext cx="6858000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* They are not risk taker 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They don’t like to lend money to start-up businesses 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They classified as the most “impersonal”  sources of funds .</a:t>
            </a:r>
            <a:endParaRPr lang="ar-SA" sz="2800" dirty="0"/>
          </a:p>
        </p:txBody>
      </p:sp>
      <p:pic>
        <p:nvPicPr>
          <p:cNvPr id="5" name="Picture 4" descr="b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4800600"/>
            <a:ext cx="2857500" cy="18954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Stock financing 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676400"/>
            <a:ext cx="5867400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u="sng" dirty="0" smtClean="0"/>
              <a:t>The pose and cons of financing with common stock </a:t>
            </a:r>
            <a:r>
              <a:rPr lang="en-US" b="1" u="sng" dirty="0" smtClean="0"/>
              <a:t>:</a:t>
            </a:r>
          </a:p>
          <a:p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362200"/>
          <a:ext cx="6096000" cy="3263113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3048000"/>
                <a:gridCol w="3048000"/>
              </a:tblGrid>
              <a:tr h="48990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Disadvantages</a:t>
                      </a:r>
                      <a:r>
                        <a:rPr lang="en-US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Advantages </a:t>
                      </a:r>
                      <a:endParaRPr lang="ar-SA" dirty="0"/>
                    </a:p>
                  </a:txBody>
                  <a:tcPr/>
                </a:tc>
              </a:tr>
              <a:tr h="881695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Corporate voting</a:t>
                      </a:r>
                      <a:r>
                        <a:rPr lang="en-US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Don’t</a:t>
                      </a:r>
                      <a:r>
                        <a:rPr lang="en-US" baseline="0" dirty="0" smtClean="0"/>
                        <a:t> make dividend payment to stockholders .</a:t>
                      </a:r>
                    </a:p>
                    <a:p>
                      <a:pPr algn="l" rtl="1"/>
                      <a:endParaRPr lang="ar-SA" dirty="0"/>
                    </a:p>
                  </a:txBody>
                  <a:tcPr/>
                </a:tc>
              </a:tr>
              <a:tr h="881695">
                <a:tc rowSpan="2"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Shareholders</a:t>
                      </a:r>
                      <a:r>
                        <a:rPr lang="en-US" baseline="0" dirty="0" smtClean="0"/>
                        <a:t> can share in the profits for many years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Improves the credit</a:t>
                      </a:r>
                      <a:r>
                        <a:rPr lang="en-US" baseline="0" dirty="0" smtClean="0"/>
                        <a:t> rating. </a:t>
                      </a:r>
                      <a:endParaRPr lang="ar-SA" dirty="0"/>
                    </a:p>
                  </a:txBody>
                  <a:tcPr/>
                </a:tc>
              </a:tr>
              <a:tr h="977113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Attractive to some investors .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thCA14U2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4572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CAB1UHU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2743200"/>
            <a:ext cx="2324100" cy="1838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20040"/>
            <a:ext cx="5943600" cy="1143000"/>
          </a:xfrm>
        </p:spPr>
        <p:txBody>
          <a:bodyPr/>
          <a:lstStyle/>
          <a:p>
            <a:r>
              <a:rPr lang="en-US" dirty="0" smtClean="0"/>
              <a:t>Selling shares </a:t>
            </a:r>
            <a:endParaRPr lang="ar-S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981200"/>
          <a:ext cx="5105400" cy="411480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552700"/>
                <a:gridCol w="2552700"/>
              </a:tblGrid>
              <a:tr h="97455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Disadvantages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Advantages </a:t>
                      </a:r>
                      <a:endParaRPr lang="ar-SA" dirty="0"/>
                    </a:p>
                  </a:txBody>
                  <a:tcPr/>
                </a:tc>
              </a:tr>
              <a:tr h="1515979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Its</a:t>
                      </a:r>
                      <a:r>
                        <a:rPr lang="en-US" baseline="0" dirty="0" smtClean="0"/>
                        <a:t> like cutting down a </a:t>
                      </a:r>
                      <a:r>
                        <a:rPr lang="ar-SA" baseline="0" dirty="0" smtClean="0"/>
                        <a:t> </a:t>
                      </a:r>
                      <a:r>
                        <a:rPr lang="en-US" baseline="0" dirty="0" smtClean="0"/>
                        <a:t>newly plan tree.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aseline="0" dirty="0" smtClean="0"/>
                        <a:t>Raise long-term money. </a:t>
                      </a:r>
                      <a:endParaRPr lang="ar-SA" dirty="0"/>
                    </a:p>
                  </a:txBody>
                  <a:tcPr/>
                </a:tc>
              </a:tr>
              <a:tr h="1624263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Facing bad investors in directing once your</a:t>
                      </a:r>
                      <a:r>
                        <a:rPr lang="en-US" baseline="0" dirty="0" smtClean="0"/>
                        <a:t> company gets started 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You don’t have to pay cash dividends every year.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thCAVUB6C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533400"/>
            <a:ext cx="1676400" cy="144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19800" y="6211669"/>
            <a:ext cx="199509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TA: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Alzailai</a:t>
            </a:r>
            <a:endParaRPr lang="en-US" dirty="0" smtClean="0"/>
          </a:p>
          <a:p>
            <a:r>
              <a:rPr lang="en-US" dirty="0" smtClean="0"/>
              <a:t>MGT Department </a:t>
            </a:r>
            <a:endParaRPr lang="ar-S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know 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- How to secure financial resources 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- The steps you must take to determine the funding you need to raise.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-Understand the pros and cons of using your. </a:t>
            </a:r>
            <a:endParaRPr lang="ar-SA" sz="3200" dirty="0" smtClean="0"/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personal money 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- The pros and cons of raising money from family and friends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1" y="1295400"/>
            <a:ext cx="632460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-why angle investors  invest in unknown start-up companies </a:t>
            </a:r>
          </a:p>
          <a:p>
            <a:endParaRPr lang="en-US" sz="2400" dirty="0" smtClean="0"/>
          </a:p>
          <a:p>
            <a:r>
              <a:rPr lang="en-US" sz="2400" dirty="0" smtClean="0"/>
              <a:t>-why privet equity investors invest in small companies 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The types of debt financing ; secured and unsecured loans 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The pros and cons of stock financing .</a:t>
            </a:r>
            <a:endParaRPr lang="ar-S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en-US" sz="4000" dirty="0" smtClean="0"/>
              <a:t>Unit 1</a:t>
            </a:r>
            <a:br>
              <a:rPr lang="en-US" sz="4000" dirty="0" smtClean="0"/>
            </a:br>
            <a:r>
              <a:rPr lang="en-US" sz="4000" dirty="0" smtClean="0"/>
              <a:t>how to access funding </a:t>
            </a:r>
            <a:endParaRPr lang="ar-SA" sz="4000" dirty="0"/>
          </a:p>
        </p:txBody>
      </p:sp>
      <p:pic>
        <p:nvPicPr>
          <p:cNvPr id="4" name="Picture 3" descr="acca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905000"/>
            <a:ext cx="2324100" cy="220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514600"/>
            <a:ext cx="2295821" cy="34163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**Easy to access:</a:t>
            </a:r>
          </a:p>
          <a:p>
            <a:pPr>
              <a:buFontTx/>
              <a:buChar char="-"/>
            </a:pPr>
            <a:r>
              <a:rPr lang="en-US" dirty="0" smtClean="0"/>
              <a:t>Personal saving .</a:t>
            </a:r>
          </a:p>
          <a:p>
            <a:pPr>
              <a:buFontTx/>
              <a:buChar char="-"/>
            </a:pPr>
            <a:r>
              <a:rPr lang="en-US" dirty="0" smtClean="0"/>
              <a:t>Personal loan .</a:t>
            </a:r>
          </a:p>
          <a:p>
            <a:pPr>
              <a:buFontTx/>
              <a:buChar char="-"/>
            </a:pPr>
            <a:r>
              <a:rPr lang="en-US" dirty="0" smtClean="0"/>
              <a:t>Relative .</a:t>
            </a:r>
          </a:p>
          <a:p>
            <a:pPr>
              <a:buFontTx/>
              <a:buChar char="-"/>
            </a:pPr>
            <a:r>
              <a:rPr lang="en-US" dirty="0" smtClean="0"/>
              <a:t>friends.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**Difficult to access:</a:t>
            </a:r>
          </a:p>
          <a:p>
            <a:pPr>
              <a:buFontTx/>
              <a:buChar char="-"/>
            </a:pPr>
            <a:r>
              <a:rPr lang="en-US" dirty="0" smtClean="0"/>
              <a:t>Capital firms .</a:t>
            </a:r>
          </a:p>
          <a:p>
            <a:pPr>
              <a:buFontTx/>
              <a:buChar char="-"/>
            </a:pPr>
            <a:r>
              <a:rPr lang="en-US" dirty="0" smtClean="0"/>
              <a:t>Capital funds .</a:t>
            </a:r>
          </a:p>
          <a:p>
            <a:pPr>
              <a:buFontTx/>
              <a:buChar char="-"/>
            </a:pPr>
            <a:r>
              <a:rPr lang="en-US" dirty="0" smtClean="0"/>
              <a:t>Privet equity .</a:t>
            </a:r>
          </a:p>
          <a:p>
            <a:pPr>
              <a:buFontTx/>
              <a:buChar char="-"/>
            </a:pPr>
            <a:r>
              <a:rPr lang="en-US" dirty="0" smtClean="0"/>
              <a:t>Bank 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Schools of thought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0"/>
            <a:ext cx="639277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u="sng" dirty="0" smtClean="0"/>
              <a:t>First :</a:t>
            </a:r>
          </a:p>
          <a:p>
            <a:r>
              <a:rPr lang="en-US" dirty="0" smtClean="0"/>
              <a:t>The more money you can raise at the beginning ,the better.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u="sng" dirty="0" smtClean="0"/>
              <a:t>Second :</a:t>
            </a:r>
          </a:p>
          <a:p>
            <a:r>
              <a:rPr lang="en-US" dirty="0" smtClean="0"/>
              <a:t>The case of early financing ,less is better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High / low financing 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514600"/>
            <a:ext cx="4343400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dirty="0" smtClean="0"/>
              <a:t>*Advantages </a:t>
            </a:r>
          </a:p>
          <a:p>
            <a:endParaRPr lang="en-US" sz="4800" dirty="0" smtClean="0"/>
          </a:p>
          <a:p>
            <a:r>
              <a:rPr lang="en-US" sz="4800" dirty="0" smtClean="0"/>
              <a:t>*Disadvantages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6019800"/>
            <a:ext cx="243207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Question 1 ( at class )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from start to finish </a:t>
            </a:r>
            <a:endParaRPr lang="ar-SA" dirty="0"/>
          </a:p>
        </p:txBody>
      </p:sp>
      <p:pic>
        <p:nvPicPr>
          <p:cNvPr id="3" name="Picture 2" descr="steps of financ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752600"/>
            <a:ext cx="5867400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105400"/>
            <a:ext cx="613180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6000" dirty="0" smtClean="0"/>
              <a:t>What you need?? </a:t>
            </a:r>
            <a:endParaRPr lang="ar-SA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838200"/>
          <a:ext cx="7620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286000"/>
            <a:ext cx="2590800" cy="26479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048000" y="914400"/>
            <a:ext cx="2095830" cy="646331"/>
          </a:xfrm>
          <a:prstGeom prst="rect">
            <a:avLst/>
          </a:prstGeom>
          <a:solidFill>
            <a:schemeClr val="accent1">
              <a:alpha val="40000"/>
            </a:schemeClr>
          </a:solidFill>
          <a:ln cap="rnd" cmpd="sng">
            <a:solidFill>
              <a:schemeClr val="accent1"/>
            </a:solidFill>
          </a:ln>
        </p:spPr>
        <p:txBody>
          <a:bodyPr wrap="none" rtlCol="1">
            <a:spAutoFit/>
          </a:bodyPr>
          <a:lstStyle/>
          <a:p>
            <a:r>
              <a:rPr lang="en-US" dirty="0" smtClean="0"/>
              <a:t>Private Companies</a:t>
            </a:r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209800"/>
            <a:ext cx="1421351" cy="64633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/>
          <a:p>
            <a:r>
              <a:rPr lang="en-US" dirty="0" smtClean="0"/>
              <a:t>Your Saving </a:t>
            </a:r>
          </a:p>
          <a:p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2209800"/>
            <a:ext cx="1524000" cy="64633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Government Agencies </a:t>
            </a:r>
            <a:endParaRPr lang="ar-SA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429000"/>
            <a:ext cx="1381276" cy="64633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Your Family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4572000"/>
            <a:ext cx="1904999" cy="64633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Your friends and Colleagues </a:t>
            </a:r>
            <a:endParaRPr lang="ar-SA" dirty="0"/>
          </a:p>
        </p:txBody>
      </p:sp>
      <p:sp>
        <p:nvSpPr>
          <p:cNvPr id="8" name="TextBox 7"/>
          <p:cNvSpPr txBox="1"/>
          <p:nvPr/>
        </p:nvSpPr>
        <p:spPr>
          <a:xfrm>
            <a:off x="3601323" y="5410200"/>
            <a:ext cx="1255472" cy="64633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/>
          <a:p>
            <a:pPr algn="ctr"/>
            <a:r>
              <a:rPr lang="en-US" dirty="0" smtClean="0"/>
              <a:t>     Banks  </a:t>
            </a:r>
          </a:p>
          <a:p>
            <a:pPr algn="ctr"/>
            <a:r>
              <a:rPr lang="en-US" dirty="0" smtClean="0"/>
              <a:t>    </a:t>
            </a:r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4648200"/>
            <a:ext cx="1600200" cy="64633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Venture Capitalists </a:t>
            </a:r>
            <a:endParaRPr lang="ar-SA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3581400"/>
            <a:ext cx="1749197" cy="64633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/>
          <a:p>
            <a:r>
              <a:rPr lang="en-US" dirty="0" smtClean="0"/>
              <a:t>Angel investors</a:t>
            </a:r>
          </a:p>
          <a:p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364</TotalTime>
  <Words>481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Chapter 9</vt:lpstr>
      <vt:lpstr>You should know :</vt:lpstr>
      <vt:lpstr>Slide 3</vt:lpstr>
      <vt:lpstr>     Unit 1 how to access funding </vt:lpstr>
      <vt:lpstr>Schools of thought</vt:lpstr>
      <vt:lpstr>High / low financing </vt:lpstr>
      <vt:lpstr>Steps from start to finish </vt:lpstr>
      <vt:lpstr>Slide 8</vt:lpstr>
      <vt:lpstr>Slide 9</vt:lpstr>
      <vt:lpstr>Unit 2 where to access funding  </vt:lpstr>
      <vt:lpstr>Slide 11</vt:lpstr>
      <vt:lpstr>Unit 3 types of capital </vt:lpstr>
      <vt:lpstr>Slide 13</vt:lpstr>
      <vt:lpstr>Banking and lending institution </vt:lpstr>
      <vt:lpstr>Stock financing </vt:lpstr>
      <vt:lpstr>Selling shares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maha</dc:creator>
  <cp:lastModifiedBy>maha</cp:lastModifiedBy>
  <cp:revision>53</cp:revision>
  <dcterms:created xsi:type="dcterms:W3CDTF">2006-08-16T00:00:00Z</dcterms:created>
  <dcterms:modified xsi:type="dcterms:W3CDTF">2012-11-25T19:37:48Z</dcterms:modified>
</cp:coreProperties>
</file>